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1"/>
  </p:notesMasterIdLst>
  <p:sldIdLst>
    <p:sldId id="367" r:id="rId3"/>
    <p:sldId id="256" r:id="rId4"/>
    <p:sldId id="282" r:id="rId5"/>
    <p:sldId id="312" r:id="rId6"/>
    <p:sldId id="264" r:id="rId7"/>
    <p:sldId id="265" r:id="rId8"/>
    <p:sldId id="266" r:id="rId9"/>
    <p:sldId id="267" r:id="rId10"/>
    <p:sldId id="313" r:id="rId11"/>
    <p:sldId id="268" r:id="rId12"/>
    <p:sldId id="285" r:id="rId13"/>
    <p:sldId id="269" r:id="rId14"/>
    <p:sldId id="287" r:id="rId15"/>
    <p:sldId id="286" r:id="rId16"/>
    <p:sldId id="289" r:id="rId17"/>
    <p:sldId id="290" r:id="rId18"/>
    <p:sldId id="288" r:id="rId19"/>
    <p:sldId id="320" r:id="rId20"/>
    <p:sldId id="321" r:id="rId21"/>
    <p:sldId id="322" r:id="rId22"/>
    <p:sldId id="323" r:id="rId23"/>
    <p:sldId id="324" r:id="rId24"/>
    <p:sldId id="314" r:id="rId25"/>
    <p:sldId id="291" r:id="rId26"/>
    <p:sldId id="292" r:id="rId27"/>
    <p:sldId id="293" r:id="rId28"/>
    <p:sldId id="296" r:id="rId29"/>
    <p:sldId id="295" r:id="rId30"/>
    <p:sldId id="315" r:id="rId31"/>
    <p:sldId id="299" r:id="rId32"/>
    <p:sldId id="294" r:id="rId33"/>
    <p:sldId id="297" r:id="rId34"/>
    <p:sldId id="298" r:id="rId35"/>
    <p:sldId id="300" r:id="rId36"/>
    <p:sldId id="283" r:id="rId37"/>
    <p:sldId id="316" r:id="rId38"/>
    <p:sldId id="270" r:id="rId39"/>
    <p:sldId id="271" r:id="rId40"/>
    <p:sldId id="301" r:id="rId41"/>
    <p:sldId id="302" r:id="rId42"/>
    <p:sldId id="303" r:id="rId43"/>
    <p:sldId id="304" r:id="rId44"/>
    <p:sldId id="284" r:id="rId45"/>
    <p:sldId id="317" r:id="rId46"/>
    <p:sldId id="272" r:id="rId47"/>
    <p:sldId id="273" r:id="rId48"/>
    <p:sldId id="305" r:id="rId49"/>
    <p:sldId id="306" r:id="rId50"/>
    <p:sldId id="307" r:id="rId51"/>
    <p:sldId id="308" r:id="rId52"/>
    <p:sldId id="309" r:id="rId53"/>
    <p:sldId id="319" r:id="rId54"/>
    <p:sldId id="318" r:id="rId55"/>
    <p:sldId id="275" r:id="rId56"/>
    <p:sldId id="274" r:id="rId57"/>
    <p:sldId id="310" r:id="rId58"/>
    <p:sldId id="311" r:id="rId59"/>
    <p:sldId id="281" r:id="rId60"/>
  </p:sldIdLst>
  <p:sldSz cx="12192000" cy="6858000"/>
  <p:notesSz cx="6858000" cy="9144000"/>
  <p:embeddedFontLst>
    <p:embeddedFont>
      <p:font typeface="微软雅黑" panose="020B0503020204020204" pitchFamily="34" charset="-122"/>
      <p:regular r:id="rId65"/>
    </p:embeddedFont>
    <p:embeddedFont>
      <p:font typeface="Calibri" panose="020F0502020204030204" pitchFamily="34" charset="0"/>
      <p:regular r:id="rId66"/>
      <p:bold r:id="rId67"/>
      <p:italic r:id="rId68"/>
      <p:boldItalic r:id="rId69"/>
    </p:embeddedFont>
    <p:embeddedFont>
      <p:font typeface="Agency FB" panose="020B0503020202020204" pitchFamily="34" charset="0"/>
      <p:regular r:id="rId70"/>
      <p:bold r:id="rId71"/>
    </p:embeddedFont>
    <p:embeddedFont>
      <p:font typeface="等线" panose="02010600030101010101" pitchFamily="2" charset="-122"/>
      <p:regular r:id="rId72"/>
    </p:embeddedFont>
    <p:embeddedFont>
      <p:font typeface="等线 Light" panose="02010600030101010101" charset="-122"/>
      <p:regular r:id="rId7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A095"/>
    <a:srgbClr val="84B6AE"/>
    <a:srgbClr val="8AB0A3"/>
    <a:srgbClr val="9DBDB2"/>
    <a:srgbClr val="C8DAD4"/>
    <a:srgbClr val="A1B4C0"/>
    <a:srgbClr val="67A995"/>
    <a:srgbClr val="447868"/>
    <a:srgbClr val="D3E6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27" autoAdjust="0"/>
    <p:restoredTop sz="94640"/>
  </p:normalViewPr>
  <p:slideViewPr>
    <p:cSldViewPr snapToGrid="0">
      <p:cViewPr varScale="1">
        <p:scale>
          <a:sx n="76" d="100"/>
          <a:sy n="76" d="100"/>
        </p:scale>
        <p:origin x="232" y="8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3" Type="http://schemas.openxmlformats.org/officeDocument/2006/relationships/font" Target="fonts/font9.fntdata"/><Relationship Id="rId72" Type="http://schemas.openxmlformats.org/officeDocument/2006/relationships/font" Target="fonts/font8.fntdata"/><Relationship Id="rId71" Type="http://schemas.openxmlformats.org/officeDocument/2006/relationships/font" Target="fonts/font7.fntdata"/><Relationship Id="rId70" Type="http://schemas.openxmlformats.org/officeDocument/2006/relationships/font" Target="fonts/font6.fntdata"/><Relationship Id="rId7" Type="http://schemas.openxmlformats.org/officeDocument/2006/relationships/slide" Target="slides/slide5.xml"/><Relationship Id="rId69" Type="http://schemas.openxmlformats.org/officeDocument/2006/relationships/font" Target="fonts/font5.fntdata"/><Relationship Id="rId68" Type="http://schemas.openxmlformats.org/officeDocument/2006/relationships/font" Target="fonts/font4.fntdata"/><Relationship Id="rId67" Type="http://schemas.openxmlformats.org/officeDocument/2006/relationships/font" Target="fonts/font3.fntdata"/><Relationship Id="rId66" Type="http://schemas.openxmlformats.org/officeDocument/2006/relationships/font" Target="fonts/font2.fntdata"/><Relationship Id="rId65" Type="http://schemas.openxmlformats.org/officeDocument/2006/relationships/font" Target="fonts/font1.fntdata"/><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notesMaster" Target="notesMasters/notesMaster1.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4-24T07:24:29"/>
    </inkml:context>
    <inkml:brush xml:id="br0">
      <inkml:brushProperty name="width" value="0.025" units="cm"/>
      <inkml:brushProperty name="height" value="0.025" units="cm"/>
      <inkml:brushProperty name="color" value="#e71224"/>
    </inkml:brush>
  </inkml:definitions>
  <inkml:trace contextRef="#ctx0" brushRef="#br0">55 477 24575,'19'51'0,"-3"-9"0,-3-17 0,4-3 0,2-3 0,2-3 0,8-6 0,-5-5 0,46 0 0,12-16 0,-3 1 0,-5-7 0,-44 0 0,-12 11 0,-1-2 0,-8 12 0,-1 5 0,5 4 0,8 5 0,-1-1 0,9-3 0,-3-5 0,20-6 0,14-3 0,9-10 0,6 3 0,-15-13 0,-13 8 0,-17 2 0,-14 7 0,-7 3 0,0 0 0,0 0 0,-1 0 0,1 3 0,0 6 0,-1-3 0,13 6 0,2-11 0,12 2 0,28-10 0,-18 2 0,15-11 0,-26 2 0,-8-8 0,3-7 0,-3-8 0,-5 6 0,-8 5 0,-6 9 0,-6 3 0,3 1 0,-4-8 0,0 6 0,-4-3 0,-1 2 0,-8-2 0,-4-1 0,-10-10 0,-39-10 0,-6-8 0,29 24 0,-3 0 0,-1-1 0,1 1 0,-15-4 0,-10-4 0,30 16 0,-7 0 0,18 6 0,-15 3 0,9-2 0,0 7 0,-2-3 0,3 4 0,-2 0 0,-2 0 0,7 0 0,2 0 0,-5 4 0,11-3 0,-6 3 0,16 0 0,-3-3 0,-26 12 0,18-7 0,-27 7 0,29-4 0,-22 9 0,2 0 0,-6 2 0,19-4 0,13-11 0,-8 15 0,4-9 0,-13 15 0,11-13 0,2 4 0,7-7 0,1 6 0,8-6 0,1 2 0,0 1 0,3-3 0,-3 2 0,4-3 0,12 11 0,-5-4 0,9 9 0,-3-7 0,0-1 0,5 0 0,-5-3 0,0-1 0,0-5 0,0 5 0,5 0 0,-5 1 0,0-1 0,-4-9 0,-5 4 0,8-7 0,-6 7 0,6-7 0,-7 7 0,-1-7 0,-4 3 0</inkml:trace>
</inkml:ink>
</file>

<file path=ppt/ink/ink2.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4-24T07:24:32"/>
    </inkml:context>
    <inkml:brush xml:id="br0">
      <inkml:brushProperty name="width" value="0.025" units="cm"/>
      <inkml:brushProperty name="height" value="0.025" units="cm"/>
      <inkml:brushProperty name="color" value="#e71224"/>
    </inkml:brush>
  </inkml:definitions>
  <inkml:trace contextRef="#ctx0" brushRef="#br0">0 237 24575,'13'31'0,"2"-8"0,14 29 0,2-15 0,-6 6 0,-3-16 0,2-14 0,-5-22 0,12-14 0,12-33 0,5-14 0,5-4 0,-21 34 0,-1 2 0,17-10 0,2 3 0,-16 12 0,-16 19 0,-11 2 0</inkml:trace>
</inkml:ink>
</file>

<file path=ppt/ink/ink3.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4-24T07:24:36"/>
    </inkml:context>
    <inkml:brush xml:id="br0">
      <inkml:brushProperty name="width" value="0.025" units="cm"/>
      <inkml:brushProperty name="height" value="0.025" units="cm"/>
      <inkml:brushProperty name="color" value="#e71224"/>
    </inkml:brush>
  </inkml:definitions>
  <inkml:trace contextRef="#ctx0" brushRef="#br0">0 268 24575,'13'8'0,"-3"2"0,12 18 0,-1 7 0,9 13 0,-13-16 0,4 3 0,-15-24 0,2 5 0,0-11 0,-3 3 0,8-7 0,-4-1 0,8-9 0,-4-13 0,23-20 0,-7-12 0,18-7 0,-12 10 0,4 1 0,7 2 0,-6 3 0,12-4 0,-11 17 0,-10 7 0,-6 12 0,-21 9 0,0 4 0</inkml:trace>
</inkml:ink>
</file>

<file path=ppt/ink/ink4.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4-24T07:24:39"/>
    </inkml:context>
    <inkml:brush xml:id="br0">
      <inkml:brushProperty name="width" value="0.025" units="cm"/>
      <inkml:brushProperty name="height" value="0.025" units="cm"/>
      <inkml:brushProperty name="color" value="#e71224"/>
    </inkml:brush>
  </inkml:definitions>
  <inkml:trace contextRef="#ctx0" brushRef="#br0">1 161 24575,'19'47'0,"-1"-7"0,12 19 0,-6-17 0,-7-15 0,-3-5 0,-6-10 0,0-3 0,-3 0 0,4-12 0,3-3 0,-2-12 0,14-15 0,2-4 0,8-15 0,9-7 0,-9 4 0,1 0 0,-6 15 0,-9 10 0,1 8 0,-7 12 0,-6 2 0,-4 8 0</inkml:trace>
</inkml:ink>
</file>

<file path=ppt/ink/ink5.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4-24T07:24:46"/>
    </inkml:context>
    <inkml:brush xml:id="br0">
      <inkml:brushProperty name="width" value="0.025" units="cm"/>
      <inkml:brushProperty name="height" value="0.025" units="cm"/>
      <inkml:brushProperty name="color" value="#e71224"/>
    </inkml:brush>
  </inkml:definitions>
  <inkml:trace contextRef="#ctx0" brushRef="#br0">436 884 24575,'12'16'0,"6"11"0,6-3 0,1 5 0,15 2 0,34 0 0,-13 2 0,24-14 0,-34-6 0,9-11 0,6-3 0,31 1 0,-37-1 0,-2-3 0,11-15 0,-21-1 0,5-10 0,6 4 0,-12-4 0,-5 13 0,-16 1 0,-2 11 0,-10 13 0,22 7 0,-6 0 0,15 3 0,9 0 0,-6-5 0,5-1 0,14 2 0,10 1 0,-1-1 0,-5-3 0,-1-2 0,-1 0 0,29 2 0,-5-3 0,-19-1 0,-10-4 0,1-13 0,-19 3 0,7-8 0,-10 1 0,12-2 0,-6 0 0,5-3 0,-18 8 0,-10 2 0,-10 5 0,-7 0 0,4 3 0,-4-3 0,12 4 0,-7 0 0,12 0 0,-8 0 0,7 0 0,-2 4 0,-5 1 0,3 0 0,-8 2 0,12 2 0,-5 5 0,5-5 0,-7 3 0,-1-7 0,12 7 0,-1 2 0,31-1 0,-18-4 0,9-6 0,3-2 0,8-1 0,0-3 0,4-1 0,35-6 0,-40 3 0,5-2 0,19-10 0,-2-1 0,-30 11 0,-2-1 0,16-10 0,-7 1 0,-15 3 0,-2-2 0,-15 8 0,-5-2 0,-6 11 0,-6-3 0,2 0 0,-3 3 0,8 1 0,-7 5 0,19 7 0,-14 2 0,14 4 0,1 1 0,-6-5 0,28 15 0,-10-12 0,5 3 0,-3-7 0,-13-12 0,12 3 0,-2-4 0,-3 0 0,0 0 0,-3-4 0,1-1 0,2-4 0,0-10 0,3 4 0,-2-13 0,-5 13 0,-11-5 0,-2 6 0,1-8 0,-4 7 0,3-5 0,-3 6 0,3-8 0,-2 3 0,-2-2 0,-1 7 0,-6 1 0,-1 4 0,-1 4 0,-4 17 0,9 4 0,-3 14 0,6-8 0,-6-8 0,2-6 0,5-8 0,-3-4 0,12-1 0,-8-8 0,7-1 0,-6-8 0,-2 4 0,-4-8 0,-4 7 0,-1-14 0,-3 12 0,-1-8 0,-4 11 0,0-8 0,-9-5 0,-1 3 0,-9-9 0,-3 18 0,4-11 0,-11 14 0,6-1 0,-25-4 0,-9 0 0,4 0 0,-2 0 0,-30-9 0,-7 1 0,31 9 0,23 10 0,-8-4 0,3 5 0,-1-1 0,-23 0 0,5-1 0,1-1 0,-5-1 0,7-1 0,-1 0 0,-10-1 0,-1 1 0,6 2 0,7 1 0,-12 1 0,11 5 0,4-6 0,5 5 0,-15-1 0,-3 0 0,-20 1 0,31 3 0,3 1 0,0-2 0,-32 3 0,9-8 0,17 8 0,-4 1 0,2-5 0,2 0 0,-36 4 0,39-5 0,1 0 0,-31 4 0,36-2 0,-1 1 0,1 3 0,-3 0 0,-15-4 0,-1 0 0,6 3 0,1 0 0,8-4 0,1 2 0,-6 2 0,4 2 0,-10-1 0,-13 0 0,15 0 0,-3 0 0,17 0 0,-2 0 0,-31 0 0,0 0 0,31-3 0,4 0 0,-37 2 0,15-4 0,2 5 0,-1 0 0,-7-4 0,26 3 0,-4-3 0,23 4 0,-17 0 0,-2 0 0,-2 0 0,-23 0 0,34 4 0,-34 1 0,34 0 0,-14 3 0,16-2 0,-1 6 0,-14 5 0,-16 12 0,-1-4 0,-6 2 0,14-1 0,0 0 0,-12 0 0,5-1 0,0 5 0,33-16 0,23-5 0,-3 0 0,4 3 0,3 2 0,-7 7 0,8 5 0,-5 13 0,8-10 0,1 3 0,5-14 0,0 7 0,0-6 0,4 7 0,1-9 0,12 8 0,1 2 0,12 5 0,5 2 0,-2-11 0,9 2 0,-14-7 0,2-9 0,-9 3 0,1-7 0,4 4 0,-6-4 0,4 2 0,-10-6 0,7 7 0,13-3 0,-16 4 0,9-5 0,-18 0 0,4 0 0,5 1 0,-1 4 0,-3-4 0,-2-2 0,-7-3 0,-1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D42ED9-0B1E-4EBA-AEFD-5E784CB7DC4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319A34-3163-493C-B00C-EA7159225A7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2666999" y="-2666998"/>
            <a:ext cx="6858001" cy="12192000"/>
          </a:xfrm>
          <a:prstGeom prst="rect">
            <a:avLst/>
          </a:prstGeom>
        </p:spPr>
      </p:pic>
      <p:sp>
        <p:nvSpPr>
          <p:cNvPr id="4" name="矩形 3"/>
          <p:cNvSpPr/>
          <p:nvPr userDrawn="1"/>
        </p:nvSpPr>
        <p:spPr>
          <a:xfrm>
            <a:off x="391884" y="304801"/>
            <a:ext cx="11422743" cy="612502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rotWithShape="1">
          <a:blip r:embed="rId3">
            <a:extLst>
              <a:ext uri="{28A0092B-C50C-407E-A947-70E740481C1C}">
                <a14:useLocalDpi xmlns:a14="http://schemas.microsoft.com/office/drawing/2010/main" val="0"/>
              </a:ext>
            </a:extLst>
          </a:blip>
          <a:srcRect l="77319" t="77854"/>
          <a:stretch>
            <a:fillRect/>
          </a:stretch>
        </p:blipFill>
        <p:spPr>
          <a:xfrm>
            <a:off x="10507102" y="4383313"/>
            <a:ext cx="1699407" cy="2489203"/>
          </a:xfrm>
          <a:prstGeom prst="rect">
            <a:avLst/>
          </a:prstGeom>
        </p:spPr>
      </p:pic>
      <p:pic>
        <p:nvPicPr>
          <p:cNvPr id="15" name="图片 14"/>
          <p:cNvPicPr>
            <a:picLocks noChangeAspect="1"/>
          </p:cNvPicPr>
          <p:nvPr userDrawn="1"/>
        </p:nvPicPr>
        <p:blipFill rotWithShape="1">
          <a:blip r:embed="rId4">
            <a:extLst>
              <a:ext uri="{28A0092B-C50C-407E-A947-70E740481C1C}">
                <a14:useLocalDpi xmlns:a14="http://schemas.microsoft.com/office/drawing/2010/main" val="0"/>
              </a:ext>
            </a:extLst>
          </a:blip>
          <a:srcRect t="79575" r="69065"/>
          <a:stretch>
            <a:fillRect/>
          </a:stretch>
        </p:blipFill>
        <p:spPr>
          <a:xfrm>
            <a:off x="-17772" y="0"/>
            <a:ext cx="1858840" cy="1841173"/>
          </a:xfrm>
          <a:prstGeom prst="rect">
            <a:avLst/>
          </a:prstGeom>
        </p:spPr>
      </p:pic>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2666999" y="-2666998"/>
            <a:ext cx="6858001" cy="12192000"/>
          </a:xfrm>
          <a:prstGeom prst="rect">
            <a:avLst/>
          </a:prstGeom>
        </p:spPr>
      </p:pic>
      <p:sp>
        <p:nvSpPr>
          <p:cNvPr id="8" name="矩形 7"/>
          <p:cNvSpPr/>
          <p:nvPr userDrawn="1"/>
        </p:nvSpPr>
        <p:spPr>
          <a:xfrm>
            <a:off x="391884" y="304801"/>
            <a:ext cx="11422743" cy="612502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rotWithShape="1">
          <a:blip r:embed="rId3">
            <a:extLst>
              <a:ext uri="{28A0092B-C50C-407E-A947-70E740481C1C}">
                <a14:useLocalDpi xmlns:a14="http://schemas.microsoft.com/office/drawing/2010/main" val="0"/>
              </a:ext>
            </a:extLst>
          </a:blip>
          <a:srcRect l="77319" t="77854"/>
          <a:stretch>
            <a:fillRect/>
          </a:stretch>
        </p:blipFill>
        <p:spPr>
          <a:xfrm>
            <a:off x="11074400" y="5214262"/>
            <a:ext cx="1132109" cy="1658254"/>
          </a:xfrm>
          <a:prstGeom prst="rect">
            <a:avLst/>
          </a:prstGeom>
        </p:spPr>
      </p:pic>
      <p:pic>
        <p:nvPicPr>
          <p:cNvPr id="18" name="图片 17"/>
          <p:cNvPicPr>
            <a:picLocks noChangeAspect="1"/>
          </p:cNvPicPr>
          <p:nvPr userDrawn="1"/>
        </p:nvPicPr>
        <p:blipFill rotWithShape="1">
          <a:blip r:embed="rId4">
            <a:extLst>
              <a:ext uri="{28A0092B-C50C-407E-A947-70E740481C1C}">
                <a14:useLocalDpi xmlns:a14="http://schemas.microsoft.com/office/drawing/2010/main" val="0"/>
              </a:ext>
            </a:extLst>
          </a:blip>
          <a:srcRect t="79575" r="69065"/>
          <a:stretch>
            <a:fillRect/>
          </a:stretch>
        </p:blipFill>
        <p:spPr>
          <a:xfrm>
            <a:off x="14511" y="1"/>
            <a:ext cx="1551114" cy="1536372"/>
          </a:xfrm>
          <a:prstGeom prst="rect">
            <a:avLst/>
          </a:prstGeom>
        </p:spPr>
      </p:pic>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0FE49AA-AECD-4B71-A717-7A7F167149B4}"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789B939-F864-4E65-A2DB-435E5FB2CEB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4.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1" Type="http://schemas.openxmlformats.org/officeDocument/2006/relationships/slideLayout" Target="../slideLayouts/slideLayout1.xml"/><Relationship Id="rId10" Type="http://schemas.openxmlformats.org/officeDocument/2006/relationships/image" Target="../media/image16.png"/><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7.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7.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36.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7.jpe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9.png"/><Relationship Id="rId2" Type="http://schemas.microsoft.com/office/2007/relationships/media" Target="../media/media1.mp4"/><Relationship Id="rId1" Type="http://schemas.openxmlformats.org/officeDocument/2006/relationships/video" Target="../media/media1.mp4"/></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1" Type="http://schemas.openxmlformats.org/officeDocument/2006/relationships/slideLayout" Target="../slideLayouts/slideLayout1.xml"/><Relationship Id="rId10" Type="http://schemas.openxmlformats.org/officeDocument/2006/relationships/image" Target="../media/image16.pn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customXml" Target="../ink/ink4.xml"/><Relationship Id="rId7" Type="http://schemas.openxmlformats.org/officeDocument/2006/relationships/image" Target="../media/image27.png"/><Relationship Id="rId6" Type="http://schemas.openxmlformats.org/officeDocument/2006/relationships/customXml" Target="../ink/ink3.xml"/><Relationship Id="rId5" Type="http://schemas.openxmlformats.org/officeDocument/2006/relationships/image" Target="../media/image26.png"/><Relationship Id="rId4" Type="http://schemas.openxmlformats.org/officeDocument/2006/relationships/customXml" Target="../ink/ink2.xml"/><Relationship Id="rId3" Type="http://schemas.openxmlformats.org/officeDocument/2006/relationships/image" Target="../media/image25.png"/><Relationship Id="rId2" Type="http://schemas.openxmlformats.org/officeDocument/2006/relationships/customXml" Target="../ink/ink1.xml"/><Relationship Id="rId12" Type="http://schemas.openxmlformats.org/officeDocument/2006/relationships/slideLayout" Target="../slideLayouts/slideLayout2.xml"/><Relationship Id="rId11" Type="http://schemas.openxmlformats.org/officeDocument/2006/relationships/image" Target="../media/image29.png"/><Relationship Id="rId10" Type="http://schemas.openxmlformats.org/officeDocument/2006/relationships/customXml" Target="../ink/ink5.xml"/><Relationship Id="rId1"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表格 37"/>
          <p:cNvGraphicFramePr>
            <a:graphicFrameLocks noGrp="1"/>
          </p:cNvGraphicFramePr>
          <p:nvPr/>
        </p:nvGraphicFramePr>
        <p:xfrm>
          <a:off x="1279867" y="457200"/>
          <a:ext cx="9305005" cy="5326050"/>
        </p:xfrm>
        <a:graphic>
          <a:graphicData uri="http://schemas.openxmlformats.org/drawingml/2006/table">
            <a:tbl>
              <a:tblPr/>
              <a:tblGrid>
                <a:gridCol w="2821078"/>
                <a:gridCol w="6483927"/>
              </a:tblGrid>
              <a:tr h="365334">
                <a:tc>
                  <a:txBody>
                    <a:bodyPr/>
                    <a:lstStyle/>
                    <a:p>
                      <a:pPr>
                        <a:buNone/>
                      </a:pPr>
                      <a:r>
                        <a:rPr lang="en-GB" sz="2400" b="0" dirty="0">
                          <a:latin typeface="Calibri" panose="020F0502020204030204" pitchFamily="34" charset="0"/>
                          <a:cs typeface="Calibri" panose="020F0502020204030204" pitchFamily="34" charset="0"/>
                        </a:rPr>
                        <a:t>creature of habit</a:t>
                      </a:r>
                      <a:endParaRPr lang="en-GB"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i="0" kern="1200" dirty="0">
                          <a:solidFill>
                            <a:schemeClr val="tx1"/>
                          </a:solidFill>
                          <a:effectLst/>
                          <a:latin typeface="+mn-lt"/>
                          <a:ea typeface="+mn-ea"/>
                          <a:cs typeface="+mn-cs"/>
                        </a:rPr>
                        <a:t>习惯的产物</a:t>
                      </a:r>
                      <a:r>
                        <a:rPr lang="en-US" altLang="zh-CN" sz="2400" b="0" i="0" kern="1200" dirty="0">
                          <a:solidFill>
                            <a:schemeClr val="tx1"/>
                          </a:solidFill>
                          <a:effectLst/>
                          <a:latin typeface="+mn-lt"/>
                          <a:ea typeface="+mn-ea"/>
                          <a:cs typeface="+mn-cs"/>
                        </a:rPr>
                        <a:t>/</a:t>
                      </a:r>
                      <a:r>
                        <a:rPr lang="zh-CN" altLang="en-US" sz="2400" b="0" i="0" kern="1200" dirty="0">
                          <a:solidFill>
                            <a:schemeClr val="tx1"/>
                          </a:solidFill>
                          <a:effectLst/>
                          <a:latin typeface="+mn-lt"/>
                          <a:ea typeface="+mn-ea"/>
                          <a:cs typeface="+mn-cs"/>
                        </a:rPr>
                        <a:t>墨守成规的人</a:t>
                      </a:r>
                      <a:endParaRPr lang="zh-CN" altLang="en-US" sz="32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a:latin typeface="Calibri" panose="020F0502020204030204" pitchFamily="34" charset="0"/>
                          <a:cs typeface="Calibri" panose="020F0502020204030204" pitchFamily="34" charset="0"/>
                        </a:rPr>
                        <a:t>pop-up restaurant</a:t>
                      </a:r>
                      <a:endParaRPr lang="en-GB" sz="2400" b="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快闪餐厅</a:t>
                      </a:r>
                      <a:endParaRPr lang="zh-CN" altLang="en-US" sz="2400" b="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dirty="0">
                          <a:latin typeface="Calibri" panose="020F0502020204030204" pitchFamily="34" charset="0"/>
                          <a:cs typeface="Calibri" panose="020F0502020204030204" pitchFamily="34" charset="0"/>
                        </a:rPr>
                        <a:t>regular</a:t>
                      </a:r>
                      <a:endParaRPr lang="en-GB"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常客</a:t>
                      </a:r>
                      <a:endParaRPr lang="zh-CN" altLang="en-US" sz="2400" b="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dirty="0">
                          <a:latin typeface="Calibri" panose="020F0502020204030204" pitchFamily="34" charset="0"/>
                          <a:cs typeface="Calibri" panose="020F0502020204030204" pitchFamily="34" charset="0"/>
                        </a:rPr>
                        <a:t>chaotic world</a:t>
                      </a:r>
                      <a:endParaRPr lang="en-GB"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混乱的世界</a:t>
                      </a:r>
                      <a:endParaRPr lang="zh-CN" altLang="en-US" sz="2400" b="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dirty="0">
                          <a:latin typeface="Calibri" panose="020F0502020204030204" pitchFamily="34" charset="0"/>
                          <a:cs typeface="Calibri" panose="020F0502020204030204" pitchFamily="34" charset="0"/>
                        </a:rPr>
                        <a:t>hidden garden</a:t>
                      </a:r>
                      <a:endParaRPr lang="en-GB"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隐秘花园</a:t>
                      </a:r>
                      <a:endParaRPr lang="zh-CN" altLang="en-US"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dirty="0">
                          <a:latin typeface="Calibri" panose="020F0502020204030204" pitchFamily="34" charset="0"/>
                          <a:cs typeface="Calibri" panose="020F0502020204030204" pitchFamily="34" charset="0"/>
                        </a:rPr>
                        <a:t>hotdog stand</a:t>
                      </a:r>
                      <a:endParaRPr lang="en-GB"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热狗摊</a:t>
                      </a:r>
                      <a:endParaRPr lang="zh-CN" altLang="en-US" sz="2400" b="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72896">
                <a:tc>
                  <a:txBody>
                    <a:bodyPr/>
                    <a:lstStyle/>
                    <a:p>
                      <a:pPr>
                        <a:buNone/>
                      </a:pPr>
                      <a:r>
                        <a:rPr lang="en-GB" sz="2400" b="0" dirty="0">
                          <a:latin typeface="Calibri" panose="020F0502020204030204" pitchFamily="34" charset="0"/>
                          <a:cs typeface="Calibri" panose="020F0502020204030204" pitchFamily="34" charset="0"/>
                        </a:rPr>
                        <a:t>character</a:t>
                      </a:r>
                      <a:endParaRPr lang="en-GB"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伴侣，有情感的存在（非“性格”）</a:t>
                      </a:r>
                      <a:endParaRPr lang="zh-CN" altLang="en-US"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dirty="0">
                          <a:latin typeface="Calibri" panose="020F0502020204030204" pitchFamily="34" charset="0"/>
                          <a:cs typeface="Calibri" panose="020F0502020204030204" pitchFamily="34" charset="0"/>
                        </a:rPr>
                        <a:t>nod</a:t>
                      </a:r>
                      <a:endParaRPr lang="en-GB"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点头 （</a:t>
                      </a:r>
                      <a:r>
                        <a:rPr lang="en-US" altLang="zh-CN" sz="2400" b="0" dirty="0">
                          <a:latin typeface="Calibri" panose="020F0502020204030204" pitchFamily="34" charset="0"/>
                          <a:cs typeface="Calibri" panose="020F0502020204030204" pitchFamily="34" charset="0"/>
                        </a:rPr>
                        <a:t>nodded</a:t>
                      </a:r>
                      <a:r>
                        <a:rPr lang="zh-CN" altLang="en-US" sz="2400" b="0" dirty="0">
                          <a:latin typeface="Calibri" panose="020F0502020204030204" pitchFamily="34" charset="0"/>
                          <a:cs typeface="Calibri" panose="020F0502020204030204" pitchFamily="34" charset="0"/>
                        </a:rPr>
                        <a:t>）</a:t>
                      </a:r>
                      <a:endParaRPr lang="zh-CN" altLang="en-US"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a:latin typeface="Calibri" panose="020F0502020204030204" pitchFamily="34" charset="0"/>
                          <a:cs typeface="Calibri" panose="020F0502020204030204" pitchFamily="34" charset="0"/>
                        </a:rPr>
                        <a:t>subtle change</a:t>
                      </a:r>
                      <a:endParaRPr lang="en-GB" sz="2400" b="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微妙的变化</a:t>
                      </a:r>
                      <a:endParaRPr lang="zh-CN" altLang="en-US"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a:latin typeface="Calibri" panose="020F0502020204030204" pitchFamily="34" charset="0"/>
                          <a:cs typeface="Calibri" panose="020F0502020204030204" pitchFamily="34" charset="0"/>
                        </a:rPr>
                        <a:t>tide</a:t>
                      </a:r>
                      <a:endParaRPr lang="en-GB" sz="2400" b="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潮汐</a:t>
                      </a:r>
                      <a:endParaRPr lang="zh-CN" altLang="en-US"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a:latin typeface="Calibri" panose="020F0502020204030204" pitchFamily="34" charset="0"/>
                          <a:cs typeface="Calibri" panose="020F0502020204030204" pitchFamily="34" charset="0"/>
                        </a:rPr>
                        <a:t>conceal</a:t>
                      </a:r>
                      <a:endParaRPr lang="en-GB" sz="2400" b="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隐藏</a:t>
                      </a:r>
                      <a:endParaRPr lang="zh-CN" altLang="en-US"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334">
                <a:tc>
                  <a:txBody>
                    <a:bodyPr/>
                    <a:lstStyle/>
                    <a:p>
                      <a:pPr>
                        <a:buNone/>
                      </a:pPr>
                      <a:r>
                        <a:rPr lang="en-GB" sz="2400" b="0" dirty="0">
                          <a:latin typeface="Calibri" panose="020F0502020204030204" pitchFamily="34" charset="0"/>
                          <a:cs typeface="Calibri" panose="020F0502020204030204" pitchFamily="34" charset="0"/>
                        </a:rPr>
                        <a:t>resident cafe cat</a:t>
                      </a:r>
                      <a:endParaRPr lang="en-GB"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咖啡馆常驻猫</a:t>
                      </a:r>
                      <a:endParaRPr lang="zh-CN" altLang="en-US" sz="2400" b="0" dirty="0">
                        <a:latin typeface="Calibri" panose="020F0502020204030204" pitchFamily="34" charset="0"/>
                        <a:cs typeface="Calibri" panose="020F0502020204030204" pitchFamily="34" charset="0"/>
                      </a:endParaRPr>
                    </a:p>
                  </a:txBody>
                  <a:tcPr marL="57254" marR="57254" marT="28627" marB="286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91936" y="414213"/>
            <a:ext cx="10290464" cy="1132361"/>
          </a:xfrm>
          <a:prstGeom prst="rect">
            <a:avLst/>
          </a:prstGeom>
          <a:noFill/>
        </p:spPr>
        <p:txBody>
          <a:bodyPr wrap="square">
            <a:spAutoFit/>
          </a:bodyPr>
          <a:lstStyle/>
          <a:p>
            <a:pPr marL="342900" marR="69850" lvl="0" indent="-342900">
              <a:lnSpc>
                <a:spcPct val="115000"/>
              </a:lnSpc>
              <a:spcAft>
                <a:spcPts val="800"/>
              </a:spcAft>
              <a:buFont typeface="+mj-lt"/>
              <a:buAutoNum type="arabicPeriod" startAt="24"/>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What does the author's restaurant preference show?</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 He is a creature of habit</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B. He is strictly self-disciplined.</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He loves exploring new things. 	D. He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favours</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Asian cuisine most.</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334242" y="1546574"/>
            <a:ext cx="11455976" cy="2405082"/>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dinnertime, if I'm anywhere near my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favourite</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restaurant, there's not a chance you can talk me into going somewhere else—I want to eat at China Fun. Actually, I have been eating at this restaurant for 17 years.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Don't get me wrong, trying new things is great, and I love exploring. But the pressure to always keep trying new things ignores the satisfaction of finding our loves and keeping on loving them. That's why I dislike pop-up restaurants. I'd much rather invest my time and money in a place that will still be here next month, working my way through the menu to find my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favourite</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dishes, and figuring out which is the best table. In a chaotic world, being a regular makes me feel that there are always places where things stay the same.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6567057" y="3242886"/>
            <a:ext cx="5015343"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401782" y="3579429"/>
            <a:ext cx="5015343"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文本框 8"/>
          <p:cNvSpPr txBox="1"/>
          <p:nvPr/>
        </p:nvSpPr>
        <p:spPr>
          <a:xfrm>
            <a:off x="5417125" y="3616035"/>
            <a:ext cx="6102926" cy="369332"/>
          </a:xfrm>
          <a:prstGeom prst="rect">
            <a:avLst/>
          </a:prstGeom>
          <a:noFill/>
        </p:spPr>
        <p:txBody>
          <a:bodyPr wrap="square">
            <a:spAutoFit/>
          </a:bodyPr>
          <a:lstStyle/>
          <a:p>
            <a:r>
              <a:rPr lang="zh-CN" altLang="en-US" b="0" i="0" dirty="0">
                <a:solidFill>
                  <a:srgbClr val="FF0000"/>
                </a:solidFill>
                <a:effectLst/>
                <a:latin typeface="Google Sans Text"/>
              </a:rPr>
              <a:t>作为一个常客让我觉得，总有一些地方事物能保持原样。</a:t>
            </a:r>
            <a:endParaRPr lang="zh-CN" altLang="en-US" dirty="0">
              <a:solidFill>
                <a:srgbClr val="FF0000"/>
              </a:solidFill>
            </a:endParaRPr>
          </a:p>
        </p:txBody>
      </p:sp>
      <p:sp>
        <p:nvSpPr>
          <p:cNvPr id="11" name="文本框 10"/>
          <p:cNvSpPr txBox="1"/>
          <p:nvPr/>
        </p:nvSpPr>
        <p:spPr>
          <a:xfrm>
            <a:off x="401781" y="4124144"/>
            <a:ext cx="10848109" cy="1200329"/>
          </a:xfrm>
          <a:prstGeom prst="rect">
            <a:avLst/>
          </a:prstGeom>
          <a:noFill/>
        </p:spPr>
        <p:txBody>
          <a:bodyPr wrap="square">
            <a:spAutoFit/>
          </a:bodyPr>
          <a:lstStyle/>
          <a:p>
            <a:r>
              <a:rPr lang="zh-CN" altLang="en-US" b="0" i="0" dirty="0">
                <a:solidFill>
                  <a:srgbClr val="303030"/>
                </a:solidFill>
                <a:effectLst/>
                <a:latin typeface="Google Sans Text"/>
              </a:rPr>
              <a:t>喜欢“事物保持原样”的人，就是 </a:t>
            </a:r>
            <a:r>
              <a:rPr lang="en-US" altLang="zh-CN" b="0" i="0" dirty="0">
                <a:solidFill>
                  <a:srgbClr val="303030"/>
                </a:solidFill>
                <a:effectLst/>
                <a:latin typeface="Google Sans Text"/>
              </a:rPr>
              <a:t>"</a:t>
            </a:r>
            <a:r>
              <a:rPr lang="en-GB" altLang="zh-CN" b="1" i="0" dirty="0">
                <a:solidFill>
                  <a:srgbClr val="303030"/>
                </a:solidFill>
                <a:effectLst/>
                <a:latin typeface="Google Sans Text"/>
              </a:rPr>
              <a:t>a creature of habit</a:t>
            </a:r>
            <a:r>
              <a:rPr lang="en-GB" altLang="zh-CN" b="0" i="0" dirty="0">
                <a:solidFill>
                  <a:srgbClr val="303030"/>
                </a:solidFill>
                <a:effectLst/>
                <a:latin typeface="Google Sans Text"/>
              </a:rPr>
              <a:t>"</a:t>
            </a:r>
            <a:r>
              <a:rPr lang="zh-CN" altLang="en-GB" b="0" i="0" dirty="0">
                <a:solidFill>
                  <a:srgbClr val="303030"/>
                </a:solidFill>
                <a:effectLst/>
                <a:latin typeface="Google Sans Text"/>
              </a:rPr>
              <a:t>（</a:t>
            </a:r>
            <a:r>
              <a:rPr lang="zh-CN" altLang="en-US" b="0" i="0" dirty="0">
                <a:solidFill>
                  <a:srgbClr val="303030"/>
                </a:solidFill>
                <a:effectLst/>
                <a:latin typeface="Google Sans Text"/>
              </a:rPr>
              <a:t>习惯的产物</a:t>
            </a:r>
            <a:r>
              <a:rPr lang="en-US" altLang="zh-CN" b="0" i="0" dirty="0">
                <a:solidFill>
                  <a:srgbClr val="303030"/>
                </a:solidFill>
                <a:effectLst/>
                <a:latin typeface="Google Sans Text"/>
              </a:rPr>
              <a:t>/</a:t>
            </a:r>
            <a:r>
              <a:rPr lang="zh-CN" altLang="en-US" b="0" i="0" dirty="0">
                <a:solidFill>
                  <a:srgbClr val="303030"/>
                </a:solidFill>
                <a:effectLst/>
                <a:latin typeface="Google Sans Text"/>
              </a:rPr>
              <a:t>墨守成规的人）。</a:t>
            </a:r>
            <a:endParaRPr lang="en-US" altLang="zh-CN" b="0" i="0" dirty="0">
              <a:solidFill>
                <a:srgbClr val="303030"/>
              </a:solidFill>
              <a:effectLst/>
              <a:latin typeface="Google Sans Text"/>
            </a:endParaRPr>
          </a:p>
          <a:p>
            <a:r>
              <a:rPr lang="en-GB" altLang="zh-CN" dirty="0"/>
              <a:t>B</a:t>
            </a:r>
            <a:r>
              <a:rPr lang="zh-CN" altLang="en-GB" dirty="0"/>
              <a:t>（</a:t>
            </a:r>
            <a:r>
              <a:rPr lang="zh-CN" altLang="en-US" dirty="0"/>
              <a:t>严格自律）文中未体现；</a:t>
            </a:r>
            <a:r>
              <a:rPr lang="en-GB" altLang="zh-CN" dirty="0"/>
              <a:t>C</a:t>
            </a:r>
            <a:r>
              <a:rPr lang="zh-CN" altLang="en-GB" dirty="0"/>
              <a:t>（</a:t>
            </a:r>
            <a:r>
              <a:rPr lang="zh-CN" altLang="en-US" dirty="0"/>
              <a:t>热爱探索新事物）与作者强调的“重游旧地”相反；</a:t>
            </a:r>
            <a:r>
              <a:rPr lang="en-GB" altLang="zh-CN" dirty="0"/>
              <a:t>D</a:t>
            </a:r>
            <a:r>
              <a:rPr lang="zh-CN" altLang="en-GB" dirty="0"/>
              <a:t>（</a:t>
            </a:r>
            <a:r>
              <a:rPr lang="zh-CN" altLang="en-US" dirty="0"/>
              <a:t>最爱亚洲菜）虽然提到 </a:t>
            </a:r>
            <a:r>
              <a:rPr lang="en-GB" altLang="zh-CN" dirty="0"/>
              <a:t>China Fun</a:t>
            </a:r>
            <a:r>
              <a:rPr lang="zh-CN" altLang="en-GB" dirty="0"/>
              <a:t>，</a:t>
            </a:r>
            <a:r>
              <a:rPr lang="zh-CN" altLang="en-US" dirty="0"/>
              <a:t>但那是为了说明“老地方”的意义，而非强调菜系。</a:t>
            </a:r>
            <a:endParaRPr lang="en-US" altLang="zh-CN" dirty="0"/>
          </a:p>
          <a:p>
            <a:r>
              <a:rPr lang="en-US" altLang="zh-CN" dirty="0"/>
              <a:t>self-disciplined</a:t>
            </a:r>
            <a:r>
              <a:rPr lang="zh-CN" altLang="en-US" dirty="0"/>
              <a:t> 自律的</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875864" y="3090430"/>
            <a:ext cx="1581711" cy="417982"/>
            <a:chOff x="1424694" y="3437117"/>
            <a:chExt cx="1499779" cy="396331"/>
          </a:xfrm>
          <a:solidFill>
            <a:schemeClr val="bg1"/>
          </a:solidFill>
        </p:grpSpPr>
        <p:sp>
          <p:nvSpPr>
            <p:cNvPr id="3" name="Round Same Side Corner Rectangle 4"/>
            <p:cNvSpPr/>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Oval 13"/>
            <p:cNvSpPr/>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10"/>
          <p:cNvGrpSpPr/>
          <p:nvPr/>
        </p:nvGrpSpPr>
        <p:grpSpPr>
          <a:xfrm>
            <a:off x="2530121" y="3245070"/>
            <a:ext cx="1581711" cy="406378"/>
            <a:chOff x="2993261" y="3583747"/>
            <a:chExt cx="1499779" cy="385328"/>
          </a:xfrm>
          <a:solidFill>
            <a:srgbClr val="84B6AE"/>
          </a:solidFill>
        </p:grpSpPr>
        <p:sp>
          <p:nvSpPr>
            <p:cNvPr id="6" name="Round Same Side Corner Rectangle 6"/>
            <p:cNvSpPr/>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Oval 14"/>
            <p:cNvSpPr/>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11"/>
          <p:cNvGrpSpPr/>
          <p:nvPr/>
        </p:nvGrpSpPr>
        <p:grpSpPr>
          <a:xfrm>
            <a:off x="4184377" y="3090430"/>
            <a:ext cx="1581711" cy="417981"/>
            <a:chOff x="4561827" y="3437117"/>
            <a:chExt cx="1499779" cy="396330"/>
          </a:xfrm>
          <a:solidFill>
            <a:schemeClr val="bg1"/>
          </a:solidFill>
        </p:grpSpPr>
        <p:sp>
          <p:nvSpPr>
            <p:cNvPr id="9" name="Round Same Side Corner Rectangle 7"/>
            <p:cNvSpPr/>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15"/>
            <p:cNvSpPr/>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2"/>
          <p:cNvGrpSpPr/>
          <p:nvPr/>
        </p:nvGrpSpPr>
        <p:grpSpPr>
          <a:xfrm>
            <a:off x="5838634" y="3245070"/>
            <a:ext cx="1581711" cy="406378"/>
            <a:chOff x="6130393" y="3583747"/>
            <a:chExt cx="1499779" cy="385328"/>
          </a:xfrm>
          <a:solidFill>
            <a:srgbClr val="84B6AE"/>
          </a:solidFill>
        </p:grpSpPr>
        <p:sp>
          <p:nvSpPr>
            <p:cNvPr id="12" name="Round Same Side Corner Rectangle 8"/>
            <p:cNvSpPr/>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16"/>
            <p:cNvSpPr/>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35"/>
          <p:cNvGrpSpPr/>
          <p:nvPr/>
        </p:nvGrpSpPr>
        <p:grpSpPr>
          <a:xfrm>
            <a:off x="9147147" y="3245071"/>
            <a:ext cx="1581711" cy="406377"/>
            <a:chOff x="9267526" y="3583748"/>
            <a:chExt cx="1499779" cy="385327"/>
          </a:xfrm>
          <a:solidFill>
            <a:srgbClr val="84B6AE"/>
          </a:solidFill>
        </p:grpSpPr>
        <p:sp>
          <p:nvSpPr>
            <p:cNvPr id="15" name="Round Same Side Corner Rectangle 5"/>
            <p:cNvSpPr/>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17"/>
            <p:cNvSpPr/>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19"/>
          <p:cNvGrpSpPr/>
          <p:nvPr/>
        </p:nvGrpSpPr>
        <p:grpSpPr>
          <a:xfrm>
            <a:off x="7492891" y="3090430"/>
            <a:ext cx="1581711" cy="417982"/>
            <a:chOff x="7698960" y="3437117"/>
            <a:chExt cx="1499779" cy="396331"/>
          </a:xfrm>
          <a:solidFill>
            <a:schemeClr val="bg1"/>
          </a:solidFill>
        </p:grpSpPr>
        <p:sp>
          <p:nvSpPr>
            <p:cNvPr id="18" name="Round Same Side Corner Rectangle 9"/>
            <p:cNvSpPr/>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20"/>
          <p:cNvGrpSpPr/>
          <p:nvPr/>
        </p:nvGrpSpPr>
        <p:grpSpPr>
          <a:xfrm>
            <a:off x="9693146" y="3741799"/>
            <a:ext cx="489711" cy="490548"/>
            <a:chOff x="9145588" y="4435475"/>
            <a:chExt cx="464344" cy="465138"/>
          </a:xfrm>
          <a:solidFill>
            <a:schemeClr val="bg1"/>
          </a:solidFill>
        </p:grpSpPr>
        <p:sp>
          <p:nvSpPr>
            <p:cNvPr id="2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30"/>
          <p:cNvGrpSpPr/>
          <p:nvPr/>
        </p:nvGrpSpPr>
        <p:grpSpPr>
          <a:xfrm>
            <a:off x="8111434" y="2526334"/>
            <a:ext cx="489711" cy="489711"/>
            <a:chOff x="7287419" y="2577307"/>
            <a:chExt cx="464344" cy="464344"/>
          </a:xfrm>
          <a:solidFill>
            <a:srgbClr val="67A995"/>
          </a:solidFill>
        </p:grpSpPr>
        <p:sp>
          <p:nvSpPr>
            <p:cNvPr id="31"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AutoShape 59"/>
          <p:cNvSpPr/>
          <p:nvPr/>
        </p:nvSpPr>
        <p:spPr bwMode="auto">
          <a:xfrm>
            <a:off x="2999429" y="3731857"/>
            <a:ext cx="490548" cy="48971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0091" tIns="20091" rIns="20091" bIns="20091" anchor="ctr"/>
          <a:lstStyle/>
          <a:p>
            <a:pPr algn="ctr" defTabSz="241300" hangingPunct="0">
              <a:lnSpc>
                <a:spcPct val="130000"/>
              </a:lnSpc>
            </a:pPr>
            <a:endParaRPr lang="en-US" sz="147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Group 38"/>
          <p:cNvGrpSpPr/>
          <p:nvPr/>
        </p:nvGrpSpPr>
        <p:grpSpPr>
          <a:xfrm>
            <a:off x="4802503" y="2519552"/>
            <a:ext cx="490548" cy="412697"/>
            <a:chOff x="5368132" y="2625725"/>
            <a:chExt cx="465138" cy="391319"/>
          </a:xfrm>
          <a:solidFill>
            <a:srgbClr val="67A995"/>
          </a:solidFill>
        </p:grpSpPr>
        <p:sp>
          <p:nvSpPr>
            <p:cNvPr id="3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42"/>
          <p:cNvGrpSpPr/>
          <p:nvPr/>
        </p:nvGrpSpPr>
        <p:grpSpPr>
          <a:xfrm>
            <a:off x="1421864" y="2525917"/>
            <a:ext cx="489711" cy="382561"/>
            <a:chOff x="2581275" y="1710532"/>
            <a:chExt cx="464344" cy="362744"/>
          </a:xfrm>
          <a:solidFill>
            <a:srgbClr val="67A995"/>
          </a:solidFill>
        </p:grpSpPr>
        <p:sp>
          <p:nvSpPr>
            <p:cNvPr id="4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52"/>
          <p:cNvGrpSpPr/>
          <p:nvPr/>
        </p:nvGrpSpPr>
        <p:grpSpPr>
          <a:xfrm>
            <a:off x="6461969" y="3731857"/>
            <a:ext cx="336520" cy="490548"/>
            <a:chOff x="5441157" y="4440238"/>
            <a:chExt cx="319088" cy="465138"/>
          </a:xfrm>
          <a:solidFill>
            <a:schemeClr val="bg1"/>
          </a:solidFill>
        </p:grpSpPr>
        <p:sp>
          <p:nvSpPr>
            <p:cNvPr id="48"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20091" tIns="20091" rIns="20091" bIns="20091" anchor="ctr"/>
            <a:lstStyle/>
            <a:p>
              <a:pPr algn="ctr" defTabSz="241300" hangingPunct="0">
                <a:lnSpc>
                  <a:spcPct val="130000"/>
                </a:lnSpc>
              </a:pPr>
              <a:endParaRPr lang="en-US" sz="1265">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文本框 64"/>
          <p:cNvSpPr txBox="1"/>
          <p:nvPr/>
        </p:nvSpPr>
        <p:spPr>
          <a:xfrm>
            <a:off x="875865" y="367965"/>
            <a:ext cx="10635379" cy="1938992"/>
          </a:xfrm>
          <a:prstGeom prst="rect">
            <a:avLst/>
          </a:prstGeom>
          <a:solidFill>
            <a:schemeClr val="bg1"/>
          </a:solidFill>
        </p:spPr>
        <p:txBody>
          <a:bodyPr wrap="square">
            <a:spAutoFit/>
          </a:bodyPr>
          <a:lstStyle/>
          <a:p>
            <a:r>
              <a:rPr lang="zh-CN" altLang="en-US" sz="2000" dirty="0">
                <a:latin typeface="Calibri" panose="020F0502020204030204" pitchFamily="34" charset="0"/>
                <a:cs typeface="Calibri" panose="020F0502020204030204" pitchFamily="34" charset="0"/>
              </a:rPr>
              <a:t>描述自律与意识：self-aware (有自我意识的)、self-conscious (害羞不自然的)、self-controlled (有自制力的)。（</a:t>
            </a:r>
            <a:r>
              <a:rPr lang="en-US" altLang="zh-CN" sz="2000" dirty="0" err="1">
                <a:latin typeface="Calibri" panose="020F0502020204030204" pitchFamily="34" charset="0"/>
                <a:cs typeface="Calibri" panose="020F0502020204030204" pitchFamily="34" charset="0"/>
              </a:rPr>
              <a:t>eg</a:t>
            </a:r>
            <a:r>
              <a:rPr lang="zh-CN" altLang="en-US" sz="2000" dirty="0">
                <a:latin typeface="Calibri" panose="020F0502020204030204" pitchFamily="34" charset="0"/>
                <a:cs typeface="Calibri" panose="020F0502020204030204" pitchFamily="34" charset="0"/>
              </a:rPr>
              <a:t> </a:t>
            </a:r>
            <a:r>
              <a:rPr lang="en-GB" altLang="zh-CN" sz="2000" dirty="0">
                <a:latin typeface="Calibri" panose="020F0502020204030204" pitchFamily="34" charset="0"/>
                <a:cs typeface="Calibri" panose="020F0502020204030204" pitchFamily="34" charset="0"/>
              </a:rPr>
              <a:t>He‘s always been self-conscious about being so short.</a:t>
            </a:r>
            <a:r>
              <a:rPr lang="zh-CN" altLang="en-US" sz="2000" dirty="0">
                <a:latin typeface="Calibri" panose="020F0502020204030204" pitchFamily="34" charset="0"/>
                <a:cs typeface="Calibri" panose="020F0502020204030204" pitchFamily="34" charset="0"/>
              </a:rPr>
              <a:t>他老为自己身材矮小而觉得难为情。）</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描述态度与行为：self-confident (自信的)、self-sufficient (自给自足的)、self-educated (自学的)、self-destructive (自毁性的，含消极色彩)。</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描述心理与成就：self-esteem (自尊心)、self-determination (自决权)、self-realization (自我实现)。</a:t>
            </a:r>
            <a:endParaRPr lang="zh-CN" altLang="en-US" sz="2000" dirty="0">
              <a:latin typeface="Calibri" panose="020F0502020204030204" pitchFamily="34" charset="0"/>
              <a:cs typeface="Calibri" panose="020F0502020204030204" pitchFamily="34" charset="0"/>
            </a:endParaRPr>
          </a:p>
        </p:txBody>
      </p:sp>
      <p:sp>
        <p:nvSpPr>
          <p:cNvPr id="67" name="文本框 66"/>
          <p:cNvSpPr txBox="1"/>
          <p:nvPr/>
        </p:nvSpPr>
        <p:spPr>
          <a:xfrm>
            <a:off x="499621" y="3865027"/>
            <a:ext cx="2609607" cy="2031325"/>
          </a:xfrm>
          <a:prstGeom prst="rect">
            <a:avLst/>
          </a:prstGeom>
          <a:solidFill>
            <a:schemeClr val="bg1"/>
          </a:solidFill>
        </p:spPr>
        <p:txBody>
          <a:bodyPr wrap="square">
            <a:spAutoFit/>
          </a:bodyPr>
          <a:lstStyle>
            <a:defPPr>
              <a:defRPr lang="zh-CN"/>
            </a:defPPr>
            <a:lvl1pPr>
              <a:defRPr sz="2000">
                <a:latin typeface="Calibri" panose="020F0502020204030204" pitchFamily="34" charset="0"/>
                <a:cs typeface="Calibri" panose="020F0502020204030204" pitchFamily="34" charset="0"/>
              </a:defRPr>
            </a:lvl1pPr>
          </a:lstStyle>
          <a:p>
            <a:r>
              <a:rPr lang="en-GB" altLang="zh-CN" sz="1800" dirty="0"/>
              <a:t>up-to-date (</a:t>
            </a:r>
            <a:r>
              <a:rPr lang="zh-CN" altLang="en-US" sz="1800" dirty="0"/>
              <a:t>最新的</a:t>
            </a:r>
            <a:r>
              <a:rPr lang="en-US" altLang="zh-CN" sz="1800" dirty="0"/>
              <a:t>)</a:t>
            </a:r>
            <a:r>
              <a:rPr lang="zh-CN" altLang="en-US" sz="1800" dirty="0"/>
              <a:t>、</a:t>
            </a:r>
            <a:r>
              <a:rPr lang="en-GB" altLang="zh-CN" sz="1800" dirty="0"/>
              <a:t>state-of-the-art (</a:t>
            </a:r>
            <a:r>
              <a:rPr lang="zh-CN" altLang="en-US" sz="1800" dirty="0"/>
              <a:t>最先进的</a:t>
            </a:r>
            <a:r>
              <a:rPr lang="en-US" altLang="zh-CN" sz="1800" dirty="0"/>
              <a:t>)</a:t>
            </a:r>
            <a:r>
              <a:rPr lang="zh-CN" altLang="en-US" sz="1800" dirty="0"/>
              <a:t>、</a:t>
            </a:r>
            <a:r>
              <a:rPr lang="en-GB" altLang="zh-CN" sz="1800" dirty="0"/>
              <a:t>word-of-mouth (</a:t>
            </a:r>
            <a:r>
              <a:rPr lang="zh-CN" altLang="en-US" sz="1800" dirty="0"/>
              <a:t>口口相传的</a:t>
            </a:r>
            <a:r>
              <a:rPr lang="en-US" altLang="zh-CN" sz="1800" dirty="0"/>
              <a:t>)</a:t>
            </a:r>
            <a:r>
              <a:rPr lang="zh-CN" altLang="en-US" sz="1800" dirty="0"/>
              <a:t>、</a:t>
            </a:r>
            <a:r>
              <a:rPr lang="en-GB" altLang="zh-CN" sz="1800" dirty="0"/>
              <a:t>entry-level</a:t>
            </a:r>
            <a:r>
              <a:rPr lang="zh-CN" altLang="en-US" sz="1800" dirty="0"/>
              <a:t>（入门级别）、</a:t>
            </a:r>
            <a:r>
              <a:rPr lang="en-GB" altLang="zh-CN" sz="1800" dirty="0"/>
              <a:t>high-profile</a:t>
            </a:r>
            <a:r>
              <a:rPr lang="zh-CN" altLang="en-US" sz="1800" dirty="0"/>
              <a:t> （引人注目的）、</a:t>
            </a:r>
            <a:r>
              <a:rPr lang="en-GB" altLang="zh-CN" sz="1800" dirty="0"/>
              <a:t>one-size-fits-all</a:t>
            </a:r>
            <a:r>
              <a:rPr lang="zh-CN" altLang="en-US" sz="1800" dirty="0"/>
              <a:t>（一刀切）</a:t>
            </a:r>
            <a:endParaRPr lang="zh-CN" altLang="en-US" sz="1800" dirty="0"/>
          </a:p>
        </p:txBody>
      </p:sp>
      <p:sp>
        <p:nvSpPr>
          <p:cNvPr id="69" name="文本框 68"/>
          <p:cNvSpPr txBox="1"/>
          <p:nvPr/>
        </p:nvSpPr>
        <p:spPr>
          <a:xfrm>
            <a:off x="3780455" y="3795325"/>
            <a:ext cx="3725065" cy="2308324"/>
          </a:xfrm>
          <a:prstGeom prst="rect">
            <a:avLst/>
          </a:prstGeom>
          <a:solidFill>
            <a:schemeClr val="bg1"/>
          </a:solidFill>
        </p:spPr>
        <p:txBody>
          <a:bodyPr wrap="square">
            <a:spAutoFit/>
          </a:bodyPr>
          <a:lstStyle>
            <a:defPPr>
              <a:defRPr lang="zh-CN"/>
            </a:defPPr>
            <a:lvl1pPr>
              <a:defRPr sz="2000">
                <a:latin typeface="Calibri" panose="020F0502020204030204" pitchFamily="34" charset="0"/>
                <a:cs typeface="Calibri" panose="020F0502020204030204" pitchFamily="34" charset="0"/>
              </a:defRPr>
            </a:lvl1pPr>
          </a:lstStyle>
          <a:p>
            <a:r>
              <a:rPr lang="en-GB" altLang="zh-CN" sz="1800" dirty="0"/>
              <a:t>long-awaited (</a:t>
            </a:r>
            <a:r>
              <a:rPr lang="zh-CN" altLang="en-US" sz="1800" dirty="0"/>
              <a:t>期待已久的</a:t>
            </a:r>
            <a:r>
              <a:rPr lang="en-US" altLang="zh-CN" sz="1800" dirty="0"/>
              <a:t>)</a:t>
            </a:r>
            <a:r>
              <a:rPr lang="zh-CN" altLang="en-US" sz="1800" dirty="0"/>
              <a:t>、</a:t>
            </a:r>
            <a:r>
              <a:rPr lang="en-GB" altLang="zh-CN" sz="1800" dirty="0"/>
              <a:t>stress-reliever (</a:t>
            </a:r>
            <a:r>
              <a:rPr lang="zh-CN" altLang="en-US" sz="1800" dirty="0"/>
              <a:t>解压的事物 </a:t>
            </a:r>
            <a:r>
              <a:rPr lang="en-US" altLang="zh-CN" sz="1800" dirty="0"/>
              <a:t>/ </a:t>
            </a:r>
            <a:r>
              <a:rPr lang="zh-CN" altLang="en-US" sz="1800" dirty="0"/>
              <a:t>缓解压力的东西</a:t>
            </a:r>
            <a:r>
              <a:rPr lang="en-US" altLang="zh-CN" sz="1800" dirty="0"/>
              <a:t>)</a:t>
            </a:r>
            <a:r>
              <a:rPr lang="zh-CN" altLang="en-US" sz="1800" dirty="0"/>
              <a:t>、</a:t>
            </a:r>
            <a:r>
              <a:rPr lang="en-GB" altLang="zh-CN" sz="1800" dirty="0"/>
              <a:t>peer-reviewed</a:t>
            </a:r>
            <a:r>
              <a:rPr lang="zh-CN" altLang="en-US" sz="1800" dirty="0"/>
              <a:t>  （经同行评审的）</a:t>
            </a:r>
            <a:r>
              <a:rPr lang="en-GB" altLang="zh-CN" sz="1800" dirty="0"/>
              <a:t>quick-fix</a:t>
            </a:r>
            <a:r>
              <a:rPr lang="zh-CN" altLang="en-US" sz="1800" dirty="0"/>
              <a:t>     权宜之计（贬义或中性）、</a:t>
            </a:r>
            <a:r>
              <a:rPr lang="en-GB" altLang="zh-CN" sz="1800" dirty="0"/>
              <a:t>self-defeating</a:t>
            </a:r>
            <a:r>
              <a:rPr lang="zh-CN" altLang="en-US" sz="1800" dirty="0"/>
              <a:t> （自我挫败的）、</a:t>
            </a:r>
            <a:r>
              <a:rPr lang="en-GB" altLang="zh-CN" sz="1800" dirty="0"/>
              <a:t>hard-wired</a:t>
            </a:r>
            <a:r>
              <a:rPr lang="zh-CN" altLang="en-US" sz="1800" dirty="0"/>
              <a:t>       （天生的；根深蒂固的） 、</a:t>
            </a:r>
            <a:r>
              <a:rPr lang="en-GB" altLang="zh-CN" sz="1800" dirty="0"/>
              <a:t>stress-induced</a:t>
            </a:r>
            <a:r>
              <a:rPr lang="zh-CN" altLang="en-US" sz="1800" dirty="0"/>
              <a:t>  （压力引起的）</a:t>
            </a:r>
            <a:endParaRPr lang="en-US" altLang="zh-CN" sz="1800" dirty="0"/>
          </a:p>
        </p:txBody>
      </p:sp>
      <p:sp>
        <p:nvSpPr>
          <p:cNvPr id="71" name="文本框 70"/>
          <p:cNvSpPr txBox="1"/>
          <p:nvPr/>
        </p:nvSpPr>
        <p:spPr>
          <a:xfrm>
            <a:off x="8151018" y="3865028"/>
            <a:ext cx="3235968" cy="2031325"/>
          </a:xfrm>
          <a:prstGeom prst="rect">
            <a:avLst/>
          </a:prstGeom>
          <a:solidFill>
            <a:schemeClr val="bg1"/>
          </a:solidFill>
        </p:spPr>
        <p:txBody>
          <a:bodyPr wrap="square">
            <a:spAutoFit/>
          </a:bodyPr>
          <a:lstStyle>
            <a:defPPr>
              <a:defRPr lang="zh-CN"/>
            </a:defPPr>
            <a:lvl1pPr>
              <a:defRPr>
                <a:latin typeface="Calibri" panose="020F0502020204030204" pitchFamily="34" charset="0"/>
                <a:cs typeface="Calibri" panose="020F0502020204030204" pitchFamily="34" charset="0"/>
              </a:defRPr>
            </a:lvl1pPr>
          </a:lstStyle>
          <a:p>
            <a:r>
              <a:rPr lang="en-GB" altLang="zh-CN" dirty="0"/>
              <a:t>hand-to-mouth</a:t>
            </a:r>
            <a:r>
              <a:rPr lang="zh-CN" altLang="en-US" dirty="0"/>
              <a:t> （仅能糊口的；勉强维生）、</a:t>
            </a:r>
            <a:r>
              <a:rPr lang="en-GB" altLang="zh-CN" dirty="0"/>
              <a:t>bread-winning</a:t>
            </a:r>
            <a:r>
              <a:rPr lang="zh-CN" altLang="en-US" dirty="0"/>
              <a:t>（养家糊口的）、</a:t>
            </a:r>
            <a:r>
              <a:rPr lang="en-GB" altLang="zh-CN" dirty="0"/>
              <a:t>tight-knit</a:t>
            </a:r>
            <a:r>
              <a:rPr lang="zh-CN" altLang="en-US" dirty="0"/>
              <a:t>（紧密团结的）、</a:t>
            </a:r>
            <a:r>
              <a:rPr lang="en-GB" altLang="zh-CN" dirty="0"/>
              <a:t>thought-provoking</a:t>
            </a:r>
            <a:r>
              <a:rPr lang="zh-CN" altLang="en-US" dirty="0"/>
              <a:t>（引人深思的）、</a:t>
            </a:r>
            <a:endParaRPr lang="en-US" altLang="zh-CN" dirty="0"/>
          </a:p>
          <a:p>
            <a:r>
              <a:rPr lang="en-GB" altLang="zh-CN" dirty="0"/>
              <a:t>detail-oriented</a:t>
            </a:r>
            <a:r>
              <a:rPr lang="zh-CN" altLang="en-US" dirty="0"/>
              <a:t>（注重细节的） </a:t>
            </a:r>
            <a:endParaRPr lang="en-US" altLang="zh-CN" dirty="0"/>
          </a:p>
          <a:p>
            <a:r>
              <a:rPr lang="en-US" altLang="zh-CN" dirty="0"/>
              <a:t>people-oriented</a:t>
            </a:r>
            <a:r>
              <a:rPr lang="zh-CN" altLang="en-US" dirty="0"/>
              <a:t>（以人为本的）</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par>
                                <p:cTn id="35" presetID="31"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 calcmode="lin" valueType="num">
                                      <p:cBhvr>
                                        <p:cTn id="39" dur="1000" fill="hold"/>
                                        <p:tgtEl>
                                          <p:spTgt spid="14"/>
                                        </p:tgtEl>
                                        <p:attrNameLst>
                                          <p:attrName>style.rotation</p:attrName>
                                        </p:attrNameLst>
                                      </p:cBhvr>
                                      <p:tavLst>
                                        <p:tav tm="0">
                                          <p:val>
                                            <p:fltVal val="90"/>
                                          </p:val>
                                        </p:tav>
                                        <p:tav tm="100000">
                                          <p:val>
                                            <p:fltVal val="0"/>
                                          </p:val>
                                        </p:tav>
                                      </p:tavLst>
                                    </p:anim>
                                    <p:animEffect transition="in" filter="fade">
                                      <p:cBhvr>
                                        <p:cTn id="40" dur="1000"/>
                                        <p:tgtEl>
                                          <p:spTgt spid="14"/>
                                        </p:tgtEl>
                                      </p:cBhvr>
                                    </p:animEffect>
                                  </p:childTnLst>
                                </p:cTn>
                              </p:par>
                              <p:par>
                                <p:cTn id="41" presetID="10"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par>
                                <p:cTn id="53" presetID="10"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wipe(left)">
                                      <p:cBhvr>
                                        <p:cTn id="63" dur="500"/>
                                        <p:tgtEl>
                                          <p:spTgt spid="6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wipe(left)">
                                      <p:cBhvr>
                                        <p:cTn id="68" dur="500"/>
                                        <p:tgtEl>
                                          <p:spTgt spid="6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left)">
                                      <p:cBhvr>
                                        <p:cTn id="73" dur="500"/>
                                        <p:tgtEl>
                                          <p:spTgt spid="6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71"/>
                                        </p:tgtEl>
                                        <p:attrNameLst>
                                          <p:attrName>style.visibility</p:attrName>
                                        </p:attrNameLst>
                                      </p:cBhvr>
                                      <p:to>
                                        <p:strVal val="visible"/>
                                      </p:to>
                                    </p:set>
                                    <p:animEffect transition="in" filter="wipe(left)">
                                      <p:cBhvr>
                                        <p:cTn id="7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65" grpId="0" animBg="1"/>
      <p:bldP spid="67" grpId="0" animBg="1"/>
      <p:bldP spid="69" grpId="0" animBg="1"/>
      <p:bldP spid="7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379516" y="166568"/>
            <a:ext cx="11531435" cy="6524863"/>
          </a:xfrm>
          <a:prstGeom prst="rect">
            <a:avLst/>
          </a:prstGeom>
          <a:solidFill>
            <a:schemeClr val="bg1"/>
          </a:solidFill>
        </p:spPr>
        <p:txBody>
          <a:bodyPr wrap="square">
            <a:spAutoFit/>
          </a:bodyPr>
          <a:lstStyle/>
          <a:p>
            <a:r>
              <a:rPr lang="zh-CN" altLang="en-US" sz="2000" dirty="0">
                <a:latin typeface="Calibri" panose="020F0502020204030204" pitchFamily="34" charset="0"/>
                <a:cs typeface="Calibri" panose="020F0502020204030204" pitchFamily="34" charset="0"/>
              </a:rPr>
              <a:t>climate-vulnerable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气候脆弱的</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ultra-fast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超快的</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algorithm-driven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算法驱动的</a:t>
            </a:r>
            <a:endParaRPr lang="zh-CN" altLang="en-US"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data-intensive			</a:t>
            </a:r>
            <a:r>
              <a:rPr lang="zh-CN" altLang="en-US" sz="2000" dirty="0">
                <a:latin typeface="Calibri" panose="020F0502020204030204" pitchFamily="34" charset="0"/>
                <a:cs typeface="Calibri" panose="020F0502020204030204" pitchFamily="34" charset="0"/>
              </a:rPr>
              <a:t>数据密集型的</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privacy-preserving		</a:t>
            </a:r>
            <a:r>
              <a:rPr lang="zh-CN" altLang="en-US" sz="2000" dirty="0">
                <a:latin typeface="Calibri" panose="020F0502020204030204" pitchFamily="34" charset="0"/>
                <a:cs typeface="Calibri" panose="020F0502020204030204" pitchFamily="34" charset="0"/>
              </a:rPr>
              <a:t>保护隐私的 </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inquiry-based			</a:t>
            </a:r>
            <a:r>
              <a:rPr lang="zh-CN" altLang="en-US" sz="2000" dirty="0">
                <a:latin typeface="Calibri" panose="020F0502020204030204" pitchFamily="34" charset="0"/>
                <a:cs typeface="Calibri" panose="020F0502020204030204" pitchFamily="34" charset="0"/>
              </a:rPr>
              <a:t>探究式的   </a:t>
            </a:r>
            <a:endParaRPr lang="en-US" altLang="zh-CN" sz="2000" dirty="0">
              <a:latin typeface="Calibri" panose="020F0502020204030204" pitchFamily="34" charset="0"/>
              <a:cs typeface="Calibri" panose="020F0502020204030204" pitchFamily="34" charset="0"/>
            </a:endParaRPr>
          </a:p>
          <a:p>
            <a:r>
              <a:rPr lang="en-US" altLang="zh-CN" sz="2000" dirty="0" err="1">
                <a:latin typeface="Calibri" panose="020F0502020204030204" pitchFamily="34" charset="0"/>
                <a:cs typeface="Calibri" panose="020F0502020204030204" pitchFamily="34" charset="0"/>
              </a:rPr>
              <a:t>eg.</a:t>
            </a:r>
            <a:r>
              <a:rPr lang="en-US" altLang="zh-CN" sz="2000" dirty="0">
                <a:latin typeface="Calibri" panose="020F0502020204030204" pitchFamily="34" charset="0"/>
                <a:cs typeface="Calibri" panose="020F0502020204030204" pitchFamily="34" charset="0"/>
              </a:rPr>
              <a:t> </a:t>
            </a:r>
            <a:r>
              <a:rPr lang="en-GB" altLang="zh-CN" sz="2000" dirty="0">
                <a:solidFill>
                  <a:srgbClr val="FF0000"/>
                </a:solidFill>
                <a:latin typeface="Calibri" panose="020F0502020204030204" pitchFamily="34" charset="0"/>
                <a:cs typeface="Calibri" panose="020F0502020204030204" pitchFamily="34" charset="0"/>
              </a:rPr>
              <a:t>Inquiry-based</a:t>
            </a:r>
            <a:r>
              <a:rPr lang="en-GB" altLang="zh-CN" sz="2000" dirty="0">
                <a:latin typeface="Calibri" panose="020F0502020204030204" pitchFamily="34" charset="0"/>
                <a:cs typeface="Calibri" panose="020F0502020204030204" pitchFamily="34" charset="0"/>
              </a:rPr>
              <a:t> learning encourages students to ask their own questions.</a:t>
            </a:r>
            <a:r>
              <a:rPr lang="zh-CN" altLang="en-US" sz="2000" dirty="0">
                <a:latin typeface="Calibri" panose="020F0502020204030204" pitchFamily="34" charset="0"/>
                <a:cs typeface="Calibri" panose="020F0502020204030204" pitchFamily="34" charset="0"/>
              </a:rPr>
              <a:t> </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competency-based		</a:t>
            </a:r>
            <a:r>
              <a:rPr lang="zh-CN" altLang="en-US" sz="2000" dirty="0">
                <a:latin typeface="Calibri" panose="020F0502020204030204" pitchFamily="34" charset="0"/>
                <a:cs typeface="Calibri" panose="020F0502020204030204" pitchFamily="34" charset="0"/>
              </a:rPr>
              <a:t>基于能力的 </a:t>
            </a:r>
            <a:endParaRPr lang="en-US" altLang="zh-CN" sz="2000" dirty="0">
              <a:latin typeface="Calibri" panose="020F0502020204030204" pitchFamily="34" charset="0"/>
              <a:cs typeface="Calibri" panose="020F0502020204030204" pitchFamily="34" charset="0"/>
            </a:endParaRPr>
          </a:p>
          <a:p>
            <a:r>
              <a:rPr lang="en-US" altLang="zh-CN" sz="2000" dirty="0" err="1">
                <a:latin typeface="Calibri" panose="020F0502020204030204" pitchFamily="34" charset="0"/>
                <a:cs typeface="Calibri" panose="020F0502020204030204" pitchFamily="34" charset="0"/>
              </a:rPr>
              <a:t>eg.</a:t>
            </a:r>
            <a:r>
              <a:rPr lang="en-US" altLang="zh-CN" sz="2000" dirty="0">
                <a:latin typeface="Calibri" panose="020F0502020204030204" pitchFamily="34" charset="0"/>
                <a:cs typeface="Calibri" panose="020F0502020204030204" pitchFamily="34" charset="0"/>
              </a:rPr>
              <a:t> </a:t>
            </a:r>
            <a:r>
              <a:rPr lang="en-GB" altLang="zh-CN" sz="2000" dirty="0">
                <a:solidFill>
                  <a:srgbClr val="FF0000"/>
                </a:solidFill>
                <a:latin typeface="Calibri" panose="020F0502020204030204" pitchFamily="34" charset="0"/>
                <a:cs typeface="Calibri" panose="020F0502020204030204" pitchFamily="34" charset="0"/>
              </a:rPr>
              <a:t>Competency-based</a:t>
            </a:r>
            <a:r>
              <a:rPr lang="en-GB" altLang="zh-CN" sz="2000" dirty="0">
                <a:latin typeface="Calibri" panose="020F0502020204030204" pitchFamily="34" charset="0"/>
                <a:cs typeface="Calibri" panose="020F0502020204030204" pitchFamily="34" charset="0"/>
              </a:rPr>
              <a:t> progression allows students to advance after mastering a skill.</a:t>
            </a:r>
            <a:r>
              <a:rPr lang="zh-CN" altLang="en-US" sz="2000" dirty="0">
                <a:latin typeface="Calibri" panose="020F0502020204030204" pitchFamily="34" charset="0"/>
                <a:cs typeface="Calibri" panose="020F0502020204030204" pitchFamily="34" charset="0"/>
              </a:rPr>
              <a:t>  </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peer-assisted			</a:t>
            </a:r>
            <a:r>
              <a:rPr lang="zh-CN" altLang="en-US" sz="2000" dirty="0">
                <a:latin typeface="Calibri" panose="020F0502020204030204" pitchFamily="34" charset="0"/>
                <a:cs typeface="Calibri" panose="020F0502020204030204" pitchFamily="34" charset="0"/>
              </a:rPr>
              <a:t>同伴辅助的 </a:t>
            </a:r>
            <a:endParaRPr lang="en-US" altLang="zh-CN" sz="2000" dirty="0">
              <a:latin typeface="Calibri" panose="020F0502020204030204" pitchFamily="34" charset="0"/>
              <a:cs typeface="Calibri" panose="020F0502020204030204" pitchFamily="34" charset="0"/>
            </a:endParaRPr>
          </a:p>
          <a:p>
            <a:r>
              <a:rPr lang="en-US" altLang="zh-CN" sz="2000" dirty="0" err="1">
                <a:latin typeface="Calibri" panose="020F0502020204030204" pitchFamily="34" charset="0"/>
                <a:cs typeface="Calibri" panose="020F0502020204030204" pitchFamily="34" charset="0"/>
              </a:rPr>
              <a:t>eg.</a:t>
            </a:r>
            <a:r>
              <a:rPr lang="en-US" altLang="zh-CN" sz="2000" dirty="0">
                <a:latin typeface="Calibri" panose="020F0502020204030204" pitchFamily="34" charset="0"/>
                <a:cs typeface="Calibri" panose="020F0502020204030204" pitchFamily="34" charset="0"/>
              </a:rPr>
              <a:t> </a:t>
            </a:r>
            <a:r>
              <a:rPr lang="en-GB" altLang="zh-CN" sz="2000" dirty="0">
                <a:solidFill>
                  <a:srgbClr val="FF0000"/>
                </a:solidFill>
                <a:latin typeface="Calibri" panose="020F0502020204030204" pitchFamily="34" charset="0"/>
                <a:cs typeface="Calibri" panose="020F0502020204030204" pitchFamily="34" charset="0"/>
              </a:rPr>
              <a:t>Peer-assisted</a:t>
            </a:r>
            <a:r>
              <a:rPr lang="en-GB" altLang="zh-CN" sz="2000" dirty="0">
                <a:latin typeface="Calibri" panose="020F0502020204030204" pitchFamily="34" charset="0"/>
                <a:cs typeface="Calibri" panose="020F0502020204030204" pitchFamily="34" charset="0"/>
              </a:rPr>
              <a:t> tutoring benefits both tutors and tutees.</a:t>
            </a:r>
            <a:endParaRPr lang="en-GB"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capital-intensive			</a:t>
            </a:r>
            <a:r>
              <a:rPr lang="zh-CN" altLang="en-US" sz="2000" dirty="0">
                <a:latin typeface="Calibri" panose="020F0502020204030204" pitchFamily="34" charset="0"/>
                <a:cs typeface="Calibri" panose="020F0502020204030204" pitchFamily="34" charset="0"/>
              </a:rPr>
              <a:t>资本密集型的</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aesthetically-pleasing		</a:t>
            </a:r>
            <a:r>
              <a:rPr lang="zh-CN" altLang="en-US" sz="2000" dirty="0">
                <a:latin typeface="Calibri" panose="020F0502020204030204" pitchFamily="34" charset="0"/>
                <a:cs typeface="Calibri" panose="020F0502020204030204" pitchFamily="34" charset="0"/>
              </a:rPr>
              <a:t>具有美感的 </a:t>
            </a:r>
            <a:endParaRPr lang="en-US" altLang="zh-CN" sz="2000" dirty="0">
              <a:latin typeface="Calibri" panose="020F0502020204030204" pitchFamily="34" charset="0"/>
              <a:cs typeface="Calibri" panose="020F0502020204030204" pitchFamily="34" charset="0"/>
            </a:endParaRPr>
          </a:p>
          <a:p>
            <a:r>
              <a:rPr lang="en-US" altLang="zh-CN" sz="2000" dirty="0" err="1">
                <a:latin typeface="Calibri" panose="020F0502020204030204" pitchFamily="34" charset="0"/>
                <a:cs typeface="Calibri" panose="020F0502020204030204" pitchFamily="34" charset="0"/>
              </a:rPr>
              <a:t>eg.</a:t>
            </a:r>
            <a:r>
              <a:rPr lang="en-US" altLang="zh-CN" sz="2000" dirty="0">
                <a:latin typeface="Calibri" panose="020F0502020204030204" pitchFamily="34" charset="0"/>
                <a:cs typeface="Calibri" panose="020F0502020204030204" pitchFamily="34" charset="0"/>
              </a:rPr>
              <a:t> </a:t>
            </a:r>
            <a:r>
              <a:rPr lang="en-GB" altLang="zh-CN" sz="2000" dirty="0">
                <a:latin typeface="Calibri" panose="020F0502020204030204" pitchFamily="34" charset="0"/>
                <a:cs typeface="Calibri" panose="020F0502020204030204" pitchFamily="34" charset="0"/>
              </a:rPr>
              <a:t>Even functional objects can be </a:t>
            </a:r>
            <a:r>
              <a:rPr lang="en-GB" altLang="zh-CN" sz="2000" dirty="0">
                <a:solidFill>
                  <a:srgbClr val="FF0000"/>
                </a:solidFill>
                <a:latin typeface="Calibri" panose="020F0502020204030204" pitchFamily="34" charset="0"/>
                <a:cs typeface="Calibri" panose="020F0502020204030204" pitchFamily="34" charset="0"/>
              </a:rPr>
              <a:t>aesthetically-pleasing</a:t>
            </a:r>
            <a:r>
              <a:rPr lang="en-GB" altLang="zh-CN" sz="2000" dirty="0">
                <a:latin typeface="Calibri" panose="020F0502020204030204" pitchFamily="34" charset="0"/>
                <a:cs typeface="Calibri" panose="020F0502020204030204" pitchFamily="34" charset="0"/>
              </a:rPr>
              <a:t> without sacrificing utility.</a:t>
            </a:r>
            <a:endParaRPr lang="en-GB"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avant-garde			</a:t>
            </a:r>
            <a:r>
              <a:rPr lang="zh-CN" altLang="en-US" sz="2000" dirty="0">
                <a:latin typeface="Calibri" panose="020F0502020204030204" pitchFamily="34" charset="0"/>
                <a:cs typeface="Calibri" panose="020F0502020204030204" pitchFamily="34" charset="0"/>
              </a:rPr>
              <a:t>先锋派的</a:t>
            </a:r>
            <a:endParaRPr lang="en-US" altLang="zh-CN" sz="2000" dirty="0">
              <a:latin typeface="Calibri" panose="020F0502020204030204" pitchFamily="34" charset="0"/>
              <a:cs typeface="Calibri" panose="020F0502020204030204" pitchFamily="34" charset="0"/>
            </a:endParaRPr>
          </a:p>
          <a:p>
            <a:r>
              <a:rPr lang="en-US" altLang="zh-CN" sz="2000" dirty="0" err="1">
                <a:latin typeface="Calibri" panose="020F0502020204030204" pitchFamily="34" charset="0"/>
                <a:cs typeface="Calibri" panose="020F0502020204030204" pitchFamily="34" charset="0"/>
              </a:rPr>
              <a:t>eg.</a:t>
            </a:r>
            <a:r>
              <a:rPr lang="en-US" altLang="zh-CN" sz="2000" dirty="0">
                <a:latin typeface="Calibri" panose="020F0502020204030204" pitchFamily="34" charset="0"/>
                <a:cs typeface="Calibri" panose="020F0502020204030204" pitchFamily="34" charset="0"/>
              </a:rPr>
              <a:t> </a:t>
            </a:r>
            <a:r>
              <a:rPr lang="en-GB" altLang="zh-CN" sz="2000" dirty="0">
                <a:solidFill>
                  <a:srgbClr val="FF0000"/>
                </a:solidFill>
                <a:latin typeface="Calibri" panose="020F0502020204030204" pitchFamily="34" charset="0"/>
                <a:cs typeface="Calibri" panose="020F0502020204030204" pitchFamily="34" charset="0"/>
              </a:rPr>
              <a:t>Avant-garde</a:t>
            </a:r>
            <a:r>
              <a:rPr lang="en-GB" altLang="zh-CN" sz="2000" dirty="0">
                <a:latin typeface="Calibri" panose="020F0502020204030204" pitchFamily="34" charset="0"/>
                <a:cs typeface="Calibri" panose="020F0502020204030204" pitchFamily="34" charset="0"/>
              </a:rPr>
              <a:t> artists often reject traditional forms and materials.</a:t>
            </a:r>
            <a:endParaRPr lang="en-GB"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highly-acclaimed			</a:t>
            </a:r>
            <a:r>
              <a:rPr lang="zh-CN" altLang="en-US" sz="2000" dirty="0">
                <a:latin typeface="Calibri" panose="020F0502020204030204" pitchFamily="34" charset="0"/>
                <a:cs typeface="Calibri" panose="020F0502020204030204" pitchFamily="34" charset="0"/>
              </a:rPr>
              <a:t>备受赞誉的 </a:t>
            </a:r>
            <a:endParaRPr lang="en-US" altLang="zh-CN" sz="2000" dirty="0">
              <a:latin typeface="Calibri" panose="020F0502020204030204" pitchFamily="34" charset="0"/>
              <a:cs typeface="Calibri" panose="020F0502020204030204" pitchFamily="34" charset="0"/>
            </a:endParaRPr>
          </a:p>
          <a:p>
            <a:r>
              <a:rPr lang="en-US" altLang="zh-CN" sz="2000" dirty="0" err="1">
                <a:latin typeface="Calibri" panose="020F0502020204030204" pitchFamily="34" charset="0"/>
                <a:cs typeface="Calibri" panose="020F0502020204030204" pitchFamily="34" charset="0"/>
              </a:rPr>
              <a:t>eg.</a:t>
            </a:r>
            <a:r>
              <a:rPr lang="en-US" altLang="zh-CN" sz="2000" dirty="0">
                <a:latin typeface="Calibri" panose="020F0502020204030204" pitchFamily="34" charset="0"/>
                <a:cs typeface="Calibri" panose="020F0502020204030204" pitchFamily="34" charset="0"/>
              </a:rPr>
              <a:t> </a:t>
            </a:r>
            <a:r>
              <a:rPr lang="en-GB" altLang="zh-CN" sz="2000" dirty="0">
                <a:latin typeface="Calibri" panose="020F0502020204030204" pitchFamily="34" charset="0"/>
                <a:cs typeface="Calibri" panose="020F0502020204030204" pitchFamily="34" charset="0"/>
              </a:rPr>
              <a:t>The </a:t>
            </a:r>
            <a:r>
              <a:rPr lang="en-GB" altLang="zh-CN" sz="2000" dirty="0">
                <a:solidFill>
                  <a:srgbClr val="FF0000"/>
                </a:solidFill>
                <a:latin typeface="Calibri" panose="020F0502020204030204" pitchFamily="34" charset="0"/>
                <a:cs typeface="Calibri" panose="020F0502020204030204" pitchFamily="34" charset="0"/>
              </a:rPr>
              <a:t>highly-acclaimed</a:t>
            </a:r>
            <a:r>
              <a:rPr lang="en-GB" altLang="zh-CN" sz="2000" dirty="0">
                <a:latin typeface="Calibri" panose="020F0502020204030204" pitchFamily="34" charset="0"/>
                <a:cs typeface="Calibri" panose="020F0502020204030204" pitchFamily="34" charset="0"/>
              </a:rPr>
              <a:t> film won three international awards.</a:t>
            </a:r>
            <a:endParaRPr lang="en-GB"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visually-stunning			</a:t>
            </a:r>
            <a:r>
              <a:rPr lang="zh-CN" altLang="en-US" sz="2000" dirty="0">
                <a:latin typeface="Calibri" panose="020F0502020204030204" pitchFamily="34" charset="0"/>
                <a:cs typeface="Calibri" panose="020F0502020204030204" pitchFamily="34" charset="0"/>
              </a:rPr>
              <a:t>视觉震撼的 </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emotionally-charged		</a:t>
            </a:r>
            <a:r>
              <a:rPr lang="zh-CN" altLang="en-US" sz="2000" dirty="0">
                <a:latin typeface="Calibri" panose="020F0502020204030204" pitchFamily="34" charset="0"/>
                <a:cs typeface="Calibri" panose="020F0502020204030204" pitchFamily="34" charset="0"/>
              </a:rPr>
              <a:t>充满情感的</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hand-crafted</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手工制作的</a:t>
            </a:r>
            <a:endParaRPr lang="zh-CN" altLang="en-US" sz="2000"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85900" y="330980"/>
            <a:ext cx="8101445" cy="778418"/>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25.What does the underlined word "character" in paragraph 3 refer to?</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Reward. B. Souvenir. C. Symbol. 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D. Companion.</a:t>
            </a:r>
            <a:endParaRPr lang="zh-CN" altLang="zh-CN"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405246" y="1328719"/>
            <a:ext cx="11066318" cy="1346844"/>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In my mental map of the city, I mark all my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favourites</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—cute bookshops, hidden gardens, and the hotdog stand that's open only at weekends. To be a regular is to let a place become a character in your life. The act of returning builds connection, and a sense of being at home as you settle in and share a nod with the waiter before he asks if you'll be having the usual.</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9407236" y="1629914"/>
            <a:ext cx="2064328"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453735" y="2002141"/>
            <a:ext cx="10906991"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453736" y="2318229"/>
            <a:ext cx="2788228"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0" name="文本框 9"/>
          <p:cNvSpPr txBox="1"/>
          <p:nvPr/>
        </p:nvSpPr>
        <p:spPr>
          <a:xfrm>
            <a:off x="453735" y="2721114"/>
            <a:ext cx="6625938" cy="1631216"/>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建立连接、家的感觉、与服务员默契的点头、对方知道你的习惯</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这些都是在 </a:t>
            </a:r>
            <a:r>
              <a:rPr lang="zh-CN" altLang="en-US" sz="2000" b="1" dirty="0">
                <a:latin typeface="Times New Roman" panose="02020603050405020304" pitchFamily="18" charset="0"/>
                <a:cs typeface="Times New Roman" panose="02020603050405020304" pitchFamily="18" charset="0"/>
              </a:rPr>
              <a:t>描述人与人之间的关系</a:t>
            </a:r>
            <a:r>
              <a:rPr lang="zh-CN" altLang="en-US" sz="2000" dirty="0">
                <a:latin typeface="Times New Roman" panose="02020603050405020304" pitchFamily="18" charset="0"/>
                <a:cs typeface="Times New Roman" panose="02020603050405020304" pitchFamily="18" charset="0"/>
              </a:rPr>
              <a:t>。这里的 </a:t>
            </a:r>
            <a:r>
              <a:rPr lang="en-US" altLang="zh-CN"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character” </a:t>
            </a:r>
            <a:r>
              <a:rPr lang="zh-CN" altLang="en-US" sz="2000" dirty="0">
                <a:latin typeface="Times New Roman" panose="02020603050405020304" pitchFamily="18" charset="0"/>
                <a:cs typeface="Times New Roman" panose="02020603050405020304" pitchFamily="18" charset="0"/>
              </a:rPr>
              <a:t>被赋予了 </a:t>
            </a:r>
            <a:r>
              <a:rPr lang="zh-CN" altLang="en-US" sz="2000" b="1" dirty="0">
                <a:latin typeface="Times New Roman" panose="02020603050405020304" pitchFamily="18" charset="0"/>
                <a:cs typeface="Times New Roman" panose="02020603050405020304" pitchFamily="18" charset="0"/>
              </a:rPr>
              <a:t>拟人化</a:t>
            </a:r>
            <a:r>
              <a:rPr lang="zh-CN" altLang="en-US" sz="2000" dirty="0">
                <a:latin typeface="Times New Roman" panose="02020603050405020304" pitchFamily="18" charset="0"/>
                <a:cs typeface="Times New Roman" panose="02020603050405020304" pitchFamily="18" charset="0"/>
              </a:rPr>
              <a:t> 的色彩：一个地方像一位老朋友、一个 </a:t>
            </a:r>
            <a:r>
              <a:rPr lang="zh-CN" altLang="en-US" sz="2000" b="1" dirty="0">
                <a:latin typeface="Times New Roman" panose="02020603050405020304" pitchFamily="18" charset="0"/>
                <a:cs typeface="Times New Roman" panose="02020603050405020304" pitchFamily="18" charset="0"/>
              </a:rPr>
              <a:t>伴侣</a:t>
            </a:r>
            <a:r>
              <a:rPr lang="zh-CN" altLang="en-US"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companion</a:t>
            </a:r>
            <a:r>
              <a:rPr lang="zh-CN" altLang="en-GB"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a:p>
            <a:endParaRPr lang="zh-CN" altLang="en-US" sz="2000" dirty="0">
              <a:latin typeface="Times New Roman" panose="02020603050405020304" pitchFamily="18" charset="0"/>
              <a:cs typeface="Times New Roman" panose="02020603050405020304" pitchFamily="18" charset="0"/>
            </a:endParaRPr>
          </a:p>
        </p:txBody>
      </p:sp>
      <p:pic>
        <p:nvPicPr>
          <p:cNvPr id="12" name="图片 11"/>
          <p:cNvPicPr>
            <a:picLocks noChangeAspect="1"/>
          </p:cNvPicPr>
          <p:nvPr/>
        </p:nvPicPr>
        <p:blipFill>
          <a:blip r:embed="rId1"/>
          <a:stretch>
            <a:fillRect/>
          </a:stretch>
        </p:blipFill>
        <p:spPr>
          <a:xfrm>
            <a:off x="7079673" y="2746595"/>
            <a:ext cx="4405855" cy="3304391"/>
          </a:xfrm>
          <a:prstGeom prst="rect">
            <a:avLst/>
          </a:prstGeom>
        </p:spPr>
      </p:pic>
      <p:sp>
        <p:nvSpPr>
          <p:cNvPr id="15" name="文本框 14"/>
          <p:cNvSpPr txBox="1"/>
          <p:nvPr/>
        </p:nvSpPr>
        <p:spPr>
          <a:xfrm>
            <a:off x="453735" y="4293243"/>
            <a:ext cx="6847612" cy="1477328"/>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A. Reward（奖励）：成为常客不是为了获得奖励，原文未提及奖励。</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B. Souvenir（纪念品）：纪念品是物品，不涉及情感连接和互动。</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C. Symbol（象征）：地方可以象征某种意义，但 “symbol” 是静态的、抽象的，而原文强调的是 互动、回归、连接 的动态关系。</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75063" y="275667"/>
            <a:ext cx="9154391" cy="1132361"/>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26. How does the author find the walking route along the Thames?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Crowded but comforting. 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 Familiar but refreshing.</a:t>
            </a:r>
            <a:b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Winding but approachable. 	D. Exhausting but adventurous.</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401782" y="1408028"/>
            <a:ext cx="11388436" cy="1665392"/>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Some things just get better the more you do them. While relaxing weekends offer the promise of finding country paths for a wander, I would prefer revisiting a beloved walking route as the seasons turn, noticing the subtle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微妙的</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changes in the same place. I've walked along the Thames a hundred times, but the banks look different each time as the tides move to reveal or conceal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隐藏</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 feels like spending time with a friend. The river is alive, and each time we meet, we grow closer.</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2351809" y="2054610"/>
            <a:ext cx="4353791"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FF0000"/>
                </a:solidFill>
                <a:latin typeface="Calibri" panose="020F0502020204030204" pitchFamily="34" charset="0"/>
                <a:cs typeface="Calibri" panose="020F0502020204030204" pitchFamily="34" charset="0"/>
              </a:rPr>
              <a:t>                      </a:t>
            </a:r>
            <a:r>
              <a:rPr lang="en-GB" altLang="zh-CN" sz="2400" b="1" dirty="0">
                <a:solidFill>
                  <a:srgbClr val="FF0000"/>
                </a:solidFill>
                <a:latin typeface="Calibri" panose="020F0502020204030204" pitchFamily="34" charset="0"/>
                <a:cs typeface="Calibri" panose="020F0502020204030204" pitchFamily="34" charset="0"/>
              </a:rPr>
              <a:t>familiar</a:t>
            </a:r>
            <a:endParaRPr kumimoji="1" lang="zh-CN" altLang="en-US" b="1" dirty="0">
              <a:solidFill>
                <a:srgbClr val="FF0000"/>
              </a:solidFill>
              <a:latin typeface="Calibri" panose="020F0502020204030204" pitchFamily="34" charset="0"/>
              <a:cs typeface="Calibri" panose="020F0502020204030204" pitchFamily="34" charset="0"/>
            </a:endParaRPr>
          </a:p>
        </p:txBody>
      </p:sp>
      <p:sp>
        <p:nvSpPr>
          <p:cNvPr id="7" name="矩形 6"/>
          <p:cNvSpPr/>
          <p:nvPr/>
        </p:nvSpPr>
        <p:spPr>
          <a:xfrm>
            <a:off x="8132618" y="2054610"/>
            <a:ext cx="2396836"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2400" b="1" dirty="0">
                <a:solidFill>
                  <a:srgbClr val="FF0000"/>
                </a:solidFill>
                <a:latin typeface="Calibri" panose="020F0502020204030204" pitchFamily="34" charset="0"/>
                <a:cs typeface="Calibri" panose="020F0502020204030204" pitchFamily="34" charset="0"/>
              </a:rPr>
              <a:t>refreshing</a:t>
            </a:r>
            <a:endParaRPr kumimoji="1" lang="zh-CN" altLang="en-US" b="1" dirty="0">
              <a:solidFill>
                <a:srgbClr val="FF0000"/>
              </a:solidFill>
              <a:latin typeface="Calibri" panose="020F0502020204030204" pitchFamily="34" charset="0"/>
              <a:cs typeface="Calibri" panose="020F0502020204030204" pitchFamily="34" charset="0"/>
            </a:endParaRPr>
          </a:p>
        </p:txBody>
      </p:sp>
      <p:sp>
        <p:nvSpPr>
          <p:cNvPr id="8" name="矩形 7"/>
          <p:cNvSpPr/>
          <p:nvPr/>
        </p:nvSpPr>
        <p:spPr>
          <a:xfrm>
            <a:off x="3699162" y="2426837"/>
            <a:ext cx="3699165"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1" name="文本框 10"/>
          <p:cNvSpPr txBox="1"/>
          <p:nvPr/>
        </p:nvSpPr>
        <p:spPr>
          <a:xfrm>
            <a:off x="401782" y="3171291"/>
            <a:ext cx="6102926" cy="923330"/>
          </a:xfrm>
          <a:prstGeom prst="rect">
            <a:avLst/>
          </a:prstGeom>
          <a:noFill/>
        </p:spPr>
        <p:txBody>
          <a:bodyPr wrap="square">
            <a:spAutoFit/>
          </a:bodyPr>
          <a:lstStyle/>
          <a:p>
            <a:r>
              <a:rPr lang="zh-CN" altLang="en-US" dirty="0"/>
              <a:t>A：文中未提“拥挤”。</a:t>
            </a:r>
            <a:endParaRPr lang="zh-CN" altLang="en-US" dirty="0"/>
          </a:p>
          <a:p>
            <a:r>
              <a:rPr lang="zh-CN" altLang="en-US" dirty="0"/>
              <a:t>C：未提“蜿蜒曲折”或“平易近人”。</a:t>
            </a:r>
            <a:endParaRPr lang="zh-CN" altLang="en-US" dirty="0"/>
          </a:p>
          <a:p>
            <a:r>
              <a:rPr lang="zh-CN" altLang="en-US" dirty="0"/>
              <a:t>D：未提“筋疲力尽”或“冒险”。</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197346"/>
            <a:ext cx="8849589" cy="6463308"/>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dinnertime, if I'm anywhere near my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favourite</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restaurant, there's not a chance you can talk me into going somewhere else—I want to eat at China Fun. Actually, I have been eating at this restaurant for 17 years.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Don't get me wrong, trying new things is great, and I love exploring. But the pressure to always keep trying new things ignores the satisfaction of finding our loves and keeping on loving them. That's why I dislike pop-up restaurants. I'd much rather invest my time and money in a place that will still be here next month, working my way through the menu to find my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favourite</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dishes, and figuring out which is the best table. In a chaotic world, being a regular makes me feel that there are always places where things stay the same.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In my mental map of the city, I mark all my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favourites</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—cute bookshops, hidden gardens, and the hotdog stand that's open only at weekends. To be a regular is to let a place become a character in your life. </a:t>
            </a:r>
            <a:r>
              <a:rPr lang="en-US" altLang="zh-CN" sz="1800" u="sng"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The act of returning builds connection, and a sense of being at home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as you settle in and share a nod with the waiter before he asks if you'll be having the usual.</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Some things just get better the more you do them. While relaxing weekends offer the promise of finding country paths for a wander, I would prefer revisiting a beloved walking route as the seasons turn, noticing the subtle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微妙的</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changes in the same place. I've walked along the Thames a hundred times, but the banks look different each time as the tides move to reveal or conceal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隐藏</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 feels like spending time with a friend. The river is alive, and </a:t>
            </a:r>
            <a:r>
              <a:rPr lang="en-US" altLang="zh-CN" sz="1800" u="sng"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each time we meet, we grow closer</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I discovered a little local cafe recently. After several visits, Kirsty, the resident cafe cat, has finally started acknowledging my presence. The other repeat customers have also started nodding at me. They were here first and this is their cafe. Now they seem to be saying, "</a:t>
            </a:r>
            <a:r>
              <a:rPr lang="en-US" altLang="zh-CN" sz="1800" u="sng"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Have a seat, stay a while, and come back soon</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8738753" y="228437"/>
            <a:ext cx="3453247" cy="646331"/>
          </a:xfrm>
          <a:prstGeom prst="rect">
            <a:avLst/>
          </a:prstGeom>
          <a:noFill/>
        </p:spPr>
        <p:txBody>
          <a:bodyPr wrap="square">
            <a:spAutoFit/>
          </a:bodyPr>
          <a:lstStyle/>
          <a:p>
            <a:r>
              <a:rPr lang="zh-CN" altLang="en-US" b="1" dirty="0">
                <a:latin typeface="Calibri" panose="020F0502020204030204" pitchFamily="34" charset="0"/>
                <a:cs typeface="Calibri" panose="020F0502020204030204" pitchFamily="34" charset="0"/>
              </a:rPr>
              <a:t>作者</a:t>
            </a:r>
            <a:r>
              <a:rPr lang="en-US" altLang="zh-CN" b="1" dirty="0">
                <a:latin typeface="Calibri" panose="020F0502020204030204" pitchFamily="34" charset="0"/>
                <a:cs typeface="Calibri" panose="020F0502020204030204" pitchFamily="34" charset="0"/>
              </a:rPr>
              <a:t>17</a:t>
            </a:r>
            <a:r>
              <a:rPr lang="zh-CN" altLang="en-US" b="1" dirty="0">
                <a:latin typeface="Calibri" panose="020F0502020204030204" pitchFamily="34" charset="0"/>
                <a:cs typeface="Calibri" panose="020F0502020204030204" pitchFamily="34" charset="0"/>
              </a:rPr>
              <a:t>年坚持去同一家餐馆（</a:t>
            </a:r>
            <a:r>
              <a:rPr lang="en-GB" altLang="zh-CN" b="1" dirty="0">
                <a:latin typeface="Calibri" panose="020F0502020204030204" pitchFamily="34" charset="0"/>
                <a:cs typeface="Calibri" panose="020F0502020204030204" pitchFamily="34" charset="0"/>
              </a:rPr>
              <a:t>China Fun</a:t>
            </a:r>
            <a:r>
              <a:rPr lang="zh-CN" altLang="en-GB"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拒绝被劝去别处。</a:t>
            </a:r>
            <a:endParaRPr lang="zh-CN" altLang="en-US" b="1" dirty="0">
              <a:latin typeface="Calibri" panose="020F0502020204030204" pitchFamily="34" charset="0"/>
              <a:cs typeface="Calibri" panose="020F0502020204030204" pitchFamily="34" charset="0"/>
            </a:endParaRPr>
          </a:p>
        </p:txBody>
      </p:sp>
      <p:sp>
        <p:nvSpPr>
          <p:cNvPr id="7" name="文本框 6"/>
          <p:cNvSpPr txBox="1"/>
          <p:nvPr/>
        </p:nvSpPr>
        <p:spPr>
          <a:xfrm>
            <a:off x="8849589" y="1173125"/>
            <a:ext cx="3577938" cy="1200329"/>
          </a:xfrm>
          <a:prstGeom prst="rect">
            <a:avLst/>
          </a:prstGeom>
          <a:noFill/>
        </p:spPr>
        <p:txBody>
          <a:bodyPr wrap="square">
            <a:spAutoFit/>
          </a:bodyPr>
          <a:lstStyle/>
          <a:p>
            <a:r>
              <a:rPr lang="zh-CN" altLang="en-US" b="1" dirty="0">
                <a:latin typeface="Calibri" panose="020F0502020204030204" pitchFamily="34" charset="0"/>
                <a:cs typeface="Calibri" panose="020F0502020204030204" pitchFamily="34" charset="0"/>
              </a:rPr>
              <a:t>解释原因：不是不喜欢尝新，而是偏爱熟悉的、能持续存在的地方。成为“常客”让人在混乱的世界中获得稳定感。</a:t>
            </a:r>
            <a:endParaRPr lang="zh-CN" altLang="en-US" b="1" dirty="0">
              <a:latin typeface="Calibri" panose="020F0502020204030204" pitchFamily="34" charset="0"/>
              <a:cs typeface="Calibri" panose="020F0502020204030204" pitchFamily="34" charset="0"/>
            </a:endParaRPr>
          </a:p>
        </p:txBody>
      </p:sp>
      <p:sp>
        <p:nvSpPr>
          <p:cNvPr id="9" name="文本框 8"/>
          <p:cNvSpPr txBox="1"/>
          <p:nvPr/>
        </p:nvSpPr>
        <p:spPr>
          <a:xfrm>
            <a:off x="0" y="874768"/>
            <a:ext cx="8738753" cy="1938992"/>
          </a:xfrm>
          <a:prstGeom prst="rect">
            <a:avLst/>
          </a:prstGeom>
          <a:solidFill>
            <a:schemeClr val="accent4">
              <a:lumMod val="20000"/>
              <a:lumOff val="80000"/>
            </a:schemeClr>
          </a:solidFill>
        </p:spPr>
        <p:txBody>
          <a:bodyPr wrap="square">
            <a:spAutoFit/>
          </a:bodyPr>
          <a:lstStyle/>
          <a:p>
            <a:r>
              <a:rPr lang="zh-CN" altLang="en-US" sz="2000" b="1" dirty="0">
                <a:latin typeface="Calibri" panose="020F0502020204030204" pitchFamily="34" charset="0"/>
                <a:cs typeface="Calibri" panose="020F0502020204030204" pitchFamily="34" charset="0"/>
              </a:rPr>
              <a:t>这些句子共同指向一个核心信息：重复探访（</a:t>
            </a:r>
            <a:r>
              <a:rPr lang="en-GB" altLang="zh-CN" sz="2000" b="1" dirty="0">
                <a:latin typeface="Calibri" panose="020F0502020204030204" pitchFamily="34" charset="0"/>
                <a:cs typeface="Calibri" panose="020F0502020204030204" pitchFamily="34" charset="0"/>
              </a:rPr>
              <a:t>returning, repeat visits</a:t>
            </a:r>
            <a:r>
              <a:rPr lang="zh-CN" altLang="en-GB"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会加深人与地方、人与环境之间的情感连接与欣赏（</a:t>
            </a:r>
            <a:r>
              <a:rPr lang="en-GB" altLang="zh-CN" sz="2000" b="1" dirty="0">
                <a:latin typeface="Calibri" panose="020F0502020204030204" pitchFamily="34" charset="0"/>
                <a:cs typeface="Calibri" panose="020F0502020204030204" pitchFamily="34" charset="0"/>
              </a:rPr>
              <a:t>connection, closer, appreciation</a:t>
            </a:r>
            <a:r>
              <a:rPr lang="zh-CN" altLang="en-GB" sz="2000" b="1" dirty="0">
                <a:latin typeface="Calibri" panose="020F0502020204030204" pitchFamily="34" charset="0"/>
                <a:cs typeface="Calibri" panose="020F0502020204030204" pitchFamily="34" charset="0"/>
              </a:rPr>
              <a:t>）。</a:t>
            </a:r>
            <a:endParaRPr lang="en-US" altLang="zh-CN" sz="2000" b="1" dirty="0">
              <a:latin typeface="Calibri" panose="020F0502020204030204" pitchFamily="34" charset="0"/>
              <a:cs typeface="Calibri" panose="020F0502020204030204" pitchFamily="34" charset="0"/>
            </a:endParaRPr>
          </a:p>
          <a:p>
            <a:r>
              <a:rPr lang="en-GB" altLang="zh-CN" sz="2000" b="1" i="1" u="sng" dirty="0">
                <a:solidFill>
                  <a:srgbClr val="FF0000"/>
                </a:solidFill>
                <a:latin typeface="Calibri" panose="020F0502020204030204" pitchFamily="34" charset="0"/>
                <a:cs typeface="Calibri" panose="020F0502020204030204" pitchFamily="34" charset="0"/>
              </a:rPr>
              <a:t>“repeat visits” = “returning”, “again”, “a hundred times”, “after several visits”</a:t>
            </a:r>
            <a:r>
              <a:rPr lang="zh-CN" altLang="en-GB" sz="2000" b="1" i="1" u="sng" dirty="0">
                <a:solidFill>
                  <a:srgbClr val="FF0000"/>
                </a:solidFill>
                <a:latin typeface="Calibri" panose="020F0502020204030204" pitchFamily="34" charset="0"/>
                <a:cs typeface="Calibri" panose="020F0502020204030204" pitchFamily="34" charset="0"/>
              </a:rPr>
              <a:t>；</a:t>
            </a:r>
            <a:endParaRPr lang="en-US" altLang="zh-CN" sz="2000" b="1" i="1" u="sng" dirty="0">
              <a:solidFill>
                <a:srgbClr val="FF0000"/>
              </a:solidFill>
              <a:latin typeface="Calibri" panose="020F0502020204030204" pitchFamily="34" charset="0"/>
              <a:cs typeface="Calibri" panose="020F0502020204030204" pitchFamily="34" charset="0"/>
            </a:endParaRPr>
          </a:p>
          <a:p>
            <a:r>
              <a:rPr lang="en-GB" altLang="zh-CN" sz="2000" b="1" i="1" u="sng" dirty="0">
                <a:solidFill>
                  <a:srgbClr val="FF0000"/>
                </a:solidFill>
                <a:latin typeface="Calibri" panose="020F0502020204030204" pitchFamily="34" charset="0"/>
                <a:cs typeface="Calibri" panose="020F0502020204030204" pitchFamily="34" charset="0"/>
              </a:rPr>
              <a:t>“deepen appreciation” = “builds connection”, “grow closer”, “acknowledging my presence”, “come back soon”</a:t>
            </a:r>
            <a:r>
              <a:rPr lang="zh-CN" altLang="en-GB" sz="2000" b="1" i="1" u="sng" dirty="0">
                <a:solidFill>
                  <a:srgbClr val="FF0000"/>
                </a:solidFill>
                <a:latin typeface="Calibri" panose="020F0502020204030204" pitchFamily="34" charset="0"/>
                <a:cs typeface="Calibri" panose="020F0502020204030204" pitchFamily="34" charset="0"/>
              </a:rPr>
              <a:t>。</a:t>
            </a:r>
            <a:r>
              <a:rPr lang="en-GB" altLang="zh-CN" sz="2000" b="1" i="1" u="sng" dirty="0">
                <a:solidFill>
                  <a:srgbClr val="FF0000"/>
                </a:solidFill>
                <a:latin typeface="Calibri" panose="020F0502020204030204" pitchFamily="34" charset="0"/>
                <a:cs typeface="Calibri" panose="020F0502020204030204" pitchFamily="34" charset="0"/>
              </a:rPr>
              <a:t> </a:t>
            </a:r>
            <a:endParaRPr lang="zh-CN" altLang="en-US" sz="2000" b="1" i="1" u="sng" dirty="0">
              <a:solidFill>
                <a:srgbClr val="FF0000"/>
              </a:solidFill>
              <a:latin typeface="Calibri" panose="020F0502020204030204" pitchFamily="34" charset="0"/>
              <a:cs typeface="Calibri" panose="020F0502020204030204" pitchFamily="34" charset="0"/>
            </a:endParaRPr>
          </a:p>
        </p:txBody>
      </p:sp>
      <p:sp>
        <p:nvSpPr>
          <p:cNvPr id="11" name="文本框 10"/>
          <p:cNvSpPr txBox="1"/>
          <p:nvPr/>
        </p:nvSpPr>
        <p:spPr>
          <a:xfrm>
            <a:off x="8849589" y="3244334"/>
            <a:ext cx="6213762" cy="369332"/>
          </a:xfrm>
          <a:prstGeom prst="rect">
            <a:avLst/>
          </a:prstGeom>
          <a:noFill/>
        </p:spPr>
        <p:txBody>
          <a:bodyPr wrap="square">
            <a:spAutoFit/>
          </a:bodyPr>
          <a:lstStyle/>
          <a:p>
            <a:r>
              <a:rPr lang="zh-CN" altLang="en-US" b="1" dirty="0">
                <a:latin typeface="Calibri" panose="020F0502020204030204" pitchFamily="34" charset="0"/>
                <a:cs typeface="Calibri" panose="020F0502020204030204" pitchFamily="34" charset="0"/>
              </a:rPr>
              <a:t>回归建立连接，产生家的感觉。</a:t>
            </a:r>
            <a:endParaRPr lang="zh-CN" altLang="en-US" b="1" dirty="0">
              <a:latin typeface="Calibri" panose="020F0502020204030204" pitchFamily="34" charset="0"/>
              <a:cs typeface="Calibri" panose="020F0502020204030204" pitchFamily="34" charset="0"/>
            </a:endParaRPr>
          </a:p>
        </p:txBody>
      </p:sp>
      <p:sp>
        <p:nvSpPr>
          <p:cNvPr id="13" name="文本框 12"/>
          <p:cNvSpPr txBox="1"/>
          <p:nvPr/>
        </p:nvSpPr>
        <p:spPr>
          <a:xfrm>
            <a:off x="8842661" y="4167663"/>
            <a:ext cx="3245429" cy="646331"/>
          </a:xfrm>
          <a:prstGeom prst="rect">
            <a:avLst/>
          </a:prstGeom>
          <a:noFill/>
        </p:spPr>
        <p:txBody>
          <a:bodyPr wrap="square">
            <a:spAutoFit/>
          </a:bodyPr>
          <a:lstStyle/>
          <a:p>
            <a:r>
              <a:rPr lang="zh-CN" altLang="en-US" b="1" dirty="0">
                <a:latin typeface="Calibri" panose="020F0502020204030204" pitchFamily="34" charset="0"/>
                <a:cs typeface="Calibri" panose="020F0502020204030204" pitchFamily="34" charset="0"/>
              </a:rPr>
              <a:t>沿泰晤士河走百次，每次更亲近，如同朋友。</a:t>
            </a:r>
            <a:endParaRPr lang="zh-CN" altLang="en-US" b="1" dirty="0">
              <a:latin typeface="Calibri" panose="020F0502020204030204" pitchFamily="34" charset="0"/>
              <a:cs typeface="Calibri" panose="020F0502020204030204" pitchFamily="34" charset="0"/>
            </a:endParaRPr>
          </a:p>
        </p:txBody>
      </p:sp>
      <p:sp>
        <p:nvSpPr>
          <p:cNvPr id="15" name="文本框 14"/>
          <p:cNvSpPr txBox="1"/>
          <p:nvPr/>
        </p:nvSpPr>
        <p:spPr>
          <a:xfrm>
            <a:off x="8802833" y="5654865"/>
            <a:ext cx="3435924" cy="646331"/>
          </a:xfrm>
          <a:prstGeom prst="rect">
            <a:avLst/>
          </a:prstGeom>
          <a:noFill/>
        </p:spPr>
        <p:txBody>
          <a:bodyPr wrap="square">
            <a:spAutoFit/>
          </a:bodyPr>
          <a:lstStyle/>
          <a:p>
            <a:r>
              <a:rPr lang="zh-CN" altLang="en-US" b="1" dirty="0">
                <a:latin typeface="Calibri" panose="020F0502020204030204" pitchFamily="34" charset="0"/>
                <a:cs typeface="Calibri" panose="020F0502020204030204" pitchFamily="34" charset="0"/>
              </a:rPr>
              <a:t>多次去咖啡馆，获得猫和其他常客的认可。</a:t>
            </a:r>
            <a:endParaRPr lang="zh-CN" altLang="en-US" b="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heckerboard(across)">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animBg="1"/>
      <p:bldP spid="11" grpId="0"/>
      <p:bldP spid="13"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16627" y="289522"/>
            <a:ext cx="9736282" cy="1132361"/>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27.What message does this text mainly convey?</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Satisfaction exists in the present. 	B. Shared experiences build bonds.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Possibilities hide in the unknown. 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D. Repeat visits deepen appreciation.</a:t>
            </a:r>
            <a:endParaRPr lang="zh-CN" altLang="zh-CN"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419100" y="1519765"/>
            <a:ext cx="11426535" cy="5078313"/>
          </a:xfrm>
          <a:prstGeom prst="rect">
            <a:avLst/>
          </a:prstGeom>
          <a:noFill/>
        </p:spPr>
        <p:txBody>
          <a:bodyPr wrap="square">
            <a:spAutoFit/>
          </a:bodyPr>
          <a:lstStyle/>
          <a:p>
            <a:pPr>
              <a:buNone/>
            </a:pPr>
            <a:r>
              <a:rPr lang="en-GB" altLang="zh-CN" b="1" dirty="0">
                <a:latin typeface="Calibri" panose="020F0502020204030204" pitchFamily="34" charset="0"/>
                <a:cs typeface="Calibri" panose="020F0502020204030204" pitchFamily="34" charset="0"/>
              </a:rPr>
              <a:t>A. Satisfaction exists in the present.</a:t>
            </a:r>
            <a:endParaRPr lang="en-GB" altLang="zh-CN" b="1"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该选项强调“活在当下”的满足感。</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本文确实提到作者享受当下（如吃喜欢的菜、看河景），但这不是核心论点。作者强调的是 </a:t>
            </a:r>
            <a:r>
              <a:rPr lang="zh-CN" altLang="en-US" b="1" dirty="0">
                <a:latin typeface="Calibri" panose="020F0502020204030204" pitchFamily="34" charset="0"/>
                <a:cs typeface="Calibri" panose="020F0502020204030204" pitchFamily="34" charset="0"/>
              </a:rPr>
              <a:t>“重复”带来的累积性满足</a:t>
            </a:r>
            <a:r>
              <a:rPr lang="zh-CN" altLang="en-US" dirty="0">
                <a:latin typeface="Calibri" panose="020F0502020204030204" pitchFamily="34" charset="0"/>
                <a:cs typeface="Calibri" panose="020F0502020204030204" pitchFamily="34" charset="0"/>
              </a:rPr>
              <a:t>，而非仅仅“当下”。</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文中明确反对“不断尝试新事物”的压力，主张“持续热爱已有的”。因此，满足感不是凭空存在于任一当下，而是通过 </a:t>
            </a:r>
            <a:r>
              <a:rPr lang="zh-CN" altLang="en-US" b="1" dirty="0">
                <a:latin typeface="Calibri" panose="020F0502020204030204" pitchFamily="34" charset="0"/>
                <a:cs typeface="Calibri" panose="020F0502020204030204" pitchFamily="34" charset="0"/>
              </a:rPr>
              <a:t>反复回归</a:t>
            </a:r>
            <a:r>
              <a:rPr lang="zh-CN" altLang="en-US" dirty="0">
                <a:latin typeface="Calibri" panose="020F0502020204030204" pitchFamily="34" charset="0"/>
                <a:cs typeface="Calibri" panose="020F0502020204030204" pitchFamily="34" charset="0"/>
              </a:rPr>
              <a:t> 获得的。 </a:t>
            </a:r>
            <a:endParaRPr lang="en-US" altLang="zh-CN" dirty="0">
              <a:latin typeface="Calibri" panose="020F0502020204030204" pitchFamily="34" charset="0"/>
              <a:cs typeface="Calibri" panose="020F0502020204030204" pitchFamily="34" charset="0"/>
            </a:endParaRPr>
          </a:p>
          <a:p>
            <a:r>
              <a:rPr lang="en-GB" altLang="zh-CN" b="1" dirty="0">
                <a:latin typeface="Calibri" panose="020F0502020204030204" pitchFamily="34" charset="0"/>
                <a:cs typeface="Calibri" panose="020F0502020204030204" pitchFamily="34" charset="0"/>
              </a:rPr>
              <a:t>B. Shared experiences build bonds.</a:t>
            </a:r>
            <a:endParaRPr lang="en-GB" altLang="zh-CN" b="1"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该选项强调“共同经历建立联系”。</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本文确实有“共享”元素：与服务员眼神交流、与其他常客互相点头、与河流像朋友一样互动。但这些不是“共享经历”（</a:t>
            </a:r>
            <a:r>
              <a:rPr lang="en-GB" altLang="zh-CN" dirty="0">
                <a:latin typeface="Calibri" panose="020F0502020204030204" pitchFamily="34" charset="0"/>
                <a:cs typeface="Calibri" panose="020F0502020204030204" pitchFamily="34" charset="0"/>
              </a:rPr>
              <a:t>shared experiences </a:t>
            </a:r>
            <a:r>
              <a:rPr lang="zh-CN" altLang="en-US" dirty="0">
                <a:latin typeface="Calibri" panose="020F0502020204030204" pitchFamily="34" charset="0"/>
                <a:cs typeface="Calibri" panose="020F0502020204030204" pitchFamily="34" charset="0"/>
              </a:rPr>
              <a:t>通常指人与人之间共同参与的活动），而是 </a:t>
            </a:r>
            <a:r>
              <a:rPr lang="zh-CN" altLang="en-US" b="1" dirty="0">
                <a:latin typeface="Calibri" panose="020F0502020204030204" pitchFamily="34" charset="0"/>
                <a:cs typeface="Calibri" panose="020F0502020204030204" pitchFamily="34" charset="0"/>
              </a:rPr>
              <a:t>个人与地点之间建立的熟悉关系</a:t>
            </a:r>
            <a:r>
              <a:rPr lang="zh-CN" altLang="en-US" dirty="0">
                <a:latin typeface="Calibri" panose="020F0502020204030204" pitchFamily="34" charset="0"/>
                <a:cs typeface="Calibri" panose="020F0502020204030204" pitchFamily="34" charset="0"/>
              </a:rPr>
              <a:t>。</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作者并没有和其他人一起经历什么重大事件，而是通过 </a:t>
            </a:r>
            <a:r>
              <a:rPr lang="zh-CN" altLang="en-US" b="1" dirty="0">
                <a:latin typeface="Calibri" panose="020F0502020204030204" pitchFamily="34" charset="0"/>
                <a:cs typeface="Calibri" panose="020F0502020204030204" pitchFamily="34" charset="0"/>
              </a:rPr>
              <a:t>个人重复访问</a:t>
            </a:r>
            <a:r>
              <a:rPr lang="zh-CN" altLang="en-US" dirty="0">
                <a:latin typeface="Calibri" panose="020F0502020204030204" pitchFamily="34" charset="0"/>
                <a:cs typeface="Calibri" panose="020F0502020204030204" pitchFamily="34" charset="0"/>
              </a:rPr>
              <a:t> 建立起与地方的纽带。选项</a:t>
            </a:r>
            <a:r>
              <a:rPr lang="en-GB" altLang="zh-CN" dirty="0">
                <a:latin typeface="Calibri" panose="020F0502020204030204" pitchFamily="34" charset="0"/>
                <a:cs typeface="Calibri" panose="020F0502020204030204" pitchFamily="34" charset="0"/>
              </a:rPr>
              <a:t>B</a:t>
            </a:r>
            <a:r>
              <a:rPr lang="zh-CN" altLang="en-US" dirty="0">
                <a:latin typeface="Calibri" panose="020F0502020204030204" pitchFamily="34" charset="0"/>
                <a:cs typeface="Calibri" panose="020F0502020204030204" pitchFamily="34" charset="0"/>
              </a:rPr>
              <a:t>偏离了本文的个体视角。</a:t>
            </a:r>
            <a:endParaRPr lang="zh-CN" altLang="en-US"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C. </a:t>
            </a:r>
            <a:r>
              <a:rPr lang="en-GB" altLang="zh-CN" b="1" dirty="0">
                <a:latin typeface="Calibri" panose="020F0502020204030204" pitchFamily="34" charset="0"/>
                <a:cs typeface="Calibri" panose="020F0502020204030204" pitchFamily="34" charset="0"/>
              </a:rPr>
              <a:t>Possibilities hide in the unknown.</a:t>
            </a:r>
            <a:endParaRPr lang="en-GB" altLang="zh-CN" b="1"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该选项强调“未知中隐藏可能性”，鼓励探索新事物。</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这与作者的观点 </a:t>
            </a:r>
            <a:r>
              <a:rPr lang="zh-CN" altLang="en-US" b="1" dirty="0">
                <a:latin typeface="Calibri" panose="020F0502020204030204" pitchFamily="34" charset="0"/>
                <a:cs typeface="Calibri" panose="020F0502020204030204" pitchFamily="34" charset="0"/>
              </a:rPr>
              <a:t>恰好相反</a:t>
            </a:r>
            <a:r>
              <a:rPr lang="zh-CN" altLang="en-US" dirty="0">
                <a:latin typeface="Calibri" panose="020F0502020204030204" pitchFamily="34" charset="0"/>
                <a:cs typeface="Calibri" panose="020F0502020204030204" pitchFamily="34" charset="0"/>
              </a:rPr>
              <a:t>。作者明确说：“</a:t>
            </a:r>
            <a:r>
              <a:rPr lang="en-GB" altLang="zh-CN" dirty="0">
                <a:latin typeface="Calibri" panose="020F0502020204030204" pitchFamily="34" charset="0"/>
                <a:cs typeface="Calibri" panose="020F0502020204030204" pitchFamily="34" charset="0"/>
              </a:rPr>
              <a:t>trying new things is great, but the pressure to always keep trying new things ignores the satisfaction of finding our loves and keeping on loving them.” </a:t>
            </a:r>
            <a:r>
              <a:rPr lang="zh-CN" altLang="en-US" dirty="0">
                <a:latin typeface="Calibri" panose="020F0502020204030204" pitchFamily="34" charset="0"/>
                <a:cs typeface="Calibri" panose="020F0502020204030204" pitchFamily="34" charset="0"/>
              </a:rPr>
              <a:t>作者喜欢的是已知的、熟悉的事物，而非未知的可能性。</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endParaRPr lang="zh-CN" altLang="en-US"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5249" y="458956"/>
            <a:ext cx="12001501" cy="5940088"/>
          </a:xfrm>
          <a:prstGeom prst="rect">
            <a:avLst/>
          </a:prstGeom>
          <a:solidFill>
            <a:schemeClr val="bg1"/>
          </a:solidFill>
        </p:spPr>
        <p:txBody>
          <a:bodyPr wrap="square">
            <a:spAutoFit/>
          </a:bodyPr>
          <a:lstStyle/>
          <a:p>
            <a:r>
              <a:rPr lang="en-GB" altLang="zh-CN" sz="2000" i="1" dirty="0">
                <a:latin typeface="Times New Roman" panose="02020603050405020304" pitchFamily="18" charset="0"/>
                <a:cs typeface="Times New Roman" panose="02020603050405020304" pitchFamily="18" charset="0"/>
              </a:rPr>
              <a:t>As soon as the pizza arrived, everyone </a:t>
            </a:r>
            <a:r>
              <a:rPr lang="en-GB" altLang="zh-CN" sz="2000" b="1" i="1" dirty="0">
                <a:latin typeface="Times New Roman" panose="02020603050405020304" pitchFamily="18" charset="0"/>
                <a:cs typeface="Times New Roman" panose="02020603050405020304" pitchFamily="18" charset="0"/>
              </a:rPr>
              <a:t>dug into</a:t>
            </a:r>
            <a:r>
              <a:rPr lang="en-GB" altLang="zh-CN" sz="2000" i="1" dirty="0">
                <a:latin typeface="Times New Roman" panose="02020603050405020304" pitchFamily="18" charset="0"/>
                <a:cs typeface="Times New Roman" panose="02020603050405020304" pitchFamily="18" charset="0"/>
              </a:rPr>
              <a:t> it with great enthusiasm.</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披萨一到，大家就热情地开始大口吃起来。）</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children </a:t>
            </a:r>
            <a:r>
              <a:rPr lang="en-GB" altLang="zh-CN" sz="2000" b="1" i="1" dirty="0">
                <a:latin typeface="Times New Roman" panose="02020603050405020304" pitchFamily="18" charset="0"/>
                <a:cs typeface="Times New Roman" panose="02020603050405020304" pitchFamily="18" charset="0"/>
              </a:rPr>
              <a:t>tucked into</a:t>
            </a:r>
            <a:r>
              <a:rPr lang="en-GB" altLang="zh-CN" sz="2000" i="1" dirty="0">
                <a:latin typeface="Times New Roman" panose="02020603050405020304" pitchFamily="18" charset="0"/>
                <a:cs typeface="Times New Roman" panose="02020603050405020304" pitchFamily="18" charset="0"/>
              </a:rPr>
              <a:t> their ice cream, laughing and chatting.</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孩子们津津有味地吃着冰淇淋，有说有笑。）</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With trembling hands, he </a:t>
            </a:r>
            <a:r>
              <a:rPr lang="en-GB" altLang="zh-CN" sz="2000" b="1" i="1" dirty="0">
                <a:latin typeface="Times New Roman" panose="02020603050405020304" pitchFamily="18" charset="0"/>
                <a:cs typeface="Times New Roman" panose="02020603050405020304" pitchFamily="18" charset="0"/>
              </a:rPr>
              <a:t>lifted the fork to his mouth</a:t>
            </a:r>
            <a:r>
              <a:rPr lang="en-GB" altLang="zh-CN" sz="2000" i="1" dirty="0">
                <a:latin typeface="Times New Roman" panose="02020603050405020304" pitchFamily="18" charset="0"/>
                <a:cs typeface="Times New Roman" panose="02020603050405020304" pitchFamily="18" charset="0"/>
              </a:rPr>
              <a:t> and tasted the familiar dish.</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他颤抖着手把叉子举到嘴边，尝了一口熟悉的那道菜。）</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He closed his eyes and </a:t>
            </a:r>
            <a:r>
              <a:rPr lang="en-GB" altLang="zh-CN" sz="2000" b="1" i="1" dirty="0" err="1">
                <a:latin typeface="Times New Roman" panose="02020603050405020304" pitchFamily="18" charset="0"/>
                <a:cs typeface="Times New Roman" panose="02020603050405020304" pitchFamily="18" charset="0"/>
              </a:rPr>
              <a:t>savoured</a:t>
            </a:r>
            <a:r>
              <a:rPr lang="en-GB" altLang="zh-CN" sz="2000" b="1" i="1" dirty="0">
                <a:latin typeface="Times New Roman" panose="02020603050405020304" pitchFamily="18" charset="0"/>
                <a:cs typeface="Times New Roman" panose="02020603050405020304" pitchFamily="18" charset="0"/>
              </a:rPr>
              <a:t> every bite</a:t>
            </a:r>
            <a:r>
              <a:rPr lang="en-GB" altLang="zh-CN" sz="2000" i="1" dirty="0">
                <a:latin typeface="Times New Roman" panose="02020603050405020304" pitchFamily="18" charset="0"/>
                <a:cs typeface="Times New Roman" panose="02020603050405020304" pitchFamily="18" charset="0"/>
              </a:rPr>
              <a:t> of the homemade pie.</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他闭上眼睛，细细品味每一口自制派。）</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old man </a:t>
            </a:r>
            <a:r>
              <a:rPr lang="en-GB" altLang="zh-CN" sz="2000" b="1" i="1" dirty="0">
                <a:latin typeface="Times New Roman" panose="02020603050405020304" pitchFamily="18" charset="0"/>
                <a:cs typeface="Times New Roman" panose="02020603050405020304" pitchFamily="18" charset="0"/>
              </a:rPr>
              <a:t>chewed slowly and deliberately</a:t>
            </a:r>
            <a:r>
              <a:rPr lang="en-GB" altLang="zh-CN" sz="2000" i="1" dirty="0">
                <a:latin typeface="Times New Roman" panose="02020603050405020304" pitchFamily="18" charset="0"/>
                <a:cs typeface="Times New Roman" panose="02020603050405020304" pitchFamily="18" charset="0"/>
              </a:rPr>
              <a:t>, as if cherishing each mouthful.</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老人缓慢而刻意地咀嚼着，仿佛在珍惜每一口。）</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She let the rich chocolate </a:t>
            </a:r>
            <a:r>
              <a:rPr lang="en-GB" altLang="zh-CN" sz="2000" b="1" i="1" dirty="0">
                <a:latin typeface="Times New Roman" panose="02020603050405020304" pitchFamily="18" charset="0"/>
                <a:cs typeface="Times New Roman" panose="02020603050405020304" pitchFamily="18" charset="0"/>
              </a:rPr>
              <a:t>melt on her tongue</a:t>
            </a:r>
            <a:r>
              <a:rPr lang="en-GB" altLang="zh-CN" sz="2000" i="1" dirty="0">
                <a:latin typeface="Times New Roman" panose="02020603050405020304" pitchFamily="18" charset="0"/>
                <a:cs typeface="Times New Roman" panose="02020603050405020304" pitchFamily="18" charset="0"/>
              </a:rPr>
              <a:t> before swallowing.</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她让浓郁的可可在舌尖融化后才咽下。）</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princess </a:t>
            </a:r>
            <a:r>
              <a:rPr lang="en-GB" altLang="zh-CN" sz="2000" b="1" i="1" dirty="0">
                <a:latin typeface="Times New Roman" panose="02020603050405020304" pitchFamily="18" charset="0"/>
                <a:cs typeface="Times New Roman" panose="02020603050405020304" pitchFamily="18" charset="0"/>
              </a:rPr>
              <a:t>took a small, delicate bite</a:t>
            </a:r>
            <a:r>
              <a:rPr lang="en-GB" altLang="zh-CN" sz="2000" i="1" dirty="0">
                <a:latin typeface="Times New Roman" panose="02020603050405020304" pitchFamily="18" charset="0"/>
                <a:cs typeface="Times New Roman" panose="02020603050405020304" pitchFamily="18" charset="0"/>
              </a:rPr>
              <a:t> of the pastry, not wanting to seem greedy.</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公主小口地、优雅地咬了一口点心，不想显得贪吃。）</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When she bit into the ripe mango, </a:t>
            </a:r>
            <a:r>
              <a:rPr lang="en-GB" altLang="zh-CN" sz="2000" b="1" i="1" dirty="0">
                <a:latin typeface="Times New Roman" panose="02020603050405020304" pitchFamily="18" charset="0"/>
                <a:cs typeface="Times New Roman" panose="02020603050405020304" pitchFamily="18" charset="0"/>
              </a:rPr>
              <a:t>a burst of </a:t>
            </a:r>
            <a:r>
              <a:rPr lang="en-GB" altLang="zh-CN" sz="2000" b="1" i="1" dirty="0" err="1">
                <a:latin typeface="Times New Roman" panose="02020603050405020304" pitchFamily="18" charset="0"/>
                <a:cs typeface="Times New Roman" panose="02020603050405020304" pitchFamily="18" charset="0"/>
              </a:rPr>
              <a:t>flavour</a:t>
            </a:r>
            <a:r>
              <a:rPr lang="en-GB" altLang="zh-CN" sz="2000" i="1" dirty="0">
                <a:latin typeface="Times New Roman" panose="02020603050405020304" pitchFamily="18" charset="0"/>
                <a:cs typeface="Times New Roman" panose="02020603050405020304" pitchFamily="18" charset="0"/>
              </a:rPr>
              <a:t> filled her mouth.</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当她咬下成熟的芒果时，一股味道在口中迸发。）</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spicy sauce created </a:t>
            </a:r>
            <a:r>
              <a:rPr lang="en-GB" altLang="zh-CN" sz="2000" b="1" i="1" dirty="0">
                <a:latin typeface="Times New Roman" panose="02020603050405020304" pitchFamily="18" charset="0"/>
                <a:cs typeface="Times New Roman" panose="02020603050405020304" pitchFamily="18" charset="0"/>
              </a:rPr>
              <a:t>an explosion of taste</a:t>
            </a:r>
            <a:r>
              <a:rPr lang="en-GB" altLang="zh-CN" sz="2000" i="1" dirty="0">
                <a:latin typeface="Times New Roman" panose="02020603050405020304" pitchFamily="18" charset="0"/>
                <a:cs typeface="Times New Roman" panose="02020603050405020304" pitchFamily="18" charset="0"/>
              </a:rPr>
              <a:t> that left him breathless.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辣酱带来了味觉的爆发，让他几乎屏息。）</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barbecue ribs were </a:t>
            </a:r>
            <a:r>
              <a:rPr lang="en-GB" altLang="zh-CN" sz="2000" b="1" i="1" dirty="0">
                <a:latin typeface="Times New Roman" panose="02020603050405020304" pitchFamily="18" charset="0"/>
                <a:cs typeface="Times New Roman" panose="02020603050405020304" pitchFamily="18" charset="0"/>
              </a:rPr>
              <a:t>finger-licking good</a:t>
            </a:r>
            <a:r>
              <a:rPr lang="en-GB" altLang="zh-CN" sz="2000" i="1" dirty="0">
                <a:latin typeface="Times New Roman" panose="02020603050405020304" pitchFamily="18" charset="0"/>
                <a:cs typeface="Times New Roman" panose="02020603050405020304" pitchFamily="18" charset="0"/>
              </a:rPr>
              <a:t>; even the children couldn’t stop eating.</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烤排骨好吃到舔手指，连孩子们都停不下来。）</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beautifully arranged dessert was </a:t>
            </a:r>
            <a:r>
              <a:rPr lang="en-GB" altLang="zh-CN" sz="2000" b="1" i="1" dirty="0">
                <a:latin typeface="Times New Roman" panose="02020603050405020304" pitchFamily="18" charset="0"/>
                <a:cs typeface="Times New Roman" panose="02020603050405020304" pitchFamily="18" charset="0"/>
              </a:rPr>
              <a:t>a feast for the senses</a:t>
            </a:r>
            <a:r>
              <a:rPr lang="en-GB" altLang="zh-CN" sz="2000" i="1" dirty="0">
                <a:latin typeface="Times New Roman" panose="02020603050405020304" pitchFamily="18" charset="0"/>
                <a:cs typeface="Times New Roman" panose="02020603050405020304" pitchFamily="18" charset="0"/>
              </a:rPr>
              <a:t>, almost too pretty to eat.</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摆盘精美的甜品是一场感官的盛宴，美得几乎让人不忍下口。）</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0499" y="408156"/>
            <a:ext cx="11645901" cy="5632311"/>
          </a:xfrm>
          <a:prstGeom prst="rect">
            <a:avLst/>
          </a:prstGeom>
          <a:solidFill>
            <a:schemeClr val="bg1"/>
          </a:solidFill>
        </p:spPr>
        <p:txBody>
          <a:bodyPr wrap="square">
            <a:spAutoFit/>
          </a:bodyPr>
          <a:lstStyle/>
          <a:p>
            <a:r>
              <a:rPr lang="en-GB" altLang="zh-CN" sz="2000" i="1" dirty="0">
                <a:latin typeface="Times New Roman" panose="02020603050405020304" pitchFamily="18" charset="0"/>
                <a:cs typeface="Times New Roman" panose="02020603050405020304" pitchFamily="18" charset="0"/>
              </a:rPr>
              <a:t>The starving traveler </a:t>
            </a:r>
            <a:r>
              <a:rPr lang="en-GB" altLang="zh-CN" sz="2000" b="1" i="1" dirty="0">
                <a:latin typeface="Times New Roman" panose="02020603050405020304" pitchFamily="18" charset="0"/>
                <a:cs typeface="Times New Roman" panose="02020603050405020304" pitchFamily="18" charset="0"/>
              </a:rPr>
              <a:t>wolfed down</a:t>
            </a:r>
            <a:r>
              <a:rPr lang="en-GB" altLang="zh-CN" sz="2000" i="1" dirty="0">
                <a:latin typeface="Times New Roman" panose="02020603050405020304" pitchFamily="18" charset="0"/>
                <a:cs typeface="Times New Roman" panose="02020603050405020304" pitchFamily="18" charset="0"/>
              </a:rPr>
              <a:t> the entire loaf of bread in seconds.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饥饿的旅行者在几秒钟内就狼吞虎咽地吃完了整条面包。）</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He </a:t>
            </a:r>
            <a:r>
              <a:rPr lang="en-GB" altLang="zh-CN" sz="2000" b="1" i="1" dirty="0">
                <a:latin typeface="Times New Roman" panose="02020603050405020304" pitchFamily="18" charset="0"/>
                <a:cs typeface="Times New Roman" panose="02020603050405020304" pitchFamily="18" charset="0"/>
              </a:rPr>
              <a:t>devoured</a:t>
            </a:r>
            <a:r>
              <a:rPr lang="en-GB" altLang="zh-CN" sz="2000" i="1" dirty="0">
                <a:latin typeface="Times New Roman" panose="02020603050405020304" pitchFamily="18" charset="0"/>
                <a:cs typeface="Times New Roman" panose="02020603050405020304" pitchFamily="18" charset="0"/>
              </a:rPr>
              <a:t> the burger as if he hadn’t eaten for days.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他贪婪地吃掉了汉堡，好像几天没吃东西一样。）</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For the homesick student, the hotpot was </a:t>
            </a:r>
            <a:r>
              <a:rPr lang="en-GB" altLang="zh-CN" sz="2000" b="1" i="1" dirty="0">
                <a:latin typeface="Times New Roman" panose="02020603050405020304" pitchFamily="18" charset="0"/>
                <a:cs typeface="Times New Roman" panose="02020603050405020304" pitchFamily="18" charset="0"/>
              </a:rPr>
              <a:t>a taste of home</a:t>
            </a:r>
            <a:r>
              <a:rPr lang="en-GB" altLang="zh-CN" sz="2000" i="1" dirty="0">
                <a:latin typeface="Times New Roman" panose="02020603050405020304" pitchFamily="18" charset="0"/>
                <a:cs typeface="Times New Roman" panose="02020603050405020304" pitchFamily="18" charset="0"/>
              </a:rPr>
              <a:t> that brought tears to his eyes.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对于想家的学生来说，这顿火锅是家乡的味道，让他热泪盈眶。）</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simple rice pudding </a:t>
            </a:r>
            <a:r>
              <a:rPr lang="en-GB" altLang="zh-CN" sz="2000" b="1" i="1" dirty="0">
                <a:latin typeface="Times New Roman" panose="02020603050405020304" pitchFamily="18" charset="0"/>
                <a:cs typeface="Times New Roman" panose="02020603050405020304" pitchFamily="18" charset="0"/>
              </a:rPr>
              <a:t>transported him back to childhood</a:t>
            </a:r>
            <a:r>
              <a:rPr lang="en-GB" altLang="zh-CN" sz="2000" i="1" dirty="0">
                <a:latin typeface="Times New Roman" panose="02020603050405020304" pitchFamily="18" charset="0"/>
                <a:cs typeface="Times New Roman" panose="02020603050405020304" pitchFamily="18" charset="0"/>
              </a:rPr>
              <a:t>, sitting at his mother’s table.</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简单的米布丁让他仿佛回到了童年，坐在母亲的餐桌旁。）</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a:t>
            </a:r>
            <a:r>
              <a:rPr lang="en-GB" altLang="zh-CN" sz="2000" b="1" i="1" dirty="0">
                <a:latin typeface="Times New Roman" panose="02020603050405020304" pitchFamily="18" charset="0"/>
                <a:cs typeface="Times New Roman" panose="02020603050405020304" pitchFamily="18" charset="0"/>
              </a:rPr>
              <a:t>aroma of roasted chicken filled the air</a:t>
            </a:r>
            <a:r>
              <a:rPr lang="en-GB" altLang="zh-CN" sz="2000" i="1" dirty="0">
                <a:latin typeface="Times New Roman" panose="02020603050405020304" pitchFamily="18" charset="0"/>
                <a:cs typeface="Times New Roman" panose="02020603050405020304" pitchFamily="18" charset="0"/>
              </a:rPr>
              <a:t>, making everyone’s stomach growl.</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烤鸡的香气弥漫在空气中，让每个人的肚子都咕咕叫。）</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 </a:t>
            </a:r>
            <a:r>
              <a:rPr lang="en-GB" altLang="zh-CN" sz="2000" b="1" i="1" dirty="0">
                <a:latin typeface="Times New Roman" panose="02020603050405020304" pitchFamily="18" charset="0"/>
                <a:cs typeface="Times New Roman" panose="02020603050405020304" pitchFamily="18" charset="0"/>
              </a:rPr>
              <a:t>sizzling sound from the pan</a:t>
            </a:r>
            <a:r>
              <a:rPr lang="en-GB" altLang="zh-CN" sz="2000" i="1" dirty="0">
                <a:latin typeface="Times New Roman" panose="02020603050405020304" pitchFamily="18" charset="0"/>
                <a:cs typeface="Times New Roman" panose="02020603050405020304" pitchFamily="18" charset="0"/>
              </a:rPr>
              <a:t> announced that the bacon was almost ready.</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锅里传来的滋滋声预示着培根快好了。）</a:t>
            </a:r>
            <a:endParaRPr lang="en-US" altLang="zh-CN" sz="2000" dirty="0">
              <a:latin typeface="Times New Roman" panose="02020603050405020304" pitchFamily="18" charset="0"/>
              <a:cs typeface="Times New Roman" panose="02020603050405020304" pitchFamily="18" charset="0"/>
            </a:endParaRPr>
          </a:p>
          <a:p>
            <a:r>
              <a:rPr lang="en-GB" altLang="zh-CN" sz="2000" i="1" dirty="0">
                <a:latin typeface="Times New Roman" panose="02020603050405020304" pitchFamily="18" charset="0"/>
                <a:cs typeface="Times New Roman" panose="02020603050405020304" pitchFamily="18" charset="0"/>
              </a:rPr>
              <a:t>They sat down at </a:t>
            </a:r>
            <a:r>
              <a:rPr lang="en-GB" altLang="zh-CN" sz="2000" b="1" i="1" dirty="0">
                <a:latin typeface="Times New Roman" panose="02020603050405020304" pitchFamily="18" charset="0"/>
                <a:cs typeface="Times New Roman" panose="02020603050405020304" pitchFamily="18" charset="0"/>
              </a:rPr>
              <a:t>a table laden with dishes</a:t>
            </a:r>
            <a:r>
              <a:rPr lang="en-GB" altLang="zh-CN" sz="2000" i="1" dirty="0">
                <a:latin typeface="Times New Roman" panose="02020603050405020304" pitchFamily="18" charset="0"/>
                <a:cs typeface="Times New Roman" panose="02020603050405020304" pitchFamily="18" charset="0"/>
              </a:rPr>
              <a:t>, feeling grateful for the feast.</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他们在一张摆满菜肴的桌子旁坐下，对这场盛宴心怀感激。）</a:t>
            </a:r>
            <a:endParaRPr lang="en-US" altLang="zh-CN"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take a slow sip of the steaming soup</a:t>
            </a:r>
            <a:r>
              <a:rPr lang="en-GB"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慢慢喝了一口热气腾腾的汤</a:t>
            </a:r>
            <a:endParaRPr lang="en-US" altLang="zh-CN"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the flavor unfolded gently on her tongue</a:t>
            </a:r>
            <a:r>
              <a:rPr lang="en-GB"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味道在她舌尖慢慢散开 </a:t>
            </a:r>
            <a:endParaRPr lang="en-US" altLang="zh-CN"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warmth seeped into her cold fingers and tired heart</a:t>
            </a:r>
            <a:r>
              <a:rPr lang="en-GB"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暖意渗进她冰冷的手指和疲惫的心 </a:t>
            </a:r>
            <a:endParaRPr lang="en-US" altLang="zh-CN"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the shared meal quietly bridged the distance between them</a:t>
            </a:r>
            <a:r>
              <a:rPr lang="en-GB"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这顿饭悄悄拉近了他们的距离</a:t>
            </a:r>
            <a:endParaRPr lang="en-US" altLang="zh-CN"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Steam curled upward from the bowl.</a:t>
            </a:r>
            <a:r>
              <a:rPr lang="zh-CN" altLang="en-US" sz="2000" b="1"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热气从碗里袅袅升起。</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rot="5400000">
            <a:off x="2650221" y="-2666998"/>
            <a:ext cx="6858001" cy="12192000"/>
          </a:xfrm>
          <a:prstGeom prst="rect">
            <a:avLst/>
          </a:prstGeom>
        </p:spPr>
      </p:pic>
      <p:pic>
        <p:nvPicPr>
          <p:cNvPr id="29" name="图片 28"/>
          <p:cNvPicPr>
            <a:picLocks noChangeAspect="1"/>
          </p:cNvPicPr>
          <p:nvPr/>
        </p:nvPicPr>
        <p:blipFill rotWithShape="1">
          <a:blip r:embed="rId2"/>
          <a:srcRect/>
          <a:stretch>
            <a:fillRect/>
          </a:stretch>
        </p:blipFill>
        <p:spPr>
          <a:xfrm>
            <a:off x="8226492" y="116114"/>
            <a:ext cx="1381965" cy="2786744"/>
          </a:xfrm>
          <a:prstGeom prst="rect">
            <a:avLst/>
          </a:prstGeom>
        </p:spPr>
      </p:pic>
      <p:pic>
        <p:nvPicPr>
          <p:cNvPr id="31" name="图片 30"/>
          <p:cNvPicPr>
            <a:picLocks noChangeAspect="1"/>
          </p:cNvPicPr>
          <p:nvPr/>
        </p:nvPicPr>
        <p:blipFill rotWithShape="1">
          <a:blip r:embed="rId3"/>
          <a:srcRect/>
          <a:stretch>
            <a:fillRect/>
          </a:stretch>
        </p:blipFill>
        <p:spPr>
          <a:xfrm rot="3260071">
            <a:off x="2280188" y="4123191"/>
            <a:ext cx="1685492" cy="1652796"/>
          </a:xfrm>
          <a:prstGeom prst="rect">
            <a:avLst/>
          </a:prstGeom>
        </p:spPr>
      </p:pic>
      <p:pic>
        <p:nvPicPr>
          <p:cNvPr id="33" name="图片 32"/>
          <p:cNvPicPr>
            <a:picLocks noChangeAspect="1"/>
          </p:cNvPicPr>
          <p:nvPr/>
        </p:nvPicPr>
        <p:blipFill rotWithShape="1">
          <a:blip r:embed="rId4"/>
          <a:srcRect/>
          <a:stretch>
            <a:fillRect/>
          </a:stretch>
        </p:blipFill>
        <p:spPr>
          <a:xfrm>
            <a:off x="2496457" y="1161143"/>
            <a:ext cx="2394857" cy="1533081"/>
          </a:xfrm>
          <a:prstGeom prst="rect">
            <a:avLst/>
          </a:prstGeom>
        </p:spPr>
      </p:pic>
      <p:pic>
        <p:nvPicPr>
          <p:cNvPr id="7" name="图片 6"/>
          <p:cNvPicPr>
            <a:picLocks noChangeAspect="1"/>
          </p:cNvPicPr>
          <p:nvPr/>
        </p:nvPicPr>
        <p:blipFill rotWithShape="1">
          <a:blip r:embed="rId5"/>
          <a:srcRect/>
          <a:stretch>
            <a:fillRect/>
          </a:stretch>
        </p:blipFill>
        <p:spPr>
          <a:xfrm>
            <a:off x="3135086" y="1785257"/>
            <a:ext cx="6058505" cy="3167744"/>
          </a:xfrm>
          <a:prstGeom prst="rect">
            <a:avLst/>
          </a:prstGeom>
        </p:spPr>
      </p:pic>
      <p:pic>
        <p:nvPicPr>
          <p:cNvPr id="21" name="图片 20"/>
          <p:cNvPicPr>
            <a:picLocks noChangeAspect="1"/>
          </p:cNvPicPr>
          <p:nvPr/>
        </p:nvPicPr>
        <p:blipFill rotWithShape="1">
          <a:blip r:embed="rId6"/>
          <a:srcRect/>
          <a:stretch>
            <a:fillRect/>
          </a:stretch>
        </p:blipFill>
        <p:spPr>
          <a:xfrm>
            <a:off x="2933700" y="666750"/>
            <a:ext cx="1545766" cy="1649727"/>
          </a:xfrm>
          <a:prstGeom prst="rect">
            <a:avLst/>
          </a:prstGeom>
        </p:spPr>
      </p:pic>
      <p:pic>
        <p:nvPicPr>
          <p:cNvPr id="27" name="图片 26"/>
          <p:cNvPicPr>
            <a:picLocks noChangeAspect="1"/>
          </p:cNvPicPr>
          <p:nvPr/>
        </p:nvPicPr>
        <p:blipFill rotWithShape="1">
          <a:blip r:embed="rId7"/>
          <a:srcRect/>
          <a:stretch>
            <a:fillRect/>
          </a:stretch>
        </p:blipFill>
        <p:spPr>
          <a:xfrm>
            <a:off x="6170" y="4465874"/>
            <a:ext cx="2337750" cy="2439830"/>
          </a:xfrm>
          <a:prstGeom prst="rect">
            <a:avLst/>
          </a:prstGeom>
        </p:spPr>
      </p:pic>
      <p:pic>
        <p:nvPicPr>
          <p:cNvPr id="37" name="图片 36"/>
          <p:cNvPicPr>
            <a:picLocks noChangeAspect="1"/>
          </p:cNvPicPr>
          <p:nvPr/>
        </p:nvPicPr>
        <p:blipFill rotWithShape="1">
          <a:blip r:embed="rId8"/>
          <a:srcRect/>
          <a:stretch>
            <a:fillRect/>
          </a:stretch>
        </p:blipFill>
        <p:spPr>
          <a:xfrm>
            <a:off x="10361408" y="4218597"/>
            <a:ext cx="1830592" cy="2639406"/>
          </a:xfrm>
          <a:prstGeom prst="rect">
            <a:avLst/>
          </a:prstGeom>
        </p:spPr>
      </p:pic>
      <p:pic>
        <p:nvPicPr>
          <p:cNvPr id="41" name="图片 40"/>
          <p:cNvPicPr>
            <a:picLocks noChangeAspect="1"/>
          </p:cNvPicPr>
          <p:nvPr/>
        </p:nvPicPr>
        <p:blipFill rotWithShape="1">
          <a:blip r:embed="rId9"/>
          <a:srcRect/>
          <a:stretch>
            <a:fillRect/>
          </a:stretch>
        </p:blipFill>
        <p:spPr>
          <a:xfrm>
            <a:off x="5454539" y="4953000"/>
            <a:ext cx="1744548" cy="1143000"/>
          </a:xfrm>
          <a:prstGeom prst="rect">
            <a:avLst/>
          </a:prstGeom>
        </p:spPr>
      </p:pic>
      <p:sp>
        <p:nvSpPr>
          <p:cNvPr id="42" name="文本框 41"/>
          <p:cNvSpPr txBox="1"/>
          <p:nvPr/>
        </p:nvSpPr>
        <p:spPr>
          <a:xfrm>
            <a:off x="3814336" y="2661916"/>
            <a:ext cx="4493538" cy="830997"/>
          </a:xfrm>
          <a:prstGeom prst="rect">
            <a:avLst/>
          </a:prstGeom>
          <a:noFill/>
        </p:spPr>
        <p:txBody>
          <a:bodyPr wrap="none" rtlCol="0">
            <a:spAutoFit/>
          </a:bodyPr>
          <a:lstStyle/>
          <a:p>
            <a:r>
              <a:rPr lang="zh-CN" altLang="en-US" sz="4800" b="1" dirty="0">
                <a:solidFill>
                  <a:srgbClr val="9DBDB2"/>
                </a:solidFill>
                <a:latin typeface="微软雅黑" panose="020B0503020204020204" pitchFamily="34" charset="-122"/>
                <a:ea typeface="微软雅黑" panose="020B0503020204020204" pitchFamily="34" charset="-122"/>
              </a:rPr>
              <a:t>深圳二模客观题</a:t>
            </a:r>
            <a:endParaRPr lang="zh-CN" altLang="en-US" sz="4800" b="1" dirty="0">
              <a:solidFill>
                <a:srgbClr val="9DBDB2"/>
              </a:solidFill>
              <a:latin typeface="微软雅黑" panose="020B0503020204020204" pitchFamily="34" charset="-122"/>
              <a:ea typeface="微软雅黑" panose="020B0503020204020204" pitchFamily="34" charset="-122"/>
            </a:endParaRPr>
          </a:p>
        </p:txBody>
      </p:sp>
      <p:sp>
        <p:nvSpPr>
          <p:cNvPr id="44" name="矩形 259"/>
          <p:cNvSpPr>
            <a:spLocks noChangeArrowheads="1"/>
          </p:cNvSpPr>
          <p:nvPr/>
        </p:nvSpPr>
        <p:spPr bwMode="auto">
          <a:xfrm>
            <a:off x="3487273" y="3503016"/>
            <a:ext cx="5210021" cy="30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050" dirty="0">
                <a:solidFill>
                  <a:srgbClr val="447868"/>
                </a:solidFill>
                <a:latin typeface="Arial" panose="020B0604020202020204" pitchFamily="34" charset="0"/>
                <a:cs typeface="Arial" panose="020B0604020202020204" pitchFamily="34" charset="0"/>
              </a:rPr>
              <a:t>Shirley</a:t>
            </a:r>
            <a:r>
              <a:rPr lang="zh-CN" altLang="en-US" sz="1050" dirty="0">
                <a:solidFill>
                  <a:srgbClr val="447868"/>
                </a:solidFill>
                <a:latin typeface="Arial" panose="020B0604020202020204" pitchFamily="34" charset="0"/>
                <a:cs typeface="Arial" panose="020B0604020202020204" pitchFamily="34" charset="0"/>
              </a:rPr>
              <a:t> </a:t>
            </a:r>
            <a:r>
              <a:rPr lang="en-US" altLang="zh-CN" sz="1050" dirty="0">
                <a:solidFill>
                  <a:srgbClr val="447868"/>
                </a:solidFill>
                <a:latin typeface="Arial" panose="020B0604020202020204" pitchFamily="34" charset="0"/>
                <a:cs typeface="Arial" panose="020B0604020202020204" pitchFamily="34" charset="0"/>
              </a:rPr>
              <a:t>Tong</a:t>
            </a:r>
            <a:r>
              <a:rPr lang="zh-CN" altLang="en-US" sz="1050" dirty="0">
                <a:solidFill>
                  <a:srgbClr val="447868"/>
                </a:solidFill>
                <a:latin typeface="Arial" panose="020B0604020202020204" pitchFamily="34" charset="0"/>
                <a:cs typeface="Arial" panose="020B0604020202020204" pitchFamily="34" charset="0"/>
              </a:rPr>
              <a:t> </a:t>
            </a:r>
            <a:r>
              <a:rPr lang="en-US" altLang="zh-CN" sz="1050" dirty="0">
                <a:solidFill>
                  <a:srgbClr val="447868"/>
                </a:solidFill>
                <a:latin typeface="Arial" panose="020B0604020202020204" pitchFamily="34" charset="0"/>
                <a:cs typeface="Arial" panose="020B0604020202020204" pitchFamily="34" charset="0"/>
              </a:rPr>
              <a:t>2026.4.24</a:t>
            </a:r>
            <a:r>
              <a:rPr lang="zh-CN" altLang="en-US" sz="1050" dirty="0">
                <a:solidFill>
                  <a:srgbClr val="447868"/>
                </a:solidFill>
                <a:latin typeface="Arial" panose="020B0604020202020204" pitchFamily="34" charset="0"/>
                <a:cs typeface="Arial" panose="020B0604020202020204" pitchFamily="34" charset="0"/>
              </a:rPr>
              <a:t> </a:t>
            </a:r>
            <a:endParaRPr lang="zh-CN" altLang="en-US" sz="1050" dirty="0">
              <a:solidFill>
                <a:srgbClr val="447868"/>
              </a:solidFill>
              <a:latin typeface="Arial" panose="020B0604020202020204" pitchFamily="34" charset="0"/>
              <a:cs typeface="Arial" panose="020B0604020202020204" pitchFamily="34" charset="0"/>
            </a:endParaRPr>
          </a:p>
        </p:txBody>
      </p:sp>
      <p:pic>
        <p:nvPicPr>
          <p:cNvPr id="3" name="图片 2"/>
          <p:cNvPicPr>
            <a:picLocks noChangeAspect="1"/>
          </p:cNvPicPr>
          <p:nvPr/>
        </p:nvPicPr>
        <p:blipFill rotWithShape="1">
          <a:blip r:embed="rId10"/>
          <a:srcRect/>
          <a:stretch>
            <a:fillRect/>
          </a:stretch>
        </p:blipFill>
        <p:spPr>
          <a:xfrm rot="18763162">
            <a:off x="7491075" y="1110700"/>
            <a:ext cx="763065" cy="1031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heel(1)">
                                      <p:cBhvr>
                                        <p:cTn id="26" dur="2000"/>
                                        <p:tgtEl>
                                          <p:spTgt spid="42"/>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heel(1)">
                                      <p:cBhvr>
                                        <p:cTn id="31" dur="2000"/>
                                        <p:tgtEl>
                                          <p:spTgt spid="44"/>
                                        </p:tgtEl>
                                      </p:cBhvr>
                                    </p:animEffect>
                                  </p:childTnLst>
                                </p:cTn>
                              </p:par>
                              <p:par>
                                <p:cTn id="32" presetID="53" presetClass="entr" presetSubtype="16"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par>
                                <p:cTn id="37" presetID="53" presetClass="entr" presetSubtype="16"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par>
                                <p:cTn id="42" presetID="53" presetClass="entr" presetSubtype="16"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Effect transition="in" filter="fade">
                                      <p:cBhvr>
                                        <p:cTn id="46" dur="500"/>
                                        <p:tgtEl>
                                          <p:spTgt spid="41"/>
                                        </p:tgtEl>
                                      </p:cBhvr>
                                    </p:animEffect>
                                  </p:childTnLst>
                                </p:cTn>
                              </p:par>
                              <p:par>
                                <p:cTn id="47" presetID="53" presetClass="entr" presetSubtype="16" fill="hold" nodeType="with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par>
                                <p:cTn id="52" presetID="53" presetClass="entr" presetSubtype="16"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500" fill="hold"/>
                                        <p:tgtEl>
                                          <p:spTgt spid="29"/>
                                        </p:tgtEl>
                                        <p:attrNameLst>
                                          <p:attrName>ppt_w</p:attrName>
                                        </p:attrNameLst>
                                      </p:cBhvr>
                                      <p:tavLst>
                                        <p:tav tm="0">
                                          <p:val>
                                            <p:fltVal val="0"/>
                                          </p:val>
                                        </p:tav>
                                        <p:tav tm="100000">
                                          <p:val>
                                            <p:strVal val="#ppt_w"/>
                                          </p:val>
                                        </p:tav>
                                      </p:tavLst>
                                    </p:anim>
                                    <p:anim calcmode="lin" valueType="num">
                                      <p:cBhvr>
                                        <p:cTn id="55" dur="500" fill="hold"/>
                                        <p:tgtEl>
                                          <p:spTgt spid="29"/>
                                        </p:tgtEl>
                                        <p:attrNameLst>
                                          <p:attrName>ppt_h</p:attrName>
                                        </p:attrNameLst>
                                      </p:cBhvr>
                                      <p:tavLst>
                                        <p:tav tm="0">
                                          <p:val>
                                            <p:fltVal val="0"/>
                                          </p:val>
                                        </p:tav>
                                        <p:tav tm="100000">
                                          <p:val>
                                            <p:strVal val="#ppt_h"/>
                                          </p:val>
                                        </p:tav>
                                      </p:tavLst>
                                    </p:anim>
                                    <p:animEffect transition="in" filter="fade">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80">
                                          <p:stCondLst>
                                            <p:cond delay="0"/>
                                          </p:stCondLst>
                                        </p:cTn>
                                        <p:tgtEl>
                                          <p:spTgt spid="21"/>
                                        </p:tgtEl>
                                      </p:cBhvr>
                                    </p:animEffect>
                                    <p:anim calcmode="lin" valueType="num">
                                      <p:cBhvr>
                                        <p:cTn id="62"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7" dur="26">
                                          <p:stCondLst>
                                            <p:cond delay="650"/>
                                          </p:stCondLst>
                                        </p:cTn>
                                        <p:tgtEl>
                                          <p:spTgt spid="21"/>
                                        </p:tgtEl>
                                      </p:cBhvr>
                                      <p:to x="100000" y="60000"/>
                                    </p:animScale>
                                    <p:animScale>
                                      <p:cBhvr>
                                        <p:cTn id="68" dur="166" decel="50000">
                                          <p:stCondLst>
                                            <p:cond delay="676"/>
                                          </p:stCondLst>
                                        </p:cTn>
                                        <p:tgtEl>
                                          <p:spTgt spid="21"/>
                                        </p:tgtEl>
                                      </p:cBhvr>
                                      <p:to x="100000" y="100000"/>
                                    </p:animScale>
                                    <p:animScale>
                                      <p:cBhvr>
                                        <p:cTn id="69" dur="26">
                                          <p:stCondLst>
                                            <p:cond delay="1312"/>
                                          </p:stCondLst>
                                        </p:cTn>
                                        <p:tgtEl>
                                          <p:spTgt spid="21"/>
                                        </p:tgtEl>
                                      </p:cBhvr>
                                      <p:to x="100000" y="80000"/>
                                    </p:animScale>
                                    <p:animScale>
                                      <p:cBhvr>
                                        <p:cTn id="70" dur="166" decel="50000">
                                          <p:stCondLst>
                                            <p:cond delay="1338"/>
                                          </p:stCondLst>
                                        </p:cTn>
                                        <p:tgtEl>
                                          <p:spTgt spid="21"/>
                                        </p:tgtEl>
                                      </p:cBhvr>
                                      <p:to x="100000" y="100000"/>
                                    </p:animScale>
                                    <p:animScale>
                                      <p:cBhvr>
                                        <p:cTn id="71" dur="26">
                                          <p:stCondLst>
                                            <p:cond delay="1642"/>
                                          </p:stCondLst>
                                        </p:cTn>
                                        <p:tgtEl>
                                          <p:spTgt spid="21"/>
                                        </p:tgtEl>
                                      </p:cBhvr>
                                      <p:to x="100000" y="90000"/>
                                    </p:animScale>
                                    <p:animScale>
                                      <p:cBhvr>
                                        <p:cTn id="72" dur="166" decel="50000">
                                          <p:stCondLst>
                                            <p:cond delay="1668"/>
                                          </p:stCondLst>
                                        </p:cTn>
                                        <p:tgtEl>
                                          <p:spTgt spid="21"/>
                                        </p:tgtEl>
                                      </p:cBhvr>
                                      <p:to x="100000" y="100000"/>
                                    </p:animScale>
                                    <p:animScale>
                                      <p:cBhvr>
                                        <p:cTn id="73" dur="26">
                                          <p:stCondLst>
                                            <p:cond delay="1808"/>
                                          </p:stCondLst>
                                        </p:cTn>
                                        <p:tgtEl>
                                          <p:spTgt spid="21"/>
                                        </p:tgtEl>
                                      </p:cBhvr>
                                      <p:to x="100000" y="95000"/>
                                    </p:animScale>
                                    <p:animScale>
                                      <p:cBhvr>
                                        <p:cTn id="74"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00956" y="1232959"/>
          <a:ext cx="11190088" cy="3978697"/>
        </p:xfrm>
        <a:graphic>
          <a:graphicData uri="http://schemas.openxmlformats.org/drawingml/2006/table">
            <a:tbl>
              <a:tblPr/>
              <a:tblGrid>
                <a:gridCol w="1368753"/>
                <a:gridCol w="1405466"/>
                <a:gridCol w="3318934"/>
                <a:gridCol w="5096935"/>
              </a:tblGrid>
              <a:tr h="163506">
                <a:tc>
                  <a:txBody>
                    <a:bodyPr/>
                    <a:lstStyle/>
                    <a:p>
                      <a:pPr>
                        <a:buNone/>
                      </a:pPr>
                      <a:r>
                        <a:rPr lang="zh-CN" altLang="en-US" sz="1800" b="1">
                          <a:latin typeface="Times New Roman" panose="02020603050405020304" pitchFamily="18" charset="0"/>
                          <a:cs typeface="Times New Roman" panose="02020603050405020304" pitchFamily="18" charset="0"/>
                        </a:rPr>
                        <a:t>英文拟声词</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中文拟声词</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说明</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例句</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31395">
                <a:tc>
                  <a:txBody>
                    <a:bodyPr/>
                    <a:lstStyle/>
                    <a:p>
                      <a:pPr>
                        <a:buNone/>
                      </a:pPr>
                      <a:r>
                        <a:rPr lang="en-GB" sz="1800" b="1" dirty="0">
                          <a:latin typeface="Times New Roman" panose="02020603050405020304" pitchFamily="18" charset="0"/>
                          <a:cs typeface="Times New Roman" panose="02020603050405020304" pitchFamily="18" charset="0"/>
                        </a:rPr>
                        <a:t>crunch</a:t>
                      </a:r>
                      <a:endParaRPr lang="en-GB"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咔嚓</a:t>
                      </a:r>
                      <a:r>
                        <a:rPr lang="en-US" altLang="zh-CN" sz="1800" b="1">
                          <a:latin typeface="Times New Roman" panose="02020603050405020304" pitchFamily="18" charset="0"/>
                          <a:cs typeface="Times New Roman" panose="02020603050405020304" pitchFamily="18" charset="0"/>
                        </a:rPr>
                        <a:t>/</a:t>
                      </a:r>
                      <a:r>
                        <a:rPr lang="zh-CN" altLang="en-US" sz="1800" b="1">
                          <a:latin typeface="Times New Roman" panose="02020603050405020304" pitchFamily="18" charset="0"/>
                          <a:cs typeface="Times New Roman" panose="02020603050405020304" pitchFamily="18" charset="0"/>
                        </a:rPr>
                        <a:t>嘎吱</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咬脆硬食物（薯片、饼干、苹果）</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1" i="1">
                          <a:latin typeface="Times New Roman" panose="02020603050405020304" pitchFamily="18" charset="0"/>
                          <a:cs typeface="Times New Roman" panose="02020603050405020304" pitchFamily="18" charset="0"/>
                        </a:rPr>
                        <a:t>He bit into the apple with a loud crunch.</a:t>
                      </a:r>
                      <a:r>
                        <a:rPr lang="en-GB" sz="1800" b="1">
                          <a:latin typeface="Times New Roman" panose="02020603050405020304" pitchFamily="18" charset="0"/>
                          <a:cs typeface="Times New Roman" panose="02020603050405020304" pitchFamily="18" charset="0"/>
                        </a:rPr>
                        <a:t>（</a:t>
                      </a:r>
                      <a:r>
                        <a:rPr lang="zh-CN" altLang="en-US" sz="1800" b="1">
                          <a:latin typeface="Times New Roman" panose="02020603050405020304" pitchFamily="18" charset="0"/>
                          <a:cs typeface="Times New Roman" panose="02020603050405020304" pitchFamily="18" charset="0"/>
                        </a:rPr>
                        <a:t>他咬了一口苹果，发出响亮的咔嚓声。）</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31395">
                <a:tc>
                  <a:txBody>
                    <a:bodyPr/>
                    <a:lstStyle/>
                    <a:p>
                      <a:pPr>
                        <a:buNone/>
                      </a:pPr>
                      <a:r>
                        <a:rPr lang="en-GB" sz="1800" b="1" dirty="0">
                          <a:latin typeface="Times New Roman" panose="02020603050405020304" pitchFamily="18" charset="0"/>
                          <a:cs typeface="Times New Roman" panose="02020603050405020304" pitchFamily="18" charset="0"/>
                        </a:rPr>
                        <a:t>crackle</a:t>
                      </a:r>
                      <a:endParaRPr lang="en-GB"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噼啪</a:t>
                      </a:r>
                      <a:r>
                        <a:rPr lang="en-US" altLang="zh-CN" sz="1800" b="1">
                          <a:latin typeface="Times New Roman" panose="02020603050405020304" pitchFamily="18" charset="0"/>
                          <a:cs typeface="Times New Roman" panose="02020603050405020304" pitchFamily="18" charset="0"/>
                        </a:rPr>
                        <a:t>/</a:t>
                      </a:r>
                      <a:r>
                        <a:rPr lang="zh-CN" altLang="en-US" sz="1800" b="1">
                          <a:latin typeface="Times New Roman" panose="02020603050405020304" pitchFamily="18" charset="0"/>
                          <a:cs typeface="Times New Roman" panose="02020603050405020304" pitchFamily="18" charset="0"/>
                        </a:rPr>
                        <a:t>嘎吱</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咬薄脆物（脆皮、烤面包）</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1" i="1">
                          <a:latin typeface="Times New Roman" panose="02020603050405020304" pitchFamily="18" charset="0"/>
                          <a:cs typeface="Times New Roman" panose="02020603050405020304" pitchFamily="18" charset="0"/>
                        </a:rPr>
                        <a:t>The crispy skin crackled as she chewed.</a:t>
                      </a:r>
                      <a:r>
                        <a:rPr lang="en-GB" sz="1800" b="1">
                          <a:latin typeface="Times New Roman" panose="02020603050405020304" pitchFamily="18" charset="0"/>
                          <a:cs typeface="Times New Roman" panose="02020603050405020304" pitchFamily="18" charset="0"/>
                        </a:rPr>
                        <a:t>（</a:t>
                      </a:r>
                      <a:r>
                        <a:rPr lang="zh-CN" altLang="en-US" sz="1800" b="1">
                          <a:latin typeface="Times New Roman" panose="02020603050405020304" pitchFamily="18" charset="0"/>
                          <a:cs typeface="Times New Roman" panose="02020603050405020304" pitchFamily="18" charset="0"/>
                        </a:rPr>
                        <a:t>酥脆的皮在她咀嚼时发出嘎吱声。）</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54025">
                <a:tc>
                  <a:txBody>
                    <a:bodyPr/>
                    <a:lstStyle/>
                    <a:p>
                      <a:pPr>
                        <a:buNone/>
                      </a:pPr>
                      <a:r>
                        <a:rPr lang="en-GB" sz="1800" b="1" dirty="0">
                          <a:latin typeface="Times New Roman" panose="02020603050405020304" pitchFamily="18" charset="0"/>
                          <a:cs typeface="Times New Roman" panose="02020603050405020304" pitchFamily="18" charset="0"/>
                        </a:rPr>
                        <a:t>crunch</a:t>
                      </a:r>
                      <a:endParaRPr lang="en-GB"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咯吱</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dirty="0">
                          <a:latin typeface="Times New Roman" panose="02020603050405020304" pitchFamily="18" charset="0"/>
                          <a:cs typeface="Times New Roman" panose="02020603050405020304" pitchFamily="18" charset="0"/>
                        </a:rPr>
                        <a:t>咀嚼较硬的食物</a:t>
                      </a:r>
                      <a:endParaRPr lang="zh-CN" altLang="en-US"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1" i="1" dirty="0">
                          <a:latin typeface="Times New Roman" panose="02020603050405020304" pitchFamily="18" charset="0"/>
                          <a:cs typeface="Times New Roman" panose="02020603050405020304" pitchFamily="18" charset="0"/>
                        </a:rPr>
                        <a:t>The sound of crunching carrots filled the quiet room.</a:t>
                      </a:r>
                      <a:r>
                        <a:rPr lang="en-GB" sz="1800" b="1" dirty="0">
                          <a:latin typeface="Times New Roman" panose="02020603050405020304" pitchFamily="18" charset="0"/>
                          <a:cs typeface="Times New Roman" panose="02020603050405020304" pitchFamily="18" charset="0"/>
                        </a:rPr>
                        <a:t>（</a:t>
                      </a:r>
                      <a:r>
                        <a:rPr lang="zh-CN" altLang="en-US" sz="1800" b="1" dirty="0">
                          <a:latin typeface="Times New Roman" panose="02020603050405020304" pitchFamily="18" charset="0"/>
                          <a:cs typeface="Times New Roman" panose="02020603050405020304" pitchFamily="18" charset="0"/>
                        </a:rPr>
                        <a:t>咀嚼胡萝卜的咯吱声充满了安静的房间。）</a:t>
                      </a:r>
                      <a:endParaRPr lang="zh-CN" altLang="en-US"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31395">
                <a:tc>
                  <a:txBody>
                    <a:bodyPr/>
                    <a:lstStyle/>
                    <a:p>
                      <a:pPr>
                        <a:buNone/>
                      </a:pPr>
                      <a:r>
                        <a:rPr lang="en-GB" sz="1800" b="1" dirty="0">
                          <a:latin typeface="Times New Roman" panose="02020603050405020304" pitchFamily="18" charset="0"/>
                          <a:cs typeface="Times New Roman" panose="02020603050405020304" pitchFamily="18" charset="0"/>
                        </a:rPr>
                        <a:t>munch</a:t>
                      </a:r>
                      <a:endParaRPr lang="en-GB"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dirty="0">
                          <a:latin typeface="Times New Roman" panose="02020603050405020304" pitchFamily="18" charset="0"/>
                          <a:cs typeface="Times New Roman" panose="02020603050405020304" pitchFamily="18" charset="0"/>
                        </a:rPr>
                        <a:t>吧唧</a:t>
                      </a:r>
                      <a:r>
                        <a:rPr lang="en-US" altLang="zh-CN" sz="1800" b="1" dirty="0">
                          <a:latin typeface="Times New Roman" panose="02020603050405020304" pitchFamily="18" charset="0"/>
                          <a:cs typeface="Times New Roman" panose="02020603050405020304" pitchFamily="18" charset="0"/>
                        </a:rPr>
                        <a:t>/</a:t>
                      </a:r>
                      <a:r>
                        <a:rPr lang="zh-CN" altLang="en-US" sz="1800" b="1" dirty="0">
                          <a:latin typeface="Times New Roman" panose="02020603050405020304" pitchFamily="18" charset="0"/>
                          <a:cs typeface="Times New Roman" panose="02020603050405020304" pitchFamily="18" charset="0"/>
                        </a:rPr>
                        <a:t>大口嚼</a:t>
                      </a:r>
                      <a:endParaRPr lang="zh-CN" altLang="en-US"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dirty="0">
                          <a:latin typeface="Times New Roman" panose="02020603050405020304" pitchFamily="18" charset="0"/>
                          <a:cs typeface="Times New Roman" panose="02020603050405020304" pitchFamily="18" charset="0"/>
                        </a:rPr>
                        <a:t>用力咀嚼的声音</a:t>
                      </a:r>
                      <a:endParaRPr lang="zh-CN" altLang="en-US"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1" i="1" dirty="0">
                          <a:latin typeface="Times New Roman" panose="02020603050405020304" pitchFamily="18" charset="0"/>
                          <a:cs typeface="Times New Roman" panose="02020603050405020304" pitchFamily="18" charset="0"/>
                        </a:rPr>
                        <a:t>He sat there munching on popcorn.</a:t>
                      </a:r>
                      <a:r>
                        <a:rPr lang="en-GB" sz="1800" b="1" dirty="0">
                          <a:latin typeface="Times New Roman" panose="02020603050405020304" pitchFamily="18" charset="0"/>
                          <a:cs typeface="Times New Roman" panose="02020603050405020304" pitchFamily="18" charset="0"/>
                        </a:rPr>
                        <a:t>（</a:t>
                      </a:r>
                      <a:r>
                        <a:rPr lang="zh-CN" altLang="en-US" sz="1800" b="1" dirty="0">
                          <a:latin typeface="Times New Roman" panose="02020603050405020304" pitchFamily="18" charset="0"/>
                          <a:cs typeface="Times New Roman" panose="02020603050405020304" pitchFamily="18" charset="0"/>
                        </a:rPr>
                        <a:t>他坐在那儿吧唧吧唧地嚼着爆米花。）</a:t>
                      </a:r>
                      <a:endParaRPr lang="zh-CN" altLang="en-US"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31395">
                <a:tc>
                  <a:txBody>
                    <a:bodyPr/>
                    <a:lstStyle/>
                    <a:p>
                      <a:pPr>
                        <a:buNone/>
                      </a:pPr>
                      <a:r>
                        <a:rPr lang="en-GB" sz="1800" b="1">
                          <a:latin typeface="Times New Roman" panose="02020603050405020304" pitchFamily="18" charset="0"/>
                          <a:cs typeface="Times New Roman" panose="02020603050405020304" pitchFamily="18" charset="0"/>
                        </a:rPr>
                        <a:t>chomp</a:t>
                      </a:r>
                      <a:endParaRPr lang="en-GB"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dirty="0">
                          <a:latin typeface="Times New Roman" panose="02020603050405020304" pitchFamily="18" charset="0"/>
                          <a:cs typeface="Times New Roman" panose="02020603050405020304" pitchFamily="18" charset="0"/>
                        </a:rPr>
                        <a:t>咔嚓咔嚓</a:t>
                      </a:r>
                      <a:endParaRPr lang="zh-CN" altLang="en-US"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大声咀嚼，常带贪婪意味</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1" i="1">
                          <a:latin typeface="Times New Roman" panose="02020603050405020304" pitchFamily="18" charset="0"/>
                          <a:cs typeface="Times New Roman" panose="02020603050405020304" pitchFamily="18" charset="0"/>
                        </a:rPr>
                        <a:t>The dog chomped on the bone happily.</a:t>
                      </a:r>
                      <a:r>
                        <a:rPr lang="en-GB" sz="1800" b="1">
                          <a:latin typeface="Times New Roman" panose="02020603050405020304" pitchFamily="18" charset="0"/>
                          <a:cs typeface="Times New Roman" panose="02020603050405020304" pitchFamily="18" charset="0"/>
                        </a:rPr>
                        <a:t>（</a:t>
                      </a:r>
                      <a:r>
                        <a:rPr lang="zh-CN" altLang="en-US" sz="1800" b="1">
                          <a:latin typeface="Times New Roman" panose="02020603050405020304" pitchFamily="18" charset="0"/>
                          <a:cs typeface="Times New Roman" panose="02020603050405020304" pitchFamily="18" charset="0"/>
                        </a:rPr>
                        <a:t>狗狗开心地咔嚓咔嚓咬着骨头。）</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31395">
                <a:tc>
                  <a:txBody>
                    <a:bodyPr/>
                    <a:lstStyle/>
                    <a:p>
                      <a:pPr>
                        <a:buNone/>
                      </a:pPr>
                      <a:r>
                        <a:rPr lang="en-GB" sz="1800" b="1">
                          <a:latin typeface="Times New Roman" panose="02020603050405020304" pitchFamily="18" charset="0"/>
                          <a:cs typeface="Times New Roman" panose="02020603050405020304" pitchFamily="18" charset="0"/>
                        </a:rPr>
                        <a:t>crunch</a:t>
                      </a:r>
                      <a:endParaRPr lang="en-GB"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a:latin typeface="Times New Roman" panose="02020603050405020304" pitchFamily="18" charset="0"/>
                          <a:cs typeface="Times New Roman" panose="02020603050405020304" pitchFamily="18" charset="0"/>
                        </a:rPr>
                        <a:t>嘎嘣脆</a:t>
                      </a:r>
                      <a:endParaRPr lang="zh-CN" altLang="en-US" sz="1800" b="1">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1" dirty="0">
                          <a:latin typeface="Times New Roman" panose="02020603050405020304" pitchFamily="18" charset="0"/>
                          <a:cs typeface="Times New Roman" panose="02020603050405020304" pitchFamily="18" charset="0"/>
                        </a:rPr>
                        <a:t>形容食物酥脆</a:t>
                      </a:r>
                      <a:endParaRPr lang="zh-CN" altLang="en-US"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1" i="1" dirty="0">
                          <a:latin typeface="Times New Roman" panose="02020603050405020304" pitchFamily="18" charset="0"/>
                          <a:cs typeface="Times New Roman" panose="02020603050405020304" pitchFamily="18" charset="0"/>
                        </a:rPr>
                        <a:t>Every crunch of the fried chicken was satisfying.</a:t>
                      </a:r>
                      <a:r>
                        <a:rPr lang="en-GB" sz="1800" b="1" dirty="0">
                          <a:latin typeface="Times New Roman" panose="02020603050405020304" pitchFamily="18" charset="0"/>
                          <a:cs typeface="Times New Roman" panose="02020603050405020304" pitchFamily="18" charset="0"/>
                        </a:rPr>
                        <a:t>（</a:t>
                      </a:r>
                      <a:r>
                        <a:rPr lang="zh-CN" altLang="en-US" sz="1800" b="1" dirty="0">
                          <a:latin typeface="Times New Roman" panose="02020603050405020304" pitchFamily="18" charset="0"/>
                          <a:cs typeface="Times New Roman" panose="02020603050405020304" pitchFamily="18" charset="0"/>
                        </a:rPr>
                        <a:t>炸鸡的每一口嘎嘣脆都让人满足。）</a:t>
                      </a:r>
                      <a:endParaRPr lang="zh-CN" altLang="en-US" sz="1800" b="1" dirty="0">
                        <a:latin typeface="Times New Roman" panose="02020603050405020304" pitchFamily="18" charset="0"/>
                        <a:cs typeface="Times New Roman" panose="02020603050405020304" pitchFamily="18" charset="0"/>
                      </a:endParaRP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82599" y="377561"/>
          <a:ext cx="11319933" cy="2103120"/>
        </p:xfrm>
        <a:graphic>
          <a:graphicData uri="http://schemas.openxmlformats.org/drawingml/2006/table">
            <a:tbl>
              <a:tblPr/>
              <a:tblGrid>
                <a:gridCol w="1795512"/>
                <a:gridCol w="2479084"/>
                <a:gridCol w="3189997"/>
                <a:gridCol w="3855340"/>
              </a:tblGrid>
              <a:tr h="0">
                <a:tc>
                  <a:txBody>
                    <a:bodyPr/>
                    <a:lstStyle/>
                    <a:p>
                      <a:pPr>
                        <a:buNone/>
                      </a:pPr>
                      <a:r>
                        <a:rPr lang="zh-CN" altLang="en-US" sz="2000" b="1">
                          <a:latin typeface="Times New Roman" panose="02020603050405020304" pitchFamily="18" charset="0"/>
                          <a:cs typeface="Times New Roman" panose="02020603050405020304" pitchFamily="18" charset="0"/>
                        </a:rPr>
                        <a:t>英文拟声词</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中文拟声词</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说明</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例句</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2000" b="1" kern="1200" dirty="0">
                          <a:solidFill>
                            <a:schemeClr val="tx1"/>
                          </a:solidFill>
                          <a:latin typeface="Times New Roman" panose="02020603050405020304" pitchFamily="18" charset="0"/>
                          <a:ea typeface="+mn-ea"/>
                          <a:cs typeface="Times New Roman" panose="02020603050405020304" pitchFamily="18" charset="0"/>
                        </a:rPr>
                        <a:t>gulp</a:t>
                      </a:r>
                      <a:endParaRPr lang="en-GB" sz="2000" b="1" kern="1200" dirty="0">
                        <a:solidFill>
                          <a:schemeClr val="tx1"/>
                        </a:solidFill>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咕嘟</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大口吞咽的声音</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b="1" i="1">
                          <a:latin typeface="Times New Roman" panose="02020603050405020304" pitchFamily="18" charset="0"/>
                          <a:cs typeface="Times New Roman" panose="02020603050405020304" pitchFamily="18" charset="0"/>
                        </a:rPr>
                        <a:t>He gulped down the water, his throat bobbing.</a:t>
                      </a:r>
                      <a:r>
                        <a:rPr lang="en-GB" sz="2000" b="1">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他咕嘟咕嘟地大口喝水，喉结上下滚动。）</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2000" b="1">
                          <a:latin typeface="Times New Roman" panose="02020603050405020304" pitchFamily="18" charset="0"/>
                          <a:cs typeface="Times New Roman" panose="02020603050405020304" pitchFamily="18" charset="0"/>
                        </a:rPr>
                        <a:t>swallow</a:t>
                      </a:r>
                      <a:endParaRPr lang="en-GB"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dirty="0">
                          <a:latin typeface="Times New Roman" panose="02020603050405020304" pitchFamily="18" charset="0"/>
                          <a:cs typeface="Times New Roman" panose="02020603050405020304" pitchFamily="18" charset="0"/>
                        </a:rPr>
                        <a:t>（无特定拟声词）</a:t>
                      </a:r>
                      <a:endParaRPr lang="zh-CN" altLang="en-US" sz="2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吞咽动作，可描写喉咙动</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b="1" i="1" dirty="0">
                          <a:latin typeface="Times New Roman" panose="02020603050405020304" pitchFamily="18" charset="0"/>
                          <a:cs typeface="Times New Roman" panose="02020603050405020304" pitchFamily="18" charset="0"/>
                        </a:rPr>
                        <a:t>She heard him swallow nervously.</a:t>
                      </a:r>
                      <a:r>
                        <a:rPr lang="en-GB"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她听到他紧张地咽了一下。）</a:t>
                      </a:r>
                      <a:endParaRPr lang="zh-CN" altLang="en-US" sz="2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5" name="表格 4"/>
          <p:cNvGraphicFramePr>
            <a:graphicFrameLocks noGrp="1"/>
          </p:cNvGraphicFramePr>
          <p:nvPr/>
        </p:nvGraphicFramePr>
        <p:xfrm>
          <a:off x="482597" y="2834588"/>
          <a:ext cx="11319933" cy="2103120"/>
        </p:xfrm>
        <a:graphic>
          <a:graphicData uri="http://schemas.openxmlformats.org/drawingml/2006/table">
            <a:tbl>
              <a:tblPr/>
              <a:tblGrid>
                <a:gridCol w="1865170"/>
                <a:gridCol w="2527001"/>
                <a:gridCol w="3197430"/>
                <a:gridCol w="3730332"/>
              </a:tblGrid>
              <a:tr h="0">
                <a:tc>
                  <a:txBody>
                    <a:bodyPr/>
                    <a:lstStyle/>
                    <a:p>
                      <a:pPr>
                        <a:buNone/>
                      </a:pPr>
                      <a:r>
                        <a:rPr lang="zh-CN" altLang="en-US" sz="2000" b="1" dirty="0">
                          <a:latin typeface="Times New Roman" panose="02020603050405020304" pitchFamily="18" charset="0"/>
                          <a:cs typeface="Times New Roman" panose="02020603050405020304" pitchFamily="18" charset="0"/>
                        </a:rPr>
                        <a:t>英文拟声词</a:t>
                      </a:r>
                      <a:endParaRPr lang="zh-CN" altLang="en-US" sz="2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中文拟声词</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说明</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例句</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2000" b="1" dirty="0">
                          <a:latin typeface="Times New Roman" panose="02020603050405020304" pitchFamily="18" charset="0"/>
                          <a:cs typeface="Times New Roman" panose="02020603050405020304" pitchFamily="18" charset="0"/>
                        </a:rPr>
                        <a:t>slurp</a:t>
                      </a:r>
                      <a:endParaRPr lang="en-GB" sz="2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吸溜</a:t>
                      </a:r>
                      <a:r>
                        <a:rPr lang="en-US" altLang="zh-CN" sz="2000" b="1">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呼噜</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吸面条、喝汤或热饮的声音</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b="1" i="1">
                          <a:latin typeface="Times New Roman" panose="02020603050405020304" pitchFamily="18" charset="0"/>
                          <a:cs typeface="Times New Roman" panose="02020603050405020304" pitchFamily="18" charset="0"/>
                        </a:rPr>
                        <a:t>He slurped the hot noodle soup noisily.</a:t>
                      </a:r>
                      <a:r>
                        <a:rPr lang="en-GB" sz="2000" b="1">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他呼噜呼噜地大声吸着热汤面。）</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2000" b="1">
                          <a:latin typeface="Times New Roman" panose="02020603050405020304" pitchFamily="18" charset="0"/>
                          <a:cs typeface="Times New Roman" panose="02020603050405020304" pitchFamily="18" charset="0"/>
                        </a:rPr>
                        <a:t>sip</a:t>
                      </a:r>
                      <a:endParaRPr lang="en-GB"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小口吸</a:t>
                      </a:r>
                      <a:r>
                        <a:rPr lang="en-US" altLang="zh-CN" sz="2000" b="1">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呷</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小口喝的声音（较轻柔）</a:t>
                      </a:r>
                      <a:endParaRPr lang="zh-CN" altLang="en-US" sz="20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b="1" i="1" dirty="0">
                          <a:latin typeface="Times New Roman" panose="02020603050405020304" pitchFamily="18" charset="0"/>
                          <a:cs typeface="Times New Roman" panose="02020603050405020304" pitchFamily="18" charset="0"/>
                        </a:rPr>
                        <a:t>She sipped her tea quietly.</a:t>
                      </a:r>
                      <a:r>
                        <a:rPr lang="en-GB"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她静静地呷了一口茶。）</a:t>
                      </a:r>
                      <a:endParaRPr lang="zh-CN" altLang="en-US" sz="2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94674" y="369358"/>
          <a:ext cx="11189324" cy="4409834"/>
        </p:xfrm>
        <a:graphic>
          <a:graphicData uri="http://schemas.openxmlformats.org/drawingml/2006/table">
            <a:tbl>
              <a:tblPr/>
              <a:tblGrid>
                <a:gridCol w="1588126"/>
                <a:gridCol w="2048933"/>
                <a:gridCol w="3115734"/>
                <a:gridCol w="4436531"/>
              </a:tblGrid>
              <a:tr h="328403">
                <a:tc>
                  <a:txBody>
                    <a:bodyPr/>
                    <a:lstStyle/>
                    <a:p>
                      <a:pPr>
                        <a:buNone/>
                      </a:pPr>
                      <a:r>
                        <a:rPr lang="zh-CN" altLang="en-US" sz="2000" b="1">
                          <a:latin typeface="Times New Roman" panose="02020603050405020304" pitchFamily="18" charset="0"/>
                          <a:cs typeface="Times New Roman" panose="02020603050405020304" pitchFamily="18" charset="0"/>
                        </a:rPr>
                        <a:t>英文拟声词</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中文拟声词</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说明</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例句</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21007">
                <a:tc>
                  <a:txBody>
                    <a:bodyPr/>
                    <a:lstStyle/>
                    <a:p>
                      <a:pPr>
                        <a:buNone/>
                      </a:pPr>
                      <a:r>
                        <a:rPr lang="en-GB" sz="2000" b="1">
                          <a:latin typeface="Times New Roman" panose="02020603050405020304" pitchFamily="18" charset="0"/>
                          <a:cs typeface="Times New Roman" panose="02020603050405020304" pitchFamily="18" charset="0"/>
                        </a:rPr>
                        <a:t>sizzle</a:t>
                      </a:r>
                      <a:endParaRPr lang="en-GB"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滋滋</a:t>
                      </a:r>
                      <a:r>
                        <a:rPr lang="en-US" altLang="zh-CN" sz="2000" b="1">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嗞啦</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煎炸食物的声音</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b="1" i="1" dirty="0">
                          <a:latin typeface="Times New Roman" panose="02020603050405020304" pitchFamily="18" charset="0"/>
                          <a:cs typeface="Times New Roman" panose="02020603050405020304" pitchFamily="18" charset="0"/>
                        </a:rPr>
                        <a:t>The bacon sizzled in the pan.</a:t>
                      </a:r>
                      <a:r>
                        <a:rPr lang="en-GB"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培根在锅里滋滋作响。）</a:t>
                      </a:r>
                      <a:endParaRPr lang="zh-CN" altLang="en-US" sz="2000" b="1" dirty="0">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67309">
                <a:tc>
                  <a:txBody>
                    <a:bodyPr/>
                    <a:lstStyle/>
                    <a:p>
                      <a:pPr>
                        <a:buNone/>
                      </a:pPr>
                      <a:r>
                        <a:rPr lang="en-GB" sz="2000" b="1" dirty="0">
                          <a:latin typeface="Times New Roman" panose="02020603050405020304" pitchFamily="18" charset="0"/>
                          <a:cs typeface="Times New Roman" panose="02020603050405020304" pitchFamily="18" charset="0"/>
                        </a:rPr>
                        <a:t>clink</a:t>
                      </a:r>
                      <a:endParaRPr lang="en-GB" sz="2000" b="1" dirty="0">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叮当</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dirty="0">
                          <a:latin typeface="Times New Roman" panose="02020603050405020304" pitchFamily="18" charset="0"/>
                          <a:cs typeface="Times New Roman" panose="02020603050405020304" pitchFamily="18" charset="0"/>
                        </a:rPr>
                        <a:t>碗碟或玻璃杯碰撞</a:t>
                      </a:r>
                      <a:endParaRPr lang="zh-CN" altLang="en-US" sz="2000" b="1" dirty="0">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b="1" i="1">
                          <a:latin typeface="Times New Roman" panose="02020603050405020304" pitchFamily="18" charset="0"/>
                          <a:cs typeface="Times New Roman" panose="02020603050405020304" pitchFamily="18" charset="0"/>
                        </a:rPr>
                        <a:t>The clink of spoons against bowls filled the kitchen.</a:t>
                      </a:r>
                      <a:r>
                        <a:rPr lang="en-GB" sz="2000" b="1">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勺子碰碗的叮当声充满了厨房。）</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67309">
                <a:tc>
                  <a:txBody>
                    <a:bodyPr/>
                    <a:lstStyle/>
                    <a:p>
                      <a:pPr>
                        <a:buNone/>
                      </a:pPr>
                      <a:r>
                        <a:rPr lang="en-GB" sz="2000" b="1">
                          <a:latin typeface="Times New Roman" panose="02020603050405020304" pitchFamily="18" charset="0"/>
                          <a:cs typeface="Times New Roman" panose="02020603050405020304" pitchFamily="18" charset="0"/>
                        </a:rPr>
                        <a:t>chop</a:t>
                      </a:r>
                      <a:endParaRPr lang="en-GB"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笃笃</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切菜的声音</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b="1" i="1">
                          <a:latin typeface="Times New Roman" panose="02020603050405020304" pitchFamily="18" charset="0"/>
                          <a:cs typeface="Times New Roman" panose="02020603050405020304" pitchFamily="18" charset="0"/>
                        </a:rPr>
                        <a:t>The knife chopped against the cutting board.</a:t>
                      </a:r>
                      <a:r>
                        <a:rPr lang="en-GB" sz="2000" b="1">
                          <a:latin typeface="Times New Roman" panose="02020603050405020304" pitchFamily="18" charset="0"/>
                          <a:cs typeface="Times New Roman" panose="02020603050405020304" pitchFamily="18" charset="0"/>
                        </a:rPr>
                        <a:t>（</a:t>
                      </a:r>
                      <a:r>
                        <a:rPr lang="zh-CN" altLang="en-US" sz="2000" b="1">
                          <a:latin typeface="Times New Roman" panose="02020603050405020304" pitchFamily="18" charset="0"/>
                          <a:cs typeface="Times New Roman" panose="02020603050405020304" pitchFamily="18" charset="0"/>
                        </a:rPr>
                        <a:t>刀在案板上笃笃地切着。）</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67309">
                <a:tc>
                  <a:txBody>
                    <a:bodyPr/>
                    <a:lstStyle/>
                    <a:p>
                      <a:pPr>
                        <a:buNone/>
                      </a:pPr>
                      <a:r>
                        <a:rPr lang="en-GB" sz="2000" b="1">
                          <a:latin typeface="Times New Roman" panose="02020603050405020304" pitchFamily="18" charset="0"/>
                          <a:cs typeface="Times New Roman" panose="02020603050405020304" pitchFamily="18" charset="0"/>
                        </a:rPr>
                        <a:t>bubble</a:t>
                      </a:r>
                      <a:endParaRPr lang="en-GB"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咕嘟咕嘟</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000" b="1">
                          <a:latin typeface="Times New Roman" panose="02020603050405020304" pitchFamily="18" charset="0"/>
                          <a:cs typeface="Times New Roman" panose="02020603050405020304" pitchFamily="18" charset="0"/>
                        </a:rPr>
                        <a:t>汤煮沸的声音</a:t>
                      </a:r>
                      <a:endParaRPr lang="zh-CN" altLang="en-US" sz="2000" b="1">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2000" b="1" i="1" dirty="0">
                          <a:latin typeface="Times New Roman" panose="02020603050405020304" pitchFamily="18" charset="0"/>
                          <a:cs typeface="Times New Roman" panose="02020603050405020304" pitchFamily="18" charset="0"/>
                        </a:rPr>
                        <a:t>The stew bubbled gently on the stove.</a:t>
                      </a:r>
                      <a:r>
                        <a:rPr lang="en-GB"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炖菜在炉子上咕嘟咕嘟地轻轻翻滚。）</a:t>
                      </a:r>
                      <a:endParaRPr lang="zh-CN" altLang="en-US" sz="2000" b="1" dirty="0">
                        <a:latin typeface="Times New Roman" panose="02020603050405020304" pitchFamily="18" charset="0"/>
                        <a:cs typeface="Times New Roman" panose="02020603050405020304" pitchFamily="18" charset="0"/>
                      </a:endParaRPr>
                    </a:p>
                  </a:txBody>
                  <a:tcPr marL="82101" marR="82101" marT="41050" marB="4105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63937" y="2459504"/>
            <a:ext cx="4928259" cy="1938992"/>
          </a:xfrm>
          <a:prstGeom prst="rect">
            <a:avLst/>
          </a:prstGeom>
          <a:noFill/>
        </p:spPr>
        <p:txBody>
          <a:bodyPr wrap="square">
            <a:spAutoFit/>
          </a:bodyPr>
          <a:lstStyle/>
          <a:p>
            <a:pPr algn="just"/>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Leisure crafting means structuring free time with intentional goals to boost energy, mood, and well-being, but it should not become overdone or feel like a second job.</a:t>
            </a:r>
            <a:endParaRPr lang="zh-CN" altLang="en-US"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59180" y="296883"/>
            <a:ext cx="6202877" cy="61157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39636" y="103035"/>
          <a:ext cx="8935784" cy="6651930"/>
        </p:xfrm>
        <a:graphic>
          <a:graphicData uri="http://schemas.openxmlformats.org/drawingml/2006/table">
            <a:tbl>
              <a:tblPr/>
              <a:tblGrid>
                <a:gridCol w="4467892"/>
                <a:gridCol w="4467892"/>
              </a:tblGrid>
              <a:tr h="310810">
                <a:tc>
                  <a:txBody>
                    <a:bodyPr/>
                    <a:lstStyle/>
                    <a:p>
                      <a:pPr>
                        <a:buNone/>
                      </a:pPr>
                      <a:r>
                        <a:rPr lang="en-GB" sz="2400" b="0" dirty="0">
                          <a:latin typeface="Calibri" panose="020F0502020204030204" pitchFamily="34" charset="0"/>
                          <a:cs typeface="Calibri" panose="020F0502020204030204" pitchFamily="34" charset="0"/>
                        </a:rPr>
                        <a:t>recharge</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恢复精力</a:t>
                      </a:r>
                      <a:endParaRPr lang="zh-CN" altLang="en-US"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leisure </a:t>
                      </a:r>
                      <a:r>
                        <a:rPr lang="en-GB" sz="2400" b="0" dirty="0">
                          <a:solidFill>
                            <a:srgbClr val="FF0000"/>
                          </a:solidFill>
                          <a:latin typeface="Calibri" panose="020F0502020204030204" pitchFamily="34" charset="0"/>
                          <a:cs typeface="Calibri" panose="020F0502020204030204" pitchFamily="34" charset="0"/>
                        </a:rPr>
                        <a:t>crafting</a:t>
                      </a:r>
                      <a:endParaRPr lang="en-GB" sz="2400" b="0" dirty="0">
                        <a:solidFill>
                          <a:srgbClr val="FF0000"/>
                        </a:solidFill>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休闲塑造（有目的地安排休闲）</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intentionality</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目的性，有意为之</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set individual goals</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设定个人目标</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promote social connections</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促进社交联系</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build skills</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培养技能</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work-brain logic</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工作思维逻辑</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sense of purpose/mission</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目标感</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accomplishment</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成就感</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field study</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实地研究</a:t>
                      </a:r>
                      <a:endParaRPr lang="zh-CN" altLang="en-US"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well-being</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幸福感</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commitment</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投入，承诺</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maximize output</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最大化产出</a:t>
                      </a:r>
                      <a:endParaRPr lang="zh-CN" altLang="en-US" sz="2400" b="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sz="2400" b="0" dirty="0">
                          <a:latin typeface="Calibri" panose="020F0502020204030204" pitchFamily="34" charset="0"/>
                          <a:cs typeface="Calibri" panose="020F0502020204030204" pitchFamily="34" charset="0"/>
                        </a:rPr>
                        <a:t>diversion</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分心物，转移注意力的东西</a:t>
                      </a:r>
                      <a:endParaRPr lang="zh-CN" altLang="en-US"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10810">
                <a:tc>
                  <a:txBody>
                    <a:bodyPr/>
                    <a:lstStyle/>
                    <a:p>
                      <a:pPr>
                        <a:buNone/>
                      </a:pPr>
                      <a:r>
                        <a:rPr lang="en-GB" altLang="zh-CN" sz="2400" b="0" dirty="0">
                          <a:latin typeface="Calibri" panose="020F0502020204030204" pitchFamily="34" charset="0"/>
                          <a:cs typeface="Calibri" panose="020F0502020204030204" pitchFamily="34" charset="0"/>
                        </a:rPr>
                        <a:t>off-hours</a:t>
                      </a:r>
                      <a:endParaRPr lang="en-GB"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非工作时间</a:t>
                      </a:r>
                      <a:endParaRPr lang="zh-CN" altLang="en-US" sz="2400" b="0" dirty="0">
                        <a:latin typeface="Calibri" panose="020F0502020204030204" pitchFamily="34" charset="0"/>
                        <a:cs typeface="Calibri" panose="020F0502020204030204" pitchFamily="34" charset="0"/>
                      </a:endParaRPr>
                    </a:p>
                  </a:txBody>
                  <a:tcPr marL="77702" marR="77702" marT="38851" marB="388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文本框 5"/>
          <p:cNvSpPr txBox="1"/>
          <p:nvPr/>
        </p:nvSpPr>
        <p:spPr>
          <a:xfrm>
            <a:off x="9275420" y="103035"/>
            <a:ext cx="2916580" cy="5016758"/>
          </a:xfrm>
          <a:prstGeom prst="rect">
            <a:avLst/>
          </a:prstGeom>
          <a:noFill/>
        </p:spPr>
        <p:txBody>
          <a:bodyPr wrap="square">
            <a:spAutoFit/>
          </a:bodyPr>
          <a:lstStyle/>
          <a:p>
            <a:r>
              <a:rPr lang="en-GB" altLang="zh-CN" sz="2000" b="1" i="1" dirty="0">
                <a:latin typeface="Calibri" panose="020F0502020204030204" pitchFamily="34" charset="0"/>
                <a:cs typeface="Calibri" panose="020F0502020204030204" pitchFamily="34" charset="0"/>
              </a:rPr>
              <a:t>A </a:t>
            </a:r>
            <a:r>
              <a:rPr lang="en-GB" altLang="zh-CN" sz="2000" b="1" i="1" dirty="0">
                <a:solidFill>
                  <a:srgbClr val="FF0000"/>
                </a:solidFill>
                <a:latin typeface="Calibri" panose="020F0502020204030204" pitchFamily="34" charset="0"/>
                <a:cs typeface="Calibri" panose="020F0502020204030204" pitchFamily="34" charset="0"/>
              </a:rPr>
              <a:t>meticulously crafted </a:t>
            </a:r>
            <a:r>
              <a:rPr lang="en-GB" altLang="zh-CN" sz="2000" b="1" i="1" dirty="0">
                <a:latin typeface="Calibri" panose="020F0502020204030204" pitchFamily="34" charset="0"/>
                <a:cs typeface="Calibri" panose="020F0502020204030204" pitchFamily="34" charset="0"/>
              </a:rPr>
              <a:t>image captures the charm of bookshops, hidden gardens, and familiar cafés.</a:t>
            </a:r>
            <a:br>
              <a:rPr lang="en-GB" altLang="zh-CN" sz="2000" b="1" i="1" dirty="0">
                <a:latin typeface="Calibri" panose="020F0502020204030204" pitchFamily="34" charset="0"/>
                <a:cs typeface="Calibri" panose="020F0502020204030204" pitchFamily="34" charset="0"/>
              </a:rPr>
            </a:br>
            <a:r>
              <a:rPr lang="zh-CN" altLang="en-US" sz="2000" b="1" i="1" dirty="0">
                <a:latin typeface="Calibri" panose="020F0502020204030204" pitchFamily="34" charset="0"/>
                <a:cs typeface="Calibri" panose="020F0502020204030204" pitchFamily="34" charset="0"/>
              </a:rPr>
              <a:t>一幅精心制作的图像捕捉了书店、隐秘花园和熟悉咖啡馆的魅力。 </a:t>
            </a:r>
            <a:endParaRPr lang="en-US" altLang="zh-CN" sz="2000" b="1" i="1" dirty="0">
              <a:latin typeface="Calibri" panose="020F0502020204030204" pitchFamily="34" charset="0"/>
              <a:cs typeface="Calibri" panose="020F0502020204030204" pitchFamily="34" charset="0"/>
            </a:endParaRPr>
          </a:p>
          <a:p>
            <a:r>
              <a:rPr lang="en-GB" altLang="zh-CN" sz="2000" b="1" i="1" dirty="0">
                <a:latin typeface="Calibri" panose="020F0502020204030204" pitchFamily="34" charset="0"/>
                <a:cs typeface="Calibri" panose="020F0502020204030204" pitchFamily="34" charset="0"/>
              </a:rPr>
              <a:t>It is </a:t>
            </a:r>
            <a:r>
              <a:rPr lang="en-GB" altLang="zh-CN" sz="2000" b="1" i="1" dirty="0">
                <a:solidFill>
                  <a:srgbClr val="FF0000"/>
                </a:solidFill>
                <a:latin typeface="Calibri" panose="020F0502020204030204" pitchFamily="34" charset="0"/>
                <a:cs typeface="Calibri" panose="020F0502020204030204" pitchFamily="34" charset="0"/>
              </a:rPr>
              <a:t>a well-crafted depiction of </a:t>
            </a:r>
            <a:r>
              <a:rPr lang="en-GB" altLang="zh-CN" sz="2000" b="1" i="1" dirty="0">
                <a:latin typeface="Calibri" panose="020F0502020204030204" pitchFamily="34" charset="0"/>
                <a:cs typeface="Calibri" panose="020F0502020204030204" pitchFamily="34" charset="0"/>
              </a:rPr>
              <a:t>how familiar places become part of one’s emotional world.</a:t>
            </a:r>
            <a:br>
              <a:rPr lang="en-GB" altLang="zh-CN" sz="2000" b="1" i="1" dirty="0">
                <a:latin typeface="Calibri" panose="020F0502020204030204" pitchFamily="34" charset="0"/>
                <a:cs typeface="Calibri" panose="020F0502020204030204" pitchFamily="34" charset="0"/>
              </a:rPr>
            </a:br>
            <a:r>
              <a:rPr lang="zh-CN" altLang="en-US" sz="2000" b="1" i="1" dirty="0">
                <a:latin typeface="Calibri" panose="020F0502020204030204" pitchFamily="34" charset="0"/>
                <a:cs typeface="Calibri" panose="020F0502020204030204" pitchFamily="34" charset="0"/>
              </a:rPr>
              <a:t>这是一幅精心制作的图景，展现了熟悉的地方如何成为个人情感世界的一部分。 </a:t>
            </a:r>
            <a:endParaRPr lang="zh-CN" altLang="en-US" sz="2000" b="1" i="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7144" y="116479"/>
          <a:ext cx="11589329" cy="1828800"/>
        </p:xfrm>
        <a:graphic>
          <a:graphicData uri="http://schemas.openxmlformats.org/drawingml/2006/table">
            <a:tbl>
              <a:tblPr/>
              <a:tblGrid>
                <a:gridCol w="3092014"/>
                <a:gridCol w="2992765"/>
                <a:gridCol w="5504550"/>
              </a:tblGrid>
              <a:tr h="0">
                <a:tc>
                  <a:txBody>
                    <a:bodyPr/>
                    <a:lstStyle/>
                    <a:p>
                      <a:pPr>
                        <a:buNone/>
                      </a:pPr>
                      <a:r>
                        <a:rPr lang="en-GB" sz="1800" dirty="0">
                          <a:latin typeface="Calibri" panose="020F0502020204030204" pitchFamily="34" charset="0"/>
                          <a:cs typeface="Calibri" panose="020F0502020204030204" pitchFamily="34" charset="0"/>
                        </a:rPr>
                        <a:t>rejuvenate + somebody</a:t>
                      </a:r>
                      <a:endParaRPr lang="en-GB"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dirty="0">
                          <a:latin typeface="Calibri" panose="020F0502020204030204" pitchFamily="34" charset="0"/>
                          <a:cs typeface="Calibri" panose="020F0502020204030204" pitchFamily="34" charset="0"/>
                        </a:rPr>
                        <a:t>让人恢复精力</a:t>
                      </a:r>
                      <a:r>
                        <a:rPr lang="en-US" altLang="zh-CN" sz="1800" dirty="0">
                          <a:latin typeface="Calibri" panose="020F0502020204030204" pitchFamily="34" charset="0"/>
                          <a:cs typeface="Calibri" panose="020F0502020204030204" pitchFamily="34" charset="0"/>
                        </a:rPr>
                        <a:t>/</a:t>
                      </a:r>
                      <a:r>
                        <a:rPr lang="zh-CN" altLang="en-US" sz="1800" dirty="0">
                          <a:latin typeface="Calibri" panose="020F0502020204030204" pitchFamily="34" charset="0"/>
                          <a:cs typeface="Calibri" panose="020F0502020204030204" pitchFamily="34" charset="0"/>
                        </a:rPr>
                        <a:t>年轻</a:t>
                      </a:r>
                      <a:endParaRPr lang="zh-CN"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a:latin typeface="Calibri" panose="020F0502020204030204" pitchFamily="34" charset="0"/>
                          <a:cs typeface="Calibri" panose="020F0502020204030204" pitchFamily="34" charset="0"/>
                        </a:rPr>
                        <a:t>A week off work really </a:t>
                      </a:r>
                      <a:r>
                        <a:rPr lang="en-GB" sz="1800" b="1">
                          <a:latin typeface="Calibri" panose="020F0502020204030204" pitchFamily="34" charset="0"/>
                          <a:cs typeface="Calibri" panose="020F0502020204030204" pitchFamily="34" charset="0"/>
                        </a:rPr>
                        <a:t>rejuvenated</a:t>
                      </a:r>
                      <a:r>
                        <a:rPr lang="en-GB" sz="1800">
                          <a:latin typeface="Calibri" panose="020F0502020204030204" pitchFamily="34" charset="0"/>
                          <a:cs typeface="Calibri" panose="020F0502020204030204" pitchFamily="34" charset="0"/>
                        </a:rPr>
                        <a:t> me.</a:t>
                      </a:r>
                      <a:endParaRPr lang="en-GB" sz="180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1800" dirty="0">
                          <a:latin typeface="Calibri" panose="020F0502020204030204" pitchFamily="34" charset="0"/>
                          <a:cs typeface="Calibri" panose="020F0502020204030204" pitchFamily="34" charset="0"/>
                        </a:rPr>
                        <a:t>rejuvenate + something</a:t>
                      </a:r>
                      <a:endParaRPr lang="en-GB"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dirty="0">
                          <a:latin typeface="Calibri" panose="020F0502020204030204" pitchFamily="34" charset="0"/>
                          <a:cs typeface="Calibri" panose="020F0502020204030204" pitchFamily="34" charset="0"/>
                        </a:rPr>
                        <a:t>让事物焕然一新</a:t>
                      </a:r>
                      <a:endParaRPr lang="zh-CN"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dirty="0">
                          <a:latin typeface="Calibri" panose="020F0502020204030204" pitchFamily="34" charset="0"/>
                          <a:cs typeface="Calibri" panose="020F0502020204030204" pitchFamily="34" charset="0"/>
                        </a:rPr>
                        <a:t>The city plans to </a:t>
                      </a:r>
                      <a:r>
                        <a:rPr lang="en-GB" sz="1800" b="1" dirty="0">
                          <a:latin typeface="Calibri" panose="020F0502020204030204" pitchFamily="34" charset="0"/>
                          <a:cs typeface="Calibri" panose="020F0502020204030204" pitchFamily="34" charset="0"/>
                        </a:rPr>
                        <a:t>rejuvenate</a:t>
                      </a:r>
                      <a:r>
                        <a:rPr lang="en-GB" sz="1800" dirty="0">
                          <a:latin typeface="Calibri" panose="020F0502020204030204" pitchFamily="34" charset="0"/>
                          <a:cs typeface="Calibri" panose="020F0502020204030204" pitchFamily="34" charset="0"/>
                        </a:rPr>
                        <a:t> its old industrial district.</a:t>
                      </a:r>
                      <a:endParaRPr lang="en-GB"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1800" dirty="0">
                          <a:latin typeface="Calibri" panose="020F0502020204030204" pitchFamily="34" charset="0"/>
                          <a:cs typeface="Calibri" panose="020F0502020204030204" pitchFamily="34" charset="0"/>
                        </a:rPr>
                        <a:t>rejuvenate + oneself</a:t>
                      </a:r>
                      <a:endParaRPr lang="en-GB"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dirty="0">
                          <a:latin typeface="Calibri" panose="020F0502020204030204" pitchFamily="34" charset="0"/>
                          <a:cs typeface="Calibri" panose="020F0502020204030204" pitchFamily="34" charset="0"/>
                        </a:rPr>
                        <a:t>自我恢复（较正式）</a:t>
                      </a:r>
                      <a:endParaRPr lang="zh-CN"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dirty="0">
                          <a:latin typeface="Calibri" panose="020F0502020204030204" pitchFamily="34" charset="0"/>
                          <a:cs typeface="Calibri" panose="020F0502020204030204" pitchFamily="34" charset="0"/>
                        </a:rPr>
                        <a:t>He took a yoga class to </a:t>
                      </a:r>
                      <a:r>
                        <a:rPr lang="en-GB" sz="1800" b="1" dirty="0">
                          <a:latin typeface="Calibri" panose="020F0502020204030204" pitchFamily="34" charset="0"/>
                          <a:cs typeface="Calibri" panose="020F0502020204030204" pitchFamily="34" charset="0"/>
                        </a:rPr>
                        <a:t>rejuvenate himself</a:t>
                      </a:r>
                      <a:r>
                        <a:rPr lang="en-GB" sz="1800" dirty="0">
                          <a:latin typeface="Calibri" panose="020F0502020204030204" pitchFamily="34" charset="0"/>
                          <a:cs typeface="Calibri" panose="020F0502020204030204" pitchFamily="34" charset="0"/>
                        </a:rPr>
                        <a:t>.</a:t>
                      </a:r>
                      <a:endParaRPr lang="en-GB"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buNone/>
                      </a:pPr>
                      <a:r>
                        <a:rPr lang="en-GB" sz="1800" dirty="0">
                          <a:latin typeface="Calibri" panose="020F0502020204030204" pitchFamily="34" charset="0"/>
                          <a:cs typeface="Calibri" panose="020F0502020204030204" pitchFamily="34" charset="0"/>
                        </a:rPr>
                        <a:t>be rejuvenated (</a:t>
                      </a:r>
                      <a:r>
                        <a:rPr lang="zh-CN" altLang="en-US" sz="1800" dirty="0">
                          <a:latin typeface="Calibri" panose="020F0502020204030204" pitchFamily="34" charset="0"/>
                          <a:cs typeface="Calibri" panose="020F0502020204030204" pitchFamily="34" charset="0"/>
                        </a:rPr>
                        <a:t>被动</a:t>
                      </a:r>
                      <a:r>
                        <a:rPr lang="en-US" altLang="zh-CN" sz="1800" dirty="0">
                          <a:latin typeface="Calibri" panose="020F0502020204030204" pitchFamily="34" charset="0"/>
                          <a:cs typeface="Calibri" panose="020F0502020204030204" pitchFamily="34" charset="0"/>
                        </a:rPr>
                        <a:t>)</a:t>
                      </a:r>
                      <a:endParaRPr lang="en-US" altLang="zh-CN"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dirty="0">
                          <a:latin typeface="Calibri" panose="020F0502020204030204" pitchFamily="34" charset="0"/>
                          <a:cs typeface="Calibri" panose="020F0502020204030204" pitchFamily="34" charset="0"/>
                        </a:rPr>
                        <a:t>被恢复活力</a:t>
                      </a:r>
                      <a:endParaRPr lang="zh-CN"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dirty="0">
                          <a:latin typeface="Calibri" panose="020F0502020204030204" pitchFamily="34" charset="0"/>
                          <a:cs typeface="Calibri" panose="020F0502020204030204" pitchFamily="34" charset="0"/>
                        </a:rPr>
                        <a:t>After the spa treatment, I felt completely </a:t>
                      </a:r>
                      <a:r>
                        <a:rPr lang="en-GB" sz="1800" b="1" dirty="0">
                          <a:latin typeface="Calibri" panose="020F0502020204030204" pitchFamily="34" charset="0"/>
                          <a:cs typeface="Calibri" panose="020F0502020204030204" pitchFamily="34" charset="0"/>
                        </a:rPr>
                        <a:t>rejuvenated</a:t>
                      </a:r>
                      <a:r>
                        <a:rPr lang="en-GB" sz="1800" dirty="0">
                          <a:latin typeface="Calibri" panose="020F0502020204030204" pitchFamily="34" charset="0"/>
                          <a:cs typeface="Calibri" panose="020F0502020204030204" pitchFamily="34" charset="0"/>
                        </a:rPr>
                        <a:t>.</a:t>
                      </a:r>
                      <a:endParaRPr lang="en-GB"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gridSpan="3">
                  <a:txBody>
                    <a:bodyPr/>
                    <a:lstStyle/>
                    <a:p>
                      <a:pPr>
                        <a:buNone/>
                      </a:pPr>
                      <a:r>
                        <a:rPr lang="en-GB" altLang="zh-CN" sz="1800" dirty="0">
                          <a:latin typeface="Calibri" panose="020F0502020204030204" pitchFamily="34" charset="0"/>
                          <a:cs typeface="Calibri" panose="020F0502020204030204" pitchFamily="34" charset="0"/>
                        </a:rPr>
                        <a:t>rejuvenate the body and mind</a:t>
                      </a:r>
                      <a:r>
                        <a:rPr lang="zh-CN" altLang="en-US" sz="1800" dirty="0">
                          <a:latin typeface="Calibri" panose="020F0502020204030204" pitchFamily="34" charset="0"/>
                          <a:cs typeface="Calibri" panose="020F0502020204030204" pitchFamily="34" charset="0"/>
                        </a:rPr>
                        <a:t>               </a:t>
                      </a:r>
                      <a:r>
                        <a:rPr lang="en-GB" altLang="zh-CN" sz="1800" dirty="0">
                          <a:latin typeface="Calibri" panose="020F0502020204030204" pitchFamily="34" charset="0"/>
                          <a:cs typeface="Calibri" panose="020F0502020204030204" pitchFamily="34" charset="0"/>
                        </a:rPr>
                        <a:t>rejuvenate an old brand</a:t>
                      </a:r>
                      <a:r>
                        <a:rPr lang="zh-CN" altLang="en-GB" sz="1800" dirty="0">
                          <a:latin typeface="Calibri" panose="020F0502020204030204" pitchFamily="34" charset="0"/>
                          <a:cs typeface="Calibri" panose="020F0502020204030204" pitchFamily="34" charset="0"/>
                        </a:rPr>
                        <a:t>（</a:t>
                      </a:r>
                      <a:r>
                        <a:rPr lang="zh-CN" altLang="en-US" sz="1800" dirty="0">
                          <a:latin typeface="Calibri" panose="020F0502020204030204" pitchFamily="34" charset="0"/>
                          <a:cs typeface="Calibri" panose="020F0502020204030204" pitchFamily="34" charset="0"/>
                        </a:rPr>
                        <a:t>老品牌年轻化）</a:t>
                      </a:r>
                      <a:endParaRPr lang="zh-CN" altLang="en-US" sz="18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7" name="表格 6"/>
          <p:cNvGraphicFramePr>
            <a:graphicFrameLocks noGrp="1"/>
          </p:cNvGraphicFramePr>
          <p:nvPr/>
        </p:nvGraphicFramePr>
        <p:xfrm>
          <a:off x="367144" y="2057399"/>
          <a:ext cx="11589330" cy="4351338"/>
        </p:xfrm>
        <a:graphic>
          <a:graphicData uri="http://schemas.openxmlformats.org/drawingml/2006/table">
            <a:tbl>
              <a:tblPr/>
              <a:tblGrid>
                <a:gridCol w="3013365"/>
                <a:gridCol w="2521527"/>
                <a:gridCol w="6054438"/>
              </a:tblGrid>
              <a:tr h="630629">
                <a:tc>
                  <a:txBody>
                    <a:bodyPr/>
                    <a:lstStyle/>
                    <a:p>
                      <a:pPr>
                        <a:buNone/>
                      </a:pPr>
                      <a:r>
                        <a:rPr lang="en-GB" sz="1800" b="0" dirty="0">
                          <a:latin typeface="Calibri" panose="020F0502020204030204" pitchFamily="34" charset="0"/>
                          <a:cs typeface="Calibri" panose="020F0502020204030204" pitchFamily="34" charset="0"/>
                        </a:rPr>
                        <a:t>revitalize the local economy</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0">
                          <a:latin typeface="Calibri" panose="020F0502020204030204" pitchFamily="34" charset="0"/>
                          <a:cs typeface="Calibri" panose="020F0502020204030204" pitchFamily="34" charset="0"/>
                        </a:rPr>
                        <a:t>振兴地方经济</a:t>
                      </a:r>
                      <a:endParaRPr lang="zh-CN" altLang="en-US" sz="1800" b="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0" dirty="0">
                          <a:latin typeface="Calibri" panose="020F0502020204030204" pitchFamily="34" charset="0"/>
                          <a:cs typeface="Calibri" panose="020F0502020204030204" pitchFamily="34" charset="0"/>
                        </a:rPr>
                        <a:t>The new train station helped revitalize the local economy by attracting tourists and businesses.</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19817">
                <a:tc>
                  <a:txBody>
                    <a:bodyPr/>
                    <a:lstStyle/>
                    <a:p>
                      <a:pPr>
                        <a:buNone/>
                      </a:pPr>
                      <a:r>
                        <a:rPr lang="en-GB" sz="1800" b="0" dirty="0">
                          <a:latin typeface="Calibri" panose="020F0502020204030204" pitchFamily="34" charset="0"/>
                          <a:cs typeface="Calibri" panose="020F0502020204030204" pitchFamily="34" charset="0"/>
                        </a:rPr>
                        <a:t>revitalize a dying language</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0">
                          <a:latin typeface="Calibri" panose="020F0502020204030204" pitchFamily="34" charset="0"/>
                          <a:cs typeface="Calibri" panose="020F0502020204030204" pitchFamily="34" charset="0"/>
                        </a:rPr>
                        <a:t>振兴濒危语言</a:t>
                      </a:r>
                      <a:endParaRPr lang="zh-CN" altLang="en-US" sz="1800" b="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0" dirty="0">
                          <a:latin typeface="Calibri" panose="020F0502020204030204" pitchFamily="34" charset="0"/>
                          <a:cs typeface="Calibri" panose="020F0502020204030204" pitchFamily="34" charset="0"/>
                        </a:rPr>
                        <a:t>Community schools and media are working to revitalize a dying language spoken by only a few elders.</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30629">
                <a:tc>
                  <a:txBody>
                    <a:bodyPr/>
                    <a:lstStyle/>
                    <a:p>
                      <a:pPr>
                        <a:buNone/>
                      </a:pPr>
                      <a:r>
                        <a:rPr lang="en-GB" sz="1800" b="0" dirty="0">
                          <a:latin typeface="Calibri" panose="020F0502020204030204" pitchFamily="34" charset="0"/>
                          <a:cs typeface="Calibri" panose="020F0502020204030204" pitchFamily="34" charset="0"/>
                        </a:rPr>
                        <a:t>revitalize downtown</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0">
                          <a:latin typeface="Calibri" panose="020F0502020204030204" pitchFamily="34" charset="0"/>
                          <a:cs typeface="Calibri" panose="020F0502020204030204" pitchFamily="34" charset="0"/>
                        </a:rPr>
                        <a:t>振兴市中心</a:t>
                      </a:r>
                      <a:endParaRPr lang="zh-CN" altLang="en-US" sz="1800" b="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0">
                          <a:latin typeface="Calibri" panose="020F0502020204030204" pitchFamily="34" charset="0"/>
                          <a:cs typeface="Calibri" panose="020F0502020204030204" pitchFamily="34" charset="0"/>
                        </a:rPr>
                        <a:t>The pedestrian-friendly project aims to revitalize downtown and bring shoppers back.</a:t>
                      </a:r>
                      <a:endParaRPr lang="en-GB" sz="1800" b="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19817">
                <a:tc>
                  <a:txBody>
                    <a:bodyPr/>
                    <a:lstStyle/>
                    <a:p>
                      <a:pPr>
                        <a:buNone/>
                      </a:pPr>
                      <a:r>
                        <a:rPr lang="en-GB" sz="1800" b="0" dirty="0">
                          <a:latin typeface="Calibri" panose="020F0502020204030204" pitchFamily="34" charset="0"/>
                          <a:cs typeface="Calibri" panose="020F0502020204030204" pitchFamily="34" charset="0"/>
                        </a:rPr>
                        <a:t>revitalize the team’s performance</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0" dirty="0">
                          <a:latin typeface="Calibri" panose="020F0502020204030204" pitchFamily="34" charset="0"/>
                          <a:cs typeface="Calibri" panose="020F0502020204030204" pitchFamily="34" charset="0"/>
                        </a:rPr>
                        <a:t>重振团队表现</a:t>
                      </a:r>
                      <a:endParaRPr lang="zh-CN" altLang="en-US"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0">
                          <a:latin typeface="Calibri" panose="020F0502020204030204" pitchFamily="34" charset="0"/>
                          <a:cs typeface="Calibri" panose="020F0502020204030204" pitchFamily="34" charset="0"/>
                        </a:rPr>
                        <a:t>A series of training workshops revitalized the team’s performance after months of low productivity.</a:t>
                      </a:r>
                      <a:endParaRPr lang="en-GB" sz="1800" b="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30629">
                <a:tc>
                  <a:txBody>
                    <a:bodyPr/>
                    <a:lstStyle/>
                    <a:p>
                      <a:pPr>
                        <a:buNone/>
                      </a:pPr>
                      <a:r>
                        <a:rPr lang="en-GB" sz="1800" b="0" dirty="0">
                          <a:latin typeface="Calibri" panose="020F0502020204030204" pitchFamily="34" charset="0"/>
                          <a:cs typeface="Calibri" panose="020F0502020204030204" pitchFamily="34" charset="0"/>
                        </a:rPr>
                        <a:t>revitalize an old brand</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0">
                          <a:latin typeface="Calibri" panose="020F0502020204030204" pitchFamily="34" charset="0"/>
                          <a:cs typeface="Calibri" panose="020F0502020204030204" pitchFamily="34" charset="0"/>
                        </a:rPr>
                        <a:t>使老品牌焕发新生</a:t>
                      </a:r>
                      <a:endParaRPr lang="zh-CN" altLang="en-US" sz="1800" b="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0" dirty="0">
                          <a:latin typeface="Calibri" panose="020F0502020204030204" pitchFamily="34" charset="0"/>
                          <a:cs typeface="Calibri" panose="020F0502020204030204" pitchFamily="34" charset="0"/>
                        </a:rPr>
                        <a:t>The company revitalized an old brand by modernizing its logo and launching a digital campaign.</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19817">
                <a:tc>
                  <a:txBody>
                    <a:bodyPr/>
                    <a:lstStyle/>
                    <a:p>
                      <a:pPr>
                        <a:buNone/>
                      </a:pPr>
                      <a:r>
                        <a:rPr lang="en-GB" sz="1800" b="0" dirty="0">
                          <a:latin typeface="Calibri" panose="020F0502020204030204" pitchFamily="34" charset="0"/>
                          <a:cs typeface="Calibri" panose="020F0502020204030204" pitchFamily="34" charset="0"/>
                        </a:rPr>
                        <a:t>revitalize cultural traditions</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1800" b="0" dirty="0">
                          <a:latin typeface="Calibri" panose="020F0502020204030204" pitchFamily="34" charset="0"/>
                          <a:cs typeface="Calibri" panose="020F0502020204030204" pitchFamily="34" charset="0"/>
                        </a:rPr>
                        <a:t>复兴文化传统</a:t>
                      </a:r>
                      <a:endParaRPr lang="zh-CN" altLang="en-US"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en-GB" sz="1800" b="0" dirty="0">
                          <a:latin typeface="Calibri" panose="020F0502020204030204" pitchFamily="34" charset="0"/>
                          <a:cs typeface="Calibri" panose="020F0502020204030204" pitchFamily="34" charset="0"/>
                        </a:rPr>
                        <a:t>The festival was organized to revitalize cultural traditions nearly forgotten by younger generations.</a:t>
                      </a:r>
                      <a:endParaRPr lang="en-GB" sz="1800" b="0" dirty="0">
                        <a:latin typeface="Calibri" panose="020F0502020204030204" pitchFamily="34" charset="0"/>
                        <a:cs typeface="Calibri" panose="020F0502020204030204" pitchFamily="34" charset="0"/>
                      </a:endParaRPr>
                    </a:p>
                  </a:txBody>
                  <a:tcPr marL="63063" marR="63063" marT="31531" marB="315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6409" y="317231"/>
            <a:ext cx="10664536" cy="1132361"/>
          </a:xfrm>
          <a:prstGeom prst="rect">
            <a:avLst/>
          </a:prstGeom>
          <a:noFill/>
        </p:spPr>
        <p:txBody>
          <a:bodyPr wrap="square">
            <a:spAutoFit/>
          </a:bodyPr>
          <a:lstStyle/>
          <a:p>
            <a:pPr marL="342900" marR="69850" lvl="0" indent="-342900">
              <a:lnSpc>
                <a:spcPct val="115000"/>
              </a:lnSpc>
              <a:spcAft>
                <a:spcPts val="800"/>
              </a:spcAft>
              <a:buFont typeface="+mj-lt"/>
              <a:buAutoNum type="arabicPeriod" startAt="28"/>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What phenomenon is described in the first paragraph?</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Lack of effective ways to rest. 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B. Working through the weekend.</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Addiction to playing on phones. 	D. Feeling worried about the future.</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285751" y="1449592"/>
            <a:ext cx="11435194" cy="1028295"/>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It's Monday morning again. Like many others, you spend your weekend resting, say, scrolling on your phone, but somehow when the workweek arrives, you never feel as refreshed as you hoped. You wonder: Is there a better way to recharge? Now research suggests the answer is "yes" and it lies in leisure crafting.</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4114799" y="1777626"/>
            <a:ext cx="3740727"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pic>
        <p:nvPicPr>
          <p:cNvPr id="8" name="图片 7"/>
          <p:cNvPicPr>
            <a:picLocks noChangeAspect="1"/>
          </p:cNvPicPr>
          <p:nvPr/>
        </p:nvPicPr>
        <p:blipFill>
          <a:blip r:embed="rId1"/>
          <a:stretch>
            <a:fillRect/>
          </a:stretch>
        </p:blipFill>
        <p:spPr>
          <a:xfrm>
            <a:off x="285751" y="2477887"/>
            <a:ext cx="4821382" cy="3616037"/>
          </a:xfrm>
          <a:prstGeom prst="rect">
            <a:avLst/>
          </a:prstGeom>
        </p:spPr>
      </p:pic>
      <p:sp>
        <p:nvSpPr>
          <p:cNvPr id="11" name="文本框 10"/>
          <p:cNvSpPr txBox="1"/>
          <p:nvPr/>
        </p:nvSpPr>
        <p:spPr>
          <a:xfrm>
            <a:off x="5107133" y="2477887"/>
            <a:ext cx="6799116" cy="3970318"/>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周末看似休息（刷手机），但周一仍疲惫不堪 → 说明缺乏</a:t>
            </a:r>
            <a:r>
              <a:rPr lang="zh-CN" altLang="en-US" b="1" dirty="0">
                <a:latin typeface="Times New Roman" panose="02020603050405020304" pitchFamily="18" charset="0"/>
                <a:cs typeface="Times New Roman" panose="02020603050405020304" pitchFamily="18" charset="0"/>
              </a:rPr>
              <a:t>有效的休息方式</a:t>
            </a:r>
            <a:r>
              <a:rPr lang="zh-CN" altLang="en-US"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B：没有说周末工作。C：刷手机只是举例，主旨不是手机上瘾。</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D：没有提到对未来焦虑。</a:t>
            </a:r>
            <a:endParaRPr lang="en-US" altLang="zh-CN"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Many teenagers have become social media </a:t>
            </a:r>
            <a:r>
              <a:rPr lang="en-GB" altLang="zh-CN" b="1" dirty="0">
                <a:solidFill>
                  <a:srgbClr val="FF0000"/>
                </a:solidFill>
                <a:latin typeface="Times New Roman" panose="02020603050405020304" pitchFamily="18" charset="0"/>
                <a:cs typeface="Times New Roman" panose="02020603050405020304" pitchFamily="18" charset="0"/>
              </a:rPr>
              <a:t>addicts</a:t>
            </a:r>
            <a:r>
              <a:rPr lang="en-GB" altLang="zh-CN" b="1" dirty="0">
                <a:latin typeface="Times New Roman" panose="02020603050405020304" pitchFamily="18" charset="0"/>
                <a:cs typeface="Times New Roman" panose="02020603050405020304" pitchFamily="18" charset="0"/>
              </a:rPr>
              <a:t>.</a:t>
            </a:r>
            <a:br>
              <a:rPr lang="en-GB" altLang="zh-CN"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许多青少年已经成了社交媒体“上瘾者”。</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Short videos are highly </a:t>
            </a:r>
            <a:r>
              <a:rPr lang="en-GB" altLang="zh-CN" b="1" dirty="0">
                <a:solidFill>
                  <a:srgbClr val="FF0000"/>
                </a:solidFill>
                <a:latin typeface="Times New Roman" panose="02020603050405020304" pitchFamily="18" charset="0"/>
                <a:cs typeface="Times New Roman" panose="02020603050405020304" pitchFamily="18" charset="0"/>
              </a:rPr>
              <a:t>addictive</a:t>
            </a:r>
            <a:r>
              <a:rPr lang="en-GB"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短视频非常容易让人上瘾。</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表示“沉迷于</a:t>
            </a:r>
            <a:r>
              <a:rPr lang="en-US" altLang="zh-CN"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be addicted to doing  </a:t>
            </a:r>
            <a:r>
              <a:rPr lang="zh-CN" altLang="en-US" dirty="0">
                <a:latin typeface="Times New Roman" panose="02020603050405020304" pitchFamily="18" charset="0"/>
                <a:cs typeface="Times New Roman" panose="02020603050405020304" pitchFamily="18" charset="0"/>
              </a:rPr>
              <a:t>对</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上瘾；沉迷于</a:t>
            </a:r>
            <a:r>
              <a:rPr lang="en-US" altLang="zh-CN"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be hooked on   </a:t>
            </a:r>
            <a:r>
              <a:rPr lang="zh-CN" altLang="en-US" dirty="0">
                <a:latin typeface="Times New Roman" panose="02020603050405020304" pitchFamily="18" charset="0"/>
                <a:cs typeface="Times New Roman" panose="02020603050405020304" pitchFamily="18" charset="0"/>
              </a:rPr>
              <a:t>迷上</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；对</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上瘾，比较口语</a:t>
            </a:r>
            <a:br>
              <a:rPr lang="zh-CN" altLang="en-US" dirty="0">
                <a:latin typeface="Times New Roman" panose="02020603050405020304" pitchFamily="18" charset="0"/>
                <a:cs typeface="Times New Roman" panose="02020603050405020304" pitchFamily="18" charset="0"/>
              </a:rPr>
            </a:br>
            <a:r>
              <a:rPr lang="en-GB" altLang="zh-CN" dirty="0">
                <a:latin typeface="Times New Roman" panose="02020603050405020304" pitchFamily="18" charset="0"/>
                <a:cs typeface="Times New Roman" panose="02020603050405020304" pitchFamily="18" charset="0"/>
              </a:rPr>
              <a:t>be obsessed with. </a:t>
            </a:r>
            <a:r>
              <a:rPr lang="zh-CN" altLang="en-US" dirty="0">
                <a:latin typeface="Times New Roman" panose="02020603050405020304" pitchFamily="18" charset="0"/>
                <a:cs typeface="Times New Roman" panose="02020603050405020304" pitchFamily="18" charset="0"/>
              </a:rPr>
              <a:t>痴迷于</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；过度关注</a:t>
            </a:r>
            <a:r>
              <a:rPr lang="en-US" altLang="zh-CN" dirty="0">
                <a:latin typeface="Times New Roman" panose="02020603050405020304" pitchFamily="18" charset="0"/>
                <a:cs typeface="Times New Roman" panose="02020603050405020304" pitchFamily="18" charset="0"/>
              </a:rPr>
              <a:t>……</a:t>
            </a:r>
            <a:br>
              <a:rPr lang="en-US" altLang="zh-CN" dirty="0">
                <a:latin typeface="Times New Roman" panose="02020603050405020304" pitchFamily="18" charset="0"/>
                <a:cs typeface="Times New Roman" panose="02020603050405020304" pitchFamily="18" charset="0"/>
              </a:rPr>
            </a:br>
            <a:r>
              <a:rPr lang="en-GB" altLang="zh-CN" dirty="0">
                <a:latin typeface="Times New Roman" panose="02020603050405020304" pitchFamily="18" charset="0"/>
                <a:cs typeface="Times New Roman" panose="02020603050405020304" pitchFamily="18" charset="0"/>
              </a:rPr>
              <a:t>be absorbed in.  </a:t>
            </a:r>
            <a:r>
              <a:rPr lang="zh-CN" altLang="en-US" dirty="0">
                <a:latin typeface="Times New Roman" panose="02020603050405020304" pitchFamily="18" charset="0"/>
                <a:cs typeface="Times New Roman" panose="02020603050405020304" pitchFamily="18" charset="0"/>
              </a:rPr>
              <a:t>专注于</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；沉浸在</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中，偏中性或褒义</a:t>
            </a:r>
            <a:br>
              <a:rPr lang="zh-CN" altLang="en-US" dirty="0">
                <a:latin typeface="Times New Roman" panose="02020603050405020304" pitchFamily="18" charset="0"/>
                <a:cs typeface="Times New Roman" panose="02020603050405020304" pitchFamily="18" charset="0"/>
              </a:rPr>
            </a:br>
            <a:r>
              <a:rPr lang="en-GB" altLang="zh-CN" dirty="0">
                <a:latin typeface="Times New Roman" panose="02020603050405020304" pitchFamily="18" charset="0"/>
                <a:cs typeface="Times New Roman" panose="02020603050405020304" pitchFamily="18" charset="0"/>
              </a:rPr>
              <a:t>be glued to </a:t>
            </a:r>
            <a:r>
              <a:rPr lang="zh-CN" altLang="en-US" dirty="0">
                <a:latin typeface="Times New Roman" panose="02020603050405020304" pitchFamily="18" charset="0"/>
                <a:cs typeface="Times New Roman" panose="02020603050405020304" pitchFamily="18" charset="0"/>
              </a:rPr>
              <a:t>目不转睛地盯着</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，常用于手机、电视、屏幕</a:t>
            </a:r>
            <a:br>
              <a:rPr lang="zh-CN" altLang="en-US" dirty="0">
                <a:latin typeface="Times New Roman" panose="02020603050405020304" pitchFamily="18" charset="0"/>
                <a:cs typeface="Times New Roman" panose="02020603050405020304" pitchFamily="18" charset="0"/>
              </a:rPr>
            </a:b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checkerboard(across)">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checkerboard(across)">
                                      <p:cBhvr>
                                        <p:cTn id="17" dur="500"/>
                                        <p:tgtEl>
                                          <p:spTgt spid="1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checkerboard(across)">
                                      <p:cBhvr>
                                        <p:cTn id="22" dur="500"/>
                                        <p:tgtEl>
                                          <p:spTgt spid="1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1">
                                            <p:txEl>
                                              <p:pRg st="3" end="3"/>
                                            </p:txEl>
                                          </p:spTgt>
                                        </p:tgtEl>
                                        <p:attrNameLst>
                                          <p:attrName>style.visibility</p:attrName>
                                        </p:attrNameLst>
                                      </p:cBhvr>
                                      <p:to>
                                        <p:strVal val="visible"/>
                                      </p:to>
                                    </p:set>
                                    <p:animEffect transition="in" filter="checkerboard(across)">
                                      <p:cBhvr>
                                        <p:cTn id="27" dur="500"/>
                                        <p:tgtEl>
                                          <p:spTgt spid="1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1">
                                            <p:txEl>
                                              <p:pRg st="4" end="4"/>
                                            </p:txEl>
                                          </p:spTgt>
                                        </p:tgtEl>
                                        <p:attrNameLst>
                                          <p:attrName>style.visibility</p:attrName>
                                        </p:attrNameLst>
                                      </p:cBhvr>
                                      <p:to>
                                        <p:strVal val="visible"/>
                                      </p:to>
                                    </p:set>
                                    <p:animEffect transition="in" filter="checkerboard(across)">
                                      <p:cBhvr>
                                        <p:cTn id="32" dur="500"/>
                                        <p:tgtEl>
                                          <p:spTgt spid="1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1">
                                            <p:txEl>
                                              <p:pRg st="5" end="5"/>
                                            </p:txEl>
                                          </p:spTgt>
                                        </p:tgtEl>
                                        <p:attrNameLst>
                                          <p:attrName>style.visibility</p:attrName>
                                        </p:attrNameLst>
                                      </p:cBhvr>
                                      <p:to>
                                        <p:strVal val="visible"/>
                                      </p:to>
                                    </p:set>
                                    <p:animEffect transition="in" filter="checkerboard(across)">
                                      <p:cBhvr>
                                        <p:cTn id="37" dur="500"/>
                                        <p:tgtEl>
                                          <p:spTgt spid="11">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42" dur="500"/>
                                        <p:tgtEl>
                                          <p:spTgt spid="11">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1">
                                            <p:txEl>
                                              <p:pRg st="7" end="7"/>
                                            </p:txEl>
                                          </p:spTgt>
                                        </p:tgtEl>
                                        <p:attrNameLst>
                                          <p:attrName>style.visibility</p:attrName>
                                        </p:attrNameLst>
                                      </p:cBhvr>
                                      <p:to>
                                        <p:strVal val="visible"/>
                                      </p:to>
                                    </p:set>
                                    <p:animEffect transition="in" filter="checkerboard(across)">
                                      <p:cBhvr>
                                        <p:cTn id="47"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44336" y="351814"/>
            <a:ext cx="8461663" cy="1125757"/>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29.Which of the following is </a:t>
            </a:r>
            <a:r>
              <a:rPr lang="en-US" altLang="zh-CN" sz="20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the main feature of leisure crafting</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Shifting your life focus. 	B. Extending your free time.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Acting with a purpose. 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D. Taking up new hobbies.</a:t>
            </a:r>
            <a:endParaRPr lang="zh-CN" altLang="zh-CN" kern="1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5" name="文本框 4"/>
          <p:cNvSpPr txBox="1"/>
          <p:nvPr/>
        </p:nvSpPr>
        <p:spPr>
          <a:xfrm>
            <a:off x="410441" y="1477571"/>
            <a:ext cx="11371118" cy="1665392"/>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Leisure crafting is not about what you do in your free time, but how you do it. It involves structuring things you already enjoy doing with intentionality so that they help you set individual goals, promote social connections, and build skills. The idea is not to completely shift your approach to free time—or even pick up new pursuits—as much as it is to integrate a few specific goals. Like to run? Try training for a race. Enjoy reading? Aim to read a certain number of books every month.</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6608617" y="1477571"/>
            <a:ext cx="1773383"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7" name="矩形 6"/>
          <p:cNvSpPr/>
          <p:nvPr/>
        </p:nvSpPr>
        <p:spPr>
          <a:xfrm>
            <a:off x="9518072" y="1477570"/>
            <a:ext cx="2119746"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8" name="矩形 7"/>
          <p:cNvSpPr/>
          <p:nvPr/>
        </p:nvSpPr>
        <p:spPr>
          <a:xfrm>
            <a:off x="2396835" y="1849797"/>
            <a:ext cx="1773383"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2000" b="1" dirty="0">
                <a:solidFill>
                  <a:srgbClr val="FF0000"/>
                </a:solidFill>
                <a:latin typeface="Calibri" panose="020F0502020204030204" pitchFamily="34" charset="0"/>
                <a:cs typeface="Calibri" panose="020F0502020204030204" pitchFamily="34" charset="0"/>
              </a:rPr>
              <a:t>purpose</a:t>
            </a:r>
            <a:endParaRPr kumimoji="1" lang="zh-CN" altLang="en-US" sz="2400" b="1" dirty="0">
              <a:solidFill>
                <a:srgbClr val="FF0000"/>
              </a:solidFill>
              <a:latin typeface="Calibri" panose="020F0502020204030204" pitchFamily="34" charset="0"/>
              <a:cs typeface="Calibri" panose="020F0502020204030204" pitchFamily="34" charset="0"/>
            </a:endParaRPr>
          </a:p>
        </p:txBody>
      </p:sp>
      <p:sp>
        <p:nvSpPr>
          <p:cNvPr id="9" name="矩形 8"/>
          <p:cNvSpPr/>
          <p:nvPr/>
        </p:nvSpPr>
        <p:spPr>
          <a:xfrm>
            <a:off x="452002" y="2222023"/>
            <a:ext cx="684072"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0" name="矩形 9"/>
          <p:cNvSpPr/>
          <p:nvPr/>
        </p:nvSpPr>
        <p:spPr>
          <a:xfrm>
            <a:off x="6160072" y="1824649"/>
            <a:ext cx="1861711"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2" name="文本框 11"/>
          <p:cNvSpPr txBox="1"/>
          <p:nvPr/>
        </p:nvSpPr>
        <p:spPr>
          <a:xfrm>
            <a:off x="410440" y="3304677"/>
            <a:ext cx="11227377" cy="646331"/>
          </a:xfrm>
          <a:prstGeom prst="rect">
            <a:avLst/>
          </a:prstGeom>
          <a:noFill/>
        </p:spPr>
        <p:txBody>
          <a:bodyPr wrap="square">
            <a:spAutoFit/>
          </a:bodyPr>
          <a:lstStyle/>
          <a:p>
            <a:r>
              <a:rPr lang="zh-CN" altLang="en-US" dirty="0"/>
              <a:t>有目的性地（</a:t>
            </a:r>
            <a:r>
              <a:rPr lang="en-GB" altLang="zh-CN" dirty="0"/>
              <a:t>intentionality</a:t>
            </a:r>
            <a:r>
              <a:rPr lang="zh-CN" altLang="en-GB" dirty="0"/>
              <a:t>）</a:t>
            </a:r>
            <a:r>
              <a:rPr lang="zh-CN" altLang="en-US" dirty="0"/>
              <a:t>安排休闲活动 → </a:t>
            </a:r>
            <a:r>
              <a:rPr lang="zh-CN" altLang="en-US" b="1" dirty="0"/>
              <a:t>带着目标行动</a:t>
            </a:r>
            <a:r>
              <a:rPr lang="zh-CN" altLang="en-US" dirty="0"/>
              <a:t>（</a:t>
            </a:r>
            <a:r>
              <a:rPr lang="en-GB" altLang="zh-CN" dirty="0"/>
              <a:t>acting with a purpose</a:t>
            </a:r>
            <a:r>
              <a:rPr lang="zh-CN" altLang="en-GB" dirty="0"/>
              <a:t>）。</a:t>
            </a:r>
            <a:endParaRPr lang="en-US" altLang="zh-CN" dirty="0"/>
          </a:p>
          <a:p>
            <a:endParaRPr lang="zh-CN" altLang="en-US" dirty="0"/>
          </a:p>
        </p:txBody>
      </p:sp>
      <p:sp>
        <p:nvSpPr>
          <p:cNvPr id="15" name="文本框 14"/>
          <p:cNvSpPr txBox="1"/>
          <p:nvPr/>
        </p:nvSpPr>
        <p:spPr>
          <a:xfrm>
            <a:off x="505690" y="3698826"/>
            <a:ext cx="11275869" cy="2308324"/>
          </a:xfrm>
          <a:prstGeom prst="rect">
            <a:avLst/>
          </a:prstGeom>
          <a:noFill/>
        </p:spPr>
        <p:txBody>
          <a:bodyPr wrap="square">
            <a:spAutoFit/>
          </a:bodyPr>
          <a:lstStyle/>
          <a:p>
            <a:r>
              <a:rPr lang="zh-CN" altLang="en-US" dirty="0"/>
              <a:t>A：不是转移生活重心。</a:t>
            </a:r>
            <a:endParaRPr lang="zh-CN" altLang="en-US" dirty="0"/>
          </a:p>
          <a:p>
            <a:r>
              <a:rPr lang="zh-CN" altLang="en-US" dirty="0"/>
              <a:t>B：不是延长空闲时间。</a:t>
            </a:r>
            <a:endParaRPr lang="zh-CN" altLang="en-US" dirty="0"/>
          </a:p>
          <a:p>
            <a:r>
              <a:rPr lang="zh-CN" altLang="en-US" dirty="0"/>
              <a:t>D：不是必须培养新爱好（原文说“not pick up new pursuits”）。</a:t>
            </a:r>
            <a:endParaRPr lang="en-US" altLang="zh-CN" dirty="0"/>
          </a:p>
          <a:p>
            <a:r>
              <a:rPr lang="en-US" altLang="zh-CN" dirty="0"/>
              <a:t>structure</a:t>
            </a:r>
            <a:endParaRPr lang="en-US" altLang="zh-CN" dirty="0"/>
          </a:p>
          <a:p>
            <a:r>
              <a:rPr lang="en-GB" altLang="zh-CN" dirty="0"/>
              <a:t> [ usually passive ]~ </a:t>
            </a:r>
            <a:r>
              <a:rPr lang="en-GB" altLang="zh-CN" dirty="0" err="1"/>
              <a:t>sth</a:t>
            </a:r>
            <a:r>
              <a:rPr lang="en-GB" altLang="zh-CN" dirty="0"/>
              <a:t> (around </a:t>
            </a:r>
            <a:r>
              <a:rPr lang="en-GB" altLang="zh-CN" dirty="0" err="1"/>
              <a:t>sth</a:t>
            </a:r>
            <a:r>
              <a:rPr lang="en-GB" altLang="zh-CN" dirty="0"/>
              <a:t>)to arrange or organize </a:t>
            </a:r>
            <a:r>
              <a:rPr lang="en-GB" altLang="zh-CN" dirty="0" err="1"/>
              <a:t>sth</a:t>
            </a:r>
            <a:r>
              <a:rPr lang="en-GB" altLang="zh-CN" dirty="0"/>
              <a:t> into a system or pattern</a:t>
            </a:r>
            <a:r>
              <a:rPr lang="zh-CN" altLang="en-US" dirty="0"/>
              <a:t>使形成体系；系统安排；精心组织</a:t>
            </a:r>
            <a:endParaRPr lang="en-US" altLang="zh-CN" dirty="0"/>
          </a:p>
          <a:p>
            <a:r>
              <a:rPr lang="en-GB" altLang="zh-CN" dirty="0"/>
              <a:t>The exhibition is structured around the themes of work and leisure.</a:t>
            </a:r>
            <a:endParaRPr lang="en-GB" altLang="zh-CN" dirty="0"/>
          </a:p>
          <a:p>
            <a:r>
              <a:rPr lang="zh-CN" altLang="en-US" dirty="0"/>
              <a:t>展览是围绕工作与休闲的主题来布置的。</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84117" y="324105"/>
            <a:ext cx="8239991" cy="778418"/>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30.What is </a:t>
            </a:r>
            <a:r>
              <a:rPr lang="en-US" altLang="zh-CN" sz="20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paragraph 3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mainly about concerning </a:t>
            </a:r>
            <a:r>
              <a:rPr lang="en-US" altLang="zh-CN" sz="20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leisure crafting</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Its approaches. B. Its purposes. 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 Its benefits</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. D. Its examples.</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349827" y="1314971"/>
            <a:ext cx="11468100" cy="1665392"/>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Setting goals in off-hours looks like another example of letting work-brain logic inch its way into personal lives. But done right, it can help you feel a sense of purpose, confidence, and accomplishment, says Alex Hamrick, a management professor at the University of Richmond. Researchers did 11 field studies with more than 2,400 working professionals and found that individuals reported higher energy levels, more positive moods, and stronger overall well-being after engaging in leisure crafting.</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3920835" y="2281134"/>
            <a:ext cx="7897092"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7" name="矩形 6"/>
          <p:cNvSpPr/>
          <p:nvPr/>
        </p:nvSpPr>
        <p:spPr>
          <a:xfrm>
            <a:off x="374073" y="2630749"/>
            <a:ext cx="2826327"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9" name="文本框 8"/>
          <p:cNvSpPr txBox="1"/>
          <p:nvPr/>
        </p:nvSpPr>
        <p:spPr>
          <a:xfrm>
            <a:off x="502227" y="3044942"/>
            <a:ext cx="11315699" cy="1132361"/>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31.</a:t>
            </a:r>
            <a:r>
              <a:rPr lang="en-US" altLang="zh-CN" sz="20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Why</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does the author mention the research </a:t>
            </a:r>
            <a:r>
              <a:rPr lang="en-US" altLang="zh-CN" sz="20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in paragraph 4</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To argue against setting unrealistic goals. 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 To warn against overdoing leisure crafting.</a:t>
            </a:r>
            <a:b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To explain why commitment is vital for success. D. To prove how leisure crafting improves efficiency.</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1" name="文本框 10"/>
          <p:cNvSpPr txBox="1"/>
          <p:nvPr/>
        </p:nvSpPr>
        <p:spPr>
          <a:xfrm>
            <a:off x="374073" y="4177303"/>
            <a:ext cx="11443852" cy="1665392"/>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While leisure crafting requires commitment and goal-setting, it is still simply that: leisure. The goal is not to turn hobbies into a second job. Research has shown that people's productivity tends to stop increasing at 60 hours a week. Expanding the hours spent maximizing output, even in pursuit of perfecting your cooking techniques or reading detective novels, could make you more tired. Hamrick agrees that if purposeful pursuits start to feel like work, it might be time to stop. Leisure crafting should enhance—not replace—other forms of relaxation.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2" name="矩形 11"/>
          <p:cNvSpPr/>
          <p:nvPr/>
        </p:nvSpPr>
        <p:spPr>
          <a:xfrm>
            <a:off x="502227" y="4823885"/>
            <a:ext cx="4249882"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3" name="矩形 12"/>
          <p:cNvSpPr/>
          <p:nvPr/>
        </p:nvSpPr>
        <p:spPr>
          <a:xfrm>
            <a:off x="1222663" y="5170802"/>
            <a:ext cx="2504210"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4" name="矩形 13"/>
          <p:cNvSpPr/>
          <p:nvPr/>
        </p:nvSpPr>
        <p:spPr>
          <a:xfrm>
            <a:off x="8465129" y="5123550"/>
            <a:ext cx="3224644"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5" name="矩形 14"/>
          <p:cNvSpPr/>
          <p:nvPr/>
        </p:nvSpPr>
        <p:spPr>
          <a:xfrm>
            <a:off x="502230" y="5495777"/>
            <a:ext cx="439879"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6" name="矩形 15"/>
          <p:cNvSpPr/>
          <p:nvPr/>
        </p:nvSpPr>
        <p:spPr>
          <a:xfrm>
            <a:off x="5458693" y="4541447"/>
            <a:ext cx="3224644"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8" name="文本框 17"/>
          <p:cNvSpPr txBox="1"/>
          <p:nvPr/>
        </p:nvSpPr>
        <p:spPr>
          <a:xfrm>
            <a:off x="374072" y="5883069"/>
            <a:ext cx="11315701" cy="646331"/>
          </a:xfrm>
          <a:prstGeom prst="rect">
            <a:avLst/>
          </a:prstGeom>
          <a:noFill/>
        </p:spPr>
        <p:txBody>
          <a:bodyPr wrap="square">
            <a:spAutoFit/>
          </a:bodyPr>
          <a:lstStyle/>
          <a:p>
            <a:r>
              <a:rPr lang="zh-CN" altLang="en-US" dirty="0"/>
              <a:t>用研究结果来</a:t>
            </a:r>
            <a:r>
              <a:rPr lang="zh-CN" altLang="en-US" b="1" dirty="0"/>
              <a:t>警告不要过度进行休闲塑造</a:t>
            </a:r>
            <a:r>
              <a:rPr lang="zh-CN" altLang="en-US" dirty="0"/>
              <a:t>（否则会适得其反）</a:t>
            </a:r>
            <a:r>
              <a:rPr lang="en-GB" altLang="zh-CN" dirty="0"/>
              <a:t>A</a:t>
            </a:r>
            <a:r>
              <a:rPr lang="zh-CN" altLang="en-GB" dirty="0"/>
              <a:t>：</a:t>
            </a:r>
            <a:r>
              <a:rPr lang="zh-CN" altLang="en-US" dirty="0"/>
              <a:t>文中未讨论“目标是否现实”。</a:t>
            </a:r>
            <a:r>
              <a:rPr lang="en-GB" altLang="zh-CN" dirty="0"/>
              <a:t>C</a:t>
            </a:r>
            <a:r>
              <a:rPr lang="zh-CN" altLang="en-GB" dirty="0"/>
              <a:t>：</a:t>
            </a:r>
            <a:r>
              <a:rPr lang="zh-CN" altLang="en-US" dirty="0"/>
              <a:t>文中是警告过度承诺，而非强调承诺重要。</a:t>
            </a:r>
            <a:r>
              <a:rPr lang="en-GB" altLang="zh-CN" dirty="0"/>
              <a:t>D</a:t>
            </a:r>
            <a:r>
              <a:rPr lang="zh-CN" altLang="en-GB" dirty="0"/>
              <a:t>：</a:t>
            </a:r>
            <a:r>
              <a:rPr lang="zh-CN" altLang="en-US" dirty="0"/>
              <a:t>文中是证明过度会降低效率，而非提高效率。</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3" grpId="0" animBg="1"/>
      <p:bldP spid="14" grpId="0" animBg="1"/>
      <p:bldP spid="15" grpId="0" animBg="1"/>
      <p:bldP spid="16" grpId="0" animBg="1"/>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00157" y="2505233"/>
            <a:ext cx="6103916" cy="2308324"/>
          </a:xfrm>
          <a:prstGeom prst="rect">
            <a:avLst/>
          </a:prstGeom>
          <a:noFill/>
        </p:spPr>
        <p:txBody>
          <a:bodyPr wrap="square">
            <a:spAutoFit/>
          </a:bodyPr>
          <a:lstStyle/>
          <a:p>
            <a:pPr algn="just"/>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Scientists identified the WRINKLED1a gene in rice, which has different roles in roots and shoots. Modifying it ensures stable yields under low nitrogen, reducing dependence on artificial fertilizers and promoting sustainable farming.</a:t>
            </a:r>
            <a:endParaRPr lang="zh-CN" altLang="en-US" sz="2400" dirty="0">
              <a:latin typeface="Times New Roman" panose="02020603050405020304" pitchFamily="18" charset="0"/>
              <a:cs typeface="Times New Roman" panose="02020603050405020304" pitchFamily="18" charset="0"/>
            </a:endParaRPr>
          </a:p>
        </p:txBody>
      </p:sp>
      <p:pic>
        <p:nvPicPr>
          <p:cNvPr id="4" name="Picture 2"/>
          <p:cNvPicPr>
            <a:picLocks noChangeAspect="1"/>
          </p:cNvPicPr>
          <p:nvPr/>
        </p:nvPicPr>
        <p:blipFill>
          <a:blip r:embed="rId1"/>
          <a:stretch>
            <a:fillRect/>
          </a:stretch>
        </p:blipFill>
        <p:spPr>
          <a:xfrm>
            <a:off x="387927" y="285009"/>
            <a:ext cx="5312230" cy="6234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rot="5400000">
            <a:off x="2666999" y="-2666998"/>
            <a:ext cx="6858001" cy="12192000"/>
          </a:xfrm>
          <a:prstGeom prst="rect">
            <a:avLst/>
          </a:prstGeom>
        </p:spPr>
      </p:pic>
      <p:sp>
        <p:nvSpPr>
          <p:cNvPr id="8" name="矩形 7"/>
          <p:cNvSpPr/>
          <p:nvPr/>
        </p:nvSpPr>
        <p:spPr>
          <a:xfrm>
            <a:off x="391884" y="304801"/>
            <a:ext cx="11422743" cy="612502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2"/>
          <a:srcRect/>
          <a:stretch>
            <a:fillRect/>
          </a:stretch>
        </p:blipFill>
        <p:spPr>
          <a:xfrm rot="19295273">
            <a:off x="2940524" y="1767015"/>
            <a:ext cx="2433537" cy="1389011"/>
          </a:xfrm>
          <a:prstGeom prst="rect">
            <a:avLst/>
          </a:prstGeom>
        </p:spPr>
      </p:pic>
      <p:sp>
        <p:nvSpPr>
          <p:cNvPr id="9" name="椭圆 8"/>
          <p:cNvSpPr/>
          <p:nvPr/>
        </p:nvSpPr>
        <p:spPr>
          <a:xfrm>
            <a:off x="4093027" y="1669142"/>
            <a:ext cx="4005943" cy="4005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3"/>
          <a:srcRect/>
          <a:stretch>
            <a:fillRect/>
          </a:stretch>
        </p:blipFill>
        <p:spPr>
          <a:xfrm rot="20783196">
            <a:off x="7172782" y="1413170"/>
            <a:ext cx="1328682" cy="2700458"/>
          </a:xfrm>
          <a:prstGeom prst="rect">
            <a:avLst/>
          </a:prstGeom>
        </p:spPr>
      </p:pic>
      <p:pic>
        <p:nvPicPr>
          <p:cNvPr id="15" name="图片 14"/>
          <p:cNvPicPr>
            <a:picLocks noChangeAspect="1"/>
          </p:cNvPicPr>
          <p:nvPr/>
        </p:nvPicPr>
        <p:blipFill rotWithShape="1">
          <a:blip r:embed="rId4"/>
          <a:srcRect/>
          <a:stretch>
            <a:fillRect/>
          </a:stretch>
        </p:blipFill>
        <p:spPr>
          <a:xfrm rot="14703617">
            <a:off x="3590405" y="3583714"/>
            <a:ext cx="1483794" cy="1628230"/>
          </a:xfrm>
          <a:prstGeom prst="rect">
            <a:avLst/>
          </a:prstGeom>
        </p:spPr>
      </p:pic>
      <p:pic>
        <p:nvPicPr>
          <p:cNvPr id="22" name="图片 21"/>
          <p:cNvPicPr>
            <a:picLocks noChangeAspect="1"/>
          </p:cNvPicPr>
          <p:nvPr/>
        </p:nvPicPr>
        <p:blipFill rotWithShape="1">
          <a:blip r:embed="rId5"/>
          <a:srcRect/>
          <a:stretch>
            <a:fillRect/>
          </a:stretch>
        </p:blipFill>
        <p:spPr>
          <a:xfrm>
            <a:off x="7212660" y="4118912"/>
            <a:ext cx="1072404" cy="1294917"/>
          </a:xfrm>
          <a:prstGeom prst="rect">
            <a:avLst/>
          </a:prstGeom>
        </p:spPr>
      </p:pic>
      <p:sp>
        <p:nvSpPr>
          <p:cNvPr id="43" name="矩形 42"/>
          <p:cNvSpPr/>
          <p:nvPr/>
        </p:nvSpPr>
        <p:spPr>
          <a:xfrm>
            <a:off x="4968668" y="4180585"/>
            <a:ext cx="2636704" cy="954107"/>
          </a:xfrm>
          <a:prstGeom prst="rect">
            <a:avLst/>
          </a:prstGeom>
          <a:effectLst/>
        </p:spPr>
        <p:txBody>
          <a:bodyPr vert="horz" wrap="square">
            <a:spAutoFit/>
          </a:bodyPr>
          <a:lstStyle/>
          <a:p>
            <a:r>
              <a:rPr lang="en-US" altLang="zh-CN" sz="2800" dirty="0">
                <a:solidFill>
                  <a:srgbClr val="447868"/>
                </a:solidFill>
                <a:latin typeface="+mj-lt"/>
                <a:ea typeface="微软雅黑" panose="020B0503020204020204" pitchFamily="34" charset="-122"/>
              </a:rPr>
              <a:t>Reading</a:t>
            </a:r>
            <a:r>
              <a:rPr lang="zh-CN" altLang="en-US" sz="2800" dirty="0">
                <a:solidFill>
                  <a:srgbClr val="447868"/>
                </a:solidFill>
                <a:latin typeface="+mj-lt"/>
                <a:ea typeface="微软雅黑" panose="020B0503020204020204" pitchFamily="34" charset="-122"/>
              </a:rPr>
              <a:t> </a:t>
            </a:r>
            <a:r>
              <a:rPr lang="en-US" altLang="zh-CN" sz="2800" dirty="0">
                <a:solidFill>
                  <a:srgbClr val="447868"/>
                </a:solidFill>
                <a:latin typeface="+mj-lt"/>
                <a:ea typeface="微软雅黑" panose="020B0503020204020204" pitchFamily="34" charset="-122"/>
              </a:rPr>
              <a:t>comprehension</a:t>
            </a:r>
            <a:endParaRPr lang="zh-CN" altLang="en-US" sz="2800" dirty="0">
              <a:solidFill>
                <a:srgbClr val="447868"/>
              </a:solidFill>
              <a:latin typeface="+mj-lt"/>
              <a:ea typeface="微软雅黑" panose="020B0503020204020204" pitchFamily="34" charset="-122"/>
            </a:endParaRPr>
          </a:p>
        </p:txBody>
      </p:sp>
      <p:sp>
        <p:nvSpPr>
          <p:cNvPr id="44" name="矩形 43"/>
          <p:cNvSpPr/>
          <p:nvPr/>
        </p:nvSpPr>
        <p:spPr>
          <a:xfrm>
            <a:off x="5777116" y="3151022"/>
            <a:ext cx="820874" cy="923330"/>
          </a:xfrm>
          <a:prstGeom prst="rect">
            <a:avLst/>
          </a:prstGeom>
          <a:effectLst/>
        </p:spPr>
        <p:txBody>
          <a:bodyPr wrap="square">
            <a:spAutoFit/>
          </a:bodyPr>
          <a:lstStyle/>
          <a:p>
            <a:pPr algn="r"/>
            <a:r>
              <a:rPr lang="en-US" altLang="zh-CN" sz="5400" dirty="0">
                <a:solidFill>
                  <a:srgbClr val="447868"/>
                </a:solidFill>
                <a:latin typeface="Agency FB" panose="020B0503020202020204" pitchFamily="34" charset="0"/>
                <a:ea typeface="微软雅黑" panose="020B0503020204020204" pitchFamily="34" charset="-122"/>
                <a:cs typeface="Arial" panose="020B0604020202020204" pitchFamily="34" charset="0"/>
              </a:rPr>
              <a:t>01</a:t>
            </a:r>
            <a:endParaRPr lang="zh-CN" altLang="en-US" sz="5400" dirty="0">
              <a:solidFill>
                <a:srgbClr val="447868"/>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45" name="矩形 44"/>
          <p:cNvSpPr/>
          <p:nvPr/>
        </p:nvSpPr>
        <p:spPr>
          <a:xfrm>
            <a:off x="5307683" y="2539254"/>
            <a:ext cx="1503040" cy="707886"/>
          </a:xfrm>
          <a:prstGeom prst="rect">
            <a:avLst/>
          </a:prstGeom>
          <a:effectLst/>
        </p:spPr>
        <p:txBody>
          <a:bodyPr vert="horz" wrap="none">
            <a:spAutoFit/>
          </a:bodyPr>
          <a:lstStyle/>
          <a:p>
            <a:pPr algn="r"/>
            <a:r>
              <a:rPr lang="en-US" altLang="zh-CN" sz="4000" dirty="0">
                <a:solidFill>
                  <a:srgbClr val="447868"/>
                </a:solidFill>
                <a:latin typeface="Arial" panose="020B0604020202020204" pitchFamily="34" charset="0"/>
                <a:ea typeface="Arial Unicode MS" panose="020B0604020202020204" pitchFamily="34" charset="-122"/>
                <a:cs typeface="Arial" panose="020B0604020202020204" pitchFamily="34" charset="0"/>
              </a:rPr>
              <a:t>PART</a:t>
            </a:r>
            <a:endParaRPr lang="zh-CN" altLang="en-US" sz="4000" dirty="0">
              <a:solidFill>
                <a:srgbClr val="447868"/>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24" name="图片 23"/>
          <p:cNvPicPr>
            <a:picLocks noChangeAspect="1"/>
          </p:cNvPicPr>
          <p:nvPr/>
        </p:nvPicPr>
        <p:blipFill rotWithShape="1">
          <a:blip r:embed="rId6"/>
          <a:srcRect/>
          <a:stretch>
            <a:fillRect/>
          </a:stretch>
        </p:blipFill>
        <p:spPr>
          <a:xfrm>
            <a:off x="10507102" y="4383313"/>
            <a:ext cx="1699407" cy="2489203"/>
          </a:xfrm>
          <a:prstGeom prst="rect">
            <a:avLst/>
          </a:prstGeom>
        </p:spPr>
      </p:pic>
      <p:pic>
        <p:nvPicPr>
          <p:cNvPr id="28" name="图片 27"/>
          <p:cNvPicPr>
            <a:picLocks noChangeAspect="1"/>
          </p:cNvPicPr>
          <p:nvPr/>
        </p:nvPicPr>
        <p:blipFill rotWithShape="1">
          <a:blip r:embed="rId7"/>
          <a:srcRect/>
          <a:stretch>
            <a:fillRect/>
          </a:stretch>
        </p:blipFill>
        <p:spPr>
          <a:xfrm>
            <a:off x="-17772" y="0"/>
            <a:ext cx="1858840" cy="18411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heel(1)">
                                      <p:cBhvr>
                                        <p:cTn id="14" dur="2000"/>
                                        <p:tgtEl>
                                          <p:spTgt spid="45"/>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heel(1)">
                                      <p:cBhvr>
                                        <p:cTn id="17" dur="2000"/>
                                        <p:tgtEl>
                                          <p:spTgt spid="44"/>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heel(1)">
                                      <p:cBhvr>
                                        <p:cTn id="20" dur="20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heel(1)">
                                      <p:cBhvr>
                                        <p:cTn id="30" dur="2000"/>
                                        <p:tgtEl>
                                          <p:spTgt spid="24"/>
                                        </p:tgtEl>
                                      </p:cBhvr>
                                    </p:animEffect>
                                  </p:childTnLst>
                                </p:cTn>
                              </p:par>
                              <p:par>
                                <p:cTn id="31" presetID="21" presetClass="entr" presetSubtype="1"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heel(1)">
                                      <p:cBhvr>
                                        <p:cTn id="33" dur="20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43" grpId="0"/>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60804" y="374073"/>
          <a:ext cx="11163160" cy="5827736"/>
        </p:xfrm>
        <a:graphic>
          <a:graphicData uri="http://schemas.openxmlformats.org/drawingml/2006/table">
            <a:tbl>
              <a:tblPr/>
              <a:tblGrid>
                <a:gridCol w="2947896"/>
                <a:gridCol w="8215264"/>
              </a:tblGrid>
              <a:tr h="217567">
                <a:tc>
                  <a:txBody>
                    <a:bodyPr/>
                    <a:lstStyle/>
                    <a:p>
                      <a:pPr>
                        <a:buNone/>
                      </a:pPr>
                      <a:r>
                        <a:rPr lang="en-GB" sz="2400" dirty="0">
                          <a:latin typeface="Calibri" panose="020F0502020204030204" pitchFamily="34" charset="0"/>
                          <a:cs typeface="Calibri" panose="020F0502020204030204" pitchFamily="34" charset="0"/>
                        </a:rPr>
                        <a:t>nitrogen fertilizer</a:t>
                      </a:r>
                      <a:endParaRPr lang="en-GB"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氮肥</a:t>
                      </a:r>
                      <a:endParaRPr lang="zh-CN" altLang="en-US"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dirty="0">
                          <a:latin typeface="Calibri" panose="020F0502020204030204" pitchFamily="34" charset="0"/>
                          <a:cs typeface="Calibri" panose="020F0502020204030204" pitchFamily="34" charset="0"/>
                        </a:rPr>
                        <a:t>environmental price</a:t>
                      </a:r>
                      <a:endParaRPr lang="en-GB"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环境代价</a:t>
                      </a:r>
                      <a:endParaRPr lang="zh-CN" altLang="en-US"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a:latin typeface="Calibri" panose="020F0502020204030204" pitchFamily="34" charset="0"/>
                          <a:cs typeface="Calibri" panose="020F0502020204030204" pitchFamily="34" charset="0"/>
                        </a:rPr>
                        <a:t>soil degradation</a:t>
                      </a:r>
                      <a:endParaRPr lang="en-GB"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土壤退化</a:t>
                      </a:r>
                      <a:endParaRPr lang="zh-CN" altLang="en-US"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a:latin typeface="Calibri" panose="020F0502020204030204" pitchFamily="34" charset="0"/>
                          <a:cs typeface="Calibri" panose="020F0502020204030204" pitchFamily="34" charset="0"/>
                        </a:rPr>
                        <a:t>shoot development</a:t>
                      </a:r>
                      <a:endParaRPr lang="en-GB"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茎叶发育（射击 </a:t>
                      </a:r>
                      <a:r>
                        <a:rPr lang="en-US" altLang="zh-CN" sz="2400" dirty="0">
                          <a:latin typeface="Calibri" panose="020F0502020204030204" pitchFamily="34" charset="0"/>
                          <a:cs typeface="Calibri" panose="020F0502020204030204" pitchFamily="34" charset="0"/>
                        </a:rPr>
                        <a:t>shoot-shot-shot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shoot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up</a:t>
                      </a:r>
                      <a:r>
                        <a:rPr lang="zh-CN" altLang="en-US" sz="2400" dirty="0">
                          <a:latin typeface="Calibri" panose="020F0502020204030204" pitchFamily="34" charset="0"/>
                          <a:cs typeface="Calibri" panose="020F0502020204030204" pitchFamily="34" charset="0"/>
                        </a:rPr>
                        <a:t>快速成长</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激增）</a:t>
                      </a:r>
                      <a:endParaRPr lang="zh-CN" altLang="en-US"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a:latin typeface="Calibri" panose="020F0502020204030204" pitchFamily="34" charset="0"/>
                          <a:cs typeface="Calibri" panose="020F0502020204030204" pitchFamily="34" charset="0"/>
                        </a:rPr>
                        <a:t>trade-off</a:t>
                      </a:r>
                      <a:endParaRPr lang="en-GB"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权衡，此消彼长</a:t>
                      </a:r>
                      <a:endParaRPr lang="zh-CN" altLang="en-US"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a:latin typeface="Calibri" panose="020F0502020204030204" pitchFamily="34" charset="0"/>
                          <a:cs typeface="Calibri" panose="020F0502020204030204" pitchFamily="34" charset="0"/>
                        </a:rPr>
                        <a:t>modify</a:t>
                      </a:r>
                      <a:endParaRPr lang="en-GB"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修饰，改造</a:t>
                      </a:r>
                      <a:endParaRPr lang="zh-CN" altLang="en-US"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dirty="0">
                          <a:latin typeface="Calibri" panose="020F0502020204030204" pitchFamily="34" charset="0"/>
                          <a:cs typeface="Calibri" panose="020F0502020204030204" pitchFamily="34" charset="0"/>
                        </a:rPr>
                        <a:t>stable yield</a:t>
                      </a:r>
                      <a:endParaRPr lang="en-GB"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稳定产量</a:t>
                      </a:r>
                      <a:endParaRPr lang="zh-CN" altLang="en-US"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dirty="0">
                          <a:latin typeface="Calibri" panose="020F0502020204030204" pitchFamily="34" charset="0"/>
                          <a:cs typeface="Calibri" panose="020F0502020204030204" pitchFamily="34" charset="0"/>
                        </a:rPr>
                        <a:t>artificial </a:t>
                      </a:r>
                      <a:r>
                        <a:rPr lang="en-GB" sz="2400" dirty="0" err="1">
                          <a:latin typeface="Calibri" panose="020F0502020204030204" pitchFamily="34" charset="0"/>
                          <a:cs typeface="Calibri" panose="020F0502020204030204" pitchFamily="34" charset="0"/>
                        </a:rPr>
                        <a:t>fertiliser</a:t>
                      </a:r>
                      <a:endParaRPr lang="en-GB"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人工肥料</a:t>
                      </a:r>
                      <a:endParaRPr lang="zh-CN" altLang="en-US"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dirty="0">
                          <a:latin typeface="Calibri" panose="020F0502020204030204" pitchFamily="34" charset="0"/>
                          <a:cs typeface="Calibri" panose="020F0502020204030204" pitchFamily="34" charset="0"/>
                        </a:rPr>
                        <a:t>tissue-specific</a:t>
                      </a:r>
                      <a:endParaRPr lang="en-GB"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组织特异性的</a:t>
                      </a:r>
                      <a:endParaRPr lang="zh-CN" altLang="en-US"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dirty="0">
                          <a:latin typeface="Calibri" panose="020F0502020204030204" pitchFamily="34" charset="0"/>
                          <a:cs typeface="Calibri" panose="020F0502020204030204" pitchFamily="34" charset="0"/>
                        </a:rPr>
                        <a:t>protein complex</a:t>
                      </a:r>
                      <a:endParaRPr lang="en-GB"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蛋白质复合物</a:t>
                      </a:r>
                      <a:endParaRPr lang="zh-CN" altLang="en-US"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a:latin typeface="Calibri" panose="020F0502020204030204" pitchFamily="34" charset="0"/>
                          <a:cs typeface="Calibri" panose="020F0502020204030204" pitchFamily="34" charset="0"/>
                        </a:rPr>
                        <a:t>plant breeding</a:t>
                      </a:r>
                      <a:endParaRPr lang="en-GB"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植物育种</a:t>
                      </a:r>
                      <a:endParaRPr lang="zh-CN" altLang="en-US"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sz="2400">
                          <a:latin typeface="Calibri" panose="020F0502020204030204" pitchFamily="34" charset="0"/>
                          <a:cs typeface="Calibri" panose="020F0502020204030204" pitchFamily="34" charset="0"/>
                        </a:rPr>
                        <a:t>field trial</a:t>
                      </a:r>
                      <a:endParaRPr lang="en-GB"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田间试验</a:t>
                      </a:r>
                      <a:endParaRPr lang="zh-CN" altLang="en-US" sz="240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567">
                <a:tc>
                  <a:txBody>
                    <a:bodyPr/>
                    <a:lstStyle/>
                    <a:p>
                      <a:pPr>
                        <a:buNone/>
                      </a:pPr>
                      <a:r>
                        <a:rPr lang="en-GB" altLang="zh-CN" sz="2400" dirty="0">
                          <a:latin typeface="Calibri" panose="020F0502020204030204" pitchFamily="34" charset="0"/>
                          <a:cs typeface="Calibri" panose="020F0502020204030204" pitchFamily="34" charset="0"/>
                        </a:rPr>
                        <a:t>cross</a:t>
                      </a:r>
                      <a:endParaRPr lang="en-GB"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杂交（非“穿过”）</a:t>
                      </a:r>
                      <a:r>
                        <a:rPr lang="en-GB" altLang="zh-CN" sz="2400" dirty="0">
                          <a:latin typeface="Calibri" panose="020F0502020204030204" pitchFamily="34" charset="0"/>
                          <a:cs typeface="Calibri" panose="020F0502020204030204" pitchFamily="34" charset="0"/>
                        </a:rPr>
                        <a:t>A mule is the product of a horse crossed with a donkey.</a:t>
                      </a:r>
                      <a:r>
                        <a:rPr lang="zh-CN" altLang="en-US" sz="2400" dirty="0">
                          <a:latin typeface="Calibri" panose="020F0502020204030204" pitchFamily="34" charset="0"/>
                          <a:cs typeface="Calibri" panose="020F0502020204030204" pitchFamily="34" charset="0"/>
                        </a:rPr>
                        <a:t>   骡是马和驴杂交的产物。</a:t>
                      </a:r>
                      <a:endParaRPr lang="zh-CN" altLang="en-US" sz="2400" dirty="0">
                        <a:latin typeface="Calibri" panose="020F0502020204030204" pitchFamily="34" charset="0"/>
                        <a:cs typeface="Calibri" panose="020F0502020204030204" pitchFamily="34" charset="0"/>
                      </a:endParaRPr>
                    </a:p>
                  </a:txBody>
                  <a:tcPr marL="54392" marR="54392" marT="27196" marB="271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17863" y="337960"/>
            <a:ext cx="10498281" cy="1132361"/>
          </a:xfrm>
          <a:prstGeom prst="rect">
            <a:avLst/>
          </a:prstGeom>
          <a:noFill/>
        </p:spPr>
        <p:txBody>
          <a:bodyPr wrap="square">
            <a:spAutoFit/>
          </a:bodyPr>
          <a:lstStyle/>
          <a:p>
            <a:pPr marL="342900" marR="69850" lvl="0" indent="-342900">
              <a:lnSpc>
                <a:spcPct val="115000"/>
              </a:lnSpc>
              <a:spcAft>
                <a:spcPts val="800"/>
              </a:spcAft>
              <a:buFont typeface="+mj-lt"/>
              <a:buAutoNum type="arabicPeriod" startAt="32"/>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Which aspect of the root-shoot trade-off does the new study focus on?</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Its economic cost. 		B. Its nutritional demand.</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Its genetic mechanism</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D. Its environmental impact.</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415635" y="1470321"/>
            <a:ext cx="11388437" cy="1346844"/>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For decades, the gene behind this trade-off has been unknown. In a new study, researchers from Nanjing Agricultural University, the University of Oxford, and the Chinese Academy of Sciences not only identified the gene responsible, but demonstrated that modifying it in rice can ensure stable shoot growth and yields even when nitrogen levels are low. The breakthrough could ultimately reduce dependence on artificial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fertilisers</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7606145" y="1771515"/>
            <a:ext cx="3657600"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7" name="矩形 6"/>
          <p:cNvSpPr/>
          <p:nvPr/>
        </p:nvSpPr>
        <p:spPr>
          <a:xfrm>
            <a:off x="415635" y="2143742"/>
            <a:ext cx="10848110"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9" name="文本框 8"/>
          <p:cNvSpPr txBox="1"/>
          <p:nvPr/>
        </p:nvSpPr>
        <p:spPr>
          <a:xfrm>
            <a:off x="415635" y="2844255"/>
            <a:ext cx="11249892" cy="369332"/>
          </a:xfrm>
          <a:prstGeom prst="rect">
            <a:avLst/>
          </a:prstGeom>
          <a:noFill/>
        </p:spPr>
        <p:txBody>
          <a:bodyPr wrap="square">
            <a:spAutoFit/>
          </a:bodyPr>
          <a:lstStyle/>
          <a:p>
            <a:r>
              <a:rPr lang="zh-CN" altLang="en-US" b="1" dirty="0">
                <a:solidFill>
                  <a:srgbClr val="FF0000"/>
                </a:solidFill>
              </a:rPr>
              <a:t>研究人员不仅确定了相关基因，还证明了在水稻中对其进行改造能够确保稳定的茎秆生长和产量……</a:t>
            </a:r>
            <a:endParaRPr lang="zh-CN" altLang="en-US" b="1" dirty="0">
              <a:solidFill>
                <a:srgbClr val="FF0000"/>
              </a:solidFill>
            </a:endParaRPr>
          </a:p>
        </p:txBody>
      </p:sp>
      <p:sp>
        <p:nvSpPr>
          <p:cNvPr id="11" name="文本框 10"/>
          <p:cNvSpPr txBox="1"/>
          <p:nvPr/>
        </p:nvSpPr>
        <p:spPr>
          <a:xfrm>
            <a:off x="415635" y="3240677"/>
            <a:ext cx="11097492" cy="646331"/>
          </a:xfrm>
          <a:prstGeom prst="rect">
            <a:avLst/>
          </a:prstGeom>
          <a:noFill/>
        </p:spPr>
        <p:txBody>
          <a:bodyPr wrap="square">
            <a:spAutoFit/>
          </a:bodyPr>
          <a:lstStyle/>
          <a:p>
            <a:r>
              <a:rPr lang="zh-CN" altLang="en-US" b="1" dirty="0"/>
              <a:t>研究焦点</a:t>
            </a:r>
            <a:r>
              <a:rPr lang="zh-CN" altLang="en-US" dirty="0"/>
              <a:t>：找到控制该权衡的</a:t>
            </a:r>
            <a:r>
              <a:rPr lang="zh-CN" altLang="en-US" b="1" dirty="0"/>
              <a:t>基因</a:t>
            </a:r>
            <a:r>
              <a:rPr lang="zh-CN" altLang="en-US" dirty="0"/>
              <a:t>，并对其进行修饰 → 即</a:t>
            </a:r>
            <a:r>
              <a:rPr lang="zh-CN" altLang="en-US" b="1" dirty="0"/>
              <a:t>遗传机制</a:t>
            </a:r>
            <a:r>
              <a:rPr lang="zh-CN" altLang="en-US" dirty="0"/>
              <a:t>（</a:t>
            </a:r>
            <a:r>
              <a:rPr lang="en-GB" altLang="zh-CN" dirty="0"/>
              <a:t>genetic mechanism</a:t>
            </a:r>
            <a:r>
              <a:rPr lang="zh-CN" altLang="en-GB" dirty="0"/>
              <a:t>）</a:t>
            </a:r>
            <a:r>
              <a:rPr lang="zh-CN" altLang="en-US" dirty="0"/>
              <a:t>，即生物体通过基因来调控某一性状或生理过程的原理。</a:t>
            </a:r>
            <a:endParaRPr lang="en-US" altLang="zh-CN" dirty="0"/>
          </a:p>
        </p:txBody>
      </p:sp>
      <p:sp>
        <p:nvSpPr>
          <p:cNvPr id="14" name="文本框 13"/>
          <p:cNvSpPr txBox="1"/>
          <p:nvPr/>
        </p:nvSpPr>
        <p:spPr>
          <a:xfrm>
            <a:off x="415635" y="3887008"/>
            <a:ext cx="6102926" cy="923330"/>
          </a:xfrm>
          <a:prstGeom prst="rect">
            <a:avLst/>
          </a:prstGeom>
          <a:noFill/>
        </p:spPr>
        <p:txBody>
          <a:bodyPr wrap="square">
            <a:spAutoFit/>
          </a:bodyPr>
          <a:lstStyle/>
          <a:p>
            <a:r>
              <a:rPr lang="zh-CN" altLang="en-US" dirty="0"/>
              <a:t>A：未提经济成本。</a:t>
            </a:r>
            <a:endParaRPr lang="zh-CN" altLang="en-US" dirty="0"/>
          </a:p>
          <a:p>
            <a:r>
              <a:rPr lang="zh-CN" altLang="en-US" dirty="0"/>
              <a:t>B：未提营养需求。</a:t>
            </a:r>
            <a:endParaRPr lang="zh-CN" altLang="en-US" dirty="0"/>
          </a:p>
          <a:p>
            <a:r>
              <a:rPr lang="zh-CN" altLang="en-US" dirty="0"/>
              <a:t>D：环境影响是背景，但研究聚焦基因。</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heckerboard(across)">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6410" y="261812"/>
            <a:ext cx="11135590" cy="1132361"/>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33.What can we learn about WRINKLED1a?</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 Its function varies in different tissues</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B. Its effect is restricted to the shoot.</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It promotes protein complex formation. 		D. It reduces nitrogen levels in the roots.</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415636" y="1394173"/>
            <a:ext cx="11388436" cy="1346844"/>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In experiments, the team found that a gene in rice called WRINKLED1a has distinct roles in the shoot and root. In the shoot, it switches on NGR5, a key gene that promotes branching. In the roots, WRINKLED</a:t>
            </a: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1a supports nitrogen uptake, but also prevents the formation of a protein complex that would otherwise limit root growth. Interestingly, WRINKLED1a does not prevent this protein complex in the shoot, showing that its roles are tissue-specific.</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矩形 7"/>
          <p:cNvSpPr/>
          <p:nvPr/>
        </p:nvSpPr>
        <p:spPr>
          <a:xfrm>
            <a:off x="7453745" y="1430382"/>
            <a:ext cx="3532910"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9" name="矩形 8"/>
          <p:cNvSpPr/>
          <p:nvPr/>
        </p:nvSpPr>
        <p:spPr>
          <a:xfrm>
            <a:off x="6733309" y="2368790"/>
            <a:ext cx="3740728"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1" name="文本框 10"/>
          <p:cNvSpPr txBox="1"/>
          <p:nvPr/>
        </p:nvSpPr>
        <p:spPr>
          <a:xfrm>
            <a:off x="415636" y="2898761"/>
            <a:ext cx="11388436" cy="1200329"/>
          </a:xfrm>
          <a:prstGeom prst="rect">
            <a:avLst/>
          </a:prstGeom>
          <a:noFill/>
        </p:spPr>
        <p:txBody>
          <a:bodyPr wrap="square">
            <a:spAutoFit/>
          </a:bodyPr>
          <a:lstStyle/>
          <a:p>
            <a:pPr algn="just"/>
            <a:r>
              <a:rPr lang="zh-CN" altLang="en-US" dirty="0"/>
              <a:t>    在实验中，研究团队发现水稻中一个名为 </a:t>
            </a:r>
            <a:r>
              <a:rPr lang="en-GB" altLang="zh-CN" dirty="0"/>
              <a:t>WRINKLED1a </a:t>
            </a:r>
            <a:r>
              <a:rPr lang="zh-CN" altLang="en-US" dirty="0"/>
              <a:t>的基因在茎和根中具有不同的作用。在茎中，它会启动 </a:t>
            </a:r>
            <a:r>
              <a:rPr lang="en-GB" altLang="zh-CN" dirty="0"/>
              <a:t>NGR5</a:t>
            </a:r>
            <a:r>
              <a:rPr lang="zh-CN" altLang="en-GB" dirty="0"/>
              <a:t>（</a:t>
            </a:r>
            <a:r>
              <a:rPr lang="zh-CN" altLang="en-US" dirty="0"/>
              <a:t>一个促进分枝的关键基因）。在根中，</a:t>
            </a:r>
            <a:r>
              <a:rPr lang="en-GB" altLang="zh-CN" dirty="0"/>
              <a:t>WRINKLED</a:t>
            </a:r>
            <a:r>
              <a:rPr lang="zh-CN" altLang="en-US" dirty="0"/>
              <a:t> </a:t>
            </a:r>
            <a:r>
              <a:rPr lang="en-GB" altLang="zh-CN" dirty="0"/>
              <a:t>1a </a:t>
            </a:r>
            <a:r>
              <a:rPr lang="zh-CN" altLang="en-US" dirty="0"/>
              <a:t>支持氮的吸收，但同时会阻止一种蛋白质复合物的形成；否则，这种复合物会限制根的生长。有趣的是，</a:t>
            </a:r>
            <a:r>
              <a:rPr lang="en-GB" altLang="zh-CN" dirty="0"/>
              <a:t>WRINKLED1</a:t>
            </a:r>
            <a:r>
              <a:rPr lang="zh-CN" altLang="en-US" dirty="0"/>
              <a:t> </a:t>
            </a:r>
            <a:r>
              <a:rPr lang="en-GB" altLang="zh-CN" dirty="0"/>
              <a:t>a </a:t>
            </a:r>
            <a:r>
              <a:rPr lang="zh-CN" altLang="en-US" dirty="0"/>
              <a:t>在茎中并不会阻止这种蛋白质复合物，这表明其作用是组织特异性的。</a:t>
            </a:r>
            <a:endParaRPr lang="zh-CN" altLang="en-US" dirty="0"/>
          </a:p>
        </p:txBody>
      </p:sp>
      <p:sp>
        <p:nvSpPr>
          <p:cNvPr id="15" name="文本框 14"/>
          <p:cNvSpPr txBox="1"/>
          <p:nvPr/>
        </p:nvSpPr>
        <p:spPr>
          <a:xfrm>
            <a:off x="387928" y="4099090"/>
            <a:ext cx="11388436" cy="2585323"/>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原文明确说“在茎和根中具有不同的作用”（has distinct roles in the shoot and root）。具体表现：茎中 → 启动 NGR5（促进分枝）；根中 → 支持氮吸收 + 阻止蛋白复合物。并且总结为“组织特异性的”（tissue-specific）。</a:t>
            </a:r>
            <a:endParaRPr lang="en-US" altLang="zh-CN" dirty="0">
              <a:latin typeface="Times New Roman" panose="02020603050405020304" pitchFamily="18" charset="0"/>
              <a:cs typeface="Times New Roman" panose="02020603050405020304" pitchFamily="18" charset="0"/>
            </a:endParaRPr>
          </a:p>
          <a:p>
            <a:r>
              <a:rPr lang="en-GB" altLang="zh-CN" b="1" dirty="0"/>
              <a:t>B. Its effect is restricted to the shoot.</a:t>
            </a:r>
            <a:r>
              <a:rPr lang="zh-CN" altLang="en-US" dirty="0"/>
              <a:t>原文明确指出该基因在</a:t>
            </a:r>
            <a:r>
              <a:rPr lang="zh-CN" altLang="en-US" b="1" dirty="0"/>
              <a:t>根中也有重要作用</a:t>
            </a:r>
            <a:r>
              <a:rPr lang="zh-CN" altLang="en-US" dirty="0"/>
              <a:t>（支持氮吸收、阻止蛋白复合物）。“</a:t>
            </a:r>
            <a:r>
              <a:rPr lang="en-GB" altLang="zh-CN" dirty="0"/>
              <a:t>restricted to the shoot” </a:t>
            </a:r>
            <a:r>
              <a:rPr lang="zh-CN" altLang="en-US" dirty="0"/>
              <a:t>意为“仅限于茎”，与事实相反。</a:t>
            </a:r>
            <a:endParaRPr lang="zh-CN" altLang="en-US" dirty="0"/>
          </a:p>
          <a:p>
            <a:r>
              <a:rPr lang="en-GB" altLang="zh-CN" b="1" dirty="0"/>
              <a:t>C</a:t>
            </a:r>
            <a:r>
              <a:rPr lang="en-US" altLang="zh-CN" b="1" dirty="0"/>
              <a:t>.</a:t>
            </a:r>
            <a:r>
              <a:rPr lang="en-GB" altLang="zh-CN" b="1" dirty="0"/>
              <a:t>It promotes protein complex formation.</a:t>
            </a:r>
            <a:r>
              <a:rPr lang="zh-CN" altLang="en-US" dirty="0"/>
              <a:t>原文说的是“</a:t>
            </a:r>
            <a:r>
              <a:rPr lang="zh-CN" altLang="en-US" b="1" dirty="0"/>
              <a:t>阻止</a:t>
            </a:r>
            <a:r>
              <a:rPr lang="zh-CN" altLang="en-US" dirty="0"/>
              <a:t>（</a:t>
            </a:r>
            <a:r>
              <a:rPr lang="en-GB" altLang="zh-CN" dirty="0"/>
              <a:t>prevents</a:t>
            </a:r>
            <a:r>
              <a:rPr lang="zh-CN" altLang="en-GB" dirty="0"/>
              <a:t>）</a:t>
            </a:r>
            <a:r>
              <a:rPr lang="zh-CN" altLang="en-US" dirty="0"/>
              <a:t>一种蛋白质复合物的形成”。“</a:t>
            </a:r>
            <a:r>
              <a:rPr lang="en-GB" altLang="zh-CN" dirty="0"/>
              <a:t>promotes” </a:t>
            </a:r>
            <a:r>
              <a:rPr lang="zh-CN" altLang="en-US" dirty="0"/>
              <a:t>意为“促进”，与原文完全相反。</a:t>
            </a:r>
            <a:endParaRPr lang="zh-CN" altLang="en-US" dirty="0"/>
          </a:p>
          <a:p>
            <a:r>
              <a:rPr lang="en-GB" altLang="zh-CN" b="1" dirty="0"/>
              <a:t>D. It reduces nitrogen levels in the roots.</a:t>
            </a:r>
            <a:r>
              <a:rPr lang="zh-CN" altLang="en-US" dirty="0"/>
              <a:t>原文说的是“支持氮的吸收”（</a:t>
            </a:r>
            <a:r>
              <a:rPr lang="en-GB" altLang="zh-CN" dirty="0"/>
              <a:t>supports nitrogen uptake</a:t>
            </a:r>
            <a:r>
              <a:rPr lang="zh-CN" altLang="en-GB" dirty="0"/>
              <a:t>），</a:t>
            </a:r>
            <a:r>
              <a:rPr lang="zh-CN" altLang="en-US" dirty="0"/>
              <a:t>即帮助根吸收氮，而不是减少氮水平。“</a:t>
            </a:r>
            <a:r>
              <a:rPr lang="en-GB" altLang="zh-CN" dirty="0"/>
              <a:t>reduces nitrogen levels” </a:t>
            </a:r>
            <a:r>
              <a:rPr lang="zh-CN" altLang="en-US" dirty="0"/>
              <a:t>在文中没有任何依据。</a:t>
            </a:r>
            <a:endParaRPr lang="zh-CN" altLang="en-US" dirty="0"/>
          </a:p>
          <a:p>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heckerboard(across)">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0990" y="242284"/>
            <a:ext cx="10775373" cy="1132361"/>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34.What might the study help to do according to the text?</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Contribute to food diversity. 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 Facilitate sustainable farming.</a:t>
            </a:r>
            <a:b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Justify nitrogen fertilizer use. 		D. Advance rice breeding methods.</a:t>
            </a:r>
            <a:endParaRPr lang="zh-CN" altLang="zh-CN" sz="20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285749" y="1374645"/>
            <a:ext cx="11490613" cy="2820324"/>
          </a:xfrm>
          <a:prstGeom prst="rect">
            <a:avLst/>
          </a:prstGeom>
          <a:solidFill>
            <a:schemeClr val="bg1"/>
          </a:solidFill>
        </p:spPr>
        <p:txBody>
          <a:bodyPr wrap="square">
            <a:spAutoFit/>
          </a:bodyPr>
          <a:lstStyle/>
          <a:p>
            <a:pPr marL="69850" marR="69850" indent="228600" algn="just">
              <a:lnSpc>
                <a:spcPct val="115000"/>
              </a:lnSpc>
              <a:spcAft>
                <a:spcPts val="800"/>
              </a:spcAft>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Para.2 … </a:t>
            </a:r>
            <a:r>
              <a:rPr lang="en-US" altLang="zh-CN" dirty="0">
                <a:latin typeface="Times New Roman" panose="02020603050405020304" pitchFamily="18" charset="0"/>
                <a:cs typeface="Times New Roman" panose="02020603050405020304" pitchFamily="18" charset="0"/>
              </a:rPr>
              <a:t>The breakthrough could ultimately reduce dependence on artificial </a:t>
            </a:r>
            <a:r>
              <a:rPr lang="en-US" altLang="zh-CN" dirty="0" err="1">
                <a:latin typeface="Times New Roman" panose="02020603050405020304" pitchFamily="18" charset="0"/>
                <a:cs typeface="Times New Roman" panose="02020603050405020304" pitchFamily="18" charset="0"/>
              </a:rPr>
              <a:t>fertilisers</a:t>
            </a:r>
            <a:r>
              <a:rPr lang="en-US" altLang="zh-CN" dirty="0">
                <a:latin typeface="Times New Roman" panose="02020603050405020304" pitchFamily="18" charset="0"/>
                <a:cs typeface="Times New Roman" panose="02020603050405020304" pitchFamily="18" charset="0"/>
              </a:rPr>
              <a:t>.</a:t>
            </a:r>
            <a:endParaRPr lang="en-US" altLang="zh-CN" kern="0" dirty="0">
              <a:latin typeface="Times New Roman" panose="02020603050405020304" pitchFamily="18" charset="0"/>
              <a:ea typeface="宋体" panose="02010600030101010101" pitchFamily="2" charset="-122"/>
              <a:cs typeface="Times New Roman" panose="02020603050405020304" pitchFamily="18" charset="0"/>
            </a:endParaRPr>
          </a:p>
          <a:p>
            <a:pPr marL="69850" marR="69850" indent="228600" algn="just">
              <a:lnSpc>
                <a:spcPct val="115000"/>
              </a:lnSpc>
              <a:spcAft>
                <a:spcPts val="800"/>
              </a:spcAft>
            </a:pP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From over 3,000 rice varieties, the team identified a naturally stronger version of the gene and used traditional plant breeding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育种</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cross it into varieties carrying a weaker form. Over three field trials in Hainan and Anhui provinces, China, rice plants with this improved version maintained a more stable root-to-shoot balance across different nitrogen conditions, resulting in a 23.7% yield increase under low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fertiliser</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use and a 19.9% increase under high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fertiliser</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use.</a:t>
            </a:r>
            <a:endParaRPr lang="zh-CN" altLang="zh-CN" sz="1600" kern="100" dirty="0">
              <a:effectLst/>
              <a:latin typeface="Times New Roman" panose="02020603050405020304" pitchFamily="18" charset="0"/>
              <a:ea typeface="等线" panose="02010600030101010101" pitchFamily="2" charset="-122"/>
              <a:cs typeface="Times New Roman" panose="02020603050405020304" pitchFamily="18" charset="0"/>
            </a:endParaRPr>
          </a:p>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Lead author Dr. Shan Li noted that WRINKLED1a helps rice avoid the usual "more roots, less shoot" situation under nitrogen limitation, supporting stable yields with lower nitrogen inputs. "The next step is to investigate whether similar genes in other crops, such as wheat and corn, can be used to achieve the same outcomes," she added.</a:t>
            </a:r>
            <a:endParaRPr lang="zh-CN" altLang="zh-CN" sz="1600" kern="1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
        <p:nvSpPr>
          <p:cNvPr id="6" name="矩形 5"/>
          <p:cNvSpPr/>
          <p:nvPr/>
        </p:nvSpPr>
        <p:spPr>
          <a:xfrm>
            <a:off x="4765964" y="1377576"/>
            <a:ext cx="3920836"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7" name="矩形 6"/>
          <p:cNvSpPr/>
          <p:nvPr/>
        </p:nvSpPr>
        <p:spPr>
          <a:xfrm>
            <a:off x="2234045" y="3447583"/>
            <a:ext cx="4817919"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8" name="矩形 7"/>
          <p:cNvSpPr/>
          <p:nvPr/>
        </p:nvSpPr>
        <p:spPr>
          <a:xfrm>
            <a:off x="1496291" y="2700198"/>
            <a:ext cx="9767454"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10" name="文本框 9"/>
          <p:cNvSpPr txBox="1"/>
          <p:nvPr/>
        </p:nvSpPr>
        <p:spPr>
          <a:xfrm>
            <a:off x="3993574" y="1609700"/>
            <a:ext cx="6906491" cy="338554"/>
          </a:xfrm>
          <a:prstGeom prst="rect">
            <a:avLst/>
          </a:prstGeom>
          <a:noFill/>
        </p:spPr>
        <p:txBody>
          <a:bodyPr wrap="square">
            <a:spAutoFit/>
          </a:bodyPr>
          <a:lstStyle/>
          <a:p>
            <a:r>
              <a:rPr lang="zh-CN" altLang="en-US" sz="1600" dirty="0">
                <a:highlight>
                  <a:srgbClr val="FFFF00"/>
                </a:highlight>
              </a:rPr>
              <a:t>人工化肥（</a:t>
            </a:r>
            <a:r>
              <a:rPr lang="en-GB" altLang="zh-CN" sz="1600" dirty="0">
                <a:highlight>
                  <a:srgbClr val="FFFF00"/>
                </a:highlight>
              </a:rPr>
              <a:t>artificial </a:t>
            </a:r>
            <a:r>
              <a:rPr lang="en-GB" altLang="zh-CN" sz="1600" dirty="0" err="1">
                <a:highlight>
                  <a:srgbClr val="FFFF00"/>
                </a:highlight>
              </a:rPr>
              <a:t>fertilisers</a:t>
            </a:r>
            <a:r>
              <a:rPr lang="zh-CN" altLang="en-GB" sz="1600" dirty="0">
                <a:highlight>
                  <a:srgbClr val="FFFF00"/>
                </a:highlight>
              </a:rPr>
              <a:t>）</a:t>
            </a:r>
            <a:r>
              <a:rPr lang="zh-CN" altLang="en-US" sz="1600" dirty="0">
                <a:highlight>
                  <a:srgbClr val="FFFF00"/>
                </a:highlight>
              </a:rPr>
              <a:t>的使用会导致水污染、土壤退化（第</a:t>
            </a:r>
            <a:r>
              <a:rPr lang="en-US" altLang="zh-CN" sz="1600" dirty="0">
                <a:highlight>
                  <a:srgbClr val="FFFF00"/>
                </a:highlight>
              </a:rPr>
              <a:t>1</a:t>
            </a:r>
            <a:r>
              <a:rPr lang="zh-CN" altLang="en-US" sz="1600" dirty="0">
                <a:highlight>
                  <a:srgbClr val="FFFF00"/>
                </a:highlight>
              </a:rPr>
              <a:t>段）。</a:t>
            </a:r>
            <a:endParaRPr lang="zh-CN" altLang="en-US" sz="1600" dirty="0">
              <a:highlight>
                <a:srgbClr val="FFFF00"/>
              </a:highlight>
            </a:endParaRPr>
          </a:p>
        </p:txBody>
      </p:sp>
      <p:sp>
        <p:nvSpPr>
          <p:cNvPr id="12" name="文本框 11"/>
          <p:cNvSpPr txBox="1"/>
          <p:nvPr/>
        </p:nvSpPr>
        <p:spPr>
          <a:xfrm>
            <a:off x="3286990" y="2951740"/>
            <a:ext cx="7755081" cy="338554"/>
          </a:xfrm>
          <a:prstGeom prst="rect">
            <a:avLst/>
          </a:prstGeom>
          <a:noFill/>
        </p:spPr>
        <p:txBody>
          <a:bodyPr wrap="square">
            <a:spAutoFit/>
          </a:bodyPr>
          <a:lstStyle>
            <a:defPPr>
              <a:defRPr lang="zh-CN"/>
            </a:defPPr>
            <a:lvl1pPr>
              <a:defRPr sz="1600">
                <a:highlight>
                  <a:srgbClr val="FFFF00"/>
                </a:highlight>
              </a:defRPr>
            </a:lvl1pPr>
          </a:lstStyle>
          <a:p>
            <a:r>
              <a:rPr lang="zh-CN" altLang="en-US" dirty="0"/>
              <a:t>如果通过基因改良使水稻在低氮条件下仍能高产，农民就可以减少化肥施用量。</a:t>
            </a:r>
            <a:endParaRPr lang="zh-CN" altLang="en-US" dirty="0"/>
          </a:p>
        </p:txBody>
      </p:sp>
      <p:sp>
        <p:nvSpPr>
          <p:cNvPr id="16" name="文本框 15"/>
          <p:cNvSpPr txBox="1"/>
          <p:nvPr/>
        </p:nvSpPr>
        <p:spPr>
          <a:xfrm>
            <a:off x="350694" y="4103927"/>
            <a:ext cx="11490612" cy="646331"/>
          </a:xfrm>
          <a:prstGeom prst="rect">
            <a:avLst/>
          </a:prstGeom>
          <a:noFill/>
        </p:spPr>
        <p:txBody>
          <a:bodyPr wrap="square">
            <a:spAutoFit/>
          </a:bodyPr>
          <a:lstStyle/>
          <a:p>
            <a:r>
              <a:rPr lang="zh-CN" altLang="en-US" b="1" dirty="0">
                <a:solidFill>
                  <a:srgbClr val="FF0000"/>
                </a:solidFill>
                <a:latin typeface="Times New Roman" panose="02020603050405020304" pitchFamily="18" charset="0"/>
                <a:cs typeface="Times New Roman" panose="02020603050405020304" pitchFamily="18" charset="0"/>
              </a:rPr>
              <a:t>可持续农业（</a:t>
            </a:r>
            <a:r>
              <a:rPr lang="en-GB" altLang="zh-CN" b="1" dirty="0">
                <a:solidFill>
                  <a:srgbClr val="FF0000"/>
                </a:solidFill>
                <a:latin typeface="Times New Roman" panose="02020603050405020304" pitchFamily="18" charset="0"/>
                <a:cs typeface="Times New Roman" panose="02020603050405020304" pitchFamily="18" charset="0"/>
              </a:rPr>
              <a:t>sustainable farming</a:t>
            </a:r>
            <a:r>
              <a:rPr lang="zh-CN" altLang="en-GB" b="1" dirty="0">
                <a:solidFill>
                  <a:srgbClr val="FF0000"/>
                </a:solidFill>
                <a:latin typeface="Times New Roman" panose="02020603050405020304" pitchFamily="18" charset="0"/>
                <a:cs typeface="Times New Roman" panose="02020603050405020304" pitchFamily="18" charset="0"/>
              </a:rPr>
              <a:t>）</a:t>
            </a:r>
            <a:r>
              <a:rPr lang="en-GB" altLang="zh-CN" dirty="0">
                <a:solidFill>
                  <a:srgbClr val="FF0000"/>
                </a:solidFill>
                <a:latin typeface="Times New Roman" panose="02020603050405020304" pitchFamily="18" charset="0"/>
                <a:cs typeface="Times New Roman" panose="02020603050405020304" pitchFamily="18" charset="0"/>
              </a:rPr>
              <a:t> </a:t>
            </a:r>
            <a:r>
              <a:rPr lang="zh-CN" altLang="en-US" dirty="0">
                <a:solidFill>
                  <a:srgbClr val="FF0000"/>
                </a:solidFill>
                <a:latin typeface="Times New Roman" panose="02020603050405020304" pitchFamily="18" charset="0"/>
                <a:cs typeface="Times New Roman" panose="02020603050405020304" pitchFamily="18" charset="0"/>
              </a:rPr>
              <a:t>的核心目标之一就是：在保证产量的前提下，减少化学投入品（如化肥、农药）的使用，保护土壤和水资源。</a:t>
            </a:r>
            <a:endParaRPr lang="zh-CN" altLang="en-US"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285749" y="4750258"/>
            <a:ext cx="11555557" cy="2646878"/>
          </a:xfrm>
          <a:prstGeom prst="rect">
            <a:avLst/>
          </a:prstGeom>
          <a:noFill/>
        </p:spPr>
        <p:txBody>
          <a:bodyPr wrap="square">
            <a:spAutoFit/>
          </a:bodyPr>
          <a:lstStyle/>
          <a:p>
            <a:r>
              <a:rPr lang="en-US" altLang="zh-CN" sz="1600" b="1" dirty="0">
                <a:latin typeface="Times New Roman" panose="02020603050405020304" pitchFamily="18" charset="0"/>
                <a:cs typeface="Times New Roman" panose="02020603050405020304" pitchFamily="18" charset="0"/>
              </a:rPr>
              <a:t>A.</a:t>
            </a:r>
            <a:r>
              <a:rPr lang="en-GB" altLang="zh-CN" sz="1600" b="1" dirty="0">
                <a:latin typeface="Times New Roman" panose="02020603050405020304" pitchFamily="18" charset="0"/>
                <a:cs typeface="Times New Roman" panose="02020603050405020304" pitchFamily="18" charset="0"/>
              </a:rPr>
              <a:t>Contribute to food diversity</a:t>
            </a:r>
            <a:r>
              <a:rPr lang="zh-CN" altLang="en-GB" sz="1600" b="1" dirty="0">
                <a:latin typeface="Times New Roman" panose="02020603050405020304" pitchFamily="18" charset="0"/>
                <a:cs typeface="Times New Roman" panose="02020603050405020304" pitchFamily="18" charset="0"/>
              </a:rPr>
              <a:t>（</a:t>
            </a:r>
            <a:r>
              <a:rPr lang="zh-CN" altLang="en-US" sz="1600" b="1" dirty="0">
                <a:latin typeface="Times New Roman" panose="02020603050405020304" pitchFamily="18" charset="0"/>
                <a:cs typeface="Times New Roman" panose="02020603050405020304" pitchFamily="18" charset="0"/>
              </a:rPr>
              <a:t>促进食物多样性）</a:t>
            </a:r>
            <a:r>
              <a:rPr lang="zh-CN" altLang="en-US" sz="1600" dirty="0">
                <a:latin typeface="Times New Roman" panose="02020603050405020304" pitchFamily="18" charset="0"/>
                <a:cs typeface="Times New Roman" panose="02020603050405020304" pitchFamily="18" charset="0"/>
              </a:rPr>
              <a:t>全文讨论的是</a:t>
            </a:r>
            <a:r>
              <a:rPr lang="zh-CN" altLang="en-US" sz="1600" b="1" dirty="0">
                <a:latin typeface="Times New Roman" panose="02020603050405020304" pitchFamily="18" charset="0"/>
                <a:cs typeface="Times New Roman" panose="02020603050405020304" pitchFamily="18" charset="0"/>
              </a:rPr>
              <a:t>水稻</a:t>
            </a:r>
            <a:r>
              <a:rPr lang="zh-CN" altLang="en-US" sz="1600" dirty="0">
                <a:latin typeface="Times New Roman" panose="02020603050405020304" pitchFamily="18" charset="0"/>
                <a:cs typeface="Times New Roman" panose="02020603050405020304" pitchFamily="18" charset="0"/>
              </a:rPr>
              <a:t>的产量和氮利用效率，没有提到增加作物的种类或品种多样性。食物多样性通常指不同食物的种类（如谷物、蔬菜、水果等），或作物遗传多样性。本文未涉及。</a:t>
            </a:r>
            <a:endParaRPr lang="en-US" altLang="zh-CN" sz="1600" dirty="0">
              <a:latin typeface="Times New Roman" panose="02020603050405020304" pitchFamily="18" charset="0"/>
              <a:cs typeface="Times New Roman" panose="02020603050405020304" pitchFamily="18" charset="0"/>
            </a:endParaRPr>
          </a:p>
          <a:p>
            <a:r>
              <a:rPr lang="en-US" altLang="zh-CN" sz="1600" b="1" dirty="0">
                <a:latin typeface="Times New Roman" panose="02020603050405020304" pitchFamily="18" charset="0"/>
                <a:cs typeface="Times New Roman" panose="02020603050405020304" pitchFamily="18" charset="0"/>
              </a:rPr>
              <a:t>C. </a:t>
            </a:r>
            <a:r>
              <a:rPr lang="en-GB" altLang="zh-CN" sz="1600" b="1" dirty="0">
                <a:latin typeface="Times New Roman" panose="02020603050405020304" pitchFamily="18" charset="0"/>
                <a:cs typeface="Times New Roman" panose="02020603050405020304" pitchFamily="18" charset="0"/>
              </a:rPr>
              <a:t>Justify nitrogen fertilizer use</a:t>
            </a:r>
            <a:r>
              <a:rPr lang="zh-CN" altLang="en-GB" sz="1600" b="1" dirty="0">
                <a:latin typeface="Times New Roman" panose="02020603050405020304" pitchFamily="18" charset="0"/>
                <a:cs typeface="Times New Roman" panose="02020603050405020304" pitchFamily="18" charset="0"/>
              </a:rPr>
              <a:t>（</a:t>
            </a:r>
            <a:r>
              <a:rPr lang="zh-CN" altLang="en-US" sz="1600" b="1" dirty="0">
                <a:latin typeface="Times New Roman" panose="02020603050405020304" pitchFamily="18" charset="0"/>
                <a:cs typeface="Times New Roman" panose="02020603050405020304" pitchFamily="18" charset="0"/>
              </a:rPr>
              <a:t>为使用氮肥辩护）</a:t>
            </a:r>
            <a:r>
              <a:rPr lang="zh-CN" altLang="en-US" sz="1600" dirty="0">
                <a:latin typeface="Times New Roman" panose="02020603050405020304" pitchFamily="18" charset="0"/>
                <a:cs typeface="Times New Roman" panose="02020603050405020304" pitchFamily="18" charset="0"/>
              </a:rPr>
              <a:t>文章第一段明确指出氮肥有“沉重的环境代价”，并希望通过研究</a:t>
            </a:r>
            <a:r>
              <a:rPr lang="zh-CN" altLang="en-US" sz="1600" b="1" dirty="0">
                <a:latin typeface="Times New Roman" panose="02020603050405020304" pitchFamily="18" charset="0"/>
                <a:cs typeface="Times New Roman" panose="02020603050405020304" pitchFamily="18" charset="0"/>
              </a:rPr>
              <a:t>减少</a:t>
            </a:r>
            <a:r>
              <a:rPr lang="zh-CN" altLang="en-US" sz="1600" dirty="0">
                <a:latin typeface="Times New Roman" panose="02020603050405020304" pitchFamily="18" charset="0"/>
                <a:cs typeface="Times New Roman" panose="02020603050405020304" pitchFamily="18" charset="0"/>
              </a:rPr>
              <a:t>对人工化肥的依赖。这恰恰是在</a:t>
            </a:r>
            <a:r>
              <a:rPr lang="zh-CN" altLang="en-US" sz="1600" b="1" dirty="0">
                <a:latin typeface="Times New Roman" panose="02020603050405020304" pitchFamily="18" charset="0"/>
                <a:cs typeface="Times New Roman" panose="02020603050405020304" pitchFamily="18" charset="0"/>
              </a:rPr>
              <a:t>反对过度使用氮肥</a:t>
            </a:r>
            <a:r>
              <a:rPr lang="zh-CN" altLang="en-US" sz="1600" dirty="0">
                <a:latin typeface="Times New Roman" panose="02020603050405020304" pitchFamily="18" charset="0"/>
                <a:cs typeface="Times New Roman" panose="02020603050405020304" pitchFamily="18" charset="0"/>
              </a:rPr>
              <a:t>，而不是为使用氮肥辩护。</a:t>
            </a:r>
            <a:endParaRPr lang="en-US" altLang="zh-CN" sz="1600" dirty="0">
              <a:latin typeface="Times New Roman" panose="02020603050405020304" pitchFamily="18" charset="0"/>
              <a:cs typeface="Times New Roman" panose="02020603050405020304" pitchFamily="18" charset="0"/>
            </a:endParaRPr>
          </a:p>
          <a:p>
            <a:r>
              <a:rPr lang="en-GB" altLang="zh-CN" sz="1600" b="1" dirty="0">
                <a:latin typeface="Times New Roman" panose="02020603050405020304" pitchFamily="18" charset="0"/>
                <a:cs typeface="Times New Roman" panose="02020603050405020304" pitchFamily="18" charset="0"/>
              </a:rPr>
              <a:t>D. Advance rice breeding methods</a:t>
            </a:r>
            <a:r>
              <a:rPr lang="zh-CN" altLang="en-GB" sz="1600" b="1" dirty="0">
                <a:latin typeface="Times New Roman" panose="02020603050405020304" pitchFamily="18" charset="0"/>
                <a:cs typeface="Times New Roman" panose="02020603050405020304" pitchFamily="18" charset="0"/>
              </a:rPr>
              <a:t>（</a:t>
            </a:r>
            <a:r>
              <a:rPr lang="zh-CN" altLang="en-US" sz="1600" b="1" dirty="0">
                <a:latin typeface="Times New Roman" panose="02020603050405020304" pitchFamily="18" charset="0"/>
                <a:cs typeface="Times New Roman" panose="02020603050405020304" pitchFamily="18" charset="0"/>
              </a:rPr>
              <a:t>推进水稻育种方法）</a:t>
            </a:r>
            <a:r>
              <a:rPr lang="zh-CN" altLang="en-US" sz="1600" dirty="0">
                <a:latin typeface="Times New Roman" panose="02020603050405020304" pitchFamily="18" charset="0"/>
                <a:cs typeface="Times New Roman" panose="02020603050405020304" pitchFamily="18" charset="0"/>
              </a:rPr>
              <a:t>文中确实提到了使用</a:t>
            </a:r>
            <a:r>
              <a:rPr lang="zh-CN" altLang="en-US" sz="1600" b="1" dirty="0">
                <a:latin typeface="Times New Roman" panose="02020603050405020304" pitchFamily="18" charset="0"/>
                <a:cs typeface="Times New Roman" panose="02020603050405020304" pitchFamily="18" charset="0"/>
              </a:rPr>
              <a:t>传统植物育种</a:t>
            </a:r>
            <a:r>
              <a:rPr lang="zh-CN" altLang="en-US" sz="1600" dirty="0">
                <a:latin typeface="Times New Roman" panose="02020603050405020304" pitchFamily="18" charset="0"/>
                <a:cs typeface="Times New Roman" panose="02020603050405020304" pitchFamily="18" charset="0"/>
              </a:rPr>
              <a:t>（</a:t>
            </a:r>
            <a:r>
              <a:rPr lang="en-GB" altLang="zh-CN" sz="1600" dirty="0">
                <a:latin typeface="Times New Roman" panose="02020603050405020304" pitchFamily="18" charset="0"/>
                <a:cs typeface="Times New Roman" panose="02020603050405020304" pitchFamily="18" charset="0"/>
              </a:rPr>
              <a:t>traditional plant breeding</a:t>
            </a:r>
            <a:r>
              <a:rPr lang="zh-CN" altLang="en-GB" sz="1600" dirty="0">
                <a:latin typeface="Times New Roman" panose="02020603050405020304" pitchFamily="18" charset="0"/>
                <a:cs typeface="Times New Roman" panose="02020603050405020304" pitchFamily="18" charset="0"/>
              </a:rPr>
              <a:t>）</a:t>
            </a:r>
            <a:r>
              <a:rPr lang="zh-CN" altLang="en-US" sz="1600" dirty="0">
                <a:latin typeface="Times New Roman" panose="02020603050405020304" pitchFamily="18" charset="0"/>
                <a:cs typeface="Times New Roman" panose="02020603050405020304" pitchFamily="18" charset="0"/>
              </a:rPr>
              <a:t>将强基因版本导入其他品种。但这只是</a:t>
            </a:r>
            <a:r>
              <a:rPr lang="zh-CN" altLang="en-US" sz="1600" b="1" dirty="0">
                <a:latin typeface="Times New Roman" panose="02020603050405020304" pitchFamily="18" charset="0"/>
                <a:cs typeface="Times New Roman" panose="02020603050405020304" pitchFamily="18" charset="0"/>
              </a:rPr>
              <a:t>研究的手段</a:t>
            </a:r>
            <a:r>
              <a:rPr lang="zh-CN" altLang="en-US" sz="1600" dirty="0">
                <a:latin typeface="Times New Roman" panose="02020603050405020304" pitchFamily="18" charset="0"/>
                <a:cs typeface="Times New Roman" panose="02020603050405020304" pitchFamily="18" charset="0"/>
              </a:rPr>
              <a:t>，而不是研究最终</a:t>
            </a:r>
            <a:r>
              <a:rPr lang="zh-CN" altLang="en-US" sz="1600" b="1" dirty="0">
                <a:latin typeface="Times New Roman" panose="02020603050405020304" pitchFamily="18" charset="0"/>
                <a:cs typeface="Times New Roman" panose="02020603050405020304" pitchFamily="18" charset="0"/>
              </a:rPr>
              <a:t>帮助实现的目标</a:t>
            </a:r>
            <a:r>
              <a:rPr lang="zh-CN" altLang="en-US" sz="1600" dirty="0">
                <a:latin typeface="Times New Roman" panose="02020603050405020304" pitchFamily="18" charset="0"/>
                <a:cs typeface="Times New Roman" panose="02020603050405020304" pitchFamily="18" charset="0"/>
              </a:rPr>
              <a:t>。题干问的是“</a:t>
            </a:r>
            <a:r>
              <a:rPr lang="en-GB" altLang="zh-CN" sz="1600" dirty="0">
                <a:latin typeface="Times New Roman" panose="02020603050405020304" pitchFamily="18" charset="0"/>
                <a:cs typeface="Times New Roman" panose="02020603050405020304" pitchFamily="18" charset="0"/>
              </a:rPr>
              <a:t>the study help to do” – </a:t>
            </a:r>
            <a:r>
              <a:rPr lang="zh-CN" altLang="en-US" sz="1600" dirty="0">
                <a:latin typeface="Times New Roman" panose="02020603050405020304" pitchFamily="18" charset="0"/>
                <a:cs typeface="Times New Roman" panose="02020603050405020304" pitchFamily="18" charset="0"/>
              </a:rPr>
              <a:t>研究有助于实现什么？更根本的是 </a:t>
            </a:r>
            <a:r>
              <a:rPr lang="zh-CN" altLang="en-US" sz="1600" b="1" dirty="0">
                <a:latin typeface="Times New Roman" panose="02020603050405020304" pitchFamily="18" charset="0"/>
                <a:cs typeface="Times New Roman" panose="02020603050405020304" pitchFamily="18" charset="0"/>
              </a:rPr>
              <a:t>减少化肥依赖，促进可持续农业</a:t>
            </a:r>
            <a:r>
              <a:rPr lang="zh-CN" altLang="en-US" sz="1600" dirty="0">
                <a:latin typeface="Times New Roman" panose="02020603050405020304" pitchFamily="18" charset="0"/>
                <a:cs typeface="Times New Roman" panose="02020603050405020304" pitchFamily="18" charset="0"/>
              </a:rPr>
              <a:t>。</a:t>
            </a:r>
            <a:endParaRPr lang="zh-CN" altLang="en-US" sz="1600" dirty="0">
              <a:latin typeface="Times New Roman" panose="02020603050405020304" pitchFamily="18" charset="0"/>
              <a:cs typeface="Times New Roman" panose="02020603050405020304" pitchFamily="18" charset="0"/>
            </a:endParaRPr>
          </a:p>
          <a:p>
            <a:r>
              <a:rPr lang="zh-CN" altLang="en-US" sz="1600" dirty="0">
                <a:latin typeface="Times New Roman" panose="02020603050405020304" pitchFamily="18" charset="0"/>
                <a:cs typeface="Times New Roman" panose="02020603050405020304" pitchFamily="18" charset="0"/>
              </a:rPr>
              <a:t>育种方法的推进只是中间过程，不是最终目的。</a:t>
            </a:r>
            <a:endParaRPr lang="zh-CN" altLang="en-US" sz="1600" dirty="0">
              <a:latin typeface="Times New Roman" panose="02020603050405020304" pitchFamily="18" charset="0"/>
              <a:cs typeface="Times New Roman" panose="02020603050405020304" pitchFamily="18" charset="0"/>
            </a:endParaRPr>
          </a:p>
          <a:p>
            <a:endParaRPr lang="zh-CN" altLang="en-US" sz="1600" dirty="0">
              <a:latin typeface="Times New Roman" panose="02020603050405020304" pitchFamily="18" charset="0"/>
              <a:cs typeface="Times New Roman" panose="02020603050405020304" pitchFamily="18" charset="0"/>
            </a:endParaRPr>
          </a:p>
          <a:p>
            <a:endParaRPr lang="zh-CN" altLang="en-US" sz="16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heckerboard(across)">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heckerboard(across)">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heckerboard(across)">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heckerboard(across)">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p:bldP spid="12" grpId="0"/>
      <p:bldP spid="16"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9645" y="275668"/>
            <a:ext cx="10082646" cy="1132361"/>
          </a:xfrm>
          <a:prstGeom prst="rect">
            <a:avLst/>
          </a:prstGeom>
          <a:noFill/>
        </p:spPr>
        <p:txBody>
          <a:bodyPr wrap="square">
            <a:spAutoFit/>
          </a:bodyPr>
          <a:lstStyle/>
          <a:p>
            <a:pPr marR="69850" lvl="0">
              <a:lnSpc>
                <a:spcPct val="115000"/>
              </a:lnSpc>
              <a:spcAft>
                <a:spcPts val="800"/>
              </a:spcAf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35.What do Dr. Shan Li's words suggest?</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The limitation of the research. 		B. A challenge in applying the findings.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The need to test the outcomes. 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D. A possible direction for further study.</a:t>
            </a:r>
            <a:endParaRPr lang="zh-CN" altLang="zh-CN"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401782" y="1543412"/>
            <a:ext cx="11402290" cy="1028295"/>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Lead author Dr. Shan Li noted that WRINKLED1a helps rice avoid the usual "more roots, less shoot" situation under nitrogen limitation, supporting stable yields with lower nitrogen inputs. "The next step is to investigate whether similar genes in other crops, such as wheat and corn, can be used to achieve the same outcomes," she added.</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8866908" y="1871445"/>
            <a:ext cx="2923309"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7" name="矩形 6"/>
          <p:cNvSpPr/>
          <p:nvPr/>
        </p:nvSpPr>
        <p:spPr>
          <a:xfrm>
            <a:off x="401784" y="2199480"/>
            <a:ext cx="8188034"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sz="2000" dirty="0">
              <a:solidFill>
                <a:srgbClr val="FF0000"/>
              </a:solidFill>
            </a:endParaRPr>
          </a:p>
        </p:txBody>
      </p:sp>
      <p:sp>
        <p:nvSpPr>
          <p:cNvPr id="9" name="文本框 8"/>
          <p:cNvSpPr txBox="1"/>
          <p:nvPr/>
        </p:nvSpPr>
        <p:spPr>
          <a:xfrm>
            <a:off x="401781" y="2581444"/>
            <a:ext cx="11388435" cy="923330"/>
          </a:xfrm>
          <a:prstGeom prst="rect">
            <a:avLst/>
          </a:prstGeom>
          <a:noFill/>
        </p:spPr>
        <p:txBody>
          <a:bodyPr wrap="square">
            <a:spAutoFit/>
          </a:bodyPr>
          <a:lstStyle/>
          <a:p>
            <a:r>
              <a:rPr lang="zh-CN" altLang="en-US" dirty="0"/>
              <a:t>当前研究已经在水稻中成功验证了 </a:t>
            </a:r>
            <a:r>
              <a:rPr lang="en-GB" altLang="zh-CN" dirty="0"/>
              <a:t>WRINKLED1a </a:t>
            </a:r>
            <a:r>
              <a:rPr lang="zh-CN" altLang="en-US" dirty="0"/>
              <a:t>基因的作用。</a:t>
            </a:r>
            <a:r>
              <a:rPr lang="en-GB" altLang="zh-CN" dirty="0"/>
              <a:t>Dr. Shan Li </a:t>
            </a:r>
            <a:r>
              <a:rPr lang="zh-CN" altLang="en-US" dirty="0"/>
              <a:t>提出 </a:t>
            </a:r>
            <a:r>
              <a:rPr lang="zh-CN" altLang="en-US" b="1" dirty="0"/>
              <a:t>下一步</a:t>
            </a:r>
            <a:r>
              <a:rPr lang="zh-CN" altLang="en-US" dirty="0"/>
              <a:t>（</a:t>
            </a:r>
            <a:r>
              <a:rPr lang="en-GB" altLang="zh-CN" dirty="0"/>
              <a:t>the next step</a:t>
            </a:r>
            <a:r>
              <a:rPr lang="zh-CN" altLang="en-GB" dirty="0"/>
              <a:t>）</a:t>
            </a:r>
            <a:r>
              <a:rPr lang="zh-CN" altLang="en-US" dirty="0"/>
              <a:t>是研究小麦、玉米等其他作物中是否存在类似的基因，并能达到相同效果。这显然是在</a:t>
            </a:r>
            <a:r>
              <a:rPr lang="zh-CN" altLang="en-US" b="1" dirty="0"/>
              <a:t>指出未来的研究方向</a:t>
            </a:r>
            <a:r>
              <a:rPr lang="zh-CN" altLang="en-US" dirty="0"/>
              <a:t>，而不是批评当前研究的局限或挑战</a:t>
            </a:r>
            <a:endParaRPr lang="zh-CN" altLang="en-US" dirty="0"/>
          </a:p>
        </p:txBody>
      </p:sp>
      <p:sp>
        <p:nvSpPr>
          <p:cNvPr id="11" name="文本框 10"/>
          <p:cNvSpPr txBox="1"/>
          <p:nvPr/>
        </p:nvSpPr>
        <p:spPr>
          <a:xfrm>
            <a:off x="401781" y="3504774"/>
            <a:ext cx="11388434" cy="2308324"/>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A. </a:t>
            </a:r>
            <a:r>
              <a:rPr lang="en-GB" altLang="zh-CN" dirty="0">
                <a:latin typeface="Times New Roman" panose="02020603050405020304" pitchFamily="18" charset="0"/>
                <a:cs typeface="Times New Roman" panose="02020603050405020304" pitchFamily="18" charset="0"/>
              </a:rPr>
              <a:t>The limitation of the research</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研究的局限性）局限性是指当前研究没有解决的问题或存在的不足。原文没有说“我们没能做到什么”或“研究有缺陷”，而是说“下一步可以做什么”。两者不同：指出未来方向 ≠ 承认当前局限。</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B. A challenge in applying the findings</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应用研究结果的一个挑战）挑战通常指困难、障碍，比如技术困难、成本高、政策限制等。原文没有提到任何“挑战”。</a:t>
            </a:r>
            <a:endParaRPr lang="zh-CN" altLang="en-US"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C. The need to test the outcomes</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需要测试结果）当前研究已经完成了田间试验并得出了产量数据（第</a:t>
            </a:r>
            <a:r>
              <a:rPr lang="en-US" altLang="zh-CN" dirty="0">
                <a:latin typeface="Times New Roman" panose="02020603050405020304" pitchFamily="18" charset="0"/>
                <a:cs typeface="Times New Roman" panose="02020603050405020304" pitchFamily="18" charset="0"/>
              </a:rPr>
              <a:t>4</a:t>
            </a:r>
            <a:r>
              <a:rPr lang="zh-CN" altLang="en-US" dirty="0">
                <a:latin typeface="Times New Roman" panose="02020603050405020304" pitchFamily="18" charset="0"/>
                <a:cs typeface="Times New Roman" panose="02020603050405020304" pitchFamily="18" charset="0"/>
              </a:rPr>
              <a:t>段）。</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“测试结果”通常指对已有结果进行验证或重复实验。而 </a:t>
            </a:r>
            <a:r>
              <a:rPr lang="en-GB" altLang="zh-CN" dirty="0">
                <a:latin typeface="Times New Roman" panose="02020603050405020304" pitchFamily="18" charset="0"/>
                <a:cs typeface="Times New Roman" panose="02020603050405020304" pitchFamily="18" charset="0"/>
              </a:rPr>
              <a:t>Dr. Li </a:t>
            </a:r>
            <a:r>
              <a:rPr lang="zh-CN" altLang="en-US" dirty="0">
                <a:latin typeface="Times New Roman" panose="02020603050405020304" pitchFamily="18" charset="0"/>
                <a:cs typeface="Times New Roman" panose="02020603050405020304" pitchFamily="18" charset="0"/>
              </a:rPr>
              <a:t>说的是扩展研究到其他作物，不是重复测试水稻的结果。</a:t>
            </a:r>
            <a:endParaRPr lang="zh-CN" altLang="en-US"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rot="5400000">
            <a:off x="2666999" y="-2666998"/>
            <a:ext cx="6858001" cy="12192000"/>
          </a:xfrm>
          <a:prstGeom prst="rect">
            <a:avLst/>
          </a:prstGeom>
        </p:spPr>
      </p:pic>
      <p:sp>
        <p:nvSpPr>
          <p:cNvPr id="8" name="矩形 7"/>
          <p:cNvSpPr/>
          <p:nvPr/>
        </p:nvSpPr>
        <p:spPr>
          <a:xfrm>
            <a:off x="391884" y="304801"/>
            <a:ext cx="11422743" cy="612502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2"/>
          <a:srcRect/>
          <a:stretch>
            <a:fillRect/>
          </a:stretch>
        </p:blipFill>
        <p:spPr>
          <a:xfrm rot="19295273">
            <a:off x="2940524" y="1767015"/>
            <a:ext cx="2433537" cy="1389011"/>
          </a:xfrm>
          <a:prstGeom prst="rect">
            <a:avLst/>
          </a:prstGeom>
        </p:spPr>
      </p:pic>
      <p:sp>
        <p:nvSpPr>
          <p:cNvPr id="9" name="椭圆 8"/>
          <p:cNvSpPr/>
          <p:nvPr/>
        </p:nvSpPr>
        <p:spPr>
          <a:xfrm>
            <a:off x="4093027" y="1669142"/>
            <a:ext cx="4005943" cy="4005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3"/>
          <a:srcRect/>
          <a:stretch>
            <a:fillRect/>
          </a:stretch>
        </p:blipFill>
        <p:spPr>
          <a:xfrm rot="20783196">
            <a:off x="7172782" y="1413170"/>
            <a:ext cx="1328682" cy="2700458"/>
          </a:xfrm>
          <a:prstGeom prst="rect">
            <a:avLst/>
          </a:prstGeom>
        </p:spPr>
      </p:pic>
      <p:pic>
        <p:nvPicPr>
          <p:cNvPr id="15" name="图片 14"/>
          <p:cNvPicPr>
            <a:picLocks noChangeAspect="1"/>
          </p:cNvPicPr>
          <p:nvPr/>
        </p:nvPicPr>
        <p:blipFill rotWithShape="1">
          <a:blip r:embed="rId4"/>
          <a:srcRect/>
          <a:stretch>
            <a:fillRect/>
          </a:stretch>
        </p:blipFill>
        <p:spPr>
          <a:xfrm rot="14703617">
            <a:off x="3590405" y="3583714"/>
            <a:ext cx="1483794" cy="1628230"/>
          </a:xfrm>
          <a:prstGeom prst="rect">
            <a:avLst/>
          </a:prstGeom>
        </p:spPr>
      </p:pic>
      <p:pic>
        <p:nvPicPr>
          <p:cNvPr id="22" name="图片 21"/>
          <p:cNvPicPr>
            <a:picLocks noChangeAspect="1"/>
          </p:cNvPicPr>
          <p:nvPr/>
        </p:nvPicPr>
        <p:blipFill rotWithShape="1">
          <a:blip r:embed="rId5"/>
          <a:srcRect/>
          <a:stretch>
            <a:fillRect/>
          </a:stretch>
        </p:blipFill>
        <p:spPr>
          <a:xfrm>
            <a:off x="7212660" y="4118912"/>
            <a:ext cx="1072404" cy="1294917"/>
          </a:xfrm>
          <a:prstGeom prst="rect">
            <a:avLst/>
          </a:prstGeom>
        </p:spPr>
      </p:pic>
      <p:sp>
        <p:nvSpPr>
          <p:cNvPr id="43" name="矩形 42"/>
          <p:cNvSpPr/>
          <p:nvPr/>
        </p:nvSpPr>
        <p:spPr>
          <a:xfrm>
            <a:off x="4968668" y="4180585"/>
            <a:ext cx="2339102" cy="523220"/>
          </a:xfrm>
          <a:prstGeom prst="rect">
            <a:avLst/>
          </a:prstGeom>
          <a:effectLst/>
        </p:spPr>
        <p:txBody>
          <a:bodyPr vert="horz" wrap="square">
            <a:spAutoFit/>
          </a:bodyPr>
          <a:lstStyle/>
          <a:p>
            <a:pPr algn="ctr"/>
            <a:r>
              <a:rPr lang="en-US" altLang="zh-CN" sz="2800" dirty="0">
                <a:solidFill>
                  <a:srgbClr val="447868"/>
                </a:solidFill>
                <a:latin typeface="+mj-lt"/>
                <a:ea typeface="微软雅黑" panose="020B0503020204020204" pitchFamily="34" charset="-122"/>
              </a:rPr>
              <a:t>Gap filling</a:t>
            </a:r>
            <a:endParaRPr lang="en-US" altLang="zh-CN" sz="2800" dirty="0">
              <a:solidFill>
                <a:srgbClr val="447868"/>
              </a:solidFill>
              <a:latin typeface="+mj-lt"/>
              <a:ea typeface="微软雅黑" panose="020B0503020204020204" pitchFamily="34" charset="-122"/>
            </a:endParaRPr>
          </a:p>
        </p:txBody>
      </p:sp>
      <p:sp>
        <p:nvSpPr>
          <p:cNvPr id="44" name="矩形 43"/>
          <p:cNvSpPr/>
          <p:nvPr/>
        </p:nvSpPr>
        <p:spPr>
          <a:xfrm>
            <a:off x="5777116" y="3151022"/>
            <a:ext cx="820874" cy="923330"/>
          </a:xfrm>
          <a:prstGeom prst="rect">
            <a:avLst/>
          </a:prstGeom>
          <a:effectLst/>
        </p:spPr>
        <p:txBody>
          <a:bodyPr wrap="square">
            <a:spAutoFit/>
          </a:bodyPr>
          <a:lstStyle/>
          <a:p>
            <a:pPr algn="r"/>
            <a:r>
              <a:rPr lang="en-US" altLang="zh-CN" sz="5400" dirty="0">
                <a:solidFill>
                  <a:srgbClr val="447868"/>
                </a:solidFill>
                <a:latin typeface="Agency FB" panose="020B0503020202020204" pitchFamily="34" charset="0"/>
                <a:ea typeface="微软雅黑" panose="020B0503020204020204" pitchFamily="34" charset="-122"/>
                <a:cs typeface="Arial" panose="020B0604020202020204" pitchFamily="34" charset="0"/>
              </a:rPr>
              <a:t>02</a:t>
            </a:r>
            <a:endParaRPr lang="zh-CN" altLang="en-US" sz="5400" dirty="0">
              <a:solidFill>
                <a:srgbClr val="447868"/>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45" name="矩形 44"/>
          <p:cNvSpPr/>
          <p:nvPr/>
        </p:nvSpPr>
        <p:spPr>
          <a:xfrm>
            <a:off x="5307683" y="2539254"/>
            <a:ext cx="1503040" cy="707886"/>
          </a:xfrm>
          <a:prstGeom prst="rect">
            <a:avLst/>
          </a:prstGeom>
          <a:effectLst/>
        </p:spPr>
        <p:txBody>
          <a:bodyPr vert="horz" wrap="none">
            <a:spAutoFit/>
          </a:bodyPr>
          <a:lstStyle/>
          <a:p>
            <a:pPr algn="r"/>
            <a:r>
              <a:rPr lang="en-US" altLang="zh-CN" sz="4000" dirty="0">
                <a:solidFill>
                  <a:srgbClr val="447868"/>
                </a:solidFill>
                <a:latin typeface="Arial" panose="020B0604020202020204" pitchFamily="34" charset="0"/>
                <a:ea typeface="Arial Unicode MS" panose="020B0604020202020204" pitchFamily="34" charset="-122"/>
                <a:cs typeface="Arial" panose="020B0604020202020204" pitchFamily="34" charset="0"/>
              </a:rPr>
              <a:t>PART</a:t>
            </a:r>
            <a:endParaRPr lang="zh-CN" altLang="en-US" sz="4000" dirty="0">
              <a:solidFill>
                <a:srgbClr val="447868"/>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24" name="图片 23"/>
          <p:cNvPicPr>
            <a:picLocks noChangeAspect="1"/>
          </p:cNvPicPr>
          <p:nvPr/>
        </p:nvPicPr>
        <p:blipFill rotWithShape="1">
          <a:blip r:embed="rId6"/>
          <a:srcRect/>
          <a:stretch>
            <a:fillRect/>
          </a:stretch>
        </p:blipFill>
        <p:spPr>
          <a:xfrm>
            <a:off x="10507102" y="4383313"/>
            <a:ext cx="1699407" cy="2489203"/>
          </a:xfrm>
          <a:prstGeom prst="rect">
            <a:avLst/>
          </a:prstGeom>
        </p:spPr>
      </p:pic>
      <p:pic>
        <p:nvPicPr>
          <p:cNvPr id="28" name="图片 27"/>
          <p:cNvPicPr>
            <a:picLocks noChangeAspect="1"/>
          </p:cNvPicPr>
          <p:nvPr/>
        </p:nvPicPr>
        <p:blipFill rotWithShape="1">
          <a:blip r:embed="rId7"/>
          <a:srcRect/>
          <a:stretch>
            <a:fillRect/>
          </a:stretch>
        </p:blipFill>
        <p:spPr>
          <a:xfrm>
            <a:off x="-17772" y="0"/>
            <a:ext cx="1858840" cy="18411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heel(1)">
                                      <p:cBhvr>
                                        <p:cTn id="14" dur="2000"/>
                                        <p:tgtEl>
                                          <p:spTgt spid="45"/>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heel(1)">
                                      <p:cBhvr>
                                        <p:cTn id="17" dur="2000"/>
                                        <p:tgtEl>
                                          <p:spTgt spid="44"/>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heel(1)">
                                      <p:cBhvr>
                                        <p:cTn id="20" dur="20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heel(1)">
                                      <p:cBhvr>
                                        <p:cTn id="30" dur="2000"/>
                                        <p:tgtEl>
                                          <p:spTgt spid="24"/>
                                        </p:tgtEl>
                                      </p:cBhvr>
                                    </p:animEffect>
                                  </p:childTnLst>
                                </p:cTn>
                              </p:par>
                              <p:par>
                                <p:cTn id="31" presetID="21" presetClass="entr" presetSubtype="1"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heel(1)">
                                      <p:cBhvr>
                                        <p:cTn id="33" dur="20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43" grpId="0"/>
      <p:bldP spid="44" grpId="0"/>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638306" y="2459504"/>
            <a:ext cx="5153891" cy="2677656"/>
          </a:xfrm>
          <a:prstGeom prst="rect">
            <a:avLst/>
          </a:prstGeom>
          <a:noFill/>
        </p:spPr>
        <p:txBody>
          <a:bodyPr wrap="square">
            <a:spAutoFit/>
          </a:bodyPr>
          <a:lstStyle/>
          <a:p>
            <a:pPr algn="just"/>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The author, who once kept distance from </a:t>
            </a:r>
            <a:r>
              <a:rPr lang="en-GB" altLang="zh-CN" sz="2400" dirty="0" err="1">
                <a:latin typeface="Times New Roman" panose="02020603050405020304" pitchFamily="18" charset="0"/>
                <a:cs typeface="Times New Roman" panose="02020603050405020304" pitchFamily="18" charset="0"/>
              </a:rPr>
              <a:t>neighbours</a:t>
            </a:r>
            <a:r>
              <a:rPr lang="en-GB" altLang="zh-CN" sz="2400" dirty="0">
                <a:latin typeface="Times New Roman" panose="02020603050405020304" pitchFamily="18" charset="0"/>
                <a:cs typeface="Times New Roman" panose="02020603050405020304" pitchFamily="18" charset="0"/>
              </a:rPr>
              <a:t> and believed independence meant maturity, joined a hallway gathering during a storm and learned that maturity is not shutting others out but knowing when to let them in.</a:t>
            </a:r>
            <a:endParaRPr lang="zh-CN" altLang="en-US" sz="2400"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399803" y="344383"/>
            <a:ext cx="6238503" cy="61157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43479" y="329330"/>
          <a:ext cx="5957188" cy="4175620"/>
        </p:xfrm>
        <a:graphic>
          <a:graphicData uri="http://schemas.openxmlformats.org/drawingml/2006/table">
            <a:tbl>
              <a:tblPr/>
              <a:tblGrid>
                <a:gridCol w="2978594"/>
                <a:gridCol w="2978594"/>
              </a:tblGrid>
              <a:tr h="207207">
                <a:tc>
                  <a:txBody>
                    <a:bodyPr/>
                    <a:lstStyle/>
                    <a:p>
                      <a:pPr>
                        <a:buNone/>
                      </a:pPr>
                      <a:r>
                        <a:rPr lang="en-GB" sz="2400" b="0" dirty="0">
                          <a:latin typeface="Calibri" panose="020F0502020204030204" pitchFamily="34" charset="0"/>
                          <a:cs typeface="Calibri" panose="020F0502020204030204" pitchFamily="34" charset="0"/>
                        </a:rPr>
                        <a:t>keep a careful distance</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保持谨慎距离</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dirty="0">
                          <a:latin typeface="Calibri" panose="020F0502020204030204" pitchFamily="34" charset="0"/>
                          <a:cs typeface="Calibri" panose="020F0502020204030204" pitchFamily="34" charset="0"/>
                        </a:rPr>
                        <a:t>avoid eye contact</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避免眼神接触</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dirty="0">
                          <a:latin typeface="Calibri" panose="020F0502020204030204" pitchFamily="34" charset="0"/>
                          <a:cs typeface="Calibri" panose="020F0502020204030204" pitchFamily="34" charset="0"/>
                        </a:rPr>
                        <a:t>keep to oneself</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独处，不与人交往</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dirty="0">
                          <a:latin typeface="Calibri" panose="020F0502020204030204" pitchFamily="34" charset="0"/>
                          <a:cs typeface="Calibri" panose="020F0502020204030204" pitchFamily="34" charset="0"/>
                        </a:rPr>
                        <a:t>power went out</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停电</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dirty="0">
                          <a:latin typeface="Calibri" panose="020F0502020204030204" pitchFamily="34" charset="0"/>
                          <a:cs typeface="Calibri" panose="020F0502020204030204" pitchFamily="34" charset="0"/>
                        </a:rPr>
                        <a:t>silence</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寂静</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dirty="0">
                          <a:latin typeface="Calibri" panose="020F0502020204030204" pitchFamily="34" charset="0"/>
                          <a:cs typeface="Calibri" panose="020F0502020204030204" pitchFamily="34" charset="0"/>
                        </a:rPr>
                        <a:t>exposed</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暴露的，无保护感的</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dirty="0">
                          <a:latin typeface="Calibri" panose="020F0502020204030204" pitchFamily="34" charset="0"/>
                          <a:cs typeface="Calibri" panose="020F0502020204030204" pitchFamily="34" charset="0"/>
                        </a:rPr>
                        <a:t>dry sense of </a:t>
                      </a:r>
                      <a:r>
                        <a:rPr lang="en-GB" sz="2400" b="0" dirty="0" err="1">
                          <a:latin typeface="Calibri" panose="020F0502020204030204" pitchFamily="34" charset="0"/>
                          <a:cs typeface="Calibri" panose="020F0502020204030204" pitchFamily="34" charset="0"/>
                        </a:rPr>
                        <a:t>humour</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冷幽默</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dirty="0">
                          <a:latin typeface="Calibri" panose="020F0502020204030204" pitchFamily="34" charset="0"/>
                          <a:cs typeface="Calibri" panose="020F0502020204030204" pitchFamily="34" charset="0"/>
                        </a:rPr>
                        <a:t>detachment</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疏离</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dirty="0">
                          <a:latin typeface="Calibri" panose="020F0502020204030204" pitchFamily="34" charset="0"/>
                          <a:cs typeface="Calibri" panose="020F0502020204030204" pitchFamily="34" charset="0"/>
                        </a:rPr>
                        <a:t>shut others out</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将他人拒之门外</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7207">
                <a:tc>
                  <a:txBody>
                    <a:bodyPr/>
                    <a:lstStyle/>
                    <a:p>
                      <a:pPr>
                        <a:buNone/>
                      </a:pPr>
                      <a:r>
                        <a:rPr lang="en-GB" sz="2400" b="0">
                          <a:latin typeface="Calibri" panose="020F0502020204030204" pitchFamily="34" charset="0"/>
                          <a:cs typeface="Calibri" panose="020F0502020204030204" pitchFamily="34" charset="0"/>
                        </a:rPr>
                        <a:t>press in</a:t>
                      </a:r>
                      <a:endParaRPr lang="en-GB"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逼近（非“按进去”）</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4" name="文本框 3"/>
          <p:cNvSpPr txBox="1"/>
          <p:nvPr/>
        </p:nvSpPr>
        <p:spPr>
          <a:xfrm>
            <a:off x="6400667" y="329330"/>
            <a:ext cx="5444969" cy="2585323"/>
          </a:xfrm>
          <a:prstGeom prst="rect">
            <a:avLst/>
          </a:prstGeom>
          <a:noFill/>
        </p:spPr>
        <p:txBody>
          <a:bodyPr wrap="square">
            <a:spAutoFit/>
          </a:bodyPr>
          <a:lstStyle/>
          <a:p>
            <a:r>
              <a:rPr lang="en-GB" altLang="zh-CN" dirty="0">
                <a:latin typeface="Times New Roman" panose="02020603050405020304" pitchFamily="18" charset="0"/>
                <a:cs typeface="Times New Roman" panose="02020603050405020304" pitchFamily="18" charset="0"/>
              </a:rPr>
              <a:t>keep </a:t>
            </a:r>
            <a:r>
              <a:rPr lang="en-GB" altLang="zh-CN" dirty="0" err="1">
                <a:latin typeface="Times New Roman" panose="02020603050405020304" pitchFamily="18" charset="0"/>
                <a:cs typeface="Times New Roman" panose="02020603050405020304" pitchFamily="18" charset="0"/>
              </a:rPr>
              <a:t>sth</a:t>
            </a:r>
            <a:r>
              <a:rPr lang="en-GB" altLang="zh-CN" dirty="0">
                <a:latin typeface="Times New Roman" panose="02020603050405020304" pitchFamily="18" charset="0"/>
                <a:cs typeface="Times New Roman" panose="02020603050405020304" pitchFamily="18" charset="0"/>
              </a:rPr>
              <a:t> at bay</a:t>
            </a:r>
            <a:br>
              <a:rPr lang="en-GB" altLang="zh-CN"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强调“把负面事物控制在一定距离之外”，比较高级、书面。比如 </a:t>
            </a:r>
            <a:r>
              <a:rPr lang="en-GB" altLang="zh-CN" dirty="0">
                <a:latin typeface="Times New Roman" panose="02020603050405020304" pitchFamily="18" charset="0"/>
                <a:cs typeface="Times New Roman" panose="02020603050405020304" pitchFamily="18" charset="0"/>
              </a:rPr>
              <a:t>stress, anxiety, illness, hunger, boredom, danger, negative thoughts </a:t>
            </a:r>
            <a:r>
              <a:rPr lang="zh-CN" altLang="en-US" dirty="0">
                <a:latin typeface="Times New Roman" panose="02020603050405020304" pitchFamily="18" charset="0"/>
                <a:cs typeface="Times New Roman" panose="02020603050405020304" pitchFamily="18" charset="0"/>
              </a:rPr>
              <a:t>等。</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Regular outdoor activities can help keep stress and fatigue at bay.</a:t>
            </a:r>
            <a:br>
              <a:rPr lang="en-GB" altLang="zh-CN"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规律的户外活动有助于缓解压力和疲劳。</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hold off </a:t>
            </a:r>
            <a:r>
              <a:rPr lang="en-GB" altLang="zh-CN" dirty="0" err="1">
                <a:latin typeface="Times New Roman" panose="02020603050405020304" pitchFamily="18" charset="0"/>
                <a:cs typeface="Times New Roman" panose="02020603050405020304" pitchFamily="18" charset="0"/>
              </a:rPr>
              <a:t>sth</a:t>
            </a:r>
            <a:r>
              <a:rPr lang="zh-CN" altLang="en-US" dirty="0">
                <a:latin typeface="Times New Roman" panose="02020603050405020304" pitchFamily="18" charset="0"/>
                <a:cs typeface="Times New Roman" panose="02020603050405020304" pitchFamily="18" charset="0"/>
              </a:rPr>
              <a:t>    暂时阻止、延缓某事。</a:t>
            </a:r>
            <a:endParaRPr lang="zh-CN" altLang="en-US"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ward off </a:t>
            </a:r>
            <a:r>
              <a:rPr lang="en-GB" altLang="zh-CN" dirty="0" err="1">
                <a:latin typeface="Times New Roman" panose="02020603050405020304" pitchFamily="18" charset="0"/>
                <a:cs typeface="Times New Roman" panose="02020603050405020304" pitchFamily="18" charset="0"/>
              </a:rPr>
              <a:t>sth</a:t>
            </a:r>
            <a:r>
              <a:rPr lang="zh-CN" altLang="en-US" dirty="0">
                <a:latin typeface="Times New Roman" panose="02020603050405020304" pitchFamily="18" charset="0"/>
                <a:cs typeface="Times New Roman" panose="02020603050405020304" pitchFamily="18" charset="0"/>
              </a:rPr>
              <a:t>  抵御、避开，常用于 </a:t>
            </a:r>
            <a:r>
              <a:rPr lang="en-GB" altLang="zh-CN" dirty="0">
                <a:latin typeface="Times New Roman" panose="02020603050405020304" pitchFamily="18" charset="0"/>
                <a:cs typeface="Times New Roman" panose="02020603050405020304" pitchFamily="18" charset="0"/>
              </a:rPr>
              <a:t>illness, danger, evil</a:t>
            </a:r>
            <a:endParaRPr lang="zh-CN" altLang="en-US"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6400667" y="2914653"/>
            <a:ext cx="5444969" cy="3139321"/>
          </a:xfrm>
          <a:prstGeom prst="rect">
            <a:avLst/>
          </a:prstGeom>
          <a:noFill/>
        </p:spPr>
        <p:txBody>
          <a:bodyPr wrap="square">
            <a:spAutoFit/>
          </a:bodyPr>
          <a:lstStyle/>
          <a:p>
            <a:r>
              <a:rPr lang="en-GB" altLang="zh-CN" dirty="0">
                <a:latin typeface="Times New Roman" panose="02020603050405020304" pitchFamily="18" charset="0"/>
                <a:cs typeface="Times New Roman" panose="02020603050405020304" pitchFamily="18" charset="0"/>
              </a:rPr>
              <a:t>She </a:t>
            </a:r>
            <a:r>
              <a:rPr lang="en-GB" altLang="zh-CN" b="1" dirty="0">
                <a:solidFill>
                  <a:srgbClr val="FF0000"/>
                </a:solidFill>
                <a:latin typeface="Times New Roman" panose="02020603050405020304" pitchFamily="18" charset="0"/>
                <a:cs typeface="Times New Roman" panose="02020603050405020304" pitchFamily="18" charset="0"/>
              </a:rPr>
              <a:t>averted her gaze </a:t>
            </a:r>
            <a:r>
              <a:rPr lang="en-GB" altLang="zh-CN" dirty="0">
                <a:latin typeface="Times New Roman" panose="02020603050405020304" pitchFamily="18" charset="0"/>
                <a:cs typeface="Times New Roman" panose="02020603050405020304" pitchFamily="18" charset="0"/>
              </a:rPr>
              <a:t>and fell into silence.</a:t>
            </a:r>
            <a:br>
              <a:rPr lang="en-GB" altLang="zh-CN" dirty="0">
                <a:latin typeface="Times New Roman" panose="02020603050405020304" pitchFamily="18" charset="0"/>
                <a:cs typeface="Times New Roman" panose="02020603050405020304" pitchFamily="18" charset="0"/>
              </a:rPr>
            </a:br>
            <a:r>
              <a:rPr lang="en-GB" altLang="zh-CN" dirty="0">
                <a:latin typeface="Times New Roman" panose="02020603050405020304" pitchFamily="18" charset="0"/>
                <a:cs typeface="Times New Roman" panose="02020603050405020304" pitchFamily="18" charset="0"/>
              </a:rPr>
              <a:t>She </a:t>
            </a:r>
            <a:r>
              <a:rPr lang="en-GB" altLang="zh-CN" b="1" dirty="0">
                <a:solidFill>
                  <a:srgbClr val="FF0000"/>
                </a:solidFill>
                <a:latin typeface="Times New Roman" panose="02020603050405020304" pitchFamily="18" charset="0"/>
                <a:cs typeface="Times New Roman" panose="02020603050405020304" pitchFamily="18" charset="0"/>
              </a:rPr>
              <a:t>cast her eyes downward </a:t>
            </a:r>
            <a:r>
              <a:rPr lang="en-GB" altLang="zh-CN" dirty="0">
                <a:latin typeface="Times New Roman" panose="02020603050405020304" pitchFamily="18" charset="0"/>
                <a:cs typeface="Times New Roman" panose="02020603050405020304" pitchFamily="18" charset="0"/>
              </a:rPr>
              <a:t>in silence.</a:t>
            </a:r>
            <a:endParaRPr lang="en-GB"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The boy </a:t>
            </a:r>
            <a:r>
              <a:rPr lang="en-GB" altLang="zh-CN" b="1" dirty="0">
                <a:solidFill>
                  <a:srgbClr val="FF0000"/>
                </a:solidFill>
                <a:latin typeface="Times New Roman" panose="02020603050405020304" pitchFamily="18" charset="0"/>
                <a:cs typeface="Times New Roman" panose="02020603050405020304" pitchFamily="18" charset="0"/>
              </a:rPr>
              <a:t>shifted his gaze away</a:t>
            </a:r>
            <a:r>
              <a:rPr lang="en-GB" altLang="zh-CN" dirty="0">
                <a:latin typeface="Times New Roman" panose="02020603050405020304" pitchFamily="18" charset="0"/>
                <a:cs typeface="Times New Roman" panose="02020603050405020304" pitchFamily="18" charset="0"/>
              </a:rPr>
              <a:t> nervously.</a:t>
            </a:r>
            <a:endParaRPr lang="en-GB"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He </a:t>
            </a:r>
            <a:r>
              <a:rPr lang="en-GB" altLang="zh-CN" b="1" dirty="0">
                <a:solidFill>
                  <a:srgbClr val="FF0000"/>
                </a:solidFill>
                <a:latin typeface="Times New Roman" panose="02020603050405020304" pitchFamily="18" charset="0"/>
                <a:cs typeface="Times New Roman" panose="02020603050405020304" pitchFamily="18" charset="0"/>
              </a:rPr>
              <a:t>dodged my gaze</a:t>
            </a:r>
            <a:r>
              <a:rPr lang="en-GB" altLang="zh-CN" dirty="0">
                <a:latin typeface="Times New Roman" panose="02020603050405020304" pitchFamily="18" charset="0"/>
                <a:cs typeface="Times New Roman" panose="02020603050405020304" pitchFamily="18" charset="0"/>
              </a:rPr>
              <a:t>, as if he had something to hide.</a:t>
            </a:r>
            <a:endParaRPr lang="en-GB"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dry</a:t>
            </a:r>
            <a:r>
              <a:rPr lang="zh-CN" altLang="en-US" dirty="0">
                <a:latin typeface="Times New Roman" panose="02020603050405020304" pitchFamily="18" charset="0"/>
                <a:cs typeface="Times New Roman" panose="02020603050405020304" pitchFamily="18" charset="0"/>
              </a:rPr>
              <a:t> </a:t>
            </a:r>
            <a:endParaRPr lang="en-GB"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 approving ) very clever and expressed in a quiet way that is not obvious; often using irony</a:t>
            </a:r>
            <a:r>
              <a:rPr lang="zh-CN" altLang="en-US" dirty="0">
                <a:latin typeface="Times New Roman" panose="02020603050405020304" pitchFamily="18" charset="0"/>
                <a:cs typeface="Times New Roman" panose="02020603050405020304" pitchFamily="18" charset="0"/>
              </a:rPr>
              <a:t>机敏的；不形于色的；不露声色的</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He was a man of few words with a delightful dry sense of </a:t>
            </a:r>
            <a:r>
              <a:rPr lang="en-GB" altLang="zh-CN" dirty="0" err="1">
                <a:latin typeface="Times New Roman" panose="02020603050405020304" pitchFamily="18" charset="0"/>
                <a:cs typeface="Times New Roman" panose="02020603050405020304" pitchFamily="18" charset="0"/>
              </a:rPr>
              <a:t>humour</a:t>
            </a:r>
            <a:r>
              <a:rPr lang="en-GB" altLang="zh-CN" dirty="0">
                <a:latin typeface="Times New Roman" panose="02020603050405020304" pitchFamily="18" charset="0"/>
                <a:cs typeface="Times New Roman" panose="02020603050405020304" pitchFamily="18" charset="0"/>
              </a:rPr>
              <a:t>.</a:t>
            </a:r>
            <a:endParaRPr lang="en-GB"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他话不多，很幽默，却又不形于色，让人很愉快。</a:t>
            </a:r>
            <a:endParaRPr lang="en-GB" altLang="zh-CN"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370610" y="4576646"/>
            <a:ext cx="6102926" cy="1938992"/>
          </a:xfrm>
          <a:prstGeom prst="rect">
            <a:avLst/>
          </a:prstGeom>
          <a:noFill/>
        </p:spPr>
        <p:txBody>
          <a:bodyPr wrap="square">
            <a:spAutoFit/>
          </a:bodyPr>
          <a:lstStyle/>
          <a:p>
            <a:r>
              <a:rPr lang="en-GB" altLang="zh-CN" sz="2000" dirty="0">
                <a:latin typeface="Times New Roman" panose="02020603050405020304" pitchFamily="18" charset="0"/>
                <a:cs typeface="Times New Roman" panose="02020603050405020304" pitchFamily="18" charset="0"/>
              </a:rPr>
              <a:t>Over time, </a:t>
            </a:r>
            <a:r>
              <a:rPr lang="en-GB" altLang="zh-CN" sz="2000" b="1" i="1" u="sng" dirty="0">
                <a:solidFill>
                  <a:srgbClr val="FF0000"/>
                </a:solidFill>
                <a:latin typeface="Times New Roman" panose="02020603050405020304" pitchFamily="18" charset="0"/>
                <a:cs typeface="Times New Roman" panose="02020603050405020304" pitchFamily="18" charset="0"/>
              </a:rPr>
              <a:t>the sense of detachment </a:t>
            </a:r>
            <a:r>
              <a:rPr lang="en-GB" altLang="zh-CN" sz="2000" dirty="0">
                <a:latin typeface="Times New Roman" panose="02020603050405020304" pitchFamily="18" charset="0"/>
                <a:cs typeface="Times New Roman" panose="02020603050405020304" pitchFamily="18" charset="0"/>
              </a:rPr>
              <a:t>I felt in this unfamiliar city began to fade, replaced by a growing sense of belonging.</a:t>
            </a:r>
            <a:endParaRPr lang="en-GB" altLang="zh-CN"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What began as </a:t>
            </a:r>
            <a:r>
              <a:rPr lang="en-GB" altLang="zh-CN" sz="2000" i="1" u="sng" dirty="0">
                <a:solidFill>
                  <a:srgbClr val="FF0000"/>
                </a:solidFill>
                <a:latin typeface="Times New Roman" panose="02020603050405020304" pitchFamily="18" charset="0"/>
                <a:cs typeface="Times New Roman" panose="02020603050405020304" pitchFamily="18" charset="0"/>
              </a:rPr>
              <a:t>alienation</a:t>
            </a:r>
            <a:r>
              <a:rPr lang="en-GB" altLang="zh-CN" sz="2000" dirty="0">
                <a:latin typeface="Times New Roman" panose="02020603050405020304" pitchFamily="18" charset="0"/>
                <a:cs typeface="Times New Roman" panose="02020603050405020304" pitchFamily="18" charset="0"/>
              </a:rPr>
              <a:t> in a foreign land gradually </a:t>
            </a:r>
            <a:r>
              <a:rPr lang="en-GB" altLang="zh-CN" sz="2000" b="1" dirty="0">
                <a:latin typeface="Times New Roman" panose="02020603050405020304" pitchFamily="18" charset="0"/>
                <a:cs typeface="Times New Roman" panose="02020603050405020304" pitchFamily="18" charset="0"/>
              </a:rPr>
              <a:t>blossomed into </a:t>
            </a:r>
            <a:r>
              <a:rPr lang="en-GB" altLang="zh-CN" sz="2000" dirty="0">
                <a:latin typeface="Times New Roman" panose="02020603050405020304" pitchFamily="18" charset="0"/>
                <a:cs typeface="Times New Roman" panose="02020603050405020304" pitchFamily="18" charset="0"/>
              </a:rPr>
              <a:t>a quiet sense of belonging.</a:t>
            </a:r>
            <a:br>
              <a:rPr lang="en-GB" altLang="zh-CN" sz="2000" dirty="0">
                <a:latin typeface="Times New Roman" panose="02020603050405020304" pitchFamily="18" charset="0"/>
                <a:cs typeface="Times New Roman" panose="02020603050405020304" pitchFamily="18" charset="0"/>
              </a:rPr>
            </a:b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dissolve">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dissolve">
                                      <p:cBhvr>
                                        <p:cTn id="32" dur="500"/>
                                        <p:tgtEl>
                                          <p:spTgt spid="6">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dissolve">
                                      <p:cBhvr>
                                        <p:cTn id="37" dur="500"/>
                                        <p:tgtEl>
                                          <p:spTgt spid="6">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6">
                                            <p:txEl>
                                              <p:pRg st="3" end="3"/>
                                            </p:txEl>
                                          </p:spTgt>
                                        </p:tgtEl>
                                        <p:attrNameLst>
                                          <p:attrName>style.visibility</p:attrName>
                                        </p:attrNameLst>
                                      </p:cBhvr>
                                      <p:to>
                                        <p:strVal val="visible"/>
                                      </p:to>
                                    </p:set>
                                    <p:animEffect transition="in" filter="dissolve">
                                      <p:cBhvr>
                                        <p:cTn id="42" dur="500"/>
                                        <p:tgtEl>
                                          <p:spTgt spid="6">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Effect transition="in" filter="dissolve">
                                      <p:cBhvr>
                                        <p:cTn id="47" dur="500"/>
                                        <p:tgtEl>
                                          <p:spTgt spid="6">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dissolve">
                                      <p:cBhvr>
                                        <p:cTn id="52" dur="500"/>
                                        <p:tgtEl>
                                          <p:spTgt spid="6">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6">
                                            <p:txEl>
                                              <p:pRg st="6" end="6"/>
                                            </p:txEl>
                                          </p:spTgt>
                                        </p:tgtEl>
                                        <p:attrNameLst>
                                          <p:attrName>style.visibility</p:attrName>
                                        </p:attrNameLst>
                                      </p:cBhvr>
                                      <p:to>
                                        <p:strVal val="visible"/>
                                      </p:to>
                                    </p:set>
                                    <p:animEffect transition="in" filter="dissolve">
                                      <p:cBhvr>
                                        <p:cTn id="57" dur="500"/>
                                        <p:tgtEl>
                                          <p:spTgt spid="6">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8">
                                            <p:txEl>
                                              <p:pRg st="0" end="0"/>
                                            </p:txEl>
                                          </p:spTgt>
                                        </p:tgtEl>
                                        <p:attrNameLst>
                                          <p:attrName>style.visibility</p:attrName>
                                        </p:attrNameLst>
                                      </p:cBhvr>
                                      <p:to>
                                        <p:strVal val="visible"/>
                                      </p:to>
                                    </p:set>
                                    <p:animEffect transition="in" filter="checkerboard(across)">
                                      <p:cBhvr>
                                        <p:cTn id="62" dur="500"/>
                                        <p:tgtEl>
                                          <p:spTgt spid="8">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8">
                                            <p:txEl>
                                              <p:pRg st="1" end="1"/>
                                            </p:txEl>
                                          </p:spTgt>
                                        </p:tgtEl>
                                        <p:attrNameLst>
                                          <p:attrName>style.visibility</p:attrName>
                                        </p:attrNameLst>
                                      </p:cBhvr>
                                      <p:to>
                                        <p:strVal val="visible"/>
                                      </p:to>
                                    </p:set>
                                    <p:animEffect transition="in" filter="checkerboard(across)">
                                      <p:cBhvr>
                                        <p:cTn id="6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4350" y="242834"/>
            <a:ext cx="11163299" cy="1132361"/>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For years, I kept a careful distance from the people around me. Living in a busy city apartment, I learned to move through shared spaces quietly. </a:t>
            </a:r>
            <a:r>
              <a:rPr lang="en-US" altLang="zh-CN" sz="2000" b="1" u="sng" kern="0" dirty="0">
                <a:effectLst/>
                <a:latin typeface="Times New Roman" panose="02020603050405020304" pitchFamily="18" charset="0"/>
                <a:ea typeface="宋体" panose="02010600030101010101" pitchFamily="2" charset="-122"/>
                <a:cs typeface="Times New Roman" panose="02020603050405020304" pitchFamily="18" charset="0"/>
              </a:rPr>
              <a:t>36</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It wasn't that I disliked others; keeping to myself just seemed easier. Independence mattered to me, and needing no one felt like part of being a grown-up.</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514351" y="3746495"/>
            <a:ext cx="11163298" cy="2302490"/>
          </a:xfrm>
          <a:prstGeom prst="rect">
            <a:avLst/>
          </a:prstGeom>
          <a:noFill/>
        </p:spPr>
        <p:txBody>
          <a:bodyPr wrap="square">
            <a:spAutoFit/>
          </a:bodyPr>
          <a:lstStyle/>
          <a:p>
            <a:pPr marL="69850" marR="69850">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After a moment, I stepped outside.</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 I avoided eye contact and unnecessary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 I began to question my decision to join the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 Most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neighbours</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the building kept to themselves as well.</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E. As the night progressed, my long-held belief began to loosen.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 But I understood something new: maturity isn't about shutting others out.</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G. That belief was challenged one night when a violent storm swept through the city.</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514350" y="1472177"/>
            <a:ext cx="11163298" cy="923330"/>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前句描述“安静地穿过共享空间”，这是行为表现。后句解释“不是讨厌别人，只是独处更容易”。中间需要一个更具体的日常行为来衔接。</a:t>
            </a:r>
            <a:r>
              <a:rPr lang="en-GB" altLang="zh-CN" dirty="0">
                <a:latin typeface="Times New Roman" panose="02020603050405020304" pitchFamily="18" charset="0"/>
                <a:cs typeface="Times New Roman" panose="02020603050405020304" pitchFamily="18" charset="0"/>
              </a:rPr>
              <a:t>“avoid eye contact”</a:t>
            </a:r>
            <a:r>
              <a:rPr lang="zh-CN" altLang="en-US" dirty="0">
                <a:latin typeface="Times New Roman" panose="02020603050405020304" pitchFamily="18" charset="0"/>
                <a:cs typeface="Times New Roman" panose="02020603050405020304" pitchFamily="18" charset="0"/>
              </a:rPr>
              <a:t>与“</a:t>
            </a:r>
            <a:r>
              <a:rPr lang="en-GB" altLang="zh-CN" dirty="0">
                <a:latin typeface="Times New Roman" panose="02020603050405020304" pitchFamily="18" charset="0"/>
                <a:cs typeface="Times New Roman" panose="02020603050405020304" pitchFamily="18" charset="0"/>
              </a:rPr>
              <a:t>kept a careful distance”</a:t>
            </a:r>
            <a:r>
              <a:rPr lang="zh-CN" altLang="en-US" dirty="0">
                <a:latin typeface="Times New Roman" panose="02020603050405020304" pitchFamily="18" charset="0"/>
                <a:cs typeface="Times New Roman" panose="02020603050405020304" pitchFamily="18" charset="0"/>
              </a:rPr>
              <a:t> </a:t>
            </a:r>
            <a:r>
              <a:rPr lang="en-GB" altLang="zh-CN" dirty="0">
                <a:latin typeface="Times New Roman" panose="02020603050405020304" pitchFamily="18" charset="0"/>
                <a:cs typeface="Times New Roman" panose="02020603050405020304" pitchFamily="18" charset="0"/>
              </a:rPr>
              <a:t>“move quietly”</a:t>
            </a:r>
            <a:r>
              <a:rPr lang="zh-CN" altLang="en-US" dirty="0">
                <a:latin typeface="Times New Roman" panose="02020603050405020304" pitchFamily="18" charset="0"/>
                <a:cs typeface="Times New Roman" panose="02020603050405020304" pitchFamily="18" charset="0"/>
              </a:rPr>
              <a:t>同属社交回避行为；“</a:t>
            </a:r>
            <a:r>
              <a:rPr lang="en-GB" altLang="zh-CN" dirty="0">
                <a:latin typeface="Times New Roman" panose="02020603050405020304" pitchFamily="18" charset="0"/>
                <a:cs typeface="Times New Roman" panose="02020603050405020304" pitchFamily="18" charset="0"/>
              </a:rPr>
              <a:t>unnecessary conversation”</a:t>
            </a:r>
            <a:r>
              <a:rPr lang="zh-CN" altLang="en-US" dirty="0">
                <a:latin typeface="Times New Roman" panose="02020603050405020304" pitchFamily="18" charset="0"/>
                <a:cs typeface="Times New Roman" panose="02020603050405020304" pitchFamily="18" charset="0"/>
              </a:rPr>
              <a:t>与后文“</a:t>
            </a:r>
            <a:r>
              <a:rPr lang="en-GB" altLang="zh-CN" dirty="0">
                <a:latin typeface="Times New Roman" panose="02020603050405020304" pitchFamily="18" charset="0"/>
                <a:cs typeface="Times New Roman" panose="02020603050405020304" pitchFamily="18" charset="0"/>
              </a:rPr>
              <a:t>keeping to myself”</a:t>
            </a:r>
            <a:r>
              <a:rPr lang="zh-CN" altLang="en-US" dirty="0">
                <a:latin typeface="Times New Roman" panose="02020603050405020304" pitchFamily="18" charset="0"/>
                <a:cs typeface="Times New Roman" panose="02020603050405020304" pitchFamily="18" charset="0"/>
              </a:rPr>
              <a:t>呼应。</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4350" y="397364"/>
            <a:ext cx="11317432" cy="923330"/>
          </a:xfrm>
          <a:prstGeom prst="rect">
            <a:avLst/>
          </a:prstGeom>
          <a:solidFill>
            <a:schemeClr val="bg1"/>
          </a:solidFill>
        </p:spPr>
        <p:txBody>
          <a:bodyPr wrap="square">
            <a:spAutoFit/>
          </a:bodyPr>
          <a:lstStyle/>
          <a:p>
            <a:r>
              <a:rPr lang="zh-CN" altLang="en-US" b="1" u="sng" dirty="0">
                <a:latin typeface="Times New Roman" panose="02020603050405020304" pitchFamily="18" charset="0"/>
                <a:cs typeface="Times New Roman" panose="02020603050405020304" pitchFamily="18" charset="0"/>
              </a:rPr>
              <a:t>   </a:t>
            </a:r>
            <a:r>
              <a:rPr lang="en-US" altLang="zh-CN" b="1" u="sng" dirty="0">
                <a:latin typeface="Times New Roman" panose="02020603050405020304" pitchFamily="18" charset="0"/>
                <a:cs typeface="Times New Roman" panose="02020603050405020304" pitchFamily="18" charset="0"/>
              </a:rPr>
              <a:t>37</a:t>
            </a:r>
            <a:r>
              <a:rPr lang="en-US" altLang="zh-CN" dirty="0">
                <a:latin typeface="Times New Roman" panose="02020603050405020304" pitchFamily="18" charset="0"/>
                <a:cs typeface="Times New Roman" panose="02020603050405020304" pitchFamily="18" charset="0"/>
              </a:rPr>
              <a:t> Without warning, the power went out. The building fell into complete darkness. I sat alone in my apartment, the cold air pressing in as my phone went dead. The silence was familiar. Yet this time, it seemed different. Less comforting. More exposed.</a:t>
            </a:r>
            <a:endParaRPr lang="zh-CN" altLang="zh-CN"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514351" y="3746495"/>
            <a:ext cx="11163298" cy="2302490"/>
          </a:xfrm>
          <a:prstGeom prst="rect">
            <a:avLst/>
          </a:prstGeom>
          <a:noFill/>
        </p:spPr>
        <p:txBody>
          <a:bodyPr wrap="square">
            <a:spAutoFit/>
          </a:bodyPr>
          <a:lstStyle/>
          <a:p>
            <a:pPr marL="69850" marR="69850">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After a moment, I stepped outside.</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 I avoided eye contact and unnecessary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 I began to question my decision to join the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 Most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neighbours</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the building kept to themselves as well.</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E. As the night progressed, my long-held belief began to loosen.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 But I understood something new: maturity isn't about shutting others out.</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G. That belief was challenged one night when a violent storm swept through the city.</a:t>
            </a:r>
            <a:endParaRPr lang="zh-CN" altLang="zh-CN" sz="16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514350" y="1320694"/>
            <a:ext cx="11163298" cy="923330"/>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   第一段建立了“信念”（</a:t>
            </a:r>
            <a:r>
              <a:rPr lang="en-GB" altLang="zh-CN" dirty="0">
                <a:latin typeface="Times New Roman" panose="02020603050405020304" pitchFamily="18" charset="0"/>
                <a:cs typeface="Times New Roman" panose="02020603050405020304" pitchFamily="18" charset="0"/>
              </a:rPr>
              <a:t>belief</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独立、不需要别人是成熟。第二段描述停电事件，这一事件动摇了该信念。</a:t>
            </a:r>
            <a:r>
              <a:rPr lang="en-GB" altLang="zh-CN" dirty="0">
                <a:latin typeface="Times New Roman" panose="02020603050405020304" pitchFamily="18" charset="0"/>
                <a:cs typeface="Times New Roman" panose="02020603050405020304" pitchFamily="18" charset="0"/>
              </a:rPr>
              <a:t>G</a:t>
            </a:r>
            <a:r>
              <a:rPr lang="zh-CN" altLang="en-US" dirty="0">
                <a:latin typeface="Times New Roman" panose="02020603050405020304" pitchFamily="18" charset="0"/>
                <a:cs typeface="Times New Roman" panose="02020603050405020304" pitchFamily="18" charset="0"/>
              </a:rPr>
              <a:t>选项中的“</a:t>
            </a:r>
            <a:r>
              <a:rPr lang="en-GB" altLang="zh-CN" dirty="0">
                <a:latin typeface="Times New Roman" panose="02020603050405020304" pitchFamily="18" charset="0"/>
                <a:cs typeface="Times New Roman" panose="02020603050405020304" pitchFamily="18" charset="0"/>
              </a:rPr>
              <a:t>That belief”</a:t>
            </a:r>
            <a:r>
              <a:rPr lang="zh-CN" altLang="en-US" dirty="0">
                <a:latin typeface="Times New Roman" panose="02020603050405020304" pitchFamily="18" charset="0"/>
                <a:cs typeface="Times New Roman" panose="02020603050405020304" pitchFamily="18" charset="0"/>
              </a:rPr>
              <a:t>回指第一段的观点，“</a:t>
            </a:r>
            <a:r>
              <a:rPr lang="en-GB" altLang="zh-CN" dirty="0">
                <a:latin typeface="Times New Roman" panose="02020603050405020304" pitchFamily="18" charset="0"/>
                <a:cs typeface="Times New Roman" panose="02020603050405020304" pitchFamily="18" charset="0"/>
              </a:rPr>
              <a:t>was challenged”</a:t>
            </a:r>
            <a:r>
              <a:rPr lang="zh-CN" altLang="en-US" dirty="0">
                <a:latin typeface="Times New Roman" panose="02020603050405020304" pitchFamily="18" charset="0"/>
                <a:cs typeface="Times New Roman" panose="02020603050405020304" pitchFamily="18" charset="0"/>
              </a:rPr>
              <a:t>对应后面作者感到“</a:t>
            </a:r>
            <a:r>
              <a:rPr lang="en-GB" altLang="zh-CN" dirty="0">
                <a:latin typeface="Times New Roman" panose="02020603050405020304" pitchFamily="18" charset="0"/>
                <a:cs typeface="Times New Roman" panose="02020603050405020304" pitchFamily="18" charset="0"/>
              </a:rPr>
              <a:t>less comforting, more exposed”</a:t>
            </a:r>
            <a:r>
              <a:rPr lang="zh-CN" altLang="en-US" dirty="0">
                <a:latin typeface="Times New Roman" panose="02020603050405020304" pitchFamily="18" charset="0"/>
                <a:cs typeface="Times New Roman" panose="02020603050405020304" pitchFamily="18" charset="0"/>
              </a:rPr>
              <a:t>的心理变化。此外，“</a:t>
            </a:r>
            <a:r>
              <a:rPr lang="en-GB" altLang="zh-CN" dirty="0">
                <a:latin typeface="Times New Roman" panose="02020603050405020304" pitchFamily="18" charset="0"/>
                <a:cs typeface="Times New Roman" panose="02020603050405020304" pitchFamily="18" charset="0"/>
              </a:rPr>
              <a:t>a violent storm”</a:t>
            </a:r>
            <a:r>
              <a:rPr lang="zh-CN" altLang="en-US" dirty="0">
                <a:latin typeface="Times New Roman" panose="02020603050405020304" pitchFamily="18" charset="0"/>
                <a:cs typeface="Times New Roman" panose="02020603050405020304" pitchFamily="18" charset="0"/>
              </a:rPr>
              <a:t>解释了停电的原因，使事件合理。</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74650" y="361243"/>
            <a:ext cx="5518150" cy="6096001"/>
          </a:xfrm>
          <a:prstGeom prst="rect">
            <a:avLst/>
          </a:prstGeom>
        </p:spPr>
      </p:pic>
      <p:sp>
        <p:nvSpPr>
          <p:cNvPr id="5" name="文本框 4"/>
          <p:cNvSpPr txBox="1"/>
          <p:nvPr/>
        </p:nvSpPr>
        <p:spPr>
          <a:xfrm>
            <a:off x="5892800" y="2255081"/>
            <a:ext cx="5924550" cy="1938992"/>
          </a:xfrm>
          <a:prstGeom prst="rect">
            <a:avLst/>
          </a:prstGeom>
          <a:noFill/>
        </p:spPr>
        <p:txBody>
          <a:bodyPr wrap="square">
            <a:spAutoFit/>
          </a:bodyPr>
          <a:lstStyle/>
          <a:p>
            <a:pPr algn="just"/>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Mangroves face threats from agriculture and natural retraction, but the loss rate has decreased due to restoration efforts. Protection requires cooperation among governments, scientists, and local communities.</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4350" y="397364"/>
            <a:ext cx="11317432" cy="1754326"/>
          </a:xfrm>
          <a:prstGeom prst="rect">
            <a:avLst/>
          </a:prstGeom>
          <a:solidFill>
            <a:schemeClr val="bg1"/>
          </a:solidFill>
        </p:spPr>
        <p:txBody>
          <a:bodyPr wrap="square">
            <a:spAutoFit/>
          </a:bodyPr>
          <a:lstStyle/>
          <a:p>
            <a:pPr algn="just"/>
            <a:r>
              <a:rPr lang="zh-CN" altLang="en-US"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 soft knock broke the stillness. It was my </a:t>
            </a:r>
            <a:r>
              <a:rPr lang="en-US" altLang="zh-CN" dirty="0" err="1">
                <a:latin typeface="Times New Roman" panose="02020603050405020304" pitchFamily="18" charset="0"/>
                <a:cs typeface="Times New Roman" panose="02020603050405020304" pitchFamily="18" charset="0"/>
              </a:rPr>
              <a:t>neighbour</a:t>
            </a:r>
            <a:r>
              <a:rPr lang="en-US" altLang="zh-CN" dirty="0">
                <a:latin typeface="Times New Roman" panose="02020603050405020304" pitchFamily="18" charset="0"/>
                <a:cs typeface="Times New Roman" panose="02020603050405020304" pitchFamily="18" charset="0"/>
              </a:rPr>
              <a:t> from 3B, someone I </a:t>
            </a:r>
            <a:r>
              <a:rPr lang="en-US" altLang="zh-CN" dirty="0" err="1">
                <a:latin typeface="Times New Roman" panose="02020603050405020304" pitchFamily="18" charset="0"/>
                <a:cs typeface="Times New Roman" panose="02020603050405020304" pitchFamily="18" charset="0"/>
              </a:rPr>
              <a:t>recognised</a:t>
            </a:r>
            <a:r>
              <a:rPr lang="en-US" altLang="zh-CN" dirty="0">
                <a:latin typeface="Times New Roman" panose="02020603050405020304" pitchFamily="18" charset="0"/>
                <a:cs typeface="Times New Roman" panose="02020603050405020304" pitchFamily="18" charset="0"/>
              </a:rPr>
              <a:t> but hardly knew. She held a candle and mentioned that a few residents were gathering in the hallway and invited me to join them. I hesitated. Staying alone felt safe, but something felt unsettled. </a:t>
            </a:r>
            <a:r>
              <a:rPr lang="en-US" altLang="zh-CN" b="1" u="sng" dirty="0">
                <a:latin typeface="Times New Roman" panose="02020603050405020304" pitchFamily="18" charset="0"/>
                <a:cs typeface="Times New Roman" panose="02020603050405020304" pitchFamily="18" charset="0"/>
              </a:rPr>
              <a:t>38</a:t>
            </a:r>
            <a:endParaRPr lang="en-US" altLang="zh-CN" b="1" u="sng" dirty="0">
              <a:latin typeface="Times New Roman" panose="02020603050405020304" pitchFamily="18" charset="0"/>
              <a:cs typeface="Times New Roman" panose="02020603050405020304" pitchFamily="18" charset="0"/>
            </a:endParaRPr>
          </a:p>
          <a:p>
            <a:pPr algn="just"/>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People sat on the floor, sharing blankets, tea, and quiet conversation. I listened more than I spoke. The man I had once assumed was unfriendly turned out to be a retired doctor with a dry sense of </a:t>
            </a:r>
            <a:r>
              <a:rPr lang="en-US" altLang="zh-CN" dirty="0" err="1">
                <a:latin typeface="Times New Roman" panose="02020603050405020304" pitchFamily="18" charset="0"/>
                <a:cs typeface="Times New Roman" panose="02020603050405020304" pitchFamily="18" charset="0"/>
              </a:rPr>
              <a:t>humour</a:t>
            </a:r>
            <a:r>
              <a:rPr lang="en-US" altLang="zh-CN"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39</a:t>
            </a:r>
            <a:r>
              <a:rPr lang="en-US" altLang="zh-CN" dirty="0">
                <a:latin typeface="Times New Roman" panose="02020603050405020304" pitchFamily="18" charset="0"/>
                <a:cs typeface="Times New Roman" panose="02020603050405020304" pitchFamily="18" charset="0"/>
              </a:rPr>
              <a:t> I realized how easily distance can turn into detachment (</a:t>
            </a:r>
            <a:r>
              <a:rPr lang="zh-CN" altLang="zh-CN" dirty="0">
                <a:latin typeface="Times New Roman" panose="02020603050405020304" pitchFamily="18" charset="0"/>
                <a:cs typeface="Times New Roman" panose="02020603050405020304" pitchFamily="18" charset="0"/>
              </a:rPr>
              <a:t>疏离</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514351" y="3746495"/>
            <a:ext cx="11163298" cy="2302490"/>
          </a:xfrm>
          <a:prstGeom prst="rect">
            <a:avLst/>
          </a:prstGeom>
          <a:noFill/>
        </p:spPr>
        <p:txBody>
          <a:bodyPr wrap="square">
            <a:spAutoFit/>
          </a:bodyPr>
          <a:lstStyle/>
          <a:p>
            <a:pPr marL="69850" marR="69850">
              <a:lnSpc>
                <a:spcPct val="115000"/>
              </a:lnSpc>
              <a:spcAft>
                <a:spcPts val="800"/>
              </a:spcAft>
              <a:buNone/>
            </a:pPr>
            <a:r>
              <a:rPr lang="en-US" altLang="zh-CN" sz="18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 After a moment, I stepped outside.</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 I avoided eye contact and unnecessary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 I began to question my decision to join the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 Most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neighbours</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the building kept to themselves as well.</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E. As the night progressed, my long-held belief began to loosen.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 But I understood something new: maturity isn't about shutting others out.</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G. That belief was challenged one night when a violent storm swept through the city.</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514350" y="2188175"/>
            <a:ext cx="11163298" cy="923330"/>
          </a:xfrm>
          <a:prstGeom prst="rect">
            <a:avLst/>
          </a:prstGeom>
          <a:noFill/>
        </p:spPr>
        <p:txBody>
          <a:bodyPr wrap="square">
            <a:spAutoFit/>
          </a:bodyPr>
          <a:lstStyle/>
          <a:p>
            <a:r>
              <a:rPr lang="zh-CN" altLang="en-US" dirty="0"/>
              <a:t>    作者犹豫之后，需要做出行动，才能进入下一句“人们坐在地板上”的场景。</a:t>
            </a:r>
            <a:r>
              <a:rPr lang="en-GB" altLang="zh-CN" dirty="0"/>
              <a:t>A</a:t>
            </a:r>
            <a:r>
              <a:rPr lang="zh-CN" altLang="en-US" dirty="0"/>
              <a:t>选项“片刻之后，我走了出去”直接完成从犹豫到加入的过渡。 </a:t>
            </a:r>
            <a:r>
              <a:rPr lang="en-GB" altLang="zh-CN" dirty="0"/>
              <a:t>“stepped outside”</a:t>
            </a:r>
            <a:r>
              <a:rPr lang="zh-CN" altLang="en-US" dirty="0"/>
              <a:t>与后文的“</a:t>
            </a:r>
            <a:r>
              <a:rPr lang="en-GB" altLang="zh-CN" dirty="0"/>
              <a:t>People sat on the floor”</a:t>
            </a:r>
            <a:r>
              <a:rPr lang="zh-CN" altLang="en-GB" dirty="0"/>
              <a:t>（</a:t>
            </a:r>
            <a:r>
              <a:rPr lang="zh-CN" altLang="en-US" dirty="0"/>
              <a:t>在走廊）场景一致；“</a:t>
            </a:r>
            <a:r>
              <a:rPr lang="en-GB" altLang="zh-CN" dirty="0"/>
              <a:t>after a moment”</a:t>
            </a:r>
            <a:r>
              <a:rPr lang="zh-CN" altLang="en-US" dirty="0"/>
              <a:t>与“</a:t>
            </a:r>
            <a:r>
              <a:rPr lang="en-GB" altLang="zh-CN" dirty="0"/>
              <a:t>hesitated”</a:t>
            </a:r>
            <a:r>
              <a:rPr lang="zh-CN" altLang="en-US" dirty="0"/>
              <a:t>时间顺序吻合。</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4350" y="397364"/>
            <a:ext cx="11317432" cy="1754326"/>
          </a:xfrm>
          <a:prstGeom prst="rect">
            <a:avLst/>
          </a:prstGeom>
          <a:solidFill>
            <a:schemeClr val="bg1"/>
          </a:solidFill>
        </p:spPr>
        <p:txBody>
          <a:bodyPr wrap="square">
            <a:spAutoFit/>
          </a:bodyPr>
          <a:lstStyle/>
          <a:p>
            <a:pPr algn="just"/>
            <a:r>
              <a:rPr lang="zh-CN" altLang="en-US"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 soft knock broke the stillness. It was my </a:t>
            </a:r>
            <a:r>
              <a:rPr lang="en-US" altLang="zh-CN" dirty="0" err="1">
                <a:latin typeface="Times New Roman" panose="02020603050405020304" pitchFamily="18" charset="0"/>
                <a:cs typeface="Times New Roman" panose="02020603050405020304" pitchFamily="18" charset="0"/>
              </a:rPr>
              <a:t>neighbour</a:t>
            </a:r>
            <a:r>
              <a:rPr lang="en-US" altLang="zh-CN" dirty="0">
                <a:latin typeface="Times New Roman" panose="02020603050405020304" pitchFamily="18" charset="0"/>
                <a:cs typeface="Times New Roman" panose="02020603050405020304" pitchFamily="18" charset="0"/>
              </a:rPr>
              <a:t> from 3B, someone I </a:t>
            </a:r>
            <a:r>
              <a:rPr lang="en-US" altLang="zh-CN" dirty="0" err="1">
                <a:latin typeface="Times New Roman" panose="02020603050405020304" pitchFamily="18" charset="0"/>
                <a:cs typeface="Times New Roman" panose="02020603050405020304" pitchFamily="18" charset="0"/>
              </a:rPr>
              <a:t>recognised</a:t>
            </a:r>
            <a:r>
              <a:rPr lang="en-US" altLang="zh-CN" dirty="0">
                <a:latin typeface="Times New Roman" panose="02020603050405020304" pitchFamily="18" charset="0"/>
                <a:cs typeface="Times New Roman" panose="02020603050405020304" pitchFamily="18" charset="0"/>
              </a:rPr>
              <a:t> but hardly knew. She held a candle and mentioned that a few residents were gathering in the hallway and invited me to join them. I hesitated. Staying alone felt safe, but something felt unsettled. </a:t>
            </a:r>
            <a:r>
              <a:rPr lang="en-US" altLang="zh-CN" b="1" u="sng" dirty="0">
                <a:latin typeface="Times New Roman" panose="02020603050405020304" pitchFamily="18" charset="0"/>
                <a:cs typeface="Times New Roman" panose="02020603050405020304" pitchFamily="18" charset="0"/>
              </a:rPr>
              <a:t>38</a:t>
            </a:r>
            <a:endParaRPr lang="en-US" altLang="zh-CN" b="1" u="sng" dirty="0">
              <a:latin typeface="Times New Roman" panose="02020603050405020304" pitchFamily="18" charset="0"/>
              <a:cs typeface="Times New Roman" panose="02020603050405020304" pitchFamily="18" charset="0"/>
            </a:endParaRPr>
          </a:p>
          <a:p>
            <a:pPr algn="just"/>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People sat on the floor, sharing blankets, tea, and quiet conversation. I listened more than I spoke. The man I had once assumed was unfriendly turned out to be a retired doctor with a dry sense of </a:t>
            </a:r>
            <a:r>
              <a:rPr lang="en-US" altLang="zh-CN" dirty="0" err="1">
                <a:latin typeface="Times New Roman" panose="02020603050405020304" pitchFamily="18" charset="0"/>
                <a:cs typeface="Times New Roman" panose="02020603050405020304" pitchFamily="18" charset="0"/>
              </a:rPr>
              <a:t>humour</a:t>
            </a:r>
            <a:r>
              <a:rPr lang="en-US" altLang="zh-CN" dirty="0">
                <a:latin typeface="Times New Roman" panose="02020603050405020304" pitchFamily="18" charset="0"/>
                <a:cs typeface="Times New Roman" panose="02020603050405020304" pitchFamily="18" charset="0"/>
              </a:rPr>
              <a:t>. </a:t>
            </a:r>
            <a:r>
              <a:rPr lang="en-US" altLang="zh-CN" b="1" u="sng" dirty="0">
                <a:latin typeface="Times New Roman" panose="02020603050405020304" pitchFamily="18" charset="0"/>
                <a:cs typeface="Times New Roman" panose="02020603050405020304" pitchFamily="18" charset="0"/>
              </a:rPr>
              <a:t>39</a:t>
            </a:r>
            <a:r>
              <a:rPr lang="en-US" altLang="zh-CN"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 realized how easily distance can turn into detachment (</a:t>
            </a:r>
            <a:r>
              <a:rPr lang="zh-CN" altLang="zh-CN" dirty="0">
                <a:latin typeface="Times New Roman" panose="02020603050405020304" pitchFamily="18" charset="0"/>
                <a:cs typeface="Times New Roman" panose="02020603050405020304" pitchFamily="18" charset="0"/>
              </a:rPr>
              <a:t>疏离</a:t>
            </a:r>
            <a:r>
              <a:rPr lang="en-US" altLang="zh-CN" dirty="0">
                <a:latin typeface="Times New Roman" panose="02020603050405020304" pitchFamily="18" charset="0"/>
                <a:cs typeface="Times New Roman" panose="02020603050405020304" pitchFamily="18" charset="0"/>
              </a:rPr>
              <a:t>).</a:t>
            </a:r>
            <a:endParaRPr lang="zh-CN" altLang="zh-CN"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514351" y="3746495"/>
            <a:ext cx="11163298" cy="2302490"/>
          </a:xfrm>
          <a:prstGeom prst="rect">
            <a:avLst/>
          </a:prstGeom>
          <a:noFill/>
        </p:spPr>
        <p:txBody>
          <a:bodyPr wrap="square">
            <a:spAutoFit/>
          </a:bodyPr>
          <a:lstStyle/>
          <a:p>
            <a:pPr marL="69850" marR="69850">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After a moment, I stepped outside.</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 I avoided eye contact and unnecessary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 I began to question my decision to join the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 Most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neighbours</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the building kept to themselves as well.</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E. As the night progressed, my long-held belief began to loosen.</a:t>
            </a:r>
            <a:br>
              <a:rPr lang="en-US" altLang="zh-CN" sz="18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 But I understood something new: maturity isn't about shutting others out.</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G. That belief was challenged one night when a violent storm swept through the city.</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514350" y="2188175"/>
            <a:ext cx="11163298" cy="1200329"/>
          </a:xfrm>
          <a:prstGeom prst="rect">
            <a:avLst/>
          </a:prstGeom>
          <a:noFill/>
        </p:spPr>
        <p:txBody>
          <a:bodyPr wrap="square">
            <a:spAutoFit/>
          </a:bodyPr>
          <a:lstStyle/>
          <a:p>
            <a:r>
              <a:rPr lang="zh-CN" altLang="en-US" dirty="0"/>
              <a:t>    作者在聚会中逐渐改变对邻居的看法（从认为不友好到发现其幽默），这导致他的长期信念开始松动，进而意识到距离容易变成疏离。</a:t>
            </a:r>
            <a:r>
              <a:rPr lang="en-GB" altLang="zh-CN" dirty="0"/>
              <a:t>E</a:t>
            </a:r>
            <a:r>
              <a:rPr lang="zh-CN" altLang="en-US" dirty="0"/>
              <a:t>选项“随着夜晚推进，我长期持有的信念开始松动”正好承接前文的认知变化，并引出后文的感悟。</a:t>
            </a:r>
            <a:r>
              <a:rPr lang="en-GB" altLang="zh-CN" dirty="0">
                <a:latin typeface="Times New Roman" panose="02020603050405020304" pitchFamily="18" charset="0"/>
                <a:cs typeface="Times New Roman" panose="02020603050405020304" pitchFamily="18" charset="0"/>
              </a:rPr>
              <a:t>“long-held belief”</a:t>
            </a:r>
            <a:r>
              <a:rPr lang="zh-CN" altLang="en-US" dirty="0">
                <a:latin typeface="Times New Roman" panose="02020603050405020304" pitchFamily="18" charset="0"/>
                <a:cs typeface="Times New Roman" panose="02020603050405020304" pitchFamily="18" charset="0"/>
              </a:rPr>
              <a:t>再次回指第一段的</a:t>
            </a:r>
            <a:r>
              <a:rPr lang="zh-CN" altLang="en-US" dirty="0"/>
              <a:t>“独立</a:t>
            </a:r>
            <a:r>
              <a:rPr lang="en-US" altLang="zh-CN" dirty="0"/>
              <a:t>=</a:t>
            </a:r>
            <a:r>
              <a:rPr lang="zh-CN" altLang="en-US" dirty="0"/>
              <a:t>成熟、不需要别人”的观念</a:t>
            </a:r>
            <a:r>
              <a:rPr lang="zh-CN" altLang="en-US"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loosen”</a:t>
            </a:r>
            <a:r>
              <a:rPr lang="zh-CN" altLang="en-US" dirty="0">
                <a:latin typeface="Times New Roman" panose="02020603050405020304" pitchFamily="18" charset="0"/>
                <a:cs typeface="Times New Roman" panose="02020603050405020304" pitchFamily="18" charset="0"/>
              </a:rPr>
              <a:t>与后文“</a:t>
            </a:r>
            <a:r>
              <a:rPr lang="en-GB" altLang="zh-CN" dirty="0">
                <a:latin typeface="Times New Roman" panose="02020603050405020304" pitchFamily="18" charset="0"/>
                <a:cs typeface="Times New Roman" panose="02020603050405020304" pitchFamily="18" charset="0"/>
              </a:rPr>
              <a:t>distance...turn into detachment”</a:t>
            </a:r>
            <a:r>
              <a:rPr lang="zh-CN" altLang="en-US" dirty="0">
                <a:latin typeface="Times New Roman" panose="02020603050405020304" pitchFamily="18" charset="0"/>
                <a:cs typeface="Times New Roman" panose="02020603050405020304" pitchFamily="18" charset="0"/>
              </a:rPr>
              <a:t>中的转变过程一致。</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4350" y="397364"/>
            <a:ext cx="11317432" cy="923330"/>
          </a:xfrm>
          <a:prstGeom prst="rect">
            <a:avLst/>
          </a:prstGeom>
          <a:solidFill>
            <a:schemeClr val="bg1"/>
          </a:solidFill>
        </p:spPr>
        <p:txBody>
          <a:bodyPr wrap="square">
            <a:spAutoFit/>
          </a:bodyPr>
          <a:lstStyle/>
          <a:p>
            <a:r>
              <a:rPr lang="zh-CN" altLang="en-US"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When the lights finally returned, the hallway looked the same, but it felt different. I didn‘t suddenly become outgoing, nor did I abandon my need for space. </a:t>
            </a:r>
            <a:r>
              <a:rPr lang="en-US" altLang="zh-CN" b="1" u="sng" dirty="0">
                <a:latin typeface="Times New Roman" panose="02020603050405020304" pitchFamily="18" charset="0"/>
                <a:cs typeface="Times New Roman" panose="02020603050405020304" pitchFamily="18" charset="0"/>
              </a:rPr>
              <a:t>40</a:t>
            </a:r>
            <a:r>
              <a:rPr lang="zh-CN" altLang="en-US" b="1"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It's about knowing when to let them in. Now, when I step into the elevator, I don't automatically lower my eyes. Sometimes, I look up.</a:t>
            </a:r>
            <a:endParaRPr lang="zh-CN" altLang="zh-CN"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514351" y="3746495"/>
            <a:ext cx="11163298" cy="2302490"/>
          </a:xfrm>
          <a:prstGeom prst="rect">
            <a:avLst/>
          </a:prstGeom>
          <a:noFill/>
        </p:spPr>
        <p:txBody>
          <a:bodyPr wrap="square">
            <a:spAutoFit/>
          </a:bodyPr>
          <a:lstStyle/>
          <a:p>
            <a:pPr marL="69850" marR="69850">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After a moment, I stepped outside.</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 I avoided eye contact and unnecessary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C. I began to question my decision to join the conversation.</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 Most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neighbours</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the building kept to themselves as well.</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E. As the night progressed, my long-held belief began to loosen.</a:t>
            </a:r>
            <a:br>
              <a:rPr lang="en-US" altLang="zh-CN" sz="18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F. But I understood something new: maturity isn't about shutting others out.</a:t>
            </a:r>
            <a:b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G. That belief was challenged one night when a violent storm swept through the city.</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514350" y="1440028"/>
            <a:ext cx="11163298" cy="1200329"/>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    作者没有完全改变性格，但有了新认识。</a:t>
            </a:r>
            <a:r>
              <a:rPr lang="en-GB" altLang="zh-CN" dirty="0">
                <a:latin typeface="Times New Roman" panose="02020603050405020304" pitchFamily="18" charset="0"/>
                <a:cs typeface="Times New Roman" panose="02020603050405020304" pitchFamily="18" charset="0"/>
              </a:rPr>
              <a:t>F</a:t>
            </a:r>
            <a:r>
              <a:rPr lang="zh-CN" altLang="en-US" dirty="0">
                <a:latin typeface="Times New Roman" panose="02020603050405020304" pitchFamily="18" charset="0"/>
                <a:cs typeface="Times New Roman" panose="02020603050405020304" pitchFamily="18" charset="0"/>
              </a:rPr>
              <a:t>选项“但我理解了新东西：成熟不是把人拒之门外”与后句“而是知道何时让他们进来”构成完美顺承。同时，该观点修正了第一段中“</a:t>
            </a:r>
            <a:r>
              <a:rPr lang="en-GB" altLang="zh-CN" dirty="0">
                <a:latin typeface="Times New Roman" panose="02020603050405020304" pitchFamily="18" charset="0"/>
                <a:cs typeface="Times New Roman" panose="02020603050405020304" pitchFamily="18" charset="0"/>
              </a:rPr>
              <a:t>needing no one felt like part of being a grown-up”</a:t>
            </a:r>
            <a:r>
              <a:rPr lang="zh-CN" altLang="en-US" dirty="0">
                <a:latin typeface="Times New Roman" panose="02020603050405020304" pitchFamily="18" charset="0"/>
                <a:cs typeface="Times New Roman" panose="02020603050405020304" pitchFamily="18" charset="0"/>
              </a:rPr>
              <a:t>的旧信念。 </a:t>
            </a:r>
            <a:r>
              <a:rPr lang="en-GB" altLang="zh-CN" dirty="0">
                <a:latin typeface="Times New Roman" panose="02020603050405020304" pitchFamily="18" charset="0"/>
                <a:cs typeface="Times New Roman" panose="02020603050405020304" pitchFamily="18" charset="0"/>
              </a:rPr>
              <a:t>“maturity”</a:t>
            </a:r>
            <a:r>
              <a:rPr lang="zh-CN" altLang="en-US" dirty="0">
                <a:latin typeface="Times New Roman" panose="02020603050405020304" pitchFamily="18" charset="0"/>
                <a:cs typeface="Times New Roman" panose="02020603050405020304" pitchFamily="18" charset="0"/>
              </a:rPr>
              <a:t>呼应第一段的“</a:t>
            </a:r>
            <a:r>
              <a:rPr lang="en-GB" altLang="zh-CN" dirty="0">
                <a:latin typeface="Times New Roman" panose="02020603050405020304" pitchFamily="18" charset="0"/>
                <a:cs typeface="Times New Roman" panose="02020603050405020304" pitchFamily="18" charset="0"/>
              </a:rPr>
              <a:t>grown-up”</a:t>
            </a:r>
            <a:r>
              <a:rPr lang="zh-CN" altLang="en-GB"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shutting others out”</a:t>
            </a:r>
            <a:r>
              <a:rPr lang="zh-CN" altLang="en-US" dirty="0">
                <a:latin typeface="Times New Roman" panose="02020603050405020304" pitchFamily="18" charset="0"/>
                <a:cs typeface="Times New Roman" panose="02020603050405020304" pitchFamily="18" charset="0"/>
              </a:rPr>
              <a:t>呼应“</a:t>
            </a:r>
            <a:r>
              <a:rPr lang="en-GB" altLang="zh-CN" dirty="0">
                <a:latin typeface="Times New Roman" panose="02020603050405020304" pitchFamily="18" charset="0"/>
                <a:cs typeface="Times New Roman" panose="02020603050405020304" pitchFamily="18" charset="0"/>
              </a:rPr>
              <a:t>kept a careful </a:t>
            </a:r>
            <a:r>
              <a:rPr lang="en-GB" altLang="zh-CN" dirty="0" err="1">
                <a:latin typeface="Times New Roman" panose="02020603050405020304" pitchFamily="18" charset="0"/>
                <a:cs typeface="Times New Roman" panose="02020603050405020304" pitchFamily="18" charset="0"/>
              </a:rPr>
              <a:t>distance”“avoid</a:t>
            </a:r>
            <a:r>
              <a:rPr lang="en-GB" altLang="zh-CN" dirty="0">
                <a:latin typeface="Times New Roman" panose="02020603050405020304" pitchFamily="18" charset="0"/>
                <a:cs typeface="Times New Roman" panose="02020603050405020304" pitchFamily="18" charset="0"/>
              </a:rPr>
              <a:t> eye contact”</a:t>
            </a:r>
            <a:r>
              <a:rPr lang="zh-CN" altLang="en-GB"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letting them in”</a:t>
            </a:r>
            <a:r>
              <a:rPr lang="zh-CN" altLang="en-US" dirty="0">
                <a:latin typeface="Times New Roman" panose="02020603050405020304" pitchFamily="18" charset="0"/>
                <a:cs typeface="Times New Roman" panose="02020603050405020304" pitchFamily="18" charset="0"/>
              </a:rPr>
              <a:t>与后文直接对应。</a:t>
            </a:r>
            <a:r>
              <a:rPr lang="en-GB" altLang="zh-CN" dirty="0">
                <a:latin typeface="Times New Roman" panose="02020603050405020304" pitchFamily="18" charset="0"/>
                <a:cs typeface="Times New Roman" panose="02020603050405020304" pitchFamily="18" charset="0"/>
              </a:rPr>
              <a:t>“something new”</a:t>
            </a:r>
            <a:r>
              <a:rPr lang="zh-CN" altLang="en-US" dirty="0">
                <a:latin typeface="Times New Roman" panose="02020603050405020304" pitchFamily="18" charset="0"/>
                <a:cs typeface="Times New Roman" panose="02020603050405020304" pitchFamily="18" charset="0"/>
              </a:rPr>
              <a:t>指代后文的内容；“</a:t>
            </a:r>
            <a:r>
              <a:rPr lang="en-GB" altLang="zh-CN" dirty="0">
                <a:latin typeface="Times New Roman" panose="02020603050405020304" pitchFamily="18" charset="0"/>
                <a:cs typeface="Times New Roman" panose="02020603050405020304" pitchFamily="18" charset="0"/>
              </a:rPr>
              <a:t>maturity”</a:t>
            </a:r>
            <a:r>
              <a:rPr lang="zh-CN" altLang="en-US" dirty="0">
                <a:latin typeface="Times New Roman" panose="02020603050405020304" pitchFamily="18" charset="0"/>
                <a:cs typeface="Times New Roman" panose="02020603050405020304" pitchFamily="18" charset="0"/>
              </a:rPr>
              <a:t>回指早期认知。</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rot="5400000">
            <a:off x="2666999" y="-2666998"/>
            <a:ext cx="6858001" cy="12192000"/>
          </a:xfrm>
          <a:prstGeom prst="rect">
            <a:avLst/>
          </a:prstGeom>
        </p:spPr>
      </p:pic>
      <p:sp>
        <p:nvSpPr>
          <p:cNvPr id="8" name="矩形 7"/>
          <p:cNvSpPr/>
          <p:nvPr/>
        </p:nvSpPr>
        <p:spPr>
          <a:xfrm>
            <a:off x="391884" y="304801"/>
            <a:ext cx="11422743" cy="612502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2"/>
          <a:srcRect/>
          <a:stretch>
            <a:fillRect/>
          </a:stretch>
        </p:blipFill>
        <p:spPr>
          <a:xfrm rot="19295273">
            <a:off x="2940524" y="1767015"/>
            <a:ext cx="2433537" cy="1389011"/>
          </a:xfrm>
          <a:prstGeom prst="rect">
            <a:avLst/>
          </a:prstGeom>
        </p:spPr>
      </p:pic>
      <p:sp>
        <p:nvSpPr>
          <p:cNvPr id="9" name="椭圆 8"/>
          <p:cNvSpPr/>
          <p:nvPr/>
        </p:nvSpPr>
        <p:spPr>
          <a:xfrm>
            <a:off x="4093027" y="1669142"/>
            <a:ext cx="4005943" cy="4005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3"/>
          <a:srcRect/>
          <a:stretch>
            <a:fillRect/>
          </a:stretch>
        </p:blipFill>
        <p:spPr>
          <a:xfrm rot="20783196">
            <a:off x="7172782" y="1413170"/>
            <a:ext cx="1328682" cy="2700458"/>
          </a:xfrm>
          <a:prstGeom prst="rect">
            <a:avLst/>
          </a:prstGeom>
        </p:spPr>
      </p:pic>
      <p:pic>
        <p:nvPicPr>
          <p:cNvPr id="15" name="图片 14"/>
          <p:cNvPicPr>
            <a:picLocks noChangeAspect="1"/>
          </p:cNvPicPr>
          <p:nvPr/>
        </p:nvPicPr>
        <p:blipFill rotWithShape="1">
          <a:blip r:embed="rId4"/>
          <a:srcRect/>
          <a:stretch>
            <a:fillRect/>
          </a:stretch>
        </p:blipFill>
        <p:spPr>
          <a:xfrm rot="14703617">
            <a:off x="3590405" y="3583714"/>
            <a:ext cx="1483794" cy="1628230"/>
          </a:xfrm>
          <a:prstGeom prst="rect">
            <a:avLst/>
          </a:prstGeom>
        </p:spPr>
      </p:pic>
      <p:pic>
        <p:nvPicPr>
          <p:cNvPr id="22" name="图片 21"/>
          <p:cNvPicPr>
            <a:picLocks noChangeAspect="1"/>
          </p:cNvPicPr>
          <p:nvPr/>
        </p:nvPicPr>
        <p:blipFill rotWithShape="1">
          <a:blip r:embed="rId5"/>
          <a:srcRect/>
          <a:stretch>
            <a:fillRect/>
          </a:stretch>
        </p:blipFill>
        <p:spPr>
          <a:xfrm>
            <a:off x="7212660" y="4118912"/>
            <a:ext cx="1072404" cy="1294917"/>
          </a:xfrm>
          <a:prstGeom prst="rect">
            <a:avLst/>
          </a:prstGeom>
        </p:spPr>
      </p:pic>
      <p:sp>
        <p:nvSpPr>
          <p:cNvPr id="43" name="矩形 42"/>
          <p:cNvSpPr/>
          <p:nvPr/>
        </p:nvSpPr>
        <p:spPr>
          <a:xfrm>
            <a:off x="4968668" y="4180585"/>
            <a:ext cx="2339102" cy="523220"/>
          </a:xfrm>
          <a:prstGeom prst="rect">
            <a:avLst/>
          </a:prstGeom>
          <a:effectLst/>
        </p:spPr>
        <p:txBody>
          <a:bodyPr vert="horz" wrap="square">
            <a:spAutoFit/>
          </a:bodyPr>
          <a:lstStyle/>
          <a:p>
            <a:pPr algn="ctr"/>
            <a:r>
              <a:rPr lang="en-US" altLang="zh-CN" sz="2800" dirty="0">
                <a:solidFill>
                  <a:srgbClr val="447868"/>
                </a:solidFill>
                <a:latin typeface="+mj-lt"/>
                <a:ea typeface="微软雅黑" panose="020B0503020204020204" pitchFamily="34" charset="-122"/>
              </a:rPr>
              <a:t>Cloze</a:t>
            </a:r>
            <a:r>
              <a:rPr lang="zh-CN" altLang="en-US" sz="2800" dirty="0">
                <a:solidFill>
                  <a:srgbClr val="447868"/>
                </a:solidFill>
                <a:latin typeface="+mj-lt"/>
                <a:ea typeface="微软雅黑" panose="020B0503020204020204" pitchFamily="34" charset="-122"/>
              </a:rPr>
              <a:t> </a:t>
            </a:r>
            <a:r>
              <a:rPr lang="en-US" altLang="zh-CN" sz="2800" dirty="0">
                <a:solidFill>
                  <a:srgbClr val="447868"/>
                </a:solidFill>
                <a:latin typeface="+mj-lt"/>
                <a:ea typeface="微软雅黑" panose="020B0503020204020204" pitchFamily="34" charset="-122"/>
              </a:rPr>
              <a:t>test</a:t>
            </a:r>
            <a:endParaRPr lang="zh-CN" altLang="en-US" sz="2800" dirty="0">
              <a:solidFill>
                <a:srgbClr val="447868"/>
              </a:solidFill>
              <a:latin typeface="+mj-lt"/>
              <a:ea typeface="微软雅黑" panose="020B0503020204020204" pitchFamily="34" charset="-122"/>
            </a:endParaRPr>
          </a:p>
        </p:txBody>
      </p:sp>
      <p:sp>
        <p:nvSpPr>
          <p:cNvPr id="44" name="矩形 43"/>
          <p:cNvSpPr/>
          <p:nvPr/>
        </p:nvSpPr>
        <p:spPr>
          <a:xfrm>
            <a:off x="5777116" y="3151022"/>
            <a:ext cx="820874" cy="923330"/>
          </a:xfrm>
          <a:prstGeom prst="rect">
            <a:avLst/>
          </a:prstGeom>
          <a:effectLst/>
        </p:spPr>
        <p:txBody>
          <a:bodyPr wrap="square">
            <a:spAutoFit/>
          </a:bodyPr>
          <a:lstStyle/>
          <a:p>
            <a:pPr algn="r"/>
            <a:r>
              <a:rPr lang="en-US" altLang="zh-CN" sz="5400" dirty="0">
                <a:solidFill>
                  <a:srgbClr val="447868"/>
                </a:solidFill>
                <a:latin typeface="Agency FB" panose="020B0503020202020204" pitchFamily="34" charset="0"/>
                <a:ea typeface="微软雅黑" panose="020B0503020204020204" pitchFamily="34" charset="-122"/>
                <a:cs typeface="Arial" panose="020B0604020202020204" pitchFamily="34" charset="0"/>
              </a:rPr>
              <a:t>03</a:t>
            </a:r>
            <a:endParaRPr lang="zh-CN" altLang="en-US" sz="5400" dirty="0">
              <a:solidFill>
                <a:srgbClr val="447868"/>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45" name="矩形 44"/>
          <p:cNvSpPr/>
          <p:nvPr/>
        </p:nvSpPr>
        <p:spPr>
          <a:xfrm>
            <a:off x="5307683" y="2539254"/>
            <a:ext cx="1503040" cy="707886"/>
          </a:xfrm>
          <a:prstGeom prst="rect">
            <a:avLst/>
          </a:prstGeom>
          <a:effectLst/>
        </p:spPr>
        <p:txBody>
          <a:bodyPr vert="horz" wrap="none">
            <a:spAutoFit/>
          </a:bodyPr>
          <a:lstStyle/>
          <a:p>
            <a:pPr algn="r"/>
            <a:r>
              <a:rPr lang="en-US" altLang="zh-CN" sz="4000" dirty="0">
                <a:solidFill>
                  <a:srgbClr val="447868"/>
                </a:solidFill>
                <a:latin typeface="Arial" panose="020B0604020202020204" pitchFamily="34" charset="0"/>
                <a:ea typeface="Arial Unicode MS" panose="020B0604020202020204" pitchFamily="34" charset="-122"/>
                <a:cs typeface="Arial" panose="020B0604020202020204" pitchFamily="34" charset="0"/>
              </a:rPr>
              <a:t>PART</a:t>
            </a:r>
            <a:endParaRPr lang="zh-CN" altLang="en-US" sz="4000" dirty="0">
              <a:solidFill>
                <a:srgbClr val="447868"/>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24" name="图片 23"/>
          <p:cNvPicPr>
            <a:picLocks noChangeAspect="1"/>
          </p:cNvPicPr>
          <p:nvPr/>
        </p:nvPicPr>
        <p:blipFill rotWithShape="1">
          <a:blip r:embed="rId6"/>
          <a:srcRect/>
          <a:stretch>
            <a:fillRect/>
          </a:stretch>
        </p:blipFill>
        <p:spPr>
          <a:xfrm>
            <a:off x="10507102" y="4383313"/>
            <a:ext cx="1699407" cy="2489203"/>
          </a:xfrm>
          <a:prstGeom prst="rect">
            <a:avLst/>
          </a:prstGeom>
        </p:spPr>
      </p:pic>
      <p:pic>
        <p:nvPicPr>
          <p:cNvPr id="28" name="图片 27"/>
          <p:cNvPicPr>
            <a:picLocks noChangeAspect="1"/>
          </p:cNvPicPr>
          <p:nvPr/>
        </p:nvPicPr>
        <p:blipFill rotWithShape="1">
          <a:blip r:embed="rId7"/>
          <a:srcRect/>
          <a:stretch>
            <a:fillRect/>
          </a:stretch>
        </p:blipFill>
        <p:spPr>
          <a:xfrm>
            <a:off x="-17772" y="0"/>
            <a:ext cx="1858840" cy="18411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heel(1)">
                                      <p:cBhvr>
                                        <p:cTn id="14" dur="2000"/>
                                        <p:tgtEl>
                                          <p:spTgt spid="45"/>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heel(1)">
                                      <p:cBhvr>
                                        <p:cTn id="17" dur="2000"/>
                                        <p:tgtEl>
                                          <p:spTgt spid="44"/>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heel(1)">
                                      <p:cBhvr>
                                        <p:cTn id="20" dur="20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heel(1)">
                                      <p:cBhvr>
                                        <p:cTn id="30" dur="2000"/>
                                        <p:tgtEl>
                                          <p:spTgt spid="24"/>
                                        </p:tgtEl>
                                      </p:cBhvr>
                                    </p:animEffect>
                                  </p:childTnLst>
                                </p:cTn>
                              </p:par>
                              <p:par>
                                <p:cTn id="31" presetID="21" presetClass="entr" presetSubtype="1"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heel(1)">
                                      <p:cBhvr>
                                        <p:cTn id="33" dur="20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43" grpId="0"/>
      <p:bldP spid="44" grpId="0"/>
      <p:bldP spid="4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39178" y="736600"/>
            <a:ext cx="6141301" cy="1938992"/>
          </a:xfrm>
          <a:prstGeom prst="rect">
            <a:avLst/>
          </a:prstGeom>
          <a:noFill/>
        </p:spPr>
        <p:txBody>
          <a:bodyPr wrap="square">
            <a:spAutoFit/>
          </a:bodyPr>
          <a:lstStyle/>
          <a:p>
            <a:pPr algn="just"/>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New Zealand’s hut network is too vast for the government to maintain, so volunteers like Suzie Bell help clean and repair them, reflecting the </a:t>
            </a:r>
            <a:r>
              <a:rPr lang="en-GB" altLang="zh-CN" sz="2400" dirty="0" err="1">
                <a:latin typeface="Times New Roman" panose="02020603050405020304" pitchFamily="18" charset="0"/>
                <a:cs typeface="Times New Roman" panose="02020603050405020304" pitchFamily="18" charset="0"/>
              </a:rPr>
              <a:t>Maori</a:t>
            </a:r>
            <a:r>
              <a:rPr lang="en-GB" altLang="zh-CN" sz="2400" dirty="0">
                <a:latin typeface="Times New Roman" panose="02020603050405020304" pitchFamily="18" charset="0"/>
                <a:cs typeface="Times New Roman" panose="02020603050405020304" pitchFamily="18" charset="0"/>
              </a:rPr>
              <a:t> concept of </a:t>
            </a:r>
            <a:r>
              <a:rPr lang="en-GB" altLang="zh-CN" sz="2400" dirty="0" err="1">
                <a:latin typeface="Times New Roman" panose="02020603050405020304" pitchFamily="18" charset="0"/>
                <a:cs typeface="Times New Roman" panose="02020603050405020304" pitchFamily="18" charset="0"/>
              </a:rPr>
              <a:t>kaitiakitanga</a:t>
            </a:r>
            <a:r>
              <a:rPr lang="en-GB" altLang="zh-CN" sz="2400" dirty="0">
                <a:latin typeface="Times New Roman" panose="02020603050405020304" pitchFamily="18" charset="0"/>
                <a:cs typeface="Times New Roman" panose="02020603050405020304" pitchFamily="18" charset="0"/>
              </a:rPr>
              <a:t> — protecting the environment for future generations.</a:t>
            </a:r>
            <a:endParaRPr lang="zh-CN" altLang="en-US"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511520" y="276705"/>
            <a:ext cx="4907147" cy="4159829"/>
          </a:xfrm>
          <a:prstGeom prst="rect">
            <a:avLst/>
          </a:prstGeom>
        </p:spPr>
      </p:pic>
      <p:pic>
        <p:nvPicPr>
          <p:cNvPr id="7" name="图片 6"/>
          <p:cNvPicPr>
            <a:picLocks noChangeAspect="1"/>
          </p:cNvPicPr>
          <p:nvPr/>
        </p:nvPicPr>
        <p:blipFill>
          <a:blip r:embed="rId2"/>
          <a:stretch>
            <a:fillRect/>
          </a:stretch>
        </p:blipFill>
        <p:spPr>
          <a:xfrm>
            <a:off x="5539178" y="2858658"/>
            <a:ext cx="5973947"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表格 16"/>
          <p:cNvGraphicFramePr>
            <a:graphicFrameLocks noGrp="1"/>
          </p:cNvGraphicFramePr>
          <p:nvPr/>
        </p:nvGraphicFramePr>
        <p:xfrm>
          <a:off x="462103" y="372000"/>
          <a:ext cx="6714552" cy="6114000"/>
        </p:xfrm>
        <a:graphic>
          <a:graphicData uri="http://schemas.openxmlformats.org/drawingml/2006/table">
            <a:tbl>
              <a:tblPr/>
              <a:tblGrid>
                <a:gridCol w="3956630"/>
                <a:gridCol w="2757922"/>
              </a:tblGrid>
              <a:tr h="167359">
                <a:tc>
                  <a:txBody>
                    <a:bodyPr/>
                    <a:lstStyle/>
                    <a:p>
                      <a:pPr>
                        <a:buNone/>
                      </a:pPr>
                      <a:r>
                        <a:rPr lang="en-GB" sz="2400" dirty="0">
                          <a:latin typeface="Calibri" panose="020F0502020204030204" pitchFamily="34" charset="0"/>
                          <a:cs typeface="Calibri" panose="020F0502020204030204" pitchFamily="34" charset="0"/>
                        </a:rPr>
                        <a:t>weary hiker</a:t>
                      </a:r>
                      <a:endParaRPr lang="en-GB"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疲惫的徒步者</a:t>
                      </a:r>
                      <a:endParaRPr lang="zh-CN" altLang="en-US"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dirty="0">
                          <a:latin typeface="Calibri" panose="020F0502020204030204" pitchFamily="34" charset="0"/>
                          <a:cs typeface="Calibri" panose="020F0502020204030204" pitchFamily="34" charset="0"/>
                        </a:rPr>
                        <a:t>hut</a:t>
                      </a:r>
                      <a:endParaRPr lang="en-GB"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小屋</a:t>
                      </a:r>
                      <a:endParaRPr lang="zh-CN" altLang="en-US"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dirty="0">
                          <a:latin typeface="Calibri" panose="020F0502020204030204" pitchFamily="34" charset="0"/>
                          <a:cs typeface="Calibri" panose="020F0502020204030204" pitchFamily="34" charset="0"/>
                        </a:rPr>
                        <a:t>step in</a:t>
                      </a:r>
                      <a:endParaRPr lang="en-GB"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介入</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dirty="0">
                          <a:latin typeface="Calibri" panose="020F0502020204030204" pitchFamily="34" charset="0"/>
                          <a:cs typeface="Calibri" panose="020F0502020204030204" pitchFamily="34" charset="0"/>
                        </a:rPr>
                        <a:t>blow away</a:t>
                      </a:r>
                      <a:endParaRPr lang="en-GB"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使大为惊叹</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a:latin typeface="Calibri" panose="020F0502020204030204" pitchFamily="34" charset="0"/>
                          <a:cs typeface="Calibri" panose="020F0502020204030204" pitchFamily="34" charset="0"/>
                        </a:rPr>
                        <a:t>in the middle of nowhere</a:t>
                      </a:r>
                      <a:endParaRPr lang="en-GB"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在荒郊野外</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a:latin typeface="Calibri" panose="020F0502020204030204" pitchFamily="34" charset="0"/>
                          <a:cs typeface="Calibri" panose="020F0502020204030204" pitchFamily="34" charset="0"/>
                        </a:rPr>
                        <a:t>for next to nothing</a:t>
                      </a:r>
                      <a:endParaRPr lang="en-GB"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几乎免费</a:t>
                      </a:r>
                      <a:endParaRPr lang="zh-CN" altLang="en-US"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a:latin typeface="Calibri" panose="020F0502020204030204" pitchFamily="34" charset="0"/>
                          <a:cs typeface="Calibri" panose="020F0502020204030204" pitchFamily="34" charset="0"/>
                        </a:rPr>
                        <a:t>outdoor recreation</a:t>
                      </a:r>
                      <a:endParaRPr lang="en-GB"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户外休闲</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a:latin typeface="Calibri" panose="020F0502020204030204" pitchFamily="34" charset="0"/>
                          <a:cs typeface="Calibri" panose="020F0502020204030204" pitchFamily="34" charset="0"/>
                        </a:rPr>
                        <a:t>advocacy group</a:t>
                      </a:r>
                      <a:endParaRPr lang="en-GB"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倡导组织</a:t>
                      </a:r>
                      <a:endParaRPr lang="zh-CN" altLang="en-US"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dirty="0">
                          <a:latin typeface="Calibri" panose="020F0502020204030204" pitchFamily="34" charset="0"/>
                          <a:cs typeface="Calibri" panose="020F0502020204030204" pitchFamily="34" charset="0"/>
                        </a:rPr>
                        <a:t>sign up</a:t>
                      </a:r>
                      <a:endParaRPr lang="en-GB"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报名</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a:latin typeface="Calibri" panose="020F0502020204030204" pitchFamily="34" charset="0"/>
                          <a:cs typeface="Calibri" panose="020F0502020204030204" pitchFamily="34" charset="0"/>
                        </a:rPr>
                        <a:t>cultural heritage</a:t>
                      </a:r>
                      <a:endParaRPr lang="en-GB"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文化遗产</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a:latin typeface="Calibri" panose="020F0502020204030204" pitchFamily="34" charset="0"/>
                          <a:cs typeface="Calibri" panose="020F0502020204030204" pitchFamily="34" charset="0"/>
                        </a:rPr>
                        <a:t>sustain</a:t>
                      </a:r>
                      <a:endParaRPr lang="en-GB"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维持</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dirty="0">
                          <a:latin typeface="Calibri" panose="020F0502020204030204" pitchFamily="34" charset="0"/>
                          <a:cs typeface="Calibri" panose="020F0502020204030204" pitchFamily="34" charset="0"/>
                        </a:rPr>
                        <a:t>remoteness</a:t>
                      </a:r>
                      <a:endParaRPr lang="en-GB"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偏远</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a:latin typeface="Calibri" panose="020F0502020204030204" pitchFamily="34" charset="0"/>
                          <a:cs typeface="Calibri" panose="020F0502020204030204" pitchFamily="34" charset="0"/>
                        </a:rPr>
                        <a:t>wipe down</a:t>
                      </a:r>
                      <a:endParaRPr lang="en-GB"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擦干净</a:t>
                      </a:r>
                      <a:endParaRPr lang="zh-CN" altLang="en-US"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dirty="0">
                          <a:latin typeface="Calibri" panose="020F0502020204030204" pitchFamily="34" charset="0"/>
                          <a:cs typeface="Calibri" panose="020F0502020204030204" pitchFamily="34" charset="0"/>
                        </a:rPr>
                        <a:t>pull out weeds</a:t>
                      </a:r>
                      <a:endParaRPr lang="en-GB"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拔草</a:t>
                      </a:r>
                      <a:endParaRPr lang="zh-CN" altLang="en-US"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359">
                <a:tc>
                  <a:txBody>
                    <a:bodyPr/>
                    <a:lstStyle/>
                    <a:p>
                      <a:pPr>
                        <a:buNone/>
                      </a:pPr>
                      <a:r>
                        <a:rPr lang="en-GB" sz="2400">
                          <a:latin typeface="Calibri" panose="020F0502020204030204" pitchFamily="34" charset="0"/>
                          <a:cs typeface="Calibri" panose="020F0502020204030204" pitchFamily="34" charset="0"/>
                        </a:rPr>
                        <a:t>caretaker</a:t>
                      </a:r>
                      <a:endParaRPr lang="en-GB" sz="240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守护者</a:t>
                      </a:r>
                      <a:endParaRPr lang="zh-CN" altLang="en-US" sz="2400" dirty="0">
                        <a:latin typeface="Calibri" panose="020F0502020204030204" pitchFamily="34" charset="0"/>
                        <a:cs typeface="Calibri" panose="020F0502020204030204" pitchFamily="34" charset="0"/>
                      </a:endParaRPr>
                    </a:p>
                  </a:txBody>
                  <a:tcPr marL="41840" marR="41840" marT="20920" marB="20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5" name="图片 4"/>
          <p:cNvPicPr>
            <a:picLocks noChangeAspect="1"/>
          </p:cNvPicPr>
          <p:nvPr/>
        </p:nvPicPr>
        <p:blipFill>
          <a:blip r:embed="rId1"/>
          <a:stretch>
            <a:fillRect/>
          </a:stretch>
        </p:blipFill>
        <p:spPr>
          <a:xfrm>
            <a:off x="7176655" y="371998"/>
            <a:ext cx="5141427" cy="61140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374072" y="64561"/>
            <a:ext cx="11430001" cy="3693319"/>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From popular tracks to remote valleys, weary hikers can always find a hut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小屋</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rest in New Zealand‘s countryside. But the hut network is too vast for the government to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so ordinary people are stepping in.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Among them is Suzie Bell, who began hiking in 2010 and was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by the huts at first sight. “I was just blown away when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43</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hut in the middle of nowhere.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44</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it for next to nothing,” Bell recalled. She later learned there are around 950 huts across the country, most of which are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only on foot. Hikers are welcome to use most of them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46</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u="sng"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Bell wanted to give something back 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47</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 Love Our Huts campaign. The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48</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was started by an outdoor recreation advocacy group in 2024, and more than 300 people have signed up for it. “We really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49</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our huts. They're part of our cultural heritage," said Bell.</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Sustaining the hut network is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due to its size and remoteness. Each summer, Bell and her husband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for five hours into the hills to wipe down beds, clean windows and pull out weeds. They are delighted to offer their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52</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keep their much-loved huts safe and clean.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So far this summer, more than 500 huts have been tidied up by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53</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What they do </a:t>
            </a:r>
            <a:r>
              <a:rPr lang="en-US" altLang="zh-CN" b="1" u="sng" kern="0" dirty="0">
                <a:latin typeface="Times New Roman" panose="02020603050405020304" pitchFamily="18" charset="0"/>
                <a:ea typeface="宋体" panose="02010600030101010101" pitchFamily="2" charset="-122"/>
                <a:cs typeface="Times New Roman" panose="02020603050405020304" pitchFamily="18" charset="0"/>
              </a:rPr>
              <a:t>54</a:t>
            </a:r>
            <a:r>
              <a:rPr lang="zh-CN" altLang="en-US" b="1" u="sng"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the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Maori</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concept of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kaitiakitanga</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where, as caretakers of the environment, we must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 for future generations.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4" name="文本框 33"/>
          <p:cNvSpPr txBox="1"/>
          <p:nvPr/>
        </p:nvSpPr>
        <p:spPr>
          <a:xfrm>
            <a:off x="387927" y="3896426"/>
            <a:ext cx="11416146" cy="2585323"/>
          </a:xfrm>
          <a:prstGeom prst="rect">
            <a:avLst/>
          </a:prstGeom>
          <a:solidFill>
            <a:schemeClr val="accent6">
              <a:lumMod val="20000"/>
              <a:lumOff val="80000"/>
            </a:schemeClr>
          </a:solidFill>
        </p:spPr>
        <p:txBody>
          <a:bodyPr wrap="square">
            <a:spAutoFit/>
          </a:bodyPr>
          <a:lstStyle/>
          <a:p>
            <a:pPr marL="342900" marR="69850" lvl="0" indent="-342900" algn="just">
              <a:buFont typeface="+mj-lt"/>
              <a:buAutoNum type="arabicPeriod" startAt="41"/>
              <a:tabLst>
                <a:tab pos="457200" algn="l"/>
              </a:tabLst>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A. present 	B. evaluate 	C. arrange 	</a:t>
            </a:r>
            <a:r>
              <a:rPr lang="en-US" altLang="zh-CN"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D. maintain</a:t>
            </a:r>
            <a:endParaRPr lang="en-US" altLang="zh-CN"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R="69850" lvl="0" algn="just">
              <a:tabLst>
                <a:tab pos="457200" algn="l"/>
              </a:tabLst>
            </a:pPr>
            <a:r>
              <a:rPr lang="zh-CN" altLang="en-US" dirty="0">
                <a:solidFill>
                  <a:srgbClr val="FF0000"/>
                </a:solidFill>
                <a:latin typeface="Times New Roman" panose="02020603050405020304" pitchFamily="18" charset="0"/>
                <a:cs typeface="Times New Roman" panose="02020603050405020304" pitchFamily="18" charset="0"/>
              </a:rPr>
              <a:t>小屋网络太大，政府无力“维护”所有小屋。后文说普通人“</a:t>
            </a:r>
            <a:r>
              <a:rPr lang="en-GB" altLang="zh-CN" dirty="0">
                <a:solidFill>
                  <a:srgbClr val="FF0000"/>
                </a:solidFill>
                <a:latin typeface="Times New Roman" panose="02020603050405020304" pitchFamily="18" charset="0"/>
                <a:cs typeface="Times New Roman" panose="02020603050405020304" pitchFamily="18" charset="0"/>
              </a:rPr>
              <a:t>stepping in”</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介入），说明政府原来负责的事情做不了。</a:t>
            </a:r>
            <a:r>
              <a:rPr lang="en-GB" altLang="zh-CN" dirty="0">
                <a:solidFill>
                  <a:srgbClr val="FF0000"/>
                </a:solidFill>
                <a:latin typeface="Times New Roman" panose="02020603050405020304" pitchFamily="18" charset="0"/>
                <a:cs typeface="Times New Roman" panose="02020603050405020304" pitchFamily="18" charset="0"/>
              </a:rPr>
              <a:t>maintain </a:t>
            </a:r>
            <a:r>
              <a:rPr lang="zh-CN" altLang="en-US" dirty="0">
                <a:solidFill>
                  <a:srgbClr val="FF0000"/>
                </a:solidFill>
                <a:latin typeface="Times New Roman" panose="02020603050405020304" pitchFamily="18" charset="0"/>
                <a:cs typeface="Times New Roman" panose="02020603050405020304" pitchFamily="18" charset="0"/>
              </a:rPr>
              <a:t>意为“维持、保养”，符合语境。其他选项：</a:t>
            </a:r>
            <a:r>
              <a:rPr lang="en-GB" altLang="zh-CN" dirty="0">
                <a:solidFill>
                  <a:srgbClr val="FF0000"/>
                </a:solidFill>
                <a:latin typeface="Times New Roman" panose="02020603050405020304" pitchFamily="18" charset="0"/>
                <a:cs typeface="Times New Roman" panose="02020603050405020304" pitchFamily="18" charset="0"/>
              </a:rPr>
              <a:t>present </a:t>
            </a:r>
            <a:r>
              <a:rPr lang="zh-CN" altLang="en-US" dirty="0">
                <a:solidFill>
                  <a:srgbClr val="FF0000"/>
                </a:solidFill>
                <a:latin typeface="Times New Roman" panose="02020603050405020304" pitchFamily="18" charset="0"/>
                <a:cs typeface="Times New Roman" panose="02020603050405020304" pitchFamily="18" charset="0"/>
              </a:rPr>
              <a:t>展示；</a:t>
            </a:r>
            <a:r>
              <a:rPr lang="en-GB" altLang="zh-CN" dirty="0">
                <a:solidFill>
                  <a:srgbClr val="FF0000"/>
                </a:solidFill>
                <a:latin typeface="Times New Roman" panose="02020603050405020304" pitchFamily="18" charset="0"/>
                <a:cs typeface="Times New Roman" panose="02020603050405020304" pitchFamily="18" charset="0"/>
              </a:rPr>
              <a:t>evaluate </a:t>
            </a:r>
            <a:r>
              <a:rPr lang="zh-CN" altLang="en-US" dirty="0">
                <a:solidFill>
                  <a:srgbClr val="FF0000"/>
                </a:solidFill>
                <a:latin typeface="Times New Roman" panose="02020603050405020304" pitchFamily="18" charset="0"/>
                <a:cs typeface="Times New Roman" panose="02020603050405020304" pitchFamily="18" charset="0"/>
              </a:rPr>
              <a:t>评估；</a:t>
            </a:r>
            <a:r>
              <a:rPr lang="en-GB" altLang="zh-CN" dirty="0">
                <a:solidFill>
                  <a:srgbClr val="FF0000"/>
                </a:solidFill>
                <a:latin typeface="Times New Roman" panose="02020603050405020304" pitchFamily="18" charset="0"/>
                <a:cs typeface="Times New Roman" panose="02020603050405020304" pitchFamily="18" charset="0"/>
              </a:rPr>
              <a:t>arrange </a:t>
            </a:r>
            <a:r>
              <a:rPr lang="zh-CN" altLang="en-US" dirty="0">
                <a:solidFill>
                  <a:srgbClr val="FF0000"/>
                </a:solidFill>
                <a:latin typeface="Times New Roman" panose="02020603050405020304" pitchFamily="18" charset="0"/>
                <a:cs typeface="Times New Roman" panose="02020603050405020304" pitchFamily="18" charset="0"/>
              </a:rPr>
              <a:t>安排。均不贴切。</a:t>
            </a:r>
            <a:endParaRPr lang="zh-CN" altLang="zh-CN"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endParaRPr>
          </a:p>
          <a:p>
            <a:pPr marR="69850" lvl="0" algn="just">
              <a:tabLst>
                <a:tab pos="457200" algn="l"/>
              </a:tabLst>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zh-CN" altLang="en-US"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A. inspired 	</a:t>
            </a:r>
            <a:r>
              <a:rPr lang="en-US" altLang="zh-CN"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 amazed </a:t>
            </a: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	C. shocked 	D. confused</a:t>
            </a:r>
            <a:endPar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endParaRPr>
          </a:p>
          <a:p>
            <a:pPr marR="69850" lvl="0" algn="just">
              <a:tabLst>
                <a:tab pos="457200" algn="l"/>
              </a:tabLst>
            </a:pPr>
            <a:r>
              <a:rPr lang="zh-CN" altLang="en-US" dirty="0">
                <a:solidFill>
                  <a:srgbClr val="FF0000"/>
                </a:solidFill>
                <a:latin typeface="Times New Roman" panose="02020603050405020304" pitchFamily="18" charset="0"/>
                <a:cs typeface="Times New Roman" panose="02020603050405020304" pitchFamily="18" charset="0"/>
              </a:rPr>
              <a:t>下一句她说“</a:t>
            </a:r>
            <a:r>
              <a:rPr lang="en-GB" altLang="zh-CN" dirty="0">
                <a:solidFill>
                  <a:srgbClr val="FF0000"/>
                </a:solidFill>
                <a:latin typeface="Times New Roman" panose="02020603050405020304" pitchFamily="18" charset="0"/>
                <a:cs typeface="Times New Roman" panose="02020603050405020304" pitchFamily="18" charset="0"/>
              </a:rPr>
              <a:t>I was just blown away”</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我被震撼了），表示强烈的正面惊叹。</a:t>
            </a:r>
            <a:r>
              <a:rPr lang="en-GB" altLang="zh-CN" dirty="0">
                <a:solidFill>
                  <a:srgbClr val="FF0000"/>
                </a:solidFill>
                <a:latin typeface="Times New Roman" panose="02020603050405020304" pitchFamily="18" charset="0"/>
                <a:cs typeface="Times New Roman" panose="02020603050405020304" pitchFamily="18" charset="0"/>
              </a:rPr>
              <a:t>amazed </a:t>
            </a:r>
            <a:r>
              <a:rPr lang="zh-CN" altLang="en-US" dirty="0">
                <a:solidFill>
                  <a:srgbClr val="FF0000"/>
                </a:solidFill>
                <a:latin typeface="Times New Roman" panose="02020603050405020304" pitchFamily="18" charset="0"/>
                <a:cs typeface="Times New Roman" panose="02020603050405020304" pitchFamily="18" charset="0"/>
              </a:rPr>
              <a:t>表示“惊奇、赞叹”。</a:t>
            </a:r>
            <a:r>
              <a:rPr lang="en-GB" altLang="zh-CN" dirty="0">
                <a:solidFill>
                  <a:srgbClr val="FF0000"/>
                </a:solidFill>
                <a:latin typeface="Times New Roman" panose="02020603050405020304" pitchFamily="18" charset="0"/>
                <a:cs typeface="Times New Roman" panose="02020603050405020304" pitchFamily="18" charset="0"/>
              </a:rPr>
              <a:t>inspired </a:t>
            </a:r>
            <a:r>
              <a:rPr lang="zh-CN" altLang="en-US" dirty="0">
                <a:solidFill>
                  <a:srgbClr val="FF0000"/>
                </a:solidFill>
                <a:latin typeface="Times New Roman" panose="02020603050405020304" pitchFamily="18" charset="0"/>
                <a:cs typeface="Times New Roman" panose="02020603050405020304" pitchFamily="18" charset="0"/>
              </a:rPr>
              <a:t>是“受鼓舞”，但更强调激发行动；此处侧重于第一印象的感受。</a:t>
            </a:r>
            <a:r>
              <a:rPr lang="en-GB" altLang="zh-CN" dirty="0">
                <a:solidFill>
                  <a:srgbClr val="FF0000"/>
                </a:solidFill>
                <a:latin typeface="Times New Roman" panose="02020603050405020304" pitchFamily="18" charset="0"/>
                <a:cs typeface="Times New Roman" panose="02020603050405020304" pitchFamily="18" charset="0"/>
              </a:rPr>
              <a:t>shocked </a:t>
            </a:r>
            <a:r>
              <a:rPr lang="zh-CN" altLang="en-US" dirty="0">
                <a:solidFill>
                  <a:srgbClr val="FF0000"/>
                </a:solidFill>
                <a:latin typeface="Times New Roman" panose="02020603050405020304" pitchFamily="18" charset="0"/>
                <a:cs typeface="Times New Roman" panose="02020603050405020304" pitchFamily="18" charset="0"/>
              </a:rPr>
              <a:t>负面；</a:t>
            </a:r>
            <a:r>
              <a:rPr lang="en-GB" altLang="zh-CN" dirty="0">
                <a:solidFill>
                  <a:srgbClr val="FF0000"/>
                </a:solidFill>
                <a:latin typeface="Times New Roman" panose="02020603050405020304" pitchFamily="18" charset="0"/>
                <a:cs typeface="Times New Roman" panose="02020603050405020304" pitchFamily="18" charset="0"/>
              </a:rPr>
              <a:t>confused </a:t>
            </a:r>
            <a:r>
              <a:rPr lang="zh-CN" altLang="en-US" dirty="0">
                <a:solidFill>
                  <a:srgbClr val="FF0000"/>
                </a:solidFill>
                <a:latin typeface="Times New Roman" panose="02020603050405020304" pitchFamily="18" charset="0"/>
                <a:cs typeface="Times New Roman" panose="02020603050405020304" pitchFamily="18" charset="0"/>
              </a:rPr>
              <a:t>困惑。最佳为 </a:t>
            </a:r>
            <a:r>
              <a:rPr lang="en-GB" altLang="zh-CN" dirty="0">
                <a:solidFill>
                  <a:srgbClr val="FF0000"/>
                </a:solidFill>
                <a:latin typeface="Times New Roman" panose="02020603050405020304" pitchFamily="18" charset="0"/>
                <a:cs typeface="Times New Roman" panose="02020603050405020304" pitchFamily="18" charset="0"/>
              </a:rPr>
              <a:t>amazed</a:t>
            </a:r>
            <a:r>
              <a:rPr lang="zh-CN" altLang="en-GB" dirty="0">
                <a:solidFill>
                  <a:srgbClr val="FF0000"/>
                </a:solidFill>
                <a:latin typeface="Times New Roman" panose="02020603050405020304" pitchFamily="18" charset="0"/>
                <a:cs typeface="Times New Roman" panose="02020603050405020304" pitchFamily="18" charset="0"/>
              </a:rPr>
              <a:t>。</a:t>
            </a:r>
            <a:endParaRPr lang="zh-CN" altLang="zh-CN"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endParaRPr>
          </a:p>
          <a:p>
            <a:pPr marR="69850" lvl="0" algn="just">
              <a:tabLst>
                <a:tab pos="457200" algn="l"/>
              </a:tabLst>
            </a:pP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43.</a:t>
            </a:r>
            <a:r>
              <a:rPr lang="zh-CN" altLang="en-US"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A. took over 	B. picked out 	</a:t>
            </a:r>
            <a:r>
              <a:rPr lang="en-US" altLang="zh-CN"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 came across </a:t>
            </a:r>
            <a:r>
              <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rPr>
              <a:t>	D. searched for</a:t>
            </a:r>
            <a:endParaRPr lang="en-US" altLang="zh-CN" kern="0" dirty="0">
              <a:effectLst/>
              <a:latin typeface="Times New Roman" panose="02020603050405020304" pitchFamily="18" charset="0"/>
              <a:ea typeface="宋体" panose="02010600030101010101" pitchFamily="2" charset="-122"/>
              <a:cs typeface="Times New Roman" panose="02020603050405020304" pitchFamily="18" charset="0"/>
            </a:endParaRPr>
          </a:p>
          <a:p>
            <a:pPr marR="69850" lvl="0" algn="just">
              <a:tabLst>
                <a:tab pos="457200" algn="l"/>
              </a:tabLst>
            </a:pPr>
            <a:r>
              <a:rPr lang="zh-CN" altLang="en-US" dirty="0">
                <a:solidFill>
                  <a:srgbClr val="FF0000"/>
                </a:solidFill>
                <a:latin typeface="Times New Roman" panose="02020603050405020304" pitchFamily="18" charset="0"/>
                <a:cs typeface="Times New Roman" panose="02020603050405020304" pitchFamily="18" charset="0"/>
              </a:rPr>
              <a:t>在荒郊野外“偶然遇到”一个小屋才会感到震撼。</a:t>
            </a:r>
            <a:r>
              <a:rPr lang="en-GB" altLang="zh-CN" dirty="0">
                <a:solidFill>
                  <a:srgbClr val="FF0000"/>
                </a:solidFill>
                <a:latin typeface="Times New Roman" panose="02020603050405020304" pitchFamily="18" charset="0"/>
                <a:cs typeface="Times New Roman" panose="02020603050405020304" pitchFamily="18" charset="0"/>
              </a:rPr>
              <a:t>came across </a:t>
            </a:r>
            <a:r>
              <a:rPr lang="zh-CN" altLang="en-US" dirty="0">
                <a:solidFill>
                  <a:srgbClr val="FF0000"/>
                </a:solidFill>
                <a:latin typeface="Times New Roman" panose="02020603050405020304" pitchFamily="18" charset="0"/>
                <a:cs typeface="Times New Roman" panose="02020603050405020304" pitchFamily="18" charset="0"/>
              </a:rPr>
              <a:t>表示无意中发现。</a:t>
            </a:r>
            <a:r>
              <a:rPr lang="en-GB" altLang="zh-CN" dirty="0">
                <a:solidFill>
                  <a:srgbClr val="FF0000"/>
                </a:solidFill>
                <a:latin typeface="Times New Roman" panose="02020603050405020304" pitchFamily="18" charset="0"/>
                <a:cs typeface="Times New Roman" panose="02020603050405020304" pitchFamily="18" charset="0"/>
              </a:rPr>
              <a:t>took over </a:t>
            </a:r>
            <a:r>
              <a:rPr lang="zh-CN" altLang="en-US" dirty="0">
                <a:solidFill>
                  <a:srgbClr val="FF0000"/>
                </a:solidFill>
                <a:latin typeface="Times New Roman" panose="02020603050405020304" pitchFamily="18" charset="0"/>
                <a:cs typeface="Times New Roman" panose="02020603050405020304" pitchFamily="18" charset="0"/>
              </a:rPr>
              <a:t>接管；</a:t>
            </a:r>
            <a:r>
              <a:rPr lang="en-GB" altLang="zh-CN" dirty="0">
                <a:solidFill>
                  <a:srgbClr val="FF0000"/>
                </a:solidFill>
                <a:latin typeface="Times New Roman" panose="02020603050405020304" pitchFamily="18" charset="0"/>
                <a:cs typeface="Times New Roman" panose="02020603050405020304" pitchFamily="18" charset="0"/>
              </a:rPr>
              <a:t>picked out </a:t>
            </a:r>
            <a:r>
              <a:rPr lang="zh-CN" altLang="en-US" dirty="0">
                <a:solidFill>
                  <a:srgbClr val="FF0000"/>
                </a:solidFill>
                <a:latin typeface="Times New Roman" panose="02020603050405020304" pitchFamily="18" charset="0"/>
                <a:cs typeface="Times New Roman" panose="02020603050405020304" pitchFamily="18" charset="0"/>
              </a:rPr>
              <a:t>挑出；</a:t>
            </a:r>
            <a:r>
              <a:rPr lang="en-GB" altLang="zh-CN" dirty="0">
                <a:solidFill>
                  <a:srgbClr val="FF0000"/>
                </a:solidFill>
                <a:latin typeface="Times New Roman" panose="02020603050405020304" pitchFamily="18" charset="0"/>
                <a:cs typeface="Times New Roman" panose="02020603050405020304" pitchFamily="18" charset="0"/>
              </a:rPr>
              <a:t>searched for </a:t>
            </a:r>
            <a:r>
              <a:rPr lang="zh-CN" altLang="en-US" dirty="0">
                <a:solidFill>
                  <a:srgbClr val="FF0000"/>
                </a:solidFill>
                <a:latin typeface="Times New Roman" panose="02020603050405020304" pitchFamily="18" charset="0"/>
                <a:cs typeface="Times New Roman" panose="02020603050405020304" pitchFamily="18" charset="0"/>
              </a:rPr>
              <a:t>寻找（主动找，但当时是徒步中偶遇）。</a:t>
            </a:r>
            <a:endParaRPr lang="zh-CN" altLang="zh-CN"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
                                            <p:txEl>
                                              <p:pRg st="1" end="1"/>
                                            </p:txEl>
                                          </p:spTgt>
                                        </p:tgtEl>
                                        <p:attrNameLst>
                                          <p:attrName>style.visibility</p:attrName>
                                        </p:attrNameLst>
                                      </p:cBhvr>
                                      <p:to>
                                        <p:strVal val="visible"/>
                                      </p:to>
                                    </p:set>
                                    <p:animEffect transition="in" filter="checkerboard(across)">
                                      <p:cBhvr>
                                        <p:cTn id="7" dur="500"/>
                                        <p:tgtEl>
                                          <p:spTgt spid="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4">
                                            <p:txEl>
                                              <p:pRg st="3" end="3"/>
                                            </p:txEl>
                                          </p:spTgt>
                                        </p:tgtEl>
                                        <p:attrNameLst>
                                          <p:attrName>style.visibility</p:attrName>
                                        </p:attrNameLst>
                                      </p:cBhvr>
                                      <p:to>
                                        <p:strVal val="visible"/>
                                      </p:to>
                                    </p:set>
                                    <p:animEffect transition="in" filter="dissolve">
                                      <p:cBhvr>
                                        <p:cTn id="12" dur="500"/>
                                        <p:tgtEl>
                                          <p:spTgt spid="3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4">
                                            <p:txEl>
                                              <p:pRg st="5" end="5"/>
                                            </p:txEl>
                                          </p:spTgt>
                                        </p:tgtEl>
                                        <p:attrNameLst>
                                          <p:attrName>style.visibility</p:attrName>
                                        </p:attrNameLst>
                                      </p:cBhvr>
                                      <p:to>
                                        <p:strVal val="visible"/>
                                      </p:to>
                                    </p:set>
                                    <p:animEffect transition="in" filter="dissolve">
                                      <p:cBhvr>
                                        <p:cTn id="17" dur="500"/>
                                        <p:tgtEl>
                                          <p:spTgt spid="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374072" y="64561"/>
            <a:ext cx="11430001" cy="3693319"/>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From popular tracks to remote valleys, weary hikers can always find a hut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小屋</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rest in New Zealand‘s countryside. But the hut network is too vast for the government to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so ordinary people are stepping in.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Among them is Suzie Bell, who began hiking in 2010 and was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by the huts at first sight. “I was just blown away when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43</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hut in the middle of nowhere.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44</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it for next to nothing,” Bell recalled. She later learned there are around 950 huts across the country, most of which are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only on foot. Hikers are welcome to use most of them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46</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u="sng"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Bell wanted to give something back 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47</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 Love Our Huts campaign. The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48</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was started by an outdoor recreation advocacy group in 2024, and more than 300 people have signed up for it. “We really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49</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our huts. They're part of our cultural heritage," said Bell.</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Sustaining the hut network is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due to its size and remoteness. Each summer, Bell and her husband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for five hours into the hills to wipe down beds, clean windows and pull out weeds. They are delighted to offer their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52</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keep their much-loved huts safe and clean.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So far this summer, more than 500 huts have been tidied up by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53</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What they do </a:t>
            </a:r>
            <a:r>
              <a:rPr lang="en-US" altLang="zh-CN" b="1" u="sng" kern="0" dirty="0">
                <a:latin typeface="Times New Roman" panose="02020603050405020304" pitchFamily="18" charset="0"/>
                <a:ea typeface="宋体" panose="02010600030101010101" pitchFamily="2" charset="-122"/>
                <a:cs typeface="Times New Roman" panose="02020603050405020304" pitchFamily="18" charset="0"/>
              </a:rPr>
              <a:t>54</a:t>
            </a:r>
            <a:r>
              <a:rPr lang="zh-CN" altLang="en-US" b="1" u="sng"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the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Maori</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concept of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kaitiakitanga</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where, as caretakers of the environment, we must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 for future generations.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4" name="文本框 33"/>
          <p:cNvSpPr txBox="1"/>
          <p:nvPr/>
        </p:nvSpPr>
        <p:spPr>
          <a:xfrm>
            <a:off x="387927" y="3896426"/>
            <a:ext cx="11416146" cy="2585323"/>
          </a:xfrm>
          <a:prstGeom prst="rect">
            <a:avLst/>
          </a:prstGeom>
          <a:solidFill>
            <a:schemeClr val="accent6">
              <a:lumMod val="20000"/>
              <a:lumOff val="80000"/>
            </a:schemeClr>
          </a:solidFill>
        </p:spPr>
        <p:txBody>
          <a:bodyPr wrap="square">
            <a:spAutoFit/>
          </a:bodyPr>
          <a:lstStyle/>
          <a:p>
            <a:pPr lvl="0"/>
            <a:r>
              <a:rPr lang="en-US" altLang="zh-CN" dirty="0">
                <a:latin typeface="Times New Roman" panose="02020603050405020304" pitchFamily="18" charset="0"/>
                <a:cs typeface="Times New Roman" panose="02020603050405020304" pitchFamily="18" charset="0"/>
              </a:rPr>
              <a:t>44.</a:t>
            </a:r>
            <a:r>
              <a:rPr lang="zh-CN" altLang="en-US" dirty="0">
                <a:latin typeface="Times New Roman" panose="02020603050405020304" pitchFamily="18" charset="0"/>
                <a:cs typeface="Times New Roman" panose="02020603050405020304" pitchFamily="18" charset="0"/>
              </a:rPr>
              <a:t> </a:t>
            </a:r>
            <a:r>
              <a:rPr lang="en-US" altLang="zh-CN" b="1" dirty="0">
                <a:solidFill>
                  <a:srgbClr val="FF0000"/>
                </a:solidFill>
                <a:latin typeface="Times New Roman" panose="02020603050405020304" pitchFamily="18" charset="0"/>
                <a:cs typeface="Times New Roman" panose="02020603050405020304" pitchFamily="18" charset="0"/>
              </a:rPr>
              <a:t>A. stayed </a:t>
            </a:r>
            <a:r>
              <a:rPr lang="en-US" altLang="zh-CN" dirty="0">
                <a:latin typeface="Times New Roman" panose="02020603050405020304" pitchFamily="18" charset="0"/>
                <a:cs typeface="Times New Roman" panose="02020603050405020304" pitchFamily="18" charset="0"/>
              </a:rPr>
              <a:t>	B. waited 	C. survived 	D. exercised</a:t>
            </a:r>
            <a:endParaRPr lang="en-US"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在小屋里“住宿”几乎免费。</a:t>
            </a:r>
            <a:r>
              <a:rPr lang="en-GB" altLang="zh-CN" dirty="0">
                <a:solidFill>
                  <a:srgbClr val="FF0000"/>
                </a:solidFill>
                <a:latin typeface="Times New Roman" panose="02020603050405020304" pitchFamily="18" charset="0"/>
                <a:cs typeface="Times New Roman" panose="02020603050405020304" pitchFamily="18" charset="0"/>
              </a:rPr>
              <a:t>next to nothing </a:t>
            </a:r>
            <a:r>
              <a:rPr lang="zh-CN" altLang="en-US" dirty="0">
                <a:solidFill>
                  <a:srgbClr val="FF0000"/>
                </a:solidFill>
                <a:latin typeface="Times New Roman" panose="02020603050405020304" pitchFamily="18" charset="0"/>
                <a:cs typeface="Times New Roman" panose="02020603050405020304" pitchFamily="18" charset="0"/>
              </a:rPr>
              <a:t>意为“几乎不花钱”。</a:t>
            </a:r>
            <a:r>
              <a:rPr lang="en-GB" altLang="zh-CN" dirty="0">
                <a:solidFill>
                  <a:srgbClr val="FF0000"/>
                </a:solidFill>
                <a:latin typeface="Times New Roman" panose="02020603050405020304" pitchFamily="18" charset="0"/>
                <a:cs typeface="Times New Roman" panose="02020603050405020304" pitchFamily="18" charset="0"/>
              </a:rPr>
              <a:t>stayed </a:t>
            </a:r>
            <a:r>
              <a:rPr lang="zh-CN" altLang="en-US" dirty="0">
                <a:solidFill>
                  <a:srgbClr val="FF0000"/>
                </a:solidFill>
                <a:latin typeface="Times New Roman" panose="02020603050405020304" pitchFamily="18" charset="0"/>
                <a:cs typeface="Times New Roman" panose="02020603050405020304" pitchFamily="18" charset="0"/>
              </a:rPr>
              <a:t>符合语境。</a:t>
            </a:r>
            <a:r>
              <a:rPr lang="en-GB" altLang="zh-CN" dirty="0">
                <a:solidFill>
                  <a:srgbClr val="FF0000"/>
                </a:solidFill>
                <a:latin typeface="Times New Roman" panose="02020603050405020304" pitchFamily="18" charset="0"/>
                <a:cs typeface="Times New Roman" panose="02020603050405020304" pitchFamily="18" charset="0"/>
              </a:rPr>
              <a:t>waited </a:t>
            </a:r>
            <a:r>
              <a:rPr lang="zh-CN" altLang="en-US" dirty="0">
                <a:solidFill>
                  <a:srgbClr val="FF0000"/>
                </a:solidFill>
                <a:latin typeface="Times New Roman" panose="02020603050405020304" pitchFamily="18" charset="0"/>
                <a:cs typeface="Times New Roman" panose="02020603050405020304" pitchFamily="18" charset="0"/>
              </a:rPr>
              <a:t>等待（无目的）；</a:t>
            </a:r>
            <a:r>
              <a:rPr lang="en-GB" altLang="zh-CN" dirty="0">
                <a:solidFill>
                  <a:srgbClr val="FF0000"/>
                </a:solidFill>
                <a:latin typeface="Times New Roman" panose="02020603050405020304" pitchFamily="18" charset="0"/>
                <a:cs typeface="Times New Roman" panose="02020603050405020304" pitchFamily="18" charset="0"/>
              </a:rPr>
              <a:t>survived </a:t>
            </a:r>
            <a:r>
              <a:rPr lang="zh-CN" altLang="en-US" dirty="0">
                <a:solidFill>
                  <a:srgbClr val="FF0000"/>
                </a:solidFill>
                <a:latin typeface="Times New Roman" panose="02020603050405020304" pitchFamily="18" charset="0"/>
                <a:cs typeface="Times New Roman" panose="02020603050405020304" pitchFamily="18" charset="0"/>
              </a:rPr>
              <a:t>幸存（夸张）；</a:t>
            </a:r>
            <a:r>
              <a:rPr lang="en-GB" altLang="zh-CN" dirty="0">
                <a:solidFill>
                  <a:srgbClr val="FF0000"/>
                </a:solidFill>
                <a:latin typeface="Times New Roman" panose="02020603050405020304" pitchFamily="18" charset="0"/>
                <a:cs typeface="Times New Roman" panose="02020603050405020304" pitchFamily="18" charset="0"/>
              </a:rPr>
              <a:t>exercised </a:t>
            </a:r>
            <a:r>
              <a:rPr lang="zh-CN" altLang="en-US" dirty="0">
                <a:solidFill>
                  <a:srgbClr val="FF0000"/>
                </a:solidFill>
                <a:latin typeface="Times New Roman" panose="02020603050405020304" pitchFamily="18" charset="0"/>
                <a:cs typeface="Times New Roman" panose="02020603050405020304" pitchFamily="18" charset="0"/>
              </a:rPr>
              <a:t>锻炼。</a:t>
            </a:r>
            <a:endParaRPr lang="zh-CN" altLang="zh-CN" dirty="0">
              <a:solidFill>
                <a:srgbClr val="FF0000"/>
              </a:solidFill>
              <a:latin typeface="Times New Roman" panose="02020603050405020304" pitchFamily="18" charset="0"/>
              <a:cs typeface="Times New Roman" panose="02020603050405020304" pitchFamily="18" charset="0"/>
            </a:endParaRPr>
          </a:p>
          <a:p>
            <a:pPr lvl="0"/>
            <a:r>
              <a:rPr lang="en-US" altLang="zh-CN" dirty="0">
                <a:latin typeface="Times New Roman" panose="02020603050405020304" pitchFamily="18" charset="0"/>
                <a:cs typeface="Times New Roman" panose="02020603050405020304" pitchFamily="18" charset="0"/>
              </a:rPr>
              <a:t>45.</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 admirable 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B. suitable 	</a:t>
            </a:r>
            <a:r>
              <a:rPr lang="en-US" altLang="zh-CN" b="1" dirty="0">
                <a:solidFill>
                  <a:srgbClr val="FF0000"/>
                </a:solidFill>
                <a:latin typeface="Times New Roman" panose="02020603050405020304" pitchFamily="18" charset="0"/>
                <a:cs typeface="Times New Roman" panose="02020603050405020304" pitchFamily="18" charset="0"/>
              </a:rPr>
              <a:t>C. accessible </a:t>
            </a:r>
            <a:r>
              <a:rPr lang="en-US" altLang="zh-CN" dirty="0">
                <a:latin typeface="Times New Roman" panose="02020603050405020304" pitchFamily="18" charset="0"/>
                <a:cs typeface="Times New Roman" panose="02020603050405020304" pitchFamily="18" charset="0"/>
              </a:rPr>
              <a:t>	D. comfortable</a:t>
            </a:r>
            <a:endParaRPr lang="en-US"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这些小屋只能步行到达。</a:t>
            </a:r>
            <a:r>
              <a:rPr lang="en-GB" altLang="zh-CN" dirty="0">
                <a:solidFill>
                  <a:srgbClr val="FF0000"/>
                </a:solidFill>
                <a:latin typeface="Times New Roman" panose="02020603050405020304" pitchFamily="18" charset="0"/>
                <a:cs typeface="Times New Roman" panose="02020603050405020304" pitchFamily="18" charset="0"/>
              </a:rPr>
              <a:t>accessible </a:t>
            </a:r>
            <a:r>
              <a:rPr lang="zh-CN" altLang="en-US" dirty="0">
                <a:solidFill>
                  <a:srgbClr val="FF0000"/>
                </a:solidFill>
                <a:latin typeface="Times New Roman" panose="02020603050405020304" pitchFamily="18" charset="0"/>
                <a:cs typeface="Times New Roman" panose="02020603050405020304" pitchFamily="18" charset="0"/>
              </a:rPr>
              <a:t>表示“可进入的、可到达的”。其他选项与“</a:t>
            </a:r>
            <a:r>
              <a:rPr lang="en-GB" altLang="zh-CN" dirty="0">
                <a:solidFill>
                  <a:srgbClr val="FF0000"/>
                </a:solidFill>
                <a:latin typeface="Times New Roman" panose="02020603050405020304" pitchFamily="18" charset="0"/>
                <a:cs typeface="Times New Roman" panose="02020603050405020304" pitchFamily="18" charset="0"/>
              </a:rPr>
              <a:t>on foot”</a:t>
            </a:r>
            <a:r>
              <a:rPr lang="zh-CN" altLang="en-US" dirty="0">
                <a:solidFill>
                  <a:srgbClr val="FF0000"/>
                </a:solidFill>
                <a:latin typeface="Times New Roman" panose="02020603050405020304" pitchFamily="18" charset="0"/>
                <a:cs typeface="Times New Roman" panose="02020603050405020304" pitchFamily="18" charset="0"/>
              </a:rPr>
              <a:t>不构成合理搭配。</a:t>
            </a:r>
            <a:r>
              <a:rPr lang="en-GB" altLang="zh-CN" dirty="0">
                <a:solidFill>
                  <a:srgbClr val="FF0000"/>
                </a:solidFill>
                <a:latin typeface="Times New Roman" panose="02020603050405020304" pitchFamily="18" charset="0"/>
                <a:cs typeface="Times New Roman" panose="02020603050405020304" pitchFamily="18" charset="0"/>
              </a:rPr>
              <a:t>A. admirable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令人钦佩的） </a:t>
            </a:r>
            <a:r>
              <a:rPr lang="en-GB" altLang="zh-CN" dirty="0">
                <a:solidFill>
                  <a:srgbClr val="FF0000"/>
                </a:solidFill>
                <a:latin typeface="Times New Roman" panose="02020603050405020304" pitchFamily="18" charset="0"/>
                <a:cs typeface="Times New Roman" panose="02020603050405020304" pitchFamily="18" charset="0"/>
              </a:rPr>
              <a:t>B. suitable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合适的） </a:t>
            </a:r>
            <a:r>
              <a:rPr lang="en-GB" altLang="zh-CN" dirty="0">
                <a:solidFill>
                  <a:srgbClr val="FF0000"/>
                </a:solidFill>
                <a:latin typeface="Times New Roman" panose="02020603050405020304" pitchFamily="18" charset="0"/>
                <a:cs typeface="Times New Roman" panose="02020603050405020304" pitchFamily="18" charset="0"/>
              </a:rPr>
              <a:t>C. accessible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可到达的） </a:t>
            </a:r>
            <a:r>
              <a:rPr lang="en-GB" altLang="zh-CN" dirty="0">
                <a:solidFill>
                  <a:srgbClr val="FF0000"/>
                </a:solidFill>
                <a:latin typeface="Times New Roman" panose="02020603050405020304" pitchFamily="18" charset="0"/>
                <a:cs typeface="Times New Roman" panose="02020603050405020304" pitchFamily="18" charset="0"/>
              </a:rPr>
              <a:t>D. comfortable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舒适的）</a:t>
            </a:r>
            <a:endParaRPr lang="zh-CN" altLang="zh-CN" dirty="0">
              <a:solidFill>
                <a:srgbClr val="FF0000"/>
              </a:solidFill>
              <a:latin typeface="Times New Roman" panose="02020603050405020304" pitchFamily="18" charset="0"/>
              <a:cs typeface="Times New Roman" panose="02020603050405020304" pitchFamily="18" charset="0"/>
            </a:endParaRPr>
          </a:p>
          <a:p>
            <a:pPr lvl="0"/>
            <a:r>
              <a:rPr lang="en-US" altLang="zh-CN" dirty="0">
                <a:latin typeface="Times New Roman" panose="02020603050405020304" pitchFamily="18" charset="0"/>
                <a:cs typeface="Times New Roman" panose="02020603050405020304" pitchFamily="18" charset="0"/>
              </a:rPr>
              <a:t>46.</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 in vain 	B. in advance 	</a:t>
            </a:r>
            <a:r>
              <a:rPr lang="en-US" altLang="zh-CN" b="1" dirty="0">
                <a:solidFill>
                  <a:srgbClr val="FF0000"/>
                </a:solidFill>
                <a:latin typeface="Times New Roman" panose="02020603050405020304" pitchFamily="18" charset="0"/>
                <a:cs typeface="Times New Roman" panose="02020603050405020304" pitchFamily="18" charset="0"/>
              </a:rPr>
              <a:t>C. for free </a:t>
            </a:r>
            <a:r>
              <a:rPr lang="en-US" altLang="zh-CN" dirty="0">
                <a:latin typeface="Times New Roman" panose="02020603050405020304" pitchFamily="18" charset="0"/>
                <a:cs typeface="Times New Roman" panose="02020603050405020304" pitchFamily="18" charset="0"/>
              </a:rPr>
              <a:t>	D. for good</a:t>
            </a:r>
            <a:endParaRPr lang="zh-CN" altLang="zh-CN" dirty="0">
              <a:latin typeface="Times New Roman" panose="02020603050405020304" pitchFamily="18" charset="0"/>
              <a:cs typeface="Times New Roman" panose="02020603050405020304" pitchFamily="18" charset="0"/>
            </a:endParaRPr>
          </a:p>
          <a:p>
            <a:pPr marR="69850" lvl="0" algn="just">
              <a:tabLst>
                <a:tab pos="457200" algn="l"/>
              </a:tabLst>
            </a:pPr>
            <a:r>
              <a:rPr lang="zh-CN" altLang="en-US" dirty="0">
                <a:solidFill>
                  <a:srgbClr val="FF0000"/>
                </a:solidFill>
                <a:latin typeface="Times New Roman" panose="02020603050405020304" pitchFamily="18" charset="0"/>
                <a:cs typeface="Times New Roman" panose="02020603050405020304" pitchFamily="18" charset="0"/>
              </a:rPr>
              <a:t>前文提到她住宿“</a:t>
            </a:r>
            <a:r>
              <a:rPr lang="en-GB" altLang="zh-CN" dirty="0">
                <a:solidFill>
                  <a:srgbClr val="FF0000"/>
                </a:solidFill>
                <a:latin typeface="Times New Roman" panose="02020603050405020304" pitchFamily="18" charset="0"/>
                <a:cs typeface="Times New Roman" panose="02020603050405020304" pitchFamily="18" charset="0"/>
              </a:rPr>
              <a:t>for next to nothing”</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这里说徒步者可以“免费”使用。</a:t>
            </a:r>
            <a:r>
              <a:rPr lang="en-GB" altLang="zh-CN" dirty="0">
                <a:solidFill>
                  <a:srgbClr val="FF0000"/>
                </a:solidFill>
                <a:latin typeface="Times New Roman" panose="02020603050405020304" pitchFamily="18" charset="0"/>
                <a:cs typeface="Times New Roman" panose="02020603050405020304" pitchFamily="18" charset="0"/>
              </a:rPr>
              <a:t>for free </a:t>
            </a:r>
            <a:r>
              <a:rPr lang="zh-CN" altLang="en-US" dirty="0">
                <a:solidFill>
                  <a:srgbClr val="FF0000"/>
                </a:solidFill>
                <a:latin typeface="Times New Roman" panose="02020603050405020304" pitchFamily="18" charset="0"/>
                <a:cs typeface="Times New Roman" panose="02020603050405020304" pitchFamily="18" charset="0"/>
              </a:rPr>
              <a:t>是常见搭配。 </a:t>
            </a:r>
            <a:r>
              <a:rPr lang="en-GB" altLang="zh-CN" dirty="0">
                <a:solidFill>
                  <a:srgbClr val="FF0000"/>
                </a:solidFill>
                <a:latin typeface="Times New Roman" panose="02020603050405020304" pitchFamily="18" charset="0"/>
                <a:cs typeface="Times New Roman" panose="02020603050405020304" pitchFamily="18" charset="0"/>
              </a:rPr>
              <a:t>A. in vain</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徒劳） </a:t>
            </a:r>
            <a:r>
              <a:rPr lang="en-GB" altLang="zh-CN" dirty="0">
                <a:solidFill>
                  <a:srgbClr val="FF0000"/>
                </a:solidFill>
                <a:latin typeface="Times New Roman" panose="02020603050405020304" pitchFamily="18" charset="0"/>
                <a:cs typeface="Times New Roman" panose="02020603050405020304" pitchFamily="18" charset="0"/>
              </a:rPr>
              <a:t>B. in advance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提前） </a:t>
            </a:r>
            <a:r>
              <a:rPr lang="en-GB" altLang="zh-CN" dirty="0">
                <a:solidFill>
                  <a:srgbClr val="FF0000"/>
                </a:solidFill>
                <a:latin typeface="Times New Roman" panose="02020603050405020304" pitchFamily="18" charset="0"/>
                <a:cs typeface="Times New Roman" panose="02020603050405020304" pitchFamily="18" charset="0"/>
              </a:rPr>
              <a:t>C. for free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免费） </a:t>
            </a:r>
            <a:r>
              <a:rPr lang="en-GB" altLang="zh-CN" dirty="0">
                <a:solidFill>
                  <a:srgbClr val="FF0000"/>
                </a:solidFill>
                <a:latin typeface="Times New Roman" panose="02020603050405020304" pitchFamily="18" charset="0"/>
                <a:cs typeface="Times New Roman" panose="02020603050405020304" pitchFamily="18" charset="0"/>
              </a:rPr>
              <a:t>D. for good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永久性地；彻底地；不可逆转地）</a:t>
            </a:r>
            <a:endParaRPr lang="zh-CN" altLang="zh-CN"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
                                            <p:txEl>
                                              <p:pRg st="1" end="1"/>
                                            </p:txEl>
                                          </p:spTgt>
                                        </p:tgtEl>
                                        <p:attrNameLst>
                                          <p:attrName>style.visibility</p:attrName>
                                        </p:attrNameLst>
                                      </p:cBhvr>
                                      <p:to>
                                        <p:strVal val="visible"/>
                                      </p:to>
                                    </p:set>
                                    <p:animEffect transition="in" filter="checkerboard(across)">
                                      <p:cBhvr>
                                        <p:cTn id="7" dur="500"/>
                                        <p:tgtEl>
                                          <p:spTgt spid="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4">
                                            <p:txEl>
                                              <p:pRg st="3" end="3"/>
                                            </p:txEl>
                                          </p:spTgt>
                                        </p:tgtEl>
                                        <p:attrNameLst>
                                          <p:attrName>style.visibility</p:attrName>
                                        </p:attrNameLst>
                                      </p:cBhvr>
                                      <p:to>
                                        <p:strVal val="visible"/>
                                      </p:to>
                                    </p:set>
                                    <p:animEffect transition="in" filter="blinds(horizontal)">
                                      <p:cBhvr>
                                        <p:cTn id="12" dur="500"/>
                                        <p:tgtEl>
                                          <p:spTgt spid="3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4">
                                            <p:txEl>
                                              <p:pRg st="5" end="5"/>
                                            </p:txEl>
                                          </p:spTgt>
                                        </p:tgtEl>
                                        <p:attrNameLst>
                                          <p:attrName>style.visibility</p:attrName>
                                        </p:attrNameLst>
                                      </p:cBhvr>
                                      <p:to>
                                        <p:strVal val="visible"/>
                                      </p:to>
                                    </p:set>
                                    <p:animEffect transition="in" filter="blinds(horizontal)">
                                      <p:cBhvr>
                                        <p:cTn id="17" dur="500"/>
                                        <p:tgtEl>
                                          <p:spTgt spid="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374072" y="64561"/>
            <a:ext cx="11430001" cy="3693319"/>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From popular tracks to remote valleys, weary hikers can always find a hut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小屋</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rest in New Zealand‘s countryside. But the hut network is too vast for the government to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so ordinary people are stepping in.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Among them is Suzie Bell, who began hiking in 2010 and was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by the huts at first sight. “I was just blown away when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43</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hut in the middle of nowhere.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44</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it for next to nothing,” Bell recalled. She later learned there are around 950 huts across the country, most of which are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only on foot. Hikers are welcome to use most of them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46</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u="sng"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Bell wanted to give something back 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47</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 Love Our Huts campaign. The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48</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was started by an outdoor recreation advocacy group in 2024, and more than 300 people have signed up for it. “We really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49</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our huts. They're part of our cultural heritage," said Bell.</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Sustaining the hut network is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due to its size and remoteness. Each summer, Bell and her husband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for five hours into the hills to wipe down beds, clean windows and pull out weeds. They are delighted to offer their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52</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keep their much-loved huts safe and clean.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So far this summer, more than 500 huts have been tidied up by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53</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What they do </a:t>
            </a:r>
            <a:r>
              <a:rPr lang="en-US" altLang="zh-CN" b="1" u="sng" kern="0" dirty="0">
                <a:latin typeface="Times New Roman" panose="02020603050405020304" pitchFamily="18" charset="0"/>
                <a:ea typeface="宋体" panose="02010600030101010101" pitchFamily="2" charset="-122"/>
                <a:cs typeface="Times New Roman" panose="02020603050405020304" pitchFamily="18" charset="0"/>
              </a:rPr>
              <a:t>54</a:t>
            </a:r>
            <a:r>
              <a:rPr lang="zh-CN" altLang="en-US" b="1" u="sng"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the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Maori</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concept of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kaitiakitanga</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where, as caretakers of the environment, we must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 for future generations.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4" name="文本框 33"/>
          <p:cNvSpPr txBox="1"/>
          <p:nvPr/>
        </p:nvSpPr>
        <p:spPr>
          <a:xfrm>
            <a:off x="387927" y="3799441"/>
            <a:ext cx="11416146" cy="2862322"/>
          </a:xfrm>
          <a:prstGeom prst="rect">
            <a:avLst/>
          </a:prstGeom>
          <a:solidFill>
            <a:schemeClr val="accent6">
              <a:lumMod val="20000"/>
              <a:lumOff val="80000"/>
            </a:schemeClr>
          </a:solidFill>
        </p:spPr>
        <p:txBody>
          <a:bodyPr wrap="square">
            <a:spAutoFit/>
          </a:bodyPr>
          <a:lstStyle/>
          <a:p>
            <a:pPr lvl="0"/>
            <a:r>
              <a:rPr lang="en-US" altLang="zh-CN" dirty="0">
                <a:latin typeface="Times New Roman" panose="02020603050405020304" pitchFamily="18" charset="0"/>
                <a:cs typeface="Times New Roman" panose="02020603050405020304" pitchFamily="18" charset="0"/>
              </a:rPr>
              <a:t>47.A. started 	</a:t>
            </a:r>
            <a:r>
              <a:rPr lang="en-US" altLang="zh-CN" b="1" dirty="0">
                <a:solidFill>
                  <a:srgbClr val="FF0000"/>
                </a:solidFill>
                <a:latin typeface="Times New Roman" panose="02020603050405020304" pitchFamily="18" charset="0"/>
                <a:cs typeface="Times New Roman" panose="02020603050405020304" pitchFamily="18" charset="0"/>
              </a:rPr>
              <a:t>B. joined </a:t>
            </a:r>
            <a:r>
              <a:rPr lang="en-US" altLang="zh-CN" dirty="0">
                <a:latin typeface="Times New Roman" panose="02020603050405020304" pitchFamily="18" charset="0"/>
                <a:cs typeface="Times New Roman" panose="02020603050405020304" pitchFamily="18" charset="0"/>
              </a:rPr>
              <a:t>	C. accepted 	D. reported</a:t>
            </a:r>
            <a:endParaRPr lang="en-US"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后一句明确说“</a:t>
            </a:r>
            <a:r>
              <a:rPr lang="en-GB" altLang="zh-CN" dirty="0">
                <a:solidFill>
                  <a:srgbClr val="FF0000"/>
                </a:solidFill>
                <a:latin typeface="Times New Roman" panose="02020603050405020304" pitchFamily="18" charset="0"/>
                <a:cs typeface="Times New Roman" panose="02020603050405020304" pitchFamily="18" charset="0"/>
              </a:rPr>
              <a:t>The ______ was started by an outdoor recreation advocacy group in 2024”</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说明该活动是由某个组织发起的，</a:t>
            </a:r>
            <a:r>
              <a:rPr lang="en-GB" altLang="zh-CN" dirty="0">
                <a:solidFill>
                  <a:srgbClr val="FF0000"/>
                </a:solidFill>
                <a:latin typeface="Times New Roman" panose="02020603050405020304" pitchFamily="18" charset="0"/>
                <a:cs typeface="Times New Roman" panose="02020603050405020304" pitchFamily="18" charset="0"/>
              </a:rPr>
              <a:t>Bell </a:t>
            </a:r>
            <a:r>
              <a:rPr lang="zh-CN" altLang="en-US" dirty="0">
                <a:solidFill>
                  <a:srgbClr val="FF0000"/>
                </a:solidFill>
                <a:latin typeface="Times New Roman" panose="02020603050405020304" pitchFamily="18" charset="0"/>
                <a:cs typeface="Times New Roman" panose="02020603050405020304" pitchFamily="18" charset="0"/>
              </a:rPr>
              <a:t>不可能是发起者，因此是“加入”。</a:t>
            </a:r>
            <a:r>
              <a:rPr lang="en-GB" altLang="zh-CN" dirty="0">
                <a:solidFill>
                  <a:srgbClr val="FF0000"/>
                </a:solidFill>
                <a:latin typeface="Times New Roman" panose="02020603050405020304" pitchFamily="18" charset="0"/>
                <a:cs typeface="Times New Roman" panose="02020603050405020304" pitchFamily="18" charset="0"/>
              </a:rPr>
              <a:t>started </a:t>
            </a:r>
            <a:r>
              <a:rPr lang="zh-CN" altLang="en-US" dirty="0">
                <a:solidFill>
                  <a:srgbClr val="FF0000"/>
                </a:solidFill>
                <a:latin typeface="Times New Roman" panose="02020603050405020304" pitchFamily="18" charset="0"/>
                <a:cs typeface="Times New Roman" panose="02020603050405020304" pitchFamily="18" charset="0"/>
              </a:rPr>
              <a:t>与事实矛盾。</a:t>
            </a:r>
            <a:r>
              <a:rPr lang="en-GB" altLang="zh-CN" dirty="0">
                <a:solidFill>
                  <a:srgbClr val="FF0000"/>
                </a:solidFill>
                <a:latin typeface="Times New Roman" panose="02020603050405020304" pitchFamily="18" charset="0"/>
                <a:cs typeface="Times New Roman" panose="02020603050405020304" pitchFamily="18" charset="0"/>
              </a:rPr>
              <a:t>A. started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发起） </a:t>
            </a:r>
            <a:r>
              <a:rPr lang="en-GB" altLang="zh-CN" dirty="0">
                <a:solidFill>
                  <a:srgbClr val="FF0000"/>
                </a:solidFill>
                <a:latin typeface="Times New Roman" panose="02020603050405020304" pitchFamily="18" charset="0"/>
                <a:cs typeface="Times New Roman" panose="02020603050405020304" pitchFamily="18" charset="0"/>
              </a:rPr>
              <a:t>B. joined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加入） </a:t>
            </a:r>
            <a:r>
              <a:rPr lang="en-GB" altLang="zh-CN" dirty="0">
                <a:solidFill>
                  <a:srgbClr val="FF0000"/>
                </a:solidFill>
                <a:latin typeface="Times New Roman" panose="02020603050405020304" pitchFamily="18" charset="0"/>
                <a:cs typeface="Times New Roman" panose="02020603050405020304" pitchFamily="18" charset="0"/>
              </a:rPr>
              <a:t>C. accepted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接受） </a:t>
            </a:r>
            <a:r>
              <a:rPr lang="en-GB" altLang="zh-CN" dirty="0">
                <a:solidFill>
                  <a:srgbClr val="FF0000"/>
                </a:solidFill>
                <a:latin typeface="Times New Roman" panose="02020603050405020304" pitchFamily="18" charset="0"/>
                <a:cs typeface="Times New Roman" panose="02020603050405020304" pitchFamily="18" charset="0"/>
              </a:rPr>
              <a:t>D. reported</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报告）</a:t>
            </a:r>
            <a:endParaRPr lang="zh-CN" altLang="zh-CN" dirty="0">
              <a:solidFill>
                <a:srgbClr val="FF0000"/>
              </a:solidFill>
              <a:latin typeface="Times New Roman" panose="02020603050405020304" pitchFamily="18" charset="0"/>
              <a:cs typeface="Times New Roman" panose="02020603050405020304" pitchFamily="18" charset="0"/>
            </a:endParaRPr>
          </a:p>
          <a:p>
            <a:pPr lvl="0"/>
            <a:r>
              <a:rPr lang="en-US" altLang="zh-CN" dirty="0">
                <a:latin typeface="Times New Roman" panose="02020603050405020304" pitchFamily="18" charset="0"/>
                <a:cs typeface="Times New Roman" panose="02020603050405020304" pitchFamily="18" charset="0"/>
              </a:rPr>
              <a:t>48.</a:t>
            </a:r>
            <a:r>
              <a:rPr lang="en-US" altLang="zh-CN" b="1" dirty="0">
                <a:solidFill>
                  <a:srgbClr val="FF0000"/>
                </a:solidFill>
                <a:latin typeface="Times New Roman" panose="02020603050405020304" pitchFamily="18" charset="0"/>
                <a:cs typeface="Times New Roman" panose="02020603050405020304" pitchFamily="18" charset="0"/>
              </a:rPr>
              <a:t>A. initiative </a:t>
            </a:r>
            <a:r>
              <a:rPr lang="en-US" altLang="zh-CN" dirty="0">
                <a:latin typeface="Times New Roman" panose="02020603050405020304" pitchFamily="18" charset="0"/>
                <a:cs typeface="Times New Roman" panose="02020603050405020304" pitchFamily="18" charset="0"/>
              </a:rPr>
              <a:t>	B. assignment 	C. experiment 	D. discussion</a:t>
            </a:r>
            <a:endParaRPr lang="en-US"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这里指“</a:t>
            </a:r>
            <a:r>
              <a:rPr lang="en-GB" altLang="zh-CN" dirty="0">
                <a:solidFill>
                  <a:srgbClr val="FF0000"/>
                </a:solidFill>
                <a:latin typeface="Times New Roman" panose="02020603050405020304" pitchFamily="18" charset="0"/>
                <a:cs typeface="Times New Roman" panose="02020603050405020304" pitchFamily="18" charset="0"/>
              </a:rPr>
              <a:t>Love Our Huts”</a:t>
            </a:r>
            <a:r>
              <a:rPr lang="zh-CN" altLang="en-US" dirty="0">
                <a:solidFill>
                  <a:srgbClr val="FF0000"/>
                </a:solidFill>
                <a:latin typeface="Times New Roman" panose="02020603050405020304" pitchFamily="18" charset="0"/>
                <a:cs typeface="Times New Roman" panose="02020603050405020304" pitchFamily="18" charset="0"/>
              </a:rPr>
              <a:t>这个活动</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倡议。</a:t>
            </a:r>
            <a:r>
              <a:rPr lang="en-GB" altLang="zh-CN" dirty="0">
                <a:solidFill>
                  <a:srgbClr val="FF0000"/>
                </a:solidFill>
                <a:latin typeface="Times New Roman" panose="02020603050405020304" pitchFamily="18" charset="0"/>
                <a:cs typeface="Times New Roman" panose="02020603050405020304" pitchFamily="18" charset="0"/>
              </a:rPr>
              <a:t>initiative </a:t>
            </a:r>
            <a:r>
              <a:rPr lang="zh-CN" altLang="en-US" dirty="0">
                <a:solidFill>
                  <a:srgbClr val="FF0000"/>
                </a:solidFill>
                <a:latin typeface="Times New Roman" panose="02020603050405020304" pitchFamily="18" charset="0"/>
                <a:cs typeface="Times New Roman" panose="02020603050405020304" pitchFamily="18" charset="0"/>
              </a:rPr>
              <a:t>常表示“倡议、自发行动”。</a:t>
            </a:r>
            <a:r>
              <a:rPr lang="en-GB" altLang="zh-CN" dirty="0">
                <a:solidFill>
                  <a:srgbClr val="FF0000"/>
                </a:solidFill>
                <a:latin typeface="Times New Roman" panose="02020603050405020304" pitchFamily="18" charset="0"/>
                <a:cs typeface="Times New Roman" panose="02020603050405020304" pitchFamily="18" charset="0"/>
              </a:rPr>
              <a:t>assignment </a:t>
            </a:r>
            <a:r>
              <a:rPr lang="zh-CN" altLang="en-US" dirty="0">
                <a:solidFill>
                  <a:srgbClr val="FF0000"/>
                </a:solidFill>
                <a:latin typeface="Times New Roman" panose="02020603050405020304" pitchFamily="18" charset="0"/>
                <a:cs typeface="Times New Roman" panose="02020603050405020304" pitchFamily="18" charset="0"/>
              </a:rPr>
              <a:t>任务；</a:t>
            </a:r>
            <a:r>
              <a:rPr lang="en-GB" altLang="zh-CN" dirty="0">
                <a:solidFill>
                  <a:srgbClr val="FF0000"/>
                </a:solidFill>
                <a:latin typeface="Times New Roman" panose="02020603050405020304" pitchFamily="18" charset="0"/>
                <a:cs typeface="Times New Roman" panose="02020603050405020304" pitchFamily="18" charset="0"/>
              </a:rPr>
              <a:t>experiment </a:t>
            </a:r>
            <a:r>
              <a:rPr lang="zh-CN" altLang="en-US" dirty="0">
                <a:solidFill>
                  <a:srgbClr val="FF0000"/>
                </a:solidFill>
                <a:latin typeface="Times New Roman" panose="02020603050405020304" pitchFamily="18" charset="0"/>
                <a:cs typeface="Times New Roman" panose="02020603050405020304" pitchFamily="18" charset="0"/>
              </a:rPr>
              <a:t>实验；</a:t>
            </a:r>
            <a:r>
              <a:rPr lang="en-GB" altLang="zh-CN" dirty="0">
                <a:solidFill>
                  <a:srgbClr val="FF0000"/>
                </a:solidFill>
                <a:latin typeface="Times New Roman" panose="02020603050405020304" pitchFamily="18" charset="0"/>
                <a:cs typeface="Times New Roman" panose="02020603050405020304" pitchFamily="18" charset="0"/>
              </a:rPr>
              <a:t>discussion </a:t>
            </a:r>
            <a:r>
              <a:rPr lang="zh-CN" altLang="en-US" dirty="0">
                <a:solidFill>
                  <a:srgbClr val="FF0000"/>
                </a:solidFill>
                <a:latin typeface="Times New Roman" panose="02020603050405020304" pitchFamily="18" charset="0"/>
                <a:cs typeface="Times New Roman" panose="02020603050405020304" pitchFamily="18" charset="0"/>
              </a:rPr>
              <a:t>讨论。</a:t>
            </a:r>
            <a:endParaRPr lang="zh-CN" altLang="zh-CN" dirty="0">
              <a:solidFill>
                <a:srgbClr val="FF0000"/>
              </a:solidFill>
              <a:latin typeface="Times New Roman" panose="02020603050405020304" pitchFamily="18" charset="0"/>
              <a:cs typeface="Times New Roman" panose="02020603050405020304" pitchFamily="18" charset="0"/>
            </a:endParaRPr>
          </a:p>
          <a:p>
            <a:pPr lvl="0"/>
            <a:r>
              <a:rPr lang="en-US" altLang="zh-CN" dirty="0">
                <a:latin typeface="Times New Roman" panose="02020603050405020304" pitchFamily="18" charset="0"/>
                <a:cs typeface="Times New Roman" panose="02020603050405020304" pitchFamily="18" charset="0"/>
              </a:rPr>
              <a:t>49.A. miss 	</a:t>
            </a:r>
            <a:r>
              <a:rPr lang="en-US" altLang="zh-CN" b="1" dirty="0">
                <a:solidFill>
                  <a:srgbClr val="FF0000"/>
                </a:solidFill>
                <a:latin typeface="Times New Roman" panose="02020603050405020304" pitchFamily="18" charset="0"/>
                <a:cs typeface="Times New Roman" panose="02020603050405020304" pitchFamily="18" charset="0"/>
              </a:rPr>
              <a:t>B. value </a:t>
            </a:r>
            <a:r>
              <a:rPr lang="en-US" altLang="zh-CN" dirty="0">
                <a:latin typeface="Times New Roman" panose="02020603050405020304" pitchFamily="18" charset="0"/>
                <a:cs typeface="Times New Roman" panose="02020603050405020304" pitchFamily="18" charset="0"/>
              </a:rPr>
              <a:t>	C. clean 	D. decorate</a:t>
            </a:r>
            <a:endParaRPr lang="en-US"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因为小屋是文化遗产的一部分，所以人们“珍视”它们。</a:t>
            </a:r>
            <a:r>
              <a:rPr lang="en-GB" altLang="zh-CN" dirty="0">
                <a:solidFill>
                  <a:srgbClr val="FF0000"/>
                </a:solidFill>
                <a:latin typeface="Times New Roman" panose="02020603050405020304" pitchFamily="18" charset="0"/>
                <a:cs typeface="Times New Roman" panose="02020603050405020304" pitchFamily="18" charset="0"/>
              </a:rPr>
              <a:t>value </a:t>
            </a:r>
            <a:r>
              <a:rPr lang="zh-CN" altLang="en-US" dirty="0">
                <a:solidFill>
                  <a:srgbClr val="FF0000"/>
                </a:solidFill>
                <a:latin typeface="Times New Roman" panose="02020603050405020304" pitchFamily="18" charset="0"/>
                <a:cs typeface="Times New Roman" panose="02020603050405020304" pitchFamily="18" charset="0"/>
              </a:rPr>
              <a:t>作动词意为“重视、珍视”。</a:t>
            </a:r>
            <a:r>
              <a:rPr lang="en-GB" altLang="zh-CN" dirty="0">
                <a:solidFill>
                  <a:srgbClr val="FF0000"/>
                </a:solidFill>
                <a:latin typeface="Times New Roman" panose="02020603050405020304" pitchFamily="18" charset="0"/>
                <a:cs typeface="Times New Roman" panose="02020603050405020304" pitchFamily="18" charset="0"/>
              </a:rPr>
              <a:t>clean </a:t>
            </a:r>
            <a:r>
              <a:rPr lang="zh-CN" altLang="en-US" dirty="0">
                <a:solidFill>
                  <a:srgbClr val="FF0000"/>
                </a:solidFill>
                <a:latin typeface="Times New Roman" panose="02020603050405020304" pitchFamily="18" charset="0"/>
                <a:cs typeface="Times New Roman" panose="02020603050405020304" pitchFamily="18" charset="0"/>
              </a:rPr>
              <a:t>和 </a:t>
            </a:r>
            <a:r>
              <a:rPr lang="en-GB" altLang="zh-CN" dirty="0">
                <a:solidFill>
                  <a:srgbClr val="FF0000"/>
                </a:solidFill>
                <a:latin typeface="Times New Roman" panose="02020603050405020304" pitchFamily="18" charset="0"/>
                <a:cs typeface="Times New Roman" panose="02020603050405020304" pitchFamily="18" charset="0"/>
              </a:rPr>
              <a:t>decorate </a:t>
            </a:r>
            <a:r>
              <a:rPr lang="zh-CN" altLang="en-US" dirty="0">
                <a:solidFill>
                  <a:srgbClr val="FF0000"/>
                </a:solidFill>
                <a:latin typeface="Times New Roman" panose="02020603050405020304" pitchFamily="18" charset="0"/>
                <a:cs typeface="Times New Roman" panose="02020603050405020304" pitchFamily="18" charset="0"/>
              </a:rPr>
              <a:t>太具体；</a:t>
            </a:r>
            <a:r>
              <a:rPr lang="en-GB" altLang="zh-CN" dirty="0">
                <a:solidFill>
                  <a:srgbClr val="FF0000"/>
                </a:solidFill>
                <a:latin typeface="Times New Roman" panose="02020603050405020304" pitchFamily="18" charset="0"/>
                <a:cs typeface="Times New Roman" panose="02020603050405020304" pitchFamily="18" charset="0"/>
              </a:rPr>
              <a:t>miss </a:t>
            </a:r>
            <a:r>
              <a:rPr lang="zh-CN" altLang="en-US" dirty="0">
                <a:solidFill>
                  <a:srgbClr val="FF0000"/>
                </a:solidFill>
                <a:latin typeface="Times New Roman" panose="02020603050405020304" pitchFamily="18" charset="0"/>
                <a:cs typeface="Times New Roman" panose="02020603050405020304" pitchFamily="18" charset="0"/>
              </a:rPr>
              <a:t>不符合语境。</a:t>
            </a:r>
            <a:r>
              <a:rPr lang="en-GB" altLang="zh-CN" dirty="0">
                <a:solidFill>
                  <a:srgbClr val="FF0000"/>
                </a:solidFill>
                <a:latin typeface="Times New Roman" panose="02020603050405020304" pitchFamily="18" charset="0"/>
                <a:cs typeface="Times New Roman" panose="02020603050405020304" pitchFamily="18" charset="0"/>
              </a:rPr>
              <a:t>A. miss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想念） </a:t>
            </a:r>
            <a:r>
              <a:rPr lang="en-GB" altLang="zh-CN" dirty="0">
                <a:solidFill>
                  <a:srgbClr val="FF0000"/>
                </a:solidFill>
                <a:latin typeface="Times New Roman" panose="02020603050405020304" pitchFamily="18" charset="0"/>
                <a:cs typeface="Times New Roman" panose="02020603050405020304" pitchFamily="18" charset="0"/>
              </a:rPr>
              <a:t>B. value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珍视） </a:t>
            </a:r>
            <a:r>
              <a:rPr lang="en-GB" altLang="zh-CN" dirty="0">
                <a:solidFill>
                  <a:srgbClr val="FF0000"/>
                </a:solidFill>
                <a:latin typeface="Times New Roman" panose="02020603050405020304" pitchFamily="18" charset="0"/>
                <a:cs typeface="Times New Roman" panose="02020603050405020304" pitchFamily="18" charset="0"/>
              </a:rPr>
              <a:t>C. clean</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打扫） </a:t>
            </a:r>
            <a:r>
              <a:rPr lang="en-GB" altLang="zh-CN" dirty="0">
                <a:solidFill>
                  <a:srgbClr val="FF0000"/>
                </a:solidFill>
                <a:latin typeface="Times New Roman" panose="02020603050405020304" pitchFamily="18" charset="0"/>
                <a:cs typeface="Times New Roman" panose="02020603050405020304" pitchFamily="18" charset="0"/>
              </a:rPr>
              <a:t>D. decorate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装饰）</a:t>
            </a:r>
            <a:endParaRPr lang="zh-CN" altLang="zh-CN"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
                                            <p:txEl>
                                              <p:pRg st="1" end="1"/>
                                            </p:txEl>
                                          </p:spTgt>
                                        </p:tgtEl>
                                        <p:attrNameLst>
                                          <p:attrName>style.visibility</p:attrName>
                                        </p:attrNameLst>
                                      </p:cBhvr>
                                      <p:to>
                                        <p:strVal val="visible"/>
                                      </p:to>
                                    </p:set>
                                    <p:animEffect transition="in" filter="checkerboard(across)">
                                      <p:cBhvr>
                                        <p:cTn id="7" dur="500"/>
                                        <p:tgtEl>
                                          <p:spTgt spid="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4">
                                            <p:txEl>
                                              <p:pRg st="3" end="3"/>
                                            </p:txEl>
                                          </p:spTgt>
                                        </p:tgtEl>
                                        <p:attrNameLst>
                                          <p:attrName>style.visibility</p:attrName>
                                        </p:attrNameLst>
                                      </p:cBhvr>
                                      <p:to>
                                        <p:strVal val="visible"/>
                                      </p:to>
                                    </p:set>
                                    <p:animEffect transition="in" filter="blinds(horizontal)">
                                      <p:cBhvr>
                                        <p:cTn id="12" dur="500"/>
                                        <p:tgtEl>
                                          <p:spTgt spid="3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4">
                                            <p:txEl>
                                              <p:pRg st="5" end="5"/>
                                            </p:txEl>
                                          </p:spTgt>
                                        </p:tgtEl>
                                        <p:attrNameLst>
                                          <p:attrName>style.visibility</p:attrName>
                                        </p:attrNameLst>
                                      </p:cBhvr>
                                      <p:to>
                                        <p:strVal val="visible"/>
                                      </p:to>
                                    </p:set>
                                    <p:animEffect transition="in" filter="checkerboard(across)">
                                      <p:cBhvr>
                                        <p:cTn id="17" dur="500"/>
                                        <p:tgtEl>
                                          <p:spTgt spid="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374072" y="64561"/>
            <a:ext cx="11430001" cy="3693319"/>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From popular tracks to remote valleys, weary hikers can always find a hut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小屋</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rest in New Zealand‘s countryside. But the hut network is too vast for the government to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so ordinary people are stepping in.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Among them is Suzie Bell, who began hiking in 2010 and was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by the huts at first sight. “I was just blown away when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43</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hut in the middle of nowhere.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44</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it for next to nothing,” Bell recalled. She later learned there are around 950 huts across the country, most of which are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only on foot. Hikers are welcome to use most of them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46</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u="sng"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Bell wanted to give something back 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47</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 Love Our Huts campaign. The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48</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was started by an outdoor recreation advocacy group in 2024, and more than 300 people have signed up for it. “We really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49</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our huts. They're part of our cultural heritage," said Bell.</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Sustaining the hut network is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due to its size and remoteness. Each summer, Bell and her husband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for five hours into the hills to wipe down beds, clean windows and pull out weeds. They are delighted to offer their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52</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keep their much-loved huts safe and clean.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So far this summer, more than 500 huts have been tidied up by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53</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What they do </a:t>
            </a:r>
            <a:r>
              <a:rPr lang="en-US" altLang="zh-CN" b="1" u="sng" kern="0" dirty="0">
                <a:latin typeface="Times New Roman" panose="02020603050405020304" pitchFamily="18" charset="0"/>
                <a:ea typeface="宋体" panose="02010600030101010101" pitchFamily="2" charset="-122"/>
                <a:cs typeface="Times New Roman" panose="02020603050405020304" pitchFamily="18" charset="0"/>
              </a:rPr>
              <a:t>54</a:t>
            </a:r>
            <a:r>
              <a:rPr lang="zh-CN" altLang="en-US" b="1" u="sng"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the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Maori</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concept of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kaitiakitanga</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where, as caretakers of the environment, we must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 for future generations.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4" name="文本框 33"/>
          <p:cNvSpPr txBox="1"/>
          <p:nvPr/>
        </p:nvSpPr>
        <p:spPr>
          <a:xfrm>
            <a:off x="401782" y="3757880"/>
            <a:ext cx="11416146" cy="2585323"/>
          </a:xfrm>
          <a:prstGeom prst="rect">
            <a:avLst/>
          </a:prstGeom>
          <a:solidFill>
            <a:schemeClr val="accent6">
              <a:lumMod val="20000"/>
              <a:lumOff val="80000"/>
            </a:schemeClr>
          </a:solidFill>
        </p:spPr>
        <p:txBody>
          <a:bodyPr wrap="square">
            <a:spAutoFit/>
          </a:bodyPr>
          <a:lstStyle/>
          <a:p>
            <a:pPr lvl="0"/>
            <a:r>
              <a:rPr lang="en-US" altLang="zh-CN" dirty="0">
                <a:latin typeface="Times New Roman" panose="02020603050405020304" pitchFamily="18" charset="0"/>
                <a:cs typeface="Times New Roman" panose="02020603050405020304" pitchFamily="18" charset="0"/>
              </a:rPr>
              <a:t>50.A. practical 	B. unnecessary 	</a:t>
            </a:r>
            <a:r>
              <a:rPr lang="en-US" altLang="zh-CN" b="1" dirty="0">
                <a:solidFill>
                  <a:srgbClr val="FF0000"/>
                </a:solidFill>
                <a:latin typeface="Times New Roman" panose="02020603050405020304" pitchFamily="18" charset="0"/>
                <a:cs typeface="Times New Roman" panose="02020603050405020304" pitchFamily="18" charset="0"/>
              </a:rPr>
              <a:t>C. demanding </a:t>
            </a:r>
            <a:r>
              <a:rPr lang="en-US" altLang="zh-CN" dirty="0">
                <a:latin typeface="Times New Roman" panose="02020603050405020304" pitchFamily="18" charset="0"/>
                <a:cs typeface="Times New Roman" panose="02020603050405020304" pitchFamily="18" charset="0"/>
              </a:rPr>
              <a:t>	D. impossible</a:t>
            </a:r>
            <a:endParaRPr lang="en-US"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小屋网络规模大且偏远，所以维持它是“费力的、要求高的”。</a:t>
            </a:r>
            <a:r>
              <a:rPr lang="en-GB" altLang="zh-CN" dirty="0">
                <a:solidFill>
                  <a:srgbClr val="FF0000"/>
                </a:solidFill>
                <a:latin typeface="Times New Roman" panose="02020603050405020304" pitchFamily="18" charset="0"/>
                <a:cs typeface="Times New Roman" panose="02020603050405020304" pitchFamily="18" charset="0"/>
              </a:rPr>
              <a:t>demanding </a:t>
            </a:r>
            <a:r>
              <a:rPr lang="zh-CN" altLang="en-US" dirty="0">
                <a:solidFill>
                  <a:srgbClr val="FF0000"/>
                </a:solidFill>
                <a:latin typeface="Times New Roman" panose="02020603050405020304" pitchFamily="18" charset="0"/>
                <a:cs typeface="Times New Roman" panose="02020603050405020304" pitchFamily="18" charset="0"/>
              </a:rPr>
              <a:t>符合。</a:t>
            </a:r>
            <a:r>
              <a:rPr lang="en-GB" altLang="zh-CN" dirty="0">
                <a:solidFill>
                  <a:srgbClr val="FF0000"/>
                </a:solidFill>
                <a:latin typeface="Times New Roman" panose="02020603050405020304" pitchFamily="18" charset="0"/>
                <a:cs typeface="Times New Roman" panose="02020603050405020304" pitchFamily="18" charset="0"/>
              </a:rPr>
              <a:t>impossible </a:t>
            </a:r>
            <a:r>
              <a:rPr lang="zh-CN" altLang="en-US" dirty="0">
                <a:solidFill>
                  <a:srgbClr val="FF0000"/>
                </a:solidFill>
                <a:latin typeface="Times New Roman" panose="02020603050405020304" pitchFamily="18" charset="0"/>
                <a:cs typeface="Times New Roman" panose="02020603050405020304" pitchFamily="18" charset="0"/>
              </a:rPr>
              <a:t>过于绝对，因为后文他们确实在维护。</a:t>
            </a:r>
            <a:r>
              <a:rPr lang="en-GB" altLang="zh-CN" dirty="0">
                <a:solidFill>
                  <a:srgbClr val="FF0000"/>
                </a:solidFill>
                <a:latin typeface="Times New Roman" panose="02020603050405020304" pitchFamily="18" charset="0"/>
                <a:cs typeface="Times New Roman" panose="02020603050405020304" pitchFamily="18" charset="0"/>
              </a:rPr>
              <a:t>A. practical</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实用的） </a:t>
            </a:r>
            <a:r>
              <a:rPr lang="en-GB" altLang="zh-CN" dirty="0">
                <a:solidFill>
                  <a:srgbClr val="FF0000"/>
                </a:solidFill>
                <a:latin typeface="Times New Roman" panose="02020603050405020304" pitchFamily="18" charset="0"/>
                <a:cs typeface="Times New Roman" panose="02020603050405020304" pitchFamily="18" charset="0"/>
              </a:rPr>
              <a:t>B. unnecessary</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不必要的） </a:t>
            </a:r>
            <a:r>
              <a:rPr lang="en-GB" altLang="zh-CN" dirty="0">
                <a:solidFill>
                  <a:srgbClr val="FF0000"/>
                </a:solidFill>
                <a:latin typeface="Times New Roman" panose="02020603050405020304" pitchFamily="18" charset="0"/>
                <a:cs typeface="Times New Roman" panose="02020603050405020304" pitchFamily="18" charset="0"/>
              </a:rPr>
              <a:t>C. demanding</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费力的</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要求高的） </a:t>
            </a:r>
            <a:r>
              <a:rPr lang="en-GB" altLang="zh-CN" dirty="0">
                <a:solidFill>
                  <a:srgbClr val="FF0000"/>
                </a:solidFill>
                <a:latin typeface="Times New Roman" panose="02020603050405020304" pitchFamily="18" charset="0"/>
                <a:cs typeface="Times New Roman" panose="02020603050405020304" pitchFamily="18" charset="0"/>
              </a:rPr>
              <a:t>D. impossible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不可能的）</a:t>
            </a:r>
            <a:endParaRPr lang="zh-CN" altLang="zh-CN" dirty="0">
              <a:solidFill>
                <a:srgbClr val="FF0000"/>
              </a:solidFill>
              <a:latin typeface="Times New Roman" panose="02020603050405020304" pitchFamily="18" charset="0"/>
              <a:cs typeface="Times New Roman" panose="02020603050405020304" pitchFamily="18" charset="0"/>
            </a:endParaRPr>
          </a:p>
          <a:p>
            <a:pPr lvl="0"/>
            <a:r>
              <a:rPr lang="en-US" altLang="zh-CN" dirty="0">
                <a:latin typeface="Times New Roman" panose="02020603050405020304" pitchFamily="18" charset="0"/>
                <a:cs typeface="Times New Roman" panose="02020603050405020304" pitchFamily="18" charset="0"/>
              </a:rPr>
              <a:t>51.A. train 	B. drive 	C. camp 	</a:t>
            </a:r>
            <a:r>
              <a:rPr lang="en-US" altLang="zh-CN" b="1" dirty="0">
                <a:solidFill>
                  <a:srgbClr val="FF0000"/>
                </a:solidFill>
                <a:latin typeface="Times New Roman" panose="02020603050405020304" pitchFamily="18" charset="0"/>
                <a:cs typeface="Times New Roman" panose="02020603050405020304" pitchFamily="18" charset="0"/>
              </a:rPr>
              <a:t>D. hike</a:t>
            </a:r>
            <a:endParaRPr lang="en-US" altLang="zh-CN" b="1" dirty="0">
              <a:solidFill>
                <a:srgbClr val="FF0000"/>
              </a:solidFill>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前文说小屋只能步行到达（</a:t>
            </a:r>
            <a:r>
              <a:rPr lang="en-GB" altLang="zh-CN" dirty="0">
                <a:solidFill>
                  <a:srgbClr val="FF0000"/>
                </a:solidFill>
                <a:latin typeface="Times New Roman" panose="02020603050405020304" pitchFamily="18" charset="0"/>
                <a:cs typeface="Times New Roman" panose="02020603050405020304" pitchFamily="18" charset="0"/>
              </a:rPr>
              <a:t>accessible only on foot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所以这里应该是“徒步”五小时进山。</a:t>
            </a:r>
            <a:r>
              <a:rPr lang="en-GB" altLang="zh-CN" dirty="0">
                <a:solidFill>
                  <a:srgbClr val="FF0000"/>
                </a:solidFill>
                <a:latin typeface="Times New Roman" panose="02020603050405020304" pitchFamily="18" charset="0"/>
                <a:cs typeface="Times New Roman" panose="02020603050405020304" pitchFamily="18" charset="0"/>
              </a:rPr>
              <a:t>hike </a:t>
            </a:r>
            <a:r>
              <a:rPr lang="zh-CN" altLang="en-US" dirty="0">
                <a:solidFill>
                  <a:srgbClr val="FF0000"/>
                </a:solidFill>
                <a:latin typeface="Times New Roman" panose="02020603050405020304" pitchFamily="18" charset="0"/>
                <a:cs typeface="Times New Roman" panose="02020603050405020304" pitchFamily="18" charset="0"/>
              </a:rPr>
              <a:t>符合。</a:t>
            </a:r>
            <a:endParaRPr lang="zh-CN" altLang="zh-CN" dirty="0">
              <a:solidFill>
                <a:srgbClr val="FF0000"/>
              </a:solidFill>
              <a:latin typeface="Times New Roman" panose="02020603050405020304" pitchFamily="18" charset="0"/>
              <a:cs typeface="Times New Roman" panose="02020603050405020304" pitchFamily="18" charset="0"/>
            </a:endParaRPr>
          </a:p>
          <a:p>
            <a:pPr lvl="0"/>
            <a:r>
              <a:rPr lang="en-US" altLang="zh-CN" dirty="0">
                <a:latin typeface="Times New Roman" panose="02020603050405020304" pitchFamily="18" charset="0"/>
                <a:cs typeface="Times New Roman" panose="02020603050405020304" pitchFamily="18" charset="0"/>
              </a:rPr>
              <a:t>52.</a:t>
            </a:r>
            <a:r>
              <a:rPr lang="en-US" altLang="zh-CN" b="1" dirty="0">
                <a:solidFill>
                  <a:srgbClr val="FF0000"/>
                </a:solidFill>
                <a:latin typeface="Times New Roman" panose="02020603050405020304" pitchFamily="18" charset="0"/>
                <a:cs typeface="Times New Roman" panose="02020603050405020304" pitchFamily="18" charset="0"/>
              </a:rPr>
              <a:t>A. </a:t>
            </a:r>
            <a:r>
              <a:rPr lang="en-US" altLang="zh-CN" b="1" dirty="0" err="1">
                <a:solidFill>
                  <a:srgbClr val="FF0000"/>
                </a:solidFill>
                <a:latin typeface="Times New Roman" panose="02020603050405020304" pitchFamily="18" charset="0"/>
                <a:cs typeface="Times New Roman" panose="02020603050405020304" pitchFamily="18" charset="0"/>
              </a:rPr>
              <a:t>labour</a:t>
            </a:r>
            <a:r>
              <a:rPr lang="en-US" altLang="zh-CN" b="1" dirty="0">
                <a:solidFill>
                  <a:srgbClr val="FF0000"/>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B. knowledge 	C. opportunity 	D. patience</a:t>
            </a:r>
            <a:endParaRPr lang="en-US"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他们擦床、擦窗、拔草，提供的是“体力劳动”。</a:t>
            </a:r>
            <a:r>
              <a:rPr lang="en-GB" altLang="zh-CN" dirty="0" err="1">
                <a:solidFill>
                  <a:srgbClr val="FF0000"/>
                </a:solidFill>
                <a:latin typeface="Times New Roman" panose="02020603050405020304" pitchFamily="18" charset="0"/>
                <a:cs typeface="Times New Roman" panose="02020603050405020304" pitchFamily="18" charset="0"/>
              </a:rPr>
              <a:t>labour</a:t>
            </a:r>
            <a:r>
              <a:rPr lang="en-GB" altLang="zh-CN" dirty="0">
                <a:solidFill>
                  <a:srgbClr val="FF0000"/>
                </a:solidFill>
                <a:latin typeface="Times New Roman" panose="02020603050405020304" pitchFamily="18" charset="0"/>
                <a:cs typeface="Times New Roman" panose="02020603050405020304" pitchFamily="18" charset="0"/>
              </a:rPr>
              <a:t> </a:t>
            </a:r>
            <a:r>
              <a:rPr lang="zh-CN" altLang="en-US" dirty="0">
                <a:solidFill>
                  <a:srgbClr val="FF0000"/>
                </a:solidFill>
                <a:latin typeface="Times New Roman" panose="02020603050405020304" pitchFamily="18" charset="0"/>
                <a:cs typeface="Times New Roman" panose="02020603050405020304" pitchFamily="18" charset="0"/>
              </a:rPr>
              <a:t>最贴切。 </a:t>
            </a:r>
            <a:r>
              <a:rPr lang="en-GB" altLang="zh-CN" dirty="0">
                <a:solidFill>
                  <a:srgbClr val="FF0000"/>
                </a:solidFill>
                <a:latin typeface="Times New Roman" panose="02020603050405020304" pitchFamily="18" charset="0"/>
                <a:cs typeface="Times New Roman" panose="02020603050405020304" pitchFamily="18" charset="0"/>
              </a:rPr>
              <a:t>A. </a:t>
            </a:r>
            <a:r>
              <a:rPr lang="en-GB" altLang="zh-CN" dirty="0" err="1">
                <a:solidFill>
                  <a:srgbClr val="FF0000"/>
                </a:solidFill>
                <a:latin typeface="Times New Roman" panose="02020603050405020304" pitchFamily="18" charset="0"/>
                <a:cs typeface="Times New Roman" panose="02020603050405020304" pitchFamily="18" charset="0"/>
              </a:rPr>
              <a:t>labour</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劳动） </a:t>
            </a:r>
            <a:r>
              <a:rPr lang="en-GB" altLang="zh-CN" dirty="0">
                <a:solidFill>
                  <a:srgbClr val="FF0000"/>
                </a:solidFill>
                <a:latin typeface="Times New Roman" panose="02020603050405020304" pitchFamily="18" charset="0"/>
                <a:cs typeface="Times New Roman" panose="02020603050405020304" pitchFamily="18" charset="0"/>
              </a:rPr>
              <a:t>B. knowledge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知识） </a:t>
            </a:r>
            <a:r>
              <a:rPr lang="en-GB" altLang="zh-CN" dirty="0">
                <a:solidFill>
                  <a:srgbClr val="FF0000"/>
                </a:solidFill>
                <a:latin typeface="Times New Roman" panose="02020603050405020304" pitchFamily="18" charset="0"/>
                <a:cs typeface="Times New Roman" panose="02020603050405020304" pitchFamily="18" charset="0"/>
              </a:rPr>
              <a:t>C. opportunity</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机会） </a:t>
            </a:r>
            <a:r>
              <a:rPr lang="en-GB" altLang="zh-CN" dirty="0">
                <a:solidFill>
                  <a:srgbClr val="FF0000"/>
                </a:solidFill>
                <a:latin typeface="Times New Roman" panose="02020603050405020304" pitchFamily="18" charset="0"/>
                <a:cs typeface="Times New Roman" panose="02020603050405020304" pitchFamily="18" charset="0"/>
              </a:rPr>
              <a:t>D. patience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耐心）</a:t>
            </a:r>
            <a:endParaRPr lang="zh-CN" altLang="zh-CN"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
                                            <p:txEl>
                                              <p:pRg st="1" end="1"/>
                                            </p:txEl>
                                          </p:spTgt>
                                        </p:tgtEl>
                                        <p:attrNameLst>
                                          <p:attrName>style.visibility</p:attrName>
                                        </p:attrNameLst>
                                      </p:cBhvr>
                                      <p:to>
                                        <p:strVal val="visible"/>
                                      </p:to>
                                    </p:set>
                                    <p:animEffect transition="in" filter="checkerboard(across)">
                                      <p:cBhvr>
                                        <p:cTn id="7" dur="500"/>
                                        <p:tgtEl>
                                          <p:spTgt spid="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4">
                                            <p:txEl>
                                              <p:pRg st="3" end="3"/>
                                            </p:txEl>
                                          </p:spTgt>
                                        </p:tgtEl>
                                        <p:attrNameLst>
                                          <p:attrName>style.visibility</p:attrName>
                                        </p:attrNameLst>
                                      </p:cBhvr>
                                      <p:to>
                                        <p:strVal val="visible"/>
                                      </p:to>
                                    </p:set>
                                    <p:animEffect transition="in" filter="checkerboard(across)">
                                      <p:cBhvr>
                                        <p:cTn id="12" dur="500"/>
                                        <p:tgtEl>
                                          <p:spTgt spid="3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4">
                                            <p:txEl>
                                              <p:pRg st="5" end="5"/>
                                            </p:txEl>
                                          </p:spTgt>
                                        </p:tgtEl>
                                        <p:attrNameLst>
                                          <p:attrName>style.visibility</p:attrName>
                                        </p:attrNameLst>
                                      </p:cBhvr>
                                      <p:to>
                                        <p:strVal val="visible"/>
                                      </p:to>
                                    </p:set>
                                    <p:animEffect transition="in" filter="checkerboard(across)">
                                      <p:cBhvr>
                                        <p:cTn id="17" dur="500"/>
                                        <p:tgtEl>
                                          <p:spTgt spid="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表格 22"/>
          <p:cNvGraphicFramePr>
            <a:graphicFrameLocks noGrp="1"/>
          </p:cNvGraphicFramePr>
          <p:nvPr/>
        </p:nvGraphicFramePr>
        <p:xfrm>
          <a:off x="1205478" y="0"/>
          <a:ext cx="9628777" cy="6654782"/>
        </p:xfrm>
        <a:graphic>
          <a:graphicData uri="http://schemas.openxmlformats.org/drawingml/2006/table">
            <a:tbl>
              <a:tblPr/>
              <a:tblGrid>
                <a:gridCol w="3172558"/>
                <a:gridCol w="6456219"/>
              </a:tblGrid>
              <a:tr h="419390">
                <a:tc>
                  <a:txBody>
                    <a:bodyPr/>
                    <a:lstStyle/>
                    <a:p>
                      <a:pPr>
                        <a:buNone/>
                      </a:pPr>
                      <a:r>
                        <a:rPr lang="en-GB" sz="2400" b="0" dirty="0">
                          <a:latin typeface="Calibri" panose="020F0502020204030204" pitchFamily="34" charset="0"/>
                          <a:cs typeface="Calibri" panose="020F0502020204030204" pitchFamily="34" charset="0"/>
                        </a:rPr>
                        <a:t>critical ecosystem</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关键生态系统</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coastal community</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沿海社区</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threat</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威胁 （</a:t>
                      </a:r>
                      <a:r>
                        <a:rPr lang="en-US" altLang="zh-CN" sz="2400" b="0" dirty="0">
                          <a:latin typeface="Calibri" panose="020F0502020204030204" pitchFamily="34" charset="0"/>
                          <a:cs typeface="Calibri" panose="020F0502020204030204" pitchFamily="34" charset="0"/>
                        </a:rPr>
                        <a:t>pose</a:t>
                      </a:r>
                      <a:r>
                        <a:rPr lang="zh-CN" altLang="en-US" sz="2400" b="0" dirty="0">
                          <a:latin typeface="Calibri" panose="020F0502020204030204" pitchFamily="34" charset="0"/>
                          <a:cs typeface="Calibri" panose="020F0502020204030204" pitchFamily="34" charset="0"/>
                        </a:rPr>
                        <a:t> </a:t>
                      </a:r>
                      <a:r>
                        <a:rPr lang="en-US" altLang="zh-CN" sz="2400" b="0" dirty="0">
                          <a:latin typeface="Calibri" panose="020F0502020204030204" pitchFamily="34" charset="0"/>
                          <a:cs typeface="Calibri" panose="020F0502020204030204" pitchFamily="34" charset="0"/>
                        </a:rPr>
                        <a:t>a</a:t>
                      </a:r>
                      <a:r>
                        <a:rPr lang="zh-CN" altLang="en-US" sz="2400" b="0" dirty="0">
                          <a:latin typeface="Calibri" panose="020F0502020204030204" pitchFamily="34" charset="0"/>
                          <a:cs typeface="Calibri" panose="020F0502020204030204" pitchFamily="34" charset="0"/>
                        </a:rPr>
                        <a:t> </a:t>
                      </a:r>
                      <a:r>
                        <a:rPr lang="en-US" altLang="zh-CN" sz="2400" b="0" dirty="0">
                          <a:latin typeface="Calibri" panose="020F0502020204030204" pitchFamily="34" charset="0"/>
                          <a:cs typeface="Calibri" panose="020F0502020204030204" pitchFamily="34" charset="0"/>
                        </a:rPr>
                        <a:t>threat</a:t>
                      </a:r>
                      <a:r>
                        <a:rPr lang="zh-CN" altLang="en-US" sz="2400" b="0" dirty="0">
                          <a:latin typeface="Calibri" panose="020F0502020204030204" pitchFamily="34" charset="0"/>
                          <a:cs typeface="Calibri" panose="020F0502020204030204" pitchFamily="34" charset="0"/>
                        </a:rPr>
                        <a:t> </a:t>
                      </a:r>
                      <a:r>
                        <a:rPr lang="en-US" altLang="zh-CN" sz="2400" b="0" dirty="0">
                          <a:latin typeface="Calibri" panose="020F0502020204030204" pitchFamily="34" charset="0"/>
                          <a:cs typeface="Calibri" panose="020F0502020204030204" pitchFamily="34" charset="0"/>
                        </a:rPr>
                        <a:t>to</a:t>
                      </a:r>
                      <a:r>
                        <a:rPr lang="zh-CN" altLang="en-US" sz="2400" b="0" dirty="0">
                          <a:latin typeface="Calibri" panose="020F0502020204030204" pitchFamily="34" charset="0"/>
                          <a:cs typeface="Calibri" panose="020F0502020204030204" pitchFamily="34" charset="0"/>
                        </a:rPr>
                        <a:t>  对</a:t>
                      </a:r>
                      <a:r>
                        <a:rPr lang="en-US" altLang="zh-CN" sz="2400" b="0" dirty="0">
                          <a:latin typeface="Calibri" panose="020F0502020204030204" pitchFamily="34" charset="0"/>
                          <a:cs typeface="Calibri" panose="020F0502020204030204" pitchFamily="34" charset="0"/>
                        </a:rPr>
                        <a:t>……</a:t>
                      </a:r>
                      <a:r>
                        <a:rPr lang="zh-CN" altLang="en-US" sz="2400" b="0" dirty="0">
                          <a:latin typeface="Calibri" panose="020F0502020204030204" pitchFamily="34" charset="0"/>
                          <a:cs typeface="Calibri" panose="020F0502020204030204" pitchFamily="34" charset="0"/>
                        </a:rPr>
                        <a:t>构成威胁）</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agricultural activity</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农业活动</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aquaculture</a:t>
                      </a:r>
                      <a:endParaRPr lang="en-GB" sz="2400" b="0" dirty="0">
                        <a:latin typeface="Calibri" panose="020F0502020204030204" pitchFamily="34" charset="0"/>
                        <a:cs typeface="Calibri" panose="020F0502020204030204" pitchFamily="34" charset="0"/>
                      </a:endParaRPr>
                    </a:p>
                    <a:p>
                      <a:pPr>
                        <a:buNone/>
                      </a:pPr>
                      <a:r>
                        <a:rPr lang="en-GB" sz="2400" b="0" dirty="0">
                          <a:latin typeface="Calibri" panose="020F0502020204030204" pitchFamily="34" charset="0"/>
                          <a:cs typeface="Calibri" panose="020F0502020204030204" pitchFamily="34" charset="0"/>
                        </a:rPr>
                        <a:t>/ˈ</a:t>
                      </a:r>
                      <a:r>
                        <a:rPr lang="en-GB" sz="2400" b="0" dirty="0" err="1">
                          <a:latin typeface="Calibri" panose="020F0502020204030204" pitchFamily="34" charset="0"/>
                          <a:cs typeface="Calibri" panose="020F0502020204030204" pitchFamily="34" charset="0"/>
                        </a:rPr>
                        <a:t>ɑːkwəkʌltʃər</a:t>
                      </a:r>
                      <a:r>
                        <a:rPr lang="en-GB" sz="2400" b="0" dirty="0">
                          <a:latin typeface="Calibri" panose="020F0502020204030204" pitchFamily="34" charset="0"/>
                          <a:cs typeface="Calibri" panose="020F0502020204030204" pitchFamily="34" charset="0"/>
                        </a:rPr>
                        <a:t>/</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水产养殖</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a:latin typeface="Calibri" panose="020F0502020204030204" pitchFamily="34" charset="0"/>
                          <a:cs typeface="Calibri" panose="020F0502020204030204" pitchFamily="34" charset="0"/>
                        </a:rPr>
                        <a:t>oil palm plantation</a:t>
                      </a:r>
                      <a:endParaRPr lang="en-GB"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油棕种植园</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rice cultivation</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水稻种植</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natural retraction</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自然退缩（红树林损失原因）</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riverbed</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河床</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net loss</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净损失</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restoration effort</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恢复工作</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conservation project</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保护项目</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a:latin typeface="Calibri" panose="020F0502020204030204" pitchFamily="34" charset="0"/>
                          <a:cs typeface="Calibri" panose="020F0502020204030204" pitchFamily="34" charset="0"/>
                        </a:rPr>
                        <a:t>monitoring system</a:t>
                      </a:r>
                      <a:endParaRPr lang="en-GB"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a:latin typeface="Calibri" panose="020F0502020204030204" pitchFamily="34" charset="0"/>
                          <a:cs typeface="Calibri" panose="020F0502020204030204" pitchFamily="34" charset="0"/>
                        </a:rPr>
                        <a:t>监测系统</a:t>
                      </a:r>
                      <a:endParaRPr lang="zh-CN" altLang="en-US"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a:latin typeface="Calibri" panose="020F0502020204030204" pitchFamily="34" charset="0"/>
                          <a:cs typeface="Calibri" panose="020F0502020204030204" pitchFamily="34" charset="0"/>
                        </a:rPr>
                        <a:t>citizen science platform</a:t>
                      </a:r>
                      <a:endParaRPr lang="en-GB" sz="2400" b="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公民科学平台</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9390">
                <a:tc>
                  <a:txBody>
                    <a:bodyPr/>
                    <a:lstStyle/>
                    <a:p>
                      <a:pPr>
                        <a:buNone/>
                      </a:pPr>
                      <a:r>
                        <a:rPr lang="en-GB" sz="2400" b="0" dirty="0">
                          <a:latin typeface="Calibri" panose="020F0502020204030204" pitchFamily="34" charset="0"/>
                          <a:cs typeface="Calibri" panose="020F0502020204030204" pitchFamily="34" charset="0"/>
                        </a:rPr>
                        <a:t>account for</a:t>
                      </a:r>
                      <a:endParaRPr lang="en-GB"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b="0" dirty="0">
                          <a:latin typeface="Calibri" panose="020F0502020204030204" pitchFamily="34" charset="0"/>
                          <a:cs typeface="Calibri" panose="020F0502020204030204" pitchFamily="34" charset="0"/>
                        </a:rPr>
                        <a:t>占比；解释，说明；对</a:t>
                      </a:r>
                      <a:r>
                        <a:rPr lang="en-US" altLang="zh-CN" sz="2400" b="0" dirty="0">
                          <a:latin typeface="Calibri" panose="020F0502020204030204" pitchFamily="34" charset="0"/>
                          <a:cs typeface="Calibri" panose="020F0502020204030204" pitchFamily="34" charset="0"/>
                        </a:rPr>
                        <a:t>……</a:t>
                      </a:r>
                      <a:r>
                        <a:rPr lang="zh-CN" altLang="en-US" sz="2400" b="0" dirty="0">
                          <a:latin typeface="Calibri" panose="020F0502020204030204" pitchFamily="34" charset="0"/>
                          <a:cs typeface="Calibri" panose="020F0502020204030204" pitchFamily="34" charset="0"/>
                        </a:rPr>
                        <a:t>负责；解决，处理</a:t>
                      </a:r>
                      <a:endParaRPr lang="zh-CN" altLang="en-US" sz="2400" b="0" dirty="0">
                        <a:latin typeface="Calibri" panose="020F0502020204030204" pitchFamily="34" charset="0"/>
                        <a:cs typeface="Calibri" panose="020F0502020204030204" pitchFamily="34" charset="0"/>
                      </a:endParaRPr>
                    </a:p>
                  </a:txBody>
                  <a:tcPr marL="51802" marR="51802" marT="25901" marB="259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1"/>
          <p:cNvSpPr txBox="1"/>
          <p:nvPr/>
        </p:nvSpPr>
        <p:spPr>
          <a:xfrm>
            <a:off x="374072" y="64561"/>
            <a:ext cx="11430001" cy="3693319"/>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From popular tracks to remote valleys, weary hikers can always find a hut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小屋</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rest in New Zealand‘s countryside. But the hut network is too vast for the government to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so ordinary people are stepping in.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Among them is Suzie Bell, who began hiking in 2010 and was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by the huts at first sight. “I was just blown away when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43</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 hut in the middle of nowhere. I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44</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 it for next to nothing,” Bell recalled. She later learned there are around 950 huts across the country, most of which are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only on foot. Hikers are welcome to use most of them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46</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u="sng"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Bell wanted to give something back 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47</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 Love Our Huts campaign. The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48</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was started by an outdoor recreation advocacy group in 2024, and more than 300 people have signed up for it. “We really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49</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our huts. They're part of our cultural heritage," said Bell.</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Sustaining the hut network is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due to its size and remoteness. Each summer, Bell and her husband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51</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for five hours into the hills to wipe down beds, clean windows and pull out weeds. They are delighted to offer their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52</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to keep their much-loved huts safe and clean.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So far this summer, more than 500 huts have been tidied up by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53</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What they do </a:t>
            </a:r>
            <a:r>
              <a:rPr lang="en-US" altLang="zh-CN" b="1" u="sng" kern="0" dirty="0">
                <a:latin typeface="Times New Roman" panose="02020603050405020304" pitchFamily="18" charset="0"/>
                <a:ea typeface="宋体" panose="02010600030101010101" pitchFamily="2" charset="-122"/>
                <a:cs typeface="Times New Roman" panose="02020603050405020304" pitchFamily="18" charset="0"/>
              </a:rPr>
              <a:t>54</a:t>
            </a:r>
            <a:r>
              <a:rPr lang="zh-CN" altLang="en-US" b="1" u="sng"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the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Maori</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concept of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kaitiakitanga</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where, as caretakers of the environment, we must </a:t>
            </a:r>
            <a:r>
              <a:rPr lang="en-US" altLang="zh-CN" sz="1800" b="1" u="sng" kern="0" dirty="0">
                <a:effectLst/>
                <a:latin typeface="Times New Roman" panose="02020603050405020304" pitchFamily="18" charset="0"/>
                <a:ea typeface="宋体" panose="02010600030101010101" pitchFamily="2" charset="-122"/>
                <a:cs typeface="Times New Roman" panose="02020603050405020304" pitchFamily="18" charset="0"/>
              </a:rPr>
              <a:t>55</a:t>
            </a:r>
            <a:r>
              <a:rPr lang="zh-CN" altLang="en-US" sz="1800" b="1"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 for future generations.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4" name="文本框 33"/>
          <p:cNvSpPr txBox="1"/>
          <p:nvPr/>
        </p:nvSpPr>
        <p:spPr>
          <a:xfrm>
            <a:off x="401782" y="3757880"/>
            <a:ext cx="11416146" cy="2585323"/>
          </a:xfrm>
          <a:prstGeom prst="rect">
            <a:avLst/>
          </a:prstGeom>
          <a:solidFill>
            <a:schemeClr val="accent6">
              <a:lumMod val="20000"/>
              <a:lumOff val="80000"/>
            </a:schemeClr>
          </a:solidFill>
        </p:spPr>
        <p:txBody>
          <a:bodyPr wrap="square">
            <a:spAutoFit/>
          </a:bodyPr>
          <a:lstStyle/>
          <a:p>
            <a:pPr lvl="0"/>
            <a:r>
              <a:rPr lang="en-US" altLang="zh-CN" dirty="0">
                <a:latin typeface="Times New Roman" panose="02020603050405020304" pitchFamily="18" charset="0"/>
                <a:cs typeface="Times New Roman" panose="02020603050405020304" pitchFamily="18" charset="0"/>
              </a:rPr>
              <a:t>53.A. locals 	B. </a:t>
            </a:r>
            <a:r>
              <a:rPr lang="en-US" altLang="zh-CN" dirty="0" err="1">
                <a:latin typeface="Times New Roman" panose="02020603050405020304" pitchFamily="18" charset="0"/>
                <a:cs typeface="Times New Roman" panose="02020603050405020304" pitchFamily="18" charset="0"/>
              </a:rPr>
              <a:t>neighbours</a:t>
            </a:r>
            <a:r>
              <a:rPr lang="en-US" altLang="zh-CN" dirty="0">
                <a:latin typeface="Times New Roman" panose="02020603050405020304" pitchFamily="18" charset="0"/>
                <a:cs typeface="Times New Roman" panose="02020603050405020304" pitchFamily="18" charset="0"/>
              </a:rPr>
              <a:t> 	C. tourists 	</a:t>
            </a:r>
            <a:r>
              <a:rPr lang="en-US" altLang="zh-CN" b="1" dirty="0">
                <a:solidFill>
                  <a:srgbClr val="FF0000"/>
                </a:solidFill>
                <a:latin typeface="Times New Roman" panose="02020603050405020304" pitchFamily="18" charset="0"/>
                <a:cs typeface="Times New Roman" panose="02020603050405020304" pitchFamily="18" charset="0"/>
              </a:rPr>
              <a:t>D. volunteers</a:t>
            </a:r>
            <a:endParaRPr lang="en-US" altLang="zh-CN" b="1" dirty="0">
              <a:solidFill>
                <a:srgbClr val="FF0000"/>
              </a:solidFill>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前文说普通人（</a:t>
            </a:r>
            <a:r>
              <a:rPr lang="en-GB" altLang="zh-CN" dirty="0">
                <a:solidFill>
                  <a:srgbClr val="FF0000"/>
                </a:solidFill>
                <a:latin typeface="Times New Roman" panose="02020603050405020304" pitchFamily="18" charset="0"/>
                <a:cs typeface="Times New Roman" panose="02020603050405020304" pitchFamily="18" charset="0"/>
              </a:rPr>
              <a:t>ordinary people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介入，</a:t>
            </a:r>
            <a:r>
              <a:rPr lang="en-GB" altLang="zh-CN" dirty="0">
                <a:solidFill>
                  <a:srgbClr val="FF0000"/>
                </a:solidFill>
                <a:latin typeface="Times New Roman" panose="02020603050405020304" pitchFamily="18" charset="0"/>
                <a:cs typeface="Times New Roman" panose="02020603050405020304" pitchFamily="18" charset="0"/>
              </a:rPr>
              <a:t>Bell </a:t>
            </a:r>
            <a:r>
              <a:rPr lang="zh-CN" altLang="en-US" dirty="0">
                <a:solidFill>
                  <a:srgbClr val="FF0000"/>
                </a:solidFill>
                <a:latin typeface="Times New Roman" panose="02020603050405020304" pitchFamily="18" charset="0"/>
                <a:cs typeface="Times New Roman" panose="02020603050405020304" pitchFamily="18" charset="0"/>
              </a:rPr>
              <a:t>和丈夫也是主动参与，这些都是“志愿者”。</a:t>
            </a:r>
            <a:r>
              <a:rPr lang="en-GB" altLang="zh-CN" dirty="0">
                <a:solidFill>
                  <a:srgbClr val="FF0000"/>
                </a:solidFill>
                <a:latin typeface="Times New Roman" panose="02020603050405020304" pitchFamily="18" charset="0"/>
                <a:cs typeface="Times New Roman" panose="02020603050405020304" pitchFamily="18" charset="0"/>
              </a:rPr>
              <a:t>volunteers </a:t>
            </a:r>
            <a:r>
              <a:rPr lang="zh-CN" altLang="en-US" dirty="0">
                <a:solidFill>
                  <a:srgbClr val="FF0000"/>
                </a:solidFill>
                <a:latin typeface="Times New Roman" panose="02020603050405020304" pitchFamily="18" charset="0"/>
                <a:cs typeface="Times New Roman" panose="02020603050405020304" pitchFamily="18" charset="0"/>
              </a:rPr>
              <a:t>最准确。</a:t>
            </a:r>
            <a:r>
              <a:rPr lang="en-GB" altLang="zh-CN" dirty="0">
                <a:solidFill>
                  <a:srgbClr val="FF0000"/>
                </a:solidFill>
                <a:latin typeface="Times New Roman" panose="02020603050405020304" pitchFamily="18" charset="0"/>
                <a:cs typeface="Times New Roman" panose="02020603050405020304" pitchFamily="18" charset="0"/>
              </a:rPr>
              <a:t>A. locals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当地人） </a:t>
            </a:r>
            <a:r>
              <a:rPr lang="en-GB" altLang="zh-CN" dirty="0">
                <a:solidFill>
                  <a:srgbClr val="FF0000"/>
                </a:solidFill>
                <a:latin typeface="Times New Roman" panose="02020603050405020304" pitchFamily="18" charset="0"/>
                <a:cs typeface="Times New Roman" panose="02020603050405020304" pitchFamily="18" charset="0"/>
              </a:rPr>
              <a:t>B. </a:t>
            </a:r>
            <a:r>
              <a:rPr lang="en-GB" altLang="zh-CN" dirty="0" err="1">
                <a:solidFill>
                  <a:srgbClr val="FF0000"/>
                </a:solidFill>
                <a:latin typeface="Times New Roman" panose="02020603050405020304" pitchFamily="18" charset="0"/>
                <a:cs typeface="Times New Roman" panose="02020603050405020304" pitchFamily="18" charset="0"/>
              </a:rPr>
              <a:t>neighbours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邻居） </a:t>
            </a:r>
            <a:r>
              <a:rPr lang="en-GB" altLang="zh-CN" dirty="0">
                <a:solidFill>
                  <a:srgbClr val="FF0000"/>
                </a:solidFill>
                <a:latin typeface="Times New Roman" panose="02020603050405020304" pitchFamily="18" charset="0"/>
                <a:cs typeface="Times New Roman" panose="02020603050405020304" pitchFamily="18" charset="0"/>
              </a:rPr>
              <a:t>C. tourists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游客） </a:t>
            </a:r>
            <a:r>
              <a:rPr lang="en-GB" altLang="zh-CN" dirty="0">
                <a:solidFill>
                  <a:srgbClr val="FF0000"/>
                </a:solidFill>
                <a:latin typeface="Times New Roman" panose="02020603050405020304" pitchFamily="18" charset="0"/>
                <a:cs typeface="Times New Roman" panose="02020603050405020304" pitchFamily="18" charset="0"/>
              </a:rPr>
              <a:t>D. volunteers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志愿者）</a:t>
            </a:r>
            <a:endParaRPr lang="en-US" altLang="zh-CN" dirty="0">
              <a:solidFill>
                <a:srgbClr val="FF0000"/>
              </a:solidFill>
              <a:latin typeface="Times New Roman" panose="02020603050405020304" pitchFamily="18" charset="0"/>
              <a:cs typeface="Times New Roman" panose="02020603050405020304" pitchFamily="18" charset="0"/>
            </a:endParaRPr>
          </a:p>
          <a:p>
            <a:pPr lvl="0"/>
            <a:r>
              <a:rPr lang="en-US" altLang="zh-CN" dirty="0">
                <a:latin typeface="Times New Roman" panose="02020603050405020304" pitchFamily="18" charset="0"/>
                <a:cs typeface="Times New Roman" panose="02020603050405020304" pitchFamily="18" charset="0"/>
              </a:rPr>
              <a:t>54.</a:t>
            </a:r>
            <a:r>
              <a:rPr lang="en-US" altLang="zh-CN" b="1" dirty="0">
                <a:solidFill>
                  <a:srgbClr val="FF0000"/>
                </a:solidFill>
                <a:latin typeface="Times New Roman" panose="02020603050405020304" pitchFamily="18" charset="0"/>
                <a:cs typeface="Times New Roman" panose="02020603050405020304" pitchFamily="18" charset="0"/>
              </a:rPr>
              <a:t>A. reflects </a:t>
            </a:r>
            <a:r>
              <a:rPr lang="en-US" altLang="zh-CN" dirty="0">
                <a:latin typeface="Times New Roman" panose="02020603050405020304" pitchFamily="18" charset="0"/>
                <a:cs typeface="Times New Roman" panose="02020603050405020304" pitchFamily="18" charset="0"/>
              </a:rPr>
              <a:t>	B. ignores 	C. tests 		D. contradicts</a:t>
            </a:r>
            <a:endParaRPr lang="en-US"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他们的行为“体现”了毛利人作为环境守护者的概念。</a:t>
            </a:r>
            <a:r>
              <a:rPr lang="en-GB" altLang="zh-CN" dirty="0">
                <a:solidFill>
                  <a:srgbClr val="FF0000"/>
                </a:solidFill>
                <a:latin typeface="Times New Roman" panose="02020603050405020304" pitchFamily="18" charset="0"/>
                <a:cs typeface="Times New Roman" panose="02020603050405020304" pitchFamily="18" charset="0"/>
              </a:rPr>
              <a:t>reflects </a:t>
            </a:r>
            <a:r>
              <a:rPr lang="zh-CN" altLang="en-US" dirty="0">
                <a:solidFill>
                  <a:srgbClr val="FF0000"/>
                </a:solidFill>
                <a:latin typeface="Times New Roman" panose="02020603050405020304" pitchFamily="18" charset="0"/>
                <a:cs typeface="Times New Roman" panose="02020603050405020304" pitchFamily="18" charset="0"/>
              </a:rPr>
              <a:t>意为“反映、体现”。</a:t>
            </a:r>
            <a:r>
              <a:rPr lang="en-GB" altLang="zh-CN" dirty="0">
                <a:solidFill>
                  <a:srgbClr val="FF0000"/>
                </a:solidFill>
                <a:latin typeface="Times New Roman" panose="02020603050405020304" pitchFamily="18" charset="0"/>
                <a:cs typeface="Times New Roman" panose="02020603050405020304" pitchFamily="18" charset="0"/>
              </a:rPr>
              <a:t>A. reflects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反映</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体现） </a:t>
            </a:r>
            <a:r>
              <a:rPr lang="en-GB" altLang="zh-CN" dirty="0">
                <a:solidFill>
                  <a:srgbClr val="FF0000"/>
                </a:solidFill>
                <a:latin typeface="Times New Roman" panose="02020603050405020304" pitchFamily="18" charset="0"/>
                <a:cs typeface="Times New Roman" panose="02020603050405020304" pitchFamily="18" charset="0"/>
              </a:rPr>
              <a:t>B. ignores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忽视） </a:t>
            </a:r>
            <a:r>
              <a:rPr lang="en-GB" altLang="zh-CN" dirty="0">
                <a:solidFill>
                  <a:srgbClr val="FF0000"/>
                </a:solidFill>
                <a:latin typeface="Times New Roman" panose="02020603050405020304" pitchFamily="18" charset="0"/>
                <a:cs typeface="Times New Roman" panose="02020603050405020304" pitchFamily="18" charset="0"/>
              </a:rPr>
              <a:t>C. tests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测试） </a:t>
            </a:r>
            <a:r>
              <a:rPr lang="en-GB" altLang="zh-CN" dirty="0">
                <a:solidFill>
                  <a:srgbClr val="FF0000"/>
                </a:solidFill>
                <a:latin typeface="Times New Roman" panose="02020603050405020304" pitchFamily="18" charset="0"/>
                <a:cs typeface="Times New Roman" panose="02020603050405020304" pitchFamily="18" charset="0"/>
              </a:rPr>
              <a:t>D. contradicts</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矛盾）</a:t>
            </a:r>
            <a:endParaRPr lang="zh-CN" altLang="zh-CN" dirty="0">
              <a:solidFill>
                <a:srgbClr val="FF0000"/>
              </a:solidFill>
              <a:latin typeface="Times New Roman" panose="02020603050405020304" pitchFamily="18" charset="0"/>
              <a:cs typeface="Times New Roman" panose="02020603050405020304" pitchFamily="18" charset="0"/>
            </a:endParaRPr>
          </a:p>
          <a:p>
            <a:pPr lvl="0"/>
            <a:r>
              <a:rPr lang="en-US" altLang="zh-CN" dirty="0">
                <a:latin typeface="Times New Roman" panose="02020603050405020304" pitchFamily="18" charset="0"/>
                <a:cs typeface="Times New Roman" panose="02020603050405020304" pitchFamily="18" charset="0"/>
              </a:rPr>
              <a:t>55.A. change 	</a:t>
            </a:r>
            <a:r>
              <a:rPr lang="en-US" altLang="zh-CN" b="1" dirty="0">
                <a:solidFill>
                  <a:srgbClr val="FF0000"/>
                </a:solidFill>
                <a:latin typeface="Times New Roman" panose="02020603050405020304" pitchFamily="18" charset="0"/>
                <a:cs typeface="Times New Roman" panose="02020603050405020304" pitchFamily="18" charset="0"/>
              </a:rPr>
              <a:t>B. protect </a:t>
            </a:r>
            <a:r>
              <a:rPr lang="en-US" altLang="zh-CN" dirty="0">
                <a:latin typeface="Times New Roman" panose="02020603050405020304" pitchFamily="18" charset="0"/>
                <a:cs typeface="Times New Roman" panose="02020603050405020304" pitchFamily="18" charset="0"/>
              </a:rPr>
              <a:t>	C. design 	D. monitor</a:t>
            </a:r>
            <a:endParaRPr lang="zh-CN" altLang="zh-CN" dirty="0">
              <a:latin typeface="Times New Roman" panose="02020603050405020304" pitchFamily="18" charset="0"/>
              <a:cs typeface="Times New Roman" panose="02020603050405020304" pitchFamily="18" charset="0"/>
            </a:endParaRPr>
          </a:p>
          <a:p>
            <a:pPr lvl="0"/>
            <a:r>
              <a:rPr lang="zh-CN" altLang="en-US" dirty="0">
                <a:solidFill>
                  <a:srgbClr val="FF0000"/>
                </a:solidFill>
                <a:latin typeface="Times New Roman" panose="02020603050405020304" pitchFamily="18" charset="0"/>
                <a:cs typeface="Times New Roman" panose="02020603050405020304" pitchFamily="18" charset="0"/>
              </a:rPr>
              <a:t>作为环境守护者，应该“保护”环境留给后代。</a:t>
            </a:r>
            <a:r>
              <a:rPr lang="en-GB" altLang="zh-CN" dirty="0">
                <a:solidFill>
                  <a:srgbClr val="FF0000"/>
                </a:solidFill>
                <a:latin typeface="Times New Roman" panose="02020603050405020304" pitchFamily="18" charset="0"/>
                <a:cs typeface="Times New Roman" panose="02020603050405020304" pitchFamily="18" charset="0"/>
              </a:rPr>
              <a:t>protect </a:t>
            </a:r>
            <a:r>
              <a:rPr lang="zh-CN" altLang="en-US" dirty="0">
                <a:solidFill>
                  <a:srgbClr val="FF0000"/>
                </a:solidFill>
                <a:latin typeface="Times New Roman" panose="02020603050405020304" pitchFamily="18" charset="0"/>
                <a:cs typeface="Times New Roman" panose="02020603050405020304" pitchFamily="18" charset="0"/>
              </a:rPr>
              <a:t>最直接。</a:t>
            </a:r>
            <a:r>
              <a:rPr lang="en-GB" altLang="zh-CN" dirty="0">
                <a:solidFill>
                  <a:srgbClr val="FF0000"/>
                </a:solidFill>
                <a:latin typeface="Times New Roman" panose="02020603050405020304" pitchFamily="18" charset="0"/>
                <a:cs typeface="Times New Roman" panose="02020603050405020304" pitchFamily="18" charset="0"/>
              </a:rPr>
              <a:t>A. change</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改变） </a:t>
            </a:r>
            <a:r>
              <a:rPr lang="en-GB" altLang="zh-CN" dirty="0">
                <a:solidFill>
                  <a:srgbClr val="FF0000"/>
                </a:solidFill>
                <a:latin typeface="Times New Roman" panose="02020603050405020304" pitchFamily="18" charset="0"/>
                <a:cs typeface="Times New Roman" panose="02020603050405020304" pitchFamily="18" charset="0"/>
              </a:rPr>
              <a:t>B. protect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保护） </a:t>
            </a:r>
            <a:r>
              <a:rPr lang="en-GB" altLang="zh-CN" dirty="0">
                <a:solidFill>
                  <a:srgbClr val="FF0000"/>
                </a:solidFill>
                <a:latin typeface="Times New Roman" panose="02020603050405020304" pitchFamily="18" charset="0"/>
                <a:cs typeface="Times New Roman" panose="02020603050405020304" pitchFamily="18" charset="0"/>
              </a:rPr>
              <a:t>C. design</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设计） </a:t>
            </a:r>
            <a:r>
              <a:rPr lang="en-GB" altLang="zh-CN" dirty="0">
                <a:solidFill>
                  <a:srgbClr val="FF0000"/>
                </a:solidFill>
                <a:latin typeface="Times New Roman" panose="02020603050405020304" pitchFamily="18" charset="0"/>
                <a:cs typeface="Times New Roman" panose="02020603050405020304" pitchFamily="18" charset="0"/>
              </a:rPr>
              <a:t>D. monitor</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监控）</a:t>
            </a:r>
            <a:endParaRPr lang="zh-CN" altLang="zh-CN"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
                                            <p:txEl>
                                              <p:pRg st="1" end="1"/>
                                            </p:txEl>
                                          </p:spTgt>
                                        </p:tgtEl>
                                        <p:attrNameLst>
                                          <p:attrName>style.visibility</p:attrName>
                                        </p:attrNameLst>
                                      </p:cBhvr>
                                      <p:to>
                                        <p:strVal val="visible"/>
                                      </p:to>
                                    </p:set>
                                    <p:animEffect transition="in" filter="checkerboard(across)">
                                      <p:cBhvr>
                                        <p:cTn id="7" dur="500"/>
                                        <p:tgtEl>
                                          <p:spTgt spid="3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4">
                                            <p:txEl>
                                              <p:pRg st="3" end="3"/>
                                            </p:txEl>
                                          </p:spTgt>
                                        </p:tgtEl>
                                        <p:attrNameLst>
                                          <p:attrName>style.visibility</p:attrName>
                                        </p:attrNameLst>
                                      </p:cBhvr>
                                      <p:to>
                                        <p:strVal val="visible"/>
                                      </p:to>
                                    </p:set>
                                    <p:animEffect transition="in" filter="checkerboard(across)">
                                      <p:cBhvr>
                                        <p:cTn id="12" dur="500"/>
                                        <p:tgtEl>
                                          <p:spTgt spid="3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4">
                                            <p:txEl>
                                              <p:pRg st="5" end="5"/>
                                            </p:txEl>
                                          </p:spTgt>
                                        </p:tgtEl>
                                        <p:attrNameLst>
                                          <p:attrName>style.visibility</p:attrName>
                                        </p:attrNameLst>
                                      </p:cBhvr>
                                      <p:to>
                                        <p:strVal val="visible"/>
                                      </p:to>
                                    </p:set>
                                    <p:animEffect transition="in" filter="checkerboard(across)">
                                      <p:cBhvr>
                                        <p:cTn id="17" dur="500"/>
                                        <p:tgtEl>
                                          <p:spTgt spid="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rot="5400000">
            <a:off x="2666999" y="-2666998"/>
            <a:ext cx="6858001" cy="12192000"/>
          </a:xfrm>
          <a:prstGeom prst="rect">
            <a:avLst/>
          </a:prstGeom>
        </p:spPr>
      </p:pic>
      <p:sp>
        <p:nvSpPr>
          <p:cNvPr id="8" name="矩形 7"/>
          <p:cNvSpPr/>
          <p:nvPr/>
        </p:nvSpPr>
        <p:spPr>
          <a:xfrm>
            <a:off x="391884" y="304801"/>
            <a:ext cx="11422743" cy="612502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rotWithShape="1">
          <a:blip r:embed="rId2"/>
          <a:srcRect/>
          <a:stretch>
            <a:fillRect/>
          </a:stretch>
        </p:blipFill>
        <p:spPr>
          <a:xfrm rot="19295273">
            <a:off x="2940524" y="1767015"/>
            <a:ext cx="2433537" cy="1389011"/>
          </a:xfrm>
          <a:prstGeom prst="rect">
            <a:avLst/>
          </a:prstGeom>
        </p:spPr>
      </p:pic>
      <p:sp>
        <p:nvSpPr>
          <p:cNvPr id="9" name="椭圆 8"/>
          <p:cNvSpPr/>
          <p:nvPr/>
        </p:nvSpPr>
        <p:spPr>
          <a:xfrm>
            <a:off x="4198636" y="1692040"/>
            <a:ext cx="4005943" cy="4005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3"/>
          <a:srcRect/>
          <a:stretch>
            <a:fillRect/>
          </a:stretch>
        </p:blipFill>
        <p:spPr>
          <a:xfrm rot="20783196">
            <a:off x="7172782" y="1413170"/>
            <a:ext cx="1328682" cy="2700458"/>
          </a:xfrm>
          <a:prstGeom prst="rect">
            <a:avLst/>
          </a:prstGeom>
        </p:spPr>
      </p:pic>
      <p:pic>
        <p:nvPicPr>
          <p:cNvPr id="15" name="图片 14"/>
          <p:cNvPicPr>
            <a:picLocks noChangeAspect="1"/>
          </p:cNvPicPr>
          <p:nvPr/>
        </p:nvPicPr>
        <p:blipFill rotWithShape="1">
          <a:blip r:embed="rId4"/>
          <a:srcRect/>
          <a:stretch>
            <a:fillRect/>
          </a:stretch>
        </p:blipFill>
        <p:spPr>
          <a:xfrm rot="14703617">
            <a:off x="3590405" y="3583714"/>
            <a:ext cx="1483794" cy="1628230"/>
          </a:xfrm>
          <a:prstGeom prst="rect">
            <a:avLst/>
          </a:prstGeom>
        </p:spPr>
      </p:pic>
      <p:pic>
        <p:nvPicPr>
          <p:cNvPr id="22" name="图片 21"/>
          <p:cNvPicPr>
            <a:picLocks noChangeAspect="1"/>
          </p:cNvPicPr>
          <p:nvPr/>
        </p:nvPicPr>
        <p:blipFill rotWithShape="1">
          <a:blip r:embed="rId5"/>
          <a:srcRect/>
          <a:stretch>
            <a:fillRect/>
          </a:stretch>
        </p:blipFill>
        <p:spPr>
          <a:xfrm>
            <a:off x="7212660" y="4118912"/>
            <a:ext cx="1072404" cy="1294917"/>
          </a:xfrm>
          <a:prstGeom prst="rect">
            <a:avLst/>
          </a:prstGeom>
        </p:spPr>
      </p:pic>
      <p:sp>
        <p:nvSpPr>
          <p:cNvPr id="43" name="矩形 42"/>
          <p:cNvSpPr/>
          <p:nvPr/>
        </p:nvSpPr>
        <p:spPr>
          <a:xfrm>
            <a:off x="4968668" y="4180585"/>
            <a:ext cx="2339102" cy="523220"/>
          </a:xfrm>
          <a:prstGeom prst="rect">
            <a:avLst/>
          </a:prstGeom>
          <a:effectLst/>
        </p:spPr>
        <p:txBody>
          <a:bodyPr vert="horz" wrap="square">
            <a:spAutoFit/>
          </a:bodyPr>
          <a:lstStyle/>
          <a:p>
            <a:pPr algn="ctr"/>
            <a:r>
              <a:rPr lang="en-US" altLang="zh-CN" sz="2800" dirty="0">
                <a:solidFill>
                  <a:srgbClr val="447868"/>
                </a:solidFill>
                <a:latin typeface="+mj-lt"/>
                <a:ea typeface="微软雅黑" panose="020B0503020204020204" pitchFamily="34" charset="-122"/>
              </a:rPr>
              <a:t>Grammar</a:t>
            </a:r>
            <a:endParaRPr lang="zh-CN" altLang="en-US" sz="2800" dirty="0">
              <a:solidFill>
                <a:srgbClr val="447868"/>
              </a:solidFill>
              <a:latin typeface="+mj-lt"/>
              <a:ea typeface="微软雅黑" panose="020B0503020204020204" pitchFamily="34" charset="-122"/>
            </a:endParaRPr>
          </a:p>
        </p:txBody>
      </p:sp>
      <p:sp>
        <p:nvSpPr>
          <p:cNvPr id="44" name="矩形 43"/>
          <p:cNvSpPr/>
          <p:nvPr/>
        </p:nvSpPr>
        <p:spPr>
          <a:xfrm>
            <a:off x="5777116" y="3151022"/>
            <a:ext cx="820874" cy="923330"/>
          </a:xfrm>
          <a:prstGeom prst="rect">
            <a:avLst/>
          </a:prstGeom>
          <a:effectLst/>
        </p:spPr>
        <p:txBody>
          <a:bodyPr wrap="square">
            <a:spAutoFit/>
          </a:bodyPr>
          <a:lstStyle/>
          <a:p>
            <a:pPr algn="r"/>
            <a:r>
              <a:rPr lang="en-US" altLang="zh-CN" sz="5400">
                <a:solidFill>
                  <a:srgbClr val="447868"/>
                </a:solidFill>
                <a:latin typeface="Agency FB" panose="020B0503020202020204" pitchFamily="34" charset="0"/>
                <a:ea typeface="微软雅黑" panose="020B0503020204020204" pitchFamily="34" charset="-122"/>
                <a:cs typeface="Arial" panose="020B0604020202020204" pitchFamily="34" charset="0"/>
              </a:rPr>
              <a:t>04</a:t>
            </a:r>
            <a:endParaRPr lang="zh-CN" altLang="en-US" sz="5400" dirty="0">
              <a:solidFill>
                <a:srgbClr val="447868"/>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45" name="矩形 44"/>
          <p:cNvSpPr/>
          <p:nvPr/>
        </p:nvSpPr>
        <p:spPr>
          <a:xfrm>
            <a:off x="5307683" y="2539254"/>
            <a:ext cx="1503040" cy="707886"/>
          </a:xfrm>
          <a:prstGeom prst="rect">
            <a:avLst/>
          </a:prstGeom>
          <a:effectLst/>
        </p:spPr>
        <p:txBody>
          <a:bodyPr vert="horz" wrap="none">
            <a:spAutoFit/>
          </a:bodyPr>
          <a:lstStyle/>
          <a:p>
            <a:pPr algn="r"/>
            <a:r>
              <a:rPr lang="en-US" altLang="zh-CN" sz="4000" dirty="0">
                <a:solidFill>
                  <a:srgbClr val="447868"/>
                </a:solidFill>
                <a:latin typeface="Arial" panose="020B0604020202020204" pitchFamily="34" charset="0"/>
                <a:ea typeface="Arial Unicode MS" panose="020B0604020202020204" pitchFamily="34" charset="-122"/>
                <a:cs typeface="Arial" panose="020B0604020202020204" pitchFamily="34" charset="0"/>
              </a:rPr>
              <a:t>PART</a:t>
            </a:r>
            <a:endParaRPr lang="zh-CN" altLang="en-US" sz="4000" dirty="0">
              <a:solidFill>
                <a:srgbClr val="447868"/>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24" name="图片 23"/>
          <p:cNvPicPr>
            <a:picLocks noChangeAspect="1"/>
          </p:cNvPicPr>
          <p:nvPr/>
        </p:nvPicPr>
        <p:blipFill rotWithShape="1">
          <a:blip r:embed="rId6"/>
          <a:srcRect/>
          <a:stretch>
            <a:fillRect/>
          </a:stretch>
        </p:blipFill>
        <p:spPr>
          <a:xfrm>
            <a:off x="10507102" y="4383313"/>
            <a:ext cx="1699407" cy="2489203"/>
          </a:xfrm>
          <a:prstGeom prst="rect">
            <a:avLst/>
          </a:prstGeom>
        </p:spPr>
      </p:pic>
      <p:pic>
        <p:nvPicPr>
          <p:cNvPr id="28" name="图片 27"/>
          <p:cNvPicPr>
            <a:picLocks noChangeAspect="1"/>
          </p:cNvPicPr>
          <p:nvPr/>
        </p:nvPicPr>
        <p:blipFill rotWithShape="1">
          <a:blip r:embed="rId7"/>
          <a:srcRect/>
          <a:stretch>
            <a:fillRect/>
          </a:stretch>
        </p:blipFill>
        <p:spPr>
          <a:xfrm>
            <a:off x="-17772" y="0"/>
            <a:ext cx="1858840" cy="18411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heel(1)">
                                      <p:cBhvr>
                                        <p:cTn id="14" dur="2000"/>
                                        <p:tgtEl>
                                          <p:spTgt spid="45"/>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heel(1)">
                                      <p:cBhvr>
                                        <p:cTn id="17" dur="2000"/>
                                        <p:tgtEl>
                                          <p:spTgt spid="44"/>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heel(1)">
                                      <p:cBhvr>
                                        <p:cTn id="20" dur="20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heel(1)">
                                      <p:cBhvr>
                                        <p:cTn id="30" dur="2000"/>
                                        <p:tgtEl>
                                          <p:spTgt spid="24"/>
                                        </p:tgtEl>
                                      </p:cBhvr>
                                    </p:animEffect>
                                  </p:childTnLst>
                                </p:cTn>
                              </p:par>
                              <p:par>
                                <p:cTn id="31" presetID="21" presetClass="entr" presetSubtype="1"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heel(1)">
                                      <p:cBhvr>
                                        <p:cTn id="33" dur="20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43" grpId="0"/>
      <p:bldP spid="44" grpId="0"/>
      <p:bldP spid="4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东仓古乐">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16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993467" y="2274838"/>
            <a:ext cx="4822480" cy="2677656"/>
          </a:xfrm>
          <a:prstGeom prst="rect">
            <a:avLst/>
          </a:prstGeom>
          <a:noFill/>
        </p:spPr>
        <p:txBody>
          <a:bodyPr wrap="square">
            <a:spAutoFit/>
          </a:bodyPr>
          <a:lstStyle/>
          <a:p>
            <a:pPr algn="just"/>
            <a:r>
              <a:rPr lang="en-GB" altLang="zh-CN" sz="2400" dirty="0">
                <a:latin typeface="Times New Roman" panose="02020603050405020304" pitchFamily="18" charset="0"/>
                <a:cs typeface="Times New Roman" panose="02020603050405020304" pitchFamily="18" charset="0"/>
              </a:rPr>
              <a:t>	A traditional drum performance originating from the Tang Dynasty court tells how court musicians brought the art to ordinary communities after the dynasty’s decline, conveying the message that music is meant to be shared.</a:t>
            </a:r>
            <a:endParaRPr lang="zh-CN" altLang="en-US" sz="24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6053" y="253999"/>
            <a:ext cx="6617414" cy="61637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09592" y="132060"/>
          <a:ext cx="5686408" cy="6593880"/>
        </p:xfrm>
        <a:graphic>
          <a:graphicData uri="http://schemas.openxmlformats.org/drawingml/2006/table">
            <a:tbl>
              <a:tblPr/>
              <a:tblGrid>
                <a:gridCol w="2843204"/>
                <a:gridCol w="2843204"/>
              </a:tblGrid>
              <a:tr h="197788">
                <a:tc>
                  <a:txBody>
                    <a:bodyPr/>
                    <a:lstStyle/>
                    <a:p>
                      <a:pPr>
                        <a:buNone/>
                      </a:pPr>
                      <a:r>
                        <a:rPr lang="en-GB" sz="2400" dirty="0">
                          <a:latin typeface="Calibri" panose="020F0502020204030204" pitchFamily="34" charset="0"/>
                          <a:cs typeface="Calibri" panose="020F0502020204030204" pitchFamily="34" charset="0"/>
                        </a:rPr>
                        <a:t>drumbeat</a:t>
                      </a:r>
                      <a:endParaRPr lang="en-GB"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鼓点</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dirty="0">
                          <a:latin typeface="Calibri" panose="020F0502020204030204" pitchFamily="34" charset="0"/>
                          <a:cs typeface="Calibri" panose="020F0502020204030204" pitchFamily="34" charset="0"/>
                        </a:rPr>
                        <a:t>strike (struck)</a:t>
                      </a:r>
                      <a:endParaRPr lang="en-GB"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敲击</a:t>
                      </a:r>
                      <a:endParaRPr lang="zh-CN" altLang="en-US"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dirty="0">
                          <a:latin typeface="Calibri" panose="020F0502020204030204" pitchFamily="34" charset="0"/>
                          <a:cs typeface="Calibri" panose="020F0502020204030204" pitchFamily="34" charset="0"/>
                        </a:rPr>
                        <a:t>in perfect rhythm</a:t>
                      </a:r>
                      <a:endParaRPr lang="en-GB"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以完美的节奏</a:t>
                      </a:r>
                      <a:endParaRPr lang="zh-CN" altLang="en-US"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a:latin typeface="Calibri" panose="020F0502020204030204" pitchFamily="34" charset="0"/>
                          <a:cs typeface="Calibri" panose="020F0502020204030204" pitchFamily="34" charset="0"/>
                        </a:rPr>
                        <a:t>originate from</a:t>
                      </a:r>
                      <a:endParaRPr lang="en-GB"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起源于</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a:latin typeface="Calibri" panose="020F0502020204030204" pitchFamily="34" charset="0"/>
                          <a:cs typeface="Calibri" panose="020F0502020204030204" pitchFamily="34" charset="0"/>
                        </a:rPr>
                        <a:t>court</a:t>
                      </a:r>
                      <a:endParaRPr lang="en-GB"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宫廷</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dirty="0">
                          <a:latin typeface="Calibri" panose="020F0502020204030204" pitchFamily="34" charset="0"/>
                          <a:cs typeface="Calibri" panose="020F0502020204030204" pitchFamily="34" charset="0"/>
                        </a:rPr>
                        <a:t>survive across centuries</a:t>
                      </a:r>
                      <a:endParaRPr lang="en-GB"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跨越数个世纪留存</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a:latin typeface="Calibri" panose="020F0502020204030204" pitchFamily="34" charset="0"/>
                          <a:cs typeface="Calibri" panose="020F0502020204030204" pitchFamily="34" charset="0"/>
                        </a:rPr>
                        <a:t>kick off</a:t>
                      </a:r>
                      <a:endParaRPr lang="en-GB"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开始</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dirty="0">
                          <a:latin typeface="Calibri" panose="020F0502020204030204" pitchFamily="34" charset="0"/>
                          <a:cs typeface="Calibri" panose="020F0502020204030204" pitchFamily="34" charset="0"/>
                        </a:rPr>
                        <a:t>disciple</a:t>
                      </a:r>
                      <a:endParaRPr lang="en-GB"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徒弟</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a:latin typeface="Calibri" panose="020F0502020204030204" pitchFamily="34" charset="0"/>
                          <a:cs typeface="Calibri" panose="020F0502020204030204" pitchFamily="34" charset="0"/>
                        </a:rPr>
                        <a:t>forceful performance</a:t>
                      </a:r>
                      <a:endParaRPr lang="en-GB"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有力的表演</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dirty="0">
                          <a:latin typeface="Calibri" panose="020F0502020204030204" pitchFamily="34" charset="0"/>
                          <a:cs typeface="Calibri" panose="020F0502020204030204" pitchFamily="34" charset="0"/>
                        </a:rPr>
                        <a:t>combine with</a:t>
                      </a:r>
                      <a:endParaRPr lang="en-GB"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与</a:t>
                      </a:r>
                      <a:r>
                        <a:rPr lang="en-US" altLang="zh-CN" sz="2400">
                          <a:latin typeface="Calibri" panose="020F0502020204030204" pitchFamily="34" charset="0"/>
                          <a:cs typeface="Calibri" panose="020F0502020204030204" pitchFamily="34" charset="0"/>
                        </a:rPr>
                        <a:t>……</a:t>
                      </a:r>
                      <a:r>
                        <a:rPr lang="zh-CN" altLang="en-US" sz="2400">
                          <a:latin typeface="Calibri" panose="020F0502020204030204" pitchFamily="34" charset="0"/>
                          <a:cs typeface="Calibri" panose="020F0502020204030204" pitchFamily="34" charset="0"/>
                        </a:rPr>
                        <a:t>结合</a:t>
                      </a:r>
                      <a:endParaRPr lang="zh-CN" altLang="en-US"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dirty="0">
                          <a:latin typeface="Calibri" panose="020F0502020204030204" pitchFamily="34" charset="0"/>
                          <a:cs typeface="Calibri" panose="020F0502020204030204" pitchFamily="34" charset="0"/>
                        </a:rPr>
                        <a:t>discipline</a:t>
                      </a:r>
                      <a:endParaRPr lang="en-GB"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纪律，严整</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a:latin typeface="Calibri" panose="020F0502020204030204" pitchFamily="34" charset="0"/>
                          <a:cs typeface="Calibri" panose="020F0502020204030204" pitchFamily="34" charset="0"/>
                        </a:rPr>
                        <a:t>decline</a:t>
                      </a:r>
                      <a:endParaRPr lang="en-GB"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衰落</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a:latin typeface="Calibri" panose="020F0502020204030204" pitchFamily="34" charset="0"/>
                          <a:cs typeface="Calibri" panose="020F0502020204030204" pitchFamily="34" charset="0"/>
                        </a:rPr>
                        <a:t>force sb to do</a:t>
                      </a:r>
                      <a:endParaRPr lang="en-GB"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迫使某人做</a:t>
                      </a:r>
                      <a:endParaRPr lang="zh-CN" altLang="en-US"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a:latin typeface="Calibri" panose="020F0502020204030204" pitchFamily="34" charset="0"/>
                          <a:cs typeface="Calibri" panose="020F0502020204030204" pitchFamily="34" charset="0"/>
                        </a:rPr>
                        <a:t>take root</a:t>
                      </a:r>
                      <a:endParaRPr lang="en-GB"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a:latin typeface="Calibri" panose="020F0502020204030204" pitchFamily="34" charset="0"/>
                          <a:cs typeface="Calibri" panose="020F0502020204030204" pitchFamily="34" charset="0"/>
                        </a:rPr>
                        <a:t>扎根</a:t>
                      </a:r>
                      <a:endParaRPr lang="zh-CN" altLang="en-US"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7788">
                <a:tc>
                  <a:txBody>
                    <a:bodyPr/>
                    <a:lstStyle/>
                    <a:p>
                      <a:pPr>
                        <a:buNone/>
                      </a:pPr>
                      <a:r>
                        <a:rPr lang="en-GB" sz="2400">
                          <a:latin typeface="Calibri" panose="020F0502020204030204" pitchFamily="34" charset="0"/>
                          <a:cs typeface="Calibri" panose="020F0502020204030204" pitchFamily="34" charset="0"/>
                        </a:rPr>
                        <a:t>be meant to do</a:t>
                      </a:r>
                      <a:endParaRPr lang="en-GB" sz="240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buNone/>
                      </a:pPr>
                      <a:r>
                        <a:rPr lang="zh-CN" altLang="en-US" sz="2400" dirty="0">
                          <a:latin typeface="Calibri" panose="020F0502020204030204" pitchFamily="34" charset="0"/>
                          <a:cs typeface="Calibri" panose="020F0502020204030204" pitchFamily="34" charset="0"/>
                        </a:rPr>
                        <a:t>旨在，理应；注定</a:t>
                      </a:r>
                      <a:endParaRPr lang="zh-CN" altLang="en-US" sz="2400" dirty="0">
                        <a:latin typeface="Calibri" panose="020F0502020204030204" pitchFamily="34" charset="0"/>
                        <a:cs typeface="Calibri" panose="020F0502020204030204" pitchFamily="34" charset="0"/>
                      </a:endParaRPr>
                    </a:p>
                  </a:txBody>
                  <a:tcPr marL="49447" marR="49447" marT="24724" marB="247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4" name="文本框 3"/>
          <p:cNvSpPr txBox="1"/>
          <p:nvPr/>
        </p:nvSpPr>
        <p:spPr>
          <a:xfrm>
            <a:off x="6096000" y="335845"/>
            <a:ext cx="5686408" cy="6186309"/>
          </a:xfrm>
          <a:prstGeom prst="rect">
            <a:avLst/>
          </a:prstGeom>
          <a:noFill/>
        </p:spPr>
        <p:txBody>
          <a:bodyPr wrap="square">
            <a:spAutoFit/>
          </a:bodyPr>
          <a:lstStyle/>
          <a:p>
            <a:r>
              <a:rPr lang="en-US" altLang="zh-CN" dirty="0">
                <a:latin typeface="Times New Roman" panose="02020603050405020304" pitchFamily="18" charset="0"/>
                <a:cs typeface="Times New Roman" panose="02020603050405020304" pitchFamily="18" charset="0"/>
              </a:rPr>
              <a:t>①</a:t>
            </a:r>
            <a:r>
              <a:rPr lang="zh-CN" altLang="en-US" dirty="0">
                <a:latin typeface="Times New Roman" panose="02020603050405020304" pitchFamily="18" charset="0"/>
                <a:cs typeface="Times New Roman" panose="02020603050405020304" pitchFamily="18" charset="0"/>
              </a:rPr>
              <a:t>（钟）敲响（</a:t>
            </a:r>
            <a:r>
              <a:rPr lang="en-GB" altLang="zh-CN" dirty="0">
                <a:latin typeface="Times New Roman" panose="02020603050405020304" pitchFamily="18" charset="0"/>
                <a:cs typeface="Times New Roman" panose="02020603050405020304" pitchFamily="18" charset="0"/>
              </a:rPr>
              <a:t>strike twelve</a:t>
            </a:r>
            <a:r>
              <a:rPr lang="zh-CN" altLang="en-GB"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② </a:t>
            </a:r>
            <a:r>
              <a:rPr lang="zh-CN" altLang="en-US" dirty="0">
                <a:latin typeface="Times New Roman" panose="02020603050405020304" pitchFamily="18" charset="0"/>
                <a:cs typeface="Times New Roman" panose="02020603050405020304" pitchFamily="18" charset="0"/>
              </a:rPr>
              <a:t>突然想到（</a:t>
            </a:r>
            <a:r>
              <a:rPr lang="en-GB" altLang="zh-CN" dirty="0">
                <a:latin typeface="Times New Roman" panose="02020603050405020304" pitchFamily="18" charset="0"/>
                <a:cs typeface="Times New Roman" panose="02020603050405020304" pitchFamily="18" charset="0"/>
              </a:rPr>
              <a:t>It strikes me that...</a:t>
            </a:r>
            <a:r>
              <a:rPr lang="zh-CN" altLang="en-GB"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③ </a:t>
            </a:r>
            <a:r>
              <a:rPr lang="zh-CN" altLang="en-US" dirty="0">
                <a:latin typeface="Times New Roman" panose="02020603050405020304" pitchFamily="18" charset="0"/>
                <a:cs typeface="Times New Roman" panose="02020603050405020304" pitchFamily="18" charset="0"/>
              </a:rPr>
              <a:t>罢工（</a:t>
            </a:r>
            <a:r>
              <a:rPr lang="en-GB" altLang="zh-CN" dirty="0">
                <a:latin typeface="Times New Roman" panose="02020603050405020304" pitchFamily="18" charset="0"/>
                <a:cs typeface="Times New Roman" panose="02020603050405020304" pitchFamily="18" charset="0"/>
              </a:rPr>
              <a:t>strike for better pay</a:t>
            </a:r>
            <a:r>
              <a:rPr lang="zh-CN" altLang="en-GB"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④ </a:t>
            </a:r>
            <a:r>
              <a:rPr lang="zh-CN" altLang="en-US" dirty="0">
                <a:latin typeface="Times New Roman" panose="02020603050405020304" pitchFamily="18" charset="0"/>
                <a:cs typeface="Times New Roman" panose="02020603050405020304" pitchFamily="18" charset="0"/>
              </a:rPr>
              <a:t>擦出火花（</a:t>
            </a:r>
            <a:r>
              <a:rPr lang="en-GB" altLang="zh-CN" dirty="0">
                <a:latin typeface="Times New Roman" panose="02020603050405020304" pitchFamily="18" charset="0"/>
                <a:cs typeface="Times New Roman" panose="02020603050405020304" pitchFamily="18" charset="0"/>
              </a:rPr>
              <a:t>strike a match</a:t>
            </a:r>
            <a:r>
              <a:rPr lang="zh-CN" altLang="en-GB"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strike a balance</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取得平衡）</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in rhythm</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有节奏地）、</a:t>
            </a:r>
            <a:r>
              <a:rPr lang="en-GB" altLang="zh-CN" dirty="0">
                <a:latin typeface="Times New Roman" panose="02020603050405020304" pitchFamily="18" charset="0"/>
                <a:cs typeface="Times New Roman" panose="02020603050405020304" pitchFamily="18" charset="0"/>
              </a:rPr>
              <a:t>out of rhythm</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节奏紊乱）。形容词“</a:t>
            </a:r>
            <a:r>
              <a:rPr lang="en-GB" altLang="zh-CN" dirty="0">
                <a:latin typeface="Times New Roman" panose="02020603050405020304" pitchFamily="18" charset="0"/>
                <a:cs typeface="Times New Roman" panose="02020603050405020304" pitchFamily="18" charset="0"/>
              </a:rPr>
              <a:t>rhythmic”</a:t>
            </a:r>
            <a:endParaRPr lang="en-GB"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originate from/ in</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起源于）。注意没有被动语态（不能说 </a:t>
            </a:r>
            <a:r>
              <a:rPr lang="en-GB" altLang="zh-CN" dirty="0">
                <a:latin typeface="Times New Roman" panose="02020603050405020304" pitchFamily="18" charset="0"/>
                <a:cs typeface="Times New Roman" panose="02020603050405020304" pitchFamily="18" charset="0"/>
              </a:rPr>
              <a:t>is originated from</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但可以说 </a:t>
            </a:r>
            <a:r>
              <a:rPr lang="en-GB" altLang="zh-CN" dirty="0">
                <a:latin typeface="Times New Roman" panose="02020603050405020304" pitchFamily="18" charset="0"/>
                <a:cs typeface="Times New Roman" panose="02020603050405020304" pitchFamily="18" charset="0"/>
              </a:rPr>
              <a:t>originated from</a:t>
            </a:r>
            <a:r>
              <a:rPr lang="zh-CN" altLang="en-GB"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近义词：</a:t>
            </a:r>
            <a:r>
              <a:rPr lang="en-GB" altLang="zh-CN" dirty="0">
                <a:latin typeface="Times New Roman" panose="02020603050405020304" pitchFamily="18" charset="0"/>
                <a:cs typeface="Times New Roman" panose="02020603050405020304" pitchFamily="18" charset="0"/>
              </a:rPr>
              <a:t>derive from, stem from</a:t>
            </a:r>
            <a:r>
              <a:rPr lang="zh-CN" altLang="en-GB"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① </a:t>
            </a:r>
            <a:r>
              <a:rPr lang="zh-CN" altLang="en-US" dirty="0">
                <a:latin typeface="Times New Roman" panose="02020603050405020304" pitchFamily="18" charset="0"/>
                <a:cs typeface="Times New Roman" panose="02020603050405020304" pitchFamily="18" charset="0"/>
              </a:rPr>
              <a:t>法庭（</a:t>
            </a:r>
            <a:r>
              <a:rPr lang="en-GB" altLang="zh-CN" dirty="0">
                <a:latin typeface="Times New Roman" panose="02020603050405020304" pitchFamily="18" charset="0"/>
                <a:cs typeface="Times New Roman" panose="02020603050405020304" pitchFamily="18" charset="0"/>
              </a:rPr>
              <a:t>court of law</a:t>
            </a:r>
            <a:r>
              <a:rPr lang="zh-CN" altLang="en-GB"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② </a:t>
            </a:r>
            <a:r>
              <a:rPr lang="zh-CN" altLang="en-US" dirty="0">
                <a:latin typeface="Times New Roman" panose="02020603050405020304" pitchFamily="18" charset="0"/>
                <a:cs typeface="Times New Roman" panose="02020603050405020304" pitchFamily="18" charset="0"/>
              </a:rPr>
              <a:t>球场（</a:t>
            </a:r>
            <a:r>
              <a:rPr lang="en-GB" altLang="zh-CN" dirty="0">
                <a:latin typeface="Times New Roman" panose="02020603050405020304" pitchFamily="18" charset="0"/>
                <a:cs typeface="Times New Roman" panose="02020603050405020304" pitchFamily="18" charset="0"/>
              </a:rPr>
              <a:t>tennis court, basketball court</a:t>
            </a:r>
            <a:r>
              <a:rPr lang="zh-CN" altLang="en-GB"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③ </a:t>
            </a:r>
            <a:r>
              <a:rPr lang="zh-CN" altLang="en-US" dirty="0">
                <a:latin typeface="Times New Roman" panose="02020603050405020304" pitchFamily="18" charset="0"/>
                <a:cs typeface="Times New Roman" panose="02020603050405020304" pitchFamily="18" charset="0"/>
              </a:rPr>
              <a:t>追求</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讨好（</a:t>
            </a:r>
            <a:r>
              <a:rPr lang="en-GB" altLang="zh-CN" dirty="0">
                <a:latin typeface="Times New Roman" panose="02020603050405020304" pitchFamily="18" charset="0"/>
                <a:cs typeface="Times New Roman" panose="02020603050405020304" pitchFamily="18" charset="0"/>
              </a:rPr>
              <a:t>court a woman, court popularity</a:t>
            </a:r>
            <a:r>
              <a:rPr lang="zh-CN" altLang="en-GB"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pay court to sb</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向某人献殷勤）</a:t>
            </a:r>
            <a:endParaRPr lang="en-US" altLang="zh-CN"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court danger / failure</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招致危险</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失败）</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动词用法</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Such comments are just inviting trouble.</a:t>
            </a:r>
            <a:endParaRPr lang="en-GB"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这种评论简直是在自找麻烦。</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survive as </a:t>
            </a:r>
            <a:r>
              <a:rPr lang="en-GB" altLang="zh-CN" dirty="0" err="1">
                <a:latin typeface="Times New Roman" panose="02020603050405020304" pitchFamily="18" charset="0"/>
                <a:cs typeface="Times New Roman" panose="02020603050405020304" pitchFamily="18" charset="0"/>
              </a:rPr>
              <a:t>sth</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作为</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留存下来） </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survive</a:t>
            </a:r>
            <a:r>
              <a:rPr lang="zh-CN" altLang="en-US" dirty="0">
                <a:latin typeface="Times New Roman" panose="02020603050405020304" pitchFamily="18" charset="0"/>
                <a:cs typeface="Times New Roman" panose="02020603050405020304" pitchFamily="18" charset="0"/>
              </a:rPr>
              <a:t> 艰难度过 </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kick off the show / the show kicks off</a:t>
            </a:r>
            <a:endParaRPr lang="en-GB" altLang="zh-CN"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decline to do </a:t>
            </a:r>
            <a:r>
              <a:rPr lang="en-GB" altLang="zh-CN" b="1" dirty="0" err="1">
                <a:latin typeface="Times New Roman" panose="02020603050405020304" pitchFamily="18" charset="0"/>
                <a:cs typeface="Times New Roman" panose="02020603050405020304" pitchFamily="18" charset="0"/>
              </a:rPr>
              <a:t>sth</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拒绝做某事） </a:t>
            </a:r>
            <a:endParaRPr lang="en-US" altLang="zh-CN" dirty="0">
              <a:latin typeface="Times New Roman" panose="02020603050405020304" pitchFamily="18" charset="0"/>
              <a:cs typeface="Times New Roman" panose="02020603050405020304" pitchFamily="18" charset="0"/>
            </a:endParaRPr>
          </a:p>
          <a:p>
            <a:r>
              <a:rPr lang="en-GB" altLang="zh-CN" dirty="0">
                <a:latin typeface="Times New Roman" panose="02020603050405020304" pitchFamily="18" charset="0"/>
                <a:cs typeface="Times New Roman" panose="02020603050405020304" pitchFamily="18" charset="0"/>
              </a:rPr>
              <a:t>mean to do</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打算做）</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mean</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doing</a:t>
            </a:r>
            <a:r>
              <a:rPr lang="zh-CN" altLang="en-US" dirty="0">
                <a:latin typeface="Times New Roman" panose="02020603050405020304" pitchFamily="18" charset="0"/>
                <a:cs typeface="Times New Roman" panose="02020603050405020304" pitchFamily="18" charset="0"/>
              </a:rPr>
              <a:t> （意味着做</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1447416" y="4473540"/>
            <a:ext cx="6102926" cy="338554"/>
          </a:xfrm>
          <a:prstGeom prst="rect">
            <a:avLst/>
          </a:prstGeom>
          <a:noFill/>
        </p:spPr>
        <p:txBody>
          <a:bodyPr wrap="square">
            <a:spAutoFit/>
          </a:bodyPr>
          <a:lstStyle/>
          <a:p>
            <a:r>
              <a:rPr lang="en-GB" altLang="zh-CN" sz="1600" dirty="0">
                <a:highlight>
                  <a:srgbClr val="FFFF00"/>
                </a:highlight>
                <a:latin typeface="Calibri" panose="020F0502020204030204" pitchFamily="34" charset="0"/>
                <a:cs typeface="Calibri" panose="020F0502020204030204" pitchFamily="34" charset="0"/>
              </a:rPr>
              <a:t>disciplinary</a:t>
            </a:r>
            <a:r>
              <a:rPr lang="zh-CN" altLang="en-GB" sz="1600" dirty="0">
                <a:highlight>
                  <a:srgbClr val="FFFF00"/>
                </a:highlight>
                <a:latin typeface="Calibri" panose="020F0502020204030204" pitchFamily="34" charset="0"/>
                <a:cs typeface="Calibri" panose="020F0502020204030204" pitchFamily="34" charset="0"/>
              </a:rPr>
              <a:t>（</a:t>
            </a:r>
            <a:r>
              <a:rPr lang="zh-CN" altLang="en-US" sz="1600" dirty="0">
                <a:highlight>
                  <a:srgbClr val="FFFF00"/>
                </a:highlight>
                <a:latin typeface="Calibri" panose="020F0502020204030204" pitchFamily="34" charset="0"/>
                <a:cs typeface="Calibri" panose="020F0502020204030204" pitchFamily="34" charset="0"/>
              </a:rPr>
              <a:t>纪律的）形容词。</a:t>
            </a:r>
            <a:endParaRPr lang="zh-CN" altLang="en-US" sz="1600" dirty="0">
              <a:highlight>
                <a:srgbClr val="FFFF00"/>
              </a:highlight>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heckerboard(across)">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heckerboard(across)">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heckerboard(across)">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checkerboard(across)">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checkerboard(across)">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checkerboard(across)">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checkerboard(across)">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checkerboard(across)">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checkerboard(across)">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checkerboard(across)">
                                      <p:cBhvr>
                                        <p:cTn id="57" dur="5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4">
                                            <p:txEl>
                                              <p:pRg st="11" end="11"/>
                                            </p:txEl>
                                          </p:spTgt>
                                        </p:tgtEl>
                                        <p:attrNameLst>
                                          <p:attrName>style.visibility</p:attrName>
                                        </p:attrNameLst>
                                      </p:cBhvr>
                                      <p:to>
                                        <p:strVal val="visible"/>
                                      </p:to>
                                    </p:set>
                                    <p:animEffect transition="in" filter="checkerboard(across)">
                                      <p:cBhvr>
                                        <p:cTn id="62" dur="500"/>
                                        <p:tgtEl>
                                          <p:spTgt spid="4">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4">
                                            <p:txEl>
                                              <p:pRg st="12" end="12"/>
                                            </p:txEl>
                                          </p:spTgt>
                                        </p:tgtEl>
                                        <p:attrNameLst>
                                          <p:attrName>style.visibility</p:attrName>
                                        </p:attrNameLst>
                                      </p:cBhvr>
                                      <p:to>
                                        <p:strVal val="visible"/>
                                      </p:to>
                                    </p:set>
                                    <p:animEffect transition="in" filter="checkerboard(across)">
                                      <p:cBhvr>
                                        <p:cTn id="67" dur="500"/>
                                        <p:tgtEl>
                                          <p:spTgt spid="4">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4">
                                            <p:txEl>
                                              <p:pRg st="13" end="13"/>
                                            </p:txEl>
                                          </p:spTgt>
                                        </p:tgtEl>
                                        <p:attrNameLst>
                                          <p:attrName>style.visibility</p:attrName>
                                        </p:attrNameLst>
                                      </p:cBhvr>
                                      <p:to>
                                        <p:strVal val="visible"/>
                                      </p:to>
                                    </p:set>
                                    <p:animEffect transition="in" filter="checkerboard(across)">
                                      <p:cBhvr>
                                        <p:cTn id="72" dur="500"/>
                                        <p:tgtEl>
                                          <p:spTgt spid="4">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4">
                                            <p:txEl>
                                              <p:pRg st="14" end="14"/>
                                            </p:txEl>
                                          </p:spTgt>
                                        </p:tgtEl>
                                        <p:attrNameLst>
                                          <p:attrName>style.visibility</p:attrName>
                                        </p:attrNameLst>
                                      </p:cBhvr>
                                      <p:to>
                                        <p:strVal val="visible"/>
                                      </p:to>
                                    </p:set>
                                    <p:animEffect transition="in" filter="checkerboard(across)">
                                      <p:cBhvr>
                                        <p:cTn id="77" dur="500"/>
                                        <p:tgtEl>
                                          <p:spTgt spid="4">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4">
                                            <p:txEl>
                                              <p:pRg st="15" end="15"/>
                                            </p:txEl>
                                          </p:spTgt>
                                        </p:tgtEl>
                                        <p:attrNameLst>
                                          <p:attrName>style.visibility</p:attrName>
                                        </p:attrNameLst>
                                      </p:cBhvr>
                                      <p:to>
                                        <p:strVal val="visible"/>
                                      </p:to>
                                    </p:set>
                                    <p:animEffect transition="in" filter="checkerboard(across)">
                                      <p:cBhvr>
                                        <p:cTn id="82" dur="500"/>
                                        <p:tgtEl>
                                          <p:spTgt spid="4">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grpId="0" nodeType="click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checkerboard(across)">
                                      <p:cBhvr>
                                        <p:cTn id="8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7926" y="261383"/>
            <a:ext cx="11430001" cy="4247317"/>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Powerful drumbeats filled the theatre as performers firmly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56</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(strike) large drums in perfect rhythm. This was the opening scene of </a:t>
            </a:r>
            <a:r>
              <a:rPr lang="en-US" altLang="zh-CN" sz="1800" i="1" kern="0" dirty="0">
                <a:effectLst/>
                <a:latin typeface="Times New Roman" panose="02020603050405020304" pitchFamily="18" charset="0"/>
                <a:ea typeface="宋体" panose="02010600030101010101" pitchFamily="2" charset="-122"/>
                <a:cs typeface="Times New Roman" panose="02020603050405020304" pitchFamily="18" charset="0"/>
              </a:rPr>
              <a:t>Drum Music in </a:t>
            </a:r>
            <a:r>
              <a:rPr lang="en-US" altLang="zh-CN" sz="1800" i="1" kern="0" dirty="0" err="1">
                <a:effectLst/>
                <a:latin typeface="Times New Roman" panose="02020603050405020304" pitchFamily="18" charset="0"/>
                <a:ea typeface="宋体" panose="02010600030101010101" pitchFamily="2" charset="-122"/>
                <a:cs typeface="Times New Roman" panose="02020603050405020304" pitchFamily="18" charset="0"/>
              </a:rPr>
              <a:t>Dongcang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a traditional drum performance I experienced in Xi'an this summer, and it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57</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(immediate) caught my attention.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Originating from the drum music of the Tang Dynasty court, the performance told a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58</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(remark) story of how this ancient art has survived across centuries. The show kicked off as the history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59</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(introduce) by Mr. Zhao, a 70-year-old drum master. His disciples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徒弟</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then stepped onto the stage, delivering forceful performances with dance and erhu music. The steady rhythm of the drums,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(combine) with carefully designed movements, created a strong sense of history and discipline.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As the performance unfolded, the audience learned that the decline of the Tang Dynasty forced court musicians to leave the palace. They carried the drum music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61</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them and brought it into ordinary communities.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62</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had once belonged to the court became something people could hear, learn, and pass on. Over generations, the tradition took root in Xi'an. The message was clear and touching: music is meant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63</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(share).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Toward the end, when the performers revealed how many years they had spent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practising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 audience was deeply moved and responded with enthusiastic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64</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(applaud). Watching </a:t>
            </a:r>
            <a:r>
              <a:rPr lang="en-US" altLang="zh-CN" sz="1800" i="1" kern="0" dirty="0">
                <a:effectLst/>
                <a:latin typeface="Times New Roman" panose="02020603050405020304" pitchFamily="18" charset="0"/>
                <a:ea typeface="宋体" panose="02010600030101010101" pitchFamily="2" charset="-122"/>
                <a:cs typeface="Times New Roman" panose="02020603050405020304" pitchFamily="18" charset="0"/>
              </a:rPr>
              <a:t>Drum Music in </a:t>
            </a:r>
            <a:r>
              <a:rPr lang="en-US" altLang="zh-CN" sz="1800" i="1" kern="0" dirty="0" err="1">
                <a:effectLst/>
                <a:latin typeface="Times New Roman" panose="02020603050405020304" pitchFamily="18" charset="0"/>
                <a:ea typeface="宋体" panose="02010600030101010101" pitchFamily="2" charset="-122"/>
                <a:cs typeface="Times New Roman" panose="02020603050405020304" pitchFamily="18" charset="0"/>
              </a:rPr>
              <a:t>Dongcang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was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65</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experience that left a lasting impression on me.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387926" y="4702664"/>
            <a:ext cx="11416148" cy="1477328"/>
          </a:xfrm>
          <a:prstGeom prst="rect">
            <a:avLst/>
          </a:prstGeom>
          <a:solidFill>
            <a:schemeClr val="accent6">
              <a:lumMod val="20000"/>
              <a:lumOff val="80000"/>
            </a:schemeClr>
          </a:solidFill>
        </p:spPr>
        <p:txBody>
          <a:bodyPr wrap="square">
            <a:spAutoFit/>
          </a:bodyPr>
          <a:lstStyle/>
          <a:p>
            <a:r>
              <a:rPr lang="en-US" altLang="zh-CN" dirty="0">
                <a:latin typeface="Times New Roman" panose="02020603050405020304" pitchFamily="18" charset="0"/>
                <a:cs typeface="Times New Roman" panose="02020603050405020304" pitchFamily="18" charset="0"/>
              </a:rPr>
              <a:t>56.</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struck</a:t>
            </a:r>
            <a:r>
              <a:rPr lang="zh-CN" altLang="en-US" dirty="0">
                <a:latin typeface="Times New Roman" panose="02020603050405020304" pitchFamily="18" charset="0"/>
                <a:cs typeface="Times New Roman" panose="02020603050405020304" pitchFamily="18" charset="0"/>
              </a:rPr>
              <a:t> 此处需要谓语动词。描述的是过去发生的事情（过去时），且主语 </a:t>
            </a:r>
            <a:r>
              <a:rPr lang="en-GB" altLang="zh-CN" dirty="0">
                <a:latin typeface="Times New Roman" panose="02020603050405020304" pitchFamily="18" charset="0"/>
                <a:cs typeface="Times New Roman" panose="02020603050405020304" pitchFamily="18" charset="0"/>
              </a:rPr>
              <a:t>performers </a:t>
            </a:r>
            <a:r>
              <a:rPr lang="zh-CN" altLang="en-US" dirty="0">
                <a:latin typeface="Times New Roman" panose="02020603050405020304" pitchFamily="18" charset="0"/>
                <a:cs typeface="Times New Roman" panose="02020603050405020304" pitchFamily="18" charset="0"/>
              </a:rPr>
              <a:t>与 </a:t>
            </a:r>
            <a:r>
              <a:rPr lang="en-GB" altLang="zh-CN" dirty="0">
                <a:latin typeface="Times New Roman" panose="02020603050405020304" pitchFamily="18" charset="0"/>
                <a:cs typeface="Times New Roman" panose="02020603050405020304" pitchFamily="18" charset="0"/>
              </a:rPr>
              <a:t>strike </a:t>
            </a:r>
            <a:r>
              <a:rPr lang="zh-CN" altLang="en-US" dirty="0">
                <a:latin typeface="Times New Roman" panose="02020603050405020304" pitchFamily="18" charset="0"/>
                <a:cs typeface="Times New Roman" panose="02020603050405020304" pitchFamily="18" charset="0"/>
              </a:rPr>
              <a:t>是主动关系。</a:t>
            </a:r>
            <a:r>
              <a:rPr lang="en-GB" altLang="zh-CN" dirty="0">
                <a:latin typeface="Times New Roman" panose="02020603050405020304" pitchFamily="18" charset="0"/>
                <a:cs typeface="Times New Roman" panose="02020603050405020304" pitchFamily="18" charset="0"/>
              </a:rPr>
              <a:t>strike </a:t>
            </a:r>
            <a:r>
              <a:rPr lang="zh-CN" altLang="en-US" dirty="0">
                <a:latin typeface="Times New Roman" panose="02020603050405020304" pitchFamily="18" charset="0"/>
                <a:cs typeface="Times New Roman" panose="02020603050405020304" pitchFamily="18" charset="0"/>
              </a:rPr>
              <a:t>的过去式为 </a:t>
            </a:r>
            <a:r>
              <a:rPr lang="en-GB" altLang="zh-CN" b="1" dirty="0">
                <a:latin typeface="Times New Roman" panose="02020603050405020304" pitchFamily="18" charset="0"/>
                <a:cs typeface="Times New Roman" panose="02020603050405020304" pitchFamily="18" charset="0"/>
              </a:rPr>
              <a:t>struck</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strike</a:t>
            </a:r>
            <a:r>
              <a:rPr lang="zh-CN" altLang="en-US" dirty="0">
                <a:latin typeface="Times New Roman" panose="02020603050405020304" pitchFamily="18" charset="0"/>
                <a:cs typeface="Times New Roman" panose="02020603050405020304" pitchFamily="18" charset="0"/>
              </a:rPr>
              <a:t>（击，撞；（用手或武器等）打；罢工；突然想到，突然意识到）</a:t>
            </a:r>
            <a:r>
              <a:rPr lang="en-US" altLang="zh-CN" dirty="0">
                <a:latin typeface="Times New Roman" panose="02020603050405020304" pitchFamily="18" charset="0"/>
                <a:cs typeface="Times New Roman" panose="02020603050405020304" pitchFamily="18" charset="0"/>
              </a:rPr>
              <a:t>-struck-struck</a:t>
            </a:r>
            <a:r>
              <a:rPr lang="zh-CN" altLang="en-US" dirty="0">
                <a:latin typeface="Times New Roman" panose="02020603050405020304" pitchFamily="18" charset="0"/>
                <a:cs typeface="Times New Roman" panose="02020603050405020304" pitchFamily="18" charset="0"/>
              </a:rPr>
              <a:t> ； </a:t>
            </a:r>
            <a:r>
              <a:rPr lang="en-US" altLang="zh-CN" dirty="0">
                <a:latin typeface="Times New Roman" panose="02020603050405020304" pitchFamily="18" charset="0"/>
                <a:cs typeface="Times New Roman" panose="02020603050405020304" pitchFamily="18" charset="0"/>
              </a:rPr>
              <a:t>stick</a:t>
            </a:r>
            <a:r>
              <a:rPr lang="zh-CN" altLang="en-US" dirty="0">
                <a:latin typeface="Times New Roman" panose="02020603050405020304" pitchFamily="18" charset="0"/>
                <a:cs typeface="Times New Roman" panose="02020603050405020304" pitchFamily="18" charset="0"/>
              </a:rPr>
              <a:t> （粘，贴；刺，戳，插；（随便）摆放，放置；伸出，突出；卡住，钉住）</a:t>
            </a:r>
            <a:r>
              <a:rPr lang="en-US" altLang="zh-CN" dirty="0">
                <a:latin typeface="Times New Roman" panose="02020603050405020304" pitchFamily="18" charset="0"/>
                <a:cs typeface="Times New Roman" panose="02020603050405020304" pitchFamily="18" charset="0"/>
              </a:rPr>
              <a:t>-stuck-stuck</a:t>
            </a:r>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57.</a:t>
            </a:r>
            <a:r>
              <a:rPr lang="zh-CN" altLang="en-US" dirty="0">
                <a:latin typeface="Times New Roman" panose="02020603050405020304" pitchFamily="18" charset="0"/>
                <a:cs typeface="Times New Roman" panose="02020603050405020304" pitchFamily="18" charset="0"/>
              </a:rPr>
              <a:t> </a:t>
            </a:r>
            <a:r>
              <a:rPr lang="en-GB" altLang="zh-CN" dirty="0">
                <a:latin typeface="Times New Roman" panose="02020603050405020304" pitchFamily="18" charset="0"/>
                <a:cs typeface="Times New Roman" panose="02020603050405020304" pitchFamily="18" charset="0"/>
              </a:rPr>
              <a:t>immediately</a:t>
            </a:r>
            <a:r>
              <a:rPr lang="zh-CN" altLang="en-US" dirty="0">
                <a:latin typeface="Times New Roman" panose="02020603050405020304" pitchFamily="18" charset="0"/>
                <a:cs typeface="Times New Roman" panose="02020603050405020304" pitchFamily="18" charset="0"/>
              </a:rPr>
              <a:t> 修饰动词 </a:t>
            </a:r>
            <a:r>
              <a:rPr lang="en-GB" altLang="zh-CN" dirty="0">
                <a:latin typeface="Times New Roman" panose="02020603050405020304" pitchFamily="18" charset="0"/>
                <a:cs typeface="Times New Roman" panose="02020603050405020304" pitchFamily="18" charset="0"/>
              </a:rPr>
              <a:t>caught</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需要用副词形式。</a:t>
            </a:r>
            <a:r>
              <a:rPr lang="en-GB" altLang="zh-CN" dirty="0">
                <a:latin typeface="Times New Roman" panose="02020603050405020304" pitchFamily="18" charset="0"/>
                <a:cs typeface="Times New Roman" panose="02020603050405020304" pitchFamily="18" charset="0"/>
              </a:rPr>
              <a:t>immediate </a:t>
            </a:r>
            <a:r>
              <a:rPr lang="zh-CN" altLang="en-US" dirty="0">
                <a:latin typeface="Times New Roman" panose="02020603050405020304" pitchFamily="18" charset="0"/>
                <a:cs typeface="Times New Roman" panose="02020603050405020304" pitchFamily="18" charset="0"/>
              </a:rPr>
              <a:t>的副词是 </a:t>
            </a:r>
            <a:r>
              <a:rPr lang="en-GB" altLang="zh-CN" b="1" dirty="0">
                <a:latin typeface="Times New Roman" panose="02020603050405020304" pitchFamily="18" charset="0"/>
                <a:cs typeface="Times New Roman" panose="02020603050405020304" pitchFamily="18" charset="0"/>
              </a:rPr>
              <a:t>immediately</a:t>
            </a:r>
            <a:r>
              <a:rPr lang="zh-CN" altLang="en-GB"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58.</a:t>
            </a:r>
            <a:r>
              <a:rPr lang="zh-CN" altLang="en-US" dirty="0">
                <a:latin typeface="Times New Roman" panose="02020603050405020304" pitchFamily="18" charset="0"/>
                <a:cs typeface="Times New Roman" panose="02020603050405020304" pitchFamily="18" charset="0"/>
              </a:rPr>
              <a:t> </a:t>
            </a:r>
            <a:r>
              <a:rPr lang="en-GB" altLang="zh-CN" dirty="0">
                <a:latin typeface="Times New Roman" panose="02020603050405020304" pitchFamily="18" charset="0"/>
                <a:cs typeface="Times New Roman" panose="02020603050405020304" pitchFamily="18" charset="0"/>
              </a:rPr>
              <a:t>remarkable</a:t>
            </a:r>
            <a:r>
              <a:rPr lang="zh-CN" altLang="en-US" dirty="0">
                <a:latin typeface="Times New Roman" panose="02020603050405020304" pitchFamily="18" charset="0"/>
                <a:cs typeface="Times New Roman" panose="02020603050405020304" pitchFamily="18" charset="0"/>
              </a:rPr>
              <a:t> 修饰名词 </a:t>
            </a:r>
            <a:r>
              <a:rPr lang="en-GB" altLang="zh-CN" dirty="0">
                <a:latin typeface="Times New Roman" panose="02020603050405020304" pitchFamily="18" charset="0"/>
                <a:cs typeface="Times New Roman" panose="02020603050405020304" pitchFamily="18" charset="0"/>
              </a:rPr>
              <a:t>story</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需要用形容词。</a:t>
            </a:r>
            <a:r>
              <a:rPr lang="en-GB" altLang="zh-CN" dirty="0">
                <a:latin typeface="Times New Roman" panose="02020603050405020304" pitchFamily="18" charset="0"/>
                <a:cs typeface="Times New Roman" panose="02020603050405020304" pitchFamily="18" charset="0"/>
              </a:rPr>
              <a:t>remark </a:t>
            </a:r>
            <a:r>
              <a:rPr lang="zh-CN" altLang="en-US" dirty="0">
                <a:latin typeface="Times New Roman" panose="02020603050405020304" pitchFamily="18" charset="0"/>
                <a:cs typeface="Times New Roman" panose="02020603050405020304" pitchFamily="18" charset="0"/>
              </a:rPr>
              <a:t>的形容词是 </a:t>
            </a:r>
            <a:r>
              <a:rPr lang="en-GB" altLang="zh-CN" b="1" dirty="0">
                <a:latin typeface="Times New Roman" panose="02020603050405020304" pitchFamily="18" charset="0"/>
                <a:cs typeface="Times New Roman" panose="02020603050405020304" pitchFamily="18" charset="0"/>
              </a:rPr>
              <a:t>remarkable</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非凡的、引人注目的）。</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7926" y="261383"/>
            <a:ext cx="11430001" cy="4247317"/>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Powerful drumbeats filled the theatre as performers firmly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56</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(strike) large drums in perfect rhythm. This was the opening scene of </a:t>
            </a:r>
            <a:r>
              <a:rPr lang="en-US" altLang="zh-CN" sz="1800" i="1" kern="0" dirty="0">
                <a:effectLst/>
                <a:latin typeface="Times New Roman" panose="02020603050405020304" pitchFamily="18" charset="0"/>
                <a:ea typeface="宋体" panose="02010600030101010101" pitchFamily="2" charset="-122"/>
                <a:cs typeface="Times New Roman" panose="02020603050405020304" pitchFamily="18" charset="0"/>
              </a:rPr>
              <a:t>Drum Music in </a:t>
            </a:r>
            <a:r>
              <a:rPr lang="en-US" altLang="zh-CN" sz="1800" i="1" kern="0" dirty="0" err="1">
                <a:effectLst/>
                <a:latin typeface="Times New Roman" panose="02020603050405020304" pitchFamily="18" charset="0"/>
                <a:ea typeface="宋体" panose="02010600030101010101" pitchFamily="2" charset="-122"/>
                <a:cs typeface="Times New Roman" panose="02020603050405020304" pitchFamily="18" charset="0"/>
              </a:rPr>
              <a:t>Dongcang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a traditional drum performance I experienced in Xi'an this summer, and it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57</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(immediate) caught my attention.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Originating from the drum music of the Tang Dynasty court, the performance told a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58</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(remark) story of how this ancient art has survived across centuries. The show kicked off as the history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59</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(introduce) by Mr. Zhao, a 70-year-old drum master. His disciples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徒弟</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then stepped onto the stage, delivering forceful performances with dance and erhu music. The steady rhythm of the drums,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(combine) with carefully designed movements, created a strong sense of history and discipline.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As the performance unfolded, the audience learned that the decline of the Tang Dynasty forced court musicians to leave the palace. They carried the drum music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61</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them and brought it into ordinary communities.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62</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had once belonged to the court became something people could hear, learn, and pass on. Over generations, the tradition took root in Xi'an. The message was clear and touching: music is meant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63</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(share).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Toward the end, when the performers revealed how many years they had spent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practising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 audience was deeply moved and responded with enthusiastic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64</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(applaud). Watching </a:t>
            </a:r>
            <a:r>
              <a:rPr lang="en-US" altLang="zh-CN" sz="1800" i="1" kern="0" dirty="0">
                <a:effectLst/>
                <a:latin typeface="Times New Roman" panose="02020603050405020304" pitchFamily="18" charset="0"/>
                <a:ea typeface="宋体" panose="02010600030101010101" pitchFamily="2" charset="-122"/>
                <a:cs typeface="Times New Roman" panose="02020603050405020304" pitchFamily="18" charset="0"/>
              </a:rPr>
              <a:t>Drum Music in </a:t>
            </a:r>
            <a:r>
              <a:rPr lang="en-US" altLang="zh-CN" sz="1800" i="1" kern="0" dirty="0" err="1">
                <a:effectLst/>
                <a:latin typeface="Times New Roman" panose="02020603050405020304" pitchFamily="18" charset="0"/>
                <a:ea typeface="宋体" panose="02010600030101010101" pitchFamily="2" charset="-122"/>
                <a:cs typeface="Times New Roman" panose="02020603050405020304" pitchFamily="18" charset="0"/>
              </a:rPr>
              <a:t>Dongcang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was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65</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experience that left a lasting impression on me.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387926" y="4702664"/>
            <a:ext cx="11416148" cy="1477328"/>
          </a:xfrm>
          <a:prstGeom prst="rect">
            <a:avLst/>
          </a:prstGeom>
          <a:solidFill>
            <a:schemeClr val="accent6">
              <a:lumMod val="20000"/>
              <a:lumOff val="80000"/>
            </a:schemeClr>
          </a:solidFill>
        </p:spPr>
        <p:txBody>
          <a:bodyPr wrap="square">
            <a:spAutoFit/>
          </a:bodyPr>
          <a:lstStyle/>
          <a:p>
            <a:r>
              <a:rPr lang="en-US" altLang="zh-CN" dirty="0">
                <a:latin typeface="Times New Roman" panose="02020603050405020304" pitchFamily="18" charset="0"/>
                <a:cs typeface="Times New Roman" panose="02020603050405020304" pitchFamily="18" charset="0"/>
              </a:rPr>
              <a:t>59.</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was</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introduced</a:t>
            </a:r>
            <a:r>
              <a:rPr lang="zh-CN" altLang="en-US" dirty="0">
                <a:latin typeface="Times New Roman" panose="02020603050405020304" pitchFamily="18" charset="0"/>
                <a:cs typeface="Times New Roman" panose="02020603050405020304" pitchFamily="18" charset="0"/>
              </a:rPr>
              <a:t>      </a:t>
            </a:r>
            <a:r>
              <a:rPr lang="en-GB" altLang="zh-CN" dirty="0">
                <a:latin typeface="Times New Roman" panose="02020603050405020304" pitchFamily="18" charset="0"/>
                <a:cs typeface="Times New Roman" panose="02020603050405020304" pitchFamily="18" charset="0"/>
              </a:rPr>
              <a:t>history </a:t>
            </a:r>
            <a:r>
              <a:rPr lang="zh-CN" altLang="en-US" dirty="0">
                <a:latin typeface="Times New Roman" panose="02020603050405020304" pitchFamily="18" charset="0"/>
                <a:cs typeface="Times New Roman" panose="02020603050405020304" pitchFamily="18" charset="0"/>
              </a:rPr>
              <a:t>与 </a:t>
            </a:r>
            <a:r>
              <a:rPr lang="en-GB" altLang="zh-CN" dirty="0">
                <a:latin typeface="Times New Roman" panose="02020603050405020304" pitchFamily="18" charset="0"/>
                <a:cs typeface="Times New Roman" panose="02020603050405020304" pitchFamily="18" charset="0"/>
              </a:rPr>
              <a:t>introduce </a:t>
            </a:r>
            <a:r>
              <a:rPr lang="zh-CN" altLang="en-US" dirty="0">
                <a:latin typeface="Times New Roman" panose="02020603050405020304" pitchFamily="18" charset="0"/>
                <a:cs typeface="Times New Roman" panose="02020603050405020304" pitchFamily="18" charset="0"/>
              </a:rPr>
              <a:t>之间是被动关系（历史被赵先生介绍）。描述过去事件，用一般过去时的被动语态：</a:t>
            </a:r>
            <a:r>
              <a:rPr lang="en-GB" altLang="zh-CN" b="1" dirty="0">
                <a:latin typeface="Times New Roman" panose="02020603050405020304" pitchFamily="18" charset="0"/>
                <a:cs typeface="Times New Roman" panose="02020603050405020304" pitchFamily="18" charset="0"/>
              </a:rPr>
              <a:t>was introduced</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主语 </a:t>
            </a:r>
            <a:r>
              <a:rPr lang="en-GB" altLang="zh-CN" dirty="0">
                <a:latin typeface="Times New Roman" panose="02020603050405020304" pitchFamily="18" charset="0"/>
                <a:cs typeface="Times New Roman" panose="02020603050405020304" pitchFamily="18" charset="0"/>
              </a:rPr>
              <a:t>history </a:t>
            </a:r>
            <a:r>
              <a:rPr lang="zh-CN" altLang="en-US" dirty="0">
                <a:latin typeface="Times New Roman" panose="02020603050405020304" pitchFamily="18" charset="0"/>
                <a:cs typeface="Times New Roman" panose="02020603050405020304" pitchFamily="18" charset="0"/>
              </a:rPr>
              <a:t>为单数。 </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60.</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combined</a:t>
            </a:r>
            <a:r>
              <a:rPr lang="zh-CN" altLang="en-US" dirty="0">
                <a:latin typeface="Times New Roman" panose="02020603050405020304" pitchFamily="18" charset="0"/>
                <a:cs typeface="Times New Roman" panose="02020603050405020304" pitchFamily="18" charset="0"/>
              </a:rPr>
              <a:t>  非谓语动词作定语</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状语。</a:t>
            </a:r>
            <a:r>
              <a:rPr lang="en-GB" altLang="zh-CN" dirty="0">
                <a:latin typeface="Times New Roman" panose="02020603050405020304" pitchFamily="18" charset="0"/>
                <a:cs typeface="Times New Roman" panose="02020603050405020304" pitchFamily="18" charset="0"/>
              </a:rPr>
              <a:t>rhythm </a:t>
            </a:r>
            <a:r>
              <a:rPr lang="zh-CN" altLang="en-US" dirty="0">
                <a:latin typeface="Times New Roman" panose="02020603050405020304" pitchFamily="18" charset="0"/>
                <a:cs typeface="Times New Roman" panose="02020603050405020304" pitchFamily="18" charset="0"/>
              </a:rPr>
              <a:t>与 </a:t>
            </a:r>
            <a:r>
              <a:rPr lang="en-GB" altLang="zh-CN" dirty="0">
                <a:latin typeface="Times New Roman" panose="02020603050405020304" pitchFamily="18" charset="0"/>
                <a:cs typeface="Times New Roman" panose="02020603050405020304" pitchFamily="18" charset="0"/>
              </a:rPr>
              <a:t>combine </a:t>
            </a:r>
            <a:r>
              <a:rPr lang="zh-CN" altLang="en-US" dirty="0">
                <a:latin typeface="Times New Roman" panose="02020603050405020304" pitchFamily="18" charset="0"/>
                <a:cs typeface="Times New Roman" panose="02020603050405020304" pitchFamily="18" charset="0"/>
              </a:rPr>
              <a:t>之间是被动关系（节奏与动作相结合）。用过去分词 </a:t>
            </a:r>
            <a:r>
              <a:rPr lang="en-GB" altLang="zh-CN" b="1" dirty="0">
                <a:latin typeface="Times New Roman" panose="02020603050405020304" pitchFamily="18" charset="0"/>
                <a:cs typeface="Times New Roman" panose="02020603050405020304" pitchFamily="18" charset="0"/>
              </a:rPr>
              <a:t>combined</a:t>
            </a:r>
            <a:r>
              <a:rPr lang="en-GB"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表示被动。相当于“</a:t>
            </a:r>
            <a:r>
              <a:rPr lang="en-GB" altLang="zh-CN" dirty="0">
                <a:latin typeface="Times New Roman" panose="02020603050405020304" pitchFamily="18" charset="0"/>
                <a:cs typeface="Times New Roman" panose="02020603050405020304" pitchFamily="18" charset="0"/>
              </a:rPr>
              <a:t>which was combined with...”</a:t>
            </a:r>
            <a:r>
              <a:rPr lang="zh-CN" altLang="en-GB"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61.</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with</a:t>
            </a:r>
            <a:r>
              <a:rPr lang="zh-CN" altLang="en-US" dirty="0">
                <a:latin typeface="Times New Roman" panose="02020603050405020304" pitchFamily="18" charset="0"/>
                <a:cs typeface="Times New Roman" panose="02020603050405020304" pitchFamily="18" charset="0"/>
              </a:rPr>
              <a:t>  固定搭配 “</a:t>
            </a:r>
            <a:r>
              <a:rPr lang="en-GB" altLang="zh-CN" dirty="0">
                <a:latin typeface="Times New Roman" panose="02020603050405020304" pitchFamily="18" charset="0"/>
                <a:cs typeface="Times New Roman" panose="02020603050405020304" pitchFamily="18" charset="0"/>
              </a:rPr>
              <a:t>carry </a:t>
            </a:r>
            <a:r>
              <a:rPr lang="en-GB" altLang="zh-CN" dirty="0" err="1">
                <a:latin typeface="Times New Roman" panose="02020603050405020304" pitchFamily="18" charset="0"/>
                <a:cs typeface="Times New Roman" panose="02020603050405020304" pitchFamily="18" charset="0"/>
              </a:rPr>
              <a:t>sth</a:t>
            </a:r>
            <a:r>
              <a:rPr lang="en-GB" altLang="zh-CN" dirty="0">
                <a:latin typeface="Times New Roman" panose="02020603050405020304" pitchFamily="18" charset="0"/>
                <a:cs typeface="Times New Roman" panose="02020603050405020304" pitchFamily="18" charset="0"/>
              </a:rPr>
              <a:t> with sb” </a:t>
            </a:r>
            <a:r>
              <a:rPr lang="zh-CN" altLang="en-US" dirty="0">
                <a:latin typeface="Times New Roman" panose="02020603050405020304" pitchFamily="18" charset="0"/>
                <a:cs typeface="Times New Roman" panose="02020603050405020304" pitchFamily="18" charset="0"/>
              </a:rPr>
              <a:t>意为“随身携带某物”。此处缺少介词 </a:t>
            </a:r>
            <a:r>
              <a:rPr lang="en-GB" altLang="zh-CN" b="1" dirty="0">
                <a:latin typeface="Times New Roman" panose="02020603050405020304" pitchFamily="18" charset="0"/>
                <a:cs typeface="Times New Roman" panose="02020603050405020304" pitchFamily="18" charset="0"/>
              </a:rPr>
              <a:t>with</a:t>
            </a:r>
            <a:r>
              <a:rPr lang="zh-CN" altLang="en-GB"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7926" y="261383"/>
            <a:ext cx="11430001" cy="4247317"/>
          </a:xfrm>
          <a:prstGeom prst="rect">
            <a:avLst/>
          </a:prstGeom>
          <a:solidFill>
            <a:schemeClr val="bg1"/>
          </a:solidFill>
        </p:spPr>
        <p:txBody>
          <a:bodyPr wrap="square">
            <a:spAutoFit/>
          </a:bodyPr>
          <a:lstStyle/>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Powerful drumbeats filled the theatre as performers firmly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56</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(strike) large drums in perfect rhythm. This was the opening scene of </a:t>
            </a:r>
            <a:r>
              <a:rPr lang="en-US" altLang="zh-CN" sz="1800" i="1" kern="0" dirty="0">
                <a:effectLst/>
                <a:latin typeface="Times New Roman" panose="02020603050405020304" pitchFamily="18" charset="0"/>
                <a:ea typeface="宋体" panose="02010600030101010101" pitchFamily="2" charset="-122"/>
                <a:cs typeface="Times New Roman" panose="02020603050405020304" pitchFamily="18" charset="0"/>
              </a:rPr>
              <a:t>Drum Music in </a:t>
            </a:r>
            <a:r>
              <a:rPr lang="en-US" altLang="zh-CN" sz="1800" i="1" kern="0" dirty="0" err="1">
                <a:effectLst/>
                <a:latin typeface="Times New Roman" panose="02020603050405020304" pitchFamily="18" charset="0"/>
                <a:ea typeface="宋体" panose="02010600030101010101" pitchFamily="2" charset="-122"/>
                <a:cs typeface="Times New Roman" panose="02020603050405020304" pitchFamily="18" charset="0"/>
              </a:rPr>
              <a:t>Dongcang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a traditional drum performance I experienced in Xi'an this summer, and it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57</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(immediate) caught my attention.</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Originating from the drum music of the Tang Dynasty court, the performance told a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58</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(remark) story of how this ancient art has survived across centuries. The show kicked off as the history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59</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(introduce) by Mr. Zhao, a 70-year-old drum master. His disciples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徒弟</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then stepped onto the stage, delivering forceful performances with dance and erhu music. The steady rhythm of the drums,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60</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(combine) with carefully designed movements, created a strong sense of history and discipline.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As the performance unfolded, the audience learned that the decline of the Tang Dynasty forced court musicians to leave the palace. They carried the drum music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61</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them and brought it into ordinary communities.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62</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had once belonged to the court became something people could hear, learn, and pass on. Over generations, the tradition took root in Xi'an. The message was clear and touching: music is meant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63</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(share).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Toward the end, when the performers revealed how many years they had spent </a:t>
            </a:r>
            <a:r>
              <a:rPr lang="en-US" altLang="zh-CN" sz="1800" kern="0" dirty="0" err="1">
                <a:effectLst/>
                <a:latin typeface="Times New Roman" panose="02020603050405020304" pitchFamily="18" charset="0"/>
                <a:ea typeface="宋体" panose="02010600030101010101" pitchFamily="2" charset="-122"/>
                <a:cs typeface="Times New Roman" panose="02020603050405020304" pitchFamily="18" charset="0"/>
              </a:rPr>
              <a:t>practising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the audience was deeply moved and responded with enthusiastic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64</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(applaud). Watching </a:t>
            </a:r>
            <a:r>
              <a:rPr lang="en-US" altLang="zh-CN" sz="1800" i="1" kern="0" dirty="0">
                <a:effectLst/>
                <a:latin typeface="Times New Roman" panose="02020603050405020304" pitchFamily="18" charset="0"/>
                <a:ea typeface="宋体" panose="02010600030101010101" pitchFamily="2" charset="-122"/>
                <a:cs typeface="Times New Roman" panose="02020603050405020304" pitchFamily="18" charset="0"/>
              </a:rPr>
              <a:t>Drum Music in </a:t>
            </a:r>
            <a:r>
              <a:rPr lang="en-US" altLang="zh-CN" sz="1800" i="1" kern="0" dirty="0" err="1">
                <a:effectLst/>
                <a:latin typeface="Times New Roman" panose="02020603050405020304" pitchFamily="18" charset="0"/>
                <a:ea typeface="宋体" panose="02010600030101010101" pitchFamily="2" charset="-122"/>
                <a:cs typeface="Times New Roman" panose="02020603050405020304" pitchFamily="18" charset="0"/>
              </a:rPr>
              <a:t>Dongcang</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was </a:t>
            </a: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65</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experience that left a lasting impression on me.</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387926" y="4605682"/>
            <a:ext cx="11416148" cy="2031325"/>
          </a:xfrm>
          <a:prstGeom prst="rect">
            <a:avLst/>
          </a:prstGeom>
          <a:solidFill>
            <a:schemeClr val="accent6">
              <a:lumMod val="20000"/>
              <a:lumOff val="80000"/>
            </a:schemeClr>
          </a:solidFill>
        </p:spPr>
        <p:txBody>
          <a:bodyPr wrap="square">
            <a:spAutoFit/>
          </a:bodyPr>
          <a:lstStyle/>
          <a:p>
            <a:r>
              <a:rPr lang="en-US" altLang="zh-CN" dirty="0">
                <a:latin typeface="Times New Roman" panose="02020603050405020304" pitchFamily="18" charset="0"/>
                <a:cs typeface="Times New Roman" panose="02020603050405020304" pitchFamily="18" charset="0"/>
              </a:rPr>
              <a:t>62.</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What</a:t>
            </a:r>
            <a:r>
              <a:rPr lang="zh-CN" altLang="en-US" dirty="0">
                <a:latin typeface="Times New Roman" panose="02020603050405020304" pitchFamily="18" charset="0"/>
                <a:cs typeface="Times New Roman" panose="02020603050405020304" pitchFamily="18" charset="0"/>
              </a:rPr>
              <a:t>   此处引导主语从句。从句中缺少主语，指代“曾经属于宫廷的东西”。用 </a:t>
            </a:r>
            <a:r>
              <a:rPr lang="en-GB" altLang="zh-CN" b="1" dirty="0">
                <a:latin typeface="Times New Roman" panose="02020603050405020304" pitchFamily="18" charset="0"/>
                <a:cs typeface="Times New Roman" panose="02020603050405020304" pitchFamily="18" charset="0"/>
              </a:rPr>
              <a:t>What</a:t>
            </a:r>
            <a:r>
              <a:rPr lang="en-GB"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引导，相当于“</a:t>
            </a:r>
            <a:r>
              <a:rPr lang="en-GB" altLang="zh-CN" dirty="0">
                <a:latin typeface="Times New Roman" panose="02020603050405020304" pitchFamily="18" charset="0"/>
                <a:cs typeface="Times New Roman" panose="02020603050405020304" pitchFamily="18" charset="0"/>
              </a:rPr>
              <a:t>the thing that”</a:t>
            </a:r>
            <a:r>
              <a:rPr lang="zh-CN" altLang="en-GB"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63.</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to</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be</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shared</a:t>
            </a:r>
            <a:r>
              <a:rPr lang="zh-CN" altLang="en-US" dirty="0">
                <a:latin typeface="Times New Roman" panose="02020603050405020304" pitchFamily="18" charset="0"/>
                <a:cs typeface="Times New Roman" panose="02020603050405020304" pitchFamily="18" charset="0"/>
              </a:rPr>
              <a:t> 固定搭配 “</a:t>
            </a:r>
            <a:r>
              <a:rPr lang="en-GB" altLang="zh-CN" dirty="0">
                <a:latin typeface="Times New Roman" panose="02020603050405020304" pitchFamily="18" charset="0"/>
                <a:cs typeface="Times New Roman" panose="02020603050405020304" pitchFamily="18" charset="0"/>
              </a:rPr>
              <a:t>be meant to do </a:t>
            </a:r>
            <a:r>
              <a:rPr lang="en-GB" altLang="zh-CN" dirty="0" err="1">
                <a:latin typeface="Times New Roman" panose="02020603050405020304" pitchFamily="18" charset="0"/>
                <a:cs typeface="Times New Roman" panose="02020603050405020304" pitchFamily="18" charset="0"/>
              </a:rPr>
              <a:t>sth</a:t>
            </a:r>
            <a:r>
              <a:rPr lang="en-GB"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意为“旨在</a:t>
            </a:r>
            <a:r>
              <a:rPr lang="en-US" altLang="zh-CN"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理应做某事”。但此处 </a:t>
            </a:r>
            <a:r>
              <a:rPr lang="en-GB" altLang="zh-CN" dirty="0">
                <a:latin typeface="Times New Roman" panose="02020603050405020304" pitchFamily="18" charset="0"/>
                <a:cs typeface="Times New Roman" panose="02020603050405020304" pitchFamily="18" charset="0"/>
              </a:rPr>
              <a:t>share </a:t>
            </a:r>
            <a:r>
              <a:rPr lang="zh-CN" altLang="en-US" dirty="0">
                <a:latin typeface="Times New Roman" panose="02020603050405020304" pitchFamily="18" charset="0"/>
                <a:cs typeface="Times New Roman" panose="02020603050405020304" pitchFamily="18" charset="0"/>
              </a:rPr>
              <a:t>与 </a:t>
            </a:r>
            <a:r>
              <a:rPr lang="en-GB" altLang="zh-CN" dirty="0">
                <a:latin typeface="Times New Roman" panose="02020603050405020304" pitchFamily="18" charset="0"/>
                <a:cs typeface="Times New Roman" panose="02020603050405020304" pitchFamily="18" charset="0"/>
              </a:rPr>
              <a:t>music </a:t>
            </a:r>
            <a:r>
              <a:rPr lang="zh-CN" altLang="en-US" dirty="0">
                <a:latin typeface="Times New Roman" panose="02020603050405020304" pitchFamily="18" charset="0"/>
                <a:cs typeface="Times New Roman" panose="02020603050405020304" pitchFamily="18" charset="0"/>
              </a:rPr>
              <a:t>之间是逻辑上的被动关系（音乐被分享）。因此用不定式的被动形式 </a:t>
            </a:r>
            <a:r>
              <a:rPr lang="en-GB" altLang="zh-CN" b="1" dirty="0">
                <a:latin typeface="Times New Roman" panose="02020603050405020304" pitchFamily="18" charset="0"/>
                <a:cs typeface="Times New Roman" panose="02020603050405020304" pitchFamily="18" charset="0"/>
              </a:rPr>
              <a:t>to be shared</a:t>
            </a:r>
            <a:r>
              <a:rPr lang="zh-CN" altLang="en-GB"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64.</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applause</a:t>
            </a:r>
            <a:r>
              <a:rPr lang="zh-CN" altLang="en-US" dirty="0">
                <a:latin typeface="Times New Roman" panose="02020603050405020304" pitchFamily="18" charset="0"/>
                <a:cs typeface="Times New Roman" panose="02020603050405020304" pitchFamily="18" charset="0"/>
              </a:rPr>
              <a:t>   介词 </a:t>
            </a:r>
            <a:r>
              <a:rPr lang="en-GB" altLang="zh-CN" dirty="0">
                <a:latin typeface="Times New Roman" panose="02020603050405020304" pitchFamily="18" charset="0"/>
                <a:cs typeface="Times New Roman" panose="02020603050405020304" pitchFamily="18" charset="0"/>
              </a:rPr>
              <a:t>with </a:t>
            </a:r>
            <a:r>
              <a:rPr lang="zh-CN" altLang="en-US" dirty="0">
                <a:latin typeface="Times New Roman" panose="02020603050405020304" pitchFamily="18" charset="0"/>
                <a:cs typeface="Times New Roman" panose="02020603050405020304" pitchFamily="18" charset="0"/>
              </a:rPr>
              <a:t>后面需要名词作宾语。</a:t>
            </a:r>
            <a:r>
              <a:rPr lang="en-GB" altLang="zh-CN" dirty="0">
                <a:latin typeface="Times New Roman" panose="02020603050405020304" pitchFamily="18" charset="0"/>
                <a:cs typeface="Times New Roman" panose="02020603050405020304" pitchFamily="18" charset="0"/>
              </a:rPr>
              <a:t>applaud </a:t>
            </a:r>
            <a:r>
              <a:rPr lang="zh-CN" altLang="en-US" dirty="0">
                <a:latin typeface="Times New Roman" panose="02020603050405020304" pitchFamily="18" charset="0"/>
                <a:cs typeface="Times New Roman" panose="02020603050405020304" pitchFamily="18" charset="0"/>
              </a:rPr>
              <a:t>的动词原形，其名词形式为 </a:t>
            </a:r>
            <a:r>
              <a:rPr lang="en-GB" altLang="zh-CN" b="1" dirty="0">
                <a:latin typeface="Times New Roman" panose="02020603050405020304" pitchFamily="18" charset="0"/>
                <a:cs typeface="Times New Roman" panose="02020603050405020304" pitchFamily="18" charset="0"/>
              </a:rPr>
              <a:t>applause</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掌声）。注意拼写。</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65.</a:t>
            </a:r>
            <a:r>
              <a:rPr lang="zh-CN" altLang="en-US" dirty="0">
                <a:latin typeface="Times New Roman" panose="02020603050405020304" pitchFamily="18" charset="0"/>
                <a:cs typeface="Times New Roman" panose="02020603050405020304" pitchFamily="18" charset="0"/>
              </a:rPr>
              <a:t> </a:t>
            </a:r>
            <a:r>
              <a:rPr lang="en-GB" altLang="zh-CN" dirty="0">
                <a:latin typeface="Times New Roman" panose="02020603050405020304" pitchFamily="18" charset="0"/>
                <a:cs typeface="Times New Roman" panose="02020603050405020304" pitchFamily="18" charset="0"/>
              </a:rPr>
              <a:t>an</a:t>
            </a:r>
            <a:r>
              <a:rPr lang="zh-CN" altLang="en-US" dirty="0">
                <a:latin typeface="Times New Roman" panose="02020603050405020304" pitchFamily="18" charset="0"/>
                <a:cs typeface="Times New Roman" panose="02020603050405020304" pitchFamily="18" charset="0"/>
              </a:rPr>
              <a:t>   </a:t>
            </a:r>
            <a:r>
              <a:rPr lang="en-GB" altLang="zh-CN" dirty="0">
                <a:latin typeface="Times New Roman" panose="02020603050405020304" pitchFamily="18" charset="0"/>
                <a:cs typeface="Times New Roman" panose="02020603050405020304" pitchFamily="18" charset="0"/>
              </a:rPr>
              <a:t>experience </a:t>
            </a:r>
            <a:r>
              <a:rPr lang="zh-CN" altLang="en-US" dirty="0">
                <a:latin typeface="Times New Roman" panose="02020603050405020304" pitchFamily="18" charset="0"/>
                <a:cs typeface="Times New Roman" panose="02020603050405020304" pitchFamily="18" charset="0"/>
              </a:rPr>
              <a:t>在此处意为“经历”，是可数名词，且第一次出现，表示泛指。</a:t>
            </a:r>
            <a:r>
              <a:rPr lang="en-GB" altLang="zh-CN" dirty="0">
                <a:latin typeface="Times New Roman" panose="02020603050405020304" pitchFamily="18" charset="0"/>
                <a:cs typeface="Times New Roman" panose="02020603050405020304" pitchFamily="18" charset="0"/>
              </a:rPr>
              <a:t>experience </a:t>
            </a:r>
            <a:r>
              <a:rPr lang="zh-CN" altLang="en-US" dirty="0">
                <a:latin typeface="Times New Roman" panose="02020603050405020304" pitchFamily="18" charset="0"/>
                <a:cs typeface="Times New Roman" panose="02020603050405020304" pitchFamily="18" charset="0"/>
              </a:rPr>
              <a:t>发音以元音音素 </a:t>
            </a:r>
            <a:r>
              <a:rPr lang="en-US" altLang="zh-CN" dirty="0">
                <a:latin typeface="Times New Roman" panose="02020603050405020304" pitchFamily="18" charset="0"/>
                <a:cs typeface="Times New Roman" panose="02020603050405020304" pitchFamily="18" charset="0"/>
              </a:rPr>
              <a:t>/</a:t>
            </a:r>
            <a:r>
              <a:rPr lang="en-GB" altLang="zh-CN" dirty="0" err="1">
                <a:latin typeface="Times New Roman" panose="02020603050405020304" pitchFamily="18" charset="0"/>
                <a:cs typeface="Times New Roman" panose="02020603050405020304" pitchFamily="18" charset="0"/>
              </a:rPr>
              <a:t>ɪ</a:t>
            </a:r>
            <a:r>
              <a:rPr lang="en-GB"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开头，所以用不定冠词 </a:t>
            </a:r>
            <a:r>
              <a:rPr lang="en-GB" altLang="zh-CN" b="1" dirty="0">
                <a:latin typeface="Times New Roman" panose="02020603050405020304" pitchFamily="18" charset="0"/>
                <a:cs typeface="Times New Roman" panose="02020603050405020304" pitchFamily="18" charset="0"/>
              </a:rPr>
              <a:t>an</a:t>
            </a:r>
            <a:r>
              <a:rPr lang="zh-CN" altLang="en-GB"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rot="5400000">
            <a:off x="2650221" y="-2666998"/>
            <a:ext cx="6858001" cy="12192000"/>
          </a:xfrm>
          <a:prstGeom prst="rect">
            <a:avLst/>
          </a:prstGeom>
        </p:spPr>
      </p:pic>
      <p:pic>
        <p:nvPicPr>
          <p:cNvPr id="29" name="图片 28"/>
          <p:cNvPicPr>
            <a:picLocks noChangeAspect="1"/>
          </p:cNvPicPr>
          <p:nvPr/>
        </p:nvPicPr>
        <p:blipFill rotWithShape="1">
          <a:blip r:embed="rId2"/>
          <a:srcRect/>
          <a:stretch>
            <a:fillRect/>
          </a:stretch>
        </p:blipFill>
        <p:spPr>
          <a:xfrm>
            <a:off x="8226492" y="116114"/>
            <a:ext cx="1381965" cy="2786744"/>
          </a:xfrm>
          <a:prstGeom prst="rect">
            <a:avLst/>
          </a:prstGeom>
        </p:spPr>
      </p:pic>
      <p:pic>
        <p:nvPicPr>
          <p:cNvPr id="31" name="图片 30"/>
          <p:cNvPicPr>
            <a:picLocks noChangeAspect="1"/>
          </p:cNvPicPr>
          <p:nvPr/>
        </p:nvPicPr>
        <p:blipFill rotWithShape="1">
          <a:blip r:embed="rId3"/>
          <a:srcRect/>
          <a:stretch>
            <a:fillRect/>
          </a:stretch>
        </p:blipFill>
        <p:spPr>
          <a:xfrm rot="3260071">
            <a:off x="2280188" y="4123191"/>
            <a:ext cx="1685492" cy="1652796"/>
          </a:xfrm>
          <a:prstGeom prst="rect">
            <a:avLst/>
          </a:prstGeom>
        </p:spPr>
      </p:pic>
      <p:pic>
        <p:nvPicPr>
          <p:cNvPr id="33" name="图片 32"/>
          <p:cNvPicPr>
            <a:picLocks noChangeAspect="1"/>
          </p:cNvPicPr>
          <p:nvPr/>
        </p:nvPicPr>
        <p:blipFill rotWithShape="1">
          <a:blip r:embed="rId4"/>
          <a:srcRect/>
          <a:stretch>
            <a:fillRect/>
          </a:stretch>
        </p:blipFill>
        <p:spPr>
          <a:xfrm>
            <a:off x="2496457" y="1161143"/>
            <a:ext cx="2394857" cy="1533081"/>
          </a:xfrm>
          <a:prstGeom prst="rect">
            <a:avLst/>
          </a:prstGeom>
        </p:spPr>
      </p:pic>
      <p:pic>
        <p:nvPicPr>
          <p:cNvPr id="7" name="图片 6"/>
          <p:cNvPicPr>
            <a:picLocks noChangeAspect="1"/>
          </p:cNvPicPr>
          <p:nvPr/>
        </p:nvPicPr>
        <p:blipFill rotWithShape="1">
          <a:blip r:embed="rId5"/>
          <a:srcRect/>
          <a:stretch>
            <a:fillRect/>
          </a:stretch>
        </p:blipFill>
        <p:spPr>
          <a:xfrm>
            <a:off x="3135086" y="1785257"/>
            <a:ext cx="6058505" cy="3167744"/>
          </a:xfrm>
          <a:prstGeom prst="rect">
            <a:avLst/>
          </a:prstGeom>
        </p:spPr>
      </p:pic>
      <p:pic>
        <p:nvPicPr>
          <p:cNvPr id="21" name="图片 20"/>
          <p:cNvPicPr>
            <a:picLocks noChangeAspect="1"/>
          </p:cNvPicPr>
          <p:nvPr/>
        </p:nvPicPr>
        <p:blipFill rotWithShape="1">
          <a:blip r:embed="rId6"/>
          <a:srcRect/>
          <a:stretch>
            <a:fillRect/>
          </a:stretch>
        </p:blipFill>
        <p:spPr>
          <a:xfrm>
            <a:off x="2933700" y="666750"/>
            <a:ext cx="1545766" cy="1649727"/>
          </a:xfrm>
          <a:prstGeom prst="rect">
            <a:avLst/>
          </a:prstGeom>
        </p:spPr>
      </p:pic>
      <p:pic>
        <p:nvPicPr>
          <p:cNvPr id="27" name="图片 26"/>
          <p:cNvPicPr>
            <a:picLocks noChangeAspect="1"/>
          </p:cNvPicPr>
          <p:nvPr/>
        </p:nvPicPr>
        <p:blipFill rotWithShape="1">
          <a:blip r:embed="rId7"/>
          <a:srcRect/>
          <a:stretch>
            <a:fillRect/>
          </a:stretch>
        </p:blipFill>
        <p:spPr>
          <a:xfrm>
            <a:off x="6170" y="4465874"/>
            <a:ext cx="2337750" cy="2439830"/>
          </a:xfrm>
          <a:prstGeom prst="rect">
            <a:avLst/>
          </a:prstGeom>
        </p:spPr>
      </p:pic>
      <p:pic>
        <p:nvPicPr>
          <p:cNvPr id="37" name="图片 36"/>
          <p:cNvPicPr>
            <a:picLocks noChangeAspect="1"/>
          </p:cNvPicPr>
          <p:nvPr/>
        </p:nvPicPr>
        <p:blipFill rotWithShape="1">
          <a:blip r:embed="rId8"/>
          <a:srcRect/>
          <a:stretch>
            <a:fillRect/>
          </a:stretch>
        </p:blipFill>
        <p:spPr>
          <a:xfrm>
            <a:off x="10361408" y="4218597"/>
            <a:ext cx="1830592" cy="2639406"/>
          </a:xfrm>
          <a:prstGeom prst="rect">
            <a:avLst/>
          </a:prstGeom>
        </p:spPr>
      </p:pic>
      <p:pic>
        <p:nvPicPr>
          <p:cNvPr id="41" name="图片 40"/>
          <p:cNvPicPr>
            <a:picLocks noChangeAspect="1"/>
          </p:cNvPicPr>
          <p:nvPr/>
        </p:nvPicPr>
        <p:blipFill rotWithShape="1">
          <a:blip r:embed="rId9"/>
          <a:srcRect/>
          <a:stretch>
            <a:fillRect/>
          </a:stretch>
        </p:blipFill>
        <p:spPr>
          <a:xfrm>
            <a:off x="5454539" y="4953000"/>
            <a:ext cx="1744548" cy="1143000"/>
          </a:xfrm>
          <a:prstGeom prst="rect">
            <a:avLst/>
          </a:prstGeom>
        </p:spPr>
      </p:pic>
      <p:sp>
        <p:nvSpPr>
          <p:cNvPr id="42" name="文本框 41"/>
          <p:cNvSpPr txBox="1"/>
          <p:nvPr/>
        </p:nvSpPr>
        <p:spPr>
          <a:xfrm>
            <a:off x="4207597" y="2405740"/>
            <a:ext cx="3350597" cy="2123658"/>
          </a:xfrm>
          <a:prstGeom prst="rect">
            <a:avLst/>
          </a:prstGeom>
          <a:noFill/>
        </p:spPr>
        <p:txBody>
          <a:bodyPr wrap="none" rtlCol="0">
            <a:spAutoFit/>
          </a:bodyPr>
          <a:lstStyle/>
          <a:p>
            <a:pPr algn="ctr"/>
            <a:r>
              <a:rPr lang="en-US" altLang="zh-CN" sz="6600" b="1" dirty="0">
                <a:solidFill>
                  <a:srgbClr val="60A095"/>
                </a:solidFill>
                <a:latin typeface="微软雅黑" panose="020B0503020204020204" pitchFamily="34" charset="-122"/>
                <a:ea typeface="微软雅黑" panose="020B0503020204020204" pitchFamily="34" charset="-122"/>
              </a:rPr>
              <a:t>THANK</a:t>
            </a:r>
            <a:endParaRPr lang="en-US" altLang="zh-CN" sz="6600" b="1" dirty="0">
              <a:solidFill>
                <a:srgbClr val="60A095"/>
              </a:solidFill>
              <a:latin typeface="微软雅黑" panose="020B0503020204020204" pitchFamily="34" charset="-122"/>
              <a:ea typeface="微软雅黑" panose="020B0503020204020204" pitchFamily="34" charset="-122"/>
            </a:endParaRPr>
          </a:p>
          <a:p>
            <a:pPr algn="ctr"/>
            <a:r>
              <a:rPr lang="en-US" altLang="zh-CN" sz="6600" b="1" dirty="0">
                <a:solidFill>
                  <a:srgbClr val="60A095"/>
                </a:solidFill>
                <a:latin typeface="微软雅黑" panose="020B0503020204020204" pitchFamily="34" charset="-122"/>
                <a:ea typeface="微软雅黑" panose="020B0503020204020204" pitchFamily="34" charset="-122"/>
              </a:rPr>
              <a:t> YOU </a:t>
            </a:r>
            <a:endParaRPr lang="zh-CN" altLang="en-US" sz="6600" b="1" dirty="0">
              <a:solidFill>
                <a:srgbClr val="60A095"/>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10"/>
          <a:srcRect/>
          <a:stretch>
            <a:fillRect/>
          </a:stretch>
        </p:blipFill>
        <p:spPr>
          <a:xfrm rot="18763162">
            <a:off x="7491075" y="1110700"/>
            <a:ext cx="763065" cy="1031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par>
                                <p:cTn id="39" presetID="53" presetClass="entr" presetSubtype="16"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par>
                                <p:cTn id="44" presetID="53" presetClass="entr" presetSubtype="16"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animEffect transition="in" filter="fade">
                                      <p:cBhvr>
                                        <p:cTn id="48" dur="500"/>
                                        <p:tgtEl>
                                          <p:spTgt spid="3"/>
                                        </p:tgtEl>
                                      </p:cBhvr>
                                    </p:animEffect>
                                  </p:childTnLst>
                                </p:cTn>
                              </p:par>
                              <p:par>
                                <p:cTn id="49" presetID="53" presetClass="entr" presetSubtype="16"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ntr" presetSubtype="0" fill="hold"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80">
                                          <p:stCondLst>
                                            <p:cond delay="0"/>
                                          </p:stCondLst>
                                        </p:cTn>
                                        <p:tgtEl>
                                          <p:spTgt spid="21"/>
                                        </p:tgtEl>
                                      </p:cBhvr>
                                    </p:animEffect>
                                    <p:anim calcmode="lin" valueType="num">
                                      <p:cBhvr>
                                        <p:cTn id="59"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4" dur="26">
                                          <p:stCondLst>
                                            <p:cond delay="650"/>
                                          </p:stCondLst>
                                        </p:cTn>
                                        <p:tgtEl>
                                          <p:spTgt spid="21"/>
                                        </p:tgtEl>
                                      </p:cBhvr>
                                      <p:to x="100000" y="60000"/>
                                    </p:animScale>
                                    <p:animScale>
                                      <p:cBhvr>
                                        <p:cTn id="65" dur="166" decel="50000">
                                          <p:stCondLst>
                                            <p:cond delay="676"/>
                                          </p:stCondLst>
                                        </p:cTn>
                                        <p:tgtEl>
                                          <p:spTgt spid="21"/>
                                        </p:tgtEl>
                                      </p:cBhvr>
                                      <p:to x="100000" y="100000"/>
                                    </p:animScale>
                                    <p:animScale>
                                      <p:cBhvr>
                                        <p:cTn id="66" dur="26">
                                          <p:stCondLst>
                                            <p:cond delay="1312"/>
                                          </p:stCondLst>
                                        </p:cTn>
                                        <p:tgtEl>
                                          <p:spTgt spid="21"/>
                                        </p:tgtEl>
                                      </p:cBhvr>
                                      <p:to x="100000" y="80000"/>
                                    </p:animScale>
                                    <p:animScale>
                                      <p:cBhvr>
                                        <p:cTn id="67" dur="166" decel="50000">
                                          <p:stCondLst>
                                            <p:cond delay="1338"/>
                                          </p:stCondLst>
                                        </p:cTn>
                                        <p:tgtEl>
                                          <p:spTgt spid="21"/>
                                        </p:tgtEl>
                                      </p:cBhvr>
                                      <p:to x="100000" y="100000"/>
                                    </p:animScale>
                                    <p:animScale>
                                      <p:cBhvr>
                                        <p:cTn id="68" dur="26">
                                          <p:stCondLst>
                                            <p:cond delay="1642"/>
                                          </p:stCondLst>
                                        </p:cTn>
                                        <p:tgtEl>
                                          <p:spTgt spid="21"/>
                                        </p:tgtEl>
                                      </p:cBhvr>
                                      <p:to x="100000" y="90000"/>
                                    </p:animScale>
                                    <p:animScale>
                                      <p:cBhvr>
                                        <p:cTn id="69" dur="166" decel="50000">
                                          <p:stCondLst>
                                            <p:cond delay="1668"/>
                                          </p:stCondLst>
                                        </p:cTn>
                                        <p:tgtEl>
                                          <p:spTgt spid="21"/>
                                        </p:tgtEl>
                                      </p:cBhvr>
                                      <p:to x="100000" y="100000"/>
                                    </p:animScale>
                                    <p:animScale>
                                      <p:cBhvr>
                                        <p:cTn id="70" dur="26">
                                          <p:stCondLst>
                                            <p:cond delay="1808"/>
                                          </p:stCondLst>
                                        </p:cTn>
                                        <p:tgtEl>
                                          <p:spTgt spid="21"/>
                                        </p:tgtEl>
                                      </p:cBhvr>
                                      <p:to x="100000" y="95000"/>
                                    </p:animScale>
                                    <p:animScale>
                                      <p:cBhvr>
                                        <p:cTn id="71"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25681" y="397317"/>
            <a:ext cx="10706101" cy="830997"/>
          </a:xfrm>
          <a:prstGeom prst="rect">
            <a:avLst/>
          </a:prstGeom>
          <a:noFill/>
        </p:spPr>
        <p:txBody>
          <a:bodyPr wrap="square">
            <a:spAutoFit/>
          </a:bodyPr>
          <a:lstStyle/>
          <a:p>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21.What was the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total</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percentage of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mangrove loss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caused by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agricultural activities in 2010-2020?</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solidFill>
                  <a:srgbClr val="FF0000"/>
                </a:solidFill>
                <a:latin typeface="Times New Roman" panose="02020603050405020304" pitchFamily="18" charset="0"/>
                <a:cs typeface="Times New Roman" panose="02020603050405020304" pitchFamily="18" charset="0"/>
              </a:rPr>
              <a:t>A. 38% </a:t>
            </a:r>
            <a:r>
              <a:rPr lang="en-US" altLang="zh-CN" sz="2400" dirty="0">
                <a:latin typeface="Times New Roman" panose="02020603050405020304" pitchFamily="18" charset="0"/>
                <a:cs typeface="Times New Roman" panose="02020603050405020304" pitchFamily="18" charset="0"/>
              </a:rPr>
              <a:t>B. 47% C. 49% D. 62%</a:t>
            </a:r>
            <a:r>
              <a:rPr lang="zh-CN"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360218" y="1597646"/>
            <a:ext cx="11471564" cy="2405082"/>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Mangroves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红树林</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are critical ecosystems that bridge land, freshwater, and sea. Home to various species, they protect and support countless coastal communities worldwide. Yet they continue to face threats from both human activities and natural processes. The report, </a:t>
            </a:r>
            <a:r>
              <a:rPr lang="en-US" altLang="zh-CN" sz="1800" i="1" kern="0" dirty="0">
                <a:effectLst/>
                <a:latin typeface="Times New Roman" panose="02020603050405020304" pitchFamily="18" charset="0"/>
                <a:ea typeface="宋体" panose="02010600030101010101" pitchFamily="2" charset="-122"/>
                <a:cs typeface="Times New Roman" panose="02020603050405020304" pitchFamily="18" charset="0"/>
              </a:rPr>
              <a:t>The State of the World's Mangroves 2024</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examines global changes in mangrove ecosystems over the past two decades.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Agricultural activities, including aquaculture (</a:t>
            </a:r>
            <a:r>
              <a:rPr lang="zh-CN"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水产养殖</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oil palm plantations and rice cultivation, accounted for the largest share of global mangrove loss between 2000 and 2020. The report also highlights the impact of "natural retraction," a term used to describe mangrove loss driven by changes in riverbeds or sea levels.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540326" y="4090466"/>
            <a:ext cx="5112327" cy="1895191"/>
          </a:xfrm>
          <a:prstGeom prst="rect">
            <a:avLst/>
          </a:prstGeom>
        </p:spPr>
      </p:pic>
      <p:sp>
        <p:nvSpPr>
          <p:cNvPr id="10" name="矩形 9"/>
          <p:cNvSpPr/>
          <p:nvPr/>
        </p:nvSpPr>
        <p:spPr>
          <a:xfrm>
            <a:off x="360218" y="3324472"/>
            <a:ext cx="6428509" cy="222293"/>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mc:AlternateContent xmlns:mc="http://schemas.openxmlformats.org/markup-compatibility/2006" xmlns:p14="http://schemas.microsoft.com/office/powerpoint/2010/main">
        <mc:Choice Requires="p14">
          <p:contentPart r:id="rId2" p14:bwMode="auto">
            <p14:nvContentPartPr>
              <p14:cNvPr id="11" name="墨迹 10"/>
              <p14:cNvContentPartPr/>
              <p14:nvPr/>
            </p14:nvContentPartPr>
            <p14:xfrm>
              <a:off x="726895" y="4973651"/>
              <a:ext cx="569520" cy="248760"/>
            </p14:xfrm>
          </p:contentPart>
        </mc:Choice>
        <mc:Fallback xmlns="">
          <p:pic>
            <p:nvPicPr>
              <p:cNvPr id="11" name="墨迹 10"/>
            </p:nvPicPr>
            <p:blipFill>
              <a:blip r:embed="rId3"/>
            </p:blipFill>
            <p:spPr>
              <a:xfrm>
                <a:off x="726895" y="4973651"/>
                <a:ext cx="569520" cy="24876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12" name="墨迹 11"/>
              <p14:cNvContentPartPr/>
              <p14:nvPr/>
            </p14:nvContentPartPr>
            <p14:xfrm>
              <a:off x="1570735" y="5030891"/>
              <a:ext cx="206640" cy="166680"/>
            </p14:xfrm>
          </p:contentPart>
        </mc:Choice>
        <mc:Fallback xmlns="">
          <p:pic>
            <p:nvPicPr>
              <p:cNvPr id="12" name="墨迹 11"/>
            </p:nvPicPr>
            <p:blipFill>
              <a:blip r:embed="rId5"/>
            </p:blipFill>
            <p:spPr>
              <a:xfrm>
                <a:off x="1570735" y="5030891"/>
                <a:ext cx="206640" cy="16668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13" name="墨迹 12"/>
              <p14:cNvContentPartPr/>
              <p14:nvPr/>
            </p14:nvContentPartPr>
            <p14:xfrm>
              <a:off x="2300455" y="5061491"/>
              <a:ext cx="231480" cy="182160"/>
            </p14:xfrm>
          </p:contentPart>
        </mc:Choice>
        <mc:Fallback xmlns="">
          <p:pic>
            <p:nvPicPr>
              <p:cNvPr id="13" name="墨迹 12"/>
            </p:nvPicPr>
            <p:blipFill>
              <a:blip r:embed="rId7"/>
            </p:blipFill>
            <p:spPr>
              <a:xfrm>
                <a:off x="2300455" y="5061491"/>
                <a:ext cx="231480" cy="182160"/>
              </a:xfrm>
              <a:prstGeom prst="rect"/>
            </p:spPr>
          </p:pic>
        </mc:Fallback>
      </mc:AlternateContent>
      <mc:AlternateContent xmlns:mc="http://schemas.openxmlformats.org/markup-compatibility/2006" xmlns:p14="http://schemas.microsoft.com/office/powerpoint/2010/main">
        <mc:Choice Requires="p14">
          <p:contentPart r:id="rId8" p14:bwMode="auto">
            <p14:nvContentPartPr>
              <p14:cNvPr id="14" name="墨迹 13"/>
              <p14:cNvContentPartPr/>
              <p14:nvPr/>
            </p14:nvContentPartPr>
            <p14:xfrm>
              <a:off x="2667655" y="5336891"/>
              <a:ext cx="168120" cy="154440"/>
            </p14:xfrm>
          </p:contentPart>
        </mc:Choice>
        <mc:Fallback xmlns="">
          <p:pic>
            <p:nvPicPr>
              <p:cNvPr id="14" name="墨迹 13"/>
            </p:nvPicPr>
            <p:blipFill>
              <a:blip r:embed="rId9"/>
            </p:blipFill>
            <p:spPr>
              <a:xfrm>
                <a:off x="2667655" y="5336891"/>
                <a:ext cx="168120" cy="15444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15" name="墨迹 14"/>
              <p14:cNvContentPartPr/>
              <p14:nvPr/>
            </p14:nvContentPartPr>
            <p14:xfrm>
              <a:off x="672535" y="5528051"/>
              <a:ext cx="2100240" cy="410400"/>
            </p14:xfrm>
          </p:contentPart>
        </mc:Choice>
        <mc:Fallback xmlns="">
          <p:pic>
            <p:nvPicPr>
              <p:cNvPr id="15" name="墨迹 14"/>
            </p:nvPicPr>
            <p:blipFill>
              <a:blip r:embed="rId11"/>
            </p:blipFill>
            <p:spPr>
              <a:xfrm>
                <a:off x="672535" y="5528051"/>
                <a:ext cx="2100240" cy="410400"/>
              </a:xfrm>
              <a:prstGeom prst="rect"/>
            </p:spPr>
          </p:pic>
        </mc:Fallback>
      </mc:AlternateContent>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458191" y="282648"/>
            <a:ext cx="10054936" cy="1132361"/>
          </a:xfrm>
          <a:prstGeom prst="rect">
            <a:avLst/>
          </a:prstGeom>
          <a:noFill/>
        </p:spPr>
        <p:txBody>
          <a:bodyPr wrap="square">
            <a:spAutoFit/>
          </a:bodyPr>
          <a:lstStyle/>
          <a:p>
            <a:pPr marR="69850" lvl="0">
              <a:lnSpc>
                <a:spcPct val="115000"/>
              </a:lnSpc>
              <a:spcAft>
                <a:spcPts val="800"/>
              </a:spcAft>
              <a:tabLst>
                <a:tab pos="2286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22.What can we learn about </a:t>
            </a:r>
            <a:r>
              <a:rPr lang="en-US" altLang="zh-CN" sz="20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mangrove loss between the two decades</a:t>
            </a:r>
            <a:r>
              <a:rPr lang="zh-CN" altLang="en-US"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（二十年）</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b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It worsened climate change. </a:t>
            </a: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B. It damaged local economy.</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It expanded on a global scale. </a:t>
            </a: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D. It showed a downward trend.</a:t>
            </a:r>
            <a:endParaRPr lang="zh-CN" altLang="zh-CN"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1" name="文本框 20"/>
          <p:cNvSpPr txBox="1"/>
          <p:nvPr/>
        </p:nvSpPr>
        <p:spPr>
          <a:xfrm>
            <a:off x="413039" y="1415009"/>
            <a:ext cx="11365922" cy="1346844"/>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Nonetheless, changes in the drivers of mangrove loss have led to encouraging results. The rate of net mangrove loss decreased by 44%, falling from 181.5 km² per year in 2000-2010 to 102.4 km² per year in 2010-2020. Mangrove gains are also recorded in several regions, where restoration efforts accounted for 25%–33% of mangrove expansion in South and Southeast Asia and Africa.</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2" name="矩形 21"/>
          <p:cNvSpPr/>
          <p:nvPr/>
        </p:nvSpPr>
        <p:spPr>
          <a:xfrm>
            <a:off x="8811491" y="1415009"/>
            <a:ext cx="3146713"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3" name="矩形 22"/>
          <p:cNvSpPr/>
          <p:nvPr/>
        </p:nvSpPr>
        <p:spPr>
          <a:xfrm>
            <a:off x="554181" y="1787236"/>
            <a:ext cx="9490364"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5" name="文本框 24"/>
          <p:cNvSpPr txBox="1"/>
          <p:nvPr/>
        </p:nvSpPr>
        <p:spPr>
          <a:xfrm>
            <a:off x="3440257" y="2416717"/>
            <a:ext cx="8338704" cy="646331"/>
          </a:xfrm>
          <a:prstGeom prst="rect">
            <a:avLst/>
          </a:prstGeom>
          <a:noFill/>
        </p:spPr>
        <p:txBody>
          <a:bodyPr wrap="square">
            <a:spAutoFit/>
          </a:bodyPr>
          <a:lstStyle/>
          <a:p>
            <a:r>
              <a:rPr lang="zh-CN" altLang="en-US" b="1" i="0" dirty="0">
                <a:solidFill>
                  <a:srgbClr val="FF0000"/>
                </a:solidFill>
                <a:effectLst/>
                <a:latin typeface="Google Sans Text"/>
              </a:rPr>
              <a:t>红树林净损失率下降了</a:t>
            </a:r>
            <a:r>
              <a:rPr lang="en-US" altLang="zh-CN" b="1" i="0" dirty="0">
                <a:solidFill>
                  <a:srgbClr val="FF0000"/>
                </a:solidFill>
                <a:effectLst/>
                <a:latin typeface="Google Sans Text"/>
              </a:rPr>
              <a:t>44%</a:t>
            </a:r>
            <a:r>
              <a:rPr lang="zh-CN" altLang="en-US" b="1" i="0" dirty="0">
                <a:solidFill>
                  <a:srgbClr val="FF0000"/>
                </a:solidFill>
                <a:effectLst/>
                <a:latin typeface="Google Sans Text"/>
              </a:rPr>
              <a:t>，从</a:t>
            </a:r>
            <a:r>
              <a:rPr lang="en-US" altLang="zh-CN" b="1" i="0" dirty="0">
                <a:solidFill>
                  <a:srgbClr val="FF0000"/>
                </a:solidFill>
                <a:effectLst/>
                <a:latin typeface="Google Sans Text"/>
              </a:rPr>
              <a:t>2000-2010</a:t>
            </a:r>
            <a:r>
              <a:rPr lang="zh-CN" altLang="en-US" b="1" i="0" dirty="0">
                <a:solidFill>
                  <a:srgbClr val="FF0000"/>
                </a:solidFill>
                <a:effectLst/>
                <a:latin typeface="Google Sans Text"/>
              </a:rPr>
              <a:t>年的每年</a:t>
            </a:r>
            <a:r>
              <a:rPr lang="en-US" altLang="zh-CN" b="1" i="0" dirty="0">
                <a:solidFill>
                  <a:srgbClr val="FF0000"/>
                </a:solidFill>
                <a:effectLst/>
                <a:latin typeface="Google Sans Text"/>
              </a:rPr>
              <a:t>181.5</a:t>
            </a:r>
            <a:r>
              <a:rPr lang="zh-CN" altLang="en-US" b="1" i="0" dirty="0">
                <a:solidFill>
                  <a:srgbClr val="FF0000"/>
                </a:solidFill>
                <a:effectLst/>
                <a:latin typeface="Google Sans Text"/>
              </a:rPr>
              <a:t>平方公里降至</a:t>
            </a:r>
            <a:r>
              <a:rPr lang="en-US" altLang="zh-CN" b="1" i="0" dirty="0">
                <a:solidFill>
                  <a:srgbClr val="FF0000"/>
                </a:solidFill>
                <a:effectLst/>
                <a:latin typeface="Google Sans Text"/>
              </a:rPr>
              <a:t>2010-2020</a:t>
            </a:r>
            <a:r>
              <a:rPr lang="zh-CN" altLang="en-US" b="1" i="0" dirty="0">
                <a:solidFill>
                  <a:srgbClr val="FF0000"/>
                </a:solidFill>
                <a:effectLst/>
                <a:latin typeface="Google Sans Text"/>
              </a:rPr>
              <a:t>年的每年</a:t>
            </a:r>
            <a:r>
              <a:rPr lang="en-US" altLang="zh-CN" b="1" i="0" dirty="0">
                <a:solidFill>
                  <a:srgbClr val="FF0000"/>
                </a:solidFill>
                <a:effectLst/>
                <a:latin typeface="Google Sans Text"/>
              </a:rPr>
              <a:t>102.4</a:t>
            </a:r>
            <a:r>
              <a:rPr lang="zh-CN" altLang="en-US" b="1" i="0" dirty="0">
                <a:solidFill>
                  <a:srgbClr val="FF0000"/>
                </a:solidFill>
                <a:effectLst/>
                <a:latin typeface="Google Sans Text"/>
              </a:rPr>
              <a:t>平方公里。</a:t>
            </a:r>
            <a:endParaRPr lang="zh-CN" altLang="en-US" b="1" dirty="0">
              <a:solidFill>
                <a:srgbClr val="FF0000"/>
              </a:solidFill>
            </a:endParaRPr>
          </a:p>
        </p:txBody>
      </p:sp>
      <p:sp>
        <p:nvSpPr>
          <p:cNvPr id="27" name="文本框 26"/>
          <p:cNvSpPr txBox="1"/>
          <p:nvPr/>
        </p:nvSpPr>
        <p:spPr>
          <a:xfrm>
            <a:off x="382733" y="3019107"/>
            <a:ext cx="11365922" cy="3170099"/>
          </a:xfrm>
          <a:prstGeom prst="rect">
            <a:avLst/>
          </a:prstGeom>
          <a:noFill/>
        </p:spPr>
        <p:txBody>
          <a:bodyPr wrap="square">
            <a:spAutoFit/>
          </a:bodyPr>
          <a:lstStyle/>
          <a:p>
            <a:r>
              <a:rPr lang="zh-CN" altLang="en-US" sz="2000" b="0" i="0" dirty="0">
                <a:solidFill>
                  <a:srgbClr val="303030"/>
                </a:solidFill>
                <a:effectLst/>
                <a:latin typeface="Times New Roman" panose="02020603050405020304" pitchFamily="18" charset="0"/>
                <a:cs typeface="Times New Roman" panose="02020603050405020304" pitchFamily="18" charset="0"/>
              </a:rPr>
              <a:t>原文中的 </a:t>
            </a:r>
            <a:r>
              <a:rPr lang="en-US" altLang="zh-CN" sz="2000" b="0" i="0" dirty="0">
                <a:solidFill>
                  <a:srgbClr val="303030"/>
                </a:solidFill>
                <a:effectLst/>
                <a:latin typeface="Times New Roman" panose="02020603050405020304" pitchFamily="18" charset="0"/>
                <a:cs typeface="Times New Roman" panose="02020603050405020304" pitchFamily="18" charset="0"/>
              </a:rPr>
              <a:t>"</a:t>
            </a:r>
            <a:r>
              <a:rPr lang="en-GB" altLang="zh-CN" sz="2000" b="0" i="0" dirty="0">
                <a:solidFill>
                  <a:srgbClr val="303030"/>
                </a:solidFill>
                <a:effectLst/>
                <a:latin typeface="Times New Roman" panose="02020603050405020304" pitchFamily="18" charset="0"/>
                <a:cs typeface="Times New Roman" panose="02020603050405020304" pitchFamily="18" charset="0"/>
              </a:rPr>
              <a:t>decreased by 44%"</a:t>
            </a:r>
            <a:r>
              <a:rPr lang="zh-CN" altLang="en-GB" sz="2000" b="0" i="0" dirty="0">
                <a:solidFill>
                  <a:srgbClr val="303030"/>
                </a:solidFill>
                <a:effectLst/>
                <a:latin typeface="Times New Roman" panose="02020603050405020304" pitchFamily="18" charset="0"/>
                <a:cs typeface="Times New Roman" panose="02020603050405020304" pitchFamily="18" charset="0"/>
              </a:rPr>
              <a:t>（</a:t>
            </a:r>
            <a:r>
              <a:rPr lang="zh-CN" altLang="en-US" sz="2000" b="0" i="0" dirty="0">
                <a:solidFill>
                  <a:srgbClr val="303030"/>
                </a:solidFill>
                <a:effectLst/>
                <a:latin typeface="Times New Roman" panose="02020603050405020304" pitchFamily="18" charset="0"/>
                <a:cs typeface="Times New Roman" panose="02020603050405020304" pitchFamily="18" charset="0"/>
              </a:rPr>
              <a:t>下降了</a:t>
            </a:r>
            <a:r>
              <a:rPr lang="en-US" altLang="zh-CN" sz="2000" b="0" i="0" dirty="0">
                <a:solidFill>
                  <a:srgbClr val="303030"/>
                </a:solidFill>
                <a:effectLst/>
                <a:latin typeface="Times New Roman" panose="02020603050405020304" pitchFamily="18" charset="0"/>
                <a:cs typeface="Times New Roman" panose="02020603050405020304" pitchFamily="18" charset="0"/>
              </a:rPr>
              <a:t>44%</a:t>
            </a:r>
            <a:r>
              <a:rPr lang="zh-CN" altLang="en-US" sz="2000" b="0" i="0" dirty="0">
                <a:solidFill>
                  <a:srgbClr val="303030"/>
                </a:solidFill>
                <a:effectLst/>
                <a:latin typeface="Times New Roman" panose="02020603050405020304" pitchFamily="18" charset="0"/>
                <a:cs typeface="Times New Roman" panose="02020603050405020304" pitchFamily="18" charset="0"/>
              </a:rPr>
              <a:t>）对应选项中的 </a:t>
            </a:r>
            <a:r>
              <a:rPr lang="en-US" altLang="zh-CN" sz="2000" b="0" i="0" dirty="0">
                <a:solidFill>
                  <a:srgbClr val="303030"/>
                </a:solidFill>
                <a:effectLst/>
                <a:latin typeface="Times New Roman" panose="02020603050405020304" pitchFamily="18" charset="0"/>
                <a:cs typeface="Times New Roman" panose="02020603050405020304" pitchFamily="18" charset="0"/>
              </a:rPr>
              <a:t>"</a:t>
            </a:r>
            <a:r>
              <a:rPr lang="en-GB" altLang="zh-CN" sz="2000" b="1" i="0" dirty="0">
                <a:solidFill>
                  <a:srgbClr val="303030"/>
                </a:solidFill>
                <a:effectLst/>
                <a:latin typeface="Times New Roman" panose="02020603050405020304" pitchFamily="18" charset="0"/>
                <a:cs typeface="Times New Roman" panose="02020603050405020304" pitchFamily="18" charset="0"/>
              </a:rPr>
              <a:t>showed a downward trend</a:t>
            </a:r>
            <a:r>
              <a:rPr lang="en-GB" altLang="zh-CN" sz="2000" b="0" i="0" dirty="0">
                <a:solidFill>
                  <a:srgbClr val="303030"/>
                </a:solidFill>
                <a:effectLst/>
                <a:latin typeface="Times New Roman" panose="02020603050405020304" pitchFamily="18" charset="0"/>
                <a:cs typeface="Times New Roman" panose="02020603050405020304" pitchFamily="18" charset="0"/>
              </a:rPr>
              <a:t>"</a:t>
            </a:r>
            <a:r>
              <a:rPr lang="zh-CN" altLang="en-GB" sz="2000" b="0" i="0" dirty="0">
                <a:solidFill>
                  <a:srgbClr val="303030"/>
                </a:solidFill>
                <a:effectLst/>
                <a:latin typeface="Times New Roman" panose="02020603050405020304" pitchFamily="18" charset="0"/>
                <a:cs typeface="Times New Roman" panose="02020603050405020304" pitchFamily="18" charset="0"/>
              </a:rPr>
              <a:t>（</a:t>
            </a:r>
            <a:r>
              <a:rPr lang="zh-CN" altLang="en-US" sz="2000" b="0" i="0" dirty="0">
                <a:solidFill>
                  <a:srgbClr val="303030"/>
                </a:solidFill>
                <a:effectLst/>
                <a:latin typeface="Times New Roman" panose="02020603050405020304" pitchFamily="18" charset="0"/>
                <a:cs typeface="Times New Roman" panose="02020603050405020304" pitchFamily="18" charset="0"/>
              </a:rPr>
              <a:t>呈现下降趋势）。</a:t>
            </a:r>
            <a:endParaRPr lang="en-US" altLang="zh-CN" sz="2000" b="0" i="0" dirty="0">
              <a:solidFill>
                <a:srgbClr val="303030"/>
              </a:solidFill>
              <a:effectLst/>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A</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恶化气候）、</a:t>
            </a:r>
            <a:r>
              <a:rPr lang="en-GB" altLang="zh-CN" sz="2000" dirty="0">
                <a:latin typeface="Times New Roman" panose="02020603050405020304" pitchFamily="18" charset="0"/>
                <a:cs typeface="Times New Roman" panose="02020603050405020304" pitchFamily="18" charset="0"/>
              </a:rPr>
              <a:t>B</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破坏经济）在文中均未作为对比结论提及；</a:t>
            </a:r>
            <a:r>
              <a:rPr lang="en-GB" altLang="zh-CN" sz="2000" dirty="0">
                <a:latin typeface="Times New Roman" panose="02020603050405020304" pitchFamily="18" charset="0"/>
                <a:cs typeface="Times New Roman" panose="02020603050405020304" pitchFamily="18" charset="0"/>
              </a:rPr>
              <a:t>C</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全球规模扩张）错误，因为虽然有恢复，但整体仍处于净损失（</a:t>
            </a:r>
            <a:r>
              <a:rPr lang="en-GB" altLang="zh-CN" sz="2000" dirty="0">
                <a:latin typeface="Times New Roman" panose="02020603050405020304" pitchFamily="18" charset="0"/>
                <a:cs typeface="Times New Roman" panose="02020603050405020304" pitchFamily="18" charset="0"/>
              </a:rPr>
              <a:t>net loss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状态。</a:t>
            </a:r>
            <a:endParaRPr lang="en-US"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worsen</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 （使）恶化，（使）更糟</a:t>
            </a:r>
            <a:endParaRPr lang="en-US"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on</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global</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scale	</a:t>
            </a:r>
            <a:r>
              <a:rPr lang="zh-CN" altLang="en-US" sz="2000" dirty="0">
                <a:latin typeface="Times New Roman" panose="02020603050405020304" pitchFamily="18" charset="0"/>
                <a:cs typeface="Times New Roman" panose="02020603050405020304" pitchFamily="18" charset="0"/>
              </a:rPr>
              <a:t>   在全球范围内</a:t>
            </a:r>
            <a:r>
              <a:rPr lang="en-US" altLang="zh-CN"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to </a:t>
            </a:r>
            <a:r>
              <a:rPr lang="en-US" altLang="zh-CN" sz="2000" dirty="0" err="1">
                <a:latin typeface="Times New Roman" panose="02020603050405020304" pitchFamily="18" charset="0"/>
                <a:cs typeface="Times New Roman" panose="02020603050405020304" pitchFamily="18" charset="0"/>
              </a:rPr>
              <a:t>practise</a:t>
            </a:r>
            <a:r>
              <a:rPr lang="en-US" altLang="zh-CN" sz="2000" dirty="0">
                <a:latin typeface="Times New Roman" panose="02020603050405020304" pitchFamily="18" charset="0"/>
                <a:cs typeface="Times New Roman" panose="02020603050405020304" pitchFamily="18" charset="0"/>
              </a:rPr>
              <a:t> scales on the piano</a:t>
            </a:r>
            <a:r>
              <a:rPr lang="zh-CN" altLang="en-US" sz="2000" dirty="0">
                <a:latin typeface="Times New Roman" panose="02020603050405020304" pitchFamily="18" charset="0"/>
                <a:cs typeface="Times New Roman" panose="02020603050405020304" pitchFamily="18" charset="0"/>
              </a:rPr>
              <a:t> 在钢琴上练习音阶</a:t>
            </a:r>
            <a:endParaRPr lang="en-US"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downward</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the downward slope of a hill</a:t>
            </a:r>
            <a:r>
              <a:rPr lang="zh-CN" altLang="en-US" sz="2000" dirty="0">
                <a:latin typeface="Times New Roman" panose="02020603050405020304" pitchFamily="18" charset="0"/>
                <a:cs typeface="Times New Roman" panose="02020603050405020304" pitchFamily="18" charset="0"/>
              </a:rPr>
              <a:t>  向下的山坡</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antonym</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upward</a:t>
            </a:r>
            <a:r>
              <a:rPr lang="zh-CN" altLang="en-US" sz="2000" dirty="0">
                <a:latin typeface="Times New Roman" panose="02020603050405020304" pitchFamily="18" charset="0"/>
                <a:cs typeface="Times New Roman" panose="02020603050405020304" pitchFamily="18" charset="0"/>
              </a:rPr>
              <a:t> 升高的；朝上的</a:t>
            </a:r>
            <a:r>
              <a:rPr lang="en-US" altLang="zh-CN" sz="2000" dirty="0">
                <a:latin typeface="Times New Roman" panose="02020603050405020304" pitchFamily="18" charset="0"/>
                <a:cs typeface="Times New Roman" panose="02020603050405020304" pitchFamily="18" charset="0"/>
              </a:rPr>
              <a:t>She was trapped in a downward spiral of personal unhappiness.</a:t>
            </a:r>
            <a:r>
              <a:rPr lang="zh-CN" altLang="en-US"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她陷入了个人不幸的旋涡难以自拔。</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17" dur="500"/>
                                        <p:tgtEl>
                                          <p:spTgt spid="2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7">
                                            <p:txEl>
                                              <p:pRg st="1" end="1"/>
                                            </p:txEl>
                                          </p:spTgt>
                                        </p:tgtEl>
                                        <p:attrNameLst>
                                          <p:attrName>style.visibility</p:attrName>
                                        </p:attrNameLst>
                                      </p:cBhvr>
                                      <p:to>
                                        <p:strVal val="visible"/>
                                      </p:to>
                                    </p:set>
                                    <p:animEffect transition="in" filter="checkerboard(across)">
                                      <p:cBhvr>
                                        <p:cTn id="22" dur="500"/>
                                        <p:tgtEl>
                                          <p:spTgt spid="2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7">
                                            <p:txEl>
                                              <p:pRg st="2" end="2"/>
                                            </p:txEl>
                                          </p:spTgt>
                                        </p:tgtEl>
                                        <p:attrNameLst>
                                          <p:attrName>style.visibility</p:attrName>
                                        </p:attrNameLst>
                                      </p:cBhvr>
                                      <p:to>
                                        <p:strVal val="visible"/>
                                      </p:to>
                                    </p:set>
                                    <p:animEffect transition="in" filter="checkerboard(across)">
                                      <p:cBhvr>
                                        <p:cTn id="27" dur="500"/>
                                        <p:tgtEl>
                                          <p:spTgt spid="2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7">
                                            <p:txEl>
                                              <p:pRg st="3" end="3"/>
                                            </p:txEl>
                                          </p:spTgt>
                                        </p:tgtEl>
                                        <p:attrNameLst>
                                          <p:attrName>style.visibility</p:attrName>
                                        </p:attrNameLst>
                                      </p:cBhvr>
                                      <p:to>
                                        <p:strVal val="visible"/>
                                      </p:to>
                                    </p:set>
                                    <p:animEffect transition="in" filter="checkerboard(across)">
                                      <p:cBhvr>
                                        <p:cTn id="32" dur="500"/>
                                        <p:tgtEl>
                                          <p:spTgt spid="27">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7">
                                            <p:txEl>
                                              <p:pRg st="4" end="4"/>
                                            </p:txEl>
                                          </p:spTgt>
                                        </p:tgtEl>
                                        <p:attrNameLst>
                                          <p:attrName>style.visibility</p:attrName>
                                        </p:attrNameLst>
                                      </p:cBhvr>
                                      <p:to>
                                        <p:strVal val="visible"/>
                                      </p:to>
                                    </p:set>
                                    <p:animEffect transition="in" filter="checkerboard(across)">
                                      <p:cBhvr>
                                        <p:cTn id="37" dur="500"/>
                                        <p:tgtEl>
                                          <p:spTgt spid="27">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7">
                                            <p:txEl>
                                              <p:pRg st="5" end="5"/>
                                            </p:txEl>
                                          </p:spTgt>
                                        </p:tgtEl>
                                        <p:attrNameLst>
                                          <p:attrName>style.visibility</p:attrName>
                                        </p:attrNameLst>
                                      </p:cBhvr>
                                      <p:to>
                                        <p:strVal val="visible"/>
                                      </p:to>
                                    </p:set>
                                    <p:animEffect transition="in" filter="checkerboard(across)">
                                      <p:cBhvr>
                                        <p:cTn id="42" dur="500"/>
                                        <p:tgtEl>
                                          <p:spTgt spid="27">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27">
                                            <p:txEl>
                                              <p:pRg st="6" end="6"/>
                                            </p:txEl>
                                          </p:spTgt>
                                        </p:tgtEl>
                                        <p:attrNameLst>
                                          <p:attrName>style.visibility</p:attrName>
                                        </p:attrNameLst>
                                      </p:cBhvr>
                                      <p:to>
                                        <p:strVal val="visible"/>
                                      </p:to>
                                    </p:set>
                                    <p:animEffect transition="in" filter="checkerboard(across)">
                                      <p:cBhvr>
                                        <p:cTn id="47" dur="500"/>
                                        <p:tgtEl>
                                          <p:spTgt spid="2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1388918" y="282648"/>
            <a:ext cx="10456718" cy="1132361"/>
          </a:xfrm>
          <a:prstGeom prst="rect">
            <a:avLst/>
          </a:prstGeom>
          <a:noFill/>
        </p:spPr>
        <p:txBody>
          <a:bodyPr wrap="square">
            <a:spAutoFit/>
          </a:bodyPr>
          <a:lstStyle/>
          <a:p>
            <a:pPr marR="69850" lvl="0">
              <a:lnSpc>
                <a:spcPct val="115000"/>
              </a:lnSpc>
              <a:spcAft>
                <a:spcPts val="800"/>
              </a:spcAft>
              <a:tabLst>
                <a:tab pos="2286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23.What can </a:t>
            </a:r>
            <a:r>
              <a:rPr lang="en-US" altLang="zh-CN" sz="20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local community members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do to support mangrove restoration?</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Make restoration plans. </a:t>
            </a: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B. Share ecological information.</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Establish protected areas. D. Update monitoring equipment.</a:t>
            </a:r>
            <a:endParaRPr lang="zh-CN" altLang="zh-CN"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0" name="文本框 19"/>
          <p:cNvSpPr txBox="1"/>
          <p:nvPr/>
        </p:nvSpPr>
        <p:spPr>
          <a:xfrm>
            <a:off x="335972" y="1481383"/>
            <a:ext cx="11509663" cy="1983941"/>
          </a:xfrm>
          <a:prstGeom prst="rect">
            <a:avLst/>
          </a:prstGeom>
          <a:solidFill>
            <a:schemeClr val="bg1"/>
          </a:solidFill>
        </p:spPr>
        <p:txBody>
          <a:bodyPr wrap="square">
            <a:spAutoFit/>
          </a:bodyPr>
          <a:lstStyle/>
          <a:p>
            <a:pPr marL="69850" marR="69850"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Protecting mangroves requires action at every level. Governments can expand protected areas and improve monitoring systems, while conservation project teams restore damaged wetlands. Scientists develop real-time monitoring tools to detect mangrove loss. The report also stresses the importance of cooperation with local communities. In some projects, community members contribute knowledge by describing the historical distribution of mangroves, causes of loss, and seasonal coastal changes they have observed. They also provide data through citizen science platforms like iNaturalist, helping researchers plan more effective restoration projects.</a:t>
            </a:r>
            <a:endParaRPr lang="zh-CN" altLang="zh-CN" sz="16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22" name="文本框 21"/>
          <p:cNvSpPr txBox="1"/>
          <p:nvPr/>
        </p:nvSpPr>
        <p:spPr>
          <a:xfrm>
            <a:off x="514349" y="3967404"/>
            <a:ext cx="11109613" cy="1200329"/>
          </a:xfrm>
          <a:prstGeom prst="rect">
            <a:avLst/>
          </a:prstGeom>
          <a:noFill/>
        </p:spPr>
        <p:txBody>
          <a:bodyPr wrap="square">
            <a:spAutoFit/>
          </a:bodyPr>
          <a:lstStyle/>
          <a:p>
            <a:r>
              <a:rPr lang="zh-CN" altLang="en-US" dirty="0"/>
              <a:t>描述历史、变化并提供数据，被概括为 </a:t>
            </a:r>
            <a:r>
              <a:rPr lang="en-US" altLang="zh-CN" dirty="0"/>
              <a:t>"</a:t>
            </a:r>
            <a:r>
              <a:rPr lang="en-GB" altLang="zh-CN" b="1" dirty="0"/>
              <a:t>Share ecological information</a:t>
            </a:r>
            <a:r>
              <a:rPr lang="en-GB" altLang="zh-CN" dirty="0"/>
              <a:t>"</a:t>
            </a:r>
            <a:r>
              <a:rPr lang="zh-CN" altLang="en-GB" dirty="0"/>
              <a:t>（</a:t>
            </a:r>
            <a:r>
              <a:rPr lang="zh-CN" altLang="en-US" dirty="0"/>
              <a:t>分享生态信息）</a:t>
            </a:r>
            <a:endParaRPr lang="en-GB" altLang="zh-CN" b="0" i="0" dirty="0">
              <a:solidFill>
                <a:srgbClr val="303030"/>
              </a:solidFill>
              <a:effectLst/>
              <a:latin typeface="Google Sans Text"/>
            </a:endParaRPr>
          </a:p>
          <a:p>
            <a:r>
              <a:rPr lang="en-GB" altLang="zh-CN" b="0" i="0" dirty="0">
                <a:solidFill>
                  <a:srgbClr val="303030"/>
                </a:solidFill>
                <a:effectLst/>
                <a:latin typeface="Google Sans Text"/>
              </a:rPr>
              <a:t>A</a:t>
            </a:r>
            <a:r>
              <a:rPr lang="zh-CN" altLang="en-GB" b="0" i="0" dirty="0">
                <a:solidFill>
                  <a:srgbClr val="303030"/>
                </a:solidFill>
                <a:effectLst/>
                <a:latin typeface="Google Sans Text"/>
              </a:rPr>
              <a:t>（</a:t>
            </a:r>
            <a:r>
              <a:rPr lang="zh-CN" altLang="en-US" b="0" i="0" dirty="0">
                <a:solidFill>
                  <a:srgbClr val="303030"/>
                </a:solidFill>
                <a:effectLst/>
                <a:latin typeface="Google Sans Text"/>
              </a:rPr>
              <a:t>制定恢复计划）和 </a:t>
            </a:r>
            <a:r>
              <a:rPr lang="en-GB" altLang="zh-CN" b="0" i="0" dirty="0">
                <a:solidFill>
                  <a:srgbClr val="303030"/>
                </a:solidFill>
                <a:effectLst/>
                <a:latin typeface="Google Sans Text"/>
              </a:rPr>
              <a:t>D</a:t>
            </a:r>
            <a:r>
              <a:rPr lang="zh-CN" altLang="en-GB" b="0" i="0" dirty="0">
                <a:solidFill>
                  <a:srgbClr val="303030"/>
                </a:solidFill>
                <a:effectLst/>
                <a:latin typeface="Google Sans Text"/>
              </a:rPr>
              <a:t>（</a:t>
            </a:r>
            <a:r>
              <a:rPr lang="zh-CN" altLang="en-US" b="0" i="0" dirty="0">
                <a:solidFill>
                  <a:srgbClr val="303030"/>
                </a:solidFill>
                <a:effectLst/>
                <a:latin typeface="Google Sans Text"/>
              </a:rPr>
              <a:t>更新监测设备）在文中分别是研究人员和科学家的工作；</a:t>
            </a:r>
            <a:r>
              <a:rPr lang="en-GB" altLang="zh-CN" b="0" i="0" dirty="0">
                <a:solidFill>
                  <a:srgbClr val="303030"/>
                </a:solidFill>
                <a:effectLst/>
                <a:latin typeface="Google Sans Text"/>
              </a:rPr>
              <a:t>C</a:t>
            </a:r>
            <a:r>
              <a:rPr lang="zh-CN" altLang="en-GB" b="0" i="0" dirty="0">
                <a:solidFill>
                  <a:srgbClr val="303030"/>
                </a:solidFill>
                <a:effectLst/>
                <a:latin typeface="Google Sans Text"/>
              </a:rPr>
              <a:t>（</a:t>
            </a:r>
            <a:r>
              <a:rPr lang="zh-CN" altLang="en-US" b="0" i="0" dirty="0">
                <a:solidFill>
                  <a:srgbClr val="303030"/>
                </a:solidFill>
                <a:effectLst/>
                <a:latin typeface="Google Sans Text"/>
              </a:rPr>
              <a:t>建立保护区）是政府的行为。</a:t>
            </a:r>
            <a:endParaRPr lang="en-US" altLang="zh-CN" b="0" i="0" dirty="0">
              <a:solidFill>
                <a:srgbClr val="303030"/>
              </a:solidFill>
              <a:effectLst/>
              <a:latin typeface="Google Sans Text"/>
            </a:endParaRPr>
          </a:p>
          <a:p>
            <a:endParaRPr lang="zh-CN" altLang="en-US" dirty="0"/>
          </a:p>
        </p:txBody>
      </p:sp>
      <p:sp>
        <p:nvSpPr>
          <p:cNvPr id="24" name="文本框 23"/>
          <p:cNvSpPr txBox="1"/>
          <p:nvPr/>
        </p:nvSpPr>
        <p:spPr>
          <a:xfrm>
            <a:off x="514350" y="3531698"/>
            <a:ext cx="11109613" cy="369332"/>
          </a:xfrm>
          <a:prstGeom prst="rect">
            <a:avLst/>
          </a:prstGeom>
          <a:noFill/>
        </p:spPr>
        <p:txBody>
          <a:bodyPr wrap="square">
            <a:spAutoFit/>
          </a:bodyPr>
          <a:lstStyle/>
          <a:p>
            <a:r>
              <a:rPr lang="zh-CN" altLang="en-US" b="0" i="0" dirty="0">
                <a:solidFill>
                  <a:srgbClr val="FF0000"/>
                </a:solidFill>
                <a:effectLst/>
                <a:latin typeface="Google Sans Text"/>
              </a:rPr>
              <a:t>社区成员通过描述历史分布</a:t>
            </a:r>
            <a:r>
              <a:rPr lang="en-US" altLang="zh-CN" b="0" i="0" dirty="0">
                <a:solidFill>
                  <a:srgbClr val="FF0000"/>
                </a:solidFill>
                <a:effectLst/>
                <a:latin typeface="Google Sans Text"/>
              </a:rPr>
              <a:t>……</a:t>
            </a:r>
            <a:r>
              <a:rPr lang="zh-CN" altLang="en-US" b="0" i="0" dirty="0">
                <a:solidFill>
                  <a:srgbClr val="FF0000"/>
                </a:solidFill>
                <a:effectLst/>
                <a:latin typeface="Google Sans Text"/>
              </a:rPr>
              <a:t>和观察到的季节性海岸变化来贡献知识</a:t>
            </a:r>
            <a:r>
              <a:rPr lang="en-US" altLang="zh-CN" b="0" i="0" dirty="0">
                <a:solidFill>
                  <a:srgbClr val="FF0000"/>
                </a:solidFill>
                <a:effectLst/>
                <a:latin typeface="Google Sans Text"/>
              </a:rPr>
              <a:t>……</a:t>
            </a:r>
            <a:r>
              <a:rPr lang="zh-CN" altLang="en-US" b="0" i="0" dirty="0">
                <a:solidFill>
                  <a:srgbClr val="FF0000"/>
                </a:solidFill>
                <a:effectLst/>
                <a:latin typeface="Google Sans Text"/>
              </a:rPr>
              <a:t>他们还通过公民科学平台提供数据。</a:t>
            </a:r>
            <a:endParaRPr lang="zh-CN" altLang="en-US" dirty="0">
              <a:solidFill>
                <a:srgbClr val="FF0000"/>
              </a:solidFill>
            </a:endParaRPr>
          </a:p>
        </p:txBody>
      </p:sp>
      <p:sp>
        <p:nvSpPr>
          <p:cNvPr id="25" name="矩形 24"/>
          <p:cNvSpPr/>
          <p:nvPr/>
        </p:nvSpPr>
        <p:spPr>
          <a:xfrm>
            <a:off x="374075" y="2441622"/>
            <a:ext cx="11249888"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6" name="矩形 25"/>
          <p:cNvSpPr/>
          <p:nvPr/>
        </p:nvSpPr>
        <p:spPr>
          <a:xfrm>
            <a:off x="374075" y="2796242"/>
            <a:ext cx="4363315"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7" name="矩形 26"/>
          <p:cNvSpPr/>
          <p:nvPr/>
        </p:nvSpPr>
        <p:spPr>
          <a:xfrm>
            <a:off x="5777348" y="2775913"/>
            <a:ext cx="4363315" cy="372227"/>
          </a:xfrm>
          <a:prstGeom prst="rect">
            <a:avLst/>
          </a:prstGeom>
          <a:solidFill>
            <a:schemeClr val="accent6">
              <a:lumMod val="20000"/>
              <a:lumOff val="80000"/>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checkerboard(across)">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checkerboard(across)">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animBg="1"/>
      <p:bldP spid="26"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6000" y="2417342"/>
            <a:ext cx="5672447" cy="2308324"/>
          </a:xfrm>
          <a:prstGeom prst="rect">
            <a:avLst/>
          </a:prstGeom>
          <a:noFill/>
        </p:spPr>
        <p:txBody>
          <a:bodyPr wrap="square">
            <a:spAutoFit/>
          </a:bodyPr>
          <a:lstStyle/>
          <a:p>
            <a:pPr algn="just"/>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The author values revisiting familiar places (restaurants, walking routes, cafes) because repeat visits build emotional connection, a sense of home, and deeper appreciation, challenging the pressure to always seek novelty.</a:t>
            </a:r>
            <a:endParaRPr lang="zh-CN" altLang="en-US"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23553" y="285008"/>
            <a:ext cx="5672447" cy="61157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47933</Words>
  <Application>WPS 演示</Application>
  <PresentationFormat>宽屏</PresentationFormat>
  <Paragraphs>1058</Paragraphs>
  <Slides>58</Slides>
  <Notes>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58</vt:i4>
      </vt:variant>
    </vt:vector>
  </HeadingPairs>
  <TitlesOfParts>
    <vt:vector size="74" baseType="lpstr">
      <vt:lpstr>Arial</vt:lpstr>
      <vt:lpstr>宋体</vt:lpstr>
      <vt:lpstr>Wingdings</vt:lpstr>
      <vt:lpstr>微软雅黑</vt:lpstr>
      <vt:lpstr>Calibri</vt:lpstr>
      <vt:lpstr>Agency FB</vt:lpstr>
      <vt:lpstr>Arial Unicode MS</vt:lpstr>
      <vt:lpstr>Times New Roman</vt:lpstr>
      <vt:lpstr>等线</vt:lpstr>
      <vt:lpstr>Google Sans Text</vt:lpstr>
      <vt:lpstr>Arial Unicode MS</vt:lpstr>
      <vt:lpstr>等线 Light</vt:lpstr>
      <vt:lpstr>Segoe Print</vt:lpstr>
      <vt:lpstr>HelveticaNeue</vt:lpstr>
      <vt:lpstr>华文新魏</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116</cp:revision>
  <dcterms:created xsi:type="dcterms:W3CDTF">2017-06-22T02:15:00Z</dcterms:created>
  <dcterms:modified xsi:type="dcterms:W3CDTF">2026-04-27T02:50:37Z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