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85" r:id="rId3"/>
    <p:sldId id="256" r:id="rId4"/>
    <p:sldId id="257" r:id="rId5"/>
    <p:sldId id="258" r:id="rId6"/>
    <p:sldId id="259" r:id="rId7"/>
    <p:sldId id="260" r:id="rId8"/>
    <p:sldId id="261" r:id="rId9"/>
    <p:sldId id="264" r:id="rId10"/>
    <p:sldId id="265" r:id="rId11"/>
    <p:sldId id="266" r:id="rId12"/>
    <p:sldId id="267" r:id="rId13"/>
    <p:sldId id="268" r:id="rId14"/>
    <p:sldId id="262"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Lst>
  <p:sldSz cx="1219136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showGuides="1">
      <p:cViewPr varScale="1">
        <p:scale>
          <a:sx n="124" d="100"/>
          <a:sy n="124" d="100"/>
        </p:scale>
        <p:origin x="-1512" y="-112"/>
      </p:cViewPr>
      <p:guideLst>
        <p:guide orient="horz" pos="2166"/>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5BCAD085-E8A6-8845-BD4E-CB4CCA059FC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5BCAD085-E8A6-8845-BD4E-CB4CCA059FC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3" Type="http://schemas.openxmlformats.org/officeDocument/2006/relationships/slideLayout" Target="../slideLayouts/slideLayout7.xml"/><Relationship Id="rId32" Type="http://schemas.openxmlformats.org/officeDocument/2006/relationships/image" Target="../media/image3.jpeg"/><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2" Type="http://schemas.openxmlformats.org/officeDocument/2006/relationships/slideLayout" Target="../slideLayouts/slideLayout7.xml"/><Relationship Id="rId31" Type="http://schemas.openxmlformats.org/officeDocument/2006/relationships/image" Target="../media/image3.jpeg"/><Relationship Id="rId30" Type="http://schemas.openxmlformats.org/officeDocument/2006/relationships/tags" Target="../tags/tag100.xml"/><Relationship Id="rId3" Type="http://schemas.openxmlformats.org/officeDocument/2006/relationships/tags" Target="../tags/tag73.xml"/><Relationship Id="rId29" Type="http://schemas.openxmlformats.org/officeDocument/2006/relationships/tags" Target="../tags/tag99.xml"/><Relationship Id="rId28" Type="http://schemas.openxmlformats.org/officeDocument/2006/relationships/tags" Target="../tags/tag98.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tags" Target="../tags/tag95.xml"/><Relationship Id="rId24" Type="http://schemas.openxmlformats.org/officeDocument/2006/relationships/tags" Target="../tags/tag94.xml"/><Relationship Id="rId23" Type="http://schemas.openxmlformats.org/officeDocument/2006/relationships/tags" Target="../tags/tag93.xml"/><Relationship Id="rId22" Type="http://schemas.openxmlformats.org/officeDocument/2006/relationships/tags" Target="../tags/tag92.xml"/><Relationship Id="rId21" Type="http://schemas.openxmlformats.org/officeDocument/2006/relationships/tags" Target="../tags/tag91.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tags" Target="../tags/tag7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slideLayout" Target="../slideLayouts/slideLayout7.xml"/><Relationship Id="rId25" Type="http://schemas.openxmlformats.org/officeDocument/2006/relationships/image" Target="../media/image3.jpeg"/><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7" Type="http://schemas.openxmlformats.org/officeDocument/2006/relationships/slideLayout" Target="../slideLayouts/slideLayout7.xml"/><Relationship Id="rId16" Type="http://schemas.openxmlformats.org/officeDocument/2006/relationships/image" Target="../media/image3.jpeg"/><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23211E"/>
                </a:solidFill>
                <a:latin typeface="微软雅黑" panose="020B0503020204020204" charset="-122"/>
                <a:ea typeface="微软雅黑" panose="020B0503020204020204" charset="-122"/>
                <a:cs typeface="微软雅黑" panose="020B0503020204020204" charset="-122"/>
              </a:rPr>
              <a:t>三</a:t>
            </a:r>
            <a:r>
              <a:rPr lang="en-US" altLang="zh-CN" sz="3400" b="1">
                <a:solidFill>
                  <a:srgbClr val="23211E"/>
                </a:solidFill>
                <a:latin typeface="微软雅黑" panose="020B0503020204020204" charset="-122"/>
                <a:ea typeface="微软雅黑" panose="020B0503020204020204" charset="-122"/>
                <a:cs typeface="微软雅黑" panose="020B0503020204020204" charset="-122"/>
              </a:rPr>
              <a:t>  </a:t>
            </a:r>
            <a:r>
              <a:rPr sz="3400" b="1">
                <a:solidFill>
                  <a:srgbClr val="23211E"/>
                </a:solidFill>
                <a:latin typeface="微软雅黑" panose="020B0503020204020204" charset="-122"/>
                <a:ea typeface="微软雅黑" panose="020B0503020204020204" charset="-122"/>
                <a:cs typeface="微软雅黑" panose="020B0503020204020204" charset="-122"/>
              </a:rPr>
              <a:t>语料 ② 描述礼物（6 条）</a:t>
            </a:r>
            <a:endParaRPr sz="3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11</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custDataLst>
              <p:tags r:id="rId1"/>
            </p:custDataLst>
          </p:nvPr>
        </p:nvSpPr>
        <p:spPr>
          <a:xfrm>
            <a:off x="457200" y="1371600"/>
            <a:ext cx="5532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custDataLst>
              <p:tags r:id="rId2"/>
            </p:custDataLst>
          </p:nvPr>
        </p:nvSpPr>
        <p:spPr>
          <a:xfrm>
            <a:off x="640080" y="1691640"/>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custDataLst>
              <p:tags r:id="rId3"/>
            </p:custDataLst>
          </p:nvPr>
        </p:nvSpPr>
        <p:spPr>
          <a:xfrm>
            <a:off x="640080" y="1719072"/>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1</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custDataLst>
              <p:tags r:id="rId4"/>
            </p:custDataLst>
          </p:nvPr>
        </p:nvSpPr>
        <p:spPr>
          <a:xfrm>
            <a:off x="1645920" y="1554480"/>
            <a:ext cx="4206240" cy="534035"/>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a hand-painted folding fan</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custDataLst>
              <p:tags r:id="rId5"/>
            </p:custDataLst>
          </p:nvPr>
        </p:nvSpPr>
        <p:spPr>
          <a:xfrm>
            <a:off x="1645920" y="2088515"/>
            <a:ext cx="420624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一把手绘折扇</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custDataLst>
              <p:tags r:id="rId6"/>
            </p:custDataLst>
          </p:nvPr>
        </p:nvSpPr>
        <p:spPr>
          <a:xfrm>
            <a:off x="6172200" y="1130935"/>
            <a:ext cx="5836285" cy="174942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custDataLst>
              <p:tags r:id="rId7"/>
            </p:custDataLst>
          </p:nvPr>
        </p:nvSpPr>
        <p:spPr>
          <a:xfrm>
            <a:off x="6355080" y="1691640"/>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8"/>
            </p:custDataLst>
          </p:nvPr>
        </p:nvSpPr>
        <p:spPr>
          <a:xfrm>
            <a:off x="6355080" y="1719072"/>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2</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custDataLst>
              <p:tags r:id="rId9"/>
            </p:custDataLst>
          </p:nvPr>
        </p:nvSpPr>
        <p:spPr>
          <a:xfrm>
            <a:off x="7223760" y="1272540"/>
            <a:ext cx="4690110" cy="803275"/>
          </a:xfrm>
          <a:prstGeom prst="rect">
            <a:avLst/>
          </a:prstGeom>
          <a:noFill/>
        </p:spPr>
        <p:txBody>
          <a:bodyPr wrap="square" lIns="54864" tIns="36576" rIns="54864" bIns="36576">
            <a:spAutoFit/>
          </a:bodyPr>
          <a:lstStyle/>
          <a:p>
            <a:pPr algn="l">
              <a:lnSpc>
                <a:spcPct val="125000"/>
              </a:lnSpc>
              <a:spcAft>
                <a:spcPts val="400"/>
              </a:spcAft>
            </a:pPr>
            <a:r>
              <a:rPr sz="1900" b="1">
                <a:solidFill>
                  <a:srgbClr val="23211E"/>
                </a:solidFill>
                <a:latin typeface="Times New Roman" panose="02020603050405020304"/>
                <a:ea typeface="Times New Roman" panose="02020603050405020304"/>
                <a:cs typeface="Times New Roman" panose="02020603050405020304"/>
              </a:rPr>
              <a:t>on which I have depicted a classic landscape with misty mountains and flowing streams</a:t>
            </a:r>
            <a:endParaRPr sz="1900" b="1">
              <a:solidFill>
                <a:srgbClr val="23211E"/>
              </a:solidFill>
              <a:latin typeface="Times New Roman" panose="02020603050405020304"/>
              <a:ea typeface="Times New Roman" panose="02020603050405020304"/>
              <a:cs typeface="Times New Roman" panose="02020603050405020304"/>
            </a:endParaRPr>
          </a:p>
        </p:txBody>
      </p:sp>
      <p:sp>
        <p:nvSpPr>
          <p:cNvPr id="17" name="TextBox 16"/>
          <p:cNvSpPr txBox="1"/>
          <p:nvPr>
            <p:custDataLst>
              <p:tags r:id="rId10"/>
            </p:custDataLst>
          </p:nvPr>
        </p:nvSpPr>
        <p:spPr>
          <a:xfrm>
            <a:off x="7360920" y="2110740"/>
            <a:ext cx="4552950" cy="677545"/>
          </a:xfrm>
          <a:prstGeom prst="rect">
            <a:avLst/>
          </a:prstGeom>
          <a:noFill/>
        </p:spPr>
        <p:txBody>
          <a:bodyPr wrap="square" lIns="54864" tIns="36576" rIns="54864" bIns="36576">
            <a:noAutofit/>
          </a:bodyPr>
          <a:lstStyle/>
          <a:p>
            <a:pPr algn="l">
              <a:lnSpc>
                <a:spcPct val="12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扇面上我画了一幅烟雨朦胧山峦与潺潺流水的经典山水</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custDataLst>
              <p:tags r:id="rId11"/>
            </p:custDataLst>
          </p:nvPr>
        </p:nvSpPr>
        <p:spPr>
          <a:xfrm>
            <a:off x="457200" y="3017520"/>
            <a:ext cx="5532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custDataLst>
              <p:tags r:id="rId12"/>
            </p:custDataLst>
          </p:nvPr>
        </p:nvSpPr>
        <p:spPr>
          <a:xfrm>
            <a:off x="640080" y="3337560"/>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custDataLst>
              <p:tags r:id="rId13"/>
            </p:custDataLst>
          </p:nvPr>
        </p:nvSpPr>
        <p:spPr>
          <a:xfrm>
            <a:off x="640080" y="3364991"/>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3</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custDataLst>
              <p:tags r:id="rId14"/>
            </p:custDataLst>
          </p:nvPr>
        </p:nvSpPr>
        <p:spPr>
          <a:xfrm>
            <a:off x="1671320" y="3017520"/>
            <a:ext cx="4337685" cy="995680"/>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a small tin of Longjing tea from Hangzhou</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22" name="TextBox 21"/>
          <p:cNvSpPr txBox="1"/>
          <p:nvPr>
            <p:custDataLst>
              <p:tags r:id="rId15"/>
            </p:custDataLst>
          </p:nvPr>
        </p:nvSpPr>
        <p:spPr>
          <a:xfrm>
            <a:off x="1645920" y="3977640"/>
            <a:ext cx="420624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一小罐来自杭州的龙井茶</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3" name="Rounded Rectangle 22"/>
          <p:cNvSpPr/>
          <p:nvPr>
            <p:custDataLst>
              <p:tags r:id="rId16"/>
            </p:custDataLst>
          </p:nvPr>
        </p:nvSpPr>
        <p:spPr>
          <a:xfrm>
            <a:off x="6172200" y="3017520"/>
            <a:ext cx="5845175"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custDataLst>
              <p:tags r:id="rId17"/>
            </p:custDataLst>
          </p:nvPr>
        </p:nvSpPr>
        <p:spPr>
          <a:xfrm>
            <a:off x="6355080" y="3337560"/>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8"/>
            </p:custDataLst>
          </p:nvPr>
        </p:nvSpPr>
        <p:spPr>
          <a:xfrm>
            <a:off x="6355080" y="3364991"/>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4</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custDataLst>
              <p:tags r:id="rId19"/>
            </p:custDataLst>
          </p:nvPr>
        </p:nvSpPr>
        <p:spPr>
          <a:xfrm>
            <a:off x="7360920" y="3228975"/>
            <a:ext cx="4206240" cy="534035"/>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a fresh, grassy fragrance</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27" name="TextBox 26"/>
          <p:cNvSpPr txBox="1"/>
          <p:nvPr>
            <p:custDataLst>
              <p:tags r:id="rId20"/>
            </p:custDataLst>
          </p:nvPr>
        </p:nvSpPr>
        <p:spPr>
          <a:xfrm>
            <a:off x="7498080" y="3829685"/>
            <a:ext cx="420624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清新的草香</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Rounded Rectangle 27"/>
          <p:cNvSpPr/>
          <p:nvPr>
            <p:custDataLst>
              <p:tags r:id="rId21"/>
            </p:custDataLst>
          </p:nvPr>
        </p:nvSpPr>
        <p:spPr>
          <a:xfrm>
            <a:off x="457200" y="4663440"/>
            <a:ext cx="5532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Oval 28"/>
          <p:cNvSpPr/>
          <p:nvPr>
            <p:custDataLst>
              <p:tags r:id="rId22"/>
            </p:custDataLst>
          </p:nvPr>
        </p:nvSpPr>
        <p:spPr>
          <a:xfrm>
            <a:off x="640080" y="4983479"/>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custDataLst>
              <p:tags r:id="rId23"/>
            </p:custDataLst>
          </p:nvPr>
        </p:nvSpPr>
        <p:spPr>
          <a:xfrm>
            <a:off x="640080" y="5010912"/>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5</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custDataLst>
              <p:tags r:id="rId24"/>
            </p:custDataLst>
          </p:nvPr>
        </p:nvSpPr>
        <p:spPr>
          <a:xfrm>
            <a:off x="1645920" y="4697095"/>
            <a:ext cx="4206240" cy="995680"/>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a delicate piece of Chinese paper-cutting</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32" name="TextBox 31"/>
          <p:cNvSpPr txBox="1"/>
          <p:nvPr>
            <p:custDataLst>
              <p:tags r:id="rId25"/>
            </p:custDataLst>
          </p:nvPr>
        </p:nvSpPr>
        <p:spPr>
          <a:xfrm>
            <a:off x="1645920" y="5669280"/>
            <a:ext cx="420624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一幅精致的中国剪纸</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3" name="Rounded Rectangle 32"/>
          <p:cNvSpPr/>
          <p:nvPr>
            <p:custDataLst>
              <p:tags r:id="rId26"/>
            </p:custDataLst>
          </p:nvPr>
        </p:nvSpPr>
        <p:spPr>
          <a:xfrm>
            <a:off x="6172200" y="4663440"/>
            <a:ext cx="584454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Oval 33"/>
          <p:cNvSpPr/>
          <p:nvPr>
            <p:custDataLst>
              <p:tags r:id="rId27"/>
            </p:custDataLst>
          </p:nvPr>
        </p:nvSpPr>
        <p:spPr>
          <a:xfrm>
            <a:off x="6355080" y="4983479"/>
            <a:ext cx="868680" cy="868680"/>
          </a:xfrm>
          <a:prstGeom prst="ellipse">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custDataLst>
              <p:tags r:id="rId28"/>
            </p:custDataLst>
          </p:nvPr>
        </p:nvSpPr>
        <p:spPr>
          <a:xfrm>
            <a:off x="6355080" y="5010912"/>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6</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6" name="TextBox 35"/>
          <p:cNvSpPr txBox="1"/>
          <p:nvPr>
            <p:custDataLst>
              <p:tags r:id="rId29"/>
            </p:custDataLst>
          </p:nvPr>
        </p:nvSpPr>
        <p:spPr>
          <a:xfrm>
            <a:off x="7360920" y="4663440"/>
            <a:ext cx="4206240" cy="995680"/>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a pair of mandarin ducks swim among blooming lotuses</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37" name="TextBox 36"/>
          <p:cNvSpPr txBox="1"/>
          <p:nvPr>
            <p:custDataLst>
              <p:tags r:id="rId30"/>
            </p:custDataLst>
          </p:nvPr>
        </p:nvSpPr>
        <p:spPr>
          <a:xfrm>
            <a:off x="7360920" y="5669280"/>
            <a:ext cx="420624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一对鸳鸯在盛开的荷花间游弋</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8" name="Rounded Rectangle 37"/>
          <p:cNvSpPr/>
          <p:nvPr>
            <p:custDataLst>
              <p:tags r:id="rId31"/>
            </p:custDataLst>
          </p:nvPr>
        </p:nvSpPr>
        <p:spPr>
          <a:xfrm>
            <a:off x="6446520" y="129540"/>
            <a:ext cx="5532120" cy="757555"/>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6537960" y="181102"/>
            <a:ext cx="5166360" cy="662940"/>
          </a:xfrm>
          <a:prstGeom prst="rect">
            <a:avLst/>
          </a:prstGeom>
          <a:noFill/>
        </p:spPr>
        <p:txBody>
          <a:bodyPr wrap="square" lIns="54864" tIns="36576" rIns="54864" bIns="36576">
            <a:spAutoFit/>
          </a:bodyPr>
          <a:lstStyle/>
          <a:p>
            <a:pPr algn="ctr">
              <a:lnSpc>
                <a:spcPct val="120000"/>
              </a:lnSpc>
              <a:spcAft>
                <a:spcPts val="400"/>
              </a:spcAft>
            </a:pPr>
            <a:r>
              <a:rPr sz="3200" b="1">
                <a:solidFill>
                  <a:srgbClr val="FF0000"/>
                </a:solidFill>
                <a:latin typeface="微软雅黑" panose="020B0503020204020204" charset="-122"/>
                <a:ea typeface="微软雅黑" panose="020B0503020204020204" charset="-122"/>
                <a:cs typeface="微软雅黑" panose="020B0503020204020204" charset="-122"/>
              </a:rPr>
              <a:t>💡 描述要点：细节 &gt; 堆砌</a:t>
            </a:r>
            <a:endParaRPr sz="32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3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6" grpId="0"/>
      <p:bldP spid="16" grpId="1"/>
      <p:bldP spid="21" grpId="0"/>
      <p:bldP spid="21" grpId="1"/>
      <p:bldP spid="26" grpId="0"/>
      <p:bldP spid="26" grpId="1"/>
      <p:bldP spid="31" grpId="0"/>
      <p:bldP spid="31" grpId="1"/>
      <p:bldP spid="36" grpId="0"/>
      <p:bldP spid="36" grpId="1"/>
      <p:bldP spid="39" grpId="0"/>
      <p:bldP spid="39"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sz="3400" b="1">
                <a:solidFill>
                  <a:srgbClr val="FFFFFF"/>
                </a:solidFill>
                <a:latin typeface="微软雅黑" panose="020B0503020204020204" charset="-122"/>
                <a:ea typeface="微软雅黑" panose="020B0503020204020204" charset="-122"/>
                <a:cs typeface="微软雅黑" panose="020B0503020204020204" charset="-122"/>
              </a:rPr>
              <a:t>四</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语料 ③ 文化意义（6 条）</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12</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71600"/>
            <a:ext cx="3440430" cy="21564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21792" y="1572768"/>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21792" y="1591056"/>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1</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548005" y="2355215"/>
            <a:ext cx="3439795" cy="485140"/>
          </a:xfrm>
          <a:prstGeom prst="rect">
            <a:avLst/>
          </a:prstGeom>
          <a:noFill/>
        </p:spPr>
        <p:txBody>
          <a:bodyPr wrap="square" lIns="54864" tIns="36576" rIns="54864" bIns="36576">
            <a:sp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embody Chinese aesthetics</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711200" y="2990215"/>
            <a:ext cx="2560320" cy="447040"/>
          </a:xfrm>
          <a:prstGeom prst="rect">
            <a:avLst/>
          </a:prstGeom>
          <a:noFill/>
        </p:spPr>
        <p:txBody>
          <a:bodyPr wrap="square" lIns="54864" tIns="36576" rIns="54864" bIns="36576">
            <a:sp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体现中式美学</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nvSpPr>
        <p:spPr>
          <a:xfrm>
            <a:off x="4179570" y="1371600"/>
            <a:ext cx="3470275" cy="215709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4434967" y="1434973"/>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4434967" y="1434846"/>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2</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4349750" y="2355215"/>
            <a:ext cx="3275965" cy="485140"/>
          </a:xfrm>
          <a:prstGeom prst="rect">
            <a:avLst/>
          </a:prstGeom>
          <a:noFill/>
        </p:spPr>
        <p:txBody>
          <a:bodyPr wrap="square" lIns="54864" tIns="36576" rIns="54864" bIns="36576">
            <a:sp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bridges art and daily life</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7" name="TextBox 16"/>
          <p:cNvSpPr txBox="1"/>
          <p:nvPr/>
        </p:nvSpPr>
        <p:spPr>
          <a:xfrm>
            <a:off x="4434840" y="2980690"/>
            <a:ext cx="2560320" cy="447040"/>
          </a:xfrm>
          <a:prstGeom prst="rect">
            <a:avLst/>
          </a:prstGeom>
          <a:noFill/>
        </p:spPr>
        <p:txBody>
          <a:bodyPr wrap="square" lIns="54864" tIns="36576" rIns="54864" bIns="36576">
            <a:sp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连接艺术与日常生活</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nvSpPr>
        <p:spPr>
          <a:xfrm>
            <a:off x="7841615" y="1371600"/>
            <a:ext cx="3839845" cy="212217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7936992" y="1434973"/>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936992" y="1434846"/>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3</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8517890" y="1609090"/>
            <a:ext cx="3149600" cy="1360170"/>
          </a:xfrm>
          <a:prstGeom prst="rect">
            <a:avLst/>
          </a:prstGeom>
          <a:noFill/>
        </p:spPr>
        <p:txBody>
          <a:bodyPr wrap="square" lIns="54864" tIns="36576" rIns="54864" bIns="36576">
            <a:no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carries the Chinese philosophy of harmony between man and nature</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22" name="TextBox 21"/>
          <p:cNvSpPr txBox="1"/>
          <p:nvPr/>
        </p:nvSpPr>
        <p:spPr>
          <a:xfrm>
            <a:off x="8557894" y="2990215"/>
            <a:ext cx="2560320" cy="447040"/>
          </a:xfrm>
          <a:prstGeom prst="rect">
            <a:avLst/>
          </a:prstGeom>
          <a:noFill/>
        </p:spPr>
        <p:txBody>
          <a:bodyPr wrap="square" lIns="54864" tIns="36576" rIns="54864" bIns="36576">
            <a:sp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人与自然和谐共处</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3" name="Rounded Rectangle 22"/>
          <p:cNvSpPr/>
          <p:nvPr/>
        </p:nvSpPr>
        <p:spPr>
          <a:xfrm>
            <a:off x="457200" y="4160520"/>
            <a:ext cx="3510915" cy="207327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8132" y="4235323"/>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8132" y="4235196"/>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4</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nvSpPr>
        <p:spPr>
          <a:xfrm>
            <a:off x="1174750" y="4394200"/>
            <a:ext cx="2792730" cy="1017905"/>
          </a:xfrm>
          <a:prstGeom prst="rect">
            <a:avLst/>
          </a:prstGeom>
          <a:noFill/>
        </p:spPr>
        <p:txBody>
          <a:bodyPr wrap="square" lIns="54864" tIns="36576" rIns="54864" bIns="36576">
            <a:no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symbolize friendship and good fortune</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27" name="TextBox 26"/>
          <p:cNvSpPr txBox="1"/>
          <p:nvPr/>
        </p:nvSpPr>
        <p:spPr>
          <a:xfrm>
            <a:off x="1096645" y="5565140"/>
            <a:ext cx="2637790" cy="454660"/>
          </a:xfrm>
          <a:prstGeom prst="rect">
            <a:avLst/>
          </a:prstGeom>
          <a:noFill/>
        </p:spPr>
        <p:txBody>
          <a:bodyPr wrap="square" lIns="54864" tIns="36576" rIns="54864" bIns="36576">
            <a:no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象征友谊与好运</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Rounded Rectangle 27"/>
          <p:cNvSpPr/>
          <p:nvPr/>
        </p:nvSpPr>
        <p:spPr>
          <a:xfrm>
            <a:off x="4178935" y="4125595"/>
            <a:ext cx="3470910" cy="209486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Oval 28"/>
          <p:cNvSpPr/>
          <p:nvPr/>
        </p:nvSpPr>
        <p:spPr>
          <a:xfrm>
            <a:off x="4434967" y="4180713"/>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4425442" y="4153281"/>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5</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nvSpPr>
        <p:spPr>
          <a:xfrm>
            <a:off x="4425315" y="4737100"/>
            <a:ext cx="3224530" cy="675005"/>
          </a:xfrm>
          <a:prstGeom prst="rect">
            <a:avLst/>
          </a:prstGeom>
          <a:noFill/>
        </p:spPr>
        <p:txBody>
          <a:bodyPr wrap="square" lIns="54864" tIns="36576" rIns="54864" bIns="36576">
            <a:no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serves as a bridge between our two cultures</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32" name="TextBox 31"/>
          <p:cNvSpPr txBox="1"/>
          <p:nvPr/>
        </p:nvSpPr>
        <p:spPr>
          <a:xfrm>
            <a:off x="4230370" y="5683250"/>
            <a:ext cx="3419475" cy="389255"/>
          </a:xfrm>
          <a:prstGeom prst="rect">
            <a:avLst/>
          </a:prstGeom>
          <a:noFill/>
        </p:spPr>
        <p:txBody>
          <a:bodyPr wrap="square" lIns="54864" tIns="36576" rIns="54864" bIns="36576">
            <a:no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成为连接我们两种文化的桥梁</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3" name="Rounded Rectangle 32"/>
          <p:cNvSpPr/>
          <p:nvPr/>
        </p:nvSpPr>
        <p:spPr>
          <a:xfrm>
            <a:off x="7792720" y="4099560"/>
            <a:ext cx="4048760" cy="210756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Oval 33"/>
          <p:cNvSpPr/>
          <p:nvPr/>
        </p:nvSpPr>
        <p:spPr>
          <a:xfrm>
            <a:off x="7969377" y="4188333"/>
            <a:ext cx="548640" cy="548640"/>
          </a:xfrm>
          <a:prstGeom prst="ellipse">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nvSpPr>
        <p:spPr>
          <a:xfrm>
            <a:off x="7936992" y="4180586"/>
            <a:ext cx="54864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FFFFFF"/>
                </a:solidFill>
                <a:latin typeface="微软雅黑" panose="020B0503020204020204" charset="-122"/>
                <a:ea typeface="微软雅黑" panose="020B0503020204020204" charset="-122"/>
                <a:cs typeface="微软雅黑" panose="020B0503020204020204" charset="-122"/>
              </a:rPr>
              <a:t>6</a:t>
            </a:r>
            <a:endParaRPr sz="2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6" name="TextBox 35"/>
          <p:cNvSpPr txBox="1"/>
          <p:nvPr/>
        </p:nvSpPr>
        <p:spPr>
          <a:xfrm>
            <a:off x="8587740" y="4506595"/>
            <a:ext cx="3149600" cy="959485"/>
          </a:xfrm>
          <a:prstGeom prst="rect">
            <a:avLst/>
          </a:prstGeom>
          <a:noFill/>
        </p:spPr>
        <p:txBody>
          <a:bodyPr wrap="square" lIns="54864" tIns="36576" rIns="54864" bIns="36576">
            <a:noAutofit/>
          </a:bodyPr>
          <a:lstStyle/>
          <a:p>
            <a:pPr algn="l">
              <a:lnSpc>
                <a:spcPct val="122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a symbol of traditional Chinese culture</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37" name="TextBox 36"/>
          <p:cNvSpPr txBox="1"/>
          <p:nvPr/>
        </p:nvSpPr>
        <p:spPr>
          <a:xfrm>
            <a:off x="8543290" y="5579745"/>
            <a:ext cx="3023870" cy="447040"/>
          </a:xfrm>
          <a:prstGeom prst="rect">
            <a:avLst/>
          </a:prstGeom>
          <a:noFill/>
        </p:spPr>
        <p:txBody>
          <a:bodyPr wrap="square" lIns="54864" tIns="36576" rIns="54864" bIns="36576">
            <a:spAutoFit/>
          </a:bodyPr>
          <a:lstStyle/>
          <a:p>
            <a:pPr algn="l">
              <a:lnSpc>
                <a:spcPct val="122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中国传统文化的象征</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8" name="Rounded Rectangle 37"/>
          <p:cNvSpPr/>
          <p:nvPr/>
        </p:nvSpPr>
        <p:spPr>
          <a:xfrm>
            <a:off x="6395720" y="71120"/>
            <a:ext cx="5542280" cy="776605"/>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6525895" y="71120"/>
            <a:ext cx="752475" cy="7366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23211E"/>
                </a:solidFill>
                <a:latin typeface="微软雅黑" panose="020B0503020204020204" charset="-122"/>
                <a:ea typeface="微软雅黑" panose="020B0503020204020204" charset="-122"/>
                <a:cs typeface="微软雅黑" panose="020B0503020204020204" charset="-122"/>
              </a:rPr>
              <a:t>💡</a:t>
            </a:r>
            <a:endParaRPr sz="3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40" name="TextBox 39"/>
          <p:cNvSpPr txBox="1"/>
          <p:nvPr/>
        </p:nvSpPr>
        <p:spPr>
          <a:xfrm>
            <a:off x="7278370" y="123190"/>
            <a:ext cx="4458970" cy="672465"/>
          </a:xfrm>
          <a:prstGeom prst="rect">
            <a:avLst/>
          </a:prstGeom>
          <a:noFill/>
        </p:spPr>
        <p:txBody>
          <a:bodyPr wrap="square" lIns="54864" tIns="36576" rIns="54864" bIns="36576">
            <a:spAutoFit/>
          </a:bodyPr>
          <a:lstStyle/>
          <a:p>
            <a:pPr algn="ctr">
              <a:lnSpc>
                <a:spcPct val="130000"/>
              </a:lnSpc>
              <a:spcAft>
                <a:spcPts val="400"/>
              </a:spcAft>
            </a:pPr>
            <a:r>
              <a:rPr sz="3000" b="1">
                <a:solidFill>
                  <a:srgbClr val="FF0000"/>
                </a:solidFill>
                <a:latin typeface="微软雅黑" panose="020B0503020204020204" charset="-122"/>
                <a:ea typeface="微软雅黑" panose="020B0503020204020204" charset="-122"/>
                <a:cs typeface="微软雅黑" panose="020B0503020204020204" charset="-122"/>
              </a:rPr>
              <a:t>详写重点意义段落最加分</a:t>
            </a:r>
            <a:endParaRPr sz="30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ppt_x"/>
                                          </p:val>
                                        </p:tav>
                                        <p:tav tm="100000">
                                          <p:val>
                                            <p:strVal val="#ppt_x"/>
                                          </p:val>
                                        </p:tav>
                                      </p:tavLst>
                                    </p:anim>
                                    <p:anim calcmode="lin" valueType="num">
                                      <p:cBhvr additive="base">
                                        <p:cTn id="3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0">
                                            <p:txEl>
                                              <p:pRg st="0" end="0"/>
                                            </p:txEl>
                                          </p:spTgt>
                                        </p:tgtEl>
                                        <p:attrNameLst>
                                          <p:attrName>style.visibility</p:attrName>
                                        </p:attrNameLst>
                                      </p:cBhvr>
                                      <p:to>
                                        <p:strVal val="visible"/>
                                      </p:to>
                                    </p:set>
                                    <p:anim calcmode="lin" valueType="num">
                                      <p:cBhvr>
                                        <p:cTn id="43" dur="5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6" grpId="0"/>
      <p:bldP spid="16" grpId="1"/>
      <p:bldP spid="21" grpId="0"/>
      <p:bldP spid="21" grpId="1"/>
      <p:bldP spid="26" grpId="0"/>
      <p:bldP spid="26" grpId="1"/>
      <p:bldP spid="31" grpId="0"/>
      <p:bldP spid="31" grpId="1"/>
      <p:bldP spid="36" grpId="0"/>
      <p:bldP spid="36"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三</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语料 ④ 祝愿结尾（3 条）</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13</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71600"/>
            <a:ext cx="11247120" cy="137160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40080" y="1691640"/>
            <a:ext cx="731520" cy="731520"/>
          </a:xfrm>
          <a:prstGeom prst="ellipse">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0080" y="1719072"/>
            <a:ext cx="731520" cy="731520"/>
          </a:xfrm>
          <a:prstGeom prst="rect">
            <a:avLst/>
          </a:prstGeom>
          <a:noFill/>
        </p:spPr>
        <p:txBody>
          <a:bodyPr wrap="square" lIns="54864" tIns="36576" rIns="54864" bIns="36576">
            <a:spAutoFit/>
          </a:bodyPr>
          <a:lstStyle/>
          <a:p>
            <a:pPr algn="ctr">
              <a:lnSpc>
                <a:spcPct val="120000"/>
              </a:lnSpc>
              <a:spcAft>
                <a:spcPts val="400"/>
              </a:spcAft>
            </a:pPr>
            <a:r>
              <a:rPr sz="2800" b="1">
                <a:solidFill>
                  <a:srgbClr val="FFFFFF"/>
                </a:solidFill>
                <a:latin typeface="微软雅黑" panose="020B0503020204020204" charset="-122"/>
                <a:ea typeface="微软雅黑" panose="020B0503020204020204" charset="-122"/>
                <a:cs typeface="微软雅黑" panose="020B0503020204020204" charset="-122"/>
              </a:rPr>
              <a:t>1</a:t>
            </a:r>
            <a:endParaRPr sz="2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1554480" y="1536192"/>
            <a:ext cx="9875520" cy="534035"/>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May this gift bring you peace and a taste of China.</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1554480" y="2084832"/>
            <a:ext cx="987552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愿这份礼物带给你宁静，也让你品味中国。</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nvSpPr>
        <p:spPr>
          <a:xfrm>
            <a:off x="457200" y="2880360"/>
            <a:ext cx="11247120" cy="210629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40080" y="3200400"/>
            <a:ext cx="731520" cy="731520"/>
          </a:xfrm>
          <a:prstGeom prst="ellipse">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640080" y="3227832"/>
            <a:ext cx="731520" cy="731520"/>
          </a:xfrm>
          <a:prstGeom prst="rect">
            <a:avLst/>
          </a:prstGeom>
          <a:noFill/>
        </p:spPr>
        <p:txBody>
          <a:bodyPr wrap="square" lIns="54864" tIns="36576" rIns="54864" bIns="36576">
            <a:spAutoFit/>
          </a:bodyPr>
          <a:lstStyle/>
          <a:p>
            <a:pPr algn="ctr">
              <a:lnSpc>
                <a:spcPct val="120000"/>
              </a:lnSpc>
              <a:spcAft>
                <a:spcPts val="400"/>
              </a:spcAft>
            </a:pPr>
            <a:r>
              <a:rPr sz="2800" b="1">
                <a:solidFill>
                  <a:srgbClr val="FFFFFF"/>
                </a:solidFill>
                <a:latin typeface="微软雅黑" panose="020B0503020204020204" charset="-122"/>
                <a:ea typeface="微软雅黑" panose="020B0503020204020204" charset="-122"/>
                <a:cs typeface="微软雅黑" panose="020B0503020204020204" charset="-122"/>
              </a:rPr>
              <a:t>2</a:t>
            </a:r>
            <a:endParaRPr sz="2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1554480" y="3186557"/>
            <a:ext cx="9875520" cy="995680"/>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I hope this little creation brings you joy and a deeper appreciation of the culture it represents.</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7" name="TextBox 16"/>
          <p:cNvSpPr txBox="1"/>
          <p:nvPr/>
        </p:nvSpPr>
        <p:spPr>
          <a:xfrm>
            <a:off x="1476375" y="4342891"/>
            <a:ext cx="987552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希望这件小创作带给你快乐，也让你对它所代表的文化产生更深的欣赏。</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nvSpPr>
        <p:spPr>
          <a:xfrm>
            <a:off x="457200" y="5102225"/>
            <a:ext cx="11247120" cy="145923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640080" y="5361304"/>
            <a:ext cx="731520" cy="731520"/>
          </a:xfrm>
          <a:prstGeom prst="ellipse">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0080" y="5440807"/>
            <a:ext cx="731520" cy="731520"/>
          </a:xfrm>
          <a:prstGeom prst="rect">
            <a:avLst/>
          </a:prstGeom>
          <a:noFill/>
        </p:spPr>
        <p:txBody>
          <a:bodyPr wrap="square" lIns="54864" tIns="36576" rIns="54864" bIns="36576">
            <a:spAutoFit/>
          </a:bodyPr>
          <a:lstStyle/>
          <a:p>
            <a:pPr algn="ctr">
              <a:lnSpc>
                <a:spcPct val="120000"/>
              </a:lnSpc>
              <a:spcAft>
                <a:spcPts val="400"/>
              </a:spcAft>
            </a:pPr>
            <a:r>
              <a:rPr sz="2800" b="1">
                <a:solidFill>
                  <a:srgbClr val="FFFFFF"/>
                </a:solidFill>
                <a:latin typeface="微软雅黑" panose="020B0503020204020204" charset="-122"/>
                <a:ea typeface="微软雅黑" panose="020B0503020204020204" charset="-122"/>
                <a:cs typeface="微软雅黑" panose="020B0503020204020204" charset="-122"/>
              </a:rPr>
              <a:t>3</a:t>
            </a:r>
            <a:endParaRPr sz="2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1554480" y="5361432"/>
            <a:ext cx="9875520" cy="534035"/>
          </a:xfrm>
          <a:prstGeom prst="rect">
            <a:avLst/>
          </a:prstGeom>
          <a:noFill/>
        </p:spPr>
        <p:txBody>
          <a:bodyPr wrap="square" lIns="54864" tIns="36576" rIns="54864" bIns="36576">
            <a:spAutoFit/>
          </a:bodyPr>
          <a:lstStyle/>
          <a:p>
            <a:pPr algn="l">
              <a:lnSpc>
                <a:spcPct val="12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just as our exchange connects two cultures</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22" name="TextBox 21"/>
          <p:cNvSpPr txBox="1"/>
          <p:nvPr/>
        </p:nvSpPr>
        <p:spPr>
          <a:xfrm>
            <a:off x="1554480" y="5910072"/>
            <a:ext cx="9875520" cy="456565"/>
          </a:xfrm>
          <a:prstGeom prst="rect">
            <a:avLst/>
          </a:prstGeom>
          <a:noFill/>
        </p:spPr>
        <p:txBody>
          <a:bodyPr wrap="square" lIns="54864" tIns="36576" rIns="54864" bIns="36576">
            <a:spAutoFit/>
          </a:bodyPr>
          <a:lstStyle/>
          <a:p>
            <a:pPr algn="l">
              <a:lnSpc>
                <a:spcPct val="125000"/>
              </a:lnSpc>
              <a:spcAft>
                <a:spcPts val="400"/>
              </a:spcAft>
            </a:pPr>
            <a:r>
              <a:rPr sz="2000" b="0">
                <a:solidFill>
                  <a:srgbClr val="6B635A"/>
                </a:solidFill>
                <a:latin typeface="微软雅黑" panose="020B0503020204020204" charset="-122"/>
                <a:ea typeface="微软雅黑" panose="020B0503020204020204" charset="-122"/>
                <a:cs typeface="微软雅黑" panose="020B0503020204020204" charset="-122"/>
              </a:rPr>
              <a:t>正如我们的交流连接了两种文化</a:t>
            </a:r>
            <a:endParaRPr sz="20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6" grpId="0"/>
      <p:bldP spid="16" grpId="1"/>
      <p:bldP spid="21" grpId="0"/>
      <p:bldP spid="21"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14469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四</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句式策略 · 推荐 vs 规避</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07</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365760" y="1325880"/>
            <a:ext cx="5669280" cy="512064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94360" y="1481328"/>
            <a:ext cx="5212080" cy="514985"/>
          </a:xfrm>
          <a:prstGeom prst="rect">
            <a:avLst/>
          </a:prstGeom>
          <a:noFill/>
        </p:spPr>
        <p:txBody>
          <a:bodyPr wrap="square" lIns="54864" tIns="36576" rIns="54864" bIns="36576">
            <a:spAutoFit/>
          </a:bodyPr>
          <a:lstStyle/>
          <a:p>
            <a:pPr algn="l">
              <a:lnSpc>
                <a:spcPct val="120000"/>
              </a:lnSpc>
              <a:spcAft>
                <a:spcPts val="400"/>
              </a:spcAft>
            </a:pPr>
            <a:r>
              <a:rPr sz="2400" b="1">
                <a:solidFill>
                  <a:srgbClr val="E62B25"/>
                </a:solidFill>
                <a:latin typeface="微软雅黑" panose="020B0503020204020204" charset="-122"/>
                <a:ea typeface="微软雅黑" panose="020B0503020204020204" charset="-122"/>
                <a:cs typeface="微软雅黑" panose="020B0503020204020204" charset="-122"/>
              </a:rPr>
              <a:t>✅ 推荐 · 加分句式</a:t>
            </a:r>
            <a:r>
              <a:rPr lang="zh-CN" sz="2400" b="1">
                <a:solidFill>
                  <a:srgbClr val="E62B25"/>
                </a:solidFill>
                <a:latin typeface="微软雅黑" panose="020B0503020204020204" charset="-122"/>
                <a:ea typeface="微软雅黑" panose="020B0503020204020204" charset="-122"/>
                <a:cs typeface="微软雅黑" panose="020B0503020204020204" charset="-122"/>
              </a:rPr>
              <a:t>（六把利器）</a:t>
            </a:r>
            <a:endParaRPr lang="zh-CN" sz="2400" b="1">
              <a:solidFill>
                <a:srgbClr val="E62B25"/>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681355" y="245999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Not only 部分倒装</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3376295" y="240538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What 主语从句</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640080" y="3639820"/>
            <a:ext cx="2717165" cy="404495"/>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on which 非限定定从</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3451860" y="355727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The moment / Whenever</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681355" y="494919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强调句 It is...who</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nvSpPr>
        <p:spPr>
          <a:xfrm>
            <a:off x="3451860" y="4896485"/>
            <a:ext cx="2439035" cy="7366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just as + not merely…but</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Rounded Rectangle 21"/>
          <p:cNvSpPr/>
          <p:nvPr/>
        </p:nvSpPr>
        <p:spPr>
          <a:xfrm>
            <a:off x="6263640" y="1325880"/>
            <a:ext cx="5669280" cy="5120640"/>
          </a:xfrm>
          <a:prstGeom prst="roundRect">
            <a:avLst>
              <a:gd name="adj" fmla="val 7000"/>
            </a:avLst>
          </a:prstGeom>
          <a:solidFill>
            <a:srgbClr val="F6D7D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6492240" y="1481328"/>
            <a:ext cx="5212080" cy="457200"/>
          </a:xfrm>
          <a:prstGeom prst="rect">
            <a:avLst/>
          </a:prstGeom>
          <a:noFill/>
        </p:spPr>
        <p:txBody>
          <a:bodyPr wrap="square" lIns="54864" tIns="36576" rIns="54864" bIns="36576">
            <a:spAutoFit/>
          </a:bodyPr>
          <a:lstStyle/>
          <a:p>
            <a:pPr algn="l">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 规避 · 口语化表达</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4" name="TextBox 23"/>
          <p:cNvSpPr txBox="1"/>
          <p:nvPr/>
        </p:nvSpPr>
        <p:spPr>
          <a:xfrm>
            <a:off x="6537960" y="205740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I think it is good.</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25" name="TextBox 24"/>
          <p:cNvSpPr txBox="1"/>
          <p:nvPr/>
        </p:nvSpPr>
        <p:spPr>
          <a:xfrm>
            <a:off x="6675120" y="255117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全篇禁用 I think</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nvSpPr>
        <p:spPr>
          <a:xfrm>
            <a:off x="9281160" y="205740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It is very nice.</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27" name="TextBox 26"/>
          <p:cNvSpPr txBox="1"/>
          <p:nvPr/>
        </p:nvSpPr>
        <p:spPr>
          <a:xfrm>
            <a:off x="9418320" y="255117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意思正确但低分</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TextBox 27"/>
          <p:cNvSpPr txBox="1"/>
          <p:nvPr/>
        </p:nvSpPr>
        <p:spPr>
          <a:xfrm>
            <a:off x="6537960" y="352044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I think you will like it.</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29" name="TextBox 28"/>
          <p:cNvSpPr txBox="1"/>
          <p:nvPr/>
        </p:nvSpPr>
        <p:spPr>
          <a:xfrm>
            <a:off x="6675120" y="401421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同 I think</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0" name="TextBox 29"/>
          <p:cNvSpPr txBox="1"/>
          <p:nvPr/>
        </p:nvSpPr>
        <p:spPr>
          <a:xfrm>
            <a:off x="9281160" y="352044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This gift is very good.</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31" name="TextBox 30"/>
          <p:cNvSpPr txBox="1"/>
          <p:nvPr/>
        </p:nvSpPr>
        <p:spPr>
          <a:xfrm>
            <a:off x="9418320" y="401421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过于平直基础</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2" name="TextBox 31"/>
          <p:cNvSpPr txBox="1"/>
          <p:nvPr/>
        </p:nvSpPr>
        <p:spPr>
          <a:xfrm>
            <a:off x="6537960" y="4983480"/>
            <a:ext cx="2729865" cy="404495"/>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I hope you like it much.</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33" name="TextBox 32"/>
          <p:cNvSpPr txBox="1"/>
          <p:nvPr/>
        </p:nvSpPr>
        <p:spPr>
          <a:xfrm>
            <a:off x="6675120" y="547725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口语化，无文化味</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4" name="TextBox 33"/>
          <p:cNvSpPr txBox="1"/>
          <p:nvPr/>
        </p:nvSpPr>
        <p:spPr>
          <a:xfrm>
            <a:off x="9281160" y="4983480"/>
            <a:ext cx="2514600" cy="457200"/>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Times New Roman" panose="02020603050405020304"/>
                <a:ea typeface="Times New Roman" panose="02020603050405020304"/>
                <a:cs typeface="Times New Roman" panose="02020603050405020304"/>
              </a:rPr>
              <a:t>● just so-so 式堆词</a:t>
            </a:r>
            <a:endParaRPr sz="1800" b="1">
              <a:solidFill>
                <a:srgbClr val="23211E"/>
              </a:solidFill>
              <a:latin typeface="Times New Roman" panose="02020603050405020304"/>
              <a:ea typeface="Times New Roman" panose="02020603050405020304"/>
              <a:cs typeface="Times New Roman" panose="02020603050405020304"/>
            </a:endParaRPr>
          </a:p>
        </p:txBody>
      </p:sp>
      <p:sp>
        <p:nvSpPr>
          <p:cNvPr id="35" name="TextBox 34"/>
          <p:cNvSpPr txBox="1"/>
          <p:nvPr/>
        </p:nvSpPr>
        <p:spPr>
          <a:xfrm>
            <a:off x="9418320" y="5477256"/>
            <a:ext cx="2468880" cy="960120"/>
          </a:xfrm>
          <a:prstGeom prst="rect">
            <a:avLst/>
          </a:prstGeom>
          <a:noFill/>
        </p:spPr>
        <p:txBody>
          <a:bodyPr wrap="square" lIns="54864" tIns="36576" rIns="54864" bIns="36576">
            <a:spAutoFit/>
          </a:bodyPr>
          <a:lstStyle/>
          <a:p>
            <a:pPr algn="l">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缺乏高级句式</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1"/>
                                          </p:val>
                                        </p:tav>
                                        <p:tav tm="100000">
                                          <p:val>
                                            <p:strVal val="#ppt_x"/>
                                          </p:val>
                                        </p:tav>
                                      </p:tavLst>
                                    </p:anim>
                                    <p:anim calcmode="lin" valueType="num">
                                      <p:cBhvr>
                                        <p:cTn id="9"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80">
                                          <p:stCondLst>
                                            <p:cond delay="0"/>
                                          </p:stCondLst>
                                        </p:cTn>
                                        <p:tgtEl>
                                          <p:spTgt spid="10"/>
                                        </p:tgtEl>
                                      </p:cBhvr>
                                    </p:animEffect>
                                    <p:anim calcmode="lin" valueType="num">
                                      <p:cBhvr>
                                        <p:cTn id="1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0" dur="26">
                                          <p:stCondLst>
                                            <p:cond delay="650"/>
                                          </p:stCondLst>
                                        </p:cTn>
                                        <p:tgtEl>
                                          <p:spTgt spid="10"/>
                                        </p:tgtEl>
                                      </p:cBhvr>
                                      <p:to x="100000" y="60000"/>
                                    </p:animScale>
                                    <p:animScale>
                                      <p:cBhvr>
                                        <p:cTn id="21" dur="166" decel="50000">
                                          <p:stCondLst>
                                            <p:cond delay="676"/>
                                          </p:stCondLst>
                                        </p:cTn>
                                        <p:tgtEl>
                                          <p:spTgt spid="10"/>
                                        </p:tgtEl>
                                      </p:cBhvr>
                                      <p:to x="100000" y="100000"/>
                                    </p:animScale>
                                    <p:animScale>
                                      <p:cBhvr>
                                        <p:cTn id="22" dur="26">
                                          <p:stCondLst>
                                            <p:cond delay="1312"/>
                                          </p:stCondLst>
                                        </p:cTn>
                                        <p:tgtEl>
                                          <p:spTgt spid="10"/>
                                        </p:tgtEl>
                                      </p:cBhvr>
                                      <p:to x="100000" y="80000"/>
                                    </p:animScale>
                                    <p:animScale>
                                      <p:cBhvr>
                                        <p:cTn id="23" dur="166" decel="50000">
                                          <p:stCondLst>
                                            <p:cond delay="1338"/>
                                          </p:stCondLst>
                                        </p:cTn>
                                        <p:tgtEl>
                                          <p:spTgt spid="10"/>
                                        </p:tgtEl>
                                      </p:cBhvr>
                                      <p:to x="100000" y="100000"/>
                                    </p:animScale>
                                    <p:animScale>
                                      <p:cBhvr>
                                        <p:cTn id="24" dur="26">
                                          <p:stCondLst>
                                            <p:cond delay="1642"/>
                                          </p:stCondLst>
                                        </p:cTn>
                                        <p:tgtEl>
                                          <p:spTgt spid="10"/>
                                        </p:tgtEl>
                                      </p:cBhvr>
                                      <p:to x="100000" y="90000"/>
                                    </p:animScale>
                                    <p:animScale>
                                      <p:cBhvr>
                                        <p:cTn id="25" dur="166" decel="50000">
                                          <p:stCondLst>
                                            <p:cond delay="1668"/>
                                          </p:stCondLst>
                                        </p:cTn>
                                        <p:tgtEl>
                                          <p:spTgt spid="10"/>
                                        </p:tgtEl>
                                      </p:cBhvr>
                                      <p:to x="100000" y="100000"/>
                                    </p:animScale>
                                    <p:animScale>
                                      <p:cBhvr>
                                        <p:cTn id="26" dur="26">
                                          <p:stCondLst>
                                            <p:cond delay="1808"/>
                                          </p:stCondLst>
                                        </p:cTn>
                                        <p:tgtEl>
                                          <p:spTgt spid="10"/>
                                        </p:tgtEl>
                                      </p:cBhvr>
                                      <p:to x="100000" y="95000"/>
                                    </p:animScale>
                                    <p:animScale>
                                      <p:cBhvr>
                                        <p:cTn id="27" dur="166" decel="50000">
                                          <p:stCondLst>
                                            <p:cond delay="1834"/>
                                          </p:stCondLst>
                                        </p:cTn>
                                        <p:tgtEl>
                                          <p:spTgt spid="10"/>
                                        </p:tgtEl>
                                      </p:cBhvr>
                                      <p:to x="100000" y="100000"/>
                                    </p:animScale>
                                  </p:childTnLst>
                                </p:cTn>
                              </p:par>
                              <p:par>
                                <p:cTn id="28" presetID="26"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80">
                                          <p:stCondLst>
                                            <p:cond delay="0"/>
                                          </p:stCondLst>
                                        </p:cTn>
                                        <p:tgtEl>
                                          <p:spTgt spid="14"/>
                                        </p:tgtEl>
                                      </p:cBhvr>
                                    </p:animEffect>
                                    <p:anim calcmode="lin" valueType="num">
                                      <p:cBhvr>
                                        <p:cTn id="31"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6" dur="26">
                                          <p:stCondLst>
                                            <p:cond delay="650"/>
                                          </p:stCondLst>
                                        </p:cTn>
                                        <p:tgtEl>
                                          <p:spTgt spid="14"/>
                                        </p:tgtEl>
                                      </p:cBhvr>
                                      <p:to x="100000" y="60000"/>
                                    </p:animScale>
                                    <p:animScale>
                                      <p:cBhvr>
                                        <p:cTn id="37" dur="166" decel="50000">
                                          <p:stCondLst>
                                            <p:cond delay="676"/>
                                          </p:stCondLst>
                                        </p:cTn>
                                        <p:tgtEl>
                                          <p:spTgt spid="14"/>
                                        </p:tgtEl>
                                      </p:cBhvr>
                                      <p:to x="100000" y="100000"/>
                                    </p:animScale>
                                    <p:animScale>
                                      <p:cBhvr>
                                        <p:cTn id="38" dur="26">
                                          <p:stCondLst>
                                            <p:cond delay="1312"/>
                                          </p:stCondLst>
                                        </p:cTn>
                                        <p:tgtEl>
                                          <p:spTgt spid="14"/>
                                        </p:tgtEl>
                                      </p:cBhvr>
                                      <p:to x="100000" y="80000"/>
                                    </p:animScale>
                                    <p:animScale>
                                      <p:cBhvr>
                                        <p:cTn id="39" dur="166" decel="50000">
                                          <p:stCondLst>
                                            <p:cond delay="1338"/>
                                          </p:stCondLst>
                                        </p:cTn>
                                        <p:tgtEl>
                                          <p:spTgt spid="14"/>
                                        </p:tgtEl>
                                      </p:cBhvr>
                                      <p:to x="100000" y="100000"/>
                                    </p:animScale>
                                    <p:animScale>
                                      <p:cBhvr>
                                        <p:cTn id="40" dur="26">
                                          <p:stCondLst>
                                            <p:cond delay="1642"/>
                                          </p:stCondLst>
                                        </p:cTn>
                                        <p:tgtEl>
                                          <p:spTgt spid="14"/>
                                        </p:tgtEl>
                                      </p:cBhvr>
                                      <p:to x="100000" y="90000"/>
                                    </p:animScale>
                                    <p:animScale>
                                      <p:cBhvr>
                                        <p:cTn id="41" dur="166" decel="50000">
                                          <p:stCondLst>
                                            <p:cond delay="1668"/>
                                          </p:stCondLst>
                                        </p:cTn>
                                        <p:tgtEl>
                                          <p:spTgt spid="14"/>
                                        </p:tgtEl>
                                      </p:cBhvr>
                                      <p:to x="100000" y="100000"/>
                                    </p:animScale>
                                    <p:animScale>
                                      <p:cBhvr>
                                        <p:cTn id="42" dur="26">
                                          <p:stCondLst>
                                            <p:cond delay="1808"/>
                                          </p:stCondLst>
                                        </p:cTn>
                                        <p:tgtEl>
                                          <p:spTgt spid="14"/>
                                        </p:tgtEl>
                                      </p:cBhvr>
                                      <p:to x="100000" y="95000"/>
                                    </p:animScale>
                                    <p:animScale>
                                      <p:cBhvr>
                                        <p:cTn id="43" dur="166" decel="50000">
                                          <p:stCondLst>
                                            <p:cond delay="1834"/>
                                          </p:stCondLst>
                                        </p:cTn>
                                        <p:tgtEl>
                                          <p:spTgt spid="14"/>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80">
                                          <p:stCondLst>
                                            <p:cond delay="0"/>
                                          </p:stCondLst>
                                        </p:cTn>
                                        <p:tgtEl>
                                          <p:spTgt spid="18"/>
                                        </p:tgtEl>
                                      </p:cBhvr>
                                    </p:animEffect>
                                    <p:anim calcmode="lin" valueType="num">
                                      <p:cBhvr>
                                        <p:cTn id="4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52" dur="26">
                                          <p:stCondLst>
                                            <p:cond delay="650"/>
                                          </p:stCondLst>
                                        </p:cTn>
                                        <p:tgtEl>
                                          <p:spTgt spid="18"/>
                                        </p:tgtEl>
                                      </p:cBhvr>
                                      <p:to x="100000" y="60000"/>
                                    </p:animScale>
                                    <p:animScale>
                                      <p:cBhvr>
                                        <p:cTn id="53" dur="166" decel="50000">
                                          <p:stCondLst>
                                            <p:cond delay="676"/>
                                          </p:stCondLst>
                                        </p:cTn>
                                        <p:tgtEl>
                                          <p:spTgt spid="18"/>
                                        </p:tgtEl>
                                      </p:cBhvr>
                                      <p:to x="100000" y="100000"/>
                                    </p:animScale>
                                    <p:animScale>
                                      <p:cBhvr>
                                        <p:cTn id="54" dur="26">
                                          <p:stCondLst>
                                            <p:cond delay="1312"/>
                                          </p:stCondLst>
                                        </p:cTn>
                                        <p:tgtEl>
                                          <p:spTgt spid="18"/>
                                        </p:tgtEl>
                                      </p:cBhvr>
                                      <p:to x="100000" y="80000"/>
                                    </p:animScale>
                                    <p:animScale>
                                      <p:cBhvr>
                                        <p:cTn id="55" dur="166" decel="50000">
                                          <p:stCondLst>
                                            <p:cond delay="1338"/>
                                          </p:stCondLst>
                                        </p:cTn>
                                        <p:tgtEl>
                                          <p:spTgt spid="18"/>
                                        </p:tgtEl>
                                      </p:cBhvr>
                                      <p:to x="100000" y="100000"/>
                                    </p:animScale>
                                    <p:animScale>
                                      <p:cBhvr>
                                        <p:cTn id="56" dur="26">
                                          <p:stCondLst>
                                            <p:cond delay="1642"/>
                                          </p:stCondLst>
                                        </p:cTn>
                                        <p:tgtEl>
                                          <p:spTgt spid="18"/>
                                        </p:tgtEl>
                                      </p:cBhvr>
                                      <p:to x="100000" y="90000"/>
                                    </p:animScale>
                                    <p:animScale>
                                      <p:cBhvr>
                                        <p:cTn id="57" dur="166" decel="50000">
                                          <p:stCondLst>
                                            <p:cond delay="1668"/>
                                          </p:stCondLst>
                                        </p:cTn>
                                        <p:tgtEl>
                                          <p:spTgt spid="18"/>
                                        </p:tgtEl>
                                      </p:cBhvr>
                                      <p:to x="100000" y="100000"/>
                                    </p:animScale>
                                    <p:animScale>
                                      <p:cBhvr>
                                        <p:cTn id="58" dur="26">
                                          <p:stCondLst>
                                            <p:cond delay="1808"/>
                                          </p:stCondLst>
                                        </p:cTn>
                                        <p:tgtEl>
                                          <p:spTgt spid="18"/>
                                        </p:tgtEl>
                                      </p:cBhvr>
                                      <p:to x="100000" y="95000"/>
                                    </p:animScale>
                                    <p:animScale>
                                      <p:cBhvr>
                                        <p:cTn id="59" dur="166" decel="50000">
                                          <p:stCondLst>
                                            <p:cond delay="1834"/>
                                          </p:stCondLst>
                                        </p:cTn>
                                        <p:tgtEl>
                                          <p:spTgt spid="18"/>
                                        </p:tgtEl>
                                      </p:cBhvr>
                                      <p:to x="100000" y="100000"/>
                                    </p:animScale>
                                  </p:childTnLst>
                                </p:cTn>
                              </p:par>
                              <p:par>
                                <p:cTn id="60" presetID="26"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down)">
                                      <p:cBhvr>
                                        <p:cTn id="62" dur="580">
                                          <p:stCondLst>
                                            <p:cond delay="0"/>
                                          </p:stCondLst>
                                        </p:cTn>
                                        <p:tgtEl>
                                          <p:spTgt spid="12"/>
                                        </p:tgtEl>
                                      </p:cBhvr>
                                    </p:animEffect>
                                    <p:anim calcmode="lin" valueType="num">
                                      <p:cBhvr>
                                        <p:cTn id="6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8" dur="26">
                                          <p:stCondLst>
                                            <p:cond delay="650"/>
                                          </p:stCondLst>
                                        </p:cTn>
                                        <p:tgtEl>
                                          <p:spTgt spid="12"/>
                                        </p:tgtEl>
                                      </p:cBhvr>
                                      <p:to x="100000" y="60000"/>
                                    </p:animScale>
                                    <p:animScale>
                                      <p:cBhvr>
                                        <p:cTn id="69" dur="166" decel="50000">
                                          <p:stCondLst>
                                            <p:cond delay="676"/>
                                          </p:stCondLst>
                                        </p:cTn>
                                        <p:tgtEl>
                                          <p:spTgt spid="12"/>
                                        </p:tgtEl>
                                      </p:cBhvr>
                                      <p:to x="100000" y="100000"/>
                                    </p:animScale>
                                    <p:animScale>
                                      <p:cBhvr>
                                        <p:cTn id="70" dur="26">
                                          <p:stCondLst>
                                            <p:cond delay="1312"/>
                                          </p:stCondLst>
                                        </p:cTn>
                                        <p:tgtEl>
                                          <p:spTgt spid="12"/>
                                        </p:tgtEl>
                                      </p:cBhvr>
                                      <p:to x="100000" y="80000"/>
                                    </p:animScale>
                                    <p:animScale>
                                      <p:cBhvr>
                                        <p:cTn id="71" dur="166" decel="50000">
                                          <p:stCondLst>
                                            <p:cond delay="1338"/>
                                          </p:stCondLst>
                                        </p:cTn>
                                        <p:tgtEl>
                                          <p:spTgt spid="12"/>
                                        </p:tgtEl>
                                      </p:cBhvr>
                                      <p:to x="100000" y="100000"/>
                                    </p:animScale>
                                    <p:animScale>
                                      <p:cBhvr>
                                        <p:cTn id="72" dur="26">
                                          <p:stCondLst>
                                            <p:cond delay="1642"/>
                                          </p:stCondLst>
                                        </p:cTn>
                                        <p:tgtEl>
                                          <p:spTgt spid="12"/>
                                        </p:tgtEl>
                                      </p:cBhvr>
                                      <p:to x="100000" y="90000"/>
                                    </p:animScale>
                                    <p:animScale>
                                      <p:cBhvr>
                                        <p:cTn id="73" dur="166" decel="50000">
                                          <p:stCondLst>
                                            <p:cond delay="1668"/>
                                          </p:stCondLst>
                                        </p:cTn>
                                        <p:tgtEl>
                                          <p:spTgt spid="12"/>
                                        </p:tgtEl>
                                      </p:cBhvr>
                                      <p:to x="100000" y="100000"/>
                                    </p:animScale>
                                    <p:animScale>
                                      <p:cBhvr>
                                        <p:cTn id="74" dur="26">
                                          <p:stCondLst>
                                            <p:cond delay="1808"/>
                                          </p:stCondLst>
                                        </p:cTn>
                                        <p:tgtEl>
                                          <p:spTgt spid="12"/>
                                        </p:tgtEl>
                                      </p:cBhvr>
                                      <p:to x="100000" y="95000"/>
                                    </p:animScale>
                                    <p:animScale>
                                      <p:cBhvr>
                                        <p:cTn id="75" dur="166" decel="50000">
                                          <p:stCondLst>
                                            <p:cond delay="1834"/>
                                          </p:stCondLst>
                                        </p:cTn>
                                        <p:tgtEl>
                                          <p:spTgt spid="12"/>
                                        </p:tgtEl>
                                      </p:cBhvr>
                                      <p:to x="100000" y="100000"/>
                                    </p:animScale>
                                  </p:childTnLst>
                                </p:cTn>
                              </p:par>
                              <p:par>
                                <p:cTn id="76" presetID="26"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580">
                                          <p:stCondLst>
                                            <p:cond delay="0"/>
                                          </p:stCondLst>
                                        </p:cTn>
                                        <p:tgtEl>
                                          <p:spTgt spid="16"/>
                                        </p:tgtEl>
                                      </p:cBhvr>
                                    </p:animEffect>
                                    <p:anim calcmode="lin" valueType="num">
                                      <p:cBhvr>
                                        <p:cTn id="7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84" dur="26">
                                          <p:stCondLst>
                                            <p:cond delay="650"/>
                                          </p:stCondLst>
                                        </p:cTn>
                                        <p:tgtEl>
                                          <p:spTgt spid="16"/>
                                        </p:tgtEl>
                                      </p:cBhvr>
                                      <p:to x="100000" y="60000"/>
                                    </p:animScale>
                                    <p:animScale>
                                      <p:cBhvr>
                                        <p:cTn id="85" dur="166" decel="50000">
                                          <p:stCondLst>
                                            <p:cond delay="676"/>
                                          </p:stCondLst>
                                        </p:cTn>
                                        <p:tgtEl>
                                          <p:spTgt spid="16"/>
                                        </p:tgtEl>
                                      </p:cBhvr>
                                      <p:to x="100000" y="100000"/>
                                    </p:animScale>
                                    <p:animScale>
                                      <p:cBhvr>
                                        <p:cTn id="86" dur="26">
                                          <p:stCondLst>
                                            <p:cond delay="1312"/>
                                          </p:stCondLst>
                                        </p:cTn>
                                        <p:tgtEl>
                                          <p:spTgt spid="16"/>
                                        </p:tgtEl>
                                      </p:cBhvr>
                                      <p:to x="100000" y="80000"/>
                                    </p:animScale>
                                    <p:animScale>
                                      <p:cBhvr>
                                        <p:cTn id="87" dur="166" decel="50000">
                                          <p:stCondLst>
                                            <p:cond delay="1338"/>
                                          </p:stCondLst>
                                        </p:cTn>
                                        <p:tgtEl>
                                          <p:spTgt spid="16"/>
                                        </p:tgtEl>
                                      </p:cBhvr>
                                      <p:to x="100000" y="100000"/>
                                    </p:animScale>
                                    <p:animScale>
                                      <p:cBhvr>
                                        <p:cTn id="88" dur="26">
                                          <p:stCondLst>
                                            <p:cond delay="1642"/>
                                          </p:stCondLst>
                                        </p:cTn>
                                        <p:tgtEl>
                                          <p:spTgt spid="16"/>
                                        </p:tgtEl>
                                      </p:cBhvr>
                                      <p:to x="100000" y="90000"/>
                                    </p:animScale>
                                    <p:animScale>
                                      <p:cBhvr>
                                        <p:cTn id="89" dur="166" decel="50000">
                                          <p:stCondLst>
                                            <p:cond delay="1668"/>
                                          </p:stCondLst>
                                        </p:cTn>
                                        <p:tgtEl>
                                          <p:spTgt spid="16"/>
                                        </p:tgtEl>
                                      </p:cBhvr>
                                      <p:to x="100000" y="100000"/>
                                    </p:animScale>
                                    <p:animScale>
                                      <p:cBhvr>
                                        <p:cTn id="90" dur="26">
                                          <p:stCondLst>
                                            <p:cond delay="1808"/>
                                          </p:stCondLst>
                                        </p:cTn>
                                        <p:tgtEl>
                                          <p:spTgt spid="16"/>
                                        </p:tgtEl>
                                      </p:cBhvr>
                                      <p:to x="100000" y="95000"/>
                                    </p:animScale>
                                    <p:animScale>
                                      <p:cBhvr>
                                        <p:cTn id="91" dur="166" decel="50000">
                                          <p:stCondLst>
                                            <p:cond delay="1834"/>
                                          </p:stCondLst>
                                        </p:cTn>
                                        <p:tgtEl>
                                          <p:spTgt spid="16"/>
                                        </p:tgtEl>
                                      </p:cBhvr>
                                      <p:to x="100000" y="100000"/>
                                    </p:animScale>
                                  </p:childTnLst>
                                </p:cTn>
                              </p:par>
                              <p:par>
                                <p:cTn id="92" presetID="26"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down)">
                                      <p:cBhvr>
                                        <p:cTn id="94" dur="580">
                                          <p:stCondLst>
                                            <p:cond delay="0"/>
                                          </p:stCondLst>
                                        </p:cTn>
                                        <p:tgtEl>
                                          <p:spTgt spid="20"/>
                                        </p:tgtEl>
                                      </p:cBhvr>
                                    </p:animEffect>
                                    <p:anim calcmode="lin" valueType="num">
                                      <p:cBhvr>
                                        <p:cTn id="9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00" dur="26">
                                          <p:stCondLst>
                                            <p:cond delay="650"/>
                                          </p:stCondLst>
                                        </p:cTn>
                                        <p:tgtEl>
                                          <p:spTgt spid="20"/>
                                        </p:tgtEl>
                                      </p:cBhvr>
                                      <p:to x="100000" y="60000"/>
                                    </p:animScale>
                                    <p:animScale>
                                      <p:cBhvr>
                                        <p:cTn id="101" dur="166" decel="50000">
                                          <p:stCondLst>
                                            <p:cond delay="676"/>
                                          </p:stCondLst>
                                        </p:cTn>
                                        <p:tgtEl>
                                          <p:spTgt spid="20"/>
                                        </p:tgtEl>
                                      </p:cBhvr>
                                      <p:to x="100000" y="100000"/>
                                    </p:animScale>
                                    <p:animScale>
                                      <p:cBhvr>
                                        <p:cTn id="102" dur="26">
                                          <p:stCondLst>
                                            <p:cond delay="1312"/>
                                          </p:stCondLst>
                                        </p:cTn>
                                        <p:tgtEl>
                                          <p:spTgt spid="20"/>
                                        </p:tgtEl>
                                      </p:cBhvr>
                                      <p:to x="100000" y="80000"/>
                                    </p:animScale>
                                    <p:animScale>
                                      <p:cBhvr>
                                        <p:cTn id="103" dur="166" decel="50000">
                                          <p:stCondLst>
                                            <p:cond delay="1338"/>
                                          </p:stCondLst>
                                        </p:cTn>
                                        <p:tgtEl>
                                          <p:spTgt spid="20"/>
                                        </p:tgtEl>
                                      </p:cBhvr>
                                      <p:to x="100000" y="100000"/>
                                    </p:animScale>
                                    <p:animScale>
                                      <p:cBhvr>
                                        <p:cTn id="104" dur="26">
                                          <p:stCondLst>
                                            <p:cond delay="1642"/>
                                          </p:stCondLst>
                                        </p:cTn>
                                        <p:tgtEl>
                                          <p:spTgt spid="20"/>
                                        </p:tgtEl>
                                      </p:cBhvr>
                                      <p:to x="100000" y="90000"/>
                                    </p:animScale>
                                    <p:animScale>
                                      <p:cBhvr>
                                        <p:cTn id="105" dur="166" decel="50000">
                                          <p:stCondLst>
                                            <p:cond delay="1668"/>
                                          </p:stCondLst>
                                        </p:cTn>
                                        <p:tgtEl>
                                          <p:spTgt spid="20"/>
                                        </p:tgtEl>
                                      </p:cBhvr>
                                      <p:to x="100000" y="100000"/>
                                    </p:animScale>
                                    <p:animScale>
                                      <p:cBhvr>
                                        <p:cTn id="106" dur="26">
                                          <p:stCondLst>
                                            <p:cond delay="1808"/>
                                          </p:stCondLst>
                                        </p:cTn>
                                        <p:tgtEl>
                                          <p:spTgt spid="20"/>
                                        </p:tgtEl>
                                      </p:cBhvr>
                                      <p:to x="100000" y="95000"/>
                                    </p:animScale>
                                    <p:animScale>
                                      <p:cBhvr>
                                        <p:cTn id="107" dur="166" decel="50000">
                                          <p:stCondLst>
                                            <p:cond delay="1834"/>
                                          </p:stCondLst>
                                        </p:cTn>
                                        <p:tgtEl>
                                          <p:spTgt spid="20"/>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wipe(down)">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down)">
                                      <p:cBhvr>
                                        <p:cTn id="117" dur="580">
                                          <p:stCondLst>
                                            <p:cond delay="0"/>
                                          </p:stCondLst>
                                        </p:cTn>
                                        <p:tgtEl>
                                          <p:spTgt spid="25"/>
                                        </p:tgtEl>
                                      </p:cBhvr>
                                    </p:animEffect>
                                    <p:anim calcmode="lin" valueType="num">
                                      <p:cBhvr>
                                        <p:cTn id="11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23" dur="26">
                                          <p:stCondLst>
                                            <p:cond delay="650"/>
                                          </p:stCondLst>
                                        </p:cTn>
                                        <p:tgtEl>
                                          <p:spTgt spid="25"/>
                                        </p:tgtEl>
                                      </p:cBhvr>
                                      <p:to x="100000" y="60000"/>
                                    </p:animScale>
                                    <p:animScale>
                                      <p:cBhvr>
                                        <p:cTn id="124" dur="166" decel="50000">
                                          <p:stCondLst>
                                            <p:cond delay="676"/>
                                          </p:stCondLst>
                                        </p:cTn>
                                        <p:tgtEl>
                                          <p:spTgt spid="25"/>
                                        </p:tgtEl>
                                      </p:cBhvr>
                                      <p:to x="100000" y="100000"/>
                                    </p:animScale>
                                    <p:animScale>
                                      <p:cBhvr>
                                        <p:cTn id="125" dur="26">
                                          <p:stCondLst>
                                            <p:cond delay="1312"/>
                                          </p:stCondLst>
                                        </p:cTn>
                                        <p:tgtEl>
                                          <p:spTgt spid="25"/>
                                        </p:tgtEl>
                                      </p:cBhvr>
                                      <p:to x="100000" y="80000"/>
                                    </p:animScale>
                                    <p:animScale>
                                      <p:cBhvr>
                                        <p:cTn id="126" dur="166" decel="50000">
                                          <p:stCondLst>
                                            <p:cond delay="1338"/>
                                          </p:stCondLst>
                                        </p:cTn>
                                        <p:tgtEl>
                                          <p:spTgt spid="25"/>
                                        </p:tgtEl>
                                      </p:cBhvr>
                                      <p:to x="100000" y="100000"/>
                                    </p:animScale>
                                    <p:animScale>
                                      <p:cBhvr>
                                        <p:cTn id="127" dur="26">
                                          <p:stCondLst>
                                            <p:cond delay="1642"/>
                                          </p:stCondLst>
                                        </p:cTn>
                                        <p:tgtEl>
                                          <p:spTgt spid="25"/>
                                        </p:tgtEl>
                                      </p:cBhvr>
                                      <p:to x="100000" y="90000"/>
                                    </p:animScale>
                                    <p:animScale>
                                      <p:cBhvr>
                                        <p:cTn id="128" dur="166" decel="50000">
                                          <p:stCondLst>
                                            <p:cond delay="1668"/>
                                          </p:stCondLst>
                                        </p:cTn>
                                        <p:tgtEl>
                                          <p:spTgt spid="25"/>
                                        </p:tgtEl>
                                      </p:cBhvr>
                                      <p:to x="100000" y="100000"/>
                                    </p:animScale>
                                    <p:animScale>
                                      <p:cBhvr>
                                        <p:cTn id="129" dur="26">
                                          <p:stCondLst>
                                            <p:cond delay="1808"/>
                                          </p:stCondLst>
                                        </p:cTn>
                                        <p:tgtEl>
                                          <p:spTgt spid="25"/>
                                        </p:tgtEl>
                                      </p:cBhvr>
                                      <p:to x="100000" y="95000"/>
                                    </p:animScale>
                                    <p:animScale>
                                      <p:cBhvr>
                                        <p:cTn id="130" dur="166" decel="50000">
                                          <p:stCondLst>
                                            <p:cond delay="1834"/>
                                          </p:stCondLst>
                                        </p:cTn>
                                        <p:tgtEl>
                                          <p:spTgt spid="25"/>
                                        </p:tgtEl>
                                      </p:cBhvr>
                                      <p:to x="100000" y="100000"/>
                                    </p:animScale>
                                  </p:childTnLst>
                                </p:cTn>
                              </p:par>
                              <p:par>
                                <p:cTn id="131" presetID="26" presetClass="entr" presetSubtype="0" fill="hold" grpId="0" nodeType="with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wipe(down)">
                                      <p:cBhvr>
                                        <p:cTn id="133" dur="580">
                                          <p:stCondLst>
                                            <p:cond delay="0"/>
                                          </p:stCondLst>
                                        </p:cTn>
                                        <p:tgtEl>
                                          <p:spTgt spid="27"/>
                                        </p:tgtEl>
                                      </p:cBhvr>
                                    </p:animEffect>
                                    <p:anim calcmode="lin" valueType="num">
                                      <p:cBhvr>
                                        <p:cTn id="134"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39" dur="26">
                                          <p:stCondLst>
                                            <p:cond delay="650"/>
                                          </p:stCondLst>
                                        </p:cTn>
                                        <p:tgtEl>
                                          <p:spTgt spid="27"/>
                                        </p:tgtEl>
                                      </p:cBhvr>
                                      <p:to x="100000" y="60000"/>
                                    </p:animScale>
                                    <p:animScale>
                                      <p:cBhvr>
                                        <p:cTn id="140" dur="166" decel="50000">
                                          <p:stCondLst>
                                            <p:cond delay="676"/>
                                          </p:stCondLst>
                                        </p:cTn>
                                        <p:tgtEl>
                                          <p:spTgt spid="27"/>
                                        </p:tgtEl>
                                      </p:cBhvr>
                                      <p:to x="100000" y="100000"/>
                                    </p:animScale>
                                    <p:animScale>
                                      <p:cBhvr>
                                        <p:cTn id="141" dur="26">
                                          <p:stCondLst>
                                            <p:cond delay="1312"/>
                                          </p:stCondLst>
                                        </p:cTn>
                                        <p:tgtEl>
                                          <p:spTgt spid="27"/>
                                        </p:tgtEl>
                                      </p:cBhvr>
                                      <p:to x="100000" y="80000"/>
                                    </p:animScale>
                                    <p:animScale>
                                      <p:cBhvr>
                                        <p:cTn id="142" dur="166" decel="50000">
                                          <p:stCondLst>
                                            <p:cond delay="1338"/>
                                          </p:stCondLst>
                                        </p:cTn>
                                        <p:tgtEl>
                                          <p:spTgt spid="27"/>
                                        </p:tgtEl>
                                      </p:cBhvr>
                                      <p:to x="100000" y="100000"/>
                                    </p:animScale>
                                    <p:animScale>
                                      <p:cBhvr>
                                        <p:cTn id="143" dur="26">
                                          <p:stCondLst>
                                            <p:cond delay="1642"/>
                                          </p:stCondLst>
                                        </p:cTn>
                                        <p:tgtEl>
                                          <p:spTgt spid="27"/>
                                        </p:tgtEl>
                                      </p:cBhvr>
                                      <p:to x="100000" y="90000"/>
                                    </p:animScale>
                                    <p:animScale>
                                      <p:cBhvr>
                                        <p:cTn id="144" dur="166" decel="50000">
                                          <p:stCondLst>
                                            <p:cond delay="1668"/>
                                          </p:stCondLst>
                                        </p:cTn>
                                        <p:tgtEl>
                                          <p:spTgt spid="27"/>
                                        </p:tgtEl>
                                      </p:cBhvr>
                                      <p:to x="100000" y="100000"/>
                                    </p:animScale>
                                    <p:animScale>
                                      <p:cBhvr>
                                        <p:cTn id="145" dur="26">
                                          <p:stCondLst>
                                            <p:cond delay="1808"/>
                                          </p:stCondLst>
                                        </p:cTn>
                                        <p:tgtEl>
                                          <p:spTgt spid="27"/>
                                        </p:tgtEl>
                                      </p:cBhvr>
                                      <p:to x="100000" y="95000"/>
                                    </p:animScale>
                                    <p:animScale>
                                      <p:cBhvr>
                                        <p:cTn id="146" dur="166" decel="50000">
                                          <p:stCondLst>
                                            <p:cond delay="1834"/>
                                          </p:stCondLst>
                                        </p:cTn>
                                        <p:tgtEl>
                                          <p:spTgt spid="27"/>
                                        </p:tgtEl>
                                      </p:cBhvr>
                                      <p:to x="100000" y="100000"/>
                                    </p:animScale>
                                  </p:childTnLst>
                                </p:cTn>
                              </p:par>
                              <p:par>
                                <p:cTn id="147" presetID="26" presetClass="entr" presetSubtype="0" fill="hold" grpId="0"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wipe(down)">
                                      <p:cBhvr>
                                        <p:cTn id="149" dur="580">
                                          <p:stCondLst>
                                            <p:cond delay="0"/>
                                          </p:stCondLst>
                                        </p:cTn>
                                        <p:tgtEl>
                                          <p:spTgt spid="29"/>
                                        </p:tgtEl>
                                      </p:cBhvr>
                                    </p:animEffect>
                                    <p:anim calcmode="lin" valueType="num">
                                      <p:cBhvr>
                                        <p:cTn id="150"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51"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52"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153"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154"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155" dur="26">
                                          <p:stCondLst>
                                            <p:cond delay="650"/>
                                          </p:stCondLst>
                                        </p:cTn>
                                        <p:tgtEl>
                                          <p:spTgt spid="29"/>
                                        </p:tgtEl>
                                      </p:cBhvr>
                                      <p:to x="100000" y="60000"/>
                                    </p:animScale>
                                    <p:animScale>
                                      <p:cBhvr>
                                        <p:cTn id="156" dur="166" decel="50000">
                                          <p:stCondLst>
                                            <p:cond delay="676"/>
                                          </p:stCondLst>
                                        </p:cTn>
                                        <p:tgtEl>
                                          <p:spTgt spid="29"/>
                                        </p:tgtEl>
                                      </p:cBhvr>
                                      <p:to x="100000" y="100000"/>
                                    </p:animScale>
                                    <p:animScale>
                                      <p:cBhvr>
                                        <p:cTn id="157" dur="26">
                                          <p:stCondLst>
                                            <p:cond delay="1312"/>
                                          </p:stCondLst>
                                        </p:cTn>
                                        <p:tgtEl>
                                          <p:spTgt spid="29"/>
                                        </p:tgtEl>
                                      </p:cBhvr>
                                      <p:to x="100000" y="80000"/>
                                    </p:animScale>
                                    <p:animScale>
                                      <p:cBhvr>
                                        <p:cTn id="158" dur="166" decel="50000">
                                          <p:stCondLst>
                                            <p:cond delay="1338"/>
                                          </p:stCondLst>
                                        </p:cTn>
                                        <p:tgtEl>
                                          <p:spTgt spid="29"/>
                                        </p:tgtEl>
                                      </p:cBhvr>
                                      <p:to x="100000" y="100000"/>
                                    </p:animScale>
                                    <p:animScale>
                                      <p:cBhvr>
                                        <p:cTn id="159" dur="26">
                                          <p:stCondLst>
                                            <p:cond delay="1642"/>
                                          </p:stCondLst>
                                        </p:cTn>
                                        <p:tgtEl>
                                          <p:spTgt spid="29"/>
                                        </p:tgtEl>
                                      </p:cBhvr>
                                      <p:to x="100000" y="90000"/>
                                    </p:animScale>
                                    <p:animScale>
                                      <p:cBhvr>
                                        <p:cTn id="160" dur="166" decel="50000">
                                          <p:stCondLst>
                                            <p:cond delay="1668"/>
                                          </p:stCondLst>
                                        </p:cTn>
                                        <p:tgtEl>
                                          <p:spTgt spid="29"/>
                                        </p:tgtEl>
                                      </p:cBhvr>
                                      <p:to x="100000" y="100000"/>
                                    </p:animScale>
                                    <p:animScale>
                                      <p:cBhvr>
                                        <p:cTn id="161" dur="26">
                                          <p:stCondLst>
                                            <p:cond delay="1808"/>
                                          </p:stCondLst>
                                        </p:cTn>
                                        <p:tgtEl>
                                          <p:spTgt spid="29"/>
                                        </p:tgtEl>
                                      </p:cBhvr>
                                      <p:to x="100000" y="95000"/>
                                    </p:animScale>
                                    <p:animScale>
                                      <p:cBhvr>
                                        <p:cTn id="162" dur="166" decel="50000">
                                          <p:stCondLst>
                                            <p:cond delay="1834"/>
                                          </p:stCondLst>
                                        </p:cTn>
                                        <p:tgtEl>
                                          <p:spTgt spid="29"/>
                                        </p:tgtEl>
                                      </p:cBhvr>
                                      <p:to x="100000" y="100000"/>
                                    </p:animScale>
                                  </p:childTnLst>
                                </p:cTn>
                              </p:par>
                              <p:par>
                                <p:cTn id="163" presetID="26" presetClass="entr" presetSubtype="0" fill="hold" grpId="0" nodeType="withEffect">
                                  <p:stCondLst>
                                    <p:cond delay="0"/>
                                  </p:stCondLst>
                                  <p:childTnLst>
                                    <p:set>
                                      <p:cBhvr>
                                        <p:cTn id="164" dur="1" fill="hold">
                                          <p:stCondLst>
                                            <p:cond delay="0"/>
                                          </p:stCondLst>
                                        </p:cTn>
                                        <p:tgtEl>
                                          <p:spTgt spid="31"/>
                                        </p:tgtEl>
                                        <p:attrNameLst>
                                          <p:attrName>style.visibility</p:attrName>
                                        </p:attrNameLst>
                                      </p:cBhvr>
                                      <p:to>
                                        <p:strVal val="visible"/>
                                      </p:to>
                                    </p:set>
                                    <p:animEffect transition="in" filter="wipe(down)">
                                      <p:cBhvr>
                                        <p:cTn id="165" dur="580">
                                          <p:stCondLst>
                                            <p:cond delay="0"/>
                                          </p:stCondLst>
                                        </p:cTn>
                                        <p:tgtEl>
                                          <p:spTgt spid="31"/>
                                        </p:tgtEl>
                                      </p:cBhvr>
                                    </p:animEffect>
                                    <p:anim calcmode="lin" valueType="num">
                                      <p:cBhvr>
                                        <p:cTn id="16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6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6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6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7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71" dur="26">
                                          <p:stCondLst>
                                            <p:cond delay="650"/>
                                          </p:stCondLst>
                                        </p:cTn>
                                        <p:tgtEl>
                                          <p:spTgt spid="31"/>
                                        </p:tgtEl>
                                      </p:cBhvr>
                                      <p:to x="100000" y="60000"/>
                                    </p:animScale>
                                    <p:animScale>
                                      <p:cBhvr>
                                        <p:cTn id="172" dur="166" decel="50000">
                                          <p:stCondLst>
                                            <p:cond delay="676"/>
                                          </p:stCondLst>
                                        </p:cTn>
                                        <p:tgtEl>
                                          <p:spTgt spid="31"/>
                                        </p:tgtEl>
                                      </p:cBhvr>
                                      <p:to x="100000" y="100000"/>
                                    </p:animScale>
                                    <p:animScale>
                                      <p:cBhvr>
                                        <p:cTn id="173" dur="26">
                                          <p:stCondLst>
                                            <p:cond delay="1312"/>
                                          </p:stCondLst>
                                        </p:cTn>
                                        <p:tgtEl>
                                          <p:spTgt spid="31"/>
                                        </p:tgtEl>
                                      </p:cBhvr>
                                      <p:to x="100000" y="80000"/>
                                    </p:animScale>
                                    <p:animScale>
                                      <p:cBhvr>
                                        <p:cTn id="174" dur="166" decel="50000">
                                          <p:stCondLst>
                                            <p:cond delay="1338"/>
                                          </p:stCondLst>
                                        </p:cTn>
                                        <p:tgtEl>
                                          <p:spTgt spid="31"/>
                                        </p:tgtEl>
                                      </p:cBhvr>
                                      <p:to x="100000" y="100000"/>
                                    </p:animScale>
                                    <p:animScale>
                                      <p:cBhvr>
                                        <p:cTn id="175" dur="26">
                                          <p:stCondLst>
                                            <p:cond delay="1642"/>
                                          </p:stCondLst>
                                        </p:cTn>
                                        <p:tgtEl>
                                          <p:spTgt spid="31"/>
                                        </p:tgtEl>
                                      </p:cBhvr>
                                      <p:to x="100000" y="90000"/>
                                    </p:animScale>
                                    <p:animScale>
                                      <p:cBhvr>
                                        <p:cTn id="176" dur="166" decel="50000">
                                          <p:stCondLst>
                                            <p:cond delay="1668"/>
                                          </p:stCondLst>
                                        </p:cTn>
                                        <p:tgtEl>
                                          <p:spTgt spid="31"/>
                                        </p:tgtEl>
                                      </p:cBhvr>
                                      <p:to x="100000" y="100000"/>
                                    </p:animScale>
                                    <p:animScale>
                                      <p:cBhvr>
                                        <p:cTn id="177" dur="26">
                                          <p:stCondLst>
                                            <p:cond delay="1808"/>
                                          </p:stCondLst>
                                        </p:cTn>
                                        <p:tgtEl>
                                          <p:spTgt spid="31"/>
                                        </p:tgtEl>
                                      </p:cBhvr>
                                      <p:to x="100000" y="95000"/>
                                    </p:animScale>
                                    <p:animScale>
                                      <p:cBhvr>
                                        <p:cTn id="178" dur="166" decel="50000">
                                          <p:stCondLst>
                                            <p:cond delay="1834"/>
                                          </p:stCondLst>
                                        </p:cTn>
                                        <p:tgtEl>
                                          <p:spTgt spid="31"/>
                                        </p:tgtEl>
                                      </p:cBhvr>
                                      <p:to x="100000" y="100000"/>
                                    </p:animScale>
                                  </p:childTnLst>
                                </p:cTn>
                              </p:par>
                              <p:par>
                                <p:cTn id="179" presetID="26" presetClass="entr" presetSubtype="0" fill="hold" grpId="0" nodeType="withEffect">
                                  <p:stCondLst>
                                    <p:cond delay="0"/>
                                  </p:stCondLst>
                                  <p:childTnLst>
                                    <p:set>
                                      <p:cBhvr>
                                        <p:cTn id="180" dur="1" fill="hold">
                                          <p:stCondLst>
                                            <p:cond delay="0"/>
                                          </p:stCondLst>
                                        </p:cTn>
                                        <p:tgtEl>
                                          <p:spTgt spid="33"/>
                                        </p:tgtEl>
                                        <p:attrNameLst>
                                          <p:attrName>style.visibility</p:attrName>
                                        </p:attrNameLst>
                                      </p:cBhvr>
                                      <p:to>
                                        <p:strVal val="visible"/>
                                      </p:to>
                                    </p:set>
                                    <p:animEffect transition="in" filter="wipe(down)">
                                      <p:cBhvr>
                                        <p:cTn id="181" dur="580">
                                          <p:stCondLst>
                                            <p:cond delay="0"/>
                                          </p:stCondLst>
                                        </p:cTn>
                                        <p:tgtEl>
                                          <p:spTgt spid="33"/>
                                        </p:tgtEl>
                                      </p:cBhvr>
                                    </p:animEffect>
                                    <p:anim calcmode="lin" valueType="num">
                                      <p:cBhvr>
                                        <p:cTn id="182"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83"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84"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85"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86"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87" dur="26">
                                          <p:stCondLst>
                                            <p:cond delay="650"/>
                                          </p:stCondLst>
                                        </p:cTn>
                                        <p:tgtEl>
                                          <p:spTgt spid="33"/>
                                        </p:tgtEl>
                                      </p:cBhvr>
                                      <p:to x="100000" y="60000"/>
                                    </p:animScale>
                                    <p:animScale>
                                      <p:cBhvr>
                                        <p:cTn id="188" dur="166" decel="50000">
                                          <p:stCondLst>
                                            <p:cond delay="676"/>
                                          </p:stCondLst>
                                        </p:cTn>
                                        <p:tgtEl>
                                          <p:spTgt spid="33"/>
                                        </p:tgtEl>
                                      </p:cBhvr>
                                      <p:to x="100000" y="100000"/>
                                    </p:animScale>
                                    <p:animScale>
                                      <p:cBhvr>
                                        <p:cTn id="189" dur="26">
                                          <p:stCondLst>
                                            <p:cond delay="1312"/>
                                          </p:stCondLst>
                                        </p:cTn>
                                        <p:tgtEl>
                                          <p:spTgt spid="33"/>
                                        </p:tgtEl>
                                      </p:cBhvr>
                                      <p:to x="100000" y="80000"/>
                                    </p:animScale>
                                    <p:animScale>
                                      <p:cBhvr>
                                        <p:cTn id="190" dur="166" decel="50000">
                                          <p:stCondLst>
                                            <p:cond delay="1338"/>
                                          </p:stCondLst>
                                        </p:cTn>
                                        <p:tgtEl>
                                          <p:spTgt spid="33"/>
                                        </p:tgtEl>
                                      </p:cBhvr>
                                      <p:to x="100000" y="100000"/>
                                    </p:animScale>
                                    <p:animScale>
                                      <p:cBhvr>
                                        <p:cTn id="191" dur="26">
                                          <p:stCondLst>
                                            <p:cond delay="1642"/>
                                          </p:stCondLst>
                                        </p:cTn>
                                        <p:tgtEl>
                                          <p:spTgt spid="33"/>
                                        </p:tgtEl>
                                      </p:cBhvr>
                                      <p:to x="100000" y="90000"/>
                                    </p:animScale>
                                    <p:animScale>
                                      <p:cBhvr>
                                        <p:cTn id="192" dur="166" decel="50000">
                                          <p:stCondLst>
                                            <p:cond delay="1668"/>
                                          </p:stCondLst>
                                        </p:cTn>
                                        <p:tgtEl>
                                          <p:spTgt spid="33"/>
                                        </p:tgtEl>
                                      </p:cBhvr>
                                      <p:to x="100000" y="100000"/>
                                    </p:animScale>
                                    <p:animScale>
                                      <p:cBhvr>
                                        <p:cTn id="193" dur="26">
                                          <p:stCondLst>
                                            <p:cond delay="1808"/>
                                          </p:stCondLst>
                                        </p:cTn>
                                        <p:tgtEl>
                                          <p:spTgt spid="33"/>
                                        </p:tgtEl>
                                      </p:cBhvr>
                                      <p:to x="100000" y="95000"/>
                                    </p:animScale>
                                    <p:animScale>
                                      <p:cBhvr>
                                        <p:cTn id="194" dur="166" decel="50000">
                                          <p:stCondLst>
                                            <p:cond delay="1834"/>
                                          </p:stCondLst>
                                        </p:cTn>
                                        <p:tgtEl>
                                          <p:spTgt spid="33"/>
                                        </p:tgtEl>
                                      </p:cBhvr>
                                      <p:to x="100000" y="100000"/>
                                    </p:animScale>
                                  </p:childTnLst>
                                </p:cTn>
                              </p:par>
                              <p:par>
                                <p:cTn id="195" presetID="26" presetClass="entr" presetSubtype="0" fill="hold" grpId="0" nodeType="withEffect">
                                  <p:stCondLst>
                                    <p:cond delay="0"/>
                                  </p:stCondLst>
                                  <p:childTnLst>
                                    <p:set>
                                      <p:cBhvr>
                                        <p:cTn id="196" dur="1" fill="hold">
                                          <p:stCondLst>
                                            <p:cond delay="0"/>
                                          </p:stCondLst>
                                        </p:cTn>
                                        <p:tgtEl>
                                          <p:spTgt spid="35"/>
                                        </p:tgtEl>
                                        <p:attrNameLst>
                                          <p:attrName>style.visibility</p:attrName>
                                        </p:attrNameLst>
                                      </p:cBhvr>
                                      <p:to>
                                        <p:strVal val="visible"/>
                                      </p:to>
                                    </p:set>
                                    <p:animEffect transition="in" filter="wipe(down)">
                                      <p:cBhvr>
                                        <p:cTn id="197" dur="580">
                                          <p:stCondLst>
                                            <p:cond delay="0"/>
                                          </p:stCondLst>
                                        </p:cTn>
                                        <p:tgtEl>
                                          <p:spTgt spid="35"/>
                                        </p:tgtEl>
                                      </p:cBhvr>
                                    </p:animEffect>
                                    <p:anim calcmode="lin" valueType="num">
                                      <p:cBhvr>
                                        <p:cTn id="198"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99"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00"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01"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02"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03" dur="26">
                                          <p:stCondLst>
                                            <p:cond delay="650"/>
                                          </p:stCondLst>
                                        </p:cTn>
                                        <p:tgtEl>
                                          <p:spTgt spid="35"/>
                                        </p:tgtEl>
                                      </p:cBhvr>
                                      <p:to x="100000" y="60000"/>
                                    </p:animScale>
                                    <p:animScale>
                                      <p:cBhvr>
                                        <p:cTn id="204" dur="166" decel="50000">
                                          <p:stCondLst>
                                            <p:cond delay="676"/>
                                          </p:stCondLst>
                                        </p:cTn>
                                        <p:tgtEl>
                                          <p:spTgt spid="35"/>
                                        </p:tgtEl>
                                      </p:cBhvr>
                                      <p:to x="100000" y="100000"/>
                                    </p:animScale>
                                    <p:animScale>
                                      <p:cBhvr>
                                        <p:cTn id="205" dur="26">
                                          <p:stCondLst>
                                            <p:cond delay="1312"/>
                                          </p:stCondLst>
                                        </p:cTn>
                                        <p:tgtEl>
                                          <p:spTgt spid="35"/>
                                        </p:tgtEl>
                                      </p:cBhvr>
                                      <p:to x="100000" y="80000"/>
                                    </p:animScale>
                                    <p:animScale>
                                      <p:cBhvr>
                                        <p:cTn id="206" dur="166" decel="50000">
                                          <p:stCondLst>
                                            <p:cond delay="1338"/>
                                          </p:stCondLst>
                                        </p:cTn>
                                        <p:tgtEl>
                                          <p:spTgt spid="35"/>
                                        </p:tgtEl>
                                      </p:cBhvr>
                                      <p:to x="100000" y="100000"/>
                                    </p:animScale>
                                    <p:animScale>
                                      <p:cBhvr>
                                        <p:cTn id="207" dur="26">
                                          <p:stCondLst>
                                            <p:cond delay="1642"/>
                                          </p:stCondLst>
                                        </p:cTn>
                                        <p:tgtEl>
                                          <p:spTgt spid="35"/>
                                        </p:tgtEl>
                                      </p:cBhvr>
                                      <p:to x="100000" y="90000"/>
                                    </p:animScale>
                                    <p:animScale>
                                      <p:cBhvr>
                                        <p:cTn id="208" dur="166" decel="50000">
                                          <p:stCondLst>
                                            <p:cond delay="1668"/>
                                          </p:stCondLst>
                                        </p:cTn>
                                        <p:tgtEl>
                                          <p:spTgt spid="35"/>
                                        </p:tgtEl>
                                      </p:cBhvr>
                                      <p:to x="100000" y="100000"/>
                                    </p:animScale>
                                    <p:animScale>
                                      <p:cBhvr>
                                        <p:cTn id="209" dur="26">
                                          <p:stCondLst>
                                            <p:cond delay="1808"/>
                                          </p:stCondLst>
                                        </p:cTn>
                                        <p:tgtEl>
                                          <p:spTgt spid="35"/>
                                        </p:tgtEl>
                                      </p:cBhvr>
                                      <p:to x="100000" y="95000"/>
                                    </p:animScale>
                                    <p:animScale>
                                      <p:cBhvr>
                                        <p:cTn id="210" dur="166" decel="50000">
                                          <p:stCondLst>
                                            <p:cond delay="1834"/>
                                          </p:stCondLst>
                                        </p:cTn>
                                        <p:tgtEl>
                                          <p:spTgt spid="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4" grpId="0"/>
      <p:bldP spid="18" grpId="0"/>
      <p:bldP spid="12" grpId="0"/>
      <p:bldP spid="16" grpId="0"/>
      <p:bldP spid="20" grpId="0"/>
      <p:bldP spid="10" grpId="1"/>
      <p:bldP spid="14" grpId="1"/>
      <p:bldP spid="18" grpId="1"/>
      <p:bldP spid="12" grpId="1"/>
      <p:bldP spid="16" grpId="1"/>
      <p:bldP spid="20" grpId="1"/>
      <p:bldP spid="23" grpId="0"/>
      <p:bldP spid="23" grpId="1"/>
      <p:bldP spid="25" grpId="0"/>
      <p:bldP spid="27" grpId="0"/>
      <p:bldP spid="29" grpId="0"/>
      <p:bldP spid="31" grpId="0"/>
      <p:bldP spid="33" grpId="0"/>
      <p:bldP spid="35" grpId="0"/>
      <p:bldP spid="25" grpId="1"/>
      <p:bldP spid="27" grpId="1"/>
      <p:bldP spid="29" grpId="1"/>
      <p:bldP spid="31" grpId="1"/>
      <p:bldP spid="33" grpId="1"/>
      <p:bldP spid="35"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四</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句式 1-2 · 倒装 + 主语从句</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16</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25880"/>
            <a:ext cx="5669280" cy="50292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85800" y="1508760"/>
            <a:ext cx="5212080" cy="54864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1 · Not only 部分倒装</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546100" y="2145665"/>
            <a:ext cx="5628640" cy="385445"/>
          </a:xfrm>
          <a:prstGeom prst="rect">
            <a:avLst/>
          </a:prstGeom>
          <a:noFill/>
        </p:spPr>
        <p:txBody>
          <a:bodyPr wrap="square" lIns="54864" tIns="36576" rIns="54864" bIns="36576">
            <a:spAutoFit/>
          </a:bodyPr>
          <a:lstStyle/>
          <a:p>
            <a:pPr algn="l">
              <a:lnSpc>
                <a:spcPct val="120000"/>
              </a:lnSpc>
              <a:spcAft>
                <a:spcPts val="400"/>
              </a:spcAft>
            </a:pPr>
            <a:r>
              <a:rPr sz="1700" b="1">
                <a:solidFill>
                  <a:srgbClr val="00B050"/>
                </a:solidFill>
                <a:latin typeface="微软雅黑" panose="020B0503020204020204" charset="-122"/>
                <a:ea typeface="微软雅黑" panose="020B0503020204020204" charset="-122"/>
                <a:cs typeface="微软雅黑" panose="020B0503020204020204" charset="-122"/>
              </a:rPr>
              <a:t>公式：Not only + 助动词 + 主语…, but (also) + 主句</a:t>
            </a:r>
            <a:endParaRPr sz="17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577215" y="2522855"/>
            <a:ext cx="5549265" cy="1828165"/>
          </a:xfrm>
          <a:prstGeom prst="rect">
            <a:avLst/>
          </a:prstGeom>
          <a:noFill/>
        </p:spPr>
        <p:txBody>
          <a:bodyPr wrap="square" lIns="54864" tIns="36576" rIns="54864" bIns="36576">
            <a:noAutofit/>
          </a:bodyPr>
          <a:lstStyle/>
          <a:p>
            <a:pPr algn="l">
              <a:lnSpc>
                <a:spcPct val="135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Not only does it embody Chinese aesthetics, but it also serves practical purposes—cooling you in summer heat and adding charm to your space.</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640080" y="4351020"/>
            <a:ext cx="5300980" cy="934085"/>
          </a:xfrm>
          <a:prstGeom prst="rect">
            <a:avLst/>
          </a:prstGeom>
          <a:noFill/>
        </p:spPr>
        <p:txBody>
          <a:bodyPr wrap="square" lIns="54864" tIns="36576" rIns="54864" bIns="36576">
            <a:spAutoFit/>
          </a:bodyPr>
          <a:lstStyle/>
          <a:p>
            <a:pPr algn="l">
              <a:lnSpc>
                <a:spcPct val="140000"/>
              </a:lnSpc>
              <a:spcAft>
                <a:spcPts val="400"/>
              </a:spcAft>
            </a:pPr>
            <a:r>
              <a:rPr sz="2000" b="0" u="sng">
                <a:solidFill>
                  <a:schemeClr val="tx1"/>
                </a:solidFill>
                <a:latin typeface="微软雅黑" panose="020B0503020204020204" charset="-122"/>
                <a:ea typeface="微软雅黑" panose="020B0503020204020204" charset="-122"/>
                <a:cs typeface="微软雅黑" panose="020B0503020204020204" charset="-122"/>
              </a:rPr>
              <a:t>它不仅体现了中式美学，还很实用——夏日为你消暑，也为你的空间增添韵味。</a:t>
            </a:r>
            <a:endParaRPr sz="2000" b="0" u="sng">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640080" y="5245100"/>
            <a:ext cx="5300980" cy="1066800"/>
          </a:xfrm>
          <a:prstGeom prst="rect">
            <a:avLst/>
          </a:prstGeom>
          <a:noFill/>
        </p:spPr>
        <p:txBody>
          <a:bodyPr wrap="square" lIns="54864" tIns="36576" rIns="54864" bIns="36576">
            <a:noAutofit/>
          </a:bodyPr>
          <a:lstStyle/>
          <a:p>
            <a:pPr algn="l">
              <a:lnSpc>
                <a:spcPct val="135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 仿写：先写"美"，再以 not only…but 转折带出"实用 / 意义"，双效加分。</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6263640" y="1325880"/>
            <a:ext cx="5669280" cy="5029200"/>
          </a:xfrm>
          <a:prstGeom prst="roundRect">
            <a:avLst>
              <a:gd name="adj" fmla="val 7000"/>
            </a:avLst>
          </a:prstGeom>
          <a:solidFill>
            <a:srgbClr val="F5EACE"/>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6492240" y="1508760"/>
            <a:ext cx="5212080" cy="54864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2 · What 主语从句</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6492240" y="2103120"/>
            <a:ext cx="5415280" cy="441325"/>
          </a:xfrm>
          <a:prstGeom prst="rect">
            <a:avLst/>
          </a:prstGeom>
          <a:noFill/>
        </p:spPr>
        <p:txBody>
          <a:bodyPr wrap="square" lIns="54864" tIns="36576" rIns="54864" bIns="36576">
            <a:spAutoFit/>
          </a:bodyPr>
          <a:lstStyle/>
          <a:p>
            <a:pPr algn="l">
              <a:lnSpc>
                <a:spcPct val="120000"/>
              </a:lnSpc>
              <a:spcAft>
                <a:spcPts val="400"/>
              </a:spcAft>
            </a:pPr>
            <a:r>
              <a:rPr sz="2000" b="1">
                <a:solidFill>
                  <a:srgbClr val="00B050"/>
                </a:solidFill>
                <a:latin typeface="微软雅黑" panose="020B0503020204020204" charset="-122"/>
                <a:ea typeface="微软雅黑" panose="020B0503020204020204" charset="-122"/>
                <a:cs typeface="微软雅黑" panose="020B0503020204020204" charset="-122"/>
              </a:rPr>
              <a:t>公式：What makes it + adj. is that + 从句</a:t>
            </a:r>
            <a:endParaRPr sz="20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6492240" y="2606040"/>
            <a:ext cx="5212080" cy="1566545"/>
          </a:xfrm>
          <a:prstGeom prst="rect">
            <a:avLst/>
          </a:prstGeom>
          <a:noFill/>
        </p:spPr>
        <p:txBody>
          <a:bodyPr wrap="square" lIns="54864" tIns="36576" rIns="54864" bIns="36576">
            <a:spAutoFit/>
          </a:bodyPr>
          <a:lstStyle/>
          <a:p>
            <a:pPr algn="l">
              <a:lnSpc>
                <a:spcPct val="135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What makes it truly meaningful is that every stroke conveys my sincere wishes for our friendship.</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8" name="TextBox 17"/>
          <p:cNvSpPr txBox="1"/>
          <p:nvPr/>
        </p:nvSpPr>
        <p:spPr>
          <a:xfrm>
            <a:off x="6492240" y="4186555"/>
            <a:ext cx="5212080" cy="934085"/>
          </a:xfrm>
          <a:prstGeom prst="rect">
            <a:avLst/>
          </a:prstGeom>
          <a:noFill/>
        </p:spPr>
        <p:txBody>
          <a:bodyPr wrap="square" lIns="54864" tIns="36576" rIns="54864" bIns="36576">
            <a:spAutoFit/>
          </a:bodyPr>
          <a:lstStyle/>
          <a:p>
            <a:pPr algn="l">
              <a:lnSpc>
                <a:spcPct val="140000"/>
              </a:lnSpc>
              <a:spcAft>
                <a:spcPts val="400"/>
              </a:spcAft>
            </a:pPr>
            <a:r>
              <a:rPr sz="2000" b="0" u="sng">
                <a:latin typeface="微软雅黑" panose="020B0503020204020204" charset="-122"/>
                <a:ea typeface="微软雅黑" panose="020B0503020204020204" charset="-122"/>
                <a:cs typeface="微软雅黑" panose="020B0503020204020204" charset="-122"/>
              </a:rPr>
              <a:t>更妙的是，每一笔都承载着我对我们友谊的真挚祝愿。</a:t>
            </a:r>
            <a:endParaRPr sz="2000" b="0" u="sng">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6492240" y="5212080"/>
            <a:ext cx="5212080" cy="902970"/>
          </a:xfrm>
          <a:prstGeom prst="rect">
            <a:avLst/>
          </a:prstGeom>
          <a:noFill/>
        </p:spPr>
        <p:txBody>
          <a:bodyPr wrap="square" lIns="54864" tIns="36576" rIns="54864" bIns="36576">
            <a:spAutoFit/>
          </a:bodyPr>
          <a:lstStyle/>
          <a:p>
            <a:pPr algn="l">
              <a:lnSpc>
                <a:spcPct val="135000"/>
              </a:lnSpc>
              <a:spcAft>
                <a:spcPts val="400"/>
              </a:spcAft>
              <a:buClrTx/>
              <a:buSzTx/>
              <a:buFontTx/>
            </a:pPr>
            <a:r>
              <a:rPr sz="2000" b="1">
                <a:solidFill>
                  <a:srgbClr val="23211E"/>
                </a:solidFill>
                <a:latin typeface="微软雅黑" panose="020B0503020204020204" charset="-122"/>
                <a:ea typeface="微软雅黑" panose="020B0503020204020204" charset="-122"/>
                <a:cs typeface="微软雅黑" panose="020B0503020204020204" charset="-122"/>
              </a:rPr>
              <a:t>💡 仿写：把抽象的"意义"名词化做主语，避免 I think it is meaningful。</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strips(downLeft)">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9" grpId="0"/>
      <p:bldP spid="19"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四</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句式 3-4 · 定语从句 + 时间状语</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17</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25880"/>
            <a:ext cx="5669280" cy="502920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85800" y="1508760"/>
            <a:ext cx="5212080" cy="54864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3 · on which 非限定性定语从句</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685800" y="2103120"/>
            <a:ext cx="5212080" cy="514985"/>
          </a:xfrm>
          <a:prstGeom prst="rect">
            <a:avLst/>
          </a:prstGeom>
          <a:noFill/>
        </p:spPr>
        <p:txBody>
          <a:bodyPr wrap="square" lIns="54864" tIns="36576" rIns="54864" bIns="36576">
            <a:spAutoFit/>
          </a:bodyPr>
          <a:lstStyle/>
          <a:p>
            <a:pPr algn="l">
              <a:lnSpc>
                <a:spcPct val="120000"/>
              </a:lnSpc>
              <a:spcAft>
                <a:spcPts val="400"/>
              </a:spcAft>
            </a:pPr>
            <a:r>
              <a:rPr sz="2400" b="1">
                <a:solidFill>
                  <a:srgbClr val="00B050"/>
                </a:solidFill>
                <a:latin typeface="微软雅黑" panose="020B0503020204020204" charset="-122"/>
                <a:ea typeface="微软雅黑" panose="020B0503020204020204" charset="-122"/>
                <a:cs typeface="微软雅黑" panose="020B0503020204020204" charset="-122"/>
              </a:rPr>
              <a:t>公式：名词, on which + 从句</a:t>
            </a:r>
            <a:endParaRPr sz="24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685800" y="2514600"/>
            <a:ext cx="5212080" cy="1441450"/>
          </a:xfrm>
          <a:prstGeom prst="rect">
            <a:avLst/>
          </a:prstGeom>
          <a:noFill/>
        </p:spPr>
        <p:txBody>
          <a:bodyPr wrap="square" lIns="54864" tIns="36576" rIns="54864" bIns="36576">
            <a:spAutoFit/>
          </a:bodyPr>
          <a:lstStyle/>
          <a:p>
            <a:pPr algn="l">
              <a:lnSpc>
                <a:spcPct val="135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It is a hand-painted folding fan, on which I have depicted a classic landscape with misty mountains and flowing streams.</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685800" y="3931920"/>
            <a:ext cx="5212080" cy="934085"/>
          </a:xfrm>
          <a:prstGeom prst="rect">
            <a:avLst/>
          </a:prstGeom>
          <a:noFill/>
        </p:spPr>
        <p:txBody>
          <a:bodyPr wrap="square" lIns="54864" tIns="36576" rIns="54864" bIns="36576">
            <a:spAutoFit/>
          </a:bodyPr>
          <a:lstStyle/>
          <a:p>
            <a:pPr algn="l">
              <a:lnSpc>
                <a:spcPct val="140000"/>
              </a:lnSpc>
              <a:spcAft>
                <a:spcPts val="400"/>
              </a:spcAft>
            </a:pPr>
            <a:r>
              <a:rPr sz="2000" b="0" u="sng">
                <a:latin typeface="微软雅黑" panose="020B0503020204020204" charset="-122"/>
                <a:ea typeface="微软雅黑" panose="020B0503020204020204" charset="-122"/>
                <a:cs typeface="微软雅黑" panose="020B0503020204020204" charset="-122"/>
              </a:rPr>
              <a:t>它是一把手绘折扇，扇面上我画了一幅烟雨朦胧山峦与潺潺流水的经典山水。</a:t>
            </a:r>
            <a:endParaRPr sz="2000" b="0" u="sng">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685800" y="5074920"/>
            <a:ext cx="5212080" cy="902970"/>
          </a:xfrm>
          <a:prstGeom prst="rect">
            <a:avLst/>
          </a:prstGeom>
          <a:noFill/>
        </p:spPr>
        <p:txBody>
          <a:bodyPr wrap="square" lIns="54864" tIns="36576" rIns="54864" bIns="36576">
            <a:spAutoFit/>
          </a:bodyPr>
          <a:lstStyle/>
          <a:p>
            <a:pPr algn="l">
              <a:lnSpc>
                <a:spcPct val="135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 仿写：用于描述"画在 / 写在 / 刻在某物上"的画面，比 which 更精准。</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6263640" y="1325880"/>
            <a:ext cx="5669280" cy="5029200"/>
          </a:xfrm>
          <a:prstGeom prst="roundRect">
            <a:avLst>
              <a:gd name="adj" fmla="val 7000"/>
            </a:avLst>
          </a:prstGeom>
          <a:solidFill>
            <a:srgbClr val="DDEFE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6492240" y="1508760"/>
            <a:ext cx="5212080" cy="551815"/>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4 ·</a:t>
            </a:r>
            <a:r>
              <a:rPr sz="2000" b="1">
                <a:solidFill>
                  <a:srgbClr val="23211E"/>
                </a:solidFill>
                <a:latin typeface="微软雅黑" panose="020B0503020204020204" charset="-122"/>
                <a:ea typeface="微软雅黑" panose="020B0503020204020204" charset="-122"/>
                <a:cs typeface="微软雅黑" panose="020B0503020204020204" charset="-122"/>
              </a:rPr>
              <a:t> The moment / Whenever 时间状语</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6492240" y="2063115"/>
            <a:ext cx="5110480" cy="810895"/>
          </a:xfrm>
          <a:prstGeom prst="rect">
            <a:avLst/>
          </a:prstGeom>
          <a:noFill/>
        </p:spPr>
        <p:txBody>
          <a:bodyPr wrap="square" lIns="54864" tIns="36576" rIns="54864" bIns="36576">
            <a:spAutoFit/>
          </a:bodyPr>
          <a:lstStyle/>
          <a:p>
            <a:pPr algn="l">
              <a:lnSpc>
                <a:spcPct val="120000"/>
              </a:lnSpc>
              <a:spcAft>
                <a:spcPts val="400"/>
              </a:spcAft>
            </a:pPr>
            <a:r>
              <a:rPr sz="2000" b="1">
                <a:solidFill>
                  <a:srgbClr val="00B050"/>
                </a:solidFill>
                <a:latin typeface="微软雅黑" panose="020B0503020204020204" charset="-122"/>
                <a:ea typeface="微软雅黑" panose="020B0503020204020204" charset="-122"/>
                <a:cs typeface="微软雅黑" panose="020B0503020204020204" charset="-122"/>
              </a:rPr>
              <a:t>公式：The moment + 从句, 主句 / Whenever + 从句, 主句</a:t>
            </a:r>
            <a:endParaRPr sz="20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6492240" y="2686685"/>
            <a:ext cx="5212080" cy="1441450"/>
          </a:xfrm>
          <a:prstGeom prst="rect">
            <a:avLst/>
          </a:prstGeom>
          <a:noFill/>
        </p:spPr>
        <p:txBody>
          <a:bodyPr wrap="square" lIns="54864" tIns="36576" rIns="54864" bIns="36576">
            <a:spAutoFit/>
          </a:bodyPr>
          <a:lstStyle/>
          <a:p>
            <a:pPr algn="l">
              <a:lnSpc>
                <a:spcPct val="135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The moment you open the lid, a fresh, grassy fragrance will remind you of misty hills in early spring.</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8" name="TextBox 17"/>
          <p:cNvSpPr txBox="1"/>
          <p:nvPr/>
        </p:nvSpPr>
        <p:spPr>
          <a:xfrm>
            <a:off x="6492240" y="4055110"/>
            <a:ext cx="5212080" cy="934085"/>
          </a:xfrm>
          <a:prstGeom prst="rect">
            <a:avLst/>
          </a:prstGeom>
          <a:noFill/>
        </p:spPr>
        <p:txBody>
          <a:bodyPr wrap="square" lIns="54864" tIns="36576" rIns="54864" bIns="36576">
            <a:spAutoFit/>
          </a:bodyPr>
          <a:lstStyle/>
          <a:p>
            <a:pPr algn="l">
              <a:lnSpc>
                <a:spcPct val="140000"/>
              </a:lnSpc>
              <a:spcAft>
                <a:spcPts val="400"/>
              </a:spcAft>
            </a:pPr>
            <a:r>
              <a:rPr sz="2000" b="0" u="sng">
                <a:latin typeface="微软雅黑" panose="020B0503020204020204" charset="-122"/>
                <a:ea typeface="微软雅黑" panose="020B0503020204020204" charset="-122"/>
                <a:cs typeface="微软雅黑" panose="020B0503020204020204" charset="-122"/>
              </a:rPr>
              <a:t>你一打开盖子，清新的草香就会让你想起早春雾气朦胧的山丘。</a:t>
            </a:r>
            <a:endParaRPr sz="2000" b="0" u="sng">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6492240" y="5074920"/>
            <a:ext cx="5212080" cy="902970"/>
          </a:xfrm>
          <a:prstGeom prst="rect">
            <a:avLst/>
          </a:prstGeom>
          <a:noFill/>
        </p:spPr>
        <p:txBody>
          <a:bodyPr wrap="square" lIns="54864" tIns="36576" rIns="54864" bIns="36576">
            <a:spAutoFit/>
          </a:bodyPr>
          <a:lstStyle/>
          <a:p>
            <a:pPr algn="l">
              <a:lnSpc>
                <a:spcPct val="135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 仿写：把"打开 / 使用"的瞬间写成触发记忆的画面。</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p:bldP spid="13" grpId="1"/>
      <p:bldP spid="17" grpId="0"/>
      <p:bldP spid="17" grpId="1"/>
      <p:bldP spid="19" grpId="0"/>
      <p:bldP spid="19"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四</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句式 5-6 · 强调句 + 比喻递进</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18</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25880"/>
            <a:ext cx="5669280" cy="502920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85800" y="1508760"/>
            <a:ext cx="5212080" cy="54864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5 · 强调句 It is…who</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618490" y="2103120"/>
            <a:ext cx="5486400" cy="441325"/>
          </a:xfrm>
          <a:prstGeom prst="rect">
            <a:avLst/>
          </a:prstGeom>
          <a:noFill/>
        </p:spPr>
        <p:txBody>
          <a:bodyPr wrap="square" lIns="54864" tIns="36576" rIns="54864" bIns="36576">
            <a:spAutoFit/>
          </a:bodyPr>
          <a:lstStyle/>
          <a:p>
            <a:pPr algn="l">
              <a:lnSpc>
                <a:spcPct val="120000"/>
              </a:lnSpc>
              <a:spcAft>
                <a:spcPts val="400"/>
              </a:spcAft>
            </a:pPr>
            <a:r>
              <a:rPr sz="2000" b="1">
                <a:solidFill>
                  <a:srgbClr val="00B050"/>
                </a:solidFill>
                <a:latin typeface="微软雅黑" panose="020B0503020204020204" charset="-122"/>
                <a:ea typeface="微软雅黑" panose="020B0503020204020204" charset="-122"/>
                <a:cs typeface="微软雅黑" panose="020B0503020204020204" charset="-122"/>
              </a:rPr>
              <a:t>公式：It is + 被强调部分 + who/that + 从句</a:t>
            </a:r>
            <a:endParaRPr sz="20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685800" y="2514600"/>
            <a:ext cx="5212080" cy="1441450"/>
          </a:xfrm>
          <a:prstGeom prst="rect">
            <a:avLst/>
          </a:prstGeom>
          <a:noFill/>
        </p:spPr>
        <p:txBody>
          <a:bodyPr wrap="square" lIns="54864" tIns="36576" rIns="54864" bIns="36576">
            <a:spAutoFit/>
          </a:bodyPr>
          <a:lstStyle/>
          <a:p>
            <a:pPr algn="l">
              <a:lnSpc>
                <a:spcPct val="135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It is my grandmother who taught me this traditional craft, and every cut carries my best wishes for your stay.</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685800" y="3931920"/>
            <a:ext cx="5212080" cy="934085"/>
          </a:xfrm>
          <a:prstGeom prst="rect">
            <a:avLst/>
          </a:prstGeom>
          <a:noFill/>
        </p:spPr>
        <p:txBody>
          <a:bodyPr wrap="square" lIns="54864" tIns="36576" rIns="54864" bIns="36576">
            <a:spAutoFit/>
          </a:bodyPr>
          <a:lstStyle/>
          <a:p>
            <a:pPr algn="l">
              <a:lnSpc>
                <a:spcPct val="140000"/>
              </a:lnSpc>
              <a:spcAft>
                <a:spcPts val="400"/>
              </a:spcAft>
            </a:pPr>
            <a:r>
              <a:rPr sz="2000" b="0" u="sng">
                <a:latin typeface="微软雅黑" panose="020B0503020204020204" charset="-122"/>
                <a:ea typeface="微软雅黑" panose="020B0503020204020204" charset="-122"/>
                <a:cs typeface="微软雅黑" panose="020B0503020204020204" charset="-122"/>
              </a:rPr>
              <a:t>是我的祖母教会了我这门传统手艺，每一刀都承载着我对你在华期间最美好的祝愿。</a:t>
            </a:r>
            <a:endParaRPr sz="2000" b="0" u="sng">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685800" y="5074920"/>
            <a:ext cx="5212080" cy="902970"/>
          </a:xfrm>
          <a:prstGeom prst="rect">
            <a:avLst/>
          </a:prstGeom>
          <a:noFill/>
        </p:spPr>
        <p:txBody>
          <a:bodyPr wrap="square" lIns="54864" tIns="36576" rIns="54864" bIns="36576">
            <a:spAutoFit/>
          </a:bodyPr>
          <a:lstStyle/>
          <a:p>
            <a:pPr algn="l">
              <a:lnSpc>
                <a:spcPct val="135000"/>
              </a:lnSpc>
              <a:spcAft>
                <a:spcPts val="400"/>
              </a:spcAft>
              <a:buClrTx/>
              <a:buSzTx/>
              <a:buFontTx/>
            </a:pPr>
            <a:r>
              <a:rPr sz="2000" b="1">
                <a:solidFill>
                  <a:srgbClr val="23211E"/>
                </a:solidFill>
                <a:latin typeface="微软雅黑" panose="020B0503020204020204" charset="-122"/>
                <a:ea typeface="微软雅黑" panose="020B0503020204020204" charset="-122"/>
                <a:cs typeface="微软雅黑" panose="020B0503020204020204" charset="-122"/>
              </a:rPr>
              <a:t>💡 仿写：强调"人 / 物"赋予礼物情感厚度，适合亲情类立意。</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6263640" y="1325880"/>
            <a:ext cx="5669280" cy="5029200"/>
          </a:xfrm>
          <a:prstGeom prst="roundRect">
            <a:avLst>
              <a:gd name="adj" fmla="val 7000"/>
            </a:avLst>
          </a:prstGeom>
          <a:solidFill>
            <a:srgbClr val="F8DDE5"/>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6492240" y="1508760"/>
            <a:ext cx="5212080" cy="54864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6 · just as + not merely…but</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6492240" y="2103120"/>
            <a:ext cx="5486400" cy="441325"/>
          </a:xfrm>
          <a:prstGeom prst="rect">
            <a:avLst/>
          </a:prstGeom>
          <a:noFill/>
        </p:spPr>
        <p:txBody>
          <a:bodyPr wrap="square" lIns="54864" tIns="36576" rIns="54864" bIns="36576">
            <a:spAutoFit/>
          </a:bodyPr>
          <a:lstStyle/>
          <a:p>
            <a:pPr algn="l">
              <a:lnSpc>
                <a:spcPct val="120000"/>
              </a:lnSpc>
              <a:spcAft>
                <a:spcPts val="400"/>
              </a:spcAft>
            </a:pPr>
            <a:r>
              <a:rPr sz="2000" b="1">
                <a:solidFill>
                  <a:srgbClr val="00B050"/>
                </a:solidFill>
                <a:latin typeface="微软雅黑" panose="020B0503020204020204" charset="-122"/>
                <a:ea typeface="微软雅黑" panose="020B0503020204020204" charset="-122"/>
                <a:cs typeface="微软雅黑" panose="020B0503020204020204" charset="-122"/>
              </a:rPr>
              <a:t>公式：Just as A…, B / not merely…, but…</a:t>
            </a:r>
            <a:endParaRPr sz="2000" b="1">
              <a:solidFill>
                <a:srgbClr val="00B050"/>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6446520" y="2514600"/>
            <a:ext cx="5442585" cy="1441450"/>
          </a:xfrm>
          <a:prstGeom prst="rect">
            <a:avLst/>
          </a:prstGeom>
          <a:noFill/>
        </p:spPr>
        <p:txBody>
          <a:bodyPr wrap="square" lIns="54864" tIns="36576" rIns="54864" bIns="36576">
            <a:spAutoFit/>
          </a:bodyPr>
          <a:lstStyle/>
          <a:p>
            <a:pPr algn="l">
              <a:lnSpc>
                <a:spcPct val="135000"/>
              </a:lnSpc>
              <a:spcAft>
                <a:spcPts val="400"/>
              </a:spcAft>
            </a:pPr>
            <a:r>
              <a:rPr sz="2200" b="1">
                <a:solidFill>
                  <a:srgbClr val="23211E"/>
                </a:solidFill>
                <a:latin typeface="Times New Roman" panose="02020603050405020304"/>
                <a:ea typeface="Times New Roman" panose="02020603050405020304"/>
                <a:cs typeface="Times New Roman" panose="02020603050405020304"/>
              </a:rPr>
              <a:t>Just as paper-cutting turns a plain sheet into art, I believe our exchange will transform ordinary days into lasting memories.</a:t>
            </a:r>
            <a:endParaRPr sz="2200" b="1">
              <a:solidFill>
                <a:srgbClr val="23211E"/>
              </a:solidFill>
              <a:latin typeface="Times New Roman" panose="02020603050405020304"/>
              <a:ea typeface="Times New Roman" panose="02020603050405020304"/>
              <a:cs typeface="Times New Roman" panose="02020603050405020304"/>
            </a:endParaRPr>
          </a:p>
        </p:txBody>
      </p:sp>
      <p:sp>
        <p:nvSpPr>
          <p:cNvPr id="18" name="TextBox 17"/>
          <p:cNvSpPr txBox="1"/>
          <p:nvPr/>
        </p:nvSpPr>
        <p:spPr>
          <a:xfrm>
            <a:off x="6492240" y="3931920"/>
            <a:ext cx="5212080" cy="934085"/>
          </a:xfrm>
          <a:prstGeom prst="rect">
            <a:avLst/>
          </a:prstGeom>
          <a:noFill/>
        </p:spPr>
        <p:txBody>
          <a:bodyPr wrap="square" lIns="54864" tIns="36576" rIns="54864" bIns="36576">
            <a:spAutoFit/>
          </a:bodyPr>
          <a:lstStyle/>
          <a:p>
            <a:pPr algn="l">
              <a:lnSpc>
                <a:spcPct val="140000"/>
              </a:lnSpc>
              <a:spcAft>
                <a:spcPts val="400"/>
              </a:spcAft>
            </a:pPr>
            <a:r>
              <a:rPr sz="2000" b="0" u="sng">
                <a:latin typeface="微软雅黑" panose="020B0503020204020204" charset="-122"/>
                <a:ea typeface="微软雅黑" panose="020B0503020204020204" charset="-122"/>
                <a:cs typeface="微软雅黑" panose="020B0503020204020204" charset="-122"/>
              </a:rPr>
              <a:t>正如剪纸把一张普通的纸变成艺术，我相信我们的交流也会把平凡的日子变成永恒的回忆。</a:t>
            </a:r>
            <a:endParaRPr sz="2000" b="0" u="sng">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6492240" y="5074920"/>
            <a:ext cx="5212080" cy="902970"/>
          </a:xfrm>
          <a:prstGeom prst="rect">
            <a:avLst/>
          </a:prstGeom>
          <a:noFill/>
        </p:spPr>
        <p:txBody>
          <a:bodyPr wrap="square" lIns="54864" tIns="36576" rIns="54864" bIns="36576">
            <a:spAutoFit/>
          </a:bodyPr>
          <a:lstStyle/>
          <a:p>
            <a:pPr algn="l">
              <a:lnSpc>
                <a:spcPct val="135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 仿写：用比喻把"礼物 / 交流"升华，not merely…but 形成递进。</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trips(down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strips(downLeft)">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p:bldP spid="13" grpId="1"/>
      <p:bldP spid="17" grpId="0"/>
      <p:bldP spid="17" grpId="1"/>
      <p:bldP spid="19" grpId="0"/>
      <p:bldP spid="19"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12" name="Picture 11" descr="fan.png"/>
          <p:cNvPicPr>
            <a:picLocks noChangeAspect="1"/>
          </p:cNvPicPr>
          <p:nvPr/>
        </p:nvPicPr>
        <p:blipFill>
          <a:blip r:embed="rId1">
            <a:alphaModFix amt="18000"/>
          </a:blip>
          <a:stretch>
            <a:fillRect/>
          </a:stretch>
        </p:blipFill>
        <p:spPr>
          <a:xfrm>
            <a:off x="2864485" y="1087120"/>
            <a:ext cx="7169785" cy="5661025"/>
          </a:xfrm>
          <a:prstGeom prst="rect">
            <a:avLst/>
          </a:prstGeom>
        </p:spPr>
      </p:pic>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官方范文（标杆·折扇）</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19</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589280" y="1215390"/>
            <a:ext cx="10714990" cy="5485130"/>
          </a:xfrm>
          <a:prstGeom prst="rect">
            <a:avLst/>
          </a:prstGeom>
          <a:noFill/>
        </p:spPr>
        <p:txBody>
          <a:bodyPr wrap="square" rtlCol="0">
            <a:noAutofit/>
          </a:bodyPr>
          <a:p>
            <a:pPr algn="l"/>
            <a:r>
              <a:rPr lang="en-US" altLang="zh-CN" sz="2400">
                <a:sym typeface="+mn-ea"/>
              </a:rPr>
              <a:t>Dear Jason,</a:t>
            </a:r>
            <a:endParaRPr lang="en-US" altLang="zh-CN" sz="2400">
              <a:solidFill>
                <a:schemeClr val="tx1"/>
              </a:solidFill>
            </a:endParaRPr>
          </a:p>
          <a:p>
            <a:pPr indent="457200" algn="l"/>
            <a:r>
              <a:rPr lang="en-US" altLang="zh-CN" sz="2400">
                <a:sym typeface="+mn-ea"/>
              </a:rPr>
              <a:t>Welcome to our school! For the gift exchange, I've picked a special Chinese gift for you. It is a </a:t>
            </a:r>
            <a:r>
              <a:rPr lang="en-US" altLang="zh-CN" sz="2400" b="1">
                <a:solidFill>
                  <a:schemeClr val="accent5"/>
                </a:solidFill>
                <a:sym typeface="+mn-ea"/>
              </a:rPr>
              <a:t>hand-painted folding fan</a:t>
            </a:r>
            <a:r>
              <a:rPr lang="en-US" altLang="zh-CN" sz="2000">
                <a:sym typeface="+mn-ea"/>
              </a:rPr>
              <a:t>（</a:t>
            </a:r>
            <a:r>
              <a:rPr lang="zh-CN" altLang="en-US" sz="2000">
                <a:sym typeface="+mn-ea"/>
              </a:rPr>
              <a:t>手绘折扇）</a:t>
            </a:r>
            <a:r>
              <a:rPr lang="zh-CN" altLang="en-US" sz="2400">
                <a:sym typeface="+mn-ea"/>
              </a:rPr>
              <a:t>,</a:t>
            </a:r>
            <a:r>
              <a:rPr lang="zh-CN" altLang="en-US" sz="2400" b="1">
                <a:solidFill>
                  <a:srgbClr val="7030A0"/>
                </a:solidFill>
                <a:sym typeface="+mn-ea"/>
              </a:rPr>
              <a:t> </a:t>
            </a:r>
            <a:r>
              <a:rPr lang="en-US" altLang="zh-CN" sz="2400" b="1">
                <a:solidFill>
                  <a:srgbClr val="7030A0"/>
                </a:solidFill>
                <a:sym typeface="+mn-ea"/>
              </a:rPr>
              <a:t>on which I have</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 depicted a </a:t>
            </a:r>
            <a:r>
              <a:rPr lang="en-US" altLang="zh-CN" sz="2400" b="1">
                <a:solidFill>
                  <a:schemeClr val="accent5"/>
                </a:solidFill>
                <a:sym typeface="+mn-ea"/>
              </a:rPr>
              <a:t>classic landscape with misty mountains and flowing streams</a:t>
            </a:r>
            <a:r>
              <a:rPr lang="en-US" altLang="zh-CN" sz="2000">
                <a:sym typeface="+mn-ea"/>
              </a:rPr>
              <a:t>（on which 引导非限定性定语从句）</a:t>
            </a:r>
            <a:r>
              <a:rPr lang="zh-CN" altLang="en-US" sz="2400">
                <a:sym typeface="+mn-ea"/>
              </a:rPr>
              <a:t>.</a:t>
            </a:r>
            <a:endParaRPr lang="en-US" altLang="zh-CN" sz="2400">
              <a:solidFill>
                <a:schemeClr val="tx1"/>
              </a:solidFill>
            </a:endParaRPr>
          </a:p>
          <a:p>
            <a:pPr indent="457200" algn="l"/>
            <a:r>
              <a:rPr lang="en-US" altLang="zh-CN" sz="2400" b="1">
                <a:solidFill>
                  <a:srgbClr val="7030A0"/>
                </a:solidFill>
                <a:sym typeface="+mn-ea"/>
              </a:rPr>
              <a:t>Not only does it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embody Chinese aesthetics</a:t>
            </a:r>
            <a:r>
              <a:rPr lang="en-US" altLang="zh-CN" sz="2000">
                <a:sym typeface="+mn-ea"/>
              </a:rPr>
              <a:t>（Not only 置于句首引起的部分倒装）</a:t>
            </a:r>
            <a:r>
              <a:rPr lang="zh-CN" altLang="en-US" sz="2400">
                <a:sym typeface="+mn-ea"/>
              </a:rPr>
              <a:t>, </a:t>
            </a:r>
            <a:r>
              <a:rPr lang="en-US" altLang="zh-CN" sz="2400">
                <a:sym typeface="+mn-ea"/>
              </a:rPr>
              <a:t>but it also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serves</a:t>
            </a:r>
            <a:r>
              <a:rPr lang="en-US" altLang="zh-CN" sz="2400" b="1">
                <a:solidFill>
                  <a:schemeClr val="accent5">
                    <a:lumMod val="75000"/>
                  </a:schemeClr>
                </a:solidFill>
                <a:sym typeface="+mn-ea"/>
              </a:rPr>
              <a:t> practical purposes</a:t>
            </a:r>
            <a:r>
              <a:rPr lang="en-US" altLang="zh-CN" sz="2000">
                <a:sym typeface="+mn-ea"/>
              </a:rPr>
              <a:t>（具有实用功能）</a:t>
            </a:r>
            <a:r>
              <a:rPr lang="zh-CN" altLang="en-US" sz="2400">
                <a:sym typeface="+mn-ea"/>
              </a:rPr>
              <a:t>—</a:t>
            </a:r>
            <a:r>
              <a:rPr lang="en-US" altLang="zh-CN" sz="2400" b="1">
                <a:solidFill>
                  <a:srgbClr val="7030A0"/>
                </a:solidFill>
                <a:sym typeface="+mn-ea"/>
              </a:rPr>
              <a:t>cooling you in summer heat and adding charm to your space</a:t>
            </a:r>
            <a:r>
              <a:rPr lang="en-US" altLang="zh-CN" sz="2000">
                <a:sym typeface="+mn-ea"/>
              </a:rPr>
              <a:t>（现在分词作伴随状语）</a:t>
            </a:r>
            <a:r>
              <a:rPr lang="zh-CN" altLang="en-US" sz="2400">
                <a:sym typeface="+mn-ea"/>
              </a:rPr>
              <a:t>. </a:t>
            </a:r>
            <a:r>
              <a:rPr lang="en-US" altLang="zh-CN" sz="2400" b="1">
                <a:solidFill>
                  <a:srgbClr val="7030A0"/>
                </a:solidFill>
                <a:sym typeface="+mn-ea"/>
              </a:rPr>
              <a:t>What makes it truly meaningful is that every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stroke conveys </a:t>
            </a:r>
            <a:r>
              <a:rPr lang="en-US" altLang="zh-CN" sz="2400" b="1">
                <a:solidFill>
                  <a:schemeClr val="accent5"/>
                </a:solidFill>
                <a:sym typeface="+mn-ea"/>
              </a:rPr>
              <a:t>my sincere wishes</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 for our friendship</a:t>
            </a:r>
            <a:r>
              <a:rPr lang="en-US" altLang="zh-CN" sz="2000">
                <a:sym typeface="+mn-ea"/>
              </a:rPr>
              <a:t>（What 引导主语从句 + that 表语从句）</a:t>
            </a:r>
            <a:r>
              <a:rPr lang="zh-CN" altLang="en-US" sz="2400">
                <a:sym typeface="+mn-ea"/>
              </a:rPr>
              <a:t>. </a:t>
            </a:r>
            <a:r>
              <a:rPr lang="en-US" altLang="zh-CN" sz="2400">
                <a:sym typeface="+mn-ea"/>
              </a:rPr>
              <a:t>I chose this gift because it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sym typeface="+mn-ea"/>
              </a:rPr>
              <a:t>bridges art and daily life</a:t>
            </a:r>
            <a:r>
              <a:rPr lang="en-US" altLang="zh-CN" sz="2000">
                <a:sym typeface="+mn-ea"/>
              </a:rPr>
              <a:t>（连接艺术与日常生活）</a:t>
            </a:r>
            <a:r>
              <a:rPr lang="zh-CN" altLang="en-US" sz="2400">
                <a:sym typeface="+mn-ea"/>
              </a:rPr>
              <a:t>, </a:t>
            </a:r>
            <a:r>
              <a:rPr lang="en-US" altLang="zh-CN" sz="2400" b="1">
                <a:solidFill>
                  <a:srgbClr val="7030A0"/>
                </a:solidFill>
                <a:sym typeface="+mn-ea"/>
              </a:rPr>
              <a:t>just as our exchange connects two cultures</a:t>
            </a:r>
            <a:r>
              <a:rPr lang="en-US" altLang="zh-CN" sz="2000">
                <a:sym typeface="+mn-ea"/>
              </a:rPr>
              <a:t>（just as 引导方式状语从句）</a:t>
            </a:r>
            <a:r>
              <a:rPr lang="zh-CN" altLang="en-US" sz="2400">
                <a:sym typeface="+mn-ea"/>
              </a:rPr>
              <a:t>.</a:t>
            </a:r>
            <a:endParaRPr lang="en-US" altLang="zh-CN" sz="2400">
              <a:solidFill>
                <a:schemeClr val="tx1"/>
              </a:solidFill>
            </a:endParaRPr>
          </a:p>
          <a:p>
            <a:pPr indent="457200" algn="l"/>
            <a:r>
              <a:rPr lang="en-US" altLang="zh-CN" sz="2400">
                <a:sym typeface="+mn-ea"/>
              </a:rPr>
              <a:t>I hope this little creation brings you joy and</a:t>
            </a:r>
            <a:r>
              <a:rPr lang="en-US" altLang="zh-CN" sz="2400" b="1">
                <a:solidFill>
                  <a:schemeClr val="accent5">
                    <a:lumMod val="75000"/>
                  </a:schemeClr>
                </a:solidFill>
                <a:sym typeface="+mn-ea"/>
              </a:rPr>
              <a:t> a deeper appreciation of</a:t>
            </a:r>
            <a:r>
              <a:rPr lang="en-US" altLang="zh-CN" sz="2000">
                <a:sym typeface="+mn-ea"/>
              </a:rPr>
              <a:t>（更深刻的欣赏） </a:t>
            </a:r>
            <a:r>
              <a:rPr lang="en-US" altLang="zh-CN" sz="2400" b="1">
                <a:solidFill>
                  <a:srgbClr val="7030A0"/>
                </a:solidFill>
                <a:sym typeface="+mn-ea"/>
              </a:rPr>
              <a:t>the culture it represents</a:t>
            </a:r>
            <a:r>
              <a:rPr lang="en-US" altLang="zh-CN" sz="2000">
                <a:sym typeface="+mn-ea"/>
              </a:rPr>
              <a:t>（省略 that/which 的定语从句）</a:t>
            </a:r>
            <a:r>
              <a:rPr lang="zh-CN" altLang="en-US" sz="2400">
                <a:sym typeface="+mn-ea"/>
              </a:rPr>
              <a:t>.</a:t>
            </a:r>
            <a:endParaRPr lang="en-US" altLang="zh-CN" sz="2400">
              <a:solidFill>
                <a:schemeClr val="tx1"/>
              </a:solidFill>
            </a:endParaRPr>
          </a:p>
          <a:p>
            <a:pPr algn="l"/>
            <a:endParaRPr lang="en-US" altLang="zh-CN" sz="2400">
              <a:solidFill>
                <a:schemeClr val="tx1"/>
              </a:solidFill>
            </a:endParaRPr>
          </a:p>
          <a:p>
            <a:endParaRPr lang="zh-CN" altLang="en-US" sz="2400"/>
          </a:p>
        </p:txBody>
      </p:sp>
      <p:sp>
        <p:nvSpPr>
          <p:cNvPr id="14" name="文本框 13"/>
          <p:cNvSpPr txBox="1"/>
          <p:nvPr/>
        </p:nvSpPr>
        <p:spPr>
          <a:xfrm>
            <a:off x="589280" y="1092200"/>
            <a:ext cx="11087735" cy="5376545"/>
          </a:xfrm>
          <a:prstGeom prst="rect">
            <a:avLst/>
          </a:prstGeom>
          <a:solidFill>
            <a:schemeClr val="accent1">
              <a:lumMod val="20000"/>
              <a:lumOff val="80000"/>
            </a:schemeClr>
          </a:solidFill>
        </p:spPr>
        <p:txBody>
          <a:bodyPr wrap="square" rtlCol="0">
            <a:noAutofit/>
          </a:bodyPr>
          <a:p>
            <a:r>
              <a:rPr lang="zh-CN" altLang="en-US" sz="2400"/>
              <a:t>亲爱的</a:t>
            </a:r>
            <a:r>
              <a:rPr lang="en-US" altLang="zh-CN" sz="2400"/>
              <a:t>Jason：</a:t>
            </a:r>
            <a:endParaRPr lang="en-US" altLang="zh-CN" sz="2400"/>
          </a:p>
          <a:p>
            <a:endParaRPr lang="en-US" altLang="zh-CN" sz="2400"/>
          </a:p>
          <a:p>
            <a:pPr indent="457200"/>
            <a:r>
              <a:rPr lang="zh-CN" altLang="en-US" sz="2400"/>
              <a:t>欢迎来到我们学校！在礼物交换环节，我为你挑选了一份特别的中国礼物。它是一把手工绘制的折扇，在上面我描绘了一幅经典的山水画，有云雾缭绕的群山和潺潺流淌的溪流。</a:t>
            </a:r>
            <a:endParaRPr lang="zh-CN" altLang="en-US" sz="2400"/>
          </a:p>
          <a:p>
            <a:endParaRPr lang="en-US" altLang="zh-CN" sz="2400"/>
          </a:p>
          <a:p>
            <a:pPr indent="457200"/>
            <a:r>
              <a:rPr lang="zh-CN" altLang="en-US" sz="2400"/>
              <a:t>它不仅体现了中国美学，而且还有实用功能——在炎热的夏天为你送去清凉，为你的空间增添魅力。它真正有意义的地方在于，每一笔都传达了我对我们友谊的真诚祝愿。我选择这份礼物，因为它连接了艺术与日常生活，正如我们的交流连接了两种文化一样。</a:t>
            </a:r>
            <a:endParaRPr lang="zh-CN" altLang="en-US" sz="2400"/>
          </a:p>
          <a:p>
            <a:endParaRPr lang="en-US" altLang="zh-CN" sz="2400"/>
          </a:p>
          <a:p>
            <a:pPr indent="457200"/>
            <a:r>
              <a:rPr lang="zh-CN" altLang="en-US" sz="2400"/>
              <a:t>我希望这件小小的作品能带给你快乐，并让你更深刻地欣赏它所代表的文化。</a:t>
            </a:r>
            <a:endParaRPr lang="zh-CN" altLang="en-US" sz="2400"/>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4"/>
                                        </p:tgtEl>
                                        <p:attrNameLst>
                                          <p:attrName>ppt_x</p:attrName>
                                        </p:attrNameLst>
                                      </p:cBhvr>
                                      <p:tavLst>
                                        <p:tav tm="0">
                                          <p:val>
                                            <p:strVal val="ppt_x"/>
                                          </p:val>
                                        </p:tav>
                                        <p:tav tm="100000">
                                          <p:val>
                                            <p:strVal val="ppt_x"/>
                                          </p:val>
                                        </p:tav>
                                      </p:tavLst>
                                    </p:anim>
                                    <p:anim calcmode="lin" valueType="num">
                                      <p:cBhvr additive="base">
                                        <p:cTn id="7" dur="500"/>
                                        <p:tgtEl>
                                          <p:spTgt spid="14"/>
                                        </p:tgtEl>
                                        <p:attrNameLst>
                                          <p:attrName>ppt_y</p:attrName>
                                        </p:attrNameLst>
                                      </p:cBhvr>
                                      <p:tavLst>
                                        <p:tav tm="0">
                                          <p:val>
                                            <p:strVal val="ppt_y"/>
                                          </p:val>
                                        </p:tav>
                                        <p:tav tm="100000">
                                          <p:val>
                                            <p:strVal val="1+ppt_h/2"/>
                                          </p:val>
                                        </p:tav>
                                      </p:tavLst>
                                    </p:anim>
                                    <p:set>
                                      <p:cBhvr>
                                        <p:cTn id="8"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lang="zh-CN" sz="3400" b="1">
                <a:solidFill>
                  <a:srgbClr val="FFFFFF"/>
                </a:solidFill>
                <a:latin typeface="微软雅黑" panose="020B0503020204020204" charset="-122"/>
                <a:ea typeface="微软雅黑" panose="020B0503020204020204" charset="-122"/>
                <a:cs typeface="微软雅黑" panose="020B0503020204020204" charset="-122"/>
              </a:rPr>
              <a:t>官方范文</a:t>
            </a:r>
            <a:r>
              <a:rPr sz="3400" b="1">
                <a:solidFill>
                  <a:srgbClr val="FFFFFF"/>
                </a:solidFill>
                <a:latin typeface="微软雅黑" panose="020B0503020204020204" charset="-122"/>
                <a:ea typeface="微软雅黑" panose="020B0503020204020204" charset="-122"/>
                <a:cs typeface="微软雅黑" panose="020B0503020204020204" charset="-122"/>
              </a:rPr>
              <a:t> · 亮点</a:t>
            </a:r>
            <a:r>
              <a:rPr lang="zh-CN" sz="3400" b="1">
                <a:solidFill>
                  <a:srgbClr val="FFFFFF"/>
                </a:solidFill>
                <a:latin typeface="微软雅黑" panose="020B0503020204020204" charset="-122"/>
                <a:ea typeface="微软雅黑" panose="020B0503020204020204" charset="-122"/>
                <a:cs typeface="微软雅黑" panose="020B0503020204020204" charset="-122"/>
              </a:rPr>
              <a:t>拆解</a:t>
            </a:r>
            <a:endParaRPr lang="zh-CN"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20</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Rounded Rectangle 10"/>
          <p:cNvSpPr/>
          <p:nvPr/>
        </p:nvSpPr>
        <p:spPr>
          <a:xfrm>
            <a:off x="777875" y="1325880"/>
            <a:ext cx="10926445" cy="5029200"/>
          </a:xfrm>
          <a:prstGeom prst="roundRect">
            <a:avLst>
              <a:gd name="adj" fmla="val 7000"/>
            </a:avLst>
          </a:prstGeom>
          <a:solidFill>
            <a:schemeClr val="accent1">
              <a:lumMod val="20000"/>
              <a:lumOff val="80000"/>
            </a:schemeClr>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a:solidFill>
                <a:schemeClr val="accent1">
                  <a:lumMod val="20000"/>
                  <a:lumOff val="80000"/>
                </a:schemeClr>
              </a:solidFill>
            </a:endParaRPr>
          </a:p>
        </p:txBody>
      </p:sp>
      <p:sp>
        <p:nvSpPr>
          <p:cNvPr id="13" name="TextBox 12"/>
          <p:cNvSpPr txBox="1"/>
          <p:nvPr/>
        </p:nvSpPr>
        <p:spPr>
          <a:xfrm>
            <a:off x="1732915" y="196786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① 手绘折扇为礼</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4001135" y="196075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以具体中国文化符号切入，开门见山</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5" name="TextBox 14"/>
          <p:cNvSpPr txBox="1"/>
          <p:nvPr/>
        </p:nvSpPr>
        <p:spPr>
          <a:xfrm>
            <a:off x="1732915" y="2680970"/>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② Not only 倒装</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4001135" y="268084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先写美，再转折带出实用，双效加分</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1732915" y="350329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③ What 主语从句</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4043045" y="350316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把"意义"名词化，避开 I think</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1732915" y="4325620"/>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④ on which 非限定性定从</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nvSpPr>
        <p:spPr>
          <a:xfrm>
            <a:off x="5067935" y="432549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精准描述扇面山水画面</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1732915" y="5139690"/>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⑤ just as 方式状语</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nvSpPr>
        <p:spPr>
          <a:xfrm>
            <a:off x="4373880" y="514781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把礼物与文化交流类比，立意升华</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23211E"/>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23211E"/>
                </a:solidFill>
                <a:latin typeface="微软雅黑" panose="020B0503020204020204" charset="-122"/>
                <a:ea typeface="微软雅黑" panose="020B0503020204020204" charset="-122"/>
                <a:cs typeface="微软雅黑" panose="020B0503020204020204" charset="-122"/>
              </a:rPr>
              <a:t> </a:t>
            </a:r>
            <a:r>
              <a:rPr sz="3400" b="1">
                <a:solidFill>
                  <a:srgbClr val="23211E"/>
                </a:solidFill>
                <a:latin typeface="微软雅黑" panose="020B0503020204020204" charset="-122"/>
                <a:ea typeface="微软雅黑" panose="020B0503020204020204" charset="-122"/>
                <a:cs typeface="微软雅黑" panose="020B0503020204020204" charset="-122"/>
              </a:rPr>
              <a:t> 进阶</a:t>
            </a:r>
            <a:r>
              <a:rPr lang="zh-CN" sz="3400" b="1">
                <a:solidFill>
                  <a:srgbClr val="23211E"/>
                </a:solidFill>
                <a:latin typeface="微软雅黑" panose="020B0503020204020204" charset="-122"/>
                <a:ea typeface="微软雅黑" panose="020B0503020204020204" charset="-122"/>
                <a:cs typeface="微软雅黑" panose="020B0503020204020204" charset="-122"/>
              </a:rPr>
              <a:t>范文</a:t>
            </a:r>
            <a:r>
              <a:rPr sz="3400" b="1">
                <a:solidFill>
                  <a:srgbClr val="23211E"/>
                </a:solidFill>
                <a:latin typeface="微软雅黑" panose="020B0503020204020204" charset="-122"/>
                <a:ea typeface="微软雅黑" panose="020B0503020204020204" charset="-122"/>
                <a:cs typeface="微软雅黑" panose="020B0503020204020204" charset="-122"/>
              </a:rPr>
              <a:t>（龙井茶）</a:t>
            </a:r>
            <a:endParaRPr sz="3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21</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2" name="Picture 11" descr="tea.png"/>
          <p:cNvPicPr>
            <a:picLocks noChangeAspect="1"/>
          </p:cNvPicPr>
          <p:nvPr/>
        </p:nvPicPr>
        <p:blipFill>
          <a:blip r:embed="rId1">
            <a:alphaModFix amt="19000"/>
          </a:blip>
          <a:stretch>
            <a:fillRect/>
          </a:stretch>
        </p:blipFill>
        <p:spPr>
          <a:xfrm>
            <a:off x="2435225" y="1280160"/>
            <a:ext cx="6704965" cy="5293360"/>
          </a:xfrm>
          <a:prstGeom prst="rect">
            <a:avLst/>
          </a:prstGeom>
        </p:spPr>
      </p:pic>
      <p:sp>
        <p:nvSpPr>
          <p:cNvPr id="19" name="文本框 18"/>
          <p:cNvSpPr txBox="1"/>
          <p:nvPr/>
        </p:nvSpPr>
        <p:spPr>
          <a:xfrm>
            <a:off x="198120" y="1076325"/>
            <a:ext cx="11567795" cy="5672455"/>
          </a:xfrm>
          <a:prstGeom prst="rect">
            <a:avLst/>
          </a:prstGeom>
          <a:noFill/>
        </p:spPr>
        <p:txBody>
          <a:bodyPr wrap="square" rtlCol="0">
            <a:noAutofit/>
          </a:bodyPr>
          <a:p>
            <a:r>
              <a:rPr lang="en-US" altLang="zh-CN" sz="2400"/>
              <a:t>Dear Jason,</a:t>
            </a:r>
            <a:endParaRPr lang="en-US" altLang="zh-CN" sz="2400"/>
          </a:p>
          <a:p>
            <a:endParaRPr lang="en-US" altLang="zh-CN" sz="2400"/>
          </a:p>
          <a:p>
            <a:pPr indent="457200"/>
            <a:r>
              <a:rPr lang="en-US" altLang="zh-CN" sz="2400"/>
              <a:t>Welcome to our school! For the gift exchange, I have chosen a special Chinese gift for you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 </a:t>
            </a:r>
            <a:r>
              <a:rPr lang="en-US" altLang="zh-CN" sz="2400" b="1">
                <a:solidFill>
                  <a:schemeClr val="accent5"/>
                </a:solidFill>
              </a:rPr>
              <a:t>a small tin of Longjing tea</a:t>
            </a:r>
            <a:r>
              <a:rPr lang="en-US" altLang="zh-CN" sz="2400"/>
              <a:t>（</a:t>
            </a:r>
            <a:r>
              <a:rPr lang="zh-CN" altLang="en-US" sz="2400"/>
              <a:t>一小罐龙井茶） </a:t>
            </a:r>
            <a:r>
              <a:rPr lang="en-US" altLang="zh-CN" sz="2400"/>
              <a:t>from Hangzhou. </a:t>
            </a:r>
            <a:r>
              <a:rPr lang="en-US" altLang="zh-CN" sz="2400" b="1">
                <a:solidFill>
                  <a:srgbClr val="7030A0"/>
                </a:solidFill>
              </a:rPr>
              <a:t>The moment you open the lid</a:t>
            </a:r>
            <a:r>
              <a:rPr lang="en-US" altLang="zh-CN" sz="2400"/>
              <a:t>（The moment </a:t>
            </a:r>
            <a:r>
              <a:rPr lang="zh-CN" altLang="en-US" sz="2400"/>
              <a:t>引导时间状语从句）, </a:t>
            </a:r>
            <a:r>
              <a:rPr lang="en-US" altLang="zh-CN" sz="2400"/>
              <a:t>a</a:t>
            </a:r>
            <a:r>
              <a:rPr lang="en-US" altLang="zh-CN" sz="2400" b="1">
                <a:solidFill>
                  <a:schemeClr val="accent5"/>
                </a:solidFill>
              </a:rPr>
              <a:t> fresh, grassy fragrance</a:t>
            </a:r>
            <a:r>
              <a:rPr lang="en-US" altLang="zh-CN" sz="2400"/>
              <a:t> will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remind you of</a:t>
            </a:r>
            <a:r>
              <a:rPr lang="en-US" altLang="zh-CN" sz="2400"/>
              <a:t>（</a:t>
            </a:r>
            <a:r>
              <a:rPr lang="zh-CN" altLang="en-US" sz="2400"/>
              <a:t>使你想起）</a:t>
            </a:r>
            <a:r>
              <a:rPr lang="zh-CN" altLang="en-US" sz="2400" b="1">
                <a:solidFill>
                  <a:schemeClr val="accent5"/>
                </a:solidFill>
              </a:rPr>
              <a:t> </a:t>
            </a:r>
            <a:r>
              <a:rPr lang="en-US" altLang="zh-CN" sz="2400" b="1">
                <a:solidFill>
                  <a:schemeClr val="accent5"/>
                </a:solidFill>
              </a:rPr>
              <a:t>misty hills in early spring</a:t>
            </a:r>
            <a:r>
              <a:rPr lang="en-US" altLang="zh-CN" sz="2400"/>
              <a:t>.</a:t>
            </a:r>
            <a:endParaRPr lang="en-US" altLang="zh-CN" sz="2400"/>
          </a:p>
          <a:p>
            <a:endParaRPr lang="en-US" altLang="zh-CN" sz="2400"/>
          </a:p>
          <a:p>
            <a:pPr indent="457200"/>
            <a:r>
              <a:rPr lang="en-US" altLang="zh-CN" sz="2400"/>
              <a:t>This tea is </a:t>
            </a:r>
            <a:r>
              <a:rPr lang="en-US" altLang="zh-CN" sz="2400" b="1">
                <a:solidFill>
                  <a:schemeClr val="accent5"/>
                </a:solidFill>
              </a:rPr>
              <a:t>much more than a drink</a:t>
            </a:r>
            <a:r>
              <a:rPr lang="en-US" altLang="zh-CN" sz="2400"/>
              <a:t>（</a:t>
            </a:r>
            <a:r>
              <a:rPr lang="zh-CN" altLang="en-US" sz="2400"/>
              <a:t>远不止一种饮品）; </a:t>
            </a:r>
            <a:r>
              <a:rPr lang="en-US" altLang="zh-CN" sz="2400"/>
              <a:t>it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carries the Chinese philosophy of harmony between man and nature</a:t>
            </a:r>
            <a:r>
              <a:rPr lang="en-US" altLang="zh-CN" sz="2400"/>
              <a:t>（</a:t>
            </a:r>
            <a:r>
              <a:rPr lang="zh-CN" altLang="en-US" sz="2400"/>
              <a:t>承载人与自然和谐的中国哲学）. </a:t>
            </a:r>
            <a:r>
              <a:rPr lang="en-US" altLang="zh-CN" sz="2400" b="1">
                <a:solidFill>
                  <a:srgbClr val="7030A0"/>
                </a:solidFill>
              </a:rPr>
              <a:t>Whenever you brew a cup after a busy day</a:t>
            </a:r>
            <a:r>
              <a:rPr lang="en-US" altLang="zh-CN" sz="2400"/>
              <a:t>（Whenever </a:t>
            </a:r>
            <a:r>
              <a:rPr lang="zh-CN" altLang="en-US" sz="2400"/>
              <a:t>引导时间状语从句）,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its </a:t>
            </a:r>
            <a:r>
              <a:rPr lang="en-US" altLang="zh-CN" sz="2400" b="1">
                <a:solidFill>
                  <a:schemeClr val="accent5"/>
                </a:solidFill>
              </a:rPr>
              <a:t>gentle taste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will help you relax and feel at home</a:t>
            </a:r>
            <a:r>
              <a:rPr lang="en-US" altLang="zh-CN" sz="2400"/>
              <a:t>（</a:t>
            </a:r>
            <a:r>
              <a:rPr lang="zh-CN" altLang="en-US" sz="2400"/>
              <a:t>感到宾至如归）. </a:t>
            </a:r>
            <a:r>
              <a:rPr lang="en-US" altLang="zh-CN" sz="2400"/>
              <a:t>I hope it</a:t>
            </a:r>
            <a:r>
              <a:rPr lang="en-US" altLang="zh-CN" sz="2400">
                <a:gradFill>
                  <a:gsLst>
                    <a:gs pos="50000">
                      <a:schemeClr val="accent6"/>
                    </a:gs>
                    <a:gs pos="0">
                      <a:schemeClr val="accent6">
                        <a:lumMod val="25000"/>
                        <a:lumOff val="75000"/>
                      </a:schemeClr>
                    </a:gs>
                    <a:gs pos="100000">
                      <a:schemeClr val="accent6">
                        <a:lumMod val="85000"/>
                      </a:schemeClr>
                    </a:gs>
                  </a:gsLst>
                  <a:lin ang="5400000" scaled="1"/>
                </a:gradFill>
              </a:rPr>
              <a: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serves as a bridge between our two cultures</a:t>
            </a:r>
            <a:r>
              <a:rPr lang="en-US" altLang="zh-CN" sz="2400"/>
              <a:t>（</a:t>
            </a:r>
            <a:r>
              <a:rPr lang="zh-CN" altLang="en-US" sz="2400"/>
              <a:t>成为连接两种文化的桥梁）, </a:t>
            </a:r>
            <a:r>
              <a:rPr lang="en-US" altLang="zh-CN" sz="2400" b="1">
                <a:solidFill>
                  <a:srgbClr val="7030A0"/>
                </a:solidFill>
              </a:rPr>
              <a:t>just as</a:t>
            </a:r>
            <a:r>
              <a:rPr lang="en-US" altLang="zh-CN" sz="2400"/>
              <a: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hot water turns dry leaves into something </a:t>
            </a:r>
            <a:r>
              <a:rPr lang="en-US" altLang="zh-CN" sz="2400" b="1">
                <a:solidFill>
                  <a:schemeClr val="accent5"/>
                </a:solidFill>
              </a:rPr>
              <a:t>warm and fragrant</a:t>
            </a:r>
            <a:r>
              <a:rPr lang="en-US" altLang="zh-CN" sz="2400"/>
              <a:t>（just as </a:t>
            </a:r>
            <a:r>
              <a:rPr lang="zh-CN" altLang="en-US" sz="2400"/>
              <a:t>引导方式状语从句）.</a:t>
            </a:r>
            <a:endParaRPr lang="zh-CN" altLang="en-US" sz="2400"/>
          </a:p>
          <a:p>
            <a:endParaRPr lang="en-US" altLang="zh-CN" sz="2400"/>
          </a:p>
          <a:p>
            <a:pPr indent="457200"/>
            <a:r>
              <a:rPr lang="en-US" altLang="zh-CN" sz="2400" b="1">
                <a:solidFill>
                  <a:srgbClr val="7030A0"/>
                </a:solidFill>
              </a:rPr>
              <a:t>May this gift bring you </a:t>
            </a:r>
            <a:r>
              <a:rPr lang="en-US" altLang="zh-CN" sz="2400" b="1">
                <a:solidFill>
                  <a:schemeClr val="accent5"/>
                </a:solidFill>
              </a:rPr>
              <a:t>peace and a taste of China</a:t>
            </a:r>
            <a:r>
              <a:rPr lang="en-US" altLang="zh-CN" sz="2400"/>
              <a:t>（May </a:t>
            </a:r>
            <a:r>
              <a:rPr lang="zh-CN" altLang="en-US" sz="2400"/>
              <a:t>置于句首的祝愿倒装）.</a:t>
            </a:r>
            <a:endParaRPr lang="zh-CN" altLang="en-US" sz="2400"/>
          </a:p>
          <a:p>
            <a:endParaRPr lang="en-US" altLang="zh-CN" sz="2400"/>
          </a:p>
          <a:p>
            <a:pPr algn="r"/>
            <a:endParaRPr lang="en-US" altLang="zh-CN" sz="2400"/>
          </a:p>
        </p:txBody>
      </p:sp>
      <p:sp>
        <p:nvSpPr>
          <p:cNvPr id="20" name="文本框 19"/>
          <p:cNvSpPr txBox="1"/>
          <p:nvPr/>
        </p:nvSpPr>
        <p:spPr>
          <a:xfrm>
            <a:off x="198120" y="1092200"/>
            <a:ext cx="11553825" cy="5680710"/>
          </a:xfrm>
          <a:prstGeom prst="rect">
            <a:avLst/>
          </a:prstGeom>
          <a:solidFill>
            <a:schemeClr val="accent3">
              <a:lumMod val="20000"/>
              <a:lumOff val="80000"/>
            </a:schemeClr>
          </a:solidFill>
        </p:spPr>
        <p:txBody>
          <a:bodyPr wrap="square" rtlCol="0">
            <a:noAutofit/>
          </a:bodyPr>
          <a:p>
            <a:r>
              <a:rPr lang="zh-CN" altLang="en-US" sz="2800" b="1"/>
              <a:t>亲爱的 </a:t>
            </a:r>
            <a:r>
              <a:rPr lang="en-US" altLang="zh-CN" sz="2800" b="1"/>
              <a:t>Jason：</a:t>
            </a:r>
            <a:endParaRPr lang="en-US" altLang="zh-CN" sz="2800" b="1"/>
          </a:p>
          <a:p>
            <a:endParaRPr lang="en-US" altLang="zh-CN" sz="2800" b="1"/>
          </a:p>
          <a:p>
            <a:pPr indent="457200"/>
            <a:r>
              <a:rPr lang="zh-CN" altLang="en-US" sz="2800" b="1"/>
              <a:t>欢迎来我们学校！这次礼物交换，我为你选了一份特别的中国礼物——一小罐来自杭州的龙井茶。你一打开盖子，清新的草香就会让你想起早春雾气朦胧的山丘。</a:t>
            </a:r>
            <a:endParaRPr lang="zh-CN" altLang="en-US" sz="2800" b="1"/>
          </a:p>
          <a:p>
            <a:endParaRPr lang="en-US" altLang="zh-CN" sz="2800" b="1"/>
          </a:p>
          <a:p>
            <a:pPr indent="457200"/>
            <a:r>
              <a:rPr lang="zh-CN" altLang="en-US" sz="2800" b="1"/>
              <a:t>这茶远不止是一种饮品；它承载着人与自然和谐共处的中国哲学。每当你忙碌一天后泡上一杯，它柔和的口感会帮你放松，让你感到宾至如归。我希望它能成为连接我们两种文化的桥梁，正如热水把干茶叶变成温暖芬芳的饮品。</a:t>
            </a:r>
            <a:endParaRPr lang="zh-CN" altLang="en-US" sz="2800" b="1"/>
          </a:p>
          <a:p>
            <a:endParaRPr lang="en-US" altLang="zh-CN" sz="2800" b="1"/>
          </a:p>
          <a:p>
            <a:pPr indent="457200"/>
            <a:r>
              <a:rPr lang="zh-CN" altLang="en-US" sz="2800" b="1"/>
              <a:t>愿这份礼物带给你宁静，也让你品味到中国。</a:t>
            </a:r>
            <a:endParaRPr lang="zh-CN" altLang="en-US" sz="2800" b="1"/>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0"/>
                                        </p:tgtEl>
                                        <p:attrNameLst>
                                          <p:attrName>ppt_x</p:attrName>
                                        </p:attrNameLst>
                                      </p:cBhvr>
                                      <p:tavLst>
                                        <p:tav tm="0">
                                          <p:val>
                                            <p:strVal val="ppt_x"/>
                                          </p:val>
                                        </p:tav>
                                        <p:tav tm="100000">
                                          <p:val>
                                            <p:strVal val="ppt_x"/>
                                          </p:val>
                                        </p:tav>
                                      </p:tavLst>
                                    </p:anim>
                                    <p:anim calcmode="lin" valueType="num">
                                      <p:cBhvr additive="base">
                                        <p:cTn id="7" dur="500"/>
                                        <p:tgtEl>
                                          <p:spTgt spid="20"/>
                                        </p:tgtEl>
                                        <p:attrNameLst>
                                          <p:attrName>ppt_y</p:attrName>
                                        </p:attrNameLst>
                                      </p:cBhvr>
                                      <p:tavLst>
                                        <p:tav tm="0">
                                          <p:val>
                                            <p:strVal val="ppt_y"/>
                                          </p:val>
                                        </p:tav>
                                        <p:tav tm="100000">
                                          <p:val>
                                            <p:strVal val="1+ppt_h/2"/>
                                          </p:val>
                                        </p:tav>
                                      </p:tavLst>
                                    </p:anim>
                                    <p:set>
                                      <p:cBhvr>
                                        <p:cTn id="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502920" cy="685800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0" y="0"/>
            <a:ext cx="12191695" cy="201168"/>
          </a:xfrm>
          <a:prstGeom prst="rect">
            <a:avLst/>
          </a:prstGeom>
          <a:solidFill>
            <a:srgbClr val="14469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8680" y="332105"/>
            <a:ext cx="8726170" cy="1069340"/>
          </a:xfrm>
          <a:prstGeom prst="rect">
            <a:avLst/>
          </a:prstGeom>
          <a:noFill/>
        </p:spPr>
        <p:txBody>
          <a:bodyPr wrap="square" lIns="54864" tIns="36576" rIns="54864" bIns="36576">
            <a:spAutoFit/>
          </a:bodyPr>
          <a:lstStyle/>
          <a:p>
            <a:pPr algn="l">
              <a:lnSpc>
                <a:spcPct val="120000"/>
              </a:lnSpc>
              <a:spcAft>
                <a:spcPts val="400"/>
              </a:spcAft>
            </a:pPr>
            <a:r>
              <a:rPr sz="5400" b="1">
                <a:solidFill>
                  <a:srgbClr val="23211E"/>
                </a:solidFill>
                <a:latin typeface="微软雅黑" panose="020B0503020204020204" charset="-122"/>
                <a:ea typeface="微软雅黑" panose="020B0503020204020204" charset="-122"/>
                <a:cs typeface="微软雅黑" panose="020B0503020204020204" charset="-122"/>
              </a:rPr>
              <a:t>书信 · 中国礼物</a:t>
            </a:r>
            <a:endParaRPr sz="5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7" name="TextBox 6"/>
          <p:cNvSpPr txBox="1"/>
          <p:nvPr/>
        </p:nvSpPr>
        <p:spPr>
          <a:xfrm>
            <a:off x="6149975" y="332105"/>
            <a:ext cx="5325745" cy="1304290"/>
          </a:xfrm>
          <a:prstGeom prst="rect">
            <a:avLst/>
          </a:prstGeom>
          <a:noFill/>
        </p:spPr>
        <p:txBody>
          <a:bodyPr wrap="square" lIns="54864" tIns="36576" rIns="54864" bIns="36576">
            <a:spAutoFit/>
          </a:bodyPr>
          <a:lstStyle/>
          <a:p>
            <a:pPr algn="l">
              <a:lnSpc>
                <a:spcPct val="120000"/>
              </a:lnSpc>
              <a:spcAft>
                <a:spcPts val="400"/>
              </a:spcAft>
            </a:pPr>
            <a:r>
              <a:rPr sz="3200" b="1">
                <a:solidFill>
                  <a:srgbClr val="14469E"/>
                </a:solidFill>
                <a:latin typeface="Times New Roman" panose="02020603050405020304"/>
                <a:ea typeface="Times New Roman" panose="02020603050405020304"/>
                <a:cs typeface="Times New Roman" panose="02020603050405020304"/>
              </a:rPr>
              <a:t>A Special Chinese Gift  </a:t>
            </a:r>
            <a:endParaRPr sz="3200" b="1">
              <a:solidFill>
                <a:srgbClr val="14469E"/>
              </a:solidFill>
              <a:latin typeface="Times New Roman" panose="02020603050405020304"/>
              <a:ea typeface="Times New Roman" panose="02020603050405020304"/>
              <a:cs typeface="Times New Roman" panose="02020603050405020304"/>
            </a:endParaRPr>
          </a:p>
          <a:p>
            <a:pPr algn="l">
              <a:lnSpc>
                <a:spcPct val="120000"/>
              </a:lnSpc>
              <a:spcAft>
                <a:spcPts val="400"/>
              </a:spcAft>
            </a:pPr>
            <a:r>
              <a:rPr lang="en-US" sz="3200" b="1">
                <a:solidFill>
                  <a:srgbClr val="14469E"/>
                </a:solidFill>
                <a:latin typeface="Times New Roman" panose="02020603050405020304"/>
                <a:ea typeface="Times New Roman" panose="02020603050405020304"/>
                <a:cs typeface="Times New Roman" panose="02020603050405020304"/>
              </a:rPr>
              <a:t>                               </a:t>
            </a:r>
            <a:r>
              <a:rPr sz="3200" b="1">
                <a:solidFill>
                  <a:srgbClr val="14469E"/>
                </a:solidFill>
                <a:latin typeface="Times New Roman" panose="02020603050405020304"/>
                <a:ea typeface="Times New Roman" panose="02020603050405020304"/>
                <a:cs typeface="Times New Roman" panose="02020603050405020304"/>
              </a:rPr>
              <a:t>应用文讲评</a:t>
            </a:r>
            <a:endParaRPr sz="3200" b="1">
              <a:solidFill>
                <a:srgbClr val="14469E"/>
              </a:solidFill>
              <a:latin typeface="Times New Roman" panose="02020603050405020304"/>
              <a:ea typeface="Times New Roman" panose="02020603050405020304"/>
              <a:cs typeface="Times New Roman" panose="02020603050405020304"/>
            </a:endParaRPr>
          </a:p>
        </p:txBody>
      </p:sp>
      <p:pic>
        <p:nvPicPr>
          <p:cNvPr id="8" name="Picture 7" descr="cover_main.png"/>
          <p:cNvPicPr>
            <a:picLocks noChangeAspect="1"/>
          </p:cNvPicPr>
          <p:nvPr/>
        </p:nvPicPr>
        <p:blipFill>
          <a:blip r:embed="rId1"/>
          <a:stretch>
            <a:fillRect/>
          </a:stretch>
        </p:blipFill>
        <p:spPr>
          <a:xfrm>
            <a:off x="3070225" y="1495425"/>
            <a:ext cx="6052185" cy="4034790"/>
          </a:xfrm>
          <a:prstGeom prst="rect">
            <a:avLst/>
          </a:prstGeom>
        </p:spPr>
      </p:pic>
      <p:sp>
        <p:nvSpPr>
          <p:cNvPr id="9" name="Rounded Rectangle 8"/>
          <p:cNvSpPr/>
          <p:nvPr/>
        </p:nvSpPr>
        <p:spPr>
          <a:xfrm>
            <a:off x="3566160" y="5623560"/>
            <a:ext cx="5029200" cy="777240"/>
          </a:xfrm>
          <a:prstGeom prst="roundRect">
            <a:avLst>
              <a:gd name="adj" fmla="val 20000"/>
            </a:avLst>
          </a:prstGeom>
          <a:solidFill>
            <a:srgbClr val="14469E"/>
          </a:solidFill>
          <a:ln w="12700">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3749039" y="5742432"/>
            <a:ext cx="4663440" cy="548640"/>
          </a:xfrm>
          <a:prstGeom prst="rect">
            <a:avLst/>
          </a:prstGeom>
          <a:noFill/>
        </p:spPr>
        <p:txBody>
          <a:bodyPr wrap="square" lIns="54864" tIns="36576" rIns="54864" bIns="36576">
            <a:spAutoFit/>
          </a:bodyPr>
          <a:lstStyle/>
          <a:p>
            <a:pPr algn="ctr">
              <a:lnSpc>
                <a:spcPct val="120000"/>
              </a:lnSpc>
              <a:spcAft>
                <a:spcPts val="400"/>
              </a:spcAft>
            </a:pPr>
            <a:r>
              <a:rPr sz="2000" b="1">
                <a:solidFill>
                  <a:srgbClr val="FFFFFF"/>
                </a:solidFill>
                <a:latin typeface="微软雅黑" panose="020B0503020204020204" charset="-122"/>
                <a:ea typeface="微软雅黑" panose="020B0503020204020204" charset="-122"/>
                <a:cs typeface="微软雅黑" panose="020B0503020204020204" charset="-122"/>
              </a:rPr>
              <a:t>山东九五协作体 · 高三联考 · 2026.9</a:t>
            </a:r>
            <a:endParaRPr sz="20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Oval 10"/>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01</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23211E"/>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23211E"/>
                </a:solidFill>
                <a:latin typeface="微软雅黑" panose="020B0503020204020204" charset="-122"/>
                <a:ea typeface="微软雅黑" panose="020B0503020204020204" charset="-122"/>
                <a:cs typeface="微软雅黑" panose="020B0503020204020204" charset="-122"/>
              </a:rPr>
              <a:t>  </a:t>
            </a:r>
            <a:r>
              <a:rPr lang="zh-CN" altLang="en-US" sz="3400" b="1">
                <a:solidFill>
                  <a:srgbClr val="23211E"/>
                </a:solidFill>
                <a:latin typeface="微软雅黑" panose="020B0503020204020204" charset="-122"/>
                <a:ea typeface="微软雅黑" panose="020B0503020204020204" charset="-122"/>
                <a:cs typeface="微软雅黑" panose="020B0503020204020204" charset="-122"/>
              </a:rPr>
              <a:t>进阶</a:t>
            </a:r>
            <a:r>
              <a:rPr sz="3400" b="1">
                <a:solidFill>
                  <a:srgbClr val="23211E"/>
                </a:solidFill>
                <a:latin typeface="微软雅黑" panose="020B0503020204020204" charset="-122"/>
                <a:ea typeface="微软雅黑" panose="020B0503020204020204" charset="-122"/>
                <a:cs typeface="微软雅黑" panose="020B0503020204020204" charset="-122"/>
              </a:rPr>
              <a:t>版 · 亮点</a:t>
            </a:r>
            <a:r>
              <a:rPr lang="zh-CN" sz="3400" b="1">
                <a:solidFill>
                  <a:srgbClr val="23211E"/>
                </a:solidFill>
                <a:latin typeface="微软雅黑" panose="020B0503020204020204" charset="-122"/>
                <a:ea typeface="微软雅黑" panose="020B0503020204020204" charset="-122"/>
                <a:cs typeface="微软雅黑" panose="020B0503020204020204" charset="-122"/>
              </a:rPr>
              <a:t>拆解</a:t>
            </a:r>
            <a:endParaRPr lang="zh-CN" sz="3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22</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Rounded Rectangle 10"/>
          <p:cNvSpPr/>
          <p:nvPr/>
        </p:nvSpPr>
        <p:spPr>
          <a:xfrm>
            <a:off x="387985" y="1325880"/>
            <a:ext cx="11316335" cy="5029200"/>
          </a:xfrm>
          <a:prstGeom prst="roundRect">
            <a:avLst>
              <a:gd name="adj" fmla="val 7000"/>
            </a:avLst>
          </a:prstGeom>
          <a:solidFill>
            <a:schemeClr val="accent3">
              <a:lumMod val="20000"/>
              <a:lumOff val="80000"/>
            </a:schemeClr>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1372235" y="187007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① 换物为龙井茶</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3701415" y="186550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同任务情境，文化符号更生活化</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5" name="TextBox 14"/>
          <p:cNvSpPr txBox="1"/>
          <p:nvPr/>
        </p:nvSpPr>
        <p:spPr>
          <a:xfrm>
            <a:off x="1372235" y="266382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② The moment 时间状语</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4735830" y="266369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把"开盖"写成触发记忆的瞬间</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1372235" y="359473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③ 文化哲学句</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3290570" y="3594735"/>
            <a:ext cx="5954395" cy="44577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harmony between man and nature 文化味浓</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1372235" y="446849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④ Whenever 时间状语</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nvSpPr>
        <p:spPr>
          <a:xfrm>
            <a:off x="4544060" y="438835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具体场景落地"宾至如归"</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1372235" y="523938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⑤ just as 比喻递进</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nvSpPr>
        <p:spPr>
          <a:xfrm>
            <a:off x="3855085" y="523925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热水泡茶 ↔ 文化交流，意象巧妙</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升级版</a:t>
            </a:r>
            <a:r>
              <a:rPr lang="zh-CN" sz="3400" b="1">
                <a:solidFill>
                  <a:srgbClr val="FFFFFF"/>
                </a:solidFill>
                <a:latin typeface="微软雅黑" panose="020B0503020204020204" charset="-122"/>
                <a:ea typeface="微软雅黑" panose="020B0503020204020204" charset="-122"/>
                <a:cs typeface="微软雅黑" panose="020B0503020204020204" charset="-122"/>
              </a:rPr>
              <a:t>范文</a:t>
            </a:r>
            <a:r>
              <a:rPr sz="3400" b="1">
                <a:solidFill>
                  <a:srgbClr val="FFFFFF"/>
                </a:solidFill>
                <a:latin typeface="微软雅黑" panose="020B0503020204020204" charset="-122"/>
                <a:ea typeface="微软雅黑" panose="020B0503020204020204" charset="-122"/>
                <a:cs typeface="微软雅黑" panose="020B0503020204020204" charset="-122"/>
              </a:rPr>
              <a:t> </a:t>
            </a:r>
            <a:r>
              <a:rPr lang="zh-CN" sz="3400" b="1">
                <a:solidFill>
                  <a:srgbClr val="FFFFFF"/>
                </a:solidFill>
                <a:latin typeface="微软雅黑" panose="020B0503020204020204" charset="-122"/>
                <a:ea typeface="微软雅黑" panose="020B0503020204020204" charset="-122"/>
                <a:cs typeface="微软雅黑" panose="020B0503020204020204" charset="-122"/>
              </a:rPr>
              <a:t>（</a:t>
            </a:r>
            <a:r>
              <a:rPr sz="3400" b="1">
                <a:solidFill>
                  <a:srgbClr val="FFFFFF"/>
                </a:solidFill>
                <a:latin typeface="微软雅黑" panose="020B0503020204020204" charset="-122"/>
                <a:ea typeface="微软雅黑" panose="020B0503020204020204" charset="-122"/>
                <a:cs typeface="微软雅黑" panose="020B0503020204020204" charset="-122"/>
              </a:rPr>
              <a:t>剪纸）</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23</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12" name="Picture 11" descr="papercut.png"/>
          <p:cNvPicPr>
            <a:picLocks noChangeAspect="1"/>
          </p:cNvPicPr>
          <p:nvPr/>
        </p:nvPicPr>
        <p:blipFill>
          <a:blip r:embed="rId1">
            <a:alphaModFix amt="6000"/>
          </a:blip>
          <a:stretch>
            <a:fillRect/>
          </a:stretch>
        </p:blipFill>
        <p:spPr>
          <a:xfrm>
            <a:off x="2278380" y="1092200"/>
            <a:ext cx="7308215" cy="5769610"/>
          </a:xfrm>
          <a:prstGeom prst="rect">
            <a:avLst/>
          </a:prstGeom>
        </p:spPr>
      </p:pic>
      <p:sp>
        <p:nvSpPr>
          <p:cNvPr id="19" name="文本框 18"/>
          <p:cNvSpPr txBox="1"/>
          <p:nvPr/>
        </p:nvSpPr>
        <p:spPr>
          <a:xfrm>
            <a:off x="219710" y="1106170"/>
            <a:ext cx="11780520" cy="5394325"/>
          </a:xfrm>
          <a:prstGeom prst="rect">
            <a:avLst/>
          </a:prstGeom>
          <a:noFill/>
        </p:spPr>
        <p:txBody>
          <a:bodyPr wrap="square" rtlCol="0">
            <a:noAutofit/>
          </a:bodyPr>
          <a:p>
            <a:pPr>
              <a:lnSpc>
                <a:spcPct val="120000"/>
              </a:lnSpc>
              <a:spcBef>
                <a:spcPts val="0"/>
              </a:spcBef>
              <a:spcAft>
                <a:spcPts val="0"/>
              </a:spcAft>
            </a:pPr>
            <a:r>
              <a:rPr lang="en-US" altLang="zh-CN" sz="2400"/>
              <a:t>Dear Jason,</a:t>
            </a:r>
            <a:endParaRPr lang="en-US" altLang="zh-CN" sz="2400"/>
          </a:p>
          <a:p>
            <a:pPr indent="457200">
              <a:lnSpc>
                <a:spcPct val="120000"/>
              </a:lnSpc>
              <a:spcBef>
                <a:spcPts val="0"/>
              </a:spcBef>
              <a:spcAft>
                <a:spcPts val="0"/>
              </a:spcAft>
            </a:pPr>
            <a:r>
              <a:rPr lang="en-US" altLang="zh-CN" sz="2400"/>
              <a:t>Welcome to our school! For the gift exchange, </a:t>
            </a:r>
            <a:r>
              <a:rPr lang="en-US" altLang="zh-CN" sz="2400" b="1">
                <a:solidFill>
                  <a:srgbClr val="7030A0"/>
                </a:solidFill>
              </a:rPr>
              <a:t>what I have prepared for you </a:t>
            </a:r>
            <a:r>
              <a:rPr lang="en-US" altLang="zh-CN" sz="2400"/>
              <a:t>is </a:t>
            </a:r>
            <a:r>
              <a:rPr lang="en-US" altLang="zh-CN" sz="2400" b="1">
                <a:solidFill>
                  <a:schemeClr val="accent5">
                    <a:lumMod val="75000"/>
                  </a:schemeClr>
                </a:solidFill>
              </a:rPr>
              <a:t>a delicate piece of Chinese paper-cutting</a:t>
            </a:r>
            <a:r>
              <a:rPr lang="en-US" altLang="zh-CN" sz="2400"/>
              <a:t>（what </a:t>
            </a:r>
            <a:r>
              <a:rPr lang="zh-CN" altLang="en-US" sz="2400"/>
              <a:t>引导主语从句）, </a:t>
            </a:r>
            <a:r>
              <a:rPr lang="en-US" altLang="zh-CN" sz="2400" b="1">
                <a:solidFill>
                  <a:srgbClr val="7030A0"/>
                </a:solidFill>
              </a:rPr>
              <a:t>on which </a:t>
            </a:r>
            <a:r>
              <a:rPr lang="en-US" altLang="zh-CN" sz="2400" b="1">
                <a:solidFill>
                  <a:schemeClr val="accent5">
                    <a:lumMod val="75000"/>
                  </a:schemeClr>
                </a:solidFill>
              </a:rPr>
              <a:t>a pair of mandarin ducks swim among blooming lotuses</a:t>
            </a:r>
            <a:r>
              <a:rPr lang="en-US" altLang="zh-CN" sz="2400"/>
              <a:t>（on which </a:t>
            </a:r>
            <a:r>
              <a:rPr lang="zh-CN" altLang="en-US" sz="2400"/>
              <a:t>引导非限定性定语从句）. </a:t>
            </a:r>
            <a:r>
              <a:rPr lang="en-US" altLang="zh-CN" sz="2400" b="1">
                <a:solidFill>
                  <a:srgbClr val="7030A0"/>
                </a:solidFill>
              </a:rPr>
              <a:t>It is my grandmother who</a:t>
            </a:r>
            <a:r>
              <a:rPr lang="en-US" altLang="zh-CN" sz="2400"/>
              <a:t> taught me this</a:t>
            </a:r>
            <a:r>
              <a:rPr lang="en-US" altLang="zh-CN" sz="2400" b="1">
                <a:solidFill>
                  <a:schemeClr val="accent5">
                    <a:lumMod val="75000"/>
                  </a:schemeClr>
                </a:solidFill>
              </a:rPr>
              <a:t> traditional craft</a:t>
            </a:r>
            <a:r>
              <a:rPr lang="en-US" altLang="zh-CN" sz="2400"/>
              <a:t>（It is ... who </a:t>
            </a:r>
            <a:r>
              <a:rPr lang="zh-CN" altLang="en-US" sz="2400"/>
              <a:t>强调句）, </a:t>
            </a:r>
            <a:r>
              <a:rPr lang="en-US" altLang="zh-CN" sz="2400"/>
              <a:t>and every cut</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 carries my best wishes for your stay.</a:t>
            </a:r>
            <a:endPar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endParaRPr>
          </a:p>
          <a:p>
            <a:pPr indent="457200">
              <a:lnSpc>
                <a:spcPct val="120000"/>
              </a:lnSpc>
              <a:spcBef>
                <a:spcPts val="0"/>
              </a:spcBef>
              <a:spcAft>
                <a:spcPts val="0"/>
              </a:spcAft>
            </a:pPr>
            <a:r>
              <a:rPr lang="en-US" altLang="zh-CN" sz="2400" b="1">
                <a:solidFill>
                  <a:srgbClr val="7030A0"/>
                </a:solidFill>
              </a:rPr>
              <a:t>What makes this gift precious is</a:t>
            </a:r>
            <a:r>
              <a:rPr lang="en-US" altLang="zh-CN" sz="2400"/>
              <a:t> </a:t>
            </a:r>
            <a:r>
              <a:rPr lang="en-US" altLang="zh-CN" sz="2400">
                <a:solidFill>
                  <a:srgbClr val="7030A0"/>
                </a:solidFill>
              </a:rPr>
              <a:t>not </a:t>
            </a:r>
            <a:r>
              <a:rPr lang="en-US" altLang="zh-CN" sz="2400"/>
              <a:t>merely its </a:t>
            </a:r>
            <a:r>
              <a:rPr lang="en-US" altLang="zh-CN" sz="2400" b="1">
                <a:solidFill>
                  <a:schemeClr val="accent5">
                    <a:lumMod val="75000"/>
                  </a:schemeClr>
                </a:solidFill>
              </a:rPr>
              <a:t>vivid red patterns</a:t>
            </a:r>
            <a:r>
              <a:rPr lang="en-US" altLang="zh-CN" sz="2400"/>
              <a:t>,</a:t>
            </a:r>
            <a:r>
              <a:rPr lang="en-US" altLang="zh-CN" sz="2400">
                <a:solidFill>
                  <a:srgbClr val="7030A0"/>
                </a:solidFill>
              </a:rPr>
              <a:t> but </a:t>
            </a:r>
            <a:r>
              <a:rPr lang="en-US" altLang="zh-CN" sz="2400"/>
              <a:t>the cultural story behind it（What </a:t>
            </a:r>
            <a:r>
              <a:rPr lang="zh-CN" altLang="en-US" sz="2400"/>
              <a:t>主语从句 + </a:t>
            </a:r>
            <a:r>
              <a:rPr lang="en-US" altLang="zh-CN" sz="2400"/>
              <a:t>not merely...but...） — in China, mandarin ducks</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 symbolize（</a:t>
            </a:r>
            <a:r>
              <a:rPr lang="zh-CN" altLang="en-US" sz="2400" b="1">
                <a:gradFill>
                  <a:gsLst>
                    <a:gs pos="50000">
                      <a:schemeClr val="accent6"/>
                    </a:gs>
                    <a:gs pos="0">
                      <a:schemeClr val="accent6">
                        <a:lumMod val="25000"/>
                        <a:lumOff val="75000"/>
                      </a:schemeClr>
                    </a:gs>
                    <a:gs pos="100000">
                      <a:schemeClr val="accent6">
                        <a:lumMod val="85000"/>
                      </a:schemeClr>
                    </a:gs>
                  </a:gsLst>
                  <a:lin ang="5400000" scaled="1"/>
                </a:gradFill>
              </a:rPr>
              <a:t>象征）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friendship and good fortune</a:t>
            </a:r>
            <a:r>
              <a:rPr lang="en-US" altLang="zh-CN" sz="2400"/>
              <a:t>. </a:t>
            </a:r>
            <a:r>
              <a:rPr lang="en-US" altLang="zh-CN" sz="2400" b="1">
                <a:solidFill>
                  <a:srgbClr val="7030A0"/>
                </a:solidFill>
              </a:rPr>
              <a:t>Just as</a:t>
            </a:r>
            <a:r>
              <a:rPr lang="en-US" altLang="zh-CN" sz="2400" b="1"/>
              <a:t> </a:t>
            </a:r>
            <a:r>
              <a:rPr lang="en-US" altLang="zh-CN" sz="2400"/>
              <a:t>paper-cutting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turns a plain sheet into art</a:t>
            </a:r>
            <a:r>
              <a:rPr lang="en-US" altLang="zh-CN" sz="2400"/>
              <a:t>（Just as </a:t>
            </a:r>
            <a:r>
              <a:rPr lang="zh-CN" altLang="en-US" sz="2400"/>
              <a:t>方式状语从句）, </a:t>
            </a:r>
            <a:r>
              <a:rPr lang="en-US" altLang="zh-CN" sz="2400"/>
              <a:t>I believe our exchange will</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 transform ordinary days into lasting memories</a:t>
            </a:r>
            <a:r>
              <a:rPr lang="en-US" altLang="zh-CN" sz="2400"/>
              <a:t>（</a:t>
            </a:r>
            <a:r>
              <a:rPr lang="zh-CN" altLang="en-US" sz="2400"/>
              <a:t>把平凡日子变成永恒回忆）.</a:t>
            </a:r>
            <a:endParaRPr lang="en-US" altLang="zh-CN" sz="2400"/>
          </a:p>
          <a:p>
            <a:pPr indent="457200">
              <a:lnSpc>
                <a:spcPct val="120000"/>
              </a:lnSpc>
              <a:spcBef>
                <a:spcPts val="0"/>
              </a:spcBef>
              <a:spcAft>
                <a:spcPts val="0"/>
              </a:spcAft>
            </a:pPr>
            <a:r>
              <a:rPr lang="en-US" altLang="zh-CN" sz="2400" b="1">
                <a:solidFill>
                  <a:srgbClr val="7030A0"/>
                </a:solidFill>
              </a:rPr>
              <a:t>May this small artwork</a:t>
            </a:r>
            <a:r>
              <a:rPr lang="en-US" altLang="zh-CN" sz="2400"/>
              <a:t>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open a window to Chinese culture</a:t>
            </a:r>
            <a:r>
              <a:rPr lang="en-US" altLang="zh-CN" sz="2400"/>
              <a:t>（May </a:t>
            </a:r>
            <a:r>
              <a:rPr lang="zh-CN" altLang="en-US" sz="2400"/>
              <a:t>祝愿倒装） </a:t>
            </a:r>
            <a:r>
              <a:rPr lang="en-US" altLang="zh-CN" sz="2400"/>
              <a:t>and </a:t>
            </a:r>
            <a:r>
              <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rPr>
              <a:t>bring warmth to your room.</a:t>
            </a:r>
            <a:endParaRPr lang="en-US" altLang="zh-CN" sz="2400" b="1">
              <a:gradFill>
                <a:gsLst>
                  <a:gs pos="50000">
                    <a:schemeClr val="accent6"/>
                  </a:gs>
                  <a:gs pos="0">
                    <a:schemeClr val="accent6">
                      <a:lumMod val="25000"/>
                      <a:lumOff val="75000"/>
                    </a:schemeClr>
                  </a:gs>
                  <a:gs pos="100000">
                    <a:schemeClr val="accent6">
                      <a:lumMod val="85000"/>
                    </a:schemeClr>
                  </a:gs>
                </a:gsLst>
                <a:lin ang="5400000" scaled="1"/>
              </a:gradFill>
            </a:endParaRPr>
          </a:p>
        </p:txBody>
      </p:sp>
      <p:sp>
        <p:nvSpPr>
          <p:cNvPr id="20" name="文本框 19"/>
          <p:cNvSpPr txBox="1"/>
          <p:nvPr/>
        </p:nvSpPr>
        <p:spPr>
          <a:xfrm>
            <a:off x="177800" y="1056005"/>
            <a:ext cx="11800205" cy="5808345"/>
          </a:xfrm>
          <a:prstGeom prst="rect">
            <a:avLst/>
          </a:prstGeom>
          <a:solidFill>
            <a:schemeClr val="accent4">
              <a:lumMod val="20000"/>
              <a:lumOff val="80000"/>
            </a:schemeClr>
          </a:solidFill>
        </p:spPr>
        <p:txBody>
          <a:bodyPr wrap="square" rtlCol="0">
            <a:noAutofit/>
          </a:bodyPr>
          <a:p>
            <a:r>
              <a:rPr lang="zh-CN" altLang="en-US" sz="2600"/>
              <a:t>亲爱的 </a:t>
            </a:r>
            <a:r>
              <a:rPr lang="en-US" altLang="zh-CN" sz="2600"/>
              <a:t>Jason：</a:t>
            </a:r>
            <a:endParaRPr lang="en-US" altLang="zh-CN" sz="2600"/>
          </a:p>
          <a:p>
            <a:endParaRPr lang="en-US" altLang="zh-CN" sz="2600"/>
          </a:p>
          <a:p>
            <a:pPr indent="457200"/>
            <a:r>
              <a:rPr lang="zh-CN" altLang="en-US" sz="2600"/>
              <a:t>欢迎来我们学校！这次礼物交换，我为你准备的是一幅精致的中国剪纸，上面有一对鸳鸯在盛开的荷花间游弋。是我的祖母教会了我这门传统手艺，每一刀都承载着我对你在华期间最美好的祝愿。</a:t>
            </a:r>
            <a:endParaRPr lang="zh-CN" altLang="en-US" sz="2600"/>
          </a:p>
          <a:p>
            <a:endParaRPr lang="en-US" altLang="zh-CN" sz="2600"/>
          </a:p>
          <a:p>
            <a:pPr indent="457200"/>
            <a:r>
              <a:rPr lang="zh-CN" altLang="en-US" sz="2600"/>
              <a:t>这件礼物的珍贵之处不仅在于它鲜艳的红色图案，更在于背后的文化故事——在中国，鸳鸯象征友谊与好运。正如剪纸把一张普通的纸变成艺术，我相信我们的交流也会把平凡的日子变成永恒的回忆。</a:t>
            </a:r>
            <a:endParaRPr lang="zh-CN" altLang="en-US" sz="2600"/>
          </a:p>
          <a:p>
            <a:endParaRPr lang="en-US" altLang="zh-CN" sz="2600"/>
          </a:p>
          <a:p>
            <a:pPr indent="457200"/>
            <a:r>
              <a:rPr lang="zh-CN" altLang="en-US" sz="2600"/>
              <a:t>唯有分享这样的时刻，我们才能真正相互理解。愿这件小小的艺术品为你打开一扇了解中国文化的窗，也为你的房间带来温暖。</a:t>
            </a:r>
            <a:endParaRPr lang="zh-CN" altLang="en-US" sz="2600"/>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0"/>
                                        </p:tgtEl>
                                        <p:attrNameLst>
                                          <p:attrName>ppt_x</p:attrName>
                                        </p:attrNameLst>
                                      </p:cBhvr>
                                      <p:tavLst>
                                        <p:tav tm="0">
                                          <p:val>
                                            <p:strVal val="ppt_x"/>
                                          </p:val>
                                        </p:tav>
                                        <p:tav tm="100000">
                                          <p:val>
                                            <p:strVal val="ppt_x"/>
                                          </p:val>
                                        </p:tav>
                                      </p:tavLst>
                                    </p:anim>
                                    <p:anim calcmode="lin" valueType="num">
                                      <p:cBhvr additive="base">
                                        <p:cTn id="7" dur="500"/>
                                        <p:tgtEl>
                                          <p:spTgt spid="20"/>
                                        </p:tgtEl>
                                        <p:attrNameLst>
                                          <p:attrName>ppt_y</p:attrName>
                                        </p:attrNameLst>
                                      </p:cBhvr>
                                      <p:tavLst>
                                        <p:tav tm="0">
                                          <p:val>
                                            <p:strVal val="ppt_y"/>
                                          </p:val>
                                        </p:tav>
                                        <p:tav tm="100000">
                                          <p:val>
                                            <p:strVal val="1+ppt_h/2"/>
                                          </p:val>
                                        </p:tav>
                                      </p:tavLst>
                                    </p:anim>
                                    <p:set>
                                      <p:cBhvr>
                                        <p:cTn id="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升级版</a:t>
            </a:r>
            <a:r>
              <a:rPr lang="zh-CN" sz="3400" b="1">
                <a:solidFill>
                  <a:srgbClr val="FFFFFF"/>
                </a:solidFill>
                <a:latin typeface="微软雅黑" panose="020B0503020204020204" charset="-122"/>
                <a:ea typeface="微软雅黑" panose="020B0503020204020204" charset="-122"/>
                <a:cs typeface="微软雅黑" panose="020B0503020204020204" charset="-122"/>
              </a:rPr>
              <a:t>范文</a:t>
            </a:r>
            <a:r>
              <a:rPr sz="3400" b="1">
                <a:solidFill>
                  <a:srgbClr val="FFFFFF"/>
                </a:solidFill>
                <a:latin typeface="微软雅黑" panose="020B0503020204020204" charset="-122"/>
                <a:ea typeface="微软雅黑" panose="020B0503020204020204" charset="-122"/>
                <a:cs typeface="微软雅黑" panose="020B0503020204020204" charset="-122"/>
              </a:rPr>
              <a:t>亮点</a:t>
            </a:r>
            <a:r>
              <a:rPr lang="zh-CN" sz="3400" b="1">
                <a:solidFill>
                  <a:srgbClr val="FFFFFF"/>
                </a:solidFill>
                <a:latin typeface="微软雅黑" panose="020B0503020204020204" charset="-122"/>
                <a:ea typeface="微软雅黑" panose="020B0503020204020204" charset="-122"/>
                <a:cs typeface="微软雅黑" panose="020B0503020204020204" charset="-122"/>
              </a:rPr>
              <a:t>拆解</a:t>
            </a:r>
            <a:endParaRPr lang="zh-CN"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24</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Rounded Rectangle 10"/>
          <p:cNvSpPr/>
          <p:nvPr/>
        </p:nvSpPr>
        <p:spPr>
          <a:xfrm>
            <a:off x="643255" y="1325880"/>
            <a:ext cx="11061065" cy="5029200"/>
          </a:xfrm>
          <a:prstGeom prst="roundRect">
            <a:avLst>
              <a:gd name="adj" fmla="val 7000"/>
            </a:avLst>
          </a:prstGeom>
          <a:solidFill>
            <a:schemeClr val="accent4">
              <a:lumMod val="20000"/>
              <a:lumOff val="80000"/>
            </a:schemeClr>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1301115" y="203009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① 换物为剪纸</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3389630" y="202996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鸳鸯荷花文化意象更浓</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5" name="TextBox 14"/>
          <p:cNvSpPr txBox="1"/>
          <p:nvPr/>
        </p:nvSpPr>
        <p:spPr>
          <a:xfrm>
            <a:off x="1301115" y="2805430"/>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② 主语从句 ×2</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3389630" y="2825750"/>
            <a:ext cx="5961380" cy="44577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what I have prepared / What makes… 双主从</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1301115" y="370141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③ 强调句 It is…who</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4073525" y="370319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凸显祖母与传统手艺的情感厚度</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1343660" y="453707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④ not merely…but 递进</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nvSpPr>
        <p:spPr>
          <a:xfrm>
            <a:off x="4480560" y="4496943"/>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图案 → 文化故事，层层深入</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1301115" y="5372735"/>
            <a:ext cx="4663440" cy="36576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⑤ just as 比喻收尾</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nvSpPr>
        <p:spPr>
          <a:xfrm>
            <a:off x="3886200" y="5372608"/>
            <a:ext cx="4480560" cy="50292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升华到"交流 = 永恒回忆"</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7E3C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初级版</a:t>
            </a:r>
            <a:r>
              <a:rPr lang="zh-CN" sz="3400" b="1">
                <a:solidFill>
                  <a:srgbClr val="FFFFFF"/>
                </a:solidFill>
                <a:latin typeface="微软雅黑" panose="020B0503020204020204" charset="-122"/>
                <a:ea typeface="微软雅黑" panose="020B0503020204020204" charset="-122"/>
                <a:cs typeface="微软雅黑" panose="020B0503020204020204" charset="-122"/>
              </a:rPr>
              <a:t>范文</a:t>
            </a:r>
            <a:r>
              <a:rPr sz="3400" b="1">
                <a:solidFill>
                  <a:srgbClr val="FFFFFF"/>
                </a:solidFill>
                <a:latin typeface="微软雅黑" panose="020B0503020204020204" charset="-122"/>
                <a:ea typeface="微软雅黑" panose="020B0503020204020204" charset="-122"/>
                <a:cs typeface="微软雅黑" panose="020B0503020204020204" charset="-122"/>
              </a:rPr>
              <a:t>（中国结）</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25</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25880"/>
            <a:ext cx="7589520" cy="502920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1476375"/>
            <a:ext cx="7040880" cy="457200"/>
          </a:xfrm>
          <a:prstGeom prst="rect">
            <a:avLst/>
          </a:prstGeom>
          <a:noFill/>
        </p:spPr>
        <p:txBody>
          <a:bodyPr wrap="square" lIns="54864" tIns="36576" rIns="54864" bIns="36576">
            <a:spAutoFit/>
          </a:bodyPr>
          <a:lstStyle/>
          <a:p>
            <a:pPr algn="l">
              <a:lnSpc>
                <a:spcPct val="120000"/>
              </a:lnSpc>
              <a:spcAft>
                <a:spcPts val="400"/>
              </a:spcAft>
            </a:pPr>
            <a:r>
              <a:rPr sz="2200" b="1" i="1">
                <a:solidFill>
                  <a:srgbClr val="23211E"/>
                </a:solidFill>
                <a:latin typeface="Times New Roman" panose="02020603050405020304"/>
                <a:ea typeface="Times New Roman" panose="02020603050405020304"/>
                <a:cs typeface="Times New Roman" panose="02020603050405020304"/>
              </a:rPr>
              <a:t>Dear Jason,</a:t>
            </a:r>
            <a:endParaRPr sz="2200" b="1" i="1">
              <a:solidFill>
                <a:srgbClr val="23211E"/>
              </a:solidFill>
              <a:latin typeface="Times New Roman" panose="02020603050405020304"/>
              <a:ea typeface="Times New Roman" panose="02020603050405020304"/>
              <a:cs typeface="Times New Roman" panose="02020603050405020304"/>
            </a:endParaRPr>
          </a:p>
        </p:txBody>
      </p:sp>
      <p:sp>
        <p:nvSpPr>
          <p:cNvPr id="11" name="TextBox 10"/>
          <p:cNvSpPr txBox="1"/>
          <p:nvPr/>
        </p:nvSpPr>
        <p:spPr>
          <a:xfrm>
            <a:off x="731520" y="1940560"/>
            <a:ext cx="7040880" cy="4387215"/>
          </a:xfrm>
          <a:prstGeom prst="rect">
            <a:avLst/>
          </a:prstGeom>
          <a:noFill/>
        </p:spPr>
        <p:txBody>
          <a:bodyPr wrap="square" lIns="54864" tIns="36576" rIns="54864" bIns="36576">
            <a:noAutofit/>
          </a:bodyPr>
          <a:lstStyle/>
          <a:p>
            <a:pPr indent="457200" algn="l">
              <a:lnSpc>
                <a:spcPct val="130000"/>
              </a:lnSpc>
              <a:spcAft>
                <a:spcPts val="400"/>
              </a:spcAft>
            </a:pPr>
            <a:r>
              <a:rPr sz="2400" b="0">
                <a:solidFill>
                  <a:srgbClr val="23211E"/>
                </a:solidFill>
                <a:latin typeface="Times New Roman" panose="02020603050405020304"/>
                <a:ea typeface="Times New Roman" panose="02020603050405020304"/>
                <a:cs typeface="Times New Roman" panose="02020603050405020304"/>
              </a:rPr>
              <a:t>Welcome to our school! I have prepared a special gift for you. It is a Chinese knot, which is red and beautiful.
</a:t>
            </a:r>
            <a:r>
              <a:rPr lang="en-US" sz="2400" b="0">
                <a:solidFill>
                  <a:srgbClr val="23211E"/>
                </a:solidFill>
                <a:latin typeface="Times New Roman" panose="02020603050405020304"/>
                <a:ea typeface="Times New Roman" panose="02020603050405020304"/>
                <a:cs typeface="Times New Roman" panose="02020603050405020304"/>
              </a:rPr>
              <a:t>	</a:t>
            </a:r>
            <a:r>
              <a:rPr sz="2400" b="0">
                <a:solidFill>
                  <a:srgbClr val="23211E"/>
                </a:solidFill>
                <a:latin typeface="Times New Roman" panose="02020603050405020304"/>
                <a:ea typeface="Times New Roman" panose="02020603050405020304"/>
                <a:cs typeface="Times New Roman" panose="02020603050405020304"/>
              </a:rPr>
              <a:t>In China, red means good luck, and the Chinese knot shows my best wishes to you. You can put it in your room, and it will bring you happiness and peace. It is also a symbol of traditional Chinese culture.
</a:t>
            </a:r>
            <a:r>
              <a:rPr lang="en-US" sz="2400" b="0">
                <a:solidFill>
                  <a:srgbClr val="23211E"/>
                </a:solidFill>
                <a:latin typeface="Times New Roman" panose="02020603050405020304"/>
                <a:ea typeface="Times New Roman" panose="02020603050405020304"/>
                <a:cs typeface="Times New Roman" panose="02020603050405020304"/>
              </a:rPr>
              <a:t>	</a:t>
            </a:r>
            <a:r>
              <a:rPr sz="2400" b="0">
                <a:solidFill>
                  <a:srgbClr val="23211E"/>
                </a:solidFill>
                <a:latin typeface="Times New Roman" panose="02020603050405020304"/>
                <a:ea typeface="Times New Roman" panose="02020603050405020304"/>
                <a:cs typeface="Times New Roman" panose="02020603050405020304"/>
              </a:rPr>
              <a:t>I hope you like this little gift because it stands for our friendship. Welcome again!</a:t>
            </a:r>
            <a:endParaRPr sz="2400" b="0">
              <a:solidFill>
                <a:srgbClr val="23211E"/>
              </a:solidFill>
              <a:latin typeface="Times New Roman" panose="02020603050405020304"/>
              <a:ea typeface="Times New Roman" panose="02020603050405020304"/>
              <a:cs typeface="Times New Roman" panose="02020603050405020304"/>
            </a:endParaRPr>
          </a:p>
        </p:txBody>
      </p:sp>
      <p:pic>
        <p:nvPicPr>
          <p:cNvPr id="12" name="Picture 11" descr="knot.png"/>
          <p:cNvPicPr>
            <a:picLocks noChangeAspect="1"/>
          </p:cNvPicPr>
          <p:nvPr/>
        </p:nvPicPr>
        <p:blipFill>
          <a:blip r:embed="rId1"/>
          <a:stretch>
            <a:fillRect/>
          </a:stretch>
        </p:blipFill>
        <p:spPr>
          <a:xfrm>
            <a:off x="8229600" y="2057400"/>
            <a:ext cx="3474720" cy="2743200"/>
          </a:xfrm>
          <a:prstGeom prst="rect">
            <a:avLst/>
          </a:prstGeom>
        </p:spPr>
      </p:pic>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D95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sz="3400" b="1">
                <a:solidFill>
                  <a:srgbClr val="FFFFFF"/>
                </a:solidFill>
                <a:latin typeface="微软雅黑" panose="020B0503020204020204" charset="-122"/>
                <a:ea typeface="微软雅黑" panose="020B0503020204020204" charset="-122"/>
                <a:cs typeface="微软雅黑" panose="020B0503020204020204" charset="-122"/>
              </a:rPr>
              <a:t>五</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四阶横向对比</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27</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280160"/>
            <a:ext cx="192024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48640" y="1371600"/>
            <a:ext cx="1737360" cy="566927"/>
          </a:xfrm>
          <a:prstGeom prst="rect">
            <a:avLst/>
          </a:prstGeom>
          <a:noFill/>
        </p:spPr>
        <p:txBody>
          <a:bodyPr wrap="square" lIns="54864" tIns="36576" rIns="54864" bIns="36576">
            <a:spAutoFit/>
          </a:bodyPr>
          <a:lstStyle/>
          <a:p>
            <a:pPr algn="ctr">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维度</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Rounded Rectangle 9"/>
          <p:cNvSpPr/>
          <p:nvPr/>
        </p:nvSpPr>
        <p:spPr>
          <a:xfrm>
            <a:off x="2377440" y="1280160"/>
            <a:ext cx="2194560" cy="749808"/>
          </a:xfrm>
          <a:prstGeom prst="roundRect">
            <a:avLst>
              <a:gd name="adj" fmla="val 7000"/>
            </a:avLst>
          </a:prstGeom>
          <a:solidFill>
            <a:srgbClr val="F6D7D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2468880" y="1371600"/>
            <a:ext cx="2011679" cy="566927"/>
          </a:xfrm>
          <a:prstGeom prst="rect">
            <a:avLst/>
          </a:prstGeom>
          <a:noFill/>
        </p:spPr>
        <p:txBody>
          <a:bodyPr wrap="square" lIns="54864" tIns="36576" rIns="54864" bIns="36576">
            <a:spAutoFit/>
          </a:bodyPr>
          <a:lstStyle/>
          <a:p>
            <a:pPr algn="ctr">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基础版·折扇</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2" name="Rounded Rectangle 11"/>
          <p:cNvSpPr/>
          <p:nvPr/>
        </p:nvSpPr>
        <p:spPr>
          <a:xfrm>
            <a:off x="4572000" y="1280160"/>
            <a:ext cx="2194560" cy="749808"/>
          </a:xfrm>
          <a:prstGeom prst="roundRect">
            <a:avLst>
              <a:gd name="adj" fmla="val 7000"/>
            </a:avLst>
          </a:prstGeom>
          <a:solidFill>
            <a:srgbClr val="F5EACE"/>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4663440" y="1371600"/>
            <a:ext cx="2011679" cy="566927"/>
          </a:xfrm>
          <a:prstGeom prst="rect">
            <a:avLst/>
          </a:prstGeom>
          <a:noFill/>
        </p:spPr>
        <p:txBody>
          <a:bodyPr wrap="square" lIns="54864" tIns="36576" rIns="54864" bIns="36576">
            <a:spAutoFit/>
          </a:bodyPr>
          <a:lstStyle/>
          <a:p>
            <a:pPr algn="ctr">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中级版·龙井</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6766560" y="1280160"/>
            <a:ext cx="2194560" cy="749808"/>
          </a:xfrm>
          <a:prstGeom prst="roundRect">
            <a:avLst>
              <a:gd name="adj" fmla="val 7000"/>
            </a:avLst>
          </a:prstGeom>
          <a:solidFill>
            <a:srgbClr val="ECDBEC"/>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6858000" y="1371600"/>
            <a:ext cx="2011679" cy="566927"/>
          </a:xfrm>
          <a:prstGeom prst="rect">
            <a:avLst/>
          </a:prstGeom>
          <a:noFill/>
        </p:spPr>
        <p:txBody>
          <a:bodyPr wrap="square" lIns="54864" tIns="36576" rIns="54864" bIns="36576">
            <a:spAutoFit/>
          </a:bodyPr>
          <a:lstStyle/>
          <a:p>
            <a:pPr algn="ctr">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升级版·剪纸</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Rounded Rectangle 15"/>
          <p:cNvSpPr/>
          <p:nvPr/>
        </p:nvSpPr>
        <p:spPr>
          <a:xfrm>
            <a:off x="8961120" y="1280160"/>
            <a:ext cx="2194560" cy="749808"/>
          </a:xfrm>
          <a:prstGeom prst="roundRect">
            <a:avLst>
              <a:gd name="adj" fmla="val 7000"/>
            </a:avLst>
          </a:prstGeom>
          <a:solidFill>
            <a:srgbClr val="D8ECE2"/>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9052560" y="1371600"/>
            <a:ext cx="2011679" cy="566927"/>
          </a:xfrm>
          <a:prstGeom prst="rect">
            <a:avLst/>
          </a:prstGeom>
          <a:noFill/>
        </p:spPr>
        <p:txBody>
          <a:bodyPr wrap="square" lIns="54864" tIns="36576" rIns="54864" bIns="36576">
            <a:spAutoFit/>
          </a:bodyPr>
          <a:lstStyle/>
          <a:p>
            <a:pPr algn="ctr">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初级版·中国结</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nvSpPr>
        <p:spPr>
          <a:xfrm>
            <a:off x="457200" y="2029967"/>
            <a:ext cx="192024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548640" y="2121408"/>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词数</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Rounded Rectangle 19"/>
          <p:cNvSpPr/>
          <p:nvPr/>
        </p:nvSpPr>
        <p:spPr>
          <a:xfrm>
            <a:off x="2377440" y="2029967"/>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2468880" y="212140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95</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2" name="Rounded Rectangle 21"/>
          <p:cNvSpPr/>
          <p:nvPr/>
        </p:nvSpPr>
        <p:spPr>
          <a:xfrm>
            <a:off x="4572000" y="2029967"/>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4663440" y="212140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100</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4" name="Rounded Rectangle 23"/>
          <p:cNvSpPr/>
          <p:nvPr/>
        </p:nvSpPr>
        <p:spPr>
          <a:xfrm>
            <a:off x="6766560" y="2029967"/>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858000" y="212140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110</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6" name="Rounded Rectangle 25"/>
          <p:cNvSpPr/>
          <p:nvPr/>
        </p:nvSpPr>
        <p:spPr>
          <a:xfrm>
            <a:off x="8961120" y="2029967"/>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9052560" y="212140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 80</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Rounded Rectangle 27"/>
          <p:cNvSpPr/>
          <p:nvPr/>
        </p:nvSpPr>
        <p:spPr>
          <a:xfrm>
            <a:off x="457200" y="2779776"/>
            <a:ext cx="192024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548640" y="2871216"/>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礼物</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0" name="Rounded Rectangle 29"/>
          <p:cNvSpPr/>
          <p:nvPr/>
        </p:nvSpPr>
        <p:spPr>
          <a:xfrm>
            <a:off x="2377440" y="2779776"/>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2468880" y="2871216"/>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手绘折扇</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2" name="Rounded Rectangle 31"/>
          <p:cNvSpPr/>
          <p:nvPr/>
        </p:nvSpPr>
        <p:spPr>
          <a:xfrm>
            <a:off x="4572000" y="2779776"/>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4663440" y="2871216"/>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杭州龙井茶</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4" name="Rounded Rectangle 33"/>
          <p:cNvSpPr/>
          <p:nvPr/>
        </p:nvSpPr>
        <p:spPr>
          <a:xfrm>
            <a:off x="6766560" y="2779776"/>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nvSpPr>
        <p:spPr>
          <a:xfrm>
            <a:off x="6858000" y="2871216"/>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剪纸(鸳鸯荷花)</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6" name="Rounded Rectangle 35"/>
          <p:cNvSpPr/>
          <p:nvPr/>
        </p:nvSpPr>
        <p:spPr>
          <a:xfrm>
            <a:off x="8961120" y="2779776"/>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7" name="TextBox 36"/>
          <p:cNvSpPr txBox="1"/>
          <p:nvPr/>
        </p:nvSpPr>
        <p:spPr>
          <a:xfrm>
            <a:off x="9052560" y="2871216"/>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中国结</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8" name="Rounded Rectangle 37"/>
          <p:cNvSpPr/>
          <p:nvPr/>
        </p:nvSpPr>
        <p:spPr>
          <a:xfrm>
            <a:off x="457200" y="3529584"/>
            <a:ext cx="192024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9" name="TextBox 38"/>
          <p:cNvSpPr txBox="1"/>
          <p:nvPr/>
        </p:nvSpPr>
        <p:spPr>
          <a:xfrm>
            <a:off x="548640" y="3621024"/>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开篇</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40" name="Rounded Rectangle 39"/>
          <p:cNvSpPr/>
          <p:nvPr/>
        </p:nvSpPr>
        <p:spPr>
          <a:xfrm>
            <a:off x="2377440" y="3529584"/>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1" name="TextBox 40"/>
          <p:cNvSpPr txBox="1"/>
          <p:nvPr/>
        </p:nvSpPr>
        <p:spPr>
          <a:xfrm>
            <a:off x="2468880" y="3621024"/>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Welcome + For…</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42" name="Rounded Rectangle 41"/>
          <p:cNvSpPr/>
          <p:nvPr/>
        </p:nvSpPr>
        <p:spPr>
          <a:xfrm>
            <a:off x="4572000" y="3529584"/>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3" name="TextBox 42"/>
          <p:cNvSpPr txBox="1"/>
          <p:nvPr/>
        </p:nvSpPr>
        <p:spPr>
          <a:xfrm>
            <a:off x="4663440" y="3621024"/>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Welcome + chosen</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44" name="Rounded Rectangle 43"/>
          <p:cNvSpPr/>
          <p:nvPr/>
        </p:nvSpPr>
        <p:spPr>
          <a:xfrm>
            <a:off x="6766560" y="3529584"/>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5" name="TextBox 44"/>
          <p:cNvSpPr txBox="1"/>
          <p:nvPr/>
        </p:nvSpPr>
        <p:spPr>
          <a:xfrm>
            <a:off x="6858000" y="3621024"/>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what I prepared</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46" name="Rounded Rectangle 45"/>
          <p:cNvSpPr/>
          <p:nvPr/>
        </p:nvSpPr>
        <p:spPr>
          <a:xfrm>
            <a:off x="8961120" y="3529584"/>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7" name="TextBox 46"/>
          <p:cNvSpPr txBox="1"/>
          <p:nvPr/>
        </p:nvSpPr>
        <p:spPr>
          <a:xfrm>
            <a:off x="9052560" y="3621024"/>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I have prepared</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48" name="Rounded Rectangle 47"/>
          <p:cNvSpPr/>
          <p:nvPr/>
        </p:nvSpPr>
        <p:spPr>
          <a:xfrm>
            <a:off x="457200" y="4279392"/>
            <a:ext cx="192024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9" name="TextBox 48"/>
          <p:cNvSpPr txBox="1"/>
          <p:nvPr/>
        </p:nvSpPr>
        <p:spPr>
          <a:xfrm>
            <a:off x="548640" y="4370831"/>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意义手法</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50" name="Rounded Rectangle 49"/>
          <p:cNvSpPr/>
          <p:nvPr/>
        </p:nvSpPr>
        <p:spPr>
          <a:xfrm>
            <a:off x="2377440" y="4279392"/>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1" name="TextBox 50"/>
          <p:cNvSpPr txBox="1"/>
          <p:nvPr/>
        </p:nvSpPr>
        <p:spPr>
          <a:xfrm>
            <a:off x="2468880" y="4370831"/>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Not only + What</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52" name="Rounded Rectangle 51"/>
          <p:cNvSpPr/>
          <p:nvPr/>
        </p:nvSpPr>
        <p:spPr>
          <a:xfrm>
            <a:off x="4572000" y="4279392"/>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3" name="TextBox 52"/>
          <p:cNvSpPr txBox="1"/>
          <p:nvPr/>
        </p:nvSpPr>
        <p:spPr>
          <a:xfrm>
            <a:off x="4663440" y="4370831"/>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The moment + Whenever + just as</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54" name="Rounded Rectangle 53"/>
          <p:cNvSpPr/>
          <p:nvPr/>
        </p:nvSpPr>
        <p:spPr>
          <a:xfrm>
            <a:off x="6766560" y="4279392"/>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5" name="TextBox 54"/>
          <p:cNvSpPr txBox="1"/>
          <p:nvPr/>
        </p:nvSpPr>
        <p:spPr>
          <a:xfrm>
            <a:off x="6858000" y="4370831"/>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主从×2 + 强调句 + not merely…but</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56" name="Rounded Rectangle 55"/>
          <p:cNvSpPr/>
          <p:nvPr/>
        </p:nvSpPr>
        <p:spPr>
          <a:xfrm>
            <a:off x="8961120" y="4279392"/>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7" name="TextBox 56"/>
          <p:cNvSpPr txBox="1"/>
          <p:nvPr/>
        </p:nvSpPr>
        <p:spPr>
          <a:xfrm>
            <a:off x="9052560" y="4370831"/>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which 定从 + because</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58" name="Rounded Rectangle 57"/>
          <p:cNvSpPr/>
          <p:nvPr/>
        </p:nvSpPr>
        <p:spPr>
          <a:xfrm>
            <a:off x="457200" y="5029200"/>
            <a:ext cx="192024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9" name="TextBox 58"/>
          <p:cNvSpPr txBox="1"/>
          <p:nvPr/>
        </p:nvSpPr>
        <p:spPr>
          <a:xfrm>
            <a:off x="548640" y="5120640"/>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结句方式</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60" name="Rounded Rectangle 59"/>
          <p:cNvSpPr/>
          <p:nvPr/>
        </p:nvSpPr>
        <p:spPr>
          <a:xfrm>
            <a:off x="2377440" y="5029200"/>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1" name="TextBox 60"/>
          <p:cNvSpPr txBox="1"/>
          <p:nvPr/>
        </p:nvSpPr>
        <p:spPr>
          <a:xfrm>
            <a:off x="2468880" y="5120640"/>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I hope…</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62" name="Rounded Rectangle 61"/>
          <p:cNvSpPr/>
          <p:nvPr/>
        </p:nvSpPr>
        <p:spPr>
          <a:xfrm>
            <a:off x="4572000" y="5029200"/>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3" name="TextBox 62"/>
          <p:cNvSpPr txBox="1"/>
          <p:nvPr/>
        </p:nvSpPr>
        <p:spPr>
          <a:xfrm>
            <a:off x="4663440" y="5120640"/>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May…</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64" name="Rounded Rectangle 63"/>
          <p:cNvSpPr/>
          <p:nvPr/>
        </p:nvSpPr>
        <p:spPr>
          <a:xfrm>
            <a:off x="6766560" y="5029200"/>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5" name="TextBox 64"/>
          <p:cNvSpPr txBox="1"/>
          <p:nvPr/>
        </p:nvSpPr>
        <p:spPr>
          <a:xfrm>
            <a:off x="6858000" y="5120640"/>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May…</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66" name="Rounded Rectangle 65"/>
          <p:cNvSpPr/>
          <p:nvPr/>
        </p:nvSpPr>
        <p:spPr>
          <a:xfrm>
            <a:off x="8961120" y="5029200"/>
            <a:ext cx="2194560" cy="749808"/>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7" name="TextBox 66"/>
          <p:cNvSpPr txBox="1"/>
          <p:nvPr/>
        </p:nvSpPr>
        <p:spPr>
          <a:xfrm>
            <a:off x="9052560" y="5120640"/>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I hope…because</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68" name="Rounded Rectangle 67"/>
          <p:cNvSpPr/>
          <p:nvPr/>
        </p:nvSpPr>
        <p:spPr>
          <a:xfrm>
            <a:off x="457200" y="5779008"/>
            <a:ext cx="192024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9" name="TextBox 68"/>
          <p:cNvSpPr txBox="1"/>
          <p:nvPr/>
        </p:nvSpPr>
        <p:spPr>
          <a:xfrm>
            <a:off x="548640" y="5870448"/>
            <a:ext cx="1737360" cy="566927"/>
          </a:xfrm>
          <a:prstGeom prst="rect">
            <a:avLst/>
          </a:prstGeom>
          <a:noFill/>
        </p:spPr>
        <p:txBody>
          <a:bodyPr wrap="square" lIns="54864" tIns="36576" rIns="54864" bIns="36576">
            <a:spAutoFit/>
          </a:bodyPr>
          <a:lstStyle/>
          <a:p>
            <a:pPr algn="l">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推荐分数</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70" name="Rounded Rectangle 69"/>
          <p:cNvSpPr/>
          <p:nvPr/>
        </p:nvSpPr>
        <p:spPr>
          <a:xfrm>
            <a:off x="2377440" y="5779008"/>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1" name="TextBox 70"/>
          <p:cNvSpPr txBox="1"/>
          <p:nvPr/>
        </p:nvSpPr>
        <p:spPr>
          <a:xfrm>
            <a:off x="2468880" y="587044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13 – 15</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72" name="Rounded Rectangle 71"/>
          <p:cNvSpPr/>
          <p:nvPr/>
        </p:nvSpPr>
        <p:spPr>
          <a:xfrm>
            <a:off x="4572000" y="5779008"/>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3" name="TextBox 72"/>
          <p:cNvSpPr txBox="1"/>
          <p:nvPr/>
        </p:nvSpPr>
        <p:spPr>
          <a:xfrm>
            <a:off x="4663440" y="587044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13 – 14</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74" name="Rounded Rectangle 73"/>
          <p:cNvSpPr/>
          <p:nvPr/>
        </p:nvSpPr>
        <p:spPr>
          <a:xfrm>
            <a:off x="6766560" y="5779008"/>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5" name="TextBox 74"/>
          <p:cNvSpPr txBox="1"/>
          <p:nvPr/>
        </p:nvSpPr>
        <p:spPr>
          <a:xfrm>
            <a:off x="6858000" y="5870448"/>
            <a:ext cx="2011679" cy="566927"/>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14 – 15</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76" name="Rounded Rectangle 75"/>
          <p:cNvSpPr/>
          <p:nvPr/>
        </p:nvSpPr>
        <p:spPr>
          <a:xfrm>
            <a:off x="8961120" y="5779008"/>
            <a:ext cx="2194560" cy="749808"/>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7" name="TextBox 76"/>
          <p:cNvSpPr txBox="1"/>
          <p:nvPr/>
        </p:nvSpPr>
        <p:spPr>
          <a:xfrm>
            <a:off x="9052560" y="5870448"/>
            <a:ext cx="2011679" cy="404495"/>
          </a:xfrm>
          <a:prstGeom prst="rect">
            <a:avLst/>
          </a:prstGeom>
          <a:noFill/>
        </p:spPr>
        <p:txBody>
          <a:bodyPr wrap="square" lIns="54864" tIns="36576" rIns="54864" bIns="36576">
            <a:spAutoFit/>
          </a:bodyPr>
          <a:lstStyle/>
          <a:p>
            <a:pPr algn="ctr">
              <a:lnSpc>
                <a:spcPct val="120000"/>
              </a:lnSpc>
              <a:spcAft>
                <a:spcPts val="400"/>
              </a:spcAft>
            </a:pPr>
            <a:r>
              <a:rPr lang="en-US" sz="1800" b="0">
                <a:solidFill>
                  <a:srgbClr val="6B635A"/>
                </a:solidFill>
                <a:latin typeface="微软雅黑" panose="020B0503020204020204" charset="-122"/>
                <a:ea typeface="微软雅黑" panose="020B0503020204020204" charset="-122"/>
                <a:cs typeface="微软雅黑" panose="020B0503020204020204" charset="-122"/>
              </a:rPr>
              <a:t>9</a:t>
            </a:r>
            <a:r>
              <a:rPr sz="1800" b="0">
                <a:solidFill>
                  <a:srgbClr val="6B635A"/>
                </a:solidFill>
                <a:latin typeface="微软雅黑" panose="020B0503020204020204" charset="-122"/>
                <a:ea typeface="微软雅黑" panose="020B0503020204020204" charset="-122"/>
                <a:cs typeface="微软雅黑" panose="020B0503020204020204" charset="-122"/>
              </a:rPr>
              <a:t> – 1</a:t>
            </a:r>
            <a:r>
              <a:rPr lang="en-US" sz="1800" b="0">
                <a:solidFill>
                  <a:srgbClr val="6B635A"/>
                </a:solidFill>
                <a:latin typeface="微软雅黑" panose="020B0503020204020204" charset="-122"/>
                <a:ea typeface="微软雅黑" panose="020B0503020204020204" charset="-122"/>
                <a:cs typeface="微软雅黑" panose="020B0503020204020204" charset="-122"/>
              </a:rPr>
              <a:t>0</a:t>
            </a:r>
            <a:endParaRPr lang="en-US"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D95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sz="3400" b="1">
                <a:solidFill>
                  <a:srgbClr val="FFFFFF"/>
                </a:solidFill>
                <a:latin typeface="微软雅黑" panose="020B0503020204020204" charset="-122"/>
                <a:ea typeface="微软雅黑" panose="020B0503020204020204" charset="-122"/>
                <a:cs typeface="微软雅黑" panose="020B0503020204020204" charset="-122"/>
              </a:rPr>
              <a:t>六</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高分锦囊 · 临场清单</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28</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custDataLst>
              <p:tags r:id="rId1"/>
            </p:custDataLst>
          </p:nvPr>
        </p:nvSpPr>
        <p:spPr>
          <a:xfrm>
            <a:off x="457200" y="137160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custDataLst>
              <p:tags r:id="rId2"/>
            </p:custDataLst>
          </p:nvPr>
        </p:nvSpPr>
        <p:spPr>
          <a:xfrm>
            <a:off x="640080" y="164592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custDataLst>
              <p:tags r:id="rId3"/>
            </p:custDataLst>
          </p:nvPr>
        </p:nvSpPr>
        <p:spPr>
          <a:xfrm>
            <a:off x="640080" y="169164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①</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custDataLst>
              <p:tags r:id="rId4"/>
            </p:custDataLst>
          </p:nvPr>
        </p:nvSpPr>
        <p:spPr>
          <a:xfrm>
            <a:off x="1737360" y="1554480"/>
            <a:ext cx="1097280" cy="935355"/>
          </a:xfrm>
          <a:prstGeom prst="rect">
            <a:avLst/>
          </a:prstGeom>
          <a:noFill/>
        </p:spPr>
        <p:txBody>
          <a:bodyPr wrap="square" lIns="54864" tIns="36576" rIns="54864" bIns="36576">
            <a:spAutoFit/>
          </a:bodyPr>
          <a:lstStyle/>
          <a:p>
            <a:pPr algn="ctr">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审题</a:t>
            </a:r>
            <a:endParaRPr sz="2200" b="1">
              <a:solidFill>
                <a:srgbClr val="23211E"/>
              </a:solidFill>
              <a:latin typeface="微软雅黑" panose="020B0503020204020204" charset="-122"/>
              <a:ea typeface="微软雅黑" panose="020B0503020204020204" charset="-122"/>
              <a:cs typeface="微软雅黑" panose="020B0503020204020204" charset="-122"/>
            </a:endParaRPr>
          </a:p>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sym typeface="+mn-ea"/>
              </a:rPr>
              <a:t>2</a:t>
            </a:r>
            <a:r>
              <a:rPr sz="2200" b="1">
                <a:solidFill>
                  <a:srgbClr val="23211E"/>
                </a:solidFill>
                <a:latin typeface="微软雅黑" panose="020B0503020204020204" charset="-122"/>
                <a:ea typeface="微软雅黑" panose="020B0503020204020204" charset="-122"/>
                <a:cs typeface="微软雅黑" panose="020B0503020204020204" charset="-122"/>
                <a:sym typeface="+mn-ea"/>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custDataLst>
              <p:tags r:id="rId5"/>
            </p:custDataLst>
          </p:nvPr>
        </p:nvSpPr>
        <p:spPr>
          <a:xfrm>
            <a:off x="2926080" y="1737360"/>
            <a:ext cx="2926080" cy="82296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书信体 + 交换生 Jason + 介绍礼物 + 表达祝愿</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custDataLst>
              <p:tags r:id="rId6"/>
            </p:custDataLst>
          </p:nvPr>
        </p:nvSpPr>
        <p:spPr>
          <a:xfrm>
            <a:off x="6172200" y="137160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custDataLst>
              <p:tags r:id="rId7"/>
            </p:custDataLst>
          </p:nvPr>
        </p:nvSpPr>
        <p:spPr>
          <a:xfrm>
            <a:off x="6355080" y="164592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8"/>
            </p:custDataLst>
          </p:nvPr>
        </p:nvSpPr>
        <p:spPr>
          <a:xfrm>
            <a:off x="6355080" y="169164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②</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custDataLst>
              <p:tags r:id="rId9"/>
            </p:custDataLst>
          </p:nvPr>
        </p:nvSpPr>
        <p:spPr>
          <a:xfrm>
            <a:off x="7444740" y="1662430"/>
            <a:ext cx="1097280" cy="935355"/>
          </a:xfrm>
          <a:prstGeom prst="rect">
            <a:avLst/>
          </a:prstGeom>
          <a:noFill/>
        </p:spPr>
        <p:txBody>
          <a:bodyPr wrap="square" lIns="54864" tIns="36576" rIns="54864" bIns="36576">
            <a:spAutoFit/>
          </a:bodyPr>
          <a:lstStyle/>
          <a:p>
            <a:pPr algn="ctr">
              <a:lnSpc>
                <a:spcPct val="120000"/>
              </a:lnSpc>
              <a:spcAft>
                <a:spcPts val="400"/>
              </a:spcAft>
            </a:pPr>
            <a:r>
              <a:rPr lang="zh-CN" altLang="en-US" sz="2200" b="1">
                <a:solidFill>
                  <a:srgbClr val="23211E"/>
                </a:solidFill>
                <a:latin typeface="微软雅黑" panose="020B0503020204020204" charset="-122"/>
                <a:ea typeface="微软雅黑" panose="020B0503020204020204" charset="-122"/>
                <a:cs typeface="微软雅黑" panose="020B0503020204020204" charset="-122"/>
              </a:rPr>
              <a:t>选题</a:t>
            </a:r>
            <a:endParaRPr lang="zh-CN" altLang="en-US" sz="2200" b="1">
              <a:solidFill>
                <a:srgbClr val="23211E"/>
              </a:solidFill>
              <a:latin typeface="微软雅黑" panose="020B0503020204020204" charset="-122"/>
              <a:ea typeface="微软雅黑" panose="020B0503020204020204" charset="-122"/>
              <a:cs typeface="微软雅黑" panose="020B0503020204020204" charset="-122"/>
            </a:endParaRPr>
          </a:p>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3</a:t>
            </a:r>
            <a:r>
              <a:rPr sz="2200" b="1">
                <a:solidFill>
                  <a:srgbClr val="23211E"/>
                </a:solidFill>
                <a:latin typeface="微软雅黑" panose="020B0503020204020204" charset="-122"/>
                <a:ea typeface="微软雅黑" panose="020B0503020204020204" charset="-122"/>
                <a:cs typeface="微软雅黑" panose="020B0503020204020204" charset="-122"/>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custDataLst>
              <p:tags r:id="rId10"/>
            </p:custDataLst>
          </p:nvPr>
        </p:nvSpPr>
        <p:spPr>
          <a:xfrm>
            <a:off x="8641080" y="1597660"/>
            <a:ext cx="2926080" cy="119380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选有文化符号的礼物（折扇/茶/剪纸/中国结）</a:t>
            </a:r>
            <a:r>
              <a:rPr lang="zh-CN" sz="1800" b="0">
                <a:solidFill>
                  <a:srgbClr val="6B635A"/>
                </a:solidFill>
                <a:latin typeface="微软雅黑" panose="020B0503020204020204" charset="-122"/>
                <a:ea typeface="微软雅黑" panose="020B0503020204020204" charset="-122"/>
                <a:cs typeface="微软雅黑" panose="020B0503020204020204" charset="-122"/>
              </a:rPr>
              <a:t>，完成</a:t>
            </a:r>
            <a:r>
              <a:rPr lang="en-US" altLang="zh-CN" sz="1800" b="0">
                <a:solidFill>
                  <a:srgbClr val="6B635A"/>
                </a:solidFill>
                <a:latin typeface="微软雅黑" panose="020B0503020204020204" charset="-122"/>
                <a:ea typeface="微软雅黑" panose="020B0503020204020204" charset="-122"/>
                <a:cs typeface="微软雅黑" panose="020B0503020204020204" charset="-122"/>
              </a:rPr>
              <a:t>Para 1</a:t>
            </a:r>
            <a:endParaRPr lang="en-US" altLang="zh-CN"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custDataLst>
              <p:tags r:id="rId11"/>
            </p:custDataLst>
          </p:nvPr>
        </p:nvSpPr>
        <p:spPr>
          <a:xfrm>
            <a:off x="457200" y="306324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custDataLst>
              <p:tags r:id="rId12"/>
            </p:custDataLst>
          </p:nvPr>
        </p:nvSpPr>
        <p:spPr>
          <a:xfrm>
            <a:off x="640080" y="333756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custDataLst>
              <p:tags r:id="rId13"/>
            </p:custDataLst>
          </p:nvPr>
        </p:nvSpPr>
        <p:spPr>
          <a:xfrm>
            <a:off x="640080" y="338328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③</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custDataLst>
              <p:tags r:id="rId14"/>
            </p:custDataLst>
          </p:nvPr>
        </p:nvSpPr>
        <p:spPr>
          <a:xfrm>
            <a:off x="1737360" y="3246120"/>
            <a:ext cx="1097280" cy="478155"/>
          </a:xfrm>
          <a:prstGeom prst="rect">
            <a:avLst/>
          </a:prstGeom>
          <a:noFill/>
        </p:spPr>
        <p:txBody>
          <a:bodyPr wrap="square" lIns="54864" tIns="36576" rIns="54864" bIns="36576">
            <a:spAutoFit/>
          </a:bodyPr>
          <a:lstStyle/>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5</a:t>
            </a:r>
            <a:r>
              <a:rPr sz="2200" b="1">
                <a:solidFill>
                  <a:srgbClr val="23211E"/>
                </a:solidFill>
                <a:latin typeface="微软雅黑" panose="020B0503020204020204" charset="-122"/>
                <a:ea typeface="微软雅黑" panose="020B0503020204020204" charset="-122"/>
                <a:cs typeface="微软雅黑" panose="020B0503020204020204" charset="-122"/>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custDataLst>
              <p:tags r:id="rId15"/>
            </p:custDataLst>
          </p:nvPr>
        </p:nvSpPr>
        <p:spPr>
          <a:xfrm>
            <a:off x="2926080" y="3429000"/>
            <a:ext cx="2926080" cy="82296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Para.2-A 描述细节，用 on which 等定语从句</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3" name="Rounded Rectangle 22"/>
          <p:cNvSpPr/>
          <p:nvPr>
            <p:custDataLst>
              <p:tags r:id="rId16"/>
            </p:custDataLst>
          </p:nvPr>
        </p:nvSpPr>
        <p:spPr>
          <a:xfrm>
            <a:off x="6172200" y="306324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custDataLst>
              <p:tags r:id="rId17"/>
            </p:custDataLst>
          </p:nvPr>
        </p:nvSpPr>
        <p:spPr>
          <a:xfrm>
            <a:off x="6355080" y="333756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8"/>
            </p:custDataLst>
          </p:nvPr>
        </p:nvSpPr>
        <p:spPr>
          <a:xfrm>
            <a:off x="6355080" y="338328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④</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custDataLst>
              <p:tags r:id="rId19"/>
            </p:custDataLst>
          </p:nvPr>
        </p:nvSpPr>
        <p:spPr>
          <a:xfrm>
            <a:off x="7452360" y="3246120"/>
            <a:ext cx="1097280" cy="478155"/>
          </a:xfrm>
          <a:prstGeom prst="rect">
            <a:avLst/>
          </a:prstGeom>
          <a:noFill/>
        </p:spPr>
        <p:txBody>
          <a:bodyPr wrap="square" lIns="54864" tIns="36576" rIns="54864" bIns="36576">
            <a:spAutoFit/>
          </a:bodyPr>
          <a:lstStyle/>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5</a:t>
            </a:r>
            <a:r>
              <a:rPr sz="2200" b="1">
                <a:solidFill>
                  <a:srgbClr val="23211E"/>
                </a:solidFill>
                <a:latin typeface="微软雅黑" panose="020B0503020204020204" charset="-122"/>
                <a:ea typeface="微软雅黑" panose="020B0503020204020204" charset="-122"/>
                <a:cs typeface="微软雅黑" panose="020B0503020204020204" charset="-122"/>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7" name="TextBox 26"/>
          <p:cNvSpPr txBox="1"/>
          <p:nvPr>
            <p:custDataLst>
              <p:tags r:id="rId20"/>
            </p:custDataLst>
          </p:nvPr>
        </p:nvSpPr>
        <p:spPr>
          <a:xfrm>
            <a:off x="8641080" y="3429000"/>
            <a:ext cx="2926080" cy="82296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Para.2-B 意义详写，落到文化/友谊/自然/亲情</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Rounded Rectangle 27"/>
          <p:cNvSpPr/>
          <p:nvPr>
            <p:custDataLst>
              <p:tags r:id="rId21"/>
            </p:custDataLst>
          </p:nvPr>
        </p:nvSpPr>
        <p:spPr>
          <a:xfrm>
            <a:off x="457200" y="475488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Oval 28"/>
          <p:cNvSpPr/>
          <p:nvPr>
            <p:custDataLst>
              <p:tags r:id="rId22"/>
            </p:custDataLst>
          </p:nvPr>
        </p:nvSpPr>
        <p:spPr>
          <a:xfrm>
            <a:off x="640080" y="502920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custDataLst>
              <p:tags r:id="rId23"/>
            </p:custDataLst>
          </p:nvPr>
        </p:nvSpPr>
        <p:spPr>
          <a:xfrm>
            <a:off x="640080" y="507492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⑤</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custDataLst>
              <p:tags r:id="rId24"/>
            </p:custDataLst>
          </p:nvPr>
        </p:nvSpPr>
        <p:spPr>
          <a:xfrm>
            <a:off x="1737360" y="4937760"/>
            <a:ext cx="1097280" cy="478155"/>
          </a:xfrm>
          <a:prstGeom prst="rect">
            <a:avLst/>
          </a:prstGeom>
          <a:noFill/>
        </p:spPr>
        <p:txBody>
          <a:bodyPr wrap="square" lIns="54864" tIns="36576" rIns="54864" bIns="36576">
            <a:spAutoFit/>
          </a:bodyPr>
          <a:lstStyle/>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2</a:t>
            </a:r>
            <a:r>
              <a:rPr sz="2200" b="1">
                <a:solidFill>
                  <a:srgbClr val="23211E"/>
                </a:solidFill>
                <a:latin typeface="微软雅黑" panose="020B0503020204020204" charset="-122"/>
                <a:ea typeface="微软雅黑" panose="020B0503020204020204" charset="-122"/>
                <a:cs typeface="微软雅黑" panose="020B0503020204020204" charset="-122"/>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2" name="TextBox 31"/>
          <p:cNvSpPr txBox="1"/>
          <p:nvPr>
            <p:custDataLst>
              <p:tags r:id="rId25"/>
            </p:custDataLst>
          </p:nvPr>
        </p:nvSpPr>
        <p:spPr>
          <a:xfrm>
            <a:off x="2926080" y="5120640"/>
            <a:ext cx="2926080" cy="82296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结尾必须有祝愿句，呼应"友谊 + 文化"</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3" name="Rounded Rectangle 32"/>
          <p:cNvSpPr/>
          <p:nvPr>
            <p:custDataLst>
              <p:tags r:id="rId26"/>
            </p:custDataLst>
          </p:nvPr>
        </p:nvSpPr>
        <p:spPr>
          <a:xfrm>
            <a:off x="6172200" y="4754880"/>
            <a:ext cx="5532120" cy="150876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4" name="Oval 33"/>
          <p:cNvSpPr/>
          <p:nvPr>
            <p:custDataLst>
              <p:tags r:id="rId27"/>
            </p:custDataLst>
          </p:nvPr>
        </p:nvSpPr>
        <p:spPr>
          <a:xfrm>
            <a:off x="6355080" y="5029200"/>
            <a:ext cx="960120" cy="9601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5" name="TextBox 34"/>
          <p:cNvSpPr txBox="1"/>
          <p:nvPr>
            <p:custDataLst>
              <p:tags r:id="rId28"/>
            </p:custDataLst>
          </p:nvPr>
        </p:nvSpPr>
        <p:spPr>
          <a:xfrm>
            <a:off x="6355080" y="5074920"/>
            <a:ext cx="960120" cy="91440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⑥</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36" name="TextBox 35"/>
          <p:cNvSpPr txBox="1"/>
          <p:nvPr>
            <p:custDataLst>
              <p:tags r:id="rId29"/>
            </p:custDataLst>
          </p:nvPr>
        </p:nvSpPr>
        <p:spPr>
          <a:xfrm>
            <a:off x="7452360" y="4937760"/>
            <a:ext cx="1097280" cy="478155"/>
          </a:xfrm>
          <a:prstGeom prst="rect">
            <a:avLst/>
          </a:prstGeom>
          <a:noFill/>
        </p:spPr>
        <p:txBody>
          <a:bodyPr wrap="square" lIns="54864" tIns="36576" rIns="54864" bIns="36576">
            <a:spAutoFit/>
          </a:bodyPr>
          <a:lstStyle/>
          <a:p>
            <a:pPr algn="ctr">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2</a:t>
            </a:r>
            <a:r>
              <a:rPr sz="2200" b="1">
                <a:solidFill>
                  <a:srgbClr val="23211E"/>
                </a:solidFill>
                <a:latin typeface="微软雅黑" panose="020B0503020204020204" charset="-122"/>
                <a:ea typeface="微软雅黑" panose="020B0503020204020204" charset="-122"/>
                <a:cs typeface="微软雅黑" panose="020B0503020204020204" charset="-122"/>
              </a:rPr>
              <a:t> min</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7" name="TextBox 36"/>
          <p:cNvSpPr txBox="1"/>
          <p:nvPr>
            <p:custDataLst>
              <p:tags r:id="rId30"/>
            </p:custDataLst>
          </p:nvPr>
        </p:nvSpPr>
        <p:spPr>
          <a:xfrm>
            <a:off x="8641080" y="5120640"/>
            <a:ext cx="2926080" cy="822960"/>
          </a:xfrm>
          <a:prstGeom prst="rect">
            <a:avLst/>
          </a:prstGeom>
          <a:noFill/>
        </p:spPr>
        <p:txBody>
          <a:bodyPr wrap="square" lIns="54864" tIns="36576" rIns="54864" bIns="36576">
            <a:spAutoFit/>
          </a:bodyPr>
          <a:lstStyle/>
          <a:p>
            <a:pPr algn="l">
              <a:lnSpc>
                <a:spcPct val="135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通读改错 · 三段均衡 · 80 词左右不溢出</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3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airplan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0" y="0"/>
            <a:ext cx="6217920" cy="685800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6217920" y="0"/>
            <a:ext cx="91440" cy="6858000"/>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ounded Rectangle 3"/>
          <p:cNvSpPr/>
          <p:nvPr/>
        </p:nvSpPr>
        <p:spPr>
          <a:xfrm>
            <a:off x="6583680" y="1097280"/>
            <a:ext cx="5120640" cy="502920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pic>
        <p:nvPicPr>
          <p:cNvPr id="5" name="Picture 4" descr="bridge.png"/>
          <p:cNvPicPr>
            <a:picLocks noChangeAspect="1"/>
          </p:cNvPicPr>
          <p:nvPr/>
        </p:nvPicPr>
        <p:blipFill>
          <a:blip r:embed="rId1"/>
          <a:stretch>
            <a:fillRect/>
          </a:stretch>
        </p:blipFill>
        <p:spPr>
          <a:xfrm>
            <a:off x="6858000" y="1371600"/>
            <a:ext cx="4572000" cy="4572000"/>
          </a:xfrm>
          <a:prstGeom prst="rect">
            <a:avLst/>
          </a:prstGeom>
        </p:spPr>
      </p:pic>
      <p:sp>
        <p:nvSpPr>
          <p:cNvPr id="6" name="TextBox 5"/>
          <p:cNvSpPr txBox="1"/>
          <p:nvPr/>
        </p:nvSpPr>
        <p:spPr>
          <a:xfrm>
            <a:off x="640080" y="822960"/>
            <a:ext cx="5486400" cy="914400"/>
          </a:xfrm>
          <a:prstGeom prst="rect">
            <a:avLst/>
          </a:prstGeom>
          <a:noFill/>
        </p:spPr>
        <p:txBody>
          <a:bodyPr wrap="square" lIns="54864" tIns="36576" rIns="54864" bIns="36576">
            <a:spAutoFit/>
          </a:bodyPr>
          <a:lstStyle/>
          <a:p>
            <a:pPr algn="l">
              <a:lnSpc>
                <a:spcPct val="120000"/>
              </a:lnSpc>
              <a:spcAft>
                <a:spcPts val="400"/>
              </a:spcAft>
            </a:pPr>
            <a:r>
              <a:rPr sz="4000" b="1">
                <a:solidFill>
                  <a:srgbClr val="FFFFFF"/>
                </a:solidFill>
                <a:latin typeface="微软雅黑" panose="020B0503020204020204" charset="-122"/>
                <a:ea typeface="微软雅黑" panose="020B0503020204020204" charset="-122"/>
                <a:cs typeface="微软雅黑" panose="020B0503020204020204" charset="-122"/>
              </a:rPr>
              <a:t>感谢聆听 · 礼传心意</a:t>
            </a:r>
            <a:endParaRPr sz="40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7" name="TextBox 6"/>
          <p:cNvSpPr txBox="1"/>
          <p:nvPr/>
        </p:nvSpPr>
        <p:spPr>
          <a:xfrm>
            <a:off x="658368" y="1600200"/>
            <a:ext cx="5486400" cy="404495"/>
          </a:xfrm>
          <a:prstGeom prst="rect">
            <a:avLst/>
          </a:prstGeom>
          <a:noFill/>
        </p:spPr>
        <p:txBody>
          <a:bodyPr wrap="square" lIns="54864" tIns="36576" rIns="54864" bIns="36576">
            <a:spAutoFit/>
          </a:bodyPr>
          <a:lstStyle/>
          <a:p>
            <a:pPr algn="l">
              <a:lnSpc>
                <a:spcPct val="120000"/>
              </a:lnSpc>
              <a:spcAft>
                <a:spcPts val="400"/>
              </a:spcAft>
            </a:pPr>
            <a:r>
              <a:rPr sz="1800" b="1" i="1">
                <a:solidFill>
                  <a:srgbClr val="CEA44B"/>
                </a:solidFill>
                <a:latin typeface="Times New Roman" panose="02020603050405020304"/>
                <a:ea typeface="Times New Roman" panose="02020603050405020304"/>
                <a:cs typeface="Times New Roman" panose="02020603050405020304"/>
              </a:rPr>
              <a:t>A Special Chinese Gift </a:t>
            </a:r>
            <a:endParaRPr sz="1800" b="1" i="1">
              <a:solidFill>
                <a:srgbClr val="CEA44B"/>
              </a:solidFill>
              <a:latin typeface="Times New Roman" panose="02020603050405020304"/>
              <a:ea typeface="Times New Roman" panose="02020603050405020304"/>
              <a:cs typeface="Times New Roman" panose="02020603050405020304"/>
            </a:endParaRPr>
          </a:p>
        </p:txBody>
      </p:sp>
      <p:sp>
        <p:nvSpPr>
          <p:cNvPr id="8" name="Rounded Rectangle 7"/>
          <p:cNvSpPr/>
          <p:nvPr/>
        </p:nvSpPr>
        <p:spPr>
          <a:xfrm>
            <a:off x="548640" y="2286000"/>
            <a:ext cx="5212080" cy="384048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22960" y="2514600"/>
            <a:ext cx="4663440" cy="478155"/>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 使用建议</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822960" y="3017520"/>
            <a:ext cx="4663440" cy="2034540"/>
          </a:xfrm>
          <a:prstGeom prst="rect">
            <a:avLst/>
          </a:prstGeom>
          <a:noFill/>
        </p:spPr>
        <p:txBody>
          <a:bodyPr wrap="square" lIns="54864" tIns="36576" rIns="54864" bIns="36576">
            <a:noAutofit/>
          </a:bodyPr>
          <a:lstStyle/>
          <a:p>
            <a:pPr algn="l">
              <a:lnSpc>
                <a:spcPct val="145000"/>
              </a:lnSpc>
              <a:spcAft>
                <a:spcPts val="800"/>
              </a:spcAft>
            </a:pPr>
            <a:r>
              <a:rPr sz="1800" b="0">
                <a:solidFill>
                  <a:srgbClr val="23211E"/>
                </a:solidFill>
                <a:latin typeface="微软雅黑" panose="020B0503020204020204" charset="-122"/>
                <a:ea typeface="微软雅黑" panose="020B0503020204020204" charset="-122"/>
                <a:cs typeface="微软雅黑" panose="020B0503020204020204" charset="-122"/>
              </a:rPr>
              <a:t>· 真题重现：限时 25 分钟练 1 篇</a:t>
            </a:r>
            <a:endParaRPr sz="18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5000"/>
              </a:lnSpc>
              <a:spcAft>
                <a:spcPts val="800"/>
              </a:spcAft>
            </a:pPr>
            <a:r>
              <a:rPr sz="1800" b="0">
                <a:solidFill>
                  <a:srgbClr val="23211E"/>
                </a:solidFill>
                <a:latin typeface="微软雅黑" panose="020B0503020204020204" charset="-122"/>
                <a:ea typeface="微软雅黑" panose="020B0503020204020204" charset="-122"/>
                <a:cs typeface="微软雅黑" panose="020B0503020204020204" charset="-122"/>
              </a:rPr>
              <a:t>· 语料库：每条短语造 1 句，3 天后复盘</a:t>
            </a:r>
            <a:endParaRPr sz="18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5000"/>
              </a:lnSpc>
              <a:spcAft>
                <a:spcPts val="800"/>
              </a:spcAft>
            </a:pPr>
            <a:r>
              <a:rPr sz="1800" b="0">
                <a:solidFill>
                  <a:srgbClr val="23211E"/>
                </a:solidFill>
                <a:latin typeface="微软雅黑" panose="020B0503020204020204" charset="-122"/>
                <a:ea typeface="微软雅黑" panose="020B0503020204020204" charset="-122"/>
                <a:cs typeface="微软雅黑" panose="020B0503020204020204" charset="-122"/>
              </a:rPr>
              <a:t>· 高级句式：每周挑 2 句仿写</a:t>
            </a:r>
            <a:endParaRPr sz="18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5000"/>
              </a:lnSpc>
              <a:spcAft>
                <a:spcPts val="800"/>
              </a:spcAft>
            </a:pPr>
            <a:r>
              <a:rPr sz="1800" b="0">
                <a:solidFill>
                  <a:srgbClr val="23211E"/>
                </a:solidFill>
                <a:latin typeface="微软雅黑" panose="020B0503020204020204" charset="-122"/>
                <a:ea typeface="微软雅黑" panose="020B0503020204020204" charset="-122"/>
                <a:cs typeface="微软雅黑" panose="020B0503020204020204" charset="-122"/>
              </a:rPr>
              <a:t>· 四阶范文：先抄 → 再默 → 最后改写</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1" name="Oval 10"/>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29</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sz="3400" b="1">
                <a:solidFill>
                  <a:srgbClr val="FFFFFF"/>
                </a:solidFill>
                <a:latin typeface="微软雅黑" panose="020B0503020204020204" charset="-122"/>
                <a:ea typeface="微软雅黑" panose="020B0503020204020204" charset="-122"/>
                <a:cs typeface="微软雅黑" panose="020B0503020204020204" charset="-122"/>
              </a:rPr>
              <a:t>本讲导航 · 六大板块</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02</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custDataLst>
              <p:tags r:id="rId1"/>
            </p:custDataLst>
          </p:nvPr>
        </p:nvSpPr>
        <p:spPr>
          <a:xfrm>
            <a:off x="502920" y="1371600"/>
            <a:ext cx="3657600" cy="2286000"/>
          </a:xfrm>
          <a:prstGeom prst="roundRect">
            <a:avLst>
              <a:gd name="adj" fmla="val 7000"/>
            </a:avLst>
          </a:prstGeom>
          <a:solidFill>
            <a:srgbClr val="F6D7D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2"/>
            </p:custDataLst>
          </p:nvPr>
        </p:nvSpPr>
        <p:spPr>
          <a:xfrm>
            <a:off x="685800" y="15087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一</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custDataLst>
              <p:tags r:id="rId3"/>
            </p:custDataLst>
          </p:nvPr>
        </p:nvSpPr>
        <p:spPr>
          <a:xfrm>
            <a:off x="1508760" y="16459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真题重现</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custDataLst>
              <p:tags r:id="rId4"/>
            </p:custDataLst>
          </p:nvPr>
        </p:nvSpPr>
        <p:spPr>
          <a:xfrm>
            <a:off x="777240" y="2560320"/>
            <a:ext cx="3200400" cy="57023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题目原文 + 命题要点</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2" name="Rounded Rectangle 11"/>
          <p:cNvSpPr/>
          <p:nvPr>
            <p:custDataLst>
              <p:tags r:id="rId5"/>
            </p:custDataLst>
          </p:nvPr>
        </p:nvSpPr>
        <p:spPr>
          <a:xfrm>
            <a:off x="4434840" y="1371600"/>
            <a:ext cx="3657600" cy="2286000"/>
          </a:xfrm>
          <a:prstGeom prst="roundRect">
            <a:avLst>
              <a:gd name="adj" fmla="val 7000"/>
            </a:avLst>
          </a:prstGeom>
          <a:solidFill>
            <a:srgbClr val="F5EACE"/>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custDataLst>
              <p:tags r:id="rId6"/>
            </p:custDataLst>
          </p:nvPr>
        </p:nvSpPr>
        <p:spPr>
          <a:xfrm>
            <a:off x="4617720" y="15087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二</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custDataLst>
              <p:tags r:id="rId7"/>
            </p:custDataLst>
          </p:nvPr>
        </p:nvSpPr>
        <p:spPr>
          <a:xfrm>
            <a:off x="5440679" y="16459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思路梳理</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5" name="TextBox 14"/>
          <p:cNvSpPr txBox="1"/>
          <p:nvPr>
            <p:custDataLst>
              <p:tags r:id="rId8"/>
            </p:custDataLst>
          </p:nvPr>
        </p:nvSpPr>
        <p:spPr>
          <a:xfrm>
            <a:off x="5440680" y="2423160"/>
            <a:ext cx="2560320" cy="112014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交际定位 · 逻辑链  </a:t>
            </a:r>
            <a:endParaRPr sz="2400" b="0">
              <a:solidFill>
                <a:srgbClr val="6B635A"/>
              </a:solidFill>
              <a:latin typeface="微软雅黑" panose="020B0503020204020204" charset="-122"/>
              <a:ea typeface="微软雅黑" panose="020B0503020204020204" charset="-122"/>
              <a:cs typeface="微软雅黑" panose="020B0503020204020204" charset="-122"/>
            </a:endParaRPr>
          </a:p>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句式策略</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6" name="Rounded Rectangle 15"/>
          <p:cNvSpPr/>
          <p:nvPr>
            <p:custDataLst>
              <p:tags r:id="rId9"/>
            </p:custDataLst>
          </p:nvPr>
        </p:nvSpPr>
        <p:spPr>
          <a:xfrm>
            <a:off x="8366760" y="1371600"/>
            <a:ext cx="3657600" cy="2286000"/>
          </a:xfrm>
          <a:prstGeom prst="roundRect">
            <a:avLst>
              <a:gd name="adj" fmla="val 7000"/>
            </a:avLst>
          </a:prstGeom>
          <a:solidFill>
            <a:srgbClr val="D8ECE2"/>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custDataLst>
              <p:tags r:id="rId10"/>
            </p:custDataLst>
          </p:nvPr>
        </p:nvSpPr>
        <p:spPr>
          <a:xfrm>
            <a:off x="8549640" y="15087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三</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custDataLst>
              <p:tags r:id="rId11"/>
            </p:custDataLst>
          </p:nvPr>
        </p:nvSpPr>
        <p:spPr>
          <a:xfrm>
            <a:off x="9372600" y="16459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语料库</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custDataLst>
              <p:tags r:id="rId12"/>
            </p:custDataLst>
          </p:nvPr>
        </p:nvSpPr>
        <p:spPr>
          <a:xfrm>
            <a:off x="9372600" y="2416810"/>
            <a:ext cx="2009775" cy="112014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开篇 · 描述 </a:t>
            </a:r>
            <a:endParaRPr sz="2400" b="0">
              <a:solidFill>
                <a:srgbClr val="6B635A"/>
              </a:solidFill>
              <a:latin typeface="微软雅黑" panose="020B0503020204020204" charset="-122"/>
              <a:ea typeface="微软雅黑" panose="020B0503020204020204" charset="-122"/>
              <a:cs typeface="微软雅黑" panose="020B0503020204020204" charset="-122"/>
            </a:endParaRPr>
          </a:p>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文化 · 祝愿</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0" name="Rounded Rectangle 19"/>
          <p:cNvSpPr/>
          <p:nvPr>
            <p:custDataLst>
              <p:tags r:id="rId13"/>
            </p:custDataLst>
          </p:nvPr>
        </p:nvSpPr>
        <p:spPr>
          <a:xfrm>
            <a:off x="502920" y="3886200"/>
            <a:ext cx="3657600" cy="2286000"/>
          </a:xfrm>
          <a:prstGeom prst="roundRect">
            <a:avLst>
              <a:gd name="adj" fmla="val 7000"/>
            </a:avLst>
          </a:prstGeom>
          <a:solidFill>
            <a:srgbClr val="D9E3F3"/>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custDataLst>
              <p:tags r:id="rId14"/>
            </p:custDataLst>
          </p:nvPr>
        </p:nvSpPr>
        <p:spPr>
          <a:xfrm>
            <a:off x="685800" y="40233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四</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custDataLst>
              <p:tags r:id="rId15"/>
            </p:custDataLst>
          </p:nvPr>
        </p:nvSpPr>
        <p:spPr>
          <a:xfrm>
            <a:off x="1508760" y="41605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高级句式</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3" name="TextBox 22"/>
          <p:cNvSpPr txBox="1"/>
          <p:nvPr>
            <p:custDataLst>
              <p:tags r:id="rId16"/>
            </p:custDataLst>
          </p:nvPr>
        </p:nvSpPr>
        <p:spPr>
          <a:xfrm>
            <a:off x="777240" y="5074920"/>
            <a:ext cx="3200400" cy="57023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六类支架 · 句式仿写</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4" name="Rounded Rectangle 23"/>
          <p:cNvSpPr/>
          <p:nvPr>
            <p:custDataLst>
              <p:tags r:id="rId17"/>
            </p:custDataLst>
          </p:nvPr>
        </p:nvSpPr>
        <p:spPr>
          <a:xfrm>
            <a:off x="4434840" y="3886200"/>
            <a:ext cx="3657600" cy="2286000"/>
          </a:xfrm>
          <a:prstGeom prst="roundRect">
            <a:avLst>
              <a:gd name="adj" fmla="val 7000"/>
            </a:avLst>
          </a:prstGeom>
          <a:solidFill>
            <a:srgbClr val="ECDBEC"/>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custDataLst>
              <p:tags r:id="rId18"/>
            </p:custDataLst>
          </p:nvPr>
        </p:nvSpPr>
        <p:spPr>
          <a:xfrm>
            <a:off x="4617720" y="40233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五</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custDataLst>
              <p:tags r:id="rId19"/>
            </p:custDataLst>
          </p:nvPr>
        </p:nvSpPr>
        <p:spPr>
          <a:xfrm>
            <a:off x="5440679" y="41605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四阶范文</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7" name="TextBox 26"/>
          <p:cNvSpPr txBox="1"/>
          <p:nvPr>
            <p:custDataLst>
              <p:tags r:id="rId20"/>
            </p:custDataLst>
          </p:nvPr>
        </p:nvSpPr>
        <p:spPr>
          <a:xfrm>
            <a:off x="5532120" y="4800600"/>
            <a:ext cx="1838325" cy="112014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基础 · 中级  </a:t>
            </a:r>
            <a:endParaRPr sz="2400" b="0">
              <a:solidFill>
                <a:srgbClr val="6B635A"/>
              </a:solidFill>
              <a:latin typeface="微软雅黑" panose="020B0503020204020204" charset="-122"/>
              <a:ea typeface="微软雅黑" panose="020B0503020204020204" charset="-122"/>
              <a:cs typeface="微软雅黑" panose="020B0503020204020204" charset="-122"/>
            </a:endParaRPr>
          </a:p>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升级 · 初级</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8" name="Rounded Rectangle 27"/>
          <p:cNvSpPr/>
          <p:nvPr>
            <p:custDataLst>
              <p:tags r:id="rId21"/>
            </p:custDataLst>
          </p:nvPr>
        </p:nvSpPr>
        <p:spPr>
          <a:xfrm>
            <a:off x="8366760" y="3886200"/>
            <a:ext cx="3657600" cy="2286000"/>
          </a:xfrm>
          <a:prstGeom prst="roundRect">
            <a:avLst>
              <a:gd name="adj" fmla="val 7000"/>
            </a:avLst>
          </a:prstGeom>
          <a:solidFill>
            <a:srgbClr val="F8DDE5"/>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custDataLst>
              <p:tags r:id="rId22"/>
            </p:custDataLst>
          </p:nvPr>
        </p:nvSpPr>
        <p:spPr>
          <a:xfrm>
            <a:off x="8549640" y="4023360"/>
            <a:ext cx="914400" cy="914400"/>
          </a:xfrm>
          <a:prstGeom prst="rect">
            <a:avLst/>
          </a:prstGeom>
          <a:noFill/>
        </p:spPr>
        <p:txBody>
          <a:bodyPr wrap="square" lIns="54864" tIns="36576" rIns="54864" bIns="36576">
            <a:spAutoFit/>
          </a:bodyPr>
          <a:lstStyle/>
          <a:p>
            <a:pPr algn="l">
              <a:lnSpc>
                <a:spcPct val="120000"/>
              </a:lnSpc>
              <a:spcAft>
                <a:spcPts val="400"/>
              </a:spcAft>
            </a:pPr>
            <a:r>
              <a:rPr sz="4800" b="1">
                <a:solidFill>
                  <a:srgbClr val="23211E"/>
                </a:solidFill>
                <a:latin typeface="微软雅黑" panose="020B0503020204020204" charset="-122"/>
                <a:ea typeface="微软雅黑" panose="020B0503020204020204" charset="-122"/>
                <a:cs typeface="微软雅黑" panose="020B0503020204020204" charset="-122"/>
              </a:rPr>
              <a:t>六</a:t>
            </a:r>
            <a:endParaRPr sz="4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0" name="TextBox 29"/>
          <p:cNvSpPr txBox="1"/>
          <p:nvPr>
            <p:custDataLst>
              <p:tags r:id="rId23"/>
            </p:custDataLst>
          </p:nvPr>
        </p:nvSpPr>
        <p:spPr>
          <a:xfrm>
            <a:off x="9372600" y="4160520"/>
            <a:ext cx="2560320" cy="640080"/>
          </a:xfrm>
          <a:prstGeom prst="rect">
            <a:avLst/>
          </a:prstGeom>
          <a:noFill/>
        </p:spPr>
        <p:txBody>
          <a:bodyPr wrap="square" lIns="54864" tIns="36576" rIns="54864" bIns="36576">
            <a:spAutoFit/>
          </a:bodyPr>
          <a:lstStyle/>
          <a:p>
            <a:pPr algn="l">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高分锦囊</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custDataLst>
              <p:tags r:id="rId24"/>
            </p:custDataLst>
          </p:nvPr>
        </p:nvSpPr>
        <p:spPr>
          <a:xfrm>
            <a:off x="8641080" y="5074920"/>
            <a:ext cx="3200400" cy="570230"/>
          </a:xfrm>
          <a:prstGeom prst="rect">
            <a:avLst/>
          </a:prstGeom>
          <a:noFill/>
        </p:spPr>
        <p:txBody>
          <a:bodyPr wrap="square" lIns="54864" tIns="36576" rIns="54864" bIns="36576">
            <a:spAutoFit/>
          </a:bodyPr>
          <a:lstStyle/>
          <a:p>
            <a:pPr algn="l">
              <a:lnSpc>
                <a:spcPct val="135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临场清单 · 对照速记</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2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sz="3400" b="1">
                <a:solidFill>
                  <a:srgbClr val="FFFFFF"/>
                </a:solidFill>
                <a:latin typeface="微软雅黑" panose="020B0503020204020204" charset="-122"/>
                <a:ea typeface="微软雅黑" panose="020B0503020204020204" charset="-122"/>
                <a:cs typeface="微软雅黑" panose="020B0503020204020204" charset="-122"/>
              </a:rPr>
              <a:t>一</a:t>
            </a:r>
            <a:r>
              <a:rPr lang="en-US"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真题重现</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03</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280160"/>
            <a:ext cx="7418070" cy="4881245"/>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731520" y="1508760"/>
            <a:ext cx="6766560" cy="548640"/>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写作任务（书信体）</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731520" y="2103120"/>
            <a:ext cx="6766560" cy="3861435"/>
          </a:xfrm>
          <a:prstGeom prst="rect">
            <a:avLst/>
          </a:prstGeom>
          <a:noFill/>
        </p:spPr>
        <p:txBody>
          <a:bodyPr wrap="square" lIns="54864" tIns="36576" rIns="54864" bIns="36576">
            <a:noAutofit/>
          </a:bodyPr>
          <a:lstStyle/>
          <a:p>
            <a:pPr algn="l">
              <a:lnSpc>
                <a:spcPct val="170000"/>
              </a:lnSpc>
              <a:spcAft>
                <a:spcPts val="1000"/>
              </a:spcAft>
            </a:pPr>
            <a:r>
              <a:rPr lang="en-US" sz="2600">
                <a:solidFill>
                  <a:srgbClr val="23211E"/>
                </a:solidFill>
                <a:latin typeface="微软雅黑" panose="020B0503020204020204" charset="-122"/>
                <a:ea typeface="微软雅黑" panose="020B0503020204020204" charset="-122"/>
                <a:cs typeface="微软雅黑" panose="020B0503020204020204" charset="-122"/>
              </a:rPr>
              <a:t>    </a:t>
            </a:r>
            <a:r>
              <a:rPr sz="2600">
                <a:solidFill>
                  <a:srgbClr val="23211E"/>
                </a:solidFill>
                <a:latin typeface="微软雅黑" panose="020B0503020204020204" charset="-122"/>
                <a:ea typeface="微软雅黑" panose="020B0503020204020204" charset="-122"/>
                <a:cs typeface="微软雅黑" panose="020B0503020204020204" charset="-122"/>
              </a:rPr>
              <a:t>你是李华，学校将与国外友好学校开展交换生项目，你负责接待交换生 Jason。在礼物交换环节，你为他准备了一份具有中国特色的礼物。请你给他写一封信，介绍礼物并表达祝愿。
注意：写作词数应为 80 左右。</a:t>
            </a:r>
            <a:endParaRPr sz="260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1" name="Rounded Rectangle 10"/>
          <p:cNvSpPr/>
          <p:nvPr/>
        </p:nvSpPr>
        <p:spPr>
          <a:xfrm>
            <a:off x="8092440" y="1371600"/>
            <a:ext cx="3566160" cy="5029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183879" y="1444752"/>
            <a:ext cx="3383280" cy="36576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满分 15 分</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nvSpPr>
        <p:spPr>
          <a:xfrm>
            <a:off x="8092440" y="1965960"/>
            <a:ext cx="3566160" cy="5029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8183879" y="2039112"/>
            <a:ext cx="3383280" cy="36576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书信体</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5" name="Rounded Rectangle 14"/>
          <p:cNvSpPr/>
          <p:nvPr/>
        </p:nvSpPr>
        <p:spPr>
          <a:xfrm>
            <a:off x="8092440" y="2560320"/>
            <a:ext cx="3566160" cy="5029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8183879" y="2633472"/>
            <a:ext cx="3383280" cy="36576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词数 80 左右</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7" name="Rounded Rectangle 16"/>
          <p:cNvSpPr/>
          <p:nvPr/>
        </p:nvSpPr>
        <p:spPr>
          <a:xfrm>
            <a:off x="8092440" y="3154679"/>
            <a:ext cx="3566160" cy="5029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183879" y="3227832"/>
            <a:ext cx="3383280" cy="36576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山东九五协作体 · 2026.9</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19" name="Picture 18" descr="giftbox.png"/>
          <p:cNvPicPr>
            <a:picLocks noChangeAspect="1"/>
          </p:cNvPicPr>
          <p:nvPr/>
        </p:nvPicPr>
        <p:blipFill>
          <a:blip r:embed="rId1"/>
          <a:stretch>
            <a:fillRect/>
          </a:stretch>
        </p:blipFill>
        <p:spPr>
          <a:xfrm>
            <a:off x="8092440" y="3840480"/>
            <a:ext cx="3566160" cy="2743200"/>
          </a:xfrm>
          <a:prstGeom prst="rect">
            <a:avLst/>
          </a:prstGeom>
        </p:spPr>
      </p:pic>
      <p:sp>
        <p:nvSpPr>
          <p:cNvPr id="20" name="TextBox 19"/>
          <p:cNvSpPr txBox="1"/>
          <p:nvPr/>
        </p:nvSpPr>
        <p:spPr>
          <a:xfrm>
            <a:off x="594360" y="6236970"/>
            <a:ext cx="10972800" cy="365760"/>
          </a:xfrm>
          <a:prstGeom prst="rect">
            <a:avLst/>
          </a:prstGeom>
          <a:noFill/>
        </p:spPr>
        <p:txBody>
          <a:bodyPr wrap="square" lIns="54864" tIns="36576" rIns="54864" bIns="36576">
            <a:spAutoFit/>
          </a:bodyPr>
          <a:lstStyle/>
          <a:p>
            <a:pPr algn="ctr">
              <a:lnSpc>
                <a:spcPct val="120000"/>
              </a:lnSpc>
              <a:spcAft>
                <a:spcPts val="400"/>
              </a:spcAft>
            </a:pPr>
            <a:r>
              <a:rPr sz="1800" b="1" i="1">
                <a:solidFill>
                  <a:srgbClr val="6B635A"/>
                </a:solidFill>
                <a:latin typeface="Times New Roman" panose="02020603050405020304"/>
                <a:ea typeface="Times New Roman" panose="02020603050405020304"/>
                <a:cs typeface="Times New Roman" panose="02020603050405020304"/>
              </a:rPr>
              <a:t>·  A Special Chinese Gift  ·  Letter to Jason  ·  </a:t>
            </a:r>
            <a:endParaRPr sz="1800" b="1" i="1">
              <a:solidFill>
                <a:srgbClr val="6B635A"/>
              </a:solidFill>
              <a:latin typeface="Times New Roman" panose="02020603050405020304"/>
              <a:ea typeface="Times New Roman" panose="02020603050405020304"/>
              <a:cs typeface="Times New Roman" panose="02020603050405020304"/>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sz="3400" b="1">
                <a:solidFill>
                  <a:srgbClr val="23211E"/>
                </a:solidFill>
                <a:latin typeface="微软雅黑" panose="020B0503020204020204" charset="-122"/>
                <a:ea typeface="微软雅黑" panose="020B0503020204020204" charset="-122"/>
                <a:cs typeface="微软雅黑" panose="020B0503020204020204" charset="-122"/>
              </a:rPr>
              <a:t>二</a:t>
            </a:r>
            <a:r>
              <a:rPr lang="en-US" sz="3400" b="1">
                <a:solidFill>
                  <a:srgbClr val="23211E"/>
                </a:solidFill>
                <a:latin typeface="微软雅黑" panose="020B0503020204020204" charset="-122"/>
                <a:ea typeface="微软雅黑" panose="020B0503020204020204" charset="-122"/>
                <a:cs typeface="微软雅黑" panose="020B0503020204020204" charset="-122"/>
              </a:rPr>
              <a:t>  </a:t>
            </a:r>
            <a:r>
              <a:rPr sz="3400" b="1">
                <a:solidFill>
                  <a:srgbClr val="23211E"/>
                </a:solidFill>
                <a:latin typeface="微软雅黑" panose="020B0503020204020204" charset="-122"/>
                <a:ea typeface="微软雅黑" panose="020B0503020204020204" charset="-122"/>
                <a:cs typeface="微软雅黑" panose="020B0503020204020204" charset="-122"/>
              </a:rPr>
              <a:t>交际定位 · 五个维度</a:t>
            </a:r>
            <a:endParaRPr sz="3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704320" y="635508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Rounded Rectangle 7"/>
          <p:cNvSpPr/>
          <p:nvPr>
            <p:custDataLst>
              <p:tags r:id="rId1"/>
            </p:custDataLst>
          </p:nvPr>
        </p:nvSpPr>
        <p:spPr>
          <a:xfrm>
            <a:off x="274320" y="1417320"/>
            <a:ext cx="2240280" cy="18288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custDataLst>
              <p:tags r:id="rId2"/>
            </p:custDataLst>
          </p:nvPr>
        </p:nvSpPr>
        <p:spPr>
          <a:xfrm>
            <a:off x="365760" y="1600200"/>
            <a:ext cx="2057400" cy="548640"/>
          </a:xfrm>
          <a:prstGeom prst="rect">
            <a:avLst/>
          </a:prstGeom>
          <a:noFill/>
        </p:spPr>
        <p:txBody>
          <a:bodyPr wrap="square" lIns="54864" tIns="36576" rIns="54864" bIns="36576">
            <a:spAutoFit/>
          </a:bodyPr>
          <a:lstStyle/>
          <a:p>
            <a:pPr algn="ctr">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读者</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custDataLst>
              <p:tags r:id="rId3"/>
            </p:custDataLst>
          </p:nvPr>
        </p:nvSpPr>
        <p:spPr>
          <a:xfrm>
            <a:off x="365760" y="2240280"/>
            <a:ext cx="2057400" cy="902970"/>
          </a:xfrm>
          <a:prstGeom prst="rect">
            <a:avLst/>
          </a:prstGeom>
          <a:noFill/>
        </p:spPr>
        <p:txBody>
          <a:bodyPr wrap="square" lIns="54864" tIns="36576" rIns="54864" bIns="36576">
            <a:spAutoFit/>
          </a:bodyPr>
          <a:lstStyle/>
          <a:p>
            <a:pPr algn="ctr">
              <a:lnSpc>
                <a:spcPct val="135000"/>
              </a:lnSpc>
              <a:spcAft>
                <a:spcPts val="400"/>
              </a:spcAft>
            </a:pPr>
            <a:r>
              <a:rPr sz="2000" b="1">
                <a:solidFill>
                  <a:schemeClr val="accent5"/>
                </a:solidFill>
                <a:latin typeface="微软雅黑" panose="020B0503020204020204" charset="-122"/>
                <a:ea typeface="微软雅黑" panose="020B0503020204020204" charset="-122"/>
                <a:cs typeface="微软雅黑" panose="020B0503020204020204" charset="-122"/>
              </a:rPr>
              <a:t>交换生 Jason
(外国同龄人)</a:t>
            </a:r>
            <a:endParaRPr sz="2000" b="1">
              <a:solidFill>
                <a:schemeClr val="accent5"/>
              </a:solidFill>
              <a:latin typeface="微软雅黑" panose="020B0503020204020204" charset="-122"/>
              <a:ea typeface="微软雅黑" panose="020B0503020204020204" charset="-122"/>
              <a:cs typeface="微软雅黑" panose="020B0503020204020204" charset="-122"/>
            </a:endParaRPr>
          </a:p>
        </p:txBody>
      </p:sp>
      <p:sp>
        <p:nvSpPr>
          <p:cNvPr id="11" name="Rounded Rectangle 10"/>
          <p:cNvSpPr/>
          <p:nvPr>
            <p:custDataLst>
              <p:tags r:id="rId4"/>
            </p:custDataLst>
          </p:nvPr>
        </p:nvSpPr>
        <p:spPr>
          <a:xfrm>
            <a:off x="2651760" y="1417320"/>
            <a:ext cx="2240280" cy="18288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custDataLst>
              <p:tags r:id="rId5"/>
            </p:custDataLst>
          </p:nvPr>
        </p:nvSpPr>
        <p:spPr>
          <a:xfrm>
            <a:off x="2743200" y="1600200"/>
            <a:ext cx="2057400" cy="548640"/>
          </a:xfrm>
          <a:prstGeom prst="rect">
            <a:avLst/>
          </a:prstGeom>
          <a:noFill/>
        </p:spPr>
        <p:txBody>
          <a:bodyPr wrap="square" lIns="54864" tIns="36576" rIns="54864" bIns="36576">
            <a:spAutoFit/>
          </a:bodyPr>
          <a:lstStyle/>
          <a:p>
            <a:pPr algn="ctr">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语体</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custDataLst>
              <p:tags r:id="rId6"/>
            </p:custDataLst>
          </p:nvPr>
        </p:nvSpPr>
        <p:spPr>
          <a:xfrm>
            <a:off x="2743200" y="2240280"/>
            <a:ext cx="2057400" cy="902970"/>
          </a:xfrm>
          <a:prstGeom prst="rect">
            <a:avLst/>
          </a:prstGeom>
          <a:noFill/>
        </p:spPr>
        <p:txBody>
          <a:bodyPr wrap="square" lIns="54864" tIns="36576" rIns="54864" bIns="36576">
            <a:spAutoFit/>
          </a:bodyPr>
          <a:lstStyle/>
          <a:p>
            <a:pPr algn="ctr">
              <a:lnSpc>
                <a:spcPct val="135000"/>
              </a:lnSpc>
              <a:spcAft>
                <a:spcPts val="400"/>
              </a:spcAft>
            </a:pPr>
            <a:r>
              <a:rPr sz="2000" b="1">
                <a:solidFill>
                  <a:schemeClr val="accent6"/>
                </a:solidFill>
                <a:latin typeface="微软雅黑" panose="020B0503020204020204" charset="-122"/>
                <a:ea typeface="微软雅黑" panose="020B0503020204020204" charset="-122"/>
                <a:cs typeface="微软雅黑" panose="020B0503020204020204" charset="-122"/>
              </a:rPr>
              <a:t>正式偏书面
热情得体</a:t>
            </a:r>
            <a:endParaRPr sz="2000" b="1">
              <a:solidFill>
                <a:schemeClr val="accent6"/>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custDataLst>
              <p:tags r:id="rId7"/>
            </p:custDataLst>
          </p:nvPr>
        </p:nvSpPr>
        <p:spPr>
          <a:xfrm>
            <a:off x="5029200" y="1417320"/>
            <a:ext cx="2240280" cy="18288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custDataLst>
              <p:tags r:id="rId8"/>
            </p:custDataLst>
          </p:nvPr>
        </p:nvSpPr>
        <p:spPr>
          <a:xfrm>
            <a:off x="5120640" y="1600200"/>
            <a:ext cx="2057400" cy="548640"/>
          </a:xfrm>
          <a:prstGeom prst="rect">
            <a:avLst/>
          </a:prstGeom>
          <a:noFill/>
        </p:spPr>
        <p:txBody>
          <a:bodyPr wrap="square" lIns="54864" tIns="36576" rIns="54864" bIns="36576">
            <a:spAutoFit/>
          </a:bodyPr>
          <a:lstStyle/>
          <a:p>
            <a:pPr algn="ctr">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体裁</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custDataLst>
              <p:tags r:id="rId9"/>
            </p:custDataLst>
          </p:nvPr>
        </p:nvSpPr>
        <p:spPr>
          <a:xfrm>
            <a:off x="5120640" y="2240280"/>
            <a:ext cx="2057400" cy="902970"/>
          </a:xfrm>
          <a:prstGeom prst="rect">
            <a:avLst/>
          </a:prstGeom>
          <a:noFill/>
        </p:spPr>
        <p:txBody>
          <a:bodyPr wrap="square" lIns="54864" tIns="36576" rIns="54864" bIns="36576">
            <a:spAutoFit/>
          </a:bodyPr>
          <a:lstStyle/>
          <a:p>
            <a:pPr algn="ctr">
              <a:lnSpc>
                <a:spcPct val="135000"/>
              </a:lnSpc>
              <a:spcAft>
                <a:spcPts val="400"/>
              </a:spcAft>
            </a:pPr>
            <a:r>
              <a:rPr sz="2000" b="1">
                <a:solidFill>
                  <a:schemeClr val="accent5"/>
                </a:solidFill>
                <a:latin typeface="微软雅黑" panose="020B0503020204020204" charset="-122"/>
                <a:ea typeface="微软雅黑" panose="020B0503020204020204" charset="-122"/>
                <a:cs typeface="微软雅黑" panose="020B0503020204020204" charset="-122"/>
              </a:rPr>
              <a:t>书信体
(非说明文)</a:t>
            </a:r>
            <a:endParaRPr sz="2000" b="1">
              <a:solidFill>
                <a:schemeClr val="accent5"/>
              </a:solidFill>
              <a:latin typeface="微软雅黑" panose="020B0503020204020204" charset="-122"/>
              <a:ea typeface="微软雅黑" panose="020B0503020204020204" charset="-122"/>
              <a:cs typeface="微软雅黑" panose="020B0503020204020204" charset="-122"/>
            </a:endParaRPr>
          </a:p>
        </p:txBody>
      </p:sp>
      <p:sp>
        <p:nvSpPr>
          <p:cNvPr id="17" name="Rounded Rectangle 16"/>
          <p:cNvSpPr/>
          <p:nvPr>
            <p:custDataLst>
              <p:tags r:id="rId10"/>
            </p:custDataLst>
          </p:nvPr>
        </p:nvSpPr>
        <p:spPr>
          <a:xfrm>
            <a:off x="7406640" y="1417320"/>
            <a:ext cx="2240280" cy="18288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custDataLst>
              <p:tags r:id="rId11"/>
            </p:custDataLst>
          </p:nvPr>
        </p:nvSpPr>
        <p:spPr>
          <a:xfrm>
            <a:off x="7498080" y="1600200"/>
            <a:ext cx="2057400" cy="548640"/>
          </a:xfrm>
          <a:prstGeom prst="rect">
            <a:avLst/>
          </a:prstGeom>
          <a:noFill/>
        </p:spPr>
        <p:txBody>
          <a:bodyPr wrap="square" lIns="54864" tIns="36576" rIns="54864" bIns="36576">
            <a:spAutoFit/>
          </a:bodyPr>
          <a:lstStyle/>
          <a:p>
            <a:pPr algn="ctr">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立意</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custDataLst>
              <p:tags r:id="rId12"/>
            </p:custDataLst>
          </p:nvPr>
        </p:nvSpPr>
        <p:spPr>
          <a:xfrm>
            <a:off x="7498080" y="2240280"/>
            <a:ext cx="2057400" cy="902970"/>
          </a:xfrm>
          <a:prstGeom prst="rect">
            <a:avLst/>
          </a:prstGeom>
          <a:noFill/>
        </p:spPr>
        <p:txBody>
          <a:bodyPr wrap="square" lIns="54864" tIns="36576" rIns="54864" bIns="36576">
            <a:spAutoFit/>
          </a:bodyPr>
          <a:lstStyle/>
          <a:p>
            <a:pPr algn="ctr">
              <a:lnSpc>
                <a:spcPct val="135000"/>
              </a:lnSpc>
              <a:spcAft>
                <a:spcPts val="400"/>
              </a:spcAft>
            </a:pPr>
            <a:r>
              <a:rPr sz="2000" b="1">
                <a:solidFill>
                  <a:schemeClr val="accent6"/>
                </a:solidFill>
                <a:latin typeface="微软雅黑" panose="020B0503020204020204" charset="-122"/>
                <a:ea typeface="微软雅黑" panose="020B0503020204020204" charset="-122"/>
                <a:cs typeface="微软雅黑" panose="020B0503020204020204" charset="-122"/>
              </a:rPr>
              <a:t>文化向外输出
文化自信</a:t>
            </a:r>
            <a:endParaRPr sz="2000" b="1">
              <a:solidFill>
                <a:schemeClr val="accent6"/>
              </a:solidFill>
              <a:latin typeface="微软雅黑" panose="020B0503020204020204" charset="-122"/>
              <a:ea typeface="微软雅黑" panose="020B0503020204020204" charset="-122"/>
              <a:cs typeface="微软雅黑" panose="020B0503020204020204" charset="-122"/>
            </a:endParaRPr>
          </a:p>
        </p:txBody>
      </p:sp>
      <p:sp>
        <p:nvSpPr>
          <p:cNvPr id="20" name="Rounded Rectangle 19"/>
          <p:cNvSpPr/>
          <p:nvPr>
            <p:custDataLst>
              <p:tags r:id="rId13"/>
            </p:custDataLst>
          </p:nvPr>
        </p:nvSpPr>
        <p:spPr>
          <a:xfrm>
            <a:off x="9784080" y="1417320"/>
            <a:ext cx="2240280" cy="182880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custDataLst>
              <p:tags r:id="rId14"/>
            </p:custDataLst>
          </p:nvPr>
        </p:nvSpPr>
        <p:spPr>
          <a:xfrm>
            <a:off x="9875520" y="1600200"/>
            <a:ext cx="2057400" cy="548640"/>
          </a:xfrm>
          <a:prstGeom prst="rect">
            <a:avLst/>
          </a:prstGeom>
          <a:noFill/>
        </p:spPr>
        <p:txBody>
          <a:bodyPr wrap="square" lIns="54864" tIns="36576" rIns="54864" bIns="36576">
            <a:spAutoFit/>
          </a:bodyPr>
          <a:lstStyle/>
          <a:p>
            <a:pPr algn="ctr">
              <a:lnSpc>
                <a:spcPct val="120000"/>
              </a:lnSpc>
              <a:spcAft>
                <a:spcPts val="400"/>
              </a:spcAft>
            </a:pPr>
            <a:r>
              <a:rPr sz="2600" b="1">
                <a:solidFill>
                  <a:srgbClr val="23211E"/>
                </a:solidFill>
                <a:latin typeface="微软雅黑" panose="020B0503020204020204" charset="-122"/>
                <a:ea typeface="微软雅黑" panose="020B0503020204020204" charset="-122"/>
                <a:cs typeface="微软雅黑" panose="020B0503020204020204" charset="-122"/>
              </a:rPr>
              <a:t>避坑</a:t>
            </a:r>
            <a:endParaRPr sz="26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custDataLst>
              <p:tags r:id="rId15"/>
            </p:custDataLst>
          </p:nvPr>
        </p:nvSpPr>
        <p:spPr>
          <a:xfrm>
            <a:off x="9875520" y="2240280"/>
            <a:ext cx="2057400" cy="902970"/>
          </a:xfrm>
          <a:prstGeom prst="rect">
            <a:avLst/>
          </a:prstGeom>
          <a:noFill/>
        </p:spPr>
        <p:txBody>
          <a:bodyPr wrap="square" lIns="54864" tIns="36576" rIns="54864" bIns="36576">
            <a:spAutoFit/>
          </a:bodyPr>
          <a:lstStyle/>
          <a:p>
            <a:pPr algn="ctr">
              <a:lnSpc>
                <a:spcPct val="135000"/>
              </a:lnSpc>
              <a:spcAft>
                <a:spcPts val="400"/>
              </a:spcAft>
            </a:pPr>
            <a:r>
              <a:rPr sz="2000" b="1">
                <a:solidFill>
                  <a:schemeClr val="accent5"/>
                </a:solidFill>
                <a:latin typeface="微软雅黑" panose="020B0503020204020204" charset="-122"/>
                <a:ea typeface="微软雅黑" panose="020B0503020204020204" charset="-122"/>
                <a:cs typeface="微软雅黑" panose="020B0503020204020204" charset="-122"/>
              </a:rPr>
              <a:t>结尾须有祝愿
避免生硬说教</a:t>
            </a:r>
            <a:endParaRPr sz="2000" b="1">
              <a:solidFill>
                <a:schemeClr val="accent5"/>
              </a:solidFill>
              <a:latin typeface="微软雅黑" panose="020B0503020204020204" charset="-122"/>
              <a:ea typeface="微软雅黑" panose="020B0503020204020204" charset="-122"/>
              <a:cs typeface="微软雅黑" panose="020B0503020204020204" charset="-122"/>
            </a:endParaRPr>
          </a:p>
        </p:txBody>
      </p:sp>
      <p:sp>
        <p:nvSpPr>
          <p:cNvPr id="23" name="Rounded Rectangle 22"/>
          <p:cNvSpPr/>
          <p:nvPr/>
        </p:nvSpPr>
        <p:spPr>
          <a:xfrm>
            <a:off x="457200" y="3611880"/>
            <a:ext cx="11247120" cy="3108325"/>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777240" y="3794760"/>
            <a:ext cx="10607040" cy="457200"/>
          </a:xfrm>
          <a:prstGeom prst="rect">
            <a:avLst/>
          </a:prstGeom>
          <a:noFill/>
        </p:spPr>
        <p:txBody>
          <a:bodyPr wrap="square" lIns="54864" tIns="36576" rIns="54864" bIns="36576">
            <a:spAutoFit/>
          </a:bodyPr>
          <a:lstStyle/>
          <a:p>
            <a:pPr algn="l">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深层要诀</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nvSpPr>
        <p:spPr>
          <a:xfrm>
            <a:off x="777240" y="4297680"/>
            <a:ext cx="10607040" cy="2292985"/>
          </a:xfrm>
          <a:prstGeom prst="rect">
            <a:avLst/>
          </a:prstGeom>
          <a:noFill/>
        </p:spPr>
        <p:txBody>
          <a:bodyPr wrap="square" lIns="54864" tIns="36576" rIns="54864" bIns="36576">
            <a:spAutoFit/>
          </a:bodyPr>
          <a:lstStyle/>
          <a:p>
            <a:pPr algn="l">
              <a:lnSpc>
                <a:spcPct val="140000"/>
              </a:lnSpc>
              <a:spcAft>
                <a:spcPts val="400"/>
              </a:spcAft>
            </a:pPr>
            <a:r>
              <a:rPr sz="2400" b="0">
                <a:solidFill>
                  <a:srgbClr val="23211E"/>
                </a:solidFill>
                <a:latin typeface="微软雅黑" panose="020B0503020204020204" charset="-122"/>
                <a:ea typeface="微软雅黑" panose="020B0503020204020204" charset="-122"/>
                <a:cs typeface="微软雅黑" panose="020B0503020204020204" charset="-122"/>
              </a:rPr>
              <a:t>· 暗含"文化向外输出"：措辞体现文化自信与友好，避免生硬说教</a:t>
            </a:r>
            <a:endParaRPr sz="24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0000"/>
              </a:lnSpc>
              <a:spcAft>
                <a:spcPts val="400"/>
              </a:spcAft>
            </a:pPr>
            <a:r>
              <a:rPr sz="2400" b="0">
                <a:solidFill>
                  <a:srgbClr val="23211E"/>
                </a:solidFill>
                <a:latin typeface="微软雅黑" panose="020B0503020204020204" charset="-122"/>
                <a:ea typeface="微软雅黑" panose="020B0503020204020204" charset="-122"/>
                <a:cs typeface="微软雅黑" panose="020B0503020204020204" charset="-122"/>
              </a:rPr>
              <a:t>· 收信人是外国同龄人 Jason，正式度中等偏书面、热情得体</a:t>
            </a:r>
            <a:endParaRPr sz="24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0000"/>
              </a:lnSpc>
              <a:spcAft>
                <a:spcPts val="400"/>
              </a:spcAft>
            </a:pPr>
            <a:r>
              <a:rPr sz="2400" b="0">
                <a:solidFill>
                  <a:srgbClr val="23211E"/>
                </a:solidFill>
                <a:latin typeface="微软雅黑" panose="020B0503020204020204" charset="-122"/>
                <a:ea typeface="微软雅黑" panose="020B0503020204020204" charset="-122"/>
                <a:cs typeface="微软雅黑" panose="020B0503020204020204" charset="-122"/>
              </a:rPr>
              <a:t>· 结尾必须有祝愿句，自然收束，呼应"友谊 + 文化"双向主题</a:t>
            </a:r>
            <a:endParaRPr sz="2400" b="0">
              <a:solidFill>
                <a:srgbClr val="23211E"/>
              </a:solidFill>
              <a:latin typeface="微软雅黑" panose="020B0503020204020204" charset="-122"/>
              <a:ea typeface="微软雅黑" panose="020B0503020204020204" charset="-122"/>
              <a:cs typeface="微软雅黑" panose="020B0503020204020204" charset="-122"/>
            </a:endParaRPr>
          </a:p>
          <a:p>
            <a:pPr algn="l">
              <a:lnSpc>
                <a:spcPct val="140000"/>
              </a:lnSpc>
              <a:spcAft>
                <a:spcPts val="400"/>
              </a:spcAft>
            </a:pPr>
            <a:r>
              <a:rPr sz="2400" b="0">
                <a:solidFill>
                  <a:srgbClr val="23211E"/>
                </a:solidFill>
                <a:latin typeface="微软雅黑" panose="020B0503020204020204" charset="-122"/>
                <a:ea typeface="微软雅黑" panose="020B0503020204020204" charset="-122"/>
                <a:cs typeface="微软雅黑" panose="020B0503020204020204" charset="-122"/>
              </a:rPr>
              <a:t>· 规避 I think it is good / It is very nice 等口语化基础表达</a:t>
            </a:r>
            <a:endParaRPr sz="24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7" name="TextBox 6"/>
          <p:cNvSpPr txBox="1"/>
          <p:nvPr/>
        </p:nvSpPr>
        <p:spPr>
          <a:xfrm>
            <a:off x="11704320" y="6355207"/>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04</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6"/>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ppt_x</p:attrName>
                                        </p:attrNameLst>
                                      </p:cBhvr>
                                      <p:tavLst>
                                        <p:tav tm="0">
                                          <p:val>
                                            <p:strVal val="#ppt_x-.2"/>
                                          </p:val>
                                        </p:tav>
                                        <p:tav tm="100000">
                                          <p:val>
                                            <p:strVal val="#ppt_x"/>
                                          </p:val>
                                        </p:tav>
                                      </p:tavLst>
                                    </p:anim>
                                    <p:anim calcmode="lin" valueType="num">
                                      <p:cBhvr>
                                        <p:cTn id="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ppt_x</p:attrName>
                                        </p:attrNameLst>
                                      </p:cBhvr>
                                      <p:tavLst>
                                        <p:tav tm="0">
                                          <p:val>
                                            <p:strVal val="#ppt_x-.2"/>
                                          </p:val>
                                        </p:tav>
                                        <p:tav tm="100000">
                                          <p:val>
                                            <p:strVal val="#ppt_x"/>
                                          </p:val>
                                        </p:tav>
                                      </p:tavLst>
                                    </p:anim>
                                    <p:anim calcmode="lin" valueType="num">
                                      <p:cBhvr>
                                        <p:cTn id="13"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2"/>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ppt_x</p:attrName>
                                        </p:attrNameLst>
                                      </p:cBhvr>
                                      <p:tavLst>
                                        <p:tav tm="0">
                                          <p:val>
                                            <p:strVal val="#ppt_x-.2"/>
                                          </p:val>
                                        </p:tav>
                                        <p:tav tm="100000">
                                          <p:val>
                                            <p:strVal val="#ppt_x"/>
                                          </p:val>
                                        </p:tav>
                                      </p:tavLst>
                                    </p:anim>
                                    <p:anim calcmode="lin" valueType="num">
                                      <p:cBhvr>
                                        <p:cTn id="18"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5"/>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1000" fill="hold"/>
                                        <p:tgtEl>
                                          <p:spTgt spid="18"/>
                                        </p:tgtEl>
                                        <p:attrNameLst>
                                          <p:attrName>ppt_x</p:attrName>
                                        </p:attrNameLst>
                                      </p:cBhvr>
                                      <p:tavLst>
                                        <p:tav tm="0">
                                          <p:val>
                                            <p:strVal val="#ppt_x-.2"/>
                                          </p:val>
                                        </p:tav>
                                        <p:tav tm="100000">
                                          <p:val>
                                            <p:strVal val="#ppt_x"/>
                                          </p:val>
                                        </p:tav>
                                      </p:tavLst>
                                    </p:anim>
                                    <p:anim calcmode="lin" valueType="num">
                                      <p:cBhvr>
                                        <p:cTn id="23"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8"/>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1000" fill="hold"/>
                                        <p:tgtEl>
                                          <p:spTgt spid="21"/>
                                        </p:tgtEl>
                                        <p:attrNameLst>
                                          <p:attrName>ppt_x</p:attrName>
                                        </p:attrNameLst>
                                      </p:cBhvr>
                                      <p:tavLst>
                                        <p:tav tm="0">
                                          <p:val>
                                            <p:strVal val="#ppt_x-.2"/>
                                          </p:val>
                                        </p:tav>
                                        <p:tav tm="100000">
                                          <p:val>
                                            <p:strVal val="#ppt_x"/>
                                          </p:val>
                                        </p:tav>
                                      </p:tavLst>
                                    </p:anim>
                                    <p:anim calcmode="lin" valueType="num">
                                      <p:cBhvr>
                                        <p:cTn id="28"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nodeType="clickEffect">
                                  <p:stCondLst>
                                    <p:cond delay="0"/>
                                  </p:stCondLst>
                                  <p:childTnLst>
                                    <p:set>
                                      <p:cBhvr>
                                        <p:cTn id="68" dur="1" fill="hold">
                                          <p:stCondLst>
                                            <p:cond delay="0"/>
                                          </p:stCondLst>
                                        </p:cTn>
                                        <p:tgtEl>
                                          <p:spTgt spid="25">
                                            <p:txEl>
                                              <p:pRg st="0" end="0"/>
                                            </p:txEl>
                                          </p:spTgt>
                                        </p:tgtEl>
                                        <p:attrNameLst>
                                          <p:attrName>style.visibility</p:attrName>
                                        </p:attrNameLst>
                                      </p:cBhvr>
                                      <p:to>
                                        <p:strVal val="visible"/>
                                      </p:to>
                                    </p:set>
                                    <p:anim calcmode="lin" valueType="num">
                                      <p:cBhvr>
                                        <p:cTn id="69" dur="1000" fill="hold"/>
                                        <p:tgtEl>
                                          <p:spTgt spid="25">
                                            <p:txEl>
                                              <p:pRg st="0" end="0"/>
                                            </p:txEl>
                                          </p:spTgt>
                                        </p:tgtEl>
                                        <p:attrNameLst>
                                          <p:attrName>ppt_w</p:attrName>
                                        </p:attrNameLst>
                                      </p:cBhvr>
                                      <p:tavLst>
                                        <p:tav tm="0">
                                          <p:val>
                                            <p:strVal val="#ppt_w*0.70"/>
                                          </p:val>
                                        </p:tav>
                                        <p:tav tm="100000">
                                          <p:val>
                                            <p:strVal val="#ppt_w"/>
                                          </p:val>
                                        </p:tav>
                                      </p:tavLst>
                                    </p:anim>
                                    <p:anim calcmode="lin" valueType="num">
                                      <p:cBhvr>
                                        <p:cTn id="70" dur="1000" fill="hold"/>
                                        <p:tgtEl>
                                          <p:spTgt spid="25">
                                            <p:txEl>
                                              <p:pRg st="0" end="0"/>
                                            </p:txEl>
                                          </p:spTgt>
                                        </p:tgtEl>
                                        <p:attrNameLst>
                                          <p:attrName>ppt_h</p:attrName>
                                        </p:attrNameLst>
                                      </p:cBhvr>
                                      <p:tavLst>
                                        <p:tav tm="0">
                                          <p:val>
                                            <p:strVal val="#ppt_h"/>
                                          </p:val>
                                        </p:tav>
                                        <p:tav tm="100000">
                                          <p:val>
                                            <p:strVal val="#ppt_h"/>
                                          </p:val>
                                        </p:tav>
                                      </p:tavLst>
                                    </p:anim>
                                    <p:animEffect transition="in" filter="fade">
                                      <p:cBhvr>
                                        <p:cTn id="71" dur="1000"/>
                                        <p:tgtEl>
                                          <p:spTgt spid="25">
                                            <p:txEl>
                                              <p:pRg st="0" end="0"/>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25">
                                            <p:txEl>
                                              <p:pRg st="1" end="1"/>
                                            </p:txEl>
                                          </p:spTgt>
                                        </p:tgtEl>
                                        <p:attrNameLst>
                                          <p:attrName>style.visibility</p:attrName>
                                        </p:attrNameLst>
                                      </p:cBhvr>
                                      <p:to>
                                        <p:strVal val="visible"/>
                                      </p:to>
                                    </p:set>
                                    <p:anim calcmode="lin" valueType="num">
                                      <p:cBhvr>
                                        <p:cTn id="74" dur="1000" fill="hold"/>
                                        <p:tgtEl>
                                          <p:spTgt spid="25">
                                            <p:txEl>
                                              <p:pRg st="1" end="1"/>
                                            </p:txEl>
                                          </p:spTgt>
                                        </p:tgtEl>
                                        <p:attrNameLst>
                                          <p:attrName>ppt_w</p:attrName>
                                        </p:attrNameLst>
                                      </p:cBhvr>
                                      <p:tavLst>
                                        <p:tav tm="0">
                                          <p:val>
                                            <p:strVal val="#ppt_w*0.70"/>
                                          </p:val>
                                        </p:tav>
                                        <p:tav tm="100000">
                                          <p:val>
                                            <p:strVal val="#ppt_w"/>
                                          </p:val>
                                        </p:tav>
                                      </p:tavLst>
                                    </p:anim>
                                    <p:anim calcmode="lin" valueType="num">
                                      <p:cBhvr>
                                        <p:cTn id="75" dur="1000" fill="hold"/>
                                        <p:tgtEl>
                                          <p:spTgt spid="25">
                                            <p:txEl>
                                              <p:pRg st="1" end="1"/>
                                            </p:txEl>
                                          </p:spTgt>
                                        </p:tgtEl>
                                        <p:attrNameLst>
                                          <p:attrName>ppt_h</p:attrName>
                                        </p:attrNameLst>
                                      </p:cBhvr>
                                      <p:tavLst>
                                        <p:tav tm="0">
                                          <p:val>
                                            <p:strVal val="#ppt_h"/>
                                          </p:val>
                                        </p:tav>
                                        <p:tav tm="100000">
                                          <p:val>
                                            <p:strVal val="#ppt_h"/>
                                          </p:val>
                                        </p:tav>
                                      </p:tavLst>
                                    </p:anim>
                                    <p:animEffect transition="in" filter="fade">
                                      <p:cBhvr>
                                        <p:cTn id="76" dur="1000"/>
                                        <p:tgtEl>
                                          <p:spTgt spid="25">
                                            <p:txEl>
                                              <p:pRg st="1" end="1"/>
                                            </p:txEl>
                                          </p:spTgt>
                                        </p:tgtEl>
                                      </p:cBhvr>
                                    </p:animEffect>
                                  </p:childTnLst>
                                </p:cTn>
                              </p:par>
                              <p:par>
                                <p:cTn id="77" presetID="55" presetClass="entr" presetSubtype="0" fill="hold" nodeType="withEffect">
                                  <p:stCondLst>
                                    <p:cond delay="0"/>
                                  </p:stCondLst>
                                  <p:childTnLst>
                                    <p:set>
                                      <p:cBhvr>
                                        <p:cTn id="78" dur="1" fill="hold">
                                          <p:stCondLst>
                                            <p:cond delay="0"/>
                                          </p:stCondLst>
                                        </p:cTn>
                                        <p:tgtEl>
                                          <p:spTgt spid="25">
                                            <p:txEl>
                                              <p:pRg st="2" end="2"/>
                                            </p:txEl>
                                          </p:spTgt>
                                        </p:tgtEl>
                                        <p:attrNameLst>
                                          <p:attrName>style.visibility</p:attrName>
                                        </p:attrNameLst>
                                      </p:cBhvr>
                                      <p:to>
                                        <p:strVal val="visible"/>
                                      </p:to>
                                    </p:set>
                                    <p:anim calcmode="lin" valueType="num">
                                      <p:cBhvr>
                                        <p:cTn id="79" dur="1000" fill="hold"/>
                                        <p:tgtEl>
                                          <p:spTgt spid="25">
                                            <p:txEl>
                                              <p:pRg st="2" end="2"/>
                                            </p:txEl>
                                          </p:spTgt>
                                        </p:tgtEl>
                                        <p:attrNameLst>
                                          <p:attrName>ppt_w</p:attrName>
                                        </p:attrNameLst>
                                      </p:cBhvr>
                                      <p:tavLst>
                                        <p:tav tm="0">
                                          <p:val>
                                            <p:strVal val="#ppt_w*0.70"/>
                                          </p:val>
                                        </p:tav>
                                        <p:tav tm="100000">
                                          <p:val>
                                            <p:strVal val="#ppt_w"/>
                                          </p:val>
                                        </p:tav>
                                      </p:tavLst>
                                    </p:anim>
                                    <p:anim calcmode="lin" valueType="num">
                                      <p:cBhvr>
                                        <p:cTn id="80" dur="1000" fill="hold"/>
                                        <p:tgtEl>
                                          <p:spTgt spid="25">
                                            <p:txEl>
                                              <p:pRg st="2" end="2"/>
                                            </p:txEl>
                                          </p:spTgt>
                                        </p:tgtEl>
                                        <p:attrNameLst>
                                          <p:attrName>ppt_h</p:attrName>
                                        </p:attrNameLst>
                                      </p:cBhvr>
                                      <p:tavLst>
                                        <p:tav tm="0">
                                          <p:val>
                                            <p:strVal val="#ppt_h"/>
                                          </p:val>
                                        </p:tav>
                                        <p:tav tm="100000">
                                          <p:val>
                                            <p:strVal val="#ppt_h"/>
                                          </p:val>
                                        </p:tav>
                                      </p:tavLst>
                                    </p:anim>
                                    <p:animEffect transition="in" filter="fade">
                                      <p:cBhvr>
                                        <p:cTn id="81" dur="1000"/>
                                        <p:tgtEl>
                                          <p:spTgt spid="25">
                                            <p:txEl>
                                              <p:pRg st="2" end="2"/>
                                            </p:txEl>
                                          </p:spTgt>
                                        </p:tgtEl>
                                      </p:cBhvr>
                                    </p:animEffect>
                                  </p:childTnLst>
                                </p:cTn>
                              </p:par>
                              <p:par>
                                <p:cTn id="82" presetID="55" presetClass="entr" presetSubtype="0" fill="hold" nodeType="withEffect">
                                  <p:stCondLst>
                                    <p:cond delay="0"/>
                                  </p:stCondLst>
                                  <p:childTnLst>
                                    <p:set>
                                      <p:cBhvr>
                                        <p:cTn id="83" dur="1" fill="hold">
                                          <p:stCondLst>
                                            <p:cond delay="0"/>
                                          </p:stCondLst>
                                        </p:cTn>
                                        <p:tgtEl>
                                          <p:spTgt spid="25">
                                            <p:txEl>
                                              <p:pRg st="3" end="3"/>
                                            </p:txEl>
                                          </p:spTgt>
                                        </p:tgtEl>
                                        <p:attrNameLst>
                                          <p:attrName>style.visibility</p:attrName>
                                        </p:attrNameLst>
                                      </p:cBhvr>
                                      <p:to>
                                        <p:strVal val="visible"/>
                                      </p:to>
                                    </p:set>
                                    <p:anim calcmode="lin" valueType="num">
                                      <p:cBhvr>
                                        <p:cTn id="84" dur="1000" fill="hold"/>
                                        <p:tgtEl>
                                          <p:spTgt spid="25">
                                            <p:txEl>
                                              <p:pRg st="3" end="3"/>
                                            </p:txEl>
                                          </p:spTgt>
                                        </p:tgtEl>
                                        <p:attrNameLst>
                                          <p:attrName>ppt_w</p:attrName>
                                        </p:attrNameLst>
                                      </p:cBhvr>
                                      <p:tavLst>
                                        <p:tav tm="0">
                                          <p:val>
                                            <p:strVal val="#ppt_w*0.70"/>
                                          </p:val>
                                        </p:tav>
                                        <p:tav tm="100000">
                                          <p:val>
                                            <p:strVal val="#ppt_w"/>
                                          </p:val>
                                        </p:tav>
                                      </p:tavLst>
                                    </p:anim>
                                    <p:anim calcmode="lin" valueType="num">
                                      <p:cBhvr>
                                        <p:cTn id="85" dur="1000" fill="hold"/>
                                        <p:tgtEl>
                                          <p:spTgt spid="25">
                                            <p:txEl>
                                              <p:pRg st="3" end="3"/>
                                            </p:txEl>
                                          </p:spTgt>
                                        </p:tgtEl>
                                        <p:attrNameLst>
                                          <p:attrName>ppt_h</p:attrName>
                                        </p:attrNameLst>
                                      </p:cBhvr>
                                      <p:tavLst>
                                        <p:tav tm="0">
                                          <p:val>
                                            <p:strVal val="#ppt_h"/>
                                          </p:val>
                                        </p:tav>
                                        <p:tav tm="100000">
                                          <p:val>
                                            <p:strVal val="#ppt_h"/>
                                          </p:val>
                                        </p:tav>
                                      </p:tavLst>
                                    </p:anim>
                                    <p:animEffect transition="in" filter="fade">
                                      <p:cBhvr>
                                        <p:cTn id="86" dur="1000"/>
                                        <p:tgtEl>
                                          <p:spTgt spid="2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P spid="18" grpId="0"/>
      <p:bldP spid="21" grpId="0"/>
      <p:bldP spid="9" grpId="1"/>
      <p:bldP spid="12" grpId="1"/>
      <p:bldP spid="15" grpId="1"/>
      <p:bldP spid="18" grpId="1"/>
      <p:bldP spid="21" grpId="1"/>
      <p:bldP spid="10" grpId="0"/>
      <p:bldP spid="10" grpId="1"/>
      <p:bldP spid="13" grpId="0"/>
      <p:bldP spid="13" grpId="1"/>
      <p:bldP spid="16" grpId="0"/>
      <p:bldP spid="16" grpId="1"/>
      <p:bldP spid="19" grpId="0"/>
      <p:bldP spid="19" grpId="1"/>
      <p:bldP spid="22" grpId="0"/>
      <p:bldP spid="2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sz="3400" b="1">
                <a:solidFill>
                  <a:srgbClr val="FFFFFF"/>
                </a:solidFill>
                <a:latin typeface="微软雅黑" panose="020B0503020204020204" charset="-122"/>
                <a:ea typeface="微软雅黑" panose="020B0503020204020204" charset="-122"/>
                <a:cs typeface="微软雅黑" panose="020B0503020204020204" charset="-122"/>
              </a:rPr>
              <a:t>二</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要点逻辑链</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05</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502920" y="2194560"/>
            <a:ext cx="2606040" cy="2468880"/>
          </a:xfrm>
          <a:prstGeom prst="roundRect">
            <a:avLst>
              <a:gd name="adj" fmla="val 7000"/>
            </a:avLst>
          </a:prstGeom>
          <a:solidFill>
            <a:srgbClr val="F6D7D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40080" y="2331720"/>
            <a:ext cx="2331720" cy="45720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Para.1</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640080" y="2834639"/>
            <a:ext cx="2331720" cy="64008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问候欢迎</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544195" y="3520440"/>
            <a:ext cx="2427605" cy="819785"/>
          </a:xfrm>
          <a:prstGeom prst="rect">
            <a:avLst/>
          </a:prstGeom>
          <a:noFill/>
        </p:spPr>
        <p:txBody>
          <a:bodyPr wrap="square" lIns="54864" tIns="36576" rIns="54864" bIns="36576">
            <a:spAutoFit/>
          </a:bodyPr>
          <a:lstStyle/>
          <a:p>
            <a:pPr algn="ctr">
              <a:lnSpc>
                <a:spcPct val="135000"/>
              </a:lnSpc>
              <a:spcAft>
                <a:spcPts val="400"/>
              </a:spcAft>
            </a:pPr>
            <a:r>
              <a:rPr sz="1800" b="0">
                <a:solidFill>
                  <a:srgbClr val="23211E"/>
                </a:solidFill>
                <a:latin typeface="微软雅黑" panose="020B0503020204020204" charset="-122"/>
                <a:ea typeface="微软雅黑" panose="020B0503020204020204" charset="-122"/>
                <a:cs typeface="微软雅黑" panose="020B0503020204020204" charset="-122"/>
              </a:rPr>
              <a:t>Welcome + 开门见山
点出礼物</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3127248" y="3246120"/>
            <a:ext cx="274320" cy="45720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3" name="Rounded Rectangle 12"/>
          <p:cNvSpPr/>
          <p:nvPr/>
        </p:nvSpPr>
        <p:spPr>
          <a:xfrm>
            <a:off x="3383280" y="2194560"/>
            <a:ext cx="2606040" cy="2468880"/>
          </a:xfrm>
          <a:prstGeom prst="roundRect">
            <a:avLst>
              <a:gd name="adj" fmla="val 7000"/>
            </a:avLst>
          </a:prstGeom>
          <a:solidFill>
            <a:srgbClr val="F5EACE"/>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3520440" y="2331720"/>
            <a:ext cx="2331720" cy="45720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Para.2-A</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5" name="TextBox 14"/>
          <p:cNvSpPr txBox="1"/>
          <p:nvPr/>
        </p:nvSpPr>
        <p:spPr>
          <a:xfrm>
            <a:off x="3520440" y="2834639"/>
            <a:ext cx="2331720" cy="64008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描述礼物</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6" name="TextBox 15"/>
          <p:cNvSpPr txBox="1"/>
          <p:nvPr/>
        </p:nvSpPr>
        <p:spPr>
          <a:xfrm>
            <a:off x="3520440" y="3520439"/>
            <a:ext cx="2331720" cy="1005840"/>
          </a:xfrm>
          <a:prstGeom prst="rect">
            <a:avLst/>
          </a:prstGeom>
          <a:noFill/>
        </p:spPr>
        <p:txBody>
          <a:bodyPr wrap="square" lIns="54864" tIns="36576" rIns="54864" bIns="36576">
            <a:spAutoFit/>
          </a:bodyPr>
          <a:lstStyle/>
          <a:p>
            <a:pPr algn="ctr">
              <a:lnSpc>
                <a:spcPct val="135000"/>
              </a:lnSpc>
              <a:spcAft>
                <a:spcPts val="400"/>
              </a:spcAft>
            </a:pPr>
            <a:r>
              <a:rPr sz="1800" b="0">
                <a:solidFill>
                  <a:srgbClr val="23211E"/>
                </a:solidFill>
                <a:latin typeface="微软雅黑" panose="020B0503020204020204" charset="-122"/>
                <a:ea typeface="微软雅黑" panose="020B0503020204020204" charset="-122"/>
                <a:cs typeface="微软雅黑" panose="020B0503020204020204" charset="-122"/>
              </a:rPr>
              <a:t>外观 / 来历
细节化</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6007608" y="3246120"/>
            <a:ext cx="274320" cy="45720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Rounded Rectangle 17"/>
          <p:cNvSpPr/>
          <p:nvPr/>
        </p:nvSpPr>
        <p:spPr>
          <a:xfrm>
            <a:off x="6263640" y="2194560"/>
            <a:ext cx="2606040" cy="2468880"/>
          </a:xfrm>
          <a:prstGeom prst="roundRect">
            <a:avLst>
              <a:gd name="adj" fmla="val 7000"/>
            </a:avLst>
          </a:prstGeom>
          <a:solidFill>
            <a:srgbClr val="D8ECE2"/>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6400800" y="2331720"/>
            <a:ext cx="2331720" cy="457200"/>
          </a:xfrm>
          <a:prstGeom prst="rect">
            <a:avLst/>
          </a:prstGeom>
          <a:noFill/>
        </p:spPr>
        <p:txBody>
          <a:bodyPr wrap="square" lIns="54864" tIns="36576" rIns="54864" bIns="36576">
            <a:spAutoFit/>
          </a:bodyPr>
          <a:lstStyle/>
          <a:p>
            <a:pPr algn="l">
              <a:lnSpc>
                <a:spcPct val="120000"/>
              </a:lnSpc>
              <a:spcAft>
                <a:spcPts val="400"/>
              </a:spcAft>
            </a:pPr>
            <a:r>
              <a:rPr sz="2000" b="1">
                <a:solidFill>
                  <a:srgbClr val="23211E"/>
                </a:solidFill>
                <a:latin typeface="微软雅黑" panose="020B0503020204020204" charset="-122"/>
                <a:ea typeface="微软雅黑" panose="020B0503020204020204" charset="-122"/>
                <a:cs typeface="微软雅黑" panose="020B0503020204020204" charset="-122"/>
              </a:rPr>
              <a:t>Para.2-B</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0" name="TextBox 19"/>
          <p:cNvSpPr txBox="1"/>
          <p:nvPr/>
        </p:nvSpPr>
        <p:spPr>
          <a:xfrm>
            <a:off x="6400800" y="2834639"/>
            <a:ext cx="2331720" cy="64008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阐释意义</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6400800" y="3520439"/>
            <a:ext cx="2331720" cy="1005840"/>
          </a:xfrm>
          <a:prstGeom prst="rect">
            <a:avLst/>
          </a:prstGeom>
          <a:noFill/>
        </p:spPr>
        <p:txBody>
          <a:bodyPr wrap="square" lIns="54864" tIns="36576" rIns="54864" bIns="36576">
            <a:spAutoFit/>
          </a:bodyPr>
          <a:lstStyle/>
          <a:p>
            <a:pPr algn="ctr">
              <a:lnSpc>
                <a:spcPct val="135000"/>
              </a:lnSpc>
              <a:spcAft>
                <a:spcPts val="400"/>
              </a:spcAft>
            </a:pPr>
            <a:r>
              <a:rPr sz="1800" b="0">
                <a:solidFill>
                  <a:srgbClr val="23211E"/>
                </a:solidFill>
                <a:latin typeface="微软雅黑" panose="020B0503020204020204" charset="-122"/>
                <a:ea typeface="微软雅黑" panose="020B0503020204020204" charset="-122"/>
                <a:cs typeface="微软雅黑" panose="020B0503020204020204" charset="-122"/>
              </a:rPr>
              <a:t>文化意义 + 实用
详写升华</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2" name="TextBox 21"/>
          <p:cNvSpPr txBox="1"/>
          <p:nvPr/>
        </p:nvSpPr>
        <p:spPr>
          <a:xfrm>
            <a:off x="8887967" y="3246120"/>
            <a:ext cx="274320" cy="45720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3" name="Rounded Rectangle 22"/>
          <p:cNvSpPr/>
          <p:nvPr/>
        </p:nvSpPr>
        <p:spPr>
          <a:xfrm>
            <a:off x="9144000" y="2194560"/>
            <a:ext cx="2606040" cy="2468880"/>
          </a:xfrm>
          <a:prstGeom prst="roundRect">
            <a:avLst>
              <a:gd name="adj" fmla="val 7000"/>
            </a:avLst>
          </a:prstGeom>
          <a:solidFill>
            <a:srgbClr val="D9E3F3"/>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9281160" y="2331720"/>
            <a:ext cx="2331720" cy="441325"/>
          </a:xfrm>
          <a:prstGeom prst="rect">
            <a:avLst/>
          </a:prstGeom>
          <a:noFill/>
        </p:spPr>
        <p:txBody>
          <a:bodyPr wrap="square" lIns="54864" tIns="36576" rIns="54864" bIns="36576">
            <a:spAutoFit/>
          </a:bodyPr>
          <a:lstStyle/>
          <a:p>
            <a:pPr algn="l">
              <a:lnSpc>
                <a:spcPct val="120000"/>
              </a:lnSpc>
              <a:spcAft>
                <a:spcPts val="400"/>
              </a:spcAft>
            </a:pPr>
            <a:r>
              <a:rPr lang="en-US" sz="2000" b="1">
                <a:solidFill>
                  <a:srgbClr val="23211E"/>
                </a:solidFill>
                <a:latin typeface="微软雅黑" panose="020B0503020204020204" charset="-122"/>
                <a:ea typeface="微软雅黑" panose="020B0503020204020204" charset="-122"/>
                <a:cs typeface="微软雅黑" panose="020B0503020204020204" charset="-122"/>
              </a:rPr>
              <a:t>Para. 3 </a:t>
            </a:r>
            <a:r>
              <a:rPr sz="2000" b="1">
                <a:solidFill>
                  <a:srgbClr val="23211E"/>
                </a:solidFill>
                <a:latin typeface="微软雅黑" panose="020B0503020204020204" charset="-122"/>
                <a:ea typeface="微软雅黑" panose="020B0503020204020204" charset="-122"/>
                <a:cs typeface="微软雅黑" panose="020B0503020204020204" charset="-122"/>
              </a:rPr>
              <a:t>结尾</a:t>
            </a:r>
            <a:endParaRPr sz="20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nvSpPr>
        <p:spPr>
          <a:xfrm>
            <a:off x="9281160" y="2834639"/>
            <a:ext cx="2331720" cy="640080"/>
          </a:xfrm>
          <a:prstGeom prst="rect">
            <a:avLst/>
          </a:prstGeom>
          <a:noFill/>
        </p:spPr>
        <p:txBody>
          <a:bodyPr wrap="square" lIns="54864" tIns="36576" rIns="54864" bIns="36576">
            <a:spAutoFit/>
          </a:bodyPr>
          <a:lstStyle/>
          <a:p>
            <a:pPr algn="ctr">
              <a:lnSpc>
                <a:spcPct val="120000"/>
              </a:lnSpc>
              <a:spcAft>
                <a:spcPts val="400"/>
              </a:spcAft>
            </a:pPr>
            <a:r>
              <a:rPr sz="2800" b="1">
                <a:solidFill>
                  <a:srgbClr val="23211E"/>
                </a:solidFill>
                <a:latin typeface="微软雅黑" panose="020B0503020204020204" charset="-122"/>
                <a:ea typeface="微软雅黑" panose="020B0503020204020204" charset="-122"/>
                <a:cs typeface="微软雅黑" panose="020B0503020204020204" charset="-122"/>
              </a:rPr>
              <a:t>表达祝愿</a:t>
            </a:r>
            <a:endParaRPr sz="28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nvSpPr>
        <p:spPr>
          <a:xfrm>
            <a:off x="9281160" y="3520439"/>
            <a:ext cx="2331720" cy="1005840"/>
          </a:xfrm>
          <a:prstGeom prst="rect">
            <a:avLst/>
          </a:prstGeom>
          <a:noFill/>
        </p:spPr>
        <p:txBody>
          <a:bodyPr wrap="square" lIns="54864" tIns="36576" rIns="54864" bIns="36576">
            <a:spAutoFit/>
          </a:bodyPr>
          <a:lstStyle/>
          <a:p>
            <a:pPr algn="ctr">
              <a:lnSpc>
                <a:spcPct val="135000"/>
              </a:lnSpc>
              <a:spcAft>
                <a:spcPts val="400"/>
              </a:spcAft>
            </a:pPr>
            <a:r>
              <a:rPr sz="1800" b="0">
                <a:solidFill>
                  <a:srgbClr val="23211E"/>
                </a:solidFill>
                <a:latin typeface="微软雅黑" panose="020B0503020204020204" charset="-122"/>
                <a:ea typeface="微软雅黑" panose="020B0503020204020204" charset="-122"/>
                <a:cs typeface="微软雅黑" panose="020B0503020204020204" charset="-122"/>
              </a:rPr>
              <a:t>呼应友谊 + 文化
自然收束</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7" name="Rounded Rectangle 26"/>
          <p:cNvSpPr/>
          <p:nvPr/>
        </p:nvSpPr>
        <p:spPr>
          <a:xfrm>
            <a:off x="457200" y="5074920"/>
            <a:ext cx="11247120" cy="86868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731520" y="5257800"/>
            <a:ext cx="10789920" cy="54864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3211E"/>
                </a:solidFill>
                <a:latin typeface="微软雅黑" panose="020B0503020204020204" charset="-122"/>
                <a:ea typeface="微软雅黑" panose="020B0503020204020204" charset="-122"/>
                <a:cs typeface="微软雅黑" panose="020B0503020204020204" charset="-122"/>
              </a:rPr>
              <a:t>💡 问候欢迎 → 点题礼物 → 细节描述 → 文化升华 → 祝愿收尾（三段式·首尾呼应）</a:t>
            </a:r>
            <a:endParaRPr sz="1800" b="1">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strVal val="#ppt_w*0.70"/>
                                          </p:val>
                                        </p:tav>
                                        <p:tav tm="100000">
                                          <p:val>
                                            <p:strVal val="#ppt_w"/>
                                          </p:val>
                                        </p:tav>
                                      </p:tavLst>
                                    </p:anim>
                                    <p:anim calcmode="lin" valueType="num">
                                      <p:cBhvr>
                                        <p:cTn id="20" dur="1000" fill="hold"/>
                                        <p:tgtEl>
                                          <p:spTgt spid="15"/>
                                        </p:tgtEl>
                                        <p:attrNameLst>
                                          <p:attrName>ppt_h</p:attrName>
                                        </p:attrNameLst>
                                      </p:cBhvr>
                                      <p:tavLst>
                                        <p:tav tm="0">
                                          <p:val>
                                            <p:strVal val="#ppt_h"/>
                                          </p:val>
                                        </p:tav>
                                        <p:tav tm="100000">
                                          <p:val>
                                            <p:strVal val="#ppt_h"/>
                                          </p:val>
                                        </p:tav>
                                      </p:tavLst>
                                    </p:anim>
                                    <p:animEffect transition="in" filter="fade">
                                      <p:cBhvr>
                                        <p:cTn id="21" dur="1000"/>
                                        <p:tgtEl>
                                          <p:spTgt spid="1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1000" fill="hold"/>
                                        <p:tgtEl>
                                          <p:spTgt spid="16"/>
                                        </p:tgtEl>
                                        <p:attrNameLst>
                                          <p:attrName>ppt_w</p:attrName>
                                        </p:attrNameLst>
                                      </p:cBhvr>
                                      <p:tavLst>
                                        <p:tav tm="0">
                                          <p:val>
                                            <p:strVal val="#ppt_w*0.70"/>
                                          </p:val>
                                        </p:tav>
                                        <p:tav tm="100000">
                                          <p:val>
                                            <p:strVal val="#ppt_w"/>
                                          </p:val>
                                        </p:tav>
                                      </p:tavLst>
                                    </p:anim>
                                    <p:anim calcmode="lin" valueType="num">
                                      <p:cBhvr>
                                        <p:cTn id="25" dur="1000" fill="hold"/>
                                        <p:tgtEl>
                                          <p:spTgt spid="16"/>
                                        </p:tgtEl>
                                        <p:attrNameLst>
                                          <p:attrName>ppt_h</p:attrName>
                                        </p:attrNameLst>
                                      </p:cBhvr>
                                      <p:tavLst>
                                        <p:tav tm="0">
                                          <p:val>
                                            <p:strVal val="#ppt_h"/>
                                          </p:val>
                                        </p:tav>
                                        <p:tav tm="100000">
                                          <p:val>
                                            <p:strVal val="#ppt_h"/>
                                          </p:val>
                                        </p:tav>
                                      </p:tavLst>
                                    </p:anim>
                                    <p:animEffect transition="in" filter="fade">
                                      <p:cBhvr>
                                        <p:cTn id="26" dur="1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strVal val="#ppt_w*0.70"/>
                                          </p:val>
                                        </p:tav>
                                        <p:tav tm="100000">
                                          <p:val>
                                            <p:strVal val="#ppt_w"/>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animEffect transition="in" filter="fade">
                                      <p:cBhvr>
                                        <p:cTn id="33" dur="1000"/>
                                        <p:tgtEl>
                                          <p:spTgt spid="20"/>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1000" fill="hold"/>
                                        <p:tgtEl>
                                          <p:spTgt spid="21"/>
                                        </p:tgtEl>
                                        <p:attrNameLst>
                                          <p:attrName>ppt_w</p:attrName>
                                        </p:attrNameLst>
                                      </p:cBhvr>
                                      <p:tavLst>
                                        <p:tav tm="0">
                                          <p:val>
                                            <p:strVal val="#ppt_w*0.70"/>
                                          </p:val>
                                        </p:tav>
                                        <p:tav tm="100000">
                                          <p:val>
                                            <p:strVal val="#ppt_w"/>
                                          </p:val>
                                        </p:tav>
                                      </p:tavLst>
                                    </p:anim>
                                    <p:anim calcmode="lin" valueType="num">
                                      <p:cBhvr>
                                        <p:cTn id="37" dur="1000" fill="hold"/>
                                        <p:tgtEl>
                                          <p:spTgt spid="21"/>
                                        </p:tgtEl>
                                        <p:attrNameLst>
                                          <p:attrName>ppt_h</p:attrName>
                                        </p:attrNameLst>
                                      </p:cBhvr>
                                      <p:tavLst>
                                        <p:tav tm="0">
                                          <p:val>
                                            <p:strVal val="#ppt_h"/>
                                          </p:val>
                                        </p:tav>
                                        <p:tav tm="100000">
                                          <p:val>
                                            <p:strVal val="#ppt_h"/>
                                          </p:val>
                                        </p:tav>
                                      </p:tavLst>
                                    </p:anim>
                                    <p:animEffect transition="in" filter="fade">
                                      <p:cBhvr>
                                        <p:cTn id="38" dur="10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1000" fill="hold"/>
                                        <p:tgtEl>
                                          <p:spTgt spid="25"/>
                                        </p:tgtEl>
                                        <p:attrNameLst>
                                          <p:attrName>ppt_w</p:attrName>
                                        </p:attrNameLst>
                                      </p:cBhvr>
                                      <p:tavLst>
                                        <p:tav tm="0">
                                          <p:val>
                                            <p:strVal val="#ppt_w*0.70"/>
                                          </p:val>
                                        </p:tav>
                                        <p:tav tm="100000">
                                          <p:val>
                                            <p:strVal val="#ppt_w"/>
                                          </p:val>
                                        </p:tav>
                                      </p:tavLst>
                                    </p:anim>
                                    <p:anim calcmode="lin" valueType="num">
                                      <p:cBhvr>
                                        <p:cTn id="44" dur="1000" fill="hold"/>
                                        <p:tgtEl>
                                          <p:spTgt spid="25"/>
                                        </p:tgtEl>
                                        <p:attrNameLst>
                                          <p:attrName>ppt_h</p:attrName>
                                        </p:attrNameLst>
                                      </p:cBhvr>
                                      <p:tavLst>
                                        <p:tav tm="0">
                                          <p:val>
                                            <p:strVal val="#ppt_h"/>
                                          </p:val>
                                        </p:tav>
                                        <p:tav tm="100000">
                                          <p:val>
                                            <p:strVal val="#ppt_h"/>
                                          </p:val>
                                        </p:tav>
                                      </p:tavLst>
                                    </p:anim>
                                    <p:animEffect transition="in" filter="fade">
                                      <p:cBhvr>
                                        <p:cTn id="45" dur="1000"/>
                                        <p:tgtEl>
                                          <p:spTgt spid="2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p:cTn id="48" dur="1000" fill="hold"/>
                                        <p:tgtEl>
                                          <p:spTgt spid="26"/>
                                        </p:tgtEl>
                                        <p:attrNameLst>
                                          <p:attrName>ppt_w</p:attrName>
                                        </p:attrNameLst>
                                      </p:cBhvr>
                                      <p:tavLst>
                                        <p:tav tm="0">
                                          <p:val>
                                            <p:strVal val="#ppt_w*0.70"/>
                                          </p:val>
                                        </p:tav>
                                        <p:tav tm="100000">
                                          <p:val>
                                            <p:strVal val="#ppt_w"/>
                                          </p:val>
                                        </p:tav>
                                      </p:tavLst>
                                    </p:anim>
                                    <p:anim calcmode="lin" valueType="num">
                                      <p:cBhvr>
                                        <p:cTn id="49" dur="1000" fill="hold"/>
                                        <p:tgtEl>
                                          <p:spTgt spid="26"/>
                                        </p:tgtEl>
                                        <p:attrNameLst>
                                          <p:attrName>ppt_h</p:attrName>
                                        </p:attrNameLst>
                                      </p:cBhvr>
                                      <p:tavLst>
                                        <p:tav tm="0">
                                          <p:val>
                                            <p:strVal val="#ppt_h"/>
                                          </p:val>
                                        </p:tav>
                                        <p:tav tm="100000">
                                          <p:val>
                                            <p:strVal val="#ppt_h"/>
                                          </p:val>
                                        </p:tav>
                                      </p:tavLst>
                                    </p:anim>
                                    <p:animEffect transition="in" filter="fade">
                                      <p:cBhvr>
                                        <p:cTn id="50" dur="10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28"/>
                                        </p:tgtEl>
                                        <p:attrNameLst>
                                          <p:attrName>style.visibility</p:attrName>
                                        </p:attrNameLst>
                                      </p:cBhvr>
                                      <p:to>
                                        <p:strVal val="visible"/>
                                      </p:to>
                                    </p:set>
                                    <p:anim calcmode="discrete" valueType="clr">
                                      <p:cBhvr override="childStyle">
                                        <p:cTn id="55" dur="80"/>
                                        <p:tgtEl>
                                          <p:spTgt spid="28"/>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28"/>
                                        </p:tgtEl>
                                        <p:attrNameLst>
                                          <p:attrName>fillcolor</p:attrName>
                                        </p:attrNameLst>
                                      </p:cBhvr>
                                      <p:tavLst>
                                        <p:tav tm="0">
                                          <p:val>
                                            <p:clrVal>
                                              <a:schemeClr val="accent2"/>
                                            </p:clrVal>
                                          </p:val>
                                        </p:tav>
                                        <p:tav tm="50000">
                                          <p:val>
                                            <p:clrVal>
                                              <a:schemeClr val="hlink"/>
                                            </p:clrVal>
                                          </p:val>
                                        </p:tav>
                                      </p:tavLst>
                                    </p:anim>
                                    <p:set>
                                      <p:cBhvr>
                                        <p:cTn id="57" dur="80"/>
                                        <p:tgtEl>
                                          <p:spTgt spid="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0" grpId="1"/>
      <p:bldP spid="11" grpId="1"/>
      <p:bldP spid="15" grpId="0"/>
      <p:bldP spid="16" grpId="0"/>
      <p:bldP spid="15" grpId="1"/>
      <p:bldP spid="16" grpId="1"/>
      <p:bldP spid="20" grpId="0"/>
      <p:bldP spid="21" grpId="0"/>
      <p:bldP spid="20" grpId="1"/>
      <p:bldP spid="21" grpId="1"/>
      <p:bldP spid="25" grpId="0"/>
      <p:bldP spid="26" grpId="0"/>
      <p:bldP spid="25" grpId="1"/>
      <p:bldP spid="26" grpId="1"/>
      <p:bldP spid="28" grpId="0"/>
      <p:bldP spid="28"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二</a:t>
            </a:r>
            <a:r>
              <a:rPr lang="en-US"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逻辑链 · 每层拆解</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06</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365760" y="1182370"/>
            <a:ext cx="11430000" cy="133223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548640" y="1182370"/>
            <a:ext cx="2743200" cy="457200"/>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Para.1 开门见山</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0" name="TextBox 9"/>
          <p:cNvSpPr txBox="1"/>
          <p:nvPr/>
        </p:nvSpPr>
        <p:spPr>
          <a:xfrm>
            <a:off x="548640" y="1691640"/>
            <a:ext cx="2743200" cy="621792"/>
          </a:xfrm>
          <a:prstGeom prst="rect">
            <a:avLst/>
          </a:prstGeom>
          <a:noFill/>
        </p:spPr>
        <p:txBody>
          <a:bodyPr wrap="square" lIns="54864" tIns="36576" rIns="54864" bIns="36576">
            <a:spAutoFit/>
          </a:bodyPr>
          <a:lstStyle/>
          <a:p>
            <a:pPr algn="l">
              <a:lnSpc>
                <a:spcPct val="13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避免只写 I have a gift for you 的干瘪开头</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3566160" y="1216660"/>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E62B25"/>
                </a:solidFill>
                <a:latin typeface="微软雅黑" panose="020B0503020204020204" charset="-122"/>
                <a:ea typeface="微软雅黑" panose="020B0503020204020204" charset="-122"/>
                <a:cs typeface="微软雅黑" panose="020B0503020204020204" charset="-122"/>
              </a:rPr>
              <a:t>套路</a:t>
            </a:r>
            <a:endParaRPr sz="1800" b="1">
              <a:solidFill>
                <a:srgbClr val="E62B25"/>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3566160" y="1691640"/>
            <a:ext cx="2484755" cy="472440"/>
          </a:xfrm>
          <a:prstGeom prst="rect">
            <a:avLst/>
          </a:prstGeom>
          <a:noFill/>
        </p:spPr>
        <p:txBody>
          <a:bodyPr wrap="square" lIns="54864" tIns="36576" rIns="54864" bIns="36576">
            <a:spAutoFit/>
          </a:bodyPr>
          <a:lstStyle/>
          <a:p>
            <a:pPr algn="l">
              <a:lnSpc>
                <a:spcPct val="130000"/>
              </a:lnSpc>
              <a:spcAft>
                <a:spcPts val="400"/>
              </a:spcAft>
            </a:pPr>
            <a:r>
              <a:rPr sz="2000" b="0" i="1">
                <a:solidFill>
                  <a:srgbClr val="23211E"/>
                </a:solidFill>
                <a:latin typeface="Times New Roman" panose="02020603050405020304"/>
                <a:ea typeface="Times New Roman" panose="02020603050405020304"/>
                <a:cs typeface="Times New Roman" panose="02020603050405020304"/>
              </a:rPr>
              <a:t>Welcome to our school!</a:t>
            </a:r>
            <a:endParaRPr sz="2000" b="0" i="1">
              <a:solidFill>
                <a:srgbClr val="23211E"/>
              </a:solidFill>
              <a:latin typeface="Times New Roman" panose="02020603050405020304"/>
              <a:ea typeface="Times New Roman" panose="02020603050405020304"/>
              <a:cs typeface="Times New Roman" panose="02020603050405020304"/>
            </a:endParaRPr>
          </a:p>
        </p:txBody>
      </p:sp>
      <p:sp>
        <p:nvSpPr>
          <p:cNvPr id="13" name="TextBox 12"/>
          <p:cNvSpPr txBox="1"/>
          <p:nvPr/>
        </p:nvSpPr>
        <p:spPr>
          <a:xfrm>
            <a:off x="6858000" y="1223645"/>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E62B25"/>
                </a:solidFill>
                <a:latin typeface="微软雅黑" panose="020B0503020204020204" charset="-122"/>
                <a:ea typeface="微软雅黑" panose="020B0503020204020204" charset="-122"/>
                <a:cs typeface="微软雅黑" panose="020B0503020204020204" charset="-122"/>
              </a:rPr>
              <a:t>范例</a:t>
            </a:r>
            <a:endParaRPr sz="1800" b="1">
              <a:solidFill>
                <a:srgbClr val="E62B25"/>
              </a:solidFill>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6111240" y="1612265"/>
            <a:ext cx="5593080" cy="872490"/>
          </a:xfrm>
          <a:prstGeom prst="rect">
            <a:avLst/>
          </a:prstGeom>
          <a:noFill/>
        </p:spPr>
        <p:txBody>
          <a:bodyPr wrap="square" lIns="54864" tIns="36576" rIns="54864" bIns="36576">
            <a:spAutoFit/>
          </a:bodyPr>
          <a:lstStyle/>
          <a:p>
            <a:pPr algn="l">
              <a:lnSpc>
                <a:spcPct val="130000"/>
              </a:lnSpc>
              <a:spcAft>
                <a:spcPts val="400"/>
              </a:spcAft>
            </a:pPr>
            <a:r>
              <a:rPr sz="2000" b="1">
                <a:solidFill>
                  <a:srgbClr val="FF0000"/>
                </a:solidFill>
                <a:latin typeface="Times New Roman" panose="02020603050405020304"/>
                <a:ea typeface="Times New Roman" panose="02020603050405020304"/>
                <a:cs typeface="Times New Roman" panose="02020603050405020304"/>
              </a:rPr>
              <a:t>Welcome to our school!</a:t>
            </a:r>
            <a:r>
              <a:rPr sz="2000" b="0">
                <a:solidFill>
                  <a:srgbClr val="23211E"/>
                </a:solidFill>
                <a:latin typeface="Times New Roman" panose="02020603050405020304"/>
                <a:ea typeface="Times New Roman" panose="02020603050405020304"/>
                <a:cs typeface="Times New Roman" panose="02020603050405020304"/>
              </a:rPr>
              <a:t> For the gift exchange, I've </a:t>
            </a:r>
            <a:r>
              <a:rPr sz="2000" b="1">
                <a:solidFill>
                  <a:srgbClr val="00B050"/>
                </a:solidFill>
                <a:latin typeface="Times New Roman" panose="02020603050405020304"/>
                <a:ea typeface="Times New Roman" panose="02020603050405020304"/>
                <a:cs typeface="Times New Roman" panose="02020603050405020304"/>
              </a:rPr>
              <a:t>picked a special Chinese gift for you</a:t>
            </a:r>
            <a:r>
              <a:rPr sz="2000" b="0">
                <a:solidFill>
                  <a:srgbClr val="23211E"/>
                </a:solidFill>
                <a:latin typeface="Times New Roman" panose="02020603050405020304"/>
                <a:ea typeface="Times New Roman" panose="02020603050405020304"/>
                <a:cs typeface="Times New Roman" panose="02020603050405020304"/>
              </a:rPr>
              <a:t>.</a:t>
            </a:r>
            <a:endParaRPr sz="2000" b="0">
              <a:solidFill>
                <a:srgbClr val="23211E"/>
              </a:solidFill>
              <a:latin typeface="Times New Roman" panose="02020603050405020304"/>
              <a:ea typeface="Times New Roman" panose="02020603050405020304"/>
              <a:cs typeface="Times New Roman" panose="02020603050405020304"/>
            </a:endParaRPr>
          </a:p>
        </p:txBody>
      </p:sp>
      <p:sp>
        <p:nvSpPr>
          <p:cNvPr id="15" name="Rounded Rectangle 14"/>
          <p:cNvSpPr/>
          <p:nvPr/>
        </p:nvSpPr>
        <p:spPr>
          <a:xfrm>
            <a:off x="365760" y="2624328"/>
            <a:ext cx="11430000" cy="11887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418465" y="2658110"/>
            <a:ext cx="2873375" cy="478155"/>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Para.2-A 描述（细节）</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548640" y="3044698"/>
            <a:ext cx="2743200" cy="621792"/>
          </a:xfrm>
          <a:prstGeom prst="rect">
            <a:avLst/>
          </a:prstGeom>
          <a:noFill/>
        </p:spPr>
        <p:txBody>
          <a:bodyPr wrap="square" lIns="54864" tIns="36576" rIns="54864" bIns="36576">
            <a:spAutoFit/>
          </a:bodyPr>
          <a:lstStyle/>
          <a:p>
            <a:pPr algn="l">
              <a:lnSpc>
                <a:spcPct val="13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细节化：山水 / 茶香 / 剪纸图案，而非只报名词</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3566160" y="2647188"/>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CEA44B"/>
                </a:solidFill>
                <a:latin typeface="微软雅黑" panose="020B0503020204020204" charset="-122"/>
                <a:ea typeface="微软雅黑" panose="020B0503020204020204" charset="-122"/>
                <a:cs typeface="微软雅黑" panose="020B0503020204020204" charset="-122"/>
              </a:rPr>
              <a:t>套路</a:t>
            </a:r>
            <a:endParaRPr sz="1800" b="1">
              <a:solidFill>
                <a:srgbClr val="CEA44B"/>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3566160" y="3081528"/>
            <a:ext cx="3017520" cy="551815"/>
          </a:xfrm>
          <a:prstGeom prst="rect">
            <a:avLst/>
          </a:prstGeom>
          <a:noFill/>
        </p:spPr>
        <p:txBody>
          <a:bodyPr wrap="square" lIns="54864" tIns="36576" rIns="54864" bIns="36576">
            <a:spAutoFit/>
          </a:bodyPr>
          <a:lstStyle/>
          <a:p>
            <a:pPr algn="l">
              <a:lnSpc>
                <a:spcPct val="130000"/>
              </a:lnSpc>
              <a:spcAft>
                <a:spcPts val="400"/>
              </a:spcAft>
            </a:pPr>
            <a:r>
              <a:rPr sz="2400" b="0" i="1">
                <a:solidFill>
                  <a:srgbClr val="23211E"/>
                </a:solidFill>
                <a:latin typeface="Times New Roman" panose="02020603050405020304"/>
                <a:ea typeface="Times New Roman" panose="02020603050405020304"/>
                <a:cs typeface="Times New Roman" panose="02020603050405020304"/>
              </a:rPr>
              <a:t>on which ...</a:t>
            </a:r>
            <a:endParaRPr sz="2400" b="0" i="1">
              <a:solidFill>
                <a:srgbClr val="23211E"/>
              </a:solidFill>
              <a:latin typeface="Times New Roman" panose="02020603050405020304"/>
              <a:ea typeface="Times New Roman" panose="02020603050405020304"/>
              <a:cs typeface="Times New Roman" panose="02020603050405020304"/>
            </a:endParaRPr>
          </a:p>
        </p:txBody>
      </p:sp>
      <p:sp>
        <p:nvSpPr>
          <p:cNvPr id="20" name="TextBox 19"/>
          <p:cNvSpPr txBox="1"/>
          <p:nvPr/>
        </p:nvSpPr>
        <p:spPr>
          <a:xfrm>
            <a:off x="6858000" y="2660523"/>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CEA44B"/>
                </a:solidFill>
                <a:latin typeface="微软雅黑" panose="020B0503020204020204" charset="-122"/>
                <a:ea typeface="微软雅黑" panose="020B0503020204020204" charset="-122"/>
                <a:cs typeface="微软雅黑" panose="020B0503020204020204" charset="-122"/>
              </a:rPr>
              <a:t>范例</a:t>
            </a:r>
            <a:endParaRPr sz="1800" b="1">
              <a:solidFill>
                <a:srgbClr val="CEA44B"/>
              </a:solidFill>
              <a:latin typeface="微软雅黑" panose="020B0503020204020204" charset="-122"/>
              <a:ea typeface="微软雅黑" panose="020B0503020204020204" charset="-122"/>
              <a:cs typeface="微软雅黑" panose="020B0503020204020204" charset="-122"/>
            </a:endParaRPr>
          </a:p>
        </p:txBody>
      </p:sp>
      <p:sp>
        <p:nvSpPr>
          <p:cNvPr id="21" name="TextBox 20"/>
          <p:cNvSpPr txBox="1"/>
          <p:nvPr/>
        </p:nvSpPr>
        <p:spPr>
          <a:xfrm>
            <a:off x="6095365" y="3003550"/>
            <a:ext cx="5608955" cy="872490"/>
          </a:xfrm>
          <a:prstGeom prst="rect">
            <a:avLst/>
          </a:prstGeom>
          <a:noFill/>
        </p:spPr>
        <p:txBody>
          <a:bodyPr wrap="square" lIns="54864" tIns="36576" rIns="54864" bIns="36576">
            <a:spAutoFit/>
          </a:bodyPr>
          <a:lstStyle/>
          <a:p>
            <a:pPr algn="l">
              <a:lnSpc>
                <a:spcPct val="130000"/>
              </a:lnSpc>
              <a:spcAft>
                <a:spcPts val="400"/>
              </a:spcAft>
            </a:pPr>
            <a:r>
              <a:rPr sz="2000" b="0">
                <a:solidFill>
                  <a:srgbClr val="23211E"/>
                </a:solidFill>
                <a:latin typeface="Times New Roman" panose="02020603050405020304"/>
                <a:ea typeface="Times New Roman" panose="02020603050405020304"/>
                <a:cs typeface="Times New Roman" panose="02020603050405020304"/>
              </a:rPr>
              <a:t>It is a </a:t>
            </a:r>
            <a:r>
              <a:rPr sz="2000" b="1">
                <a:solidFill>
                  <a:schemeClr val="accent5"/>
                </a:solidFill>
                <a:latin typeface="Times New Roman" panose="02020603050405020304"/>
                <a:ea typeface="Times New Roman" panose="02020603050405020304"/>
                <a:cs typeface="Times New Roman" panose="02020603050405020304"/>
              </a:rPr>
              <a:t>hand-painted folding fan</a:t>
            </a:r>
            <a:r>
              <a:rPr sz="2000" b="0">
                <a:solidFill>
                  <a:srgbClr val="23211E"/>
                </a:solidFill>
                <a:latin typeface="Times New Roman" panose="02020603050405020304"/>
                <a:ea typeface="Times New Roman" panose="02020603050405020304"/>
                <a:cs typeface="Times New Roman" panose="02020603050405020304"/>
              </a:rPr>
              <a:t>, </a:t>
            </a:r>
            <a:r>
              <a:rPr sz="2000" b="1">
                <a:solidFill>
                  <a:srgbClr val="FF0000"/>
                </a:solidFill>
                <a:latin typeface="Times New Roman" panose="02020603050405020304"/>
                <a:ea typeface="Times New Roman" panose="02020603050405020304"/>
                <a:cs typeface="Times New Roman" panose="02020603050405020304"/>
              </a:rPr>
              <a:t>on which</a:t>
            </a:r>
            <a:r>
              <a:rPr sz="2000" b="0">
                <a:solidFill>
                  <a:srgbClr val="23211E"/>
                </a:solidFill>
                <a:latin typeface="Times New Roman" panose="02020603050405020304"/>
                <a:ea typeface="Times New Roman" panose="02020603050405020304"/>
                <a:cs typeface="Times New Roman" panose="02020603050405020304"/>
              </a:rPr>
              <a:t> I have </a:t>
            </a:r>
            <a:r>
              <a:rPr sz="2000" b="1">
                <a:solidFill>
                  <a:srgbClr val="00B050"/>
                </a:solidFill>
                <a:latin typeface="Times New Roman" panose="02020603050405020304"/>
                <a:ea typeface="Times New Roman" panose="02020603050405020304"/>
                <a:cs typeface="Times New Roman" panose="02020603050405020304"/>
              </a:rPr>
              <a:t>depicted a classic landscape with misty mountains</a:t>
            </a:r>
            <a:r>
              <a:rPr sz="2000" b="0">
                <a:solidFill>
                  <a:srgbClr val="23211E"/>
                </a:solidFill>
                <a:latin typeface="Times New Roman" panose="02020603050405020304"/>
                <a:ea typeface="Times New Roman" panose="02020603050405020304"/>
                <a:cs typeface="Times New Roman" panose="02020603050405020304"/>
              </a:rPr>
              <a:t>.</a:t>
            </a:r>
            <a:endParaRPr sz="2000" b="0">
              <a:solidFill>
                <a:srgbClr val="23211E"/>
              </a:solidFill>
              <a:latin typeface="Times New Roman" panose="02020603050405020304"/>
              <a:ea typeface="Times New Roman" panose="02020603050405020304"/>
              <a:cs typeface="Times New Roman" panose="02020603050405020304"/>
            </a:endParaRPr>
          </a:p>
        </p:txBody>
      </p:sp>
      <p:sp>
        <p:nvSpPr>
          <p:cNvPr id="22" name="Rounded Rectangle 21"/>
          <p:cNvSpPr/>
          <p:nvPr/>
        </p:nvSpPr>
        <p:spPr>
          <a:xfrm>
            <a:off x="365760" y="3922776"/>
            <a:ext cx="11430000" cy="11887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3" name="TextBox 22"/>
          <p:cNvSpPr txBox="1"/>
          <p:nvPr/>
        </p:nvSpPr>
        <p:spPr>
          <a:xfrm>
            <a:off x="548640" y="4014215"/>
            <a:ext cx="2743200" cy="457200"/>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Para.2-B 意义（详）</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4" name="TextBox 23"/>
          <p:cNvSpPr txBox="1"/>
          <p:nvPr/>
        </p:nvSpPr>
        <p:spPr>
          <a:xfrm>
            <a:off x="487045" y="4368165"/>
            <a:ext cx="2804795" cy="791210"/>
          </a:xfrm>
          <a:prstGeom prst="rect">
            <a:avLst/>
          </a:prstGeom>
          <a:noFill/>
        </p:spPr>
        <p:txBody>
          <a:bodyPr wrap="square" lIns="54864" tIns="36576" rIns="54864" bIns="36576">
            <a:spAutoFit/>
          </a:bodyPr>
          <a:lstStyle/>
          <a:p>
            <a:pPr algn="l">
              <a:lnSpc>
                <a:spcPct val="13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落到文化交流、友谊、人与自然、亲情传承</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nvSpPr>
        <p:spPr>
          <a:xfrm>
            <a:off x="3566160" y="3922775"/>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2F8F6E"/>
                </a:solidFill>
                <a:latin typeface="微软雅黑" panose="020B0503020204020204" charset="-122"/>
                <a:ea typeface="微软雅黑" panose="020B0503020204020204" charset="-122"/>
                <a:cs typeface="微软雅黑" panose="020B0503020204020204" charset="-122"/>
              </a:rPr>
              <a:t>套路</a:t>
            </a:r>
            <a:endParaRPr sz="1800" b="1">
              <a:solidFill>
                <a:srgbClr val="2F8F6E"/>
              </a:solidFill>
              <a:latin typeface="微软雅黑" panose="020B0503020204020204" charset="-122"/>
              <a:ea typeface="微软雅黑" panose="020B0503020204020204" charset="-122"/>
              <a:cs typeface="微软雅黑" panose="020B0503020204020204" charset="-122"/>
            </a:endParaRPr>
          </a:p>
        </p:txBody>
      </p:sp>
      <p:sp>
        <p:nvSpPr>
          <p:cNvPr id="26" name="TextBox 25"/>
          <p:cNvSpPr txBox="1"/>
          <p:nvPr/>
        </p:nvSpPr>
        <p:spPr>
          <a:xfrm>
            <a:off x="3566160" y="4379976"/>
            <a:ext cx="3017520" cy="551815"/>
          </a:xfrm>
          <a:prstGeom prst="rect">
            <a:avLst/>
          </a:prstGeom>
          <a:noFill/>
        </p:spPr>
        <p:txBody>
          <a:bodyPr wrap="square" lIns="54864" tIns="36576" rIns="54864" bIns="36576">
            <a:spAutoFit/>
          </a:bodyPr>
          <a:lstStyle/>
          <a:p>
            <a:pPr algn="l">
              <a:lnSpc>
                <a:spcPct val="130000"/>
              </a:lnSpc>
              <a:spcAft>
                <a:spcPts val="400"/>
              </a:spcAft>
            </a:pPr>
            <a:r>
              <a:rPr sz="2400" b="0" i="1">
                <a:solidFill>
                  <a:srgbClr val="23211E"/>
                </a:solidFill>
                <a:latin typeface="Times New Roman" panose="02020603050405020304"/>
                <a:ea typeface="Times New Roman" panose="02020603050405020304"/>
                <a:cs typeface="Times New Roman" panose="02020603050405020304"/>
              </a:rPr>
              <a:t>What makes it ...</a:t>
            </a:r>
            <a:endParaRPr sz="2400" b="0" i="1">
              <a:solidFill>
                <a:srgbClr val="23211E"/>
              </a:solidFill>
              <a:latin typeface="Times New Roman" panose="02020603050405020304"/>
              <a:ea typeface="Times New Roman" panose="02020603050405020304"/>
              <a:cs typeface="Times New Roman" panose="02020603050405020304"/>
            </a:endParaRPr>
          </a:p>
        </p:txBody>
      </p:sp>
      <p:sp>
        <p:nvSpPr>
          <p:cNvPr id="27" name="TextBox 26"/>
          <p:cNvSpPr txBox="1"/>
          <p:nvPr/>
        </p:nvSpPr>
        <p:spPr>
          <a:xfrm>
            <a:off x="6858000" y="3952620"/>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2F8F6E"/>
                </a:solidFill>
                <a:latin typeface="微软雅黑" panose="020B0503020204020204" charset="-122"/>
                <a:ea typeface="微软雅黑" panose="020B0503020204020204" charset="-122"/>
                <a:cs typeface="微软雅黑" panose="020B0503020204020204" charset="-122"/>
              </a:rPr>
              <a:t>范例</a:t>
            </a:r>
            <a:endParaRPr sz="1800" b="1">
              <a:solidFill>
                <a:srgbClr val="2F8F6E"/>
              </a:solidFill>
              <a:latin typeface="微软雅黑" panose="020B0503020204020204" charset="-122"/>
              <a:ea typeface="微软雅黑" panose="020B0503020204020204" charset="-122"/>
              <a:cs typeface="微软雅黑" panose="020B0503020204020204" charset="-122"/>
            </a:endParaRPr>
          </a:p>
        </p:txBody>
      </p:sp>
      <p:sp>
        <p:nvSpPr>
          <p:cNvPr id="28" name="TextBox 27"/>
          <p:cNvSpPr txBox="1"/>
          <p:nvPr/>
        </p:nvSpPr>
        <p:spPr>
          <a:xfrm>
            <a:off x="6095365" y="4302125"/>
            <a:ext cx="5716905" cy="872490"/>
          </a:xfrm>
          <a:prstGeom prst="rect">
            <a:avLst/>
          </a:prstGeom>
          <a:noFill/>
        </p:spPr>
        <p:txBody>
          <a:bodyPr wrap="square" lIns="54864" tIns="36576" rIns="54864" bIns="36576">
            <a:spAutoFit/>
          </a:bodyPr>
          <a:lstStyle/>
          <a:p>
            <a:pPr algn="l">
              <a:lnSpc>
                <a:spcPct val="130000"/>
              </a:lnSpc>
              <a:spcAft>
                <a:spcPts val="400"/>
              </a:spcAft>
            </a:pPr>
            <a:r>
              <a:rPr sz="2000" b="1">
                <a:solidFill>
                  <a:srgbClr val="FF0000"/>
                </a:solidFill>
                <a:latin typeface="Times New Roman" panose="02020603050405020304"/>
                <a:ea typeface="Times New Roman" panose="02020603050405020304"/>
                <a:cs typeface="Times New Roman" panose="02020603050405020304"/>
              </a:rPr>
              <a:t>What makes it truly meaningful is that</a:t>
            </a:r>
            <a:r>
              <a:rPr sz="2000" b="0">
                <a:solidFill>
                  <a:srgbClr val="FF0000"/>
                </a:solidFill>
                <a:latin typeface="Times New Roman" panose="02020603050405020304"/>
                <a:ea typeface="Times New Roman" panose="02020603050405020304"/>
                <a:cs typeface="Times New Roman" panose="02020603050405020304"/>
              </a:rPr>
              <a:t> </a:t>
            </a:r>
            <a:r>
              <a:rPr sz="2000" b="1">
                <a:solidFill>
                  <a:srgbClr val="00B050"/>
                </a:solidFill>
                <a:latin typeface="Times New Roman" panose="02020603050405020304"/>
                <a:ea typeface="Times New Roman" panose="02020603050405020304"/>
                <a:cs typeface="Times New Roman" panose="02020603050405020304"/>
              </a:rPr>
              <a:t>every stroke conveys my sincere wishes for our friendship.</a:t>
            </a:r>
            <a:endParaRPr sz="2000" b="1">
              <a:solidFill>
                <a:srgbClr val="00B050"/>
              </a:solidFill>
              <a:latin typeface="Times New Roman" panose="02020603050405020304"/>
              <a:ea typeface="Times New Roman" panose="02020603050405020304"/>
              <a:cs typeface="Times New Roman" panose="02020603050405020304"/>
            </a:endParaRPr>
          </a:p>
        </p:txBody>
      </p:sp>
      <p:sp>
        <p:nvSpPr>
          <p:cNvPr id="29" name="Rounded Rectangle 28"/>
          <p:cNvSpPr/>
          <p:nvPr/>
        </p:nvSpPr>
        <p:spPr>
          <a:xfrm>
            <a:off x="365760" y="5220970"/>
            <a:ext cx="11430000" cy="1450975"/>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0" name="TextBox 29"/>
          <p:cNvSpPr txBox="1"/>
          <p:nvPr/>
        </p:nvSpPr>
        <p:spPr>
          <a:xfrm>
            <a:off x="548640" y="5312664"/>
            <a:ext cx="2743200" cy="478155"/>
          </a:xfrm>
          <a:prstGeom prst="rect">
            <a:avLst/>
          </a:prstGeom>
          <a:noFill/>
        </p:spPr>
        <p:txBody>
          <a:bodyPr wrap="square" lIns="54864" tIns="36576" rIns="54864" bIns="36576">
            <a:spAutoFit/>
          </a:bodyPr>
          <a:lstStyle/>
          <a:p>
            <a:pPr algn="l">
              <a:lnSpc>
                <a:spcPct val="120000"/>
              </a:lnSpc>
              <a:spcAft>
                <a:spcPts val="400"/>
              </a:spcAft>
            </a:pPr>
            <a:r>
              <a:rPr lang="en-US" sz="2200" b="1">
                <a:solidFill>
                  <a:srgbClr val="23211E"/>
                </a:solidFill>
                <a:latin typeface="微软雅黑" panose="020B0503020204020204" charset="-122"/>
                <a:ea typeface="微软雅黑" panose="020B0503020204020204" charset="-122"/>
                <a:cs typeface="微软雅黑" panose="020B0503020204020204" charset="-122"/>
              </a:rPr>
              <a:t>Para. 3 </a:t>
            </a:r>
            <a:r>
              <a:rPr sz="2200" b="1">
                <a:solidFill>
                  <a:srgbClr val="23211E"/>
                </a:solidFill>
                <a:latin typeface="微软雅黑" panose="020B0503020204020204" charset="-122"/>
                <a:ea typeface="微软雅黑" panose="020B0503020204020204" charset="-122"/>
                <a:cs typeface="微软雅黑" panose="020B0503020204020204" charset="-122"/>
              </a:rPr>
              <a:t>结尾 祝愿</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nvSpPr>
        <p:spPr>
          <a:xfrm>
            <a:off x="459740" y="5861050"/>
            <a:ext cx="2832100" cy="791210"/>
          </a:xfrm>
          <a:prstGeom prst="rect">
            <a:avLst/>
          </a:prstGeom>
          <a:noFill/>
        </p:spPr>
        <p:txBody>
          <a:bodyPr wrap="square" lIns="54864" tIns="36576" rIns="54864" bIns="36576">
            <a:spAutoFit/>
          </a:bodyPr>
          <a:lstStyle/>
          <a:p>
            <a:pPr algn="l">
              <a:lnSpc>
                <a:spcPct val="13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呼应"友谊 + 文化"双向主题，自然收束</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2" name="TextBox 31"/>
          <p:cNvSpPr txBox="1"/>
          <p:nvPr/>
        </p:nvSpPr>
        <p:spPr>
          <a:xfrm>
            <a:off x="3566160" y="5312664"/>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14469E"/>
                </a:solidFill>
                <a:latin typeface="微软雅黑" panose="020B0503020204020204" charset="-122"/>
                <a:ea typeface="微软雅黑" panose="020B0503020204020204" charset="-122"/>
                <a:cs typeface="微软雅黑" panose="020B0503020204020204" charset="-122"/>
              </a:rPr>
              <a:t>套路</a:t>
            </a:r>
            <a:endParaRPr sz="1800" b="1">
              <a:solidFill>
                <a:srgbClr val="14469E"/>
              </a:solidFill>
              <a:latin typeface="微软雅黑" panose="020B0503020204020204" charset="-122"/>
              <a:ea typeface="微软雅黑" panose="020B0503020204020204" charset="-122"/>
              <a:cs typeface="微软雅黑" panose="020B0503020204020204" charset="-122"/>
            </a:endParaRPr>
          </a:p>
        </p:txBody>
      </p:sp>
      <p:sp>
        <p:nvSpPr>
          <p:cNvPr id="33" name="TextBox 32"/>
          <p:cNvSpPr txBox="1"/>
          <p:nvPr/>
        </p:nvSpPr>
        <p:spPr>
          <a:xfrm>
            <a:off x="3566160" y="5800979"/>
            <a:ext cx="3017520" cy="551815"/>
          </a:xfrm>
          <a:prstGeom prst="rect">
            <a:avLst/>
          </a:prstGeom>
          <a:noFill/>
        </p:spPr>
        <p:txBody>
          <a:bodyPr wrap="square" lIns="54864" tIns="36576" rIns="54864" bIns="36576">
            <a:spAutoFit/>
          </a:bodyPr>
          <a:lstStyle/>
          <a:p>
            <a:pPr algn="l">
              <a:lnSpc>
                <a:spcPct val="130000"/>
              </a:lnSpc>
              <a:spcAft>
                <a:spcPts val="400"/>
              </a:spcAft>
            </a:pPr>
            <a:r>
              <a:rPr sz="2400" b="0" i="1">
                <a:solidFill>
                  <a:srgbClr val="23211E"/>
                </a:solidFill>
                <a:latin typeface="Times New Roman" panose="02020603050405020304"/>
                <a:ea typeface="Times New Roman" panose="02020603050405020304"/>
                <a:cs typeface="Times New Roman" panose="02020603050405020304"/>
              </a:rPr>
              <a:t>May ... / I hope ...</a:t>
            </a:r>
            <a:endParaRPr sz="2400" b="0" i="1">
              <a:solidFill>
                <a:srgbClr val="23211E"/>
              </a:solidFill>
              <a:latin typeface="Times New Roman" panose="02020603050405020304"/>
              <a:ea typeface="Times New Roman" panose="02020603050405020304"/>
              <a:cs typeface="Times New Roman" panose="02020603050405020304"/>
            </a:endParaRPr>
          </a:p>
        </p:txBody>
      </p:sp>
      <p:sp>
        <p:nvSpPr>
          <p:cNvPr id="34" name="TextBox 33"/>
          <p:cNvSpPr txBox="1"/>
          <p:nvPr/>
        </p:nvSpPr>
        <p:spPr>
          <a:xfrm>
            <a:off x="6858000" y="5312664"/>
            <a:ext cx="3017520" cy="411480"/>
          </a:xfrm>
          <a:prstGeom prst="rect">
            <a:avLst/>
          </a:prstGeom>
          <a:noFill/>
        </p:spPr>
        <p:txBody>
          <a:bodyPr wrap="square" lIns="54864" tIns="36576" rIns="54864" bIns="36576">
            <a:spAutoFit/>
          </a:bodyPr>
          <a:lstStyle/>
          <a:p>
            <a:pPr algn="l">
              <a:lnSpc>
                <a:spcPct val="120000"/>
              </a:lnSpc>
              <a:spcAft>
                <a:spcPts val="400"/>
              </a:spcAft>
            </a:pPr>
            <a:r>
              <a:rPr sz="1800" b="1">
                <a:solidFill>
                  <a:srgbClr val="14469E"/>
                </a:solidFill>
                <a:latin typeface="微软雅黑" panose="020B0503020204020204" charset="-122"/>
                <a:ea typeface="微软雅黑" panose="020B0503020204020204" charset="-122"/>
                <a:cs typeface="微软雅黑" panose="020B0503020204020204" charset="-122"/>
              </a:rPr>
              <a:t>范例</a:t>
            </a:r>
            <a:endParaRPr sz="1800" b="1">
              <a:solidFill>
                <a:srgbClr val="14469E"/>
              </a:solidFill>
              <a:latin typeface="微软雅黑" panose="020B0503020204020204" charset="-122"/>
              <a:ea typeface="微软雅黑" panose="020B0503020204020204" charset="-122"/>
              <a:cs typeface="微软雅黑" panose="020B0503020204020204" charset="-122"/>
            </a:endParaRPr>
          </a:p>
        </p:txBody>
      </p:sp>
      <p:sp>
        <p:nvSpPr>
          <p:cNvPr id="35" name="TextBox 34"/>
          <p:cNvSpPr txBox="1"/>
          <p:nvPr/>
        </p:nvSpPr>
        <p:spPr>
          <a:xfrm>
            <a:off x="6111875" y="5678170"/>
            <a:ext cx="5592445" cy="872490"/>
          </a:xfrm>
          <a:prstGeom prst="rect">
            <a:avLst/>
          </a:prstGeom>
          <a:noFill/>
        </p:spPr>
        <p:txBody>
          <a:bodyPr wrap="square" lIns="54864" tIns="36576" rIns="54864" bIns="36576">
            <a:spAutoFit/>
          </a:bodyPr>
          <a:lstStyle/>
          <a:p>
            <a:pPr algn="l">
              <a:lnSpc>
                <a:spcPct val="130000"/>
              </a:lnSpc>
              <a:spcAft>
                <a:spcPts val="400"/>
              </a:spcAft>
            </a:pPr>
            <a:r>
              <a:rPr sz="2000" b="0">
                <a:solidFill>
                  <a:srgbClr val="23211E"/>
                </a:solidFill>
                <a:latin typeface="Times New Roman" panose="02020603050405020304"/>
                <a:ea typeface="Times New Roman" panose="02020603050405020304"/>
                <a:cs typeface="Times New Roman" panose="02020603050405020304"/>
              </a:rPr>
              <a:t>I hope </a:t>
            </a:r>
            <a:r>
              <a:rPr sz="2000" b="1">
                <a:solidFill>
                  <a:srgbClr val="00B050"/>
                </a:solidFill>
                <a:latin typeface="Times New Roman" panose="02020603050405020304"/>
                <a:ea typeface="Times New Roman" panose="02020603050405020304"/>
                <a:cs typeface="Times New Roman" panose="02020603050405020304"/>
              </a:rPr>
              <a:t>this little creation brings you joy and a deeper appreciation of the culture it represents.</a:t>
            </a:r>
            <a:endParaRPr sz="2000" b="1">
              <a:solidFill>
                <a:srgbClr val="00B050"/>
              </a:solidFill>
              <a:latin typeface="Times New Roman" panose="02020603050405020304"/>
              <a:ea typeface="Times New Roman" panose="02020603050405020304"/>
              <a:cs typeface="Times New Roman" panose="02020603050405020304"/>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strips(downLeft)">
                                      <p:cBhvr>
                                        <p:cTn id="44" dur="500"/>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strips(downLeft)">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8" presetClass="entr" presetSubtype="12" fill="hold" grpId="0" nodeType="click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strips(downLeft)">
                                      <p:cBhvr>
                                        <p:cTn id="61" dur="500"/>
                                        <p:tgtEl>
                                          <p:spTgt spid="28"/>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grpId="0" nodeType="clickEffect">
                                  <p:stCondLst>
                                    <p:cond delay="0"/>
                                  </p:stCondLst>
                                  <p:iterate type="lt">
                                    <p:tmPct val="10000"/>
                                  </p:iterate>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1"/>
                                        </p:tgtEl>
                                        <p:attrNameLst>
                                          <p:attrName>ppt_y</p:attrName>
                                        </p:attrNameLst>
                                      </p:cBhvr>
                                      <p:tavLst>
                                        <p:tav tm="0">
                                          <p:val>
                                            <p:strVal val="#ppt_y"/>
                                          </p:val>
                                        </p:tav>
                                        <p:tav tm="100000">
                                          <p:val>
                                            <p:strVal val="#ppt_y"/>
                                          </p:val>
                                        </p:tav>
                                      </p:tavLst>
                                    </p:anim>
                                    <p:anim calcmode="lin" valueType="num">
                                      <p:cBhvr>
                                        <p:cTn id="6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1"/>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18" presetClass="entr" presetSubtype="12" fill="hold" grpId="0"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strips(downLeft)">
                                      <p:cBhvr>
                                        <p:cTn id="8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P spid="14" grpId="0"/>
      <p:bldP spid="14" grpId="1"/>
      <p:bldP spid="17" grpId="0"/>
      <p:bldP spid="17" grpId="1"/>
      <p:bldP spid="19" grpId="0"/>
      <p:bldP spid="19" grpId="1"/>
      <p:bldP spid="21" grpId="0"/>
      <p:bldP spid="21" grpId="1"/>
      <p:bldP spid="24" grpId="0"/>
      <p:bldP spid="24" grpId="1"/>
      <p:bldP spid="26" grpId="0"/>
      <p:bldP spid="26" grpId="1"/>
      <p:bldP spid="28" grpId="0"/>
      <p:bldP spid="28" grpId="1"/>
      <p:bldP spid="31" grpId="0"/>
      <p:bldP spid="31" grpId="1"/>
      <p:bldP spid="33" grpId="0"/>
      <p:bldP spid="33" grpId="1"/>
      <p:bldP spid="35" grpId="0"/>
      <p:bldP spid="35"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2F8F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三</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语料库 · 四大板块</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09</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554480"/>
            <a:ext cx="2788920" cy="2926080"/>
          </a:xfrm>
          <a:prstGeom prst="roundRect">
            <a:avLst>
              <a:gd name="adj" fmla="val 7000"/>
            </a:avLst>
          </a:prstGeom>
          <a:solidFill>
            <a:srgbClr val="F6D7D4"/>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731520" y="1828800"/>
            <a:ext cx="868680" cy="86868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731520" y="1874519"/>
            <a:ext cx="868680" cy="77724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1</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640080" y="2834639"/>
            <a:ext cx="246888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① 开篇交际</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640080" y="3337560"/>
            <a:ext cx="2468880" cy="457200"/>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问候 + 点题</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640080" y="3840480"/>
            <a:ext cx="2468880" cy="457200"/>
          </a:xfrm>
          <a:prstGeom prst="rect">
            <a:avLst/>
          </a:prstGeom>
          <a:noFill/>
        </p:spPr>
        <p:txBody>
          <a:bodyPr wrap="square" lIns="54864" tIns="36576" rIns="54864" bIns="36576">
            <a:spAutoFit/>
          </a:bodyPr>
          <a:lstStyle/>
          <a:p>
            <a:pPr algn="ctr">
              <a:lnSpc>
                <a:spcPct val="120000"/>
              </a:lnSpc>
              <a:spcAft>
                <a:spcPts val="400"/>
              </a:spcAft>
            </a:pPr>
            <a:r>
              <a:rPr sz="1800" b="1">
                <a:solidFill>
                  <a:srgbClr val="E62B25"/>
                </a:solidFill>
                <a:latin typeface="微软雅黑" panose="020B0503020204020204" charset="-122"/>
                <a:ea typeface="微软雅黑" panose="020B0503020204020204" charset="-122"/>
                <a:cs typeface="微软雅黑" panose="020B0503020204020204" charset="-122"/>
              </a:rPr>
              <a:t>共 3 条语料</a:t>
            </a:r>
            <a:endParaRPr sz="1800" b="1">
              <a:solidFill>
                <a:srgbClr val="E62B25"/>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3383280" y="1554480"/>
            <a:ext cx="2788920" cy="2926080"/>
          </a:xfrm>
          <a:prstGeom prst="roundRect">
            <a:avLst>
              <a:gd name="adj" fmla="val 7000"/>
            </a:avLst>
          </a:prstGeom>
          <a:solidFill>
            <a:srgbClr val="F5EACE"/>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3657600" y="1828800"/>
            <a:ext cx="868680" cy="86868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3657600" y="1874519"/>
            <a:ext cx="868680" cy="77724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2</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3566160" y="2834639"/>
            <a:ext cx="246888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② 描述礼物</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18" name="TextBox 17"/>
          <p:cNvSpPr txBox="1"/>
          <p:nvPr/>
        </p:nvSpPr>
        <p:spPr>
          <a:xfrm>
            <a:off x="3566160" y="3337560"/>
            <a:ext cx="2468880" cy="457200"/>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外观来历</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9" name="TextBox 18"/>
          <p:cNvSpPr txBox="1"/>
          <p:nvPr/>
        </p:nvSpPr>
        <p:spPr>
          <a:xfrm>
            <a:off x="3566160" y="3840480"/>
            <a:ext cx="2468880" cy="457200"/>
          </a:xfrm>
          <a:prstGeom prst="rect">
            <a:avLst/>
          </a:prstGeom>
          <a:noFill/>
        </p:spPr>
        <p:txBody>
          <a:bodyPr wrap="square" lIns="54864" tIns="36576" rIns="54864" bIns="36576">
            <a:spAutoFit/>
          </a:bodyPr>
          <a:lstStyle/>
          <a:p>
            <a:pPr algn="ctr">
              <a:lnSpc>
                <a:spcPct val="120000"/>
              </a:lnSpc>
              <a:spcAft>
                <a:spcPts val="400"/>
              </a:spcAft>
            </a:pPr>
            <a:r>
              <a:rPr sz="1800" b="1">
                <a:solidFill>
                  <a:srgbClr val="CEA44B"/>
                </a:solidFill>
                <a:latin typeface="微软雅黑" panose="020B0503020204020204" charset="-122"/>
                <a:ea typeface="微软雅黑" panose="020B0503020204020204" charset="-122"/>
                <a:cs typeface="微软雅黑" panose="020B0503020204020204" charset="-122"/>
              </a:rPr>
              <a:t>共 6 条语料</a:t>
            </a:r>
            <a:endParaRPr sz="1800" b="1">
              <a:solidFill>
                <a:srgbClr val="CEA44B"/>
              </a:solidFill>
              <a:latin typeface="微软雅黑" panose="020B0503020204020204" charset="-122"/>
              <a:ea typeface="微软雅黑" panose="020B0503020204020204" charset="-122"/>
              <a:cs typeface="微软雅黑" panose="020B0503020204020204" charset="-122"/>
            </a:endParaRPr>
          </a:p>
        </p:txBody>
      </p:sp>
      <p:sp>
        <p:nvSpPr>
          <p:cNvPr id="20" name="Rounded Rectangle 19"/>
          <p:cNvSpPr/>
          <p:nvPr/>
        </p:nvSpPr>
        <p:spPr>
          <a:xfrm>
            <a:off x="6309360" y="1554480"/>
            <a:ext cx="2788920" cy="2926080"/>
          </a:xfrm>
          <a:prstGeom prst="roundRect">
            <a:avLst>
              <a:gd name="adj" fmla="val 7000"/>
            </a:avLst>
          </a:prstGeom>
          <a:solidFill>
            <a:srgbClr val="D8ECE2"/>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Oval 20"/>
          <p:cNvSpPr/>
          <p:nvPr/>
        </p:nvSpPr>
        <p:spPr>
          <a:xfrm>
            <a:off x="6583680" y="1828800"/>
            <a:ext cx="868680" cy="86868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583680" y="1874519"/>
            <a:ext cx="868680" cy="77724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3</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3" name="TextBox 22"/>
          <p:cNvSpPr txBox="1"/>
          <p:nvPr/>
        </p:nvSpPr>
        <p:spPr>
          <a:xfrm>
            <a:off x="6492240" y="2834639"/>
            <a:ext cx="246888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③ 文化意义</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24" name="TextBox 23"/>
          <p:cNvSpPr txBox="1"/>
          <p:nvPr/>
        </p:nvSpPr>
        <p:spPr>
          <a:xfrm>
            <a:off x="6492240" y="3337560"/>
            <a:ext cx="2468880" cy="457200"/>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情感寄托</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5" name="TextBox 24"/>
          <p:cNvSpPr txBox="1"/>
          <p:nvPr/>
        </p:nvSpPr>
        <p:spPr>
          <a:xfrm>
            <a:off x="6492240" y="3840480"/>
            <a:ext cx="2468880" cy="457200"/>
          </a:xfrm>
          <a:prstGeom prst="rect">
            <a:avLst/>
          </a:prstGeom>
          <a:noFill/>
        </p:spPr>
        <p:txBody>
          <a:bodyPr wrap="square" lIns="54864" tIns="36576" rIns="54864" bIns="36576">
            <a:spAutoFit/>
          </a:bodyPr>
          <a:lstStyle/>
          <a:p>
            <a:pPr algn="ctr">
              <a:lnSpc>
                <a:spcPct val="120000"/>
              </a:lnSpc>
              <a:spcAft>
                <a:spcPts val="400"/>
              </a:spcAft>
            </a:pPr>
            <a:r>
              <a:rPr sz="1800" b="1">
                <a:solidFill>
                  <a:srgbClr val="2F8F6E"/>
                </a:solidFill>
                <a:latin typeface="微软雅黑" panose="020B0503020204020204" charset="-122"/>
                <a:ea typeface="微软雅黑" panose="020B0503020204020204" charset="-122"/>
                <a:cs typeface="微软雅黑" panose="020B0503020204020204" charset="-122"/>
              </a:rPr>
              <a:t>共 6 条语料</a:t>
            </a:r>
            <a:endParaRPr sz="1800" b="1">
              <a:solidFill>
                <a:srgbClr val="2F8F6E"/>
              </a:solidFill>
              <a:latin typeface="微软雅黑" panose="020B0503020204020204" charset="-122"/>
              <a:ea typeface="微软雅黑" panose="020B0503020204020204" charset="-122"/>
              <a:cs typeface="微软雅黑" panose="020B0503020204020204" charset="-122"/>
            </a:endParaRPr>
          </a:p>
        </p:txBody>
      </p:sp>
      <p:sp>
        <p:nvSpPr>
          <p:cNvPr id="26" name="Rounded Rectangle 25"/>
          <p:cNvSpPr/>
          <p:nvPr/>
        </p:nvSpPr>
        <p:spPr>
          <a:xfrm>
            <a:off x="9235440" y="1554480"/>
            <a:ext cx="2788920" cy="2926080"/>
          </a:xfrm>
          <a:prstGeom prst="roundRect">
            <a:avLst>
              <a:gd name="adj" fmla="val 7000"/>
            </a:avLst>
          </a:prstGeom>
          <a:solidFill>
            <a:srgbClr val="ECDBEC"/>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Oval 26"/>
          <p:cNvSpPr/>
          <p:nvPr/>
        </p:nvSpPr>
        <p:spPr>
          <a:xfrm>
            <a:off x="9509760" y="1828800"/>
            <a:ext cx="868680" cy="86868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8" name="TextBox 27"/>
          <p:cNvSpPr txBox="1"/>
          <p:nvPr/>
        </p:nvSpPr>
        <p:spPr>
          <a:xfrm>
            <a:off x="9509760" y="1874519"/>
            <a:ext cx="868680" cy="77724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4</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9" name="TextBox 28"/>
          <p:cNvSpPr txBox="1"/>
          <p:nvPr/>
        </p:nvSpPr>
        <p:spPr>
          <a:xfrm>
            <a:off x="9418320" y="2834639"/>
            <a:ext cx="2468880" cy="548640"/>
          </a:xfrm>
          <a:prstGeom prst="rect">
            <a:avLst/>
          </a:prstGeom>
          <a:noFill/>
        </p:spPr>
        <p:txBody>
          <a:bodyPr wrap="square" lIns="54864" tIns="36576" rIns="54864" bIns="36576">
            <a:spAutoFit/>
          </a:bodyPr>
          <a:lstStyle/>
          <a:p>
            <a:pPr algn="ctr">
              <a:lnSpc>
                <a:spcPct val="120000"/>
              </a:lnSpc>
              <a:spcAft>
                <a:spcPts val="400"/>
              </a:spcAft>
            </a:pPr>
            <a:r>
              <a:rPr sz="2400" b="1">
                <a:solidFill>
                  <a:srgbClr val="23211E"/>
                </a:solidFill>
                <a:latin typeface="微软雅黑" panose="020B0503020204020204" charset="-122"/>
                <a:ea typeface="微软雅黑" panose="020B0503020204020204" charset="-122"/>
                <a:cs typeface="微软雅黑" panose="020B0503020204020204" charset="-122"/>
              </a:rPr>
              <a:t>④ 祝愿结尾</a:t>
            </a:r>
            <a:endParaRPr sz="24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0" name="TextBox 29"/>
          <p:cNvSpPr txBox="1"/>
          <p:nvPr/>
        </p:nvSpPr>
        <p:spPr>
          <a:xfrm>
            <a:off x="9418320" y="3337560"/>
            <a:ext cx="2468880" cy="457200"/>
          </a:xfrm>
          <a:prstGeom prst="rect">
            <a:avLst/>
          </a:prstGeom>
          <a:noFill/>
        </p:spPr>
        <p:txBody>
          <a:bodyPr wrap="square" lIns="54864" tIns="36576" rIns="54864" bIns="36576">
            <a:spAutoFit/>
          </a:bodyPr>
          <a:lstStyle/>
          <a:p>
            <a:pPr algn="ctr">
              <a:lnSpc>
                <a:spcPct val="120000"/>
              </a:lnSpc>
              <a:spcAft>
                <a:spcPts val="400"/>
              </a:spcAft>
            </a:pPr>
            <a:r>
              <a:rPr sz="1800" b="0">
                <a:solidFill>
                  <a:srgbClr val="6B635A"/>
                </a:solidFill>
                <a:latin typeface="微软雅黑" panose="020B0503020204020204" charset="-122"/>
                <a:ea typeface="微软雅黑" panose="020B0503020204020204" charset="-122"/>
                <a:cs typeface="微软雅黑" panose="020B0503020204020204" charset="-122"/>
              </a:rPr>
              <a:t>收束主题</a:t>
            </a:r>
            <a:endParaRPr sz="18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31" name="TextBox 30"/>
          <p:cNvSpPr txBox="1"/>
          <p:nvPr/>
        </p:nvSpPr>
        <p:spPr>
          <a:xfrm>
            <a:off x="9418320" y="3840480"/>
            <a:ext cx="2468880" cy="457200"/>
          </a:xfrm>
          <a:prstGeom prst="rect">
            <a:avLst/>
          </a:prstGeom>
          <a:noFill/>
        </p:spPr>
        <p:txBody>
          <a:bodyPr wrap="square" lIns="54864" tIns="36576" rIns="54864" bIns="36576">
            <a:spAutoFit/>
          </a:bodyPr>
          <a:lstStyle/>
          <a:p>
            <a:pPr algn="ctr">
              <a:lnSpc>
                <a:spcPct val="120000"/>
              </a:lnSpc>
              <a:spcAft>
                <a:spcPts val="400"/>
              </a:spcAft>
            </a:pPr>
            <a:r>
              <a:rPr sz="1800" b="1">
                <a:solidFill>
                  <a:srgbClr val="7E3C8C"/>
                </a:solidFill>
                <a:latin typeface="微软雅黑" panose="020B0503020204020204" charset="-122"/>
                <a:ea typeface="微软雅黑" panose="020B0503020204020204" charset="-122"/>
                <a:cs typeface="微软雅黑" panose="020B0503020204020204" charset="-122"/>
              </a:rPr>
              <a:t>共 3 条语料</a:t>
            </a:r>
            <a:endParaRPr sz="1800" b="1">
              <a:solidFill>
                <a:srgbClr val="7E3C8C"/>
              </a:solidFill>
              <a:latin typeface="微软雅黑" panose="020B0503020204020204" charset="-122"/>
              <a:ea typeface="微软雅黑" panose="020B0503020204020204" charset="-122"/>
              <a:cs typeface="微软雅黑" panose="020B0503020204020204" charset="-122"/>
            </a:endParaRPr>
          </a:p>
        </p:txBody>
      </p:sp>
      <p:sp>
        <p:nvSpPr>
          <p:cNvPr id="32" name="Rounded Rectangle 31"/>
          <p:cNvSpPr/>
          <p:nvPr/>
        </p:nvSpPr>
        <p:spPr>
          <a:xfrm>
            <a:off x="457200" y="4937760"/>
            <a:ext cx="11338560" cy="1188720"/>
          </a:xfrm>
          <a:prstGeom prst="roundRect">
            <a:avLst>
              <a:gd name="adj" fmla="val 7000"/>
            </a:avLst>
          </a:prstGeom>
          <a:solidFill>
            <a:srgbClr val="FFF1D6"/>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3" name="TextBox 32"/>
          <p:cNvSpPr txBox="1"/>
          <p:nvPr/>
        </p:nvSpPr>
        <p:spPr>
          <a:xfrm>
            <a:off x="777240" y="5074920"/>
            <a:ext cx="10698480" cy="478155"/>
          </a:xfrm>
          <a:prstGeom prst="rect">
            <a:avLst/>
          </a:prstGeom>
          <a:noFill/>
        </p:spPr>
        <p:txBody>
          <a:bodyPr wrap="square" lIns="54864" tIns="36576" rIns="54864" bIns="36576">
            <a:spAutoFit/>
          </a:bodyPr>
          <a:lstStyle/>
          <a:p>
            <a:pPr algn="l">
              <a:lnSpc>
                <a:spcPct val="120000"/>
              </a:lnSpc>
              <a:spcAft>
                <a:spcPts val="400"/>
              </a:spcAft>
            </a:pPr>
            <a:r>
              <a:rPr sz="2200" b="1">
                <a:solidFill>
                  <a:srgbClr val="23211E"/>
                </a:solidFill>
                <a:latin typeface="微软雅黑" panose="020B0503020204020204" charset="-122"/>
                <a:ea typeface="微软雅黑" panose="020B0503020204020204" charset="-122"/>
                <a:cs typeface="微软雅黑" panose="020B0503020204020204" charset="-122"/>
              </a:rPr>
              <a:t>💡 语料使用建议</a:t>
            </a:r>
            <a:endParaRPr sz="2200" b="1">
              <a:solidFill>
                <a:srgbClr val="23211E"/>
              </a:solidFill>
              <a:latin typeface="微软雅黑" panose="020B0503020204020204" charset="-122"/>
              <a:ea typeface="微软雅黑" panose="020B0503020204020204" charset="-122"/>
              <a:cs typeface="微软雅黑" panose="020B0503020204020204" charset="-122"/>
            </a:endParaRPr>
          </a:p>
        </p:txBody>
      </p:sp>
      <p:sp>
        <p:nvSpPr>
          <p:cNvPr id="34" name="TextBox 33"/>
          <p:cNvSpPr txBox="1"/>
          <p:nvPr/>
        </p:nvSpPr>
        <p:spPr>
          <a:xfrm>
            <a:off x="777240" y="5440680"/>
            <a:ext cx="10698480" cy="594360"/>
          </a:xfrm>
          <a:prstGeom prst="rect">
            <a:avLst/>
          </a:prstGeom>
          <a:noFill/>
        </p:spPr>
        <p:txBody>
          <a:bodyPr wrap="square" lIns="54864" tIns="36576" rIns="54864" bIns="36576">
            <a:spAutoFit/>
          </a:bodyPr>
          <a:lstStyle/>
          <a:p>
            <a:pPr algn="l">
              <a:lnSpc>
                <a:spcPct val="135000"/>
              </a:lnSpc>
              <a:spcAft>
                <a:spcPts val="400"/>
              </a:spcAft>
            </a:pPr>
            <a:r>
              <a:rPr sz="1800" b="0">
                <a:solidFill>
                  <a:srgbClr val="23211E"/>
                </a:solidFill>
                <a:latin typeface="微软雅黑" panose="020B0503020204020204" charset="-122"/>
                <a:ea typeface="微软雅黑" panose="020B0503020204020204" charset="-122"/>
                <a:cs typeface="微软雅黑" panose="020B0503020204020204" charset="-122"/>
              </a:rPr>
              <a:t>先背短语 → 再造句 → 最后串成段；考场上按"物 + 意义"各选 1-2 条组合即可。</a:t>
            </a:r>
            <a:endParaRPr sz="1800" b="0">
              <a:solidFill>
                <a:srgbClr val="23211E"/>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ripple/>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 name="Rectangle 1"/>
          <p:cNvSpPr/>
          <p:nvPr/>
        </p:nvSpPr>
        <p:spPr>
          <a:xfrm>
            <a:off x="-91440" y="0"/>
            <a:ext cx="12435840" cy="960120"/>
          </a:xfrm>
          <a:prstGeom prst="rect">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ectangle 2"/>
          <p:cNvSpPr/>
          <p:nvPr/>
        </p:nvSpPr>
        <p:spPr>
          <a:xfrm>
            <a:off x="-91440" y="960120"/>
            <a:ext cx="12435840" cy="54864"/>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Rectangle 3"/>
          <p:cNvSpPr/>
          <p:nvPr/>
        </p:nvSpPr>
        <p:spPr>
          <a:xfrm>
            <a:off x="384048" y="310896"/>
            <a:ext cx="256032" cy="384048"/>
          </a:xfrm>
          <a:prstGeom prst="rect">
            <a:avLst/>
          </a:prstGeom>
          <a:solidFill>
            <a:srgbClr val="CEA44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777240" y="182880"/>
            <a:ext cx="10789920" cy="699770"/>
          </a:xfrm>
          <a:prstGeom prst="rect">
            <a:avLst/>
          </a:prstGeom>
          <a:noFill/>
        </p:spPr>
        <p:txBody>
          <a:bodyPr wrap="square" lIns="54864" tIns="36576" rIns="54864" bIns="36576">
            <a:spAutoFit/>
          </a:bodyPr>
          <a:lstStyle/>
          <a:p>
            <a:pPr algn="l">
              <a:lnSpc>
                <a:spcPct val="120000"/>
              </a:lnSpc>
              <a:spcAft>
                <a:spcPts val="400"/>
              </a:spcAft>
            </a:pPr>
            <a:r>
              <a:rPr lang="zh-CN" altLang="en-US" sz="3400" b="1">
                <a:solidFill>
                  <a:srgbClr val="FFFFFF"/>
                </a:solidFill>
                <a:latin typeface="微软雅黑" panose="020B0503020204020204" charset="-122"/>
                <a:ea typeface="微软雅黑" panose="020B0503020204020204" charset="-122"/>
                <a:cs typeface="微软雅黑" panose="020B0503020204020204" charset="-122"/>
              </a:rPr>
              <a:t>三</a:t>
            </a:r>
            <a:r>
              <a:rPr lang="en-US" altLang="zh-CN" sz="3400" b="1">
                <a:solidFill>
                  <a:srgbClr val="FFFFFF"/>
                </a:solidFill>
                <a:latin typeface="微软雅黑" panose="020B0503020204020204" charset="-122"/>
                <a:ea typeface="微软雅黑" panose="020B0503020204020204" charset="-122"/>
                <a:cs typeface="微软雅黑" panose="020B0503020204020204" charset="-122"/>
              </a:rPr>
              <a:t>  </a:t>
            </a:r>
            <a:r>
              <a:rPr sz="3400" b="1">
                <a:solidFill>
                  <a:srgbClr val="FFFFFF"/>
                </a:solidFill>
                <a:latin typeface="微软雅黑" panose="020B0503020204020204" charset="-122"/>
                <a:ea typeface="微软雅黑" panose="020B0503020204020204" charset="-122"/>
                <a:cs typeface="微软雅黑" panose="020B0503020204020204" charset="-122"/>
              </a:rPr>
              <a:t>语料 ① 开篇交际（3 条）</a:t>
            </a:r>
            <a:endParaRPr sz="34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6" name="Oval 5"/>
          <p:cNvSpPr/>
          <p:nvPr/>
        </p:nvSpPr>
        <p:spPr>
          <a:xfrm>
            <a:off x="11475720" y="6217920"/>
            <a:ext cx="502920" cy="502920"/>
          </a:xfrm>
          <a:prstGeom prst="ellipse">
            <a:avLst/>
          </a:prstGeom>
          <a:solidFill>
            <a:srgbClr val="23211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11475720" y="6245352"/>
            <a:ext cx="502920" cy="502920"/>
          </a:xfrm>
          <a:prstGeom prst="rect">
            <a:avLst/>
          </a:prstGeom>
          <a:noFill/>
        </p:spPr>
        <p:txBody>
          <a:bodyPr wrap="square" lIns="54864" tIns="36576" rIns="54864" bIns="36576">
            <a:spAutoFit/>
          </a:bodyPr>
          <a:lstStyle/>
          <a:p>
            <a:pPr algn="ctr">
              <a:lnSpc>
                <a:spcPct val="120000"/>
              </a:lnSpc>
              <a:spcAft>
                <a:spcPts val="400"/>
              </a:spcAft>
            </a:pPr>
            <a:r>
              <a:rPr sz="1800" b="1">
                <a:solidFill>
                  <a:srgbClr val="FFFFFF"/>
                </a:solidFill>
                <a:latin typeface="微软雅黑" panose="020B0503020204020204" charset="-122"/>
                <a:ea typeface="微软雅黑" panose="020B0503020204020204" charset="-122"/>
                <a:cs typeface="微软雅黑" panose="020B0503020204020204" charset="-122"/>
              </a:rPr>
              <a:t>10</a:t>
            </a:r>
            <a:endParaRPr sz="18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8" name="Rounded Rectangle 7"/>
          <p:cNvSpPr/>
          <p:nvPr/>
        </p:nvSpPr>
        <p:spPr>
          <a:xfrm>
            <a:off x="457200" y="1325880"/>
            <a:ext cx="11247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685800" y="1645919"/>
            <a:ext cx="868680" cy="868680"/>
          </a:xfrm>
          <a:prstGeom prst="ellipse">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85800" y="1673352"/>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1</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1783080" y="1463039"/>
            <a:ext cx="5943600" cy="514985"/>
          </a:xfrm>
          <a:prstGeom prst="rect">
            <a:avLst/>
          </a:prstGeom>
          <a:noFill/>
        </p:spPr>
        <p:txBody>
          <a:bodyPr wrap="square" lIns="54864" tIns="36576" rIns="54864" bIns="36576">
            <a:spAutoFit/>
          </a:bodyPr>
          <a:lstStyle/>
          <a:p>
            <a:pPr algn="l">
              <a:lnSpc>
                <a:spcPct val="120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Welcome to our school!</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2" name="TextBox 11"/>
          <p:cNvSpPr txBox="1"/>
          <p:nvPr/>
        </p:nvSpPr>
        <p:spPr>
          <a:xfrm>
            <a:off x="1783080" y="2098040"/>
            <a:ext cx="5943600" cy="514985"/>
          </a:xfrm>
          <a:prstGeom prst="rect">
            <a:avLst/>
          </a:prstGeom>
          <a:noFill/>
        </p:spPr>
        <p:txBody>
          <a:bodyPr wrap="square" lIns="54864" tIns="36576" rIns="54864" bIns="36576">
            <a:spAutoFit/>
          </a:bodyPr>
          <a:lstStyle/>
          <a:p>
            <a:pPr algn="l">
              <a:lnSpc>
                <a:spcPct val="120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欢迎来到我们学校！</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14" name="Rounded Rectangle 13"/>
          <p:cNvSpPr/>
          <p:nvPr/>
        </p:nvSpPr>
        <p:spPr>
          <a:xfrm>
            <a:off x="457200" y="2953512"/>
            <a:ext cx="11247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5800" y="3273552"/>
            <a:ext cx="868680" cy="868680"/>
          </a:xfrm>
          <a:prstGeom prst="ellipse">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5800" y="3300984"/>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2</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17" name="TextBox 16"/>
          <p:cNvSpPr txBox="1"/>
          <p:nvPr/>
        </p:nvSpPr>
        <p:spPr>
          <a:xfrm>
            <a:off x="1783080" y="3230245"/>
            <a:ext cx="8324850" cy="514985"/>
          </a:xfrm>
          <a:prstGeom prst="rect">
            <a:avLst/>
          </a:prstGeom>
          <a:noFill/>
        </p:spPr>
        <p:txBody>
          <a:bodyPr wrap="square" lIns="54864" tIns="36576" rIns="54864" bIns="36576">
            <a:spAutoFit/>
          </a:bodyPr>
          <a:lstStyle/>
          <a:p>
            <a:pPr algn="l">
              <a:lnSpc>
                <a:spcPct val="120000"/>
              </a:lnSpc>
              <a:spcAft>
                <a:spcPts val="400"/>
              </a:spcAft>
            </a:pPr>
            <a:r>
              <a:rPr sz="2400" b="1">
                <a:solidFill>
                  <a:srgbClr val="23211E"/>
                </a:solidFill>
                <a:latin typeface="Times New Roman" panose="02020603050405020304"/>
                <a:ea typeface="Times New Roman" panose="02020603050405020304"/>
                <a:cs typeface="Times New Roman" panose="02020603050405020304"/>
              </a:rPr>
              <a:t>For the gift exchange, I've picked a special Chinese gift for you.</a:t>
            </a:r>
            <a:endParaRPr sz="2400" b="1">
              <a:solidFill>
                <a:srgbClr val="23211E"/>
              </a:solidFill>
              <a:latin typeface="Times New Roman" panose="02020603050405020304"/>
              <a:ea typeface="Times New Roman" panose="02020603050405020304"/>
              <a:cs typeface="Times New Roman" panose="02020603050405020304"/>
            </a:endParaRPr>
          </a:p>
        </p:txBody>
      </p:sp>
      <p:sp>
        <p:nvSpPr>
          <p:cNvPr id="18" name="TextBox 17"/>
          <p:cNvSpPr txBox="1"/>
          <p:nvPr/>
        </p:nvSpPr>
        <p:spPr>
          <a:xfrm>
            <a:off x="1783080" y="3750945"/>
            <a:ext cx="6852285" cy="514985"/>
          </a:xfrm>
          <a:prstGeom prst="rect">
            <a:avLst/>
          </a:prstGeom>
          <a:noFill/>
        </p:spPr>
        <p:txBody>
          <a:bodyPr wrap="square" lIns="54864" tIns="36576" rIns="54864" bIns="36576">
            <a:spAutoFit/>
          </a:bodyPr>
          <a:lstStyle/>
          <a:p>
            <a:pPr algn="l">
              <a:lnSpc>
                <a:spcPct val="120000"/>
              </a:lnSpc>
              <a:spcAft>
                <a:spcPts val="400"/>
              </a:spcAft>
            </a:pPr>
            <a:r>
              <a:rPr sz="2400" b="0">
                <a:solidFill>
                  <a:srgbClr val="6B635A"/>
                </a:solidFill>
                <a:latin typeface="微软雅黑" panose="020B0503020204020204" charset="-122"/>
                <a:ea typeface="微软雅黑" panose="020B0503020204020204" charset="-122"/>
                <a:cs typeface="微软雅黑" panose="020B0503020204020204" charset="-122"/>
              </a:rPr>
              <a:t>为这次礼物交换，我为你挑了一份特别的中国礼物。</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sp>
        <p:nvSpPr>
          <p:cNvPr id="20" name="Rounded Rectangle 19"/>
          <p:cNvSpPr/>
          <p:nvPr/>
        </p:nvSpPr>
        <p:spPr>
          <a:xfrm>
            <a:off x="457200" y="4581144"/>
            <a:ext cx="11247120" cy="1508760"/>
          </a:xfrm>
          <a:prstGeom prst="roundRect">
            <a:avLst>
              <a:gd name="adj" fmla="val 7000"/>
            </a:avLst>
          </a:prstGeom>
          <a:solidFill>
            <a:srgbClr val="FFFFFF"/>
          </a:solidFill>
          <a:ln w="9525">
            <a:solidFill>
              <a:srgbClr val="CEA44B"/>
            </a:solid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Oval 20"/>
          <p:cNvSpPr/>
          <p:nvPr/>
        </p:nvSpPr>
        <p:spPr>
          <a:xfrm>
            <a:off x="685800" y="4901183"/>
            <a:ext cx="868680" cy="868680"/>
          </a:xfrm>
          <a:prstGeom prst="ellipse">
            <a:avLst/>
          </a:prstGeom>
          <a:solidFill>
            <a:srgbClr val="E62B2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85800" y="4928616"/>
            <a:ext cx="868680" cy="868680"/>
          </a:xfrm>
          <a:prstGeom prst="rect">
            <a:avLst/>
          </a:prstGeom>
          <a:noFill/>
        </p:spPr>
        <p:txBody>
          <a:bodyPr wrap="square" lIns="54864" tIns="36576" rIns="54864" bIns="36576">
            <a:spAutoFit/>
          </a:bodyPr>
          <a:lstStyle/>
          <a:p>
            <a:pPr algn="ctr">
              <a:lnSpc>
                <a:spcPct val="120000"/>
              </a:lnSpc>
              <a:spcAft>
                <a:spcPts val="400"/>
              </a:spcAft>
            </a:pPr>
            <a:r>
              <a:rPr sz="3600" b="1">
                <a:solidFill>
                  <a:srgbClr val="FFFFFF"/>
                </a:solidFill>
                <a:latin typeface="微软雅黑" panose="020B0503020204020204" charset="-122"/>
                <a:ea typeface="微软雅黑" panose="020B0503020204020204" charset="-122"/>
                <a:cs typeface="微软雅黑" panose="020B0503020204020204" charset="-122"/>
              </a:rPr>
              <a:t>3</a:t>
            </a:r>
            <a:endParaRPr sz="3600" b="1">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23" name="TextBox 22"/>
          <p:cNvSpPr txBox="1"/>
          <p:nvPr/>
        </p:nvSpPr>
        <p:spPr>
          <a:xfrm>
            <a:off x="1783080" y="4802505"/>
            <a:ext cx="7891145" cy="514985"/>
          </a:xfrm>
          <a:prstGeom prst="rect">
            <a:avLst/>
          </a:prstGeom>
          <a:noFill/>
        </p:spPr>
        <p:txBody>
          <a:bodyPr wrap="square" lIns="54864" tIns="36576" rIns="54864" bIns="36576">
            <a:spAutoFit/>
          </a:bodyPr>
          <a:lstStyle/>
          <a:p>
            <a:pPr algn="l">
              <a:lnSpc>
                <a:spcPct val="120000"/>
              </a:lnSpc>
              <a:spcAft>
                <a:spcPts val="400"/>
              </a:spcAft>
            </a:pPr>
            <a:r>
              <a:rPr lang="en-US" sz="2400" b="1">
                <a:solidFill>
                  <a:schemeClr val="tx1"/>
                </a:solidFill>
                <a:latin typeface="Times New Roman" panose="02020603050405020304"/>
                <a:ea typeface="Times New Roman" panose="02020603050405020304"/>
                <a:cs typeface="Times New Roman" panose="02020603050405020304"/>
              </a:rPr>
              <a:t> </a:t>
            </a:r>
            <a:r>
              <a:rPr sz="2400" b="1" i="1">
                <a:solidFill>
                  <a:schemeClr val="tx1"/>
                </a:solidFill>
                <a:latin typeface="Times New Roman" panose="02020603050405020304"/>
                <a:ea typeface="Times New Roman" panose="02020603050405020304"/>
                <a:cs typeface="Times New Roman" panose="02020603050405020304"/>
                <a:sym typeface="+mn-ea"/>
              </a:rPr>
              <a:t>It is a special Chinese gift that carries my best wishes.</a:t>
            </a:r>
            <a:endParaRPr lang="en-US" sz="2400" b="1" i="1">
              <a:solidFill>
                <a:schemeClr val="tx1"/>
              </a:solidFill>
              <a:latin typeface="Times New Roman" panose="02020603050405020304"/>
              <a:ea typeface="Times New Roman" panose="02020603050405020304"/>
              <a:cs typeface="Times New Roman" panose="02020603050405020304"/>
              <a:sym typeface="+mn-ea"/>
            </a:endParaRPr>
          </a:p>
        </p:txBody>
      </p:sp>
      <p:sp>
        <p:nvSpPr>
          <p:cNvPr id="24" name="TextBox 23"/>
          <p:cNvSpPr txBox="1"/>
          <p:nvPr/>
        </p:nvSpPr>
        <p:spPr>
          <a:xfrm>
            <a:off x="1783080" y="5437505"/>
            <a:ext cx="7346950" cy="514985"/>
          </a:xfrm>
          <a:prstGeom prst="rect">
            <a:avLst/>
          </a:prstGeom>
          <a:noFill/>
        </p:spPr>
        <p:txBody>
          <a:bodyPr wrap="square" lIns="54864" tIns="36576" rIns="54864" bIns="36576">
            <a:spAutoFit/>
          </a:bodyPr>
          <a:lstStyle/>
          <a:p>
            <a:pPr algn="l">
              <a:lnSpc>
                <a:spcPct val="120000"/>
              </a:lnSpc>
              <a:spcAft>
                <a:spcPts val="400"/>
              </a:spcAft>
            </a:pPr>
            <a:r>
              <a:rPr lang="zh-CN" sz="2400" b="0">
                <a:solidFill>
                  <a:srgbClr val="6B635A"/>
                </a:solidFill>
                <a:latin typeface="微软雅黑" panose="020B0503020204020204" charset="-122"/>
                <a:ea typeface="微软雅黑" panose="020B0503020204020204" charset="-122"/>
                <a:cs typeface="微软雅黑" panose="020B0503020204020204" charset="-122"/>
              </a:rPr>
              <a:t>它是</a:t>
            </a:r>
            <a:r>
              <a:rPr sz="2400" b="0">
                <a:solidFill>
                  <a:srgbClr val="6B635A"/>
                </a:solidFill>
                <a:latin typeface="微软雅黑" panose="020B0503020204020204" charset="-122"/>
                <a:ea typeface="微软雅黑" panose="020B0503020204020204" charset="-122"/>
                <a:cs typeface="微软雅黑" panose="020B0503020204020204" charset="-122"/>
              </a:rPr>
              <a:t>一份</a:t>
            </a:r>
            <a:r>
              <a:rPr lang="zh-CN" sz="2400" b="0">
                <a:solidFill>
                  <a:srgbClr val="6B635A"/>
                </a:solidFill>
                <a:latin typeface="微软雅黑" panose="020B0503020204020204" charset="-122"/>
                <a:ea typeface="微软雅黑" panose="020B0503020204020204" charset="-122"/>
                <a:cs typeface="微软雅黑" panose="020B0503020204020204" charset="-122"/>
              </a:rPr>
              <a:t>承载了我的最美好祝愿的</a:t>
            </a:r>
            <a:r>
              <a:rPr sz="2400" b="0">
                <a:solidFill>
                  <a:srgbClr val="6B635A"/>
                </a:solidFill>
                <a:latin typeface="微软雅黑" panose="020B0503020204020204" charset="-122"/>
                <a:ea typeface="微软雅黑" panose="020B0503020204020204" charset="-122"/>
                <a:cs typeface="微软雅黑" panose="020B0503020204020204" charset="-122"/>
              </a:rPr>
              <a:t>特别的中国礼物</a:t>
            </a:r>
            <a:endParaRPr sz="2400" b="0">
              <a:solidFill>
                <a:srgbClr val="6B635A"/>
              </a:solidFill>
              <a:latin typeface="微软雅黑" panose="020B0503020204020204" charset="-122"/>
              <a:ea typeface="微软雅黑" panose="020B0503020204020204" charset="-122"/>
              <a:cs typeface="微软雅黑" panose="020B0503020204020204" charset="-122"/>
            </a:endParaRPr>
          </a:p>
        </p:txBody>
      </p:sp>
      <p:pic>
        <p:nvPicPr>
          <p:cNvPr id="5124" name="图片 6" descr="logo横版 png"/>
          <p:cNvPicPr>
            <a:picLocks noChangeAspect="1"/>
          </p:cNvPicPr>
          <p:nvPr userDrawn="1"/>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gtEl>
                                        <p:attrNameLst>
                                          <p:attrName>fillcolor</p:attrName>
                                        </p:attrNameLst>
                                      </p:cBhvr>
                                      <p:tavLst>
                                        <p:tav tm="0">
                                          <p:val>
                                            <p:clrVal>
                                              <a:schemeClr val="accent2"/>
                                            </p:clrVal>
                                          </p:val>
                                        </p:tav>
                                        <p:tav tm="50000">
                                          <p:val>
                                            <p:clrVal>
                                              <a:schemeClr val="hlink"/>
                                            </p:clrVal>
                                          </p:val>
                                        </p:tav>
                                      </p:tavLst>
                                    </p:anim>
                                    <p:set>
                                      <p:cBhvr>
                                        <p:cTn id="9" dur="80"/>
                                        <p:tgtEl>
                                          <p:spTgt spid="11"/>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7"/>
                                        </p:tgtEl>
                                        <p:attrNameLst>
                                          <p:attrName>style.visibility</p:attrName>
                                        </p:attrNameLst>
                                      </p:cBhvr>
                                      <p:to>
                                        <p:strVal val="visible"/>
                                      </p:to>
                                    </p:set>
                                    <p:anim calcmode="discrete" valueType="clr">
                                      <p:cBhvr override="childStyle">
                                        <p:cTn id="14"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
                                        </p:tgtEl>
                                        <p:attrNameLst>
                                          <p:attrName>fillcolor</p:attrName>
                                        </p:attrNameLst>
                                      </p:cBhvr>
                                      <p:tavLst>
                                        <p:tav tm="0">
                                          <p:val>
                                            <p:clrVal>
                                              <a:schemeClr val="accent2"/>
                                            </p:clrVal>
                                          </p:val>
                                        </p:tav>
                                        <p:tav tm="50000">
                                          <p:val>
                                            <p:clrVal>
                                              <a:schemeClr val="hlink"/>
                                            </p:clrVal>
                                          </p:val>
                                        </p:tav>
                                      </p:tavLst>
                                    </p:anim>
                                    <p:set>
                                      <p:cBhvr>
                                        <p:cTn id="16" dur="80"/>
                                        <p:tgtEl>
                                          <p:spTgt spid="17"/>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3"/>
                                        </p:tgtEl>
                                        <p:attrNameLst>
                                          <p:attrName>style.visibility</p:attrName>
                                        </p:attrNameLst>
                                      </p:cBhvr>
                                      <p:to>
                                        <p:strVal val="visible"/>
                                      </p:to>
                                    </p:set>
                                    <p:anim calcmode="discrete" valueType="clr">
                                      <p:cBhvr override="childStyle">
                                        <p:cTn id="21" dur="80"/>
                                        <p:tgtEl>
                                          <p:spTgt spid="2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3"/>
                                        </p:tgtEl>
                                        <p:attrNameLst>
                                          <p:attrName>fillcolor</p:attrName>
                                        </p:attrNameLst>
                                      </p:cBhvr>
                                      <p:tavLst>
                                        <p:tav tm="0">
                                          <p:val>
                                            <p:clrVal>
                                              <a:schemeClr val="accent2"/>
                                            </p:clrVal>
                                          </p:val>
                                        </p:tav>
                                        <p:tav tm="50000">
                                          <p:val>
                                            <p:clrVal>
                                              <a:schemeClr val="hlink"/>
                                            </p:clrVal>
                                          </p:val>
                                        </p:tav>
                                      </p:tavLst>
                                    </p:anim>
                                    <p:set>
                                      <p:cBhvr>
                                        <p:cTn id="23" dur="80"/>
                                        <p:tgtEl>
                                          <p:spTgt spid="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7" grpId="0"/>
      <p:bldP spid="17" grpId="1"/>
      <p:bldP spid="23" grpId="0"/>
      <p:bldP spid="23" grpId="1"/>
    </p:bldLst>
  </p:timing>
</p:sld>
</file>

<file path=ppt/tags/tag1.xml><?xml version="1.0" encoding="utf-8"?>
<p:tagLst xmlns:p="http://schemas.openxmlformats.org/presentationml/2006/main">
  <p:tag name="KSO_WM_DIAGRAM_VIRTUALLY_FRAME" val="{&quot;height&quot;:379.8,&quot;left&quot;:39.6,&quot;top&quot;:108,&quot;width&quot;:907.2}"/>
</p:tagLst>
</file>

<file path=ppt/tags/tag10.xml><?xml version="1.0" encoding="utf-8"?>
<p:tagLst xmlns:p="http://schemas.openxmlformats.org/presentationml/2006/main">
  <p:tag name="KSO_WM_DIAGRAM_VIRTUALLY_FRAME" val="{&quot;height&quot;:379.8,&quot;left&quot;:39.6,&quot;top&quot;:108,&quot;width&quot;:907.2}"/>
</p:tagLst>
</file>

<file path=ppt/tags/tag100.xml><?xml version="1.0" encoding="utf-8"?>
<p:tagLst xmlns:p="http://schemas.openxmlformats.org/presentationml/2006/main">
  <p:tag name="KSO_WM_DIAGRAM_VIRTUALLY_FRAME" val="{&quot;height&quot;:385.2,&quot;left&quot;:36,&quot;top&quot;:108,&quot;width&quot;:885.6}"/>
</p:tagLst>
</file>

<file path=ppt/tags/tag11.xml><?xml version="1.0" encoding="utf-8"?>
<p:tagLst xmlns:p="http://schemas.openxmlformats.org/presentationml/2006/main">
  <p:tag name="KSO_WM_DIAGRAM_VIRTUALLY_FRAME" val="{&quot;height&quot;:379.8,&quot;left&quot;:39.6,&quot;top&quot;:108,&quot;width&quot;:907.2}"/>
</p:tagLst>
</file>

<file path=ppt/tags/tag12.xml><?xml version="1.0" encoding="utf-8"?>
<p:tagLst xmlns:p="http://schemas.openxmlformats.org/presentationml/2006/main">
  <p:tag name="KSO_WM_DIAGRAM_VIRTUALLY_FRAME" val="{&quot;height&quot;:379.8,&quot;left&quot;:39.6,&quot;top&quot;:108,&quot;width&quot;:907.2}"/>
</p:tagLst>
</file>

<file path=ppt/tags/tag13.xml><?xml version="1.0" encoding="utf-8"?>
<p:tagLst xmlns:p="http://schemas.openxmlformats.org/presentationml/2006/main">
  <p:tag name="KSO_WM_DIAGRAM_VIRTUALLY_FRAME" val="{&quot;height&quot;:379.8,&quot;left&quot;:39.6,&quot;top&quot;:108,&quot;width&quot;:907.2}"/>
</p:tagLst>
</file>

<file path=ppt/tags/tag14.xml><?xml version="1.0" encoding="utf-8"?>
<p:tagLst xmlns:p="http://schemas.openxmlformats.org/presentationml/2006/main">
  <p:tag name="KSO_WM_DIAGRAM_VIRTUALLY_FRAME" val="{&quot;height&quot;:379.8,&quot;left&quot;:39.6,&quot;top&quot;:108,&quot;width&quot;:907.2}"/>
</p:tagLst>
</file>

<file path=ppt/tags/tag15.xml><?xml version="1.0" encoding="utf-8"?>
<p:tagLst xmlns:p="http://schemas.openxmlformats.org/presentationml/2006/main">
  <p:tag name="KSO_WM_DIAGRAM_VIRTUALLY_FRAME" val="{&quot;height&quot;:379.8,&quot;left&quot;:39.6,&quot;top&quot;:108,&quot;width&quot;:907.2}"/>
</p:tagLst>
</file>

<file path=ppt/tags/tag16.xml><?xml version="1.0" encoding="utf-8"?>
<p:tagLst xmlns:p="http://schemas.openxmlformats.org/presentationml/2006/main">
  <p:tag name="KSO_WM_DIAGRAM_VIRTUALLY_FRAME" val="{&quot;height&quot;:379.8,&quot;left&quot;:39.6,&quot;top&quot;:108,&quot;width&quot;:907.2}"/>
</p:tagLst>
</file>

<file path=ppt/tags/tag17.xml><?xml version="1.0" encoding="utf-8"?>
<p:tagLst xmlns:p="http://schemas.openxmlformats.org/presentationml/2006/main">
  <p:tag name="KSO_WM_DIAGRAM_VIRTUALLY_FRAME" val="{&quot;height&quot;:379.8,&quot;left&quot;:39.6,&quot;top&quot;:108,&quot;width&quot;:907.2}"/>
</p:tagLst>
</file>

<file path=ppt/tags/tag18.xml><?xml version="1.0" encoding="utf-8"?>
<p:tagLst xmlns:p="http://schemas.openxmlformats.org/presentationml/2006/main">
  <p:tag name="KSO_WM_DIAGRAM_VIRTUALLY_FRAME" val="{&quot;height&quot;:379.8,&quot;left&quot;:39.6,&quot;top&quot;:108,&quot;width&quot;:907.2}"/>
</p:tagLst>
</file>

<file path=ppt/tags/tag19.xml><?xml version="1.0" encoding="utf-8"?>
<p:tagLst xmlns:p="http://schemas.openxmlformats.org/presentationml/2006/main">
  <p:tag name="KSO_WM_DIAGRAM_VIRTUALLY_FRAME" val="{&quot;height&quot;:379.8,&quot;left&quot;:39.6,&quot;top&quot;:108,&quot;width&quot;:907.2}"/>
</p:tagLst>
</file>

<file path=ppt/tags/tag2.xml><?xml version="1.0" encoding="utf-8"?>
<p:tagLst xmlns:p="http://schemas.openxmlformats.org/presentationml/2006/main">
  <p:tag name="KSO_WM_DIAGRAM_VIRTUALLY_FRAME" val="{&quot;height&quot;:379.8,&quot;left&quot;:39.6,&quot;top&quot;:108,&quot;width&quot;:907.2}"/>
</p:tagLst>
</file>

<file path=ppt/tags/tag20.xml><?xml version="1.0" encoding="utf-8"?>
<p:tagLst xmlns:p="http://schemas.openxmlformats.org/presentationml/2006/main">
  <p:tag name="KSO_WM_DIAGRAM_VIRTUALLY_FRAME" val="{&quot;height&quot;:379.8,&quot;left&quot;:39.6,&quot;top&quot;:108,&quot;width&quot;:907.2}"/>
</p:tagLst>
</file>

<file path=ppt/tags/tag21.xml><?xml version="1.0" encoding="utf-8"?>
<p:tagLst xmlns:p="http://schemas.openxmlformats.org/presentationml/2006/main">
  <p:tag name="KSO_WM_DIAGRAM_VIRTUALLY_FRAME" val="{&quot;height&quot;:379.8,&quot;left&quot;:39.6,&quot;top&quot;:108,&quot;width&quot;:907.2}"/>
</p:tagLst>
</file>

<file path=ppt/tags/tag22.xml><?xml version="1.0" encoding="utf-8"?>
<p:tagLst xmlns:p="http://schemas.openxmlformats.org/presentationml/2006/main">
  <p:tag name="KSO_WM_DIAGRAM_VIRTUALLY_FRAME" val="{&quot;height&quot;:379.8,&quot;left&quot;:39.6,&quot;top&quot;:108,&quot;width&quot;:907.2}"/>
</p:tagLst>
</file>

<file path=ppt/tags/tag23.xml><?xml version="1.0" encoding="utf-8"?>
<p:tagLst xmlns:p="http://schemas.openxmlformats.org/presentationml/2006/main">
  <p:tag name="KSO_WM_DIAGRAM_VIRTUALLY_FRAME" val="{&quot;height&quot;:379.8,&quot;left&quot;:39.6,&quot;top&quot;:108,&quot;width&quot;:907.2}"/>
</p:tagLst>
</file>

<file path=ppt/tags/tag24.xml><?xml version="1.0" encoding="utf-8"?>
<p:tagLst xmlns:p="http://schemas.openxmlformats.org/presentationml/2006/main">
  <p:tag name="KSO_WM_DIAGRAM_VIRTUALLY_FRAME" val="{&quot;height&quot;:379.8,&quot;left&quot;:39.6,&quot;top&quot;:108,&quot;width&quot;:907.2}"/>
</p:tagLst>
</file>

<file path=ppt/tags/tag25.xml><?xml version="1.0" encoding="utf-8"?>
<p:tagLst xmlns:p="http://schemas.openxmlformats.org/presentationml/2006/main">
  <p:tag name="KSO_WM_DIAGRAM_VIRTUALLY_FRAME" val="{&quot;height&quot;:144,&quot;left&quot;:21.6,&quot;top&quot;:111.6,&quot;width&quot;:925.2}"/>
</p:tagLst>
</file>

<file path=ppt/tags/tag26.xml><?xml version="1.0" encoding="utf-8"?>
<p:tagLst xmlns:p="http://schemas.openxmlformats.org/presentationml/2006/main">
  <p:tag name="KSO_WM_DIAGRAM_VIRTUALLY_FRAME" val="{&quot;height&quot;:144,&quot;left&quot;:21.6,&quot;top&quot;:111.6,&quot;width&quot;:925.2}"/>
</p:tagLst>
</file>

<file path=ppt/tags/tag27.xml><?xml version="1.0" encoding="utf-8"?>
<p:tagLst xmlns:p="http://schemas.openxmlformats.org/presentationml/2006/main">
  <p:tag name="KSO_WM_DIAGRAM_VIRTUALLY_FRAME" val="{&quot;height&quot;:144,&quot;left&quot;:21.6,&quot;top&quot;:111.6,&quot;width&quot;:925.2}"/>
</p:tagLst>
</file>

<file path=ppt/tags/tag28.xml><?xml version="1.0" encoding="utf-8"?>
<p:tagLst xmlns:p="http://schemas.openxmlformats.org/presentationml/2006/main">
  <p:tag name="KSO_WM_DIAGRAM_VIRTUALLY_FRAME" val="{&quot;height&quot;:144,&quot;left&quot;:21.6,&quot;top&quot;:111.6,&quot;width&quot;:925.2}"/>
</p:tagLst>
</file>

<file path=ppt/tags/tag29.xml><?xml version="1.0" encoding="utf-8"?>
<p:tagLst xmlns:p="http://schemas.openxmlformats.org/presentationml/2006/main">
  <p:tag name="KSO_WM_DIAGRAM_VIRTUALLY_FRAME" val="{&quot;height&quot;:144,&quot;left&quot;:21.6,&quot;top&quot;:111.6,&quot;width&quot;:925.2}"/>
</p:tagLst>
</file>

<file path=ppt/tags/tag3.xml><?xml version="1.0" encoding="utf-8"?>
<p:tagLst xmlns:p="http://schemas.openxmlformats.org/presentationml/2006/main">
  <p:tag name="KSO_WM_DIAGRAM_VIRTUALLY_FRAME" val="{&quot;height&quot;:379.8,&quot;left&quot;:39.6,&quot;top&quot;:108,&quot;width&quot;:907.2}"/>
</p:tagLst>
</file>

<file path=ppt/tags/tag30.xml><?xml version="1.0" encoding="utf-8"?>
<p:tagLst xmlns:p="http://schemas.openxmlformats.org/presentationml/2006/main">
  <p:tag name="KSO_WM_DIAGRAM_VIRTUALLY_FRAME" val="{&quot;height&quot;:144,&quot;left&quot;:21.6,&quot;top&quot;:111.6,&quot;width&quot;:925.2}"/>
</p:tagLst>
</file>

<file path=ppt/tags/tag31.xml><?xml version="1.0" encoding="utf-8"?>
<p:tagLst xmlns:p="http://schemas.openxmlformats.org/presentationml/2006/main">
  <p:tag name="KSO_WM_DIAGRAM_VIRTUALLY_FRAME" val="{&quot;height&quot;:144,&quot;left&quot;:21.6,&quot;top&quot;:111.6,&quot;width&quot;:925.2}"/>
</p:tagLst>
</file>

<file path=ppt/tags/tag32.xml><?xml version="1.0" encoding="utf-8"?>
<p:tagLst xmlns:p="http://schemas.openxmlformats.org/presentationml/2006/main">
  <p:tag name="KSO_WM_DIAGRAM_VIRTUALLY_FRAME" val="{&quot;height&quot;:144,&quot;left&quot;:21.6,&quot;top&quot;:111.6,&quot;width&quot;:925.2}"/>
</p:tagLst>
</file>

<file path=ppt/tags/tag33.xml><?xml version="1.0" encoding="utf-8"?>
<p:tagLst xmlns:p="http://schemas.openxmlformats.org/presentationml/2006/main">
  <p:tag name="KSO_WM_DIAGRAM_VIRTUALLY_FRAME" val="{&quot;height&quot;:144,&quot;left&quot;:21.6,&quot;top&quot;:111.6,&quot;width&quot;:925.2}"/>
</p:tagLst>
</file>

<file path=ppt/tags/tag34.xml><?xml version="1.0" encoding="utf-8"?>
<p:tagLst xmlns:p="http://schemas.openxmlformats.org/presentationml/2006/main">
  <p:tag name="KSO_WM_DIAGRAM_VIRTUALLY_FRAME" val="{&quot;height&quot;:144,&quot;left&quot;:21.6,&quot;top&quot;:111.6,&quot;width&quot;:925.2}"/>
</p:tagLst>
</file>

<file path=ppt/tags/tag35.xml><?xml version="1.0" encoding="utf-8"?>
<p:tagLst xmlns:p="http://schemas.openxmlformats.org/presentationml/2006/main">
  <p:tag name="KSO_WM_DIAGRAM_VIRTUALLY_FRAME" val="{&quot;height&quot;:144,&quot;left&quot;:21.6,&quot;top&quot;:111.6,&quot;width&quot;:925.2}"/>
</p:tagLst>
</file>

<file path=ppt/tags/tag36.xml><?xml version="1.0" encoding="utf-8"?>
<p:tagLst xmlns:p="http://schemas.openxmlformats.org/presentationml/2006/main">
  <p:tag name="KSO_WM_DIAGRAM_VIRTUALLY_FRAME" val="{&quot;height&quot;:144,&quot;left&quot;:21.6,&quot;top&quot;:111.6,&quot;width&quot;:925.2}"/>
</p:tagLst>
</file>

<file path=ppt/tags/tag37.xml><?xml version="1.0" encoding="utf-8"?>
<p:tagLst xmlns:p="http://schemas.openxmlformats.org/presentationml/2006/main">
  <p:tag name="KSO_WM_DIAGRAM_VIRTUALLY_FRAME" val="{&quot;height&quot;:144,&quot;left&quot;:21.6,&quot;top&quot;:111.6,&quot;width&quot;:925.2}"/>
</p:tagLst>
</file>

<file path=ppt/tags/tag38.xml><?xml version="1.0" encoding="utf-8"?>
<p:tagLst xmlns:p="http://schemas.openxmlformats.org/presentationml/2006/main">
  <p:tag name="KSO_WM_DIAGRAM_VIRTUALLY_FRAME" val="{&quot;height&quot;:144,&quot;left&quot;:21.6,&quot;top&quot;:111.6,&quot;width&quot;:925.2}"/>
</p:tagLst>
</file>

<file path=ppt/tags/tag39.xml><?xml version="1.0" encoding="utf-8"?>
<p:tagLst xmlns:p="http://schemas.openxmlformats.org/presentationml/2006/main">
  <p:tag name="KSO_WM_DIAGRAM_VIRTUALLY_FRAME" val="{&quot;height&quot;:144,&quot;left&quot;:21.6,&quot;top&quot;:111.6,&quot;width&quot;:925.2}"/>
</p:tagLst>
</file>

<file path=ppt/tags/tag4.xml><?xml version="1.0" encoding="utf-8"?>
<p:tagLst xmlns:p="http://schemas.openxmlformats.org/presentationml/2006/main">
  <p:tag name="KSO_WM_DIAGRAM_VIRTUALLY_FRAME" val="{&quot;height&quot;:379.8,&quot;left&quot;:39.6,&quot;top&quot;:108,&quot;width&quot;:907.2}"/>
</p:tagLst>
</file>

<file path=ppt/tags/tag40.xml><?xml version="1.0" encoding="utf-8"?>
<p:tagLst xmlns:p="http://schemas.openxmlformats.org/presentationml/2006/main">
  <p:tag name="KSO_WM_DIAGRAM_VIRTUALLY_FRAME" val="{&quot;height&quot;:479.4,&quot;left&quot;:36,&quot;top&quot;:10.2,&quot;width&quot;:910.25}"/>
</p:tagLst>
</file>

<file path=ppt/tags/tag41.xml><?xml version="1.0" encoding="utf-8"?>
<p:tagLst xmlns:p="http://schemas.openxmlformats.org/presentationml/2006/main">
  <p:tag name="KSO_WM_DIAGRAM_VIRTUALLY_FRAME" val="{&quot;height&quot;:479.4,&quot;left&quot;:36,&quot;top&quot;:10.2,&quot;width&quot;:910.25}"/>
</p:tagLst>
</file>

<file path=ppt/tags/tag42.xml><?xml version="1.0" encoding="utf-8"?>
<p:tagLst xmlns:p="http://schemas.openxmlformats.org/presentationml/2006/main">
  <p:tag name="KSO_WM_DIAGRAM_VIRTUALLY_FRAME" val="{&quot;height&quot;:479.4,&quot;left&quot;:36,&quot;top&quot;:10.2,&quot;width&quot;:910.25}"/>
</p:tagLst>
</file>

<file path=ppt/tags/tag43.xml><?xml version="1.0" encoding="utf-8"?>
<p:tagLst xmlns:p="http://schemas.openxmlformats.org/presentationml/2006/main">
  <p:tag name="KSO_WM_DIAGRAM_VIRTUALLY_FRAME" val="{&quot;height&quot;:479.4,&quot;left&quot;:36,&quot;top&quot;:10.2,&quot;width&quot;:910.25}"/>
</p:tagLst>
</file>

<file path=ppt/tags/tag44.xml><?xml version="1.0" encoding="utf-8"?>
<p:tagLst xmlns:p="http://schemas.openxmlformats.org/presentationml/2006/main">
  <p:tag name="KSO_WM_DIAGRAM_VIRTUALLY_FRAME" val="{&quot;height&quot;:479.4,&quot;left&quot;:36,&quot;top&quot;:10.2,&quot;width&quot;:910.25}"/>
</p:tagLst>
</file>

<file path=ppt/tags/tag45.xml><?xml version="1.0" encoding="utf-8"?>
<p:tagLst xmlns:p="http://schemas.openxmlformats.org/presentationml/2006/main">
  <p:tag name="KSO_WM_DIAGRAM_VIRTUALLY_FRAME" val="{&quot;height&quot;:479.4,&quot;left&quot;:36,&quot;top&quot;:10.2,&quot;width&quot;:910.25}"/>
</p:tagLst>
</file>

<file path=ppt/tags/tag46.xml><?xml version="1.0" encoding="utf-8"?>
<p:tagLst xmlns:p="http://schemas.openxmlformats.org/presentationml/2006/main">
  <p:tag name="KSO_WM_DIAGRAM_VIRTUALLY_FRAME" val="{&quot;height&quot;:479.4,&quot;left&quot;:36,&quot;top&quot;:10.2,&quot;width&quot;:910.25}"/>
</p:tagLst>
</file>

<file path=ppt/tags/tag47.xml><?xml version="1.0" encoding="utf-8"?>
<p:tagLst xmlns:p="http://schemas.openxmlformats.org/presentationml/2006/main">
  <p:tag name="KSO_WM_DIAGRAM_VIRTUALLY_FRAME" val="{&quot;height&quot;:479.4,&quot;left&quot;:36,&quot;top&quot;:10.2,&quot;width&quot;:910.25}"/>
</p:tagLst>
</file>

<file path=ppt/tags/tag48.xml><?xml version="1.0" encoding="utf-8"?>
<p:tagLst xmlns:p="http://schemas.openxmlformats.org/presentationml/2006/main">
  <p:tag name="KSO_WM_DIAGRAM_VIRTUALLY_FRAME" val="{&quot;height&quot;:479.4,&quot;left&quot;:36,&quot;top&quot;:10.2,&quot;width&quot;:910.25}"/>
</p:tagLst>
</file>

<file path=ppt/tags/tag49.xml><?xml version="1.0" encoding="utf-8"?>
<p:tagLst xmlns:p="http://schemas.openxmlformats.org/presentationml/2006/main">
  <p:tag name="KSO_WM_DIAGRAM_VIRTUALLY_FRAME" val="{&quot;height&quot;:479.4,&quot;left&quot;:36,&quot;top&quot;:10.2,&quot;width&quot;:910.25}"/>
</p:tagLst>
</file>

<file path=ppt/tags/tag5.xml><?xml version="1.0" encoding="utf-8"?>
<p:tagLst xmlns:p="http://schemas.openxmlformats.org/presentationml/2006/main">
  <p:tag name="KSO_WM_DIAGRAM_VIRTUALLY_FRAME" val="{&quot;height&quot;:379.8,&quot;left&quot;:39.6,&quot;top&quot;:108,&quot;width&quot;:907.2}"/>
</p:tagLst>
</file>

<file path=ppt/tags/tag50.xml><?xml version="1.0" encoding="utf-8"?>
<p:tagLst xmlns:p="http://schemas.openxmlformats.org/presentationml/2006/main">
  <p:tag name="KSO_WM_DIAGRAM_VIRTUALLY_FRAME" val="{&quot;height&quot;:479.4,&quot;left&quot;:36,&quot;top&quot;:10.2,&quot;width&quot;:910.25}"/>
</p:tagLst>
</file>

<file path=ppt/tags/tag51.xml><?xml version="1.0" encoding="utf-8"?>
<p:tagLst xmlns:p="http://schemas.openxmlformats.org/presentationml/2006/main">
  <p:tag name="KSO_WM_DIAGRAM_VIRTUALLY_FRAME" val="{&quot;height&quot;:479.4,&quot;left&quot;:36,&quot;top&quot;:10.2,&quot;width&quot;:910.25}"/>
</p:tagLst>
</file>

<file path=ppt/tags/tag52.xml><?xml version="1.0" encoding="utf-8"?>
<p:tagLst xmlns:p="http://schemas.openxmlformats.org/presentationml/2006/main">
  <p:tag name="KSO_WM_DIAGRAM_VIRTUALLY_FRAME" val="{&quot;height&quot;:479.4,&quot;left&quot;:36,&quot;top&quot;:10.2,&quot;width&quot;:910.25}"/>
</p:tagLst>
</file>

<file path=ppt/tags/tag53.xml><?xml version="1.0" encoding="utf-8"?>
<p:tagLst xmlns:p="http://schemas.openxmlformats.org/presentationml/2006/main">
  <p:tag name="KSO_WM_DIAGRAM_VIRTUALLY_FRAME" val="{&quot;height&quot;:479.4,&quot;left&quot;:36,&quot;top&quot;:10.2,&quot;width&quot;:910.25}"/>
</p:tagLst>
</file>

<file path=ppt/tags/tag54.xml><?xml version="1.0" encoding="utf-8"?>
<p:tagLst xmlns:p="http://schemas.openxmlformats.org/presentationml/2006/main">
  <p:tag name="KSO_WM_DIAGRAM_VIRTUALLY_FRAME" val="{&quot;height&quot;:479.4,&quot;left&quot;:36,&quot;top&quot;:10.2,&quot;width&quot;:910.25}"/>
</p:tagLst>
</file>

<file path=ppt/tags/tag55.xml><?xml version="1.0" encoding="utf-8"?>
<p:tagLst xmlns:p="http://schemas.openxmlformats.org/presentationml/2006/main">
  <p:tag name="KSO_WM_DIAGRAM_VIRTUALLY_FRAME" val="{&quot;height&quot;:479.4,&quot;left&quot;:36,&quot;top&quot;:10.2,&quot;width&quot;:910.25}"/>
</p:tagLst>
</file>

<file path=ppt/tags/tag56.xml><?xml version="1.0" encoding="utf-8"?>
<p:tagLst xmlns:p="http://schemas.openxmlformats.org/presentationml/2006/main">
  <p:tag name="KSO_WM_DIAGRAM_VIRTUALLY_FRAME" val="{&quot;height&quot;:479.4,&quot;left&quot;:36,&quot;top&quot;:10.2,&quot;width&quot;:910.25}"/>
</p:tagLst>
</file>

<file path=ppt/tags/tag57.xml><?xml version="1.0" encoding="utf-8"?>
<p:tagLst xmlns:p="http://schemas.openxmlformats.org/presentationml/2006/main">
  <p:tag name="KSO_WM_DIAGRAM_VIRTUALLY_FRAME" val="{&quot;height&quot;:479.4,&quot;left&quot;:36,&quot;top&quot;:10.2,&quot;width&quot;:910.25}"/>
</p:tagLst>
</file>

<file path=ppt/tags/tag58.xml><?xml version="1.0" encoding="utf-8"?>
<p:tagLst xmlns:p="http://schemas.openxmlformats.org/presentationml/2006/main">
  <p:tag name="KSO_WM_DIAGRAM_VIRTUALLY_FRAME" val="{&quot;height&quot;:479.4,&quot;left&quot;:36,&quot;top&quot;:10.2,&quot;width&quot;:910.25}"/>
</p:tagLst>
</file>

<file path=ppt/tags/tag59.xml><?xml version="1.0" encoding="utf-8"?>
<p:tagLst xmlns:p="http://schemas.openxmlformats.org/presentationml/2006/main">
  <p:tag name="KSO_WM_DIAGRAM_VIRTUALLY_FRAME" val="{&quot;height&quot;:479.4,&quot;left&quot;:36,&quot;top&quot;:10.2,&quot;width&quot;:910.25}"/>
</p:tagLst>
</file>

<file path=ppt/tags/tag6.xml><?xml version="1.0" encoding="utf-8"?>
<p:tagLst xmlns:p="http://schemas.openxmlformats.org/presentationml/2006/main">
  <p:tag name="KSO_WM_DIAGRAM_VIRTUALLY_FRAME" val="{&quot;height&quot;:379.8,&quot;left&quot;:39.6,&quot;top&quot;:108,&quot;width&quot;:907.2}"/>
</p:tagLst>
</file>

<file path=ppt/tags/tag60.xml><?xml version="1.0" encoding="utf-8"?>
<p:tagLst xmlns:p="http://schemas.openxmlformats.org/presentationml/2006/main">
  <p:tag name="KSO_WM_DIAGRAM_VIRTUALLY_FRAME" val="{&quot;height&quot;:479.4,&quot;left&quot;:36,&quot;top&quot;:10.2,&quot;width&quot;:910.25}"/>
</p:tagLst>
</file>

<file path=ppt/tags/tag61.xml><?xml version="1.0" encoding="utf-8"?>
<p:tagLst xmlns:p="http://schemas.openxmlformats.org/presentationml/2006/main">
  <p:tag name="KSO_WM_DIAGRAM_VIRTUALLY_FRAME" val="{&quot;height&quot;:479.4,&quot;left&quot;:36,&quot;top&quot;:10.2,&quot;width&quot;:910.25}"/>
</p:tagLst>
</file>

<file path=ppt/tags/tag62.xml><?xml version="1.0" encoding="utf-8"?>
<p:tagLst xmlns:p="http://schemas.openxmlformats.org/presentationml/2006/main">
  <p:tag name="KSO_WM_DIAGRAM_VIRTUALLY_FRAME" val="{&quot;height&quot;:479.4,&quot;left&quot;:36,&quot;top&quot;:10.2,&quot;width&quot;:910.25}"/>
</p:tagLst>
</file>

<file path=ppt/tags/tag63.xml><?xml version="1.0" encoding="utf-8"?>
<p:tagLst xmlns:p="http://schemas.openxmlformats.org/presentationml/2006/main">
  <p:tag name="KSO_WM_DIAGRAM_VIRTUALLY_FRAME" val="{&quot;height&quot;:479.4,&quot;left&quot;:36,&quot;top&quot;:10.2,&quot;width&quot;:910.25}"/>
</p:tagLst>
</file>

<file path=ppt/tags/tag64.xml><?xml version="1.0" encoding="utf-8"?>
<p:tagLst xmlns:p="http://schemas.openxmlformats.org/presentationml/2006/main">
  <p:tag name="KSO_WM_DIAGRAM_VIRTUALLY_FRAME" val="{&quot;height&quot;:479.4,&quot;left&quot;:36,&quot;top&quot;:10.2,&quot;width&quot;:910.25}"/>
</p:tagLst>
</file>

<file path=ppt/tags/tag65.xml><?xml version="1.0" encoding="utf-8"?>
<p:tagLst xmlns:p="http://schemas.openxmlformats.org/presentationml/2006/main">
  <p:tag name="KSO_WM_DIAGRAM_VIRTUALLY_FRAME" val="{&quot;height&quot;:479.4,&quot;left&quot;:36,&quot;top&quot;:10.2,&quot;width&quot;:910.25}"/>
</p:tagLst>
</file>

<file path=ppt/tags/tag66.xml><?xml version="1.0" encoding="utf-8"?>
<p:tagLst xmlns:p="http://schemas.openxmlformats.org/presentationml/2006/main">
  <p:tag name="KSO_WM_DIAGRAM_VIRTUALLY_FRAME" val="{&quot;height&quot;:479.4,&quot;left&quot;:36,&quot;top&quot;:10.2,&quot;width&quot;:910.25}"/>
</p:tagLst>
</file>

<file path=ppt/tags/tag67.xml><?xml version="1.0" encoding="utf-8"?>
<p:tagLst xmlns:p="http://schemas.openxmlformats.org/presentationml/2006/main">
  <p:tag name="KSO_WM_DIAGRAM_VIRTUALLY_FRAME" val="{&quot;height&quot;:479.4,&quot;left&quot;:36,&quot;top&quot;:10.2,&quot;width&quot;:910.25}"/>
</p:tagLst>
</file>

<file path=ppt/tags/tag68.xml><?xml version="1.0" encoding="utf-8"?>
<p:tagLst xmlns:p="http://schemas.openxmlformats.org/presentationml/2006/main">
  <p:tag name="KSO_WM_DIAGRAM_VIRTUALLY_FRAME" val="{&quot;height&quot;:479.4,&quot;left&quot;:36,&quot;top&quot;:10.2,&quot;width&quot;:910.25}"/>
</p:tagLst>
</file>

<file path=ppt/tags/tag69.xml><?xml version="1.0" encoding="utf-8"?>
<p:tagLst xmlns:p="http://schemas.openxmlformats.org/presentationml/2006/main">
  <p:tag name="KSO_WM_DIAGRAM_VIRTUALLY_FRAME" val="{&quot;height&quot;:479.4,&quot;left&quot;:36,&quot;top&quot;:10.2,&quot;width&quot;:910.25}"/>
</p:tagLst>
</file>

<file path=ppt/tags/tag7.xml><?xml version="1.0" encoding="utf-8"?>
<p:tagLst xmlns:p="http://schemas.openxmlformats.org/presentationml/2006/main">
  <p:tag name="KSO_WM_DIAGRAM_VIRTUALLY_FRAME" val="{&quot;height&quot;:379.8,&quot;left&quot;:39.6,&quot;top&quot;:108,&quot;width&quot;:907.2}"/>
</p:tagLst>
</file>

<file path=ppt/tags/tag70.xml><?xml version="1.0" encoding="utf-8"?>
<p:tagLst xmlns:p="http://schemas.openxmlformats.org/presentationml/2006/main">
  <p:tag name="KSO_WM_DIAGRAM_VIRTUALLY_FRAME" val="{&quot;height&quot;:479.4,&quot;left&quot;:36,&quot;top&quot;:10.2,&quot;width&quot;:910.25}"/>
</p:tagLst>
</file>

<file path=ppt/tags/tag71.xml><?xml version="1.0" encoding="utf-8"?>
<p:tagLst xmlns:p="http://schemas.openxmlformats.org/presentationml/2006/main">
  <p:tag name="KSO_WM_DIAGRAM_VIRTUALLY_FRAME" val="{&quot;height&quot;:385.2,&quot;left&quot;:36,&quot;top&quot;:108,&quot;width&quot;:885.6}"/>
</p:tagLst>
</file>

<file path=ppt/tags/tag72.xml><?xml version="1.0" encoding="utf-8"?>
<p:tagLst xmlns:p="http://schemas.openxmlformats.org/presentationml/2006/main">
  <p:tag name="KSO_WM_DIAGRAM_VIRTUALLY_FRAME" val="{&quot;height&quot;:385.2,&quot;left&quot;:36,&quot;top&quot;:108,&quot;width&quot;:885.6}"/>
</p:tagLst>
</file>

<file path=ppt/tags/tag73.xml><?xml version="1.0" encoding="utf-8"?>
<p:tagLst xmlns:p="http://schemas.openxmlformats.org/presentationml/2006/main">
  <p:tag name="KSO_WM_DIAGRAM_VIRTUALLY_FRAME" val="{&quot;height&quot;:385.2,&quot;left&quot;:36,&quot;top&quot;:108,&quot;width&quot;:885.6}"/>
</p:tagLst>
</file>

<file path=ppt/tags/tag74.xml><?xml version="1.0" encoding="utf-8"?>
<p:tagLst xmlns:p="http://schemas.openxmlformats.org/presentationml/2006/main">
  <p:tag name="KSO_WM_DIAGRAM_VIRTUALLY_FRAME" val="{&quot;height&quot;:385.2,&quot;left&quot;:36,&quot;top&quot;:108,&quot;width&quot;:885.6}"/>
</p:tagLst>
</file>

<file path=ppt/tags/tag75.xml><?xml version="1.0" encoding="utf-8"?>
<p:tagLst xmlns:p="http://schemas.openxmlformats.org/presentationml/2006/main">
  <p:tag name="KSO_WM_DIAGRAM_VIRTUALLY_FRAME" val="{&quot;height&quot;:385.2,&quot;left&quot;:36,&quot;top&quot;:108,&quot;width&quot;:885.6}"/>
</p:tagLst>
</file>

<file path=ppt/tags/tag76.xml><?xml version="1.0" encoding="utf-8"?>
<p:tagLst xmlns:p="http://schemas.openxmlformats.org/presentationml/2006/main">
  <p:tag name="KSO_WM_DIAGRAM_VIRTUALLY_FRAME" val="{&quot;height&quot;:385.2,&quot;left&quot;:36,&quot;top&quot;:108,&quot;width&quot;:885.6}"/>
</p:tagLst>
</file>

<file path=ppt/tags/tag77.xml><?xml version="1.0" encoding="utf-8"?>
<p:tagLst xmlns:p="http://schemas.openxmlformats.org/presentationml/2006/main">
  <p:tag name="KSO_WM_DIAGRAM_VIRTUALLY_FRAME" val="{&quot;height&quot;:385.2,&quot;left&quot;:36,&quot;top&quot;:108,&quot;width&quot;:885.6}"/>
</p:tagLst>
</file>

<file path=ppt/tags/tag78.xml><?xml version="1.0" encoding="utf-8"?>
<p:tagLst xmlns:p="http://schemas.openxmlformats.org/presentationml/2006/main">
  <p:tag name="KSO_WM_DIAGRAM_VIRTUALLY_FRAME" val="{&quot;height&quot;:385.2,&quot;left&quot;:36,&quot;top&quot;:108,&quot;width&quot;:885.6}"/>
</p:tagLst>
</file>

<file path=ppt/tags/tag79.xml><?xml version="1.0" encoding="utf-8"?>
<p:tagLst xmlns:p="http://schemas.openxmlformats.org/presentationml/2006/main">
  <p:tag name="KSO_WM_DIAGRAM_VIRTUALLY_FRAME" val="{&quot;height&quot;:385.2,&quot;left&quot;:36,&quot;top&quot;:108,&quot;width&quot;:885.6}"/>
</p:tagLst>
</file>

<file path=ppt/tags/tag8.xml><?xml version="1.0" encoding="utf-8"?>
<p:tagLst xmlns:p="http://schemas.openxmlformats.org/presentationml/2006/main">
  <p:tag name="KSO_WM_DIAGRAM_VIRTUALLY_FRAME" val="{&quot;height&quot;:379.8,&quot;left&quot;:39.6,&quot;top&quot;:108,&quot;width&quot;:907.2}"/>
</p:tagLst>
</file>

<file path=ppt/tags/tag80.xml><?xml version="1.0" encoding="utf-8"?>
<p:tagLst xmlns:p="http://schemas.openxmlformats.org/presentationml/2006/main">
  <p:tag name="KSO_WM_DIAGRAM_VIRTUALLY_FRAME" val="{&quot;height&quot;:385.2,&quot;left&quot;:36,&quot;top&quot;:108,&quot;width&quot;:885.6}"/>
</p:tagLst>
</file>

<file path=ppt/tags/tag81.xml><?xml version="1.0" encoding="utf-8"?>
<p:tagLst xmlns:p="http://schemas.openxmlformats.org/presentationml/2006/main">
  <p:tag name="KSO_WM_DIAGRAM_VIRTUALLY_FRAME" val="{&quot;height&quot;:385.2,&quot;left&quot;:36,&quot;top&quot;:108,&quot;width&quot;:885.6}"/>
</p:tagLst>
</file>

<file path=ppt/tags/tag82.xml><?xml version="1.0" encoding="utf-8"?>
<p:tagLst xmlns:p="http://schemas.openxmlformats.org/presentationml/2006/main">
  <p:tag name="KSO_WM_DIAGRAM_VIRTUALLY_FRAME" val="{&quot;height&quot;:385.2,&quot;left&quot;:36,&quot;top&quot;:108,&quot;width&quot;:885.6}"/>
</p:tagLst>
</file>

<file path=ppt/tags/tag83.xml><?xml version="1.0" encoding="utf-8"?>
<p:tagLst xmlns:p="http://schemas.openxmlformats.org/presentationml/2006/main">
  <p:tag name="KSO_WM_DIAGRAM_VIRTUALLY_FRAME" val="{&quot;height&quot;:385.2,&quot;left&quot;:36,&quot;top&quot;:108,&quot;width&quot;:885.6}"/>
</p:tagLst>
</file>

<file path=ppt/tags/tag84.xml><?xml version="1.0" encoding="utf-8"?>
<p:tagLst xmlns:p="http://schemas.openxmlformats.org/presentationml/2006/main">
  <p:tag name="KSO_WM_DIAGRAM_VIRTUALLY_FRAME" val="{&quot;height&quot;:385.2,&quot;left&quot;:36,&quot;top&quot;:108,&quot;width&quot;:885.6}"/>
</p:tagLst>
</file>

<file path=ppt/tags/tag85.xml><?xml version="1.0" encoding="utf-8"?>
<p:tagLst xmlns:p="http://schemas.openxmlformats.org/presentationml/2006/main">
  <p:tag name="KSO_WM_DIAGRAM_VIRTUALLY_FRAME" val="{&quot;height&quot;:385.2,&quot;left&quot;:36,&quot;top&quot;:108,&quot;width&quot;:885.6}"/>
</p:tagLst>
</file>

<file path=ppt/tags/tag86.xml><?xml version="1.0" encoding="utf-8"?>
<p:tagLst xmlns:p="http://schemas.openxmlformats.org/presentationml/2006/main">
  <p:tag name="KSO_WM_DIAGRAM_VIRTUALLY_FRAME" val="{&quot;height&quot;:385.2,&quot;left&quot;:36,&quot;top&quot;:108,&quot;width&quot;:885.6}"/>
</p:tagLst>
</file>

<file path=ppt/tags/tag87.xml><?xml version="1.0" encoding="utf-8"?>
<p:tagLst xmlns:p="http://schemas.openxmlformats.org/presentationml/2006/main">
  <p:tag name="KSO_WM_DIAGRAM_VIRTUALLY_FRAME" val="{&quot;height&quot;:385.2,&quot;left&quot;:36,&quot;top&quot;:108,&quot;width&quot;:885.6}"/>
</p:tagLst>
</file>

<file path=ppt/tags/tag88.xml><?xml version="1.0" encoding="utf-8"?>
<p:tagLst xmlns:p="http://schemas.openxmlformats.org/presentationml/2006/main">
  <p:tag name="KSO_WM_DIAGRAM_VIRTUALLY_FRAME" val="{&quot;height&quot;:385.2,&quot;left&quot;:36,&quot;top&quot;:108,&quot;width&quot;:885.6}"/>
</p:tagLst>
</file>

<file path=ppt/tags/tag89.xml><?xml version="1.0" encoding="utf-8"?>
<p:tagLst xmlns:p="http://schemas.openxmlformats.org/presentationml/2006/main">
  <p:tag name="KSO_WM_DIAGRAM_VIRTUALLY_FRAME" val="{&quot;height&quot;:385.2,&quot;left&quot;:36,&quot;top&quot;:108,&quot;width&quot;:885.6}"/>
</p:tagLst>
</file>

<file path=ppt/tags/tag9.xml><?xml version="1.0" encoding="utf-8"?>
<p:tagLst xmlns:p="http://schemas.openxmlformats.org/presentationml/2006/main">
  <p:tag name="KSO_WM_DIAGRAM_VIRTUALLY_FRAME" val="{&quot;height&quot;:379.8,&quot;left&quot;:39.6,&quot;top&quot;:108,&quot;width&quot;:907.2}"/>
</p:tagLst>
</file>

<file path=ppt/tags/tag90.xml><?xml version="1.0" encoding="utf-8"?>
<p:tagLst xmlns:p="http://schemas.openxmlformats.org/presentationml/2006/main">
  <p:tag name="KSO_WM_DIAGRAM_VIRTUALLY_FRAME" val="{&quot;height&quot;:385.2,&quot;left&quot;:36,&quot;top&quot;:108,&quot;width&quot;:885.6}"/>
</p:tagLst>
</file>

<file path=ppt/tags/tag91.xml><?xml version="1.0" encoding="utf-8"?>
<p:tagLst xmlns:p="http://schemas.openxmlformats.org/presentationml/2006/main">
  <p:tag name="KSO_WM_DIAGRAM_VIRTUALLY_FRAME" val="{&quot;height&quot;:385.2,&quot;left&quot;:36,&quot;top&quot;:108,&quot;width&quot;:885.6}"/>
</p:tagLst>
</file>

<file path=ppt/tags/tag92.xml><?xml version="1.0" encoding="utf-8"?>
<p:tagLst xmlns:p="http://schemas.openxmlformats.org/presentationml/2006/main">
  <p:tag name="KSO_WM_DIAGRAM_VIRTUALLY_FRAME" val="{&quot;height&quot;:385.2,&quot;left&quot;:36,&quot;top&quot;:108,&quot;width&quot;:885.6}"/>
</p:tagLst>
</file>

<file path=ppt/tags/tag93.xml><?xml version="1.0" encoding="utf-8"?>
<p:tagLst xmlns:p="http://schemas.openxmlformats.org/presentationml/2006/main">
  <p:tag name="KSO_WM_DIAGRAM_VIRTUALLY_FRAME" val="{&quot;height&quot;:385.2,&quot;left&quot;:36,&quot;top&quot;:108,&quot;width&quot;:885.6}"/>
</p:tagLst>
</file>

<file path=ppt/tags/tag94.xml><?xml version="1.0" encoding="utf-8"?>
<p:tagLst xmlns:p="http://schemas.openxmlformats.org/presentationml/2006/main">
  <p:tag name="KSO_WM_DIAGRAM_VIRTUALLY_FRAME" val="{&quot;height&quot;:385.2,&quot;left&quot;:36,&quot;top&quot;:108,&quot;width&quot;:885.6}"/>
</p:tagLst>
</file>

<file path=ppt/tags/tag95.xml><?xml version="1.0" encoding="utf-8"?>
<p:tagLst xmlns:p="http://schemas.openxmlformats.org/presentationml/2006/main">
  <p:tag name="KSO_WM_DIAGRAM_VIRTUALLY_FRAME" val="{&quot;height&quot;:385.2,&quot;left&quot;:36,&quot;top&quot;:108,&quot;width&quot;:885.6}"/>
</p:tagLst>
</file>

<file path=ppt/tags/tag96.xml><?xml version="1.0" encoding="utf-8"?>
<p:tagLst xmlns:p="http://schemas.openxmlformats.org/presentationml/2006/main">
  <p:tag name="KSO_WM_DIAGRAM_VIRTUALLY_FRAME" val="{&quot;height&quot;:385.2,&quot;left&quot;:36,&quot;top&quot;:108,&quot;width&quot;:885.6}"/>
</p:tagLst>
</file>

<file path=ppt/tags/tag97.xml><?xml version="1.0" encoding="utf-8"?>
<p:tagLst xmlns:p="http://schemas.openxmlformats.org/presentationml/2006/main">
  <p:tag name="KSO_WM_DIAGRAM_VIRTUALLY_FRAME" val="{&quot;height&quot;:385.2,&quot;left&quot;:36,&quot;top&quot;:108,&quot;width&quot;:885.6}"/>
</p:tagLst>
</file>

<file path=ppt/tags/tag98.xml><?xml version="1.0" encoding="utf-8"?>
<p:tagLst xmlns:p="http://schemas.openxmlformats.org/presentationml/2006/main">
  <p:tag name="KSO_WM_DIAGRAM_VIRTUALLY_FRAME" val="{&quot;height&quot;:385.2,&quot;left&quot;:36,&quot;top&quot;:108,&quot;width&quot;:885.6}"/>
</p:tagLst>
</file>

<file path=ppt/tags/tag99.xml><?xml version="1.0" encoding="utf-8"?>
<p:tagLst xmlns:p="http://schemas.openxmlformats.org/presentationml/2006/main">
  <p:tag name="KSO_WM_DIAGRAM_VIRTUALLY_FRAME" val="{&quot;height&quot;:385.2,&quot;left&quot;:36,&quot;top&quot;:108,&quot;width&quot;:885.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9425</Words>
  <Application>WPS 演示</Application>
  <PresentationFormat>On-screen Show (4:3)</PresentationFormat>
  <Paragraphs>749</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Arial</vt:lpstr>
      <vt:lpstr>微软雅黑</vt:lpstr>
      <vt:lpstr>Times New Roman</vt:lpstr>
      <vt:lpstr>Calibri</vt:lpstr>
      <vt:lpstr>Arial Unicode MS</vt:lpstr>
      <vt:lpstr>HelveticaNeue</vt:lpstr>
      <vt:lpstr>华文新魏</vt:lpstr>
      <vt:lpstr>语文格子</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generated using python-pptx</dc:description>
  <cp:lastModifiedBy>Administrator</cp:lastModifiedBy>
  <cp:revision>25</cp:revision>
  <dcterms:created xsi:type="dcterms:W3CDTF">2013-01-27T09:14:00Z</dcterms:created>
  <dcterms:modified xsi:type="dcterms:W3CDTF">2026-09-16T07:09:27Z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D55A6E06F10D47C7939B9C6A9CED2064_12</vt:lpwstr>
  </property>
  <property fmtid="{D5CDD505-2E9C-101B-9397-08002B2CF9AE}" pid="3" name="KSOProductBuildVer">
    <vt:lpwstr>2052-11.8.2.7978</vt:lpwstr>
  </property>
</Properties>
</file>