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9"/>
  </p:notesMasterIdLst>
  <p:sldIdLst>
    <p:sldId id="622" r:id="rId3"/>
    <p:sldId id="272" r:id="rId4"/>
    <p:sldId id="476" r:id="rId5"/>
    <p:sldId id="558" r:id="rId6"/>
    <p:sldId id="283" r:id="rId7"/>
    <p:sldId id="284" r:id="rId8"/>
    <p:sldId id="560" r:id="rId9"/>
    <p:sldId id="561" r:id="rId10"/>
    <p:sldId id="562" r:id="rId11"/>
    <p:sldId id="516" r:id="rId12"/>
    <p:sldId id="557" r:id="rId13"/>
    <p:sldId id="286" r:id="rId14"/>
    <p:sldId id="563" r:id="rId15"/>
    <p:sldId id="576" r:id="rId16"/>
    <p:sldId id="578" r:id="rId17"/>
    <p:sldId id="577" r:id="rId18"/>
    <p:sldId id="575" r:id="rId19"/>
    <p:sldId id="564" r:id="rId20"/>
    <p:sldId id="565" r:id="rId21"/>
    <p:sldId id="566" r:id="rId22"/>
    <p:sldId id="567" r:id="rId23"/>
    <p:sldId id="552" r:id="rId24"/>
    <p:sldId id="556" r:id="rId25"/>
    <p:sldId id="291" r:id="rId26"/>
    <p:sldId id="569" r:id="rId27"/>
    <p:sldId id="570" r:id="rId28"/>
    <p:sldId id="571" r:id="rId29"/>
    <p:sldId id="572" r:id="rId30"/>
    <p:sldId id="520" r:id="rId31"/>
    <p:sldId id="579" r:id="rId32"/>
    <p:sldId id="297" r:id="rId33"/>
    <p:sldId id="296" r:id="rId34"/>
    <p:sldId id="573" r:id="rId35"/>
    <p:sldId id="574" r:id="rId36"/>
    <p:sldId id="580" r:id="rId37"/>
    <p:sldId id="300" r:id="rId38"/>
    <p:sldId id="583" r:id="rId40"/>
    <p:sldId id="303" r:id="rId41"/>
    <p:sldId id="584" r:id="rId42"/>
    <p:sldId id="585" r:id="rId43"/>
    <p:sldId id="586" r:id="rId44"/>
    <p:sldId id="587" r:id="rId45"/>
    <p:sldId id="581" r:id="rId46"/>
    <p:sldId id="588" r:id="rId47"/>
    <p:sldId id="528" r:id="rId48"/>
    <p:sldId id="589" r:id="rId49"/>
    <p:sldId id="591" r:id="rId50"/>
    <p:sldId id="590" r:id="rId51"/>
    <p:sldId id="592" r:id="rId52"/>
    <p:sldId id="593" r:id="rId53"/>
    <p:sldId id="594" r:id="rId54"/>
    <p:sldId id="595" r:id="rId55"/>
    <p:sldId id="596" r:id="rId56"/>
    <p:sldId id="597" r:id="rId57"/>
    <p:sldId id="598" r:id="rId58"/>
    <p:sldId id="582" r:id="rId59"/>
    <p:sldId id="309" r:id="rId60"/>
    <p:sldId id="270" r:id="rId61"/>
  </p:sldIdLst>
  <p:sldSz cx="18288000" cy="10287000"/>
  <p:notesSz cx="6858000" cy="9144000"/>
  <p:embeddedFontLst>
    <p:embeddedFont>
      <p:font typeface="Arial Black" panose="020B0A04020102020204" pitchFamily="34" charset="0"/>
      <p:bold r:id="rId65"/>
    </p:embeddedFont>
    <p:embeddedFont>
      <p:font typeface="Calibri" panose="020F0502020204030204" pitchFamily="34" charset="0"/>
      <p:regular r:id="rId66"/>
      <p:bold r:id="rId67"/>
      <p:italic r:id="rId68"/>
      <p:boldItalic r:id="rId69"/>
    </p:embeddedFont>
    <p:embeddedFont>
      <p:font typeface="等线" panose="02010600030101010101" pitchFamily="2" charset="-122"/>
      <p:regular r:id="rId70"/>
    </p:embeddedFont>
    <p:embeddedFont>
      <p:font typeface="微软雅黑" panose="020B0503020204020204" pitchFamily="34" charset="-122"/>
      <p:regular r:id="rId71"/>
    </p:embeddedFont>
    <p:embeddedFont>
      <p:font typeface="等线 Light" panose="02010600030101010101" charset="-122"/>
      <p:regular r:id="rId7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F3DC"/>
    <a:srgbClr val="FFE67F"/>
    <a:srgbClr val="D1742F"/>
    <a:srgbClr val="E0EBF7"/>
    <a:srgbClr val="D1F1DF"/>
    <a:srgbClr val="00FF00"/>
    <a:srgbClr val="43A7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515" autoAdjust="0"/>
    <p:restoredTop sz="94622" autoAdjust="0"/>
  </p:normalViewPr>
  <p:slideViewPr>
    <p:cSldViewPr>
      <p:cViewPr>
        <p:scale>
          <a:sx n="50" d="100"/>
          <a:sy n="50" d="100"/>
        </p:scale>
        <p:origin x="45" y="135"/>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2" Type="http://schemas.openxmlformats.org/officeDocument/2006/relationships/font" Target="fonts/font8.fntdata"/><Relationship Id="rId71" Type="http://schemas.openxmlformats.org/officeDocument/2006/relationships/font" Target="fonts/font7.fntdata"/><Relationship Id="rId70" Type="http://schemas.openxmlformats.org/officeDocument/2006/relationships/font" Target="fonts/font6.fntdata"/><Relationship Id="rId7" Type="http://schemas.openxmlformats.org/officeDocument/2006/relationships/slide" Target="slides/slide5.xml"/><Relationship Id="rId69" Type="http://schemas.openxmlformats.org/officeDocument/2006/relationships/font" Target="fonts/font5.fntdata"/><Relationship Id="rId68" Type="http://schemas.openxmlformats.org/officeDocument/2006/relationships/font" Target="fonts/font4.fntdata"/><Relationship Id="rId67" Type="http://schemas.openxmlformats.org/officeDocument/2006/relationships/font" Target="fonts/font3.fntdata"/><Relationship Id="rId66" Type="http://schemas.openxmlformats.org/officeDocument/2006/relationships/font" Target="fonts/font2.fntdata"/><Relationship Id="rId65" Type="http://schemas.openxmlformats.org/officeDocument/2006/relationships/font" Target="fonts/font1.fntdata"/><Relationship Id="rId64" Type="http://schemas.openxmlformats.org/officeDocument/2006/relationships/tableStyles" Target="tableStyles.xml"/><Relationship Id="rId63" Type="http://schemas.openxmlformats.org/officeDocument/2006/relationships/viewProps" Target="viewProps.xml"/><Relationship Id="rId62" Type="http://schemas.openxmlformats.org/officeDocument/2006/relationships/presProps" Target="presProps.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notesMaster" Target="notesMasters/notesMaster1.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FED0654-D8BC-45D6-A967-680E3FD7173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3D2A434-2621-4434-9AD0-864067D8223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3D2A434-2621-4434-9AD0-864067D8223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3D2A434-2621-4434-9AD0-864067D8223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286000" y="1683545"/>
            <a:ext cx="13716000" cy="3581400"/>
          </a:xfrm>
          <a:prstGeom prst="rect">
            <a:avLst/>
          </a:prstGeom>
        </p:spPr>
        <p:txBody>
          <a:bodyPr anchor="b"/>
          <a:lstStyle>
            <a:lvl1pPr algn="ctr">
              <a:defRPr sz="9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2286000" y="5403057"/>
            <a:ext cx="13716000" cy="2483643"/>
          </a:xfrm>
          <a:prstGeom prst="rect">
            <a:avLst/>
          </a:prstGeo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zh-CN" altLang="en-US"/>
              <a:t>单击以编辑母版副标题样式</a:t>
            </a:r>
            <a:endParaRPr lang="zh-CN" altLang="en-US"/>
          </a:p>
        </p:txBody>
      </p:sp>
      <p:sp>
        <p:nvSpPr>
          <p:cNvPr id="4" name="日期占位符 3"/>
          <p:cNvSpPr>
            <a:spLocks noGrp="1"/>
          </p:cNvSpPr>
          <p:nvPr>
            <p:ph type="dt" sz="half" idx="10"/>
          </p:nvPr>
        </p:nvSpPr>
        <p:spPr>
          <a:xfrm>
            <a:off x="1257300" y="9534526"/>
            <a:ext cx="4114800" cy="547688"/>
          </a:xfrm>
          <a:prstGeom prst="rect">
            <a:avLst/>
          </a:prstGeom>
        </p:spPr>
        <p:txBody>
          <a:bodyPr/>
          <a:lstStyle/>
          <a:p>
            <a:fld id="{81AFA6A3-E9DE-4916-9DBC-479D295F4C0C}" type="datetimeFigureOut">
              <a:rPr lang="zh-CN" altLang="en-US" smtClean="0"/>
            </a:fld>
            <a:endParaRPr lang="zh-CN" altLang="en-US"/>
          </a:p>
        </p:txBody>
      </p:sp>
      <p:sp>
        <p:nvSpPr>
          <p:cNvPr id="5" name="页脚占位符 4"/>
          <p:cNvSpPr>
            <a:spLocks noGrp="1"/>
          </p:cNvSpPr>
          <p:nvPr>
            <p:ph type="ftr" sz="quarter" idx="11"/>
          </p:nvPr>
        </p:nvSpPr>
        <p:spPr>
          <a:xfrm>
            <a:off x="6057900" y="9534526"/>
            <a:ext cx="6172200" cy="547688"/>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12915900" y="9534526"/>
            <a:ext cx="4114800" cy="547688"/>
          </a:xfrm>
          <a:prstGeom prst="rect">
            <a:avLst/>
          </a:prstGeom>
        </p:spPr>
        <p:txBody>
          <a:bodyPr/>
          <a:lstStyle/>
          <a:p>
            <a:fld id="{34B3792C-6A73-4553-9A1D-B29C5D34C6A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1257300" y="547688"/>
            <a:ext cx="15773400" cy="1988345"/>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1257300" y="2738438"/>
            <a:ext cx="15773400" cy="6527007"/>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1257300" y="9534526"/>
            <a:ext cx="4114800" cy="547688"/>
          </a:xfrm>
          <a:prstGeom prst="rect">
            <a:avLst/>
          </a:prstGeom>
        </p:spPr>
        <p:txBody>
          <a:bodyPr/>
          <a:lstStyle/>
          <a:p>
            <a:fld id="{81AFA6A3-E9DE-4916-9DBC-479D295F4C0C}" type="datetimeFigureOut">
              <a:rPr lang="zh-CN" altLang="en-US" smtClean="0"/>
            </a:fld>
            <a:endParaRPr lang="zh-CN" altLang="en-US"/>
          </a:p>
        </p:txBody>
      </p:sp>
      <p:sp>
        <p:nvSpPr>
          <p:cNvPr id="5" name="页脚占位符 4"/>
          <p:cNvSpPr>
            <a:spLocks noGrp="1"/>
          </p:cNvSpPr>
          <p:nvPr>
            <p:ph type="ftr" sz="quarter" idx="11"/>
          </p:nvPr>
        </p:nvSpPr>
        <p:spPr>
          <a:xfrm>
            <a:off x="6057900" y="9534526"/>
            <a:ext cx="6172200" cy="547688"/>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12915900" y="9534526"/>
            <a:ext cx="4114800" cy="547688"/>
          </a:xfrm>
          <a:prstGeom prst="rect">
            <a:avLst/>
          </a:prstGeom>
        </p:spPr>
        <p:txBody>
          <a:bodyPr/>
          <a:lstStyle/>
          <a:p>
            <a:fld id="{34B3792C-6A73-4553-9A1D-B29C5D34C6A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3087350" y="547688"/>
            <a:ext cx="3943350" cy="8717757"/>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1257300" y="547688"/>
            <a:ext cx="11601450" cy="8717757"/>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1257300" y="9534526"/>
            <a:ext cx="4114800" cy="547688"/>
          </a:xfrm>
          <a:prstGeom prst="rect">
            <a:avLst/>
          </a:prstGeom>
        </p:spPr>
        <p:txBody>
          <a:bodyPr/>
          <a:lstStyle/>
          <a:p>
            <a:fld id="{81AFA6A3-E9DE-4916-9DBC-479D295F4C0C}" type="datetimeFigureOut">
              <a:rPr lang="zh-CN" altLang="en-US" smtClean="0"/>
            </a:fld>
            <a:endParaRPr lang="zh-CN" altLang="en-US"/>
          </a:p>
        </p:txBody>
      </p:sp>
      <p:sp>
        <p:nvSpPr>
          <p:cNvPr id="5" name="页脚占位符 4"/>
          <p:cNvSpPr>
            <a:spLocks noGrp="1"/>
          </p:cNvSpPr>
          <p:nvPr>
            <p:ph type="ftr" sz="quarter" idx="11"/>
          </p:nvPr>
        </p:nvSpPr>
        <p:spPr>
          <a:xfrm>
            <a:off x="6057900" y="9534526"/>
            <a:ext cx="6172200" cy="547688"/>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12915900" y="9534526"/>
            <a:ext cx="4114800" cy="547688"/>
          </a:xfrm>
          <a:prstGeom prst="rect">
            <a:avLst/>
          </a:prstGeom>
        </p:spPr>
        <p:txBody>
          <a:bodyPr/>
          <a:lstStyle/>
          <a:p>
            <a:fld id="{34B3792C-6A73-4553-9A1D-B29C5D34C6A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257300" y="547688"/>
            <a:ext cx="15773400" cy="1988345"/>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1257300" y="2738438"/>
            <a:ext cx="15773400" cy="6527007"/>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1257300" y="9534526"/>
            <a:ext cx="4114800" cy="547688"/>
          </a:xfrm>
          <a:prstGeom prst="rect">
            <a:avLst/>
          </a:prstGeom>
        </p:spPr>
        <p:txBody>
          <a:bodyPr/>
          <a:lstStyle/>
          <a:p>
            <a:fld id="{81AFA6A3-E9DE-4916-9DBC-479D295F4C0C}" type="datetimeFigureOut">
              <a:rPr lang="zh-CN" altLang="en-US" smtClean="0"/>
            </a:fld>
            <a:endParaRPr lang="zh-CN" altLang="en-US"/>
          </a:p>
        </p:txBody>
      </p:sp>
      <p:sp>
        <p:nvSpPr>
          <p:cNvPr id="5" name="页脚占位符 4"/>
          <p:cNvSpPr>
            <a:spLocks noGrp="1"/>
          </p:cNvSpPr>
          <p:nvPr>
            <p:ph type="ftr" sz="quarter" idx="11"/>
          </p:nvPr>
        </p:nvSpPr>
        <p:spPr>
          <a:xfrm>
            <a:off x="6057900" y="9534526"/>
            <a:ext cx="6172200" cy="547688"/>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12915900" y="9534526"/>
            <a:ext cx="4114800" cy="547688"/>
          </a:xfrm>
          <a:prstGeom prst="rect">
            <a:avLst/>
          </a:prstGeom>
        </p:spPr>
        <p:txBody>
          <a:bodyPr/>
          <a:lstStyle/>
          <a:p>
            <a:fld id="{34B3792C-6A73-4553-9A1D-B29C5D34C6A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247775" y="2564608"/>
            <a:ext cx="15773400" cy="4279106"/>
          </a:xfrm>
          <a:prstGeom prst="rect">
            <a:avLst/>
          </a:prstGeom>
        </p:spPr>
        <p:txBody>
          <a:bodyPr anchor="b"/>
          <a:lstStyle>
            <a:lvl1pPr>
              <a:defRPr sz="9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1247775" y="6884195"/>
            <a:ext cx="15773400" cy="2250281"/>
          </a:xfrm>
          <a:prstGeom prst="rect">
            <a:avLst/>
          </a:prstGeom>
        </p:spPr>
        <p:txBody>
          <a:bodyPr/>
          <a:lstStyle>
            <a:lvl1pPr marL="0" indent="0">
              <a:buNone/>
              <a:defRPr sz="3600">
                <a:solidFill>
                  <a:schemeClr val="tx1">
                    <a:tint val="75000"/>
                  </a:schemeClr>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a:xfrm>
            <a:off x="1257300" y="9534526"/>
            <a:ext cx="4114800" cy="547688"/>
          </a:xfrm>
          <a:prstGeom prst="rect">
            <a:avLst/>
          </a:prstGeom>
        </p:spPr>
        <p:txBody>
          <a:bodyPr/>
          <a:lstStyle/>
          <a:p>
            <a:fld id="{81AFA6A3-E9DE-4916-9DBC-479D295F4C0C}" type="datetimeFigureOut">
              <a:rPr lang="zh-CN" altLang="en-US" smtClean="0"/>
            </a:fld>
            <a:endParaRPr lang="zh-CN" altLang="en-US"/>
          </a:p>
        </p:txBody>
      </p:sp>
      <p:sp>
        <p:nvSpPr>
          <p:cNvPr id="5" name="页脚占位符 4"/>
          <p:cNvSpPr>
            <a:spLocks noGrp="1"/>
          </p:cNvSpPr>
          <p:nvPr>
            <p:ph type="ftr" sz="quarter" idx="11"/>
          </p:nvPr>
        </p:nvSpPr>
        <p:spPr>
          <a:xfrm>
            <a:off x="6057900" y="9534526"/>
            <a:ext cx="6172200" cy="547688"/>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12915900" y="9534526"/>
            <a:ext cx="4114800" cy="547688"/>
          </a:xfrm>
          <a:prstGeom prst="rect">
            <a:avLst/>
          </a:prstGeom>
        </p:spPr>
        <p:txBody>
          <a:bodyPr/>
          <a:lstStyle/>
          <a:p>
            <a:fld id="{34B3792C-6A73-4553-9A1D-B29C5D34C6A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257300" y="547688"/>
            <a:ext cx="15773400" cy="1988345"/>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1257300" y="2738438"/>
            <a:ext cx="7772400" cy="6527007"/>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9258300" y="2738438"/>
            <a:ext cx="7772400" cy="6527007"/>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1257300" y="9534526"/>
            <a:ext cx="4114800" cy="547688"/>
          </a:xfrm>
          <a:prstGeom prst="rect">
            <a:avLst/>
          </a:prstGeom>
        </p:spPr>
        <p:txBody>
          <a:bodyPr/>
          <a:lstStyle/>
          <a:p>
            <a:fld id="{81AFA6A3-E9DE-4916-9DBC-479D295F4C0C}" type="datetimeFigureOut">
              <a:rPr lang="zh-CN" altLang="en-US" smtClean="0"/>
            </a:fld>
            <a:endParaRPr lang="zh-CN" altLang="en-US"/>
          </a:p>
        </p:txBody>
      </p:sp>
      <p:sp>
        <p:nvSpPr>
          <p:cNvPr id="6" name="页脚占位符 5"/>
          <p:cNvSpPr>
            <a:spLocks noGrp="1"/>
          </p:cNvSpPr>
          <p:nvPr>
            <p:ph type="ftr" sz="quarter" idx="11"/>
          </p:nvPr>
        </p:nvSpPr>
        <p:spPr>
          <a:xfrm>
            <a:off x="6057900" y="9534526"/>
            <a:ext cx="6172200" cy="547688"/>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12915900" y="9534526"/>
            <a:ext cx="4114800" cy="547688"/>
          </a:xfrm>
          <a:prstGeom prst="rect">
            <a:avLst/>
          </a:prstGeom>
        </p:spPr>
        <p:txBody>
          <a:bodyPr/>
          <a:lstStyle/>
          <a:p>
            <a:fld id="{34B3792C-6A73-4553-9A1D-B29C5D34C6A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1259682" y="547688"/>
            <a:ext cx="15773400" cy="1988345"/>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1259683" y="2521745"/>
            <a:ext cx="7736681" cy="1235868"/>
          </a:xfrm>
          <a:prstGeom prst="rect">
            <a:avLst/>
          </a:prstGeo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1259683" y="3757613"/>
            <a:ext cx="7736681" cy="5526882"/>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9258300" y="2521745"/>
            <a:ext cx="7774782" cy="1235868"/>
          </a:xfrm>
          <a:prstGeom prst="rect">
            <a:avLst/>
          </a:prstGeo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9258300" y="3757613"/>
            <a:ext cx="7774782" cy="5526882"/>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1257300" y="9534526"/>
            <a:ext cx="4114800" cy="547688"/>
          </a:xfrm>
          <a:prstGeom prst="rect">
            <a:avLst/>
          </a:prstGeom>
        </p:spPr>
        <p:txBody>
          <a:bodyPr/>
          <a:lstStyle/>
          <a:p>
            <a:fld id="{81AFA6A3-E9DE-4916-9DBC-479D295F4C0C}" type="datetimeFigureOut">
              <a:rPr lang="zh-CN" altLang="en-US" smtClean="0"/>
            </a:fld>
            <a:endParaRPr lang="zh-CN" altLang="en-US"/>
          </a:p>
        </p:txBody>
      </p:sp>
      <p:sp>
        <p:nvSpPr>
          <p:cNvPr id="8" name="页脚占位符 7"/>
          <p:cNvSpPr>
            <a:spLocks noGrp="1"/>
          </p:cNvSpPr>
          <p:nvPr>
            <p:ph type="ftr" sz="quarter" idx="11"/>
          </p:nvPr>
        </p:nvSpPr>
        <p:spPr>
          <a:xfrm>
            <a:off x="6057900" y="9534526"/>
            <a:ext cx="6172200" cy="547688"/>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12915900" y="9534526"/>
            <a:ext cx="4114800" cy="547688"/>
          </a:xfrm>
          <a:prstGeom prst="rect">
            <a:avLst/>
          </a:prstGeom>
        </p:spPr>
        <p:txBody>
          <a:bodyPr/>
          <a:lstStyle/>
          <a:p>
            <a:fld id="{34B3792C-6A73-4553-9A1D-B29C5D34C6A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257300" y="547688"/>
            <a:ext cx="15773400" cy="1988345"/>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1257300" y="9534526"/>
            <a:ext cx="4114800" cy="547688"/>
          </a:xfrm>
          <a:prstGeom prst="rect">
            <a:avLst/>
          </a:prstGeom>
        </p:spPr>
        <p:txBody>
          <a:bodyPr/>
          <a:lstStyle/>
          <a:p>
            <a:fld id="{81AFA6A3-E9DE-4916-9DBC-479D295F4C0C}" type="datetimeFigureOut">
              <a:rPr lang="zh-CN" altLang="en-US" smtClean="0"/>
            </a:fld>
            <a:endParaRPr lang="zh-CN" altLang="en-US"/>
          </a:p>
        </p:txBody>
      </p:sp>
      <p:sp>
        <p:nvSpPr>
          <p:cNvPr id="4" name="页脚占位符 3"/>
          <p:cNvSpPr>
            <a:spLocks noGrp="1"/>
          </p:cNvSpPr>
          <p:nvPr>
            <p:ph type="ftr" sz="quarter" idx="11"/>
          </p:nvPr>
        </p:nvSpPr>
        <p:spPr>
          <a:xfrm>
            <a:off x="6057900" y="9534526"/>
            <a:ext cx="6172200" cy="547688"/>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12915900" y="9534526"/>
            <a:ext cx="4114800" cy="547688"/>
          </a:xfrm>
          <a:prstGeom prst="rect">
            <a:avLst/>
          </a:prstGeom>
        </p:spPr>
        <p:txBody>
          <a:bodyPr/>
          <a:lstStyle/>
          <a:p>
            <a:fld id="{34B3792C-6A73-4553-9A1D-B29C5D34C6A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1257300" y="9534526"/>
            <a:ext cx="4114800" cy="547688"/>
          </a:xfrm>
          <a:prstGeom prst="rect">
            <a:avLst/>
          </a:prstGeom>
        </p:spPr>
        <p:txBody>
          <a:bodyPr/>
          <a:lstStyle/>
          <a:p>
            <a:fld id="{81AFA6A3-E9DE-4916-9DBC-479D295F4C0C}" type="datetimeFigureOut">
              <a:rPr lang="zh-CN" altLang="en-US" smtClean="0"/>
            </a:fld>
            <a:endParaRPr lang="zh-CN" altLang="en-US"/>
          </a:p>
        </p:txBody>
      </p:sp>
      <p:sp>
        <p:nvSpPr>
          <p:cNvPr id="3" name="页脚占位符 2"/>
          <p:cNvSpPr>
            <a:spLocks noGrp="1"/>
          </p:cNvSpPr>
          <p:nvPr>
            <p:ph type="ftr" sz="quarter" idx="11"/>
          </p:nvPr>
        </p:nvSpPr>
        <p:spPr>
          <a:xfrm>
            <a:off x="6057900" y="9534526"/>
            <a:ext cx="6172200" cy="547688"/>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12915900" y="9534526"/>
            <a:ext cx="4114800" cy="547688"/>
          </a:xfrm>
          <a:prstGeom prst="rect">
            <a:avLst/>
          </a:prstGeom>
        </p:spPr>
        <p:txBody>
          <a:bodyPr/>
          <a:lstStyle/>
          <a:p>
            <a:fld id="{34B3792C-6A73-4553-9A1D-B29C5D34C6A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1259683" y="685800"/>
            <a:ext cx="5898356" cy="2400300"/>
          </a:xfrm>
          <a:prstGeom prst="rect">
            <a:avLst/>
          </a:prstGeom>
        </p:spPr>
        <p:txBody>
          <a:bodyPr anchor="b"/>
          <a:lstStyle>
            <a:lvl1pPr>
              <a:defRPr sz="48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7774782" y="1481138"/>
            <a:ext cx="9258300" cy="7310438"/>
          </a:xfrm>
          <a:prstGeom prst="rect">
            <a:avLst/>
          </a:prstGeo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1259683" y="3086100"/>
            <a:ext cx="5898356" cy="5717382"/>
          </a:xfrm>
          <a:prstGeom prst="rect">
            <a:avLst/>
          </a:prstGeo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zh-CN" altLang="en-US"/>
              <a:t>编辑母版文本样式</a:t>
            </a:r>
            <a:endParaRPr lang="zh-CN" altLang="en-US"/>
          </a:p>
        </p:txBody>
      </p:sp>
      <p:sp>
        <p:nvSpPr>
          <p:cNvPr id="5" name="日期占位符 4"/>
          <p:cNvSpPr>
            <a:spLocks noGrp="1"/>
          </p:cNvSpPr>
          <p:nvPr>
            <p:ph type="dt" sz="half" idx="10"/>
          </p:nvPr>
        </p:nvSpPr>
        <p:spPr>
          <a:xfrm>
            <a:off x="1257300" y="9534526"/>
            <a:ext cx="4114800" cy="547688"/>
          </a:xfrm>
          <a:prstGeom prst="rect">
            <a:avLst/>
          </a:prstGeom>
        </p:spPr>
        <p:txBody>
          <a:bodyPr/>
          <a:lstStyle/>
          <a:p>
            <a:fld id="{81AFA6A3-E9DE-4916-9DBC-479D295F4C0C}" type="datetimeFigureOut">
              <a:rPr lang="zh-CN" altLang="en-US" smtClean="0"/>
            </a:fld>
            <a:endParaRPr lang="zh-CN" altLang="en-US"/>
          </a:p>
        </p:txBody>
      </p:sp>
      <p:sp>
        <p:nvSpPr>
          <p:cNvPr id="6" name="页脚占位符 5"/>
          <p:cNvSpPr>
            <a:spLocks noGrp="1"/>
          </p:cNvSpPr>
          <p:nvPr>
            <p:ph type="ftr" sz="quarter" idx="11"/>
          </p:nvPr>
        </p:nvSpPr>
        <p:spPr>
          <a:xfrm>
            <a:off x="6057900" y="9534526"/>
            <a:ext cx="6172200" cy="547688"/>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12915900" y="9534526"/>
            <a:ext cx="4114800" cy="547688"/>
          </a:xfrm>
          <a:prstGeom prst="rect">
            <a:avLst/>
          </a:prstGeom>
        </p:spPr>
        <p:txBody>
          <a:bodyPr/>
          <a:lstStyle/>
          <a:p>
            <a:fld id="{34B3792C-6A73-4553-9A1D-B29C5D34C6A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259683" y="685800"/>
            <a:ext cx="5898356" cy="2400300"/>
          </a:xfrm>
          <a:prstGeom prst="rect">
            <a:avLst/>
          </a:prstGeom>
        </p:spPr>
        <p:txBody>
          <a:bodyPr anchor="b"/>
          <a:lstStyle>
            <a:lvl1pPr>
              <a:defRPr sz="48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7774782" y="1481138"/>
            <a:ext cx="9258300" cy="7310438"/>
          </a:xfrm>
          <a:prstGeom prst="rect">
            <a:avLst/>
          </a:prstGeo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endParaRPr lang="zh-CN" altLang="en-US"/>
          </a:p>
        </p:txBody>
      </p:sp>
      <p:sp>
        <p:nvSpPr>
          <p:cNvPr id="4" name="文本占位符 3"/>
          <p:cNvSpPr>
            <a:spLocks noGrp="1"/>
          </p:cNvSpPr>
          <p:nvPr>
            <p:ph type="body" sz="half" idx="2" hasCustomPrompt="1"/>
          </p:nvPr>
        </p:nvSpPr>
        <p:spPr>
          <a:xfrm>
            <a:off x="1259683" y="3086100"/>
            <a:ext cx="5898356" cy="5717382"/>
          </a:xfrm>
          <a:prstGeom prst="rect">
            <a:avLst/>
          </a:prstGeo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zh-CN" altLang="en-US"/>
              <a:t>编辑母版文本样式</a:t>
            </a:r>
            <a:endParaRPr lang="zh-CN" altLang="en-US"/>
          </a:p>
        </p:txBody>
      </p:sp>
      <p:sp>
        <p:nvSpPr>
          <p:cNvPr id="5" name="日期占位符 4"/>
          <p:cNvSpPr>
            <a:spLocks noGrp="1"/>
          </p:cNvSpPr>
          <p:nvPr>
            <p:ph type="dt" sz="half" idx="10"/>
          </p:nvPr>
        </p:nvSpPr>
        <p:spPr>
          <a:xfrm>
            <a:off x="1257300" y="9534526"/>
            <a:ext cx="4114800" cy="547688"/>
          </a:xfrm>
          <a:prstGeom prst="rect">
            <a:avLst/>
          </a:prstGeom>
        </p:spPr>
        <p:txBody>
          <a:bodyPr/>
          <a:lstStyle/>
          <a:p>
            <a:fld id="{81AFA6A3-E9DE-4916-9DBC-479D295F4C0C}" type="datetimeFigureOut">
              <a:rPr lang="zh-CN" altLang="en-US" smtClean="0"/>
            </a:fld>
            <a:endParaRPr lang="zh-CN" altLang="en-US"/>
          </a:p>
        </p:txBody>
      </p:sp>
      <p:sp>
        <p:nvSpPr>
          <p:cNvPr id="6" name="页脚占位符 5"/>
          <p:cNvSpPr>
            <a:spLocks noGrp="1"/>
          </p:cNvSpPr>
          <p:nvPr>
            <p:ph type="ftr" sz="quarter" idx="11"/>
          </p:nvPr>
        </p:nvSpPr>
        <p:spPr>
          <a:xfrm>
            <a:off x="6057900" y="9534526"/>
            <a:ext cx="6172200" cy="547688"/>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12915900" y="9534526"/>
            <a:ext cx="4114800" cy="547688"/>
          </a:xfrm>
          <a:prstGeom prst="rect">
            <a:avLst/>
          </a:prstGeom>
        </p:spPr>
        <p:txBody>
          <a:bodyPr/>
          <a:lstStyle/>
          <a:p>
            <a:fld id="{34B3792C-6A73-4553-9A1D-B29C5D34C6A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4415443" y="3783560"/>
            <a:ext cx="9468197" cy="1942327"/>
          </a:xfrm>
          <a:prstGeom prst="rect">
            <a:avLst/>
          </a:prstGeom>
        </p:spPr>
        <p:txBody>
          <a:bodyPr wrap="square">
            <a:spAutoFit/>
          </a:bodyPr>
          <a:lstStyle/>
          <a:p>
            <a:pPr algn="ctr">
              <a:lnSpc>
                <a:spcPct val="200000"/>
              </a:lnSpc>
            </a:pPr>
            <a:r>
              <a:rPr lang="zh-CN" altLang="en-US" sz="2100" b="1" dirty="0">
                <a:solidFill>
                  <a:schemeClr val="accent1">
                    <a:lumMod val="50000"/>
                    <a:alpha val="0"/>
                  </a:schemeClr>
                </a:solidFill>
                <a:latin typeface="Auraka方黑檀" panose="02020700000000000000" pitchFamily="18" charset="-128"/>
                <a:ea typeface="Auraka方黑檀" panose="02020700000000000000" pitchFamily="18" charset="-128"/>
                <a:sym typeface="逐浪细阁体" panose="03000509000000000000" pitchFamily="65" charset="-122"/>
              </a:rPr>
              <a:t>感谢您下载包图网平台上提供的</a:t>
            </a:r>
            <a:r>
              <a:rPr lang="en-US" altLang="zh-CN" sz="2100" b="1" dirty="0">
                <a:solidFill>
                  <a:schemeClr val="accent1">
                    <a:lumMod val="50000"/>
                    <a:alpha val="0"/>
                  </a:schemeClr>
                </a:solidFill>
                <a:latin typeface="Auraka方黑檀" panose="02020700000000000000" pitchFamily="18" charset="-128"/>
                <a:ea typeface="Auraka方黑檀" panose="02020700000000000000" pitchFamily="18" charset="-128"/>
                <a:sym typeface="逐浪细阁体" panose="03000509000000000000" pitchFamily="65" charset="-122"/>
              </a:rPr>
              <a:t>PPT</a:t>
            </a:r>
            <a:r>
              <a:rPr lang="zh-CN" altLang="en-US" sz="2100" b="1" dirty="0">
                <a:solidFill>
                  <a:schemeClr val="accent1">
                    <a:lumMod val="50000"/>
                    <a:alpha val="0"/>
                  </a:schemeClr>
                </a:solidFill>
                <a:latin typeface="Auraka方黑檀" panose="02020700000000000000" pitchFamily="18" charset="-128"/>
                <a:ea typeface="Auraka方黑檀" panose="02020700000000000000" pitchFamily="18" charset="-128"/>
                <a:sym typeface="逐浪细阁体" panose="03000509000000000000" pitchFamily="65" charset="-122"/>
              </a:rPr>
              <a:t>作品，为了您和包图网以及原创作者的利益，请勿复制、传播、销售，否则将承担法律责任！包图网将对作品进行维权，按照传播下载次数进行十倍的索取赔偿！</a:t>
            </a:r>
            <a:endParaRPr lang="en-US" altLang="zh-CN" sz="2100" b="1" dirty="0">
              <a:solidFill>
                <a:schemeClr val="accent1">
                  <a:lumMod val="50000"/>
                  <a:alpha val="0"/>
                </a:schemeClr>
              </a:solidFill>
              <a:latin typeface="Auraka方黑檀" panose="02020700000000000000" pitchFamily="18" charset="-128"/>
              <a:ea typeface="Auraka方黑檀" panose="02020700000000000000" pitchFamily="18" charset="-128"/>
              <a:sym typeface="逐浪细阁体" panose="03000509000000000000" pitchFamily="65" charset="-122"/>
            </a:endParaRPr>
          </a:p>
        </p:txBody>
      </p:sp>
      <p:pic>
        <p:nvPicPr>
          <p:cNvPr id="5124" name="图片 6" descr="logo横版 png"/>
          <p:cNvPicPr>
            <a:picLocks noChangeAspect="1"/>
          </p:cNvPicPr>
          <p:nvPr userDrawn="1"/>
        </p:nvPicPr>
        <p:blipFill>
          <a:blip r:embed="rId12"/>
          <a:stretch>
            <a:fillRect/>
          </a:stretch>
        </p:blipFill>
        <p:spPr>
          <a:xfrm>
            <a:off x="16380460" y="651510"/>
            <a:ext cx="895985" cy="94805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6.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6.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6.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6.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6.jpe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image" Target="../media/image6.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3.png"/><Relationship Id="rId1" Type="http://schemas.openxmlformats.org/officeDocument/2006/relationships/image" Target="../media/image6.jpe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1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1416050" y="1170305"/>
            <a:ext cx="9540240" cy="7477760"/>
          </a:xfrm>
          <a:prstGeom prst="rect">
            <a:avLst/>
          </a:prstGeom>
          <a:noFill/>
          <a:ln w="9525">
            <a:noFill/>
          </a:ln>
        </p:spPr>
        <p:txBody>
          <a:bodyPr wrap="square" anchor="t">
            <a:spAutoFit/>
          </a:bodyPr>
          <a:p>
            <a:r>
              <a:rPr lang="zh-CN" altLang="en-US" sz="6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6000" b="1">
              <a:solidFill>
                <a:srgbClr val="FF0000"/>
              </a:solidFill>
              <a:latin typeface="HelveticaNeue" pitchFamily="2" charset="0"/>
              <a:ea typeface="宋体" panose="02010600030101010101" pitchFamily="2" charset="-122"/>
            </a:endParaRPr>
          </a:p>
          <a:p>
            <a:endParaRPr lang="en-US" altLang="zh-CN" sz="6000" b="1">
              <a:solidFill>
                <a:srgbClr val="FF0000"/>
              </a:solidFill>
              <a:latin typeface="HelveticaNeue" pitchFamily="2" charset="0"/>
              <a:ea typeface="宋体" panose="02010600030101010101" pitchFamily="2" charset="-122"/>
            </a:endParaRPr>
          </a:p>
          <a:p>
            <a:r>
              <a:rPr lang="zh-CN" altLang="en-US" sz="6000" b="1">
                <a:solidFill>
                  <a:srgbClr val="FF0000"/>
                </a:solidFill>
                <a:latin typeface="HelveticaNeue" pitchFamily="2" charset="0"/>
                <a:ea typeface="宋体" panose="02010600030101010101" pitchFamily="2" charset="-122"/>
              </a:rPr>
              <a:t>更多教学资源请关注</a:t>
            </a:r>
            <a:endParaRPr lang="en-US" altLang="zh-CN" sz="6000" b="1">
              <a:solidFill>
                <a:srgbClr val="FF0000"/>
              </a:solidFill>
              <a:latin typeface="HelveticaNeue" pitchFamily="2" charset="0"/>
              <a:ea typeface="宋体" panose="02010600030101010101" pitchFamily="2" charset="-122"/>
            </a:endParaRPr>
          </a:p>
          <a:p>
            <a:r>
              <a:rPr lang="zh-CN" altLang="en-US" sz="6000" b="1">
                <a:solidFill>
                  <a:srgbClr val="FF0000"/>
                </a:solidFill>
                <a:latin typeface="HelveticaNeue" pitchFamily="2" charset="0"/>
                <a:ea typeface="宋体" panose="02010600030101010101" pitchFamily="2" charset="-122"/>
              </a:rPr>
              <a:t>公众号：溯恩英语</a:t>
            </a:r>
            <a:endParaRPr lang="zh-CN" altLang="en-US" sz="6000" b="1">
              <a:solidFill>
                <a:srgbClr val="FF0000"/>
              </a:solidFill>
              <a:latin typeface="HelveticaNeue" pitchFamily="2" charset="0"/>
              <a:ea typeface="宋体" panose="02010600030101010101" pitchFamily="2" charset="-122"/>
            </a:endParaRPr>
          </a:p>
        </p:txBody>
      </p:sp>
      <p:sp>
        <p:nvSpPr>
          <p:cNvPr id="5122" name="矩形 3"/>
          <p:cNvSpPr/>
          <p:nvPr/>
        </p:nvSpPr>
        <p:spPr>
          <a:xfrm>
            <a:off x="12290425" y="3680460"/>
            <a:ext cx="5466080" cy="1014730"/>
          </a:xfrm>
          <a:prstGeom prst="rect">
            <a:avLst/>
          </a:prstGeom>
          <a:noFill/>
          <a:ln w="9525">
            <a:noFill/>
          </a:ln>
        </p:spPr>
        <p:txBody>
          <a:bodyPr wrap="square" anchor="t">
            <a:spAutoFit/>
          </a:bodyPr>
          <a:p>
            <a:r>
              <a:rPr lang="zh-CN" altLang="en-US" sz="6000" b="1">
                <a:latin typeface="华文新魏" pitchFamily="2" charset="-122"/>
                <a:ea typeface="宋体" panose="02010600030101010101" pitchFamily="2" charset="-122"/>
              </a:rPr>
              <a:t>知识产权声明</a:t>
            </a:r>
            <a:endParaRPr lang="zh-CN" altLang="en-US" sz="6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10165715" y="1045210"/>
            <a:ext cx="7227570" cy="234061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12657455" y="4695190"/>
            <a:ext cx="4248785" cy="424624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1"/>
            <a:stretch>
              <a:fillRect t="-18444"/>
            </a:stretch>
          </a:blipFill>
        </p:spPr>
      </p:sp>
      <p:grpSp>
        <p:nvGrpSpPr>
          <p:cNvPr id="3" name="Group 3"/>
          <p:cNvGrpSpPr/>
          <p:nvPr/>
        </p:nvGrpSpPr>
        <p:grpSpPr>
          <a:xfrm>
            <a:off x="1156796" y="743553"/>
            <a:ext cx="15974408" cy="8799894"/>
            <a:chOff x="0" y="0"/>
            <a:chExt cx="4207252" cy="2317667"/>
          </a:xfrm>
        </p:grpSpPr>
        <p:sp>
          <p:nvSpPr>
            <p:cNvPr id="4" name="Freeform 4"/>
            <p:cNvSpPr/>
            <p:nvPr/>
          </p:nvSpPr>
          <p:spPr>
            <a:xfrm>
              <a:off x="0" y="0"/>
              <a:ext cx="4207252" cy="2317667"/>
            </a:xfrm>
            <a:custGeom>
              <a:avLst/>
              <a:gdLst/>
              <a:ahLst/>
              <a:cxnLst/>
              <a:rect l="l" t="t" r="r" b="b"/>
              <a:pathLst>
                <a:path w="4207252" h="2317667">
                  <a:moveTo>
                    <a:pt x="0" y="0"/>
                  </a:moveTo>
                  <a:lnTo>
                    <a:pt x="4207252" y="0"/>
                  </a:lnTo>
                  <a:lnTo>
                    <a:pt x="4207252" y="2317667"/>
                  </a:lnTo>
                  <a:lnTo>
                    <a:pt x="0" y="2317667"/>
                  </a:lnTo>
                  <a:close/>
                </a:path>
              </a:pathLst>
            </a:custGeom>
            <a:solidFill>
              <a:srgbClr val="FFFFFF"/>
            </a:solidFill>
            <a:ln w="38100" cap="sq">
              <a:solidFill>
                <a:srgbClr val="000000"/>
              </a:solidFill>
              <a:prstDash val="solid"/>
              <a:miter/>
            </a:ln>
          </p:spPr>
        </p:sp>
        <p:sp>
          <p:nvSpPr>
            <p:cNvPr id="5" name="TextBox 5"/>
            <p:cNvSpPr txBox="1"/>
            <p:nvPr/>
          </p:nvSpPr>
          <p:spPr>
            <a:xfrm>
              <a:off x="0" y="-38100"/>
              <a:ext cx="4207252" cy="2355767"/>
            </a:xfrm>
            <a:prstGeom prst="rect">
              <a:avLst/>
            </a:prstGeom>
          </p:spPr>
          <p:txBody>
            <a:bodyPr lIns="50800" tIns="50800" rIns="50800" bIns="50800" rtlCol="0" anchor="ctr"/>
            <a:lstStyle/>
            <a:p>
              <a:pPr marL="0" marR="0" lvl="0" indent="0" algn="ctr" defTabSz="914400" rtl="0" eaLnBrk="1" fontAlgn="auto" latinLnBrk="0" hangingPunct="1">
                <a:lnSpc>
                  <a:spcPts val="2625"/>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8" name="TextBox 8"/>
          <p:cNvSpPr txBox="1"/>
          <p:nvPr/>
        </p:nvSpPr>
        <p:spPr>
          <a:xfrm>
            <a:off x="2217815" y="4762500"/>
            <a:ext cx="4029991" cy="1167307"/>
          </a:xfrm>
          <a:prstGeom prst="rect">
            <a:avLst/>
          </a:prstGeom>
        </p:spPr>
        <p:txBody>
          <a:bodyPr wrap="square" lIns="0" tIns="0" rIns="0" bIns="0" rtlCol="0" anchor="t">
            <a:spAutoFit/>
          </a:bodyPr>
          <a:lstStyle/>
          <a:p>
            <a:pPr marL="0" marR="0" lvl="0" indent="0" algn="l" defTabSz="914400" rtl="0" eaLnBrk="1" fontAlgn="auto" latinLnBrk="0" hangingPunct="1">
              <a:lnSpc>
                <a:spcPts val="4665"/>
              </a:lnSpc>
              <a:spcBef>
                <a:spcPct val="0"/>
              </a:spcBef>
              <a:spcAft>
                <a:spcPts val="0"/>
              </a:spcAft>
              <a:buClrTx/>
              <a:buSzTx/>
              <a:buFontTx/>
              <a:buNone/>
              <a:defRPr/>
            </a:pPr>
            <a:r>
              <a:rPr kumimoji="0" lang="en-US" sz="3330" b="1" i="0" u="none" strike="noStrike" kern="1200" cap="none" spc="266" normalizeH="0" baseline="0" noProof="0" dirty="0">
                <a:ln>
                  <a:noFill/>
                </a:ln>
                <a:solidFill>
                  <a:srgbClr val="299BE1"/>
                </a:solidFill>
                <a:effectLst/>
                <a:uLnTx/>
                <a:uFillTx/>
                <a:latin typeface="Arial Black" panose="020B0A04020102020204" pitchFamily="34" charset="0"/>
                <a:ea typeface="思源黑体 2 Bold"/>
                <a:cs typeface="思源黑体 2 Bold"/>
                <a:sym typeface="思源黑体 2 Bold"/>
              </a:rPr>
              <a:t>a letter </a:t>
            </a:r>
            <a:r>
              <a:rPr lang="en-US" sz="3330" b="1" spc="266" dirty="0">
                <a:solidFill>
                  <a:srgbClr val="299BE1"/>
                </a:solidFill>
                <a:latin typeface="Arial Black" panose="020B0A04020102020204" pitchFamily="34" charset="0"/>
                <a:ea typeface="思源黑体 2 Bold"/>
                <a:cs typeface="思源黑体 2 Bold"/>
                <a:sym typeface="思源黑体 2 Bold"/>
              </a:rPr>
              <a:t>of gratitude</a:t>
            </a:r>
            <a:endParaRPr kumimoji="0" lang="en-US" sz="3330" b="1" i="0" u="none" strike="noStrike" kern="1200" cap="none" spc="266" normalizeH="0" baseline="0" noProof="0" dirty="0">
              <a:ln>
                <a:noFill/>
              </a:ln>
              <a:solidFill>
                <a:srgbClr val="299BE1"/>
              </a:solidFill>
              <a:effectLst/>
              <a:uLnTx/>
              <a:uFillTx/>
              <a:latin typeface="Arial Black" panose="020B0A04020102020204" pitchFamily="34" charset="0"/>
              <a:ea typeface="思源黑体 2 Bold"/>
              <a:cs typeface="思源黑体 2 Bold"/>
              <a:sym typeface="思源黑体 2 Bold"/>
            </a:endParaRPr>
          </a:p>
        </p:txBody>
      </p:sp>
      <p:sp>
        <p:nvSpPr>
          <p:cNvPr id="9" name="TextBox 9"/>
          <p:cNvSpPr txBox="1"/>
          <p:nvPr/>
        </p:nvSpPr>
        <p:spPr>
          <a:xfrm>
            <a:off x="2186361" y="2252632"/>
            <a:ext cx="2261116" cy="2141677"/>
          </a:xfrm>
          <a:prstGeom prst="rect">
            <a:avLst/>
          </a:prstGeom>
        </p:spPr>
        <p:txBody>
          <a:bodyPr lIns="0" tIns="0" rIns="0" bIns="0" rtlCol="0" anchor="t">
            <a:spAutoFit/>
          </a:bodyPr>
          <a:lstStyle/>
          <a:p>
            <a:pPr marL="0" marR="0" lvl="0" indent="0" algn="l" defTabSz="914400" rtl="0" eaLnBrk="1" fontAlgn="auto" latinLnBrk="0" hangingPunct="1">
              <a:lnSpc>
                <a:spcPts val="17590"/>
              </a:lnSpc>
              <a:spcBef>
                <a:spcPct val="0"/>
              </a:spcBef>
              <a:spcAft>
                <a:spcPts val="0"/>
              </a:spcAft>
              <a:buClrTx/>
              <a:buSzTx/>
              <a:buFontTx/>
              <a:buNone/>
              <a:defRPr/>
            </a:pPr>
            <a:r>
              <a:rPr kumimoji="0" lang="en-US" sz="12565" b="0" i="0" u="none" strike="noStrike" kern="1200" cap="none" spc="1005" normalizeH="0" baseline="0" noProof="0" dirty="0">
                <a:ln>
                  <a:noFill/>
                </a:ln>
                <a:solidFill>
                  <a:srgbClr val="299BE1"/>
                </a:solidFill>
                <a:effectLst/>
                <a:uLnTx/>
                <a:uFillTx/>
                <a:latin typeface="Arial Black" panose="020B0A04020102020204" pitchFamily="34" charset="0"/>
                <a:ea typeface="华文楷体" panose="02010600040101010101" pitchFamily="2" charset="-122"/>
                <a:cs typeface="可画乐淘淘-简"/>
                <a:sym typeface="可画乐淘淘-简"/>
              </a:rPr>
              <a:t>B</a:t>
            </a:r>
            <a:endParaRPr kumimoji="0" lang="en-US" sz="12565" b="0" i="0" u="none" strike="noStrike" kern="1200" cap="none" spc="1005" normalizeH="0" baseline="0" noProof="0" dirty="0">
              <a:ln>
                <a:noFill/>
              </a:ln>
              <a:solidFill>
                <a:srgbClr val="299BE1"/>
              </a:solidFill>
              <a:effectLst/>
              <a:uLnTx/>
              <a:uFillTx/>
              <a:latin typeface="Arial Black" panose="020B0A04020102020204" pitchFamily="34" charset="0"/>
              <a:ea typeface="华文楷体" panose="02010600040101010101" pitchFamily="2" charset="-122"/>
              <a:cs typeface="可画乐淘淘-简"/>
              <a:sym typeface="可画乐淘淘-简"/>
            </a:endParaRPr>
          </a:p>
        </p:txBody>
      </p:sp>
      <p:grpSp>
        <p:nvGrpSpPr>
          <p:cNvPr id="11" name="Group 11"/>
          <p:cNvGrpSpPr/>
          <p:nvPr/>
        </p:nvGrpSpPr>
        <p:grpSpPr>
          <a:xfrm>
            <a:off x="2186361" y="4538831"/>
            <a:ext cx="3899932" cy="235269"/>
            <a:chOff x="0" y="0"/>
            <a:chExt cx="9473438" cy="571500"/>
          </a:xfrm>
        </p:grpSpPr>
        <p:sp>
          <p:nvSpPr>
            <p:cNvPr id="12" name="Freeform 12"/>
            <p:cNvSpPr/>
            <p:nvPr/>
          </p:nvSpPr>
          <p:spPr>
            <a:xfrm>
              <a:off x="0" y="255270"/>
              <a:ext cx="9473438" cy="69850"/>
            </a:xfrm>
            <a:custGeom>
              <a:avLst/>
              <a:gdLst/>
              <a:ahLst/>
              <a:cxnLst/>
              <a:rect l="l" t="t" r="r" b="b"/>
              <a:pathLst>
                <a:path w="9473438" h="69850">
                  <a:moveTo>
                    <a:pt x="9182608" y="0"/>
                  </a:moveTo>
                  <a:lnTo>
                    <a:pt x="0" y="0"/>
                  </a:lnTo>
                  <a:lnTo>
                    <a:pt x="0" y="69850"/>
                  </a:lnTo>
                  <a:lnTo>
                    <a:pt x="9473438" y="69850"/>
                  </a:lnTo>
                  <a:lnTo>
                    <a:pt x="9473438" y="0"/>
                  </a:lnTo>
                  <a:close/>
                </a:path>
              </a:pathLst>
            </a:custGeom>
            <a:solidFill>
              <a:srgbClr val="7085FF"/>
            </a:solidFill>
          </p:spPr>
        </p:sp>
      </p:grpSp>
      <p:pic>
        <p:nvPicPr>
          <p:cNvPr id="6" name="图片 5"/>
          <p:cNvPicPr>
            <a:picLocks noChangeAspect="1"/>
          </p:cNvPicPr>
          <p:nvPr/>
        </p:nvPicPr>
        <p:blipFill>
          <a:blip r:embed="rId2"/>
          <a:stretch>
            <a:fillRect/>
          </a:stretch>
        </p:blipFill>
        <p:spPr>
          <a:xfrm>
            <a:off x="6705600" y="1866900"/>
            <a:ext cx="9033204" cy="6774903"/>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6347" y="-1"/>
            <a:ext cx="11346330" cy="10433625"/>
          </a:xfrm>
          <a:prstGeom prst="rect">
            <a:avLst/>
          </a:prstGeom>
          <a:noFill/>
        </p:spPr>
        <p:txBody>
          <a:bodyPr wrap="square">
            <a:spAutoFit/>
          </a:bodyPr>
          <a:lstStyle/>
          <a:p>
            <a:pPr indent="685800" defTabSz="1371600">
              <a:defRPr/>
            </a:pPr>
            <a:r>
              <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Dear Mom,</a:t>
            </a:r>
            <a:endPar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indent="685800" defTabSz="1371600">
              <a:defRPr/>
            </a:pPr>
            <a:r>
              <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It's me, Faisal Abdullah Malik, your son from Pakistan, who crossed the border for a heart transplant. You saved my life a decade ago by making a decision that only a mother as extraordinary as you could make.</a:t>
            </a:r>
            <a:endPar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indent="685800" defTabSz="1371600">
              <a:defRPr/>
            </a:pPr>
            <a:r>
              <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On 26 December 2014, both our lives changed forever. Karthick, your beloved son, was brought to Tirupur Government Hospital, near Coimbatore, in southern India, after a tragic road accident. He was later transferred to G. Kuppusamy Naidu Memorial (GKNM) Hospital. When the doctors declared him brain dead, you had to face the unthinkable, holding his hand, saying your silent goodbyes.</a:t>
            </a:r>
            <a:endPar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indent="685800" defTabSz="1371600">
              <a:defRPr/>
            </a:pPr>
            <a:r>
              <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In the depths of that unimaginable grief, Mom, you made a choice that speaks of boundless courage and selflessness. You not only gave me Karthick's heart but also donated five other organs, giving the gift of life to six strangers. You made this difficult decision without ever questioning the race, religion, or nationality. Your decision was solely about saving lives.</a:t>
            </a:r>
            <a:endPar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indent="685800" defTabSz="1371600">
              <a:defRPr/>
            </a:pPr>
            <a:r>
              <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Today, as a father of two growing children, I can truly understand the magnitude of your sacrifice. I can only imagine the storm of emotions you must have battled. Did you question if it was the right decision? Did you fear it was too much to bear? And yet, in the darkest hour of your life, you chose life for others. You chose hope. I know Karthick must be so proud of you, as am I, Mom. I am alive today because of your strength.</a:t>
            </a:r>
            <a:endPar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indent="685800" defTabSz="1371600">
              <a:defRPr/>
            </a:pPr>
            <a:r>
              <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Tearing apart the political divide, I have longed to meet you, Mom. I have travelled to Chennai several times since receiving Karthick's heart, always hoping to somehow find a way to Coimbatore. But my medical visa restricts me from travelling outside Chennai. You might be wondering why I don't even call you? Names of donors and recipients are kept confidential, and I feel helpless.</a:t>
            </a:r>
            <a:endPar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indent="685800" defTabSz="1371600">
              <a:defRPr/>
            </a:pPr>
            <a:r>
              <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Allah tells us in The Qur'an, “Whoever saves a life, it is as if they saved all of humanity.” Mom, you embody it. I love you, Mom, forever and always.</a:t>
            </a:r>
            <a:endPar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indent="685800" algn="r" defTabSz="1371600">
              <a:defRPr/>
            </a:pPr>
            <a:r>
              <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Yours always, </a:t>
            </a:r>
            <a:endPar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indent="685800" algn="r" defTabSz="1371600">
              <a:defRPr/>
            </a:pPr>
            <a:r>
              <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Faisal</a:t>
            </a:r>
            <a:endParaRPr lang="zh-CN"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p:txBody>
      </p:sp>
      <p:sp>
        <p:nvSpPr>
          <p:cNvPr id="3" name="文本框 2"/>
          <p:cNvSpPr txBox="1"/>
          <p:nvPr/>
        </p:nvSpPr>
        <p:spPr>
          <a:xfrm>
            <a:off x="11963400" y="373166"/>
            <a:ext cx="4837923" cy="1200329"/>
          </a:xfrm>
          <a:prstGeom prst="rect">
            <a:avLst/>
          </a:prstGeom>
          <a:solidFill>
            <a:schemeClr val="accent2"/>
          </a:solidFill>
        </p:spPr>
        <p:txBody>
          <a:bodyPr wrap="square" rtlCol="0">
            <a:spAutoFit/>
          </a:bodyPr>
          <a:lstStyle/>
          <a:p>
            <a:pPr defTabSz="1371600"/>
            <a:r>
              <a:rPr lang="en-US" altLang="zh-CN" sz="3600" b="1" i="1" dirty="0">
                <a:solidFill>
                  <a:srgbClr val="FFFFFF"/>
                </a:solidFill>
                <a:latin typeface="Calibri" panose="020F0502020204030204" pitchFamily="34" charset="0"/>
                <a:ea typeface="等线" panose="02010600030101010101" pitchFamily="2" charset="-122"/>
                <a:cs typeface="Calibri" panose="020F0502020204030204" pitchFamily="34" charset="0"/>
              </a:rPr>
              <a:t>P1 </a:t>
            </a:r>
            <a:r>
              <a:rPr lang="en-US" altLang="zh-CN" sz="3600" b="1" i="1" dirty="0" err="1">
                <a:solidFill>
                  <a:srgbClr val="FFFFFF"/>
                </a:solidFill>
                <a:latin typeface="Calibri" panose="020F0502020204030204" pitchFamily="34" charset="0"/>
                <a:ea typeface="等线" panose="02010600030101010101" pitchFamily="2" charset="-122"/>
                <a:cs typeface="Calibri" panose="020F0502020204030204" pitchFamily="34" charset="0"/>
              </a:rPr>
              <a:t>greeting+background</a:t>
            </a:r>
            <a:r>
              <a:rPr lang="en-US" altLang="zh-CN" sz="3600" b="1" i="1" dirty="0">
                <a:solidFill>
                  <a:srgbClr val="FFFFFF"/>
                </a:solidFill>
                <a:latin typeface="Calibri" panose="020F0502020204030204" pitchFamily="34" charset="0"/>
                <a:ea typeface="等线" panose="02010600030101010101" pitchFamily="2" charset="-122"/>
                <a:cs typeface="Calibri" panose="020F0502020204030204" pitchFamily="34" charset="0"/>
              </a:rPr>
              <a:t> </a:t>
            </a:r>
            <a:r>
              <a:rPr lang="en-US" altLang="zh-CN" sz="3600" b="1" i="1" dirty="0" err="1">
                <a:solidFill>
                  <a:srgbClr val="FFFFFF"/>
                </a:solidFill>
                <a:latin typeface="Calibri" panose="020F0502020204030204" pitchFamily="34" charset="0"/>
                <a:ea typeface="等线" panose="02010600030101010101" pitchFamily="2" charset="-122"/>
                <a:cs typeface="Calibri" panose="020F0502020204030204" pitchFamily="34" charset="0"/>
              </a:rPr>
              <a:t>informaion</a:t>
            </a:r>
            <a:endParaRPr lang="zh-CN" altLang="en-US" sz="3600" b="1" i="1" dirty="0">
              <a:solidFill>
                <a:srgbClr val="FFFFFF"/>
              </a:solidFill>
              <a:latin typeface="Calibri" panose="020F0502020204030204" pitchFamily="34" charset="0"/>
              <a:ea typeface="等线" panose="02010600030101010101" pitchFamily="2" charset="-122"/>
              <a:cs typeface="Calibri" panose="020F0502020204030204" pitchFamily="34" charset="0"/>
            </a:endParaRPr>
          </a:p>
        </p:txBody>
      </p:sp>
      <p:sp>
        <p:nvSpPr>
          <p:cNvPr id="4" name="文本框 3"/>
          <p:cNvSpPr txBox="1"/>
          <p:nvPr/>
        </p:nvSpPr>
        <p:spPr>
          <a:xfrm>
            <a:off x="11963400" y="2065699"/>
            <a:ext cx="4572000" cy="646331"/>
          </a:xfrm>
          <a:prstGeom prst="rect">
            <a:avLst/>
          </a:prstGeom>
          <a:solidFill>
            <a:schemeClr val="accent2"/>
          </a:solidFill>
        </p:spPr>
        <p:txBody>
          <a:bodyPr wrap="square" rtlCol="0">
            <a:spAutoFit/>
          </a:bodyPr>
          <a:lstStyle/>
          <a:p>
            <a:pPr defTabSz="1371600"/>
            <a:r>
              <a:rPr lang="en-US" altLang="zh-CN" sz="3600" b="1" i="1" dirty="0">
                <a:solidFill>
                  <a:srgbClr val="FFFFFF"/>
                </a:solidFill>
                <a:latin typeface="Calibri" panose="020F0502020204030204" pitchFamily="34" charset="0"/>
                <a:ea typeface="等线" panose="02010600030101010101" pitchFamily="2" charset="-122"/>
                <a:cs typeface="Calibri" panose="020F0502020204030204" pitchFamily="34" charset="0"/>
              </a:rPr>
              <a:t>P2. recall the tragedy</a:t>
            </a:r>
            <a:endParaRPr lang="zh-CN" altLang="en-US" sz="3600" b="1" i="1" dirty="0">
              <a:solidFill>
                <a:srgbClr val="FFFFFF"/>
              </a:solidFill>
              <a:latin typeface="Calibri" panose="020F0502020204030204" pitchFamily="34" charset="0"/>
              <a:ea typeface="等线" panose="02010600030101010101" pitchFamily="2" charset="-122"/>
              <a:cs typeface="Calibri" panose="020F0502020204030204" pitchFamily="34" charset="0"/>
            </a:endParaRPr>
          </a:p>
        </p:txBody>
      </p:sp>
      <p:sp>
        <p:nvSpPr>
          <p:cNvPr id="5" name="文本框 4"/>
          <p:cNvSpPr txBox="1"/>
          <p:nvPr/>
        </p:nvSpPr>
        <p:spPr>
          <a:xfrm>
            <a:off x="11963400" y="3586233"/>
            <a:ext cx="5029200" cy="646331"/>
          </a:xfrm>
          <a:prstGeom prst="rect">
            <a:avLst/>
          </a:prstGeom>
          <a:solidFill>
            <a:schemeClr val="accent2"/>
          </a:solidFill>
        </p:spPr>
        <p:txBody>
          <a:bodyPr wrap="square" rtlCol="0">
            <a:spAutoFit/>
          </a:bodyPr>
          <a:lstStyle/>
          <a:p>
            <a:pPr defTabSz="1371600"/>
            <a:r>
              <a:rPr lang="en-US" altLang="zh-CN" sz="3600" b="1" i="1" dirty="0">
                <a:solidFill>
                  <a:srgbClr val="FFFFFF"/>
                </a:solidFill>
                <a:latin typeface="Calibri" panose="020F0502020204030204" pitchFamily="34" charset="0"/>
                <a:ea typeface="等线" panose="02010600030101010101" pitchFamily="2" charset="-122"/>
                <a:cs typeface="Calibri" panose="020F0502020204030204" pitchFamily="34" charset="0"/>
              </a:rPr>
              <a:t>P3. praise the Great Love</a:t>
            </a:r>
            <a:endParaRPr lang="zh-CN" altLang="en-US" sz="3600" b="1" i="1" dirty="0">
              <a:solidFill>
                <a:srgbClr val="FFFFFF"/>
              </a:solidFill>
              <a:latin typeface="Calibri" panose="020F0502020204030204" pitchFamily="34" charset="0"/>
              <a:ea typeface="等线" panose="02010600030101010101" pitchFamily="2" charset="-122"/>
              <a:cs typeface="Calibri" panose="020F0502020204030204" pitchFamily="34" charset="0"/>
            </a:endParaRPr>
          </a:p>
        </p:txBody>
      </p:sp>
      <p:sp>
        <p:nvSpPr>
          <p:cNvPr id="6" name="文本框 5"/>
          <p:cNvSpPr txBox="1"/>
          <p:nvPr/>
        </p:nvSpPr>
        <p:spPr>
          <a:xfrm>
            <a:off x="11963400" y="5731271"/>
            <a:ext cx="5920103" cy="646331"/>
          </a:xfrm>
          <a:prstGeom prst="rect">
            <a:avLst/>
          </a:prstGeom>
          <a:solidFill>
            <a:schemeClr val="accent2"/>
          </a:solidFill>
        </p:spPr>
        <p:txBody>
          <a:bodyPr wrap="square" rtlCol="0">
            <a:spAutoFit/>
          </a:bodyPr>
          <a:lstStyle/>
          <a:p>
            <a:pPr defTabSz="1371600"/>
            <a:r>
              <a:rPr lang="en-US" altLang="zh-CN" sz="3600" b="1" i="1" dirty="0">
                <a:solidFill>
                  <a:srgbClr val="FFFFFF"/>
                </a:solidFill>
                <a:latin typeface="Calibri" panose="020F0502020204030204" pitchFamily="34" charset="0"/>
                <a:ea typeface="等线" panose="02010600030101010101" pitchFamily="2" charset="-122"/>
                <a:cs typeface="Calibri" panose="020F0502020204030204" pitchFamily="34" charset="0"/>
              </a:rPr>
              <a:t> P4. gratitude and empathy</a:t>
            </a:r>
            <a:endParaRPr lang="zh-CN" altLang="en-US" sz="3600" b="1" i="1" dirty="0">
              <a:solidFill>
                <a:srgbClr val="FFFFFF"/>
              </a:solidFill>
              <a:latin typeface="Calibri" panose="020F0502020204030204" pitchFamily="34" charset="0"/>
              <a:ea typeface="等线" panose="02010600030101010101" pitchFamily="2" charset="-122"/>
              <a:cs typeface="Calibri" panose="020F0502020204030204" pitchFamily="34" charset="0"/>
            </a:endParaRPr>
          </a:p>
        </p:txBody>
      </p:sp>
      <p:sp>
        <p:nvSpPr>
          <p:cNvPr id="7" name="文本框 6"/>
          <p:cNvSpPr txBox="1"/>
          <p:nvPr/>
        </p:nvSpPr>
        <p:spPr>
          <a:xfrm>
            <a:off x="11963400" y="7251805"/>
            <a:ext cx="5752323" cy="646331"/>
          </a:xfrm>
          <a:prstGeom prst="rect">
            <a:avLst/>
          </a:prstGeom>
          <a:solidFill>
            <a:schemeClr val="accent2"/>
          </a:solidFill>
        </p:spPr>
        <p:txBody>
          <a:bodyPr wrap="square" rtlCol="0">
            <a:spAutoFit/>
          </a:bodyPr>
          <a:lstStyle/>
          <a:p>
            <a:pPr defTabSz="1371600"/>
            <a:r>
              <a:rPr lang="en-US" altLang="zh-CN" sz="3600" b="1" i="1" dirty="0">
                <a:solidFill>
                  <a:srgbClr val="FFFFFF"/>
                </a:solidFill>
                <a:latin typeface="Calibri" panose="020F0502020204030204" pitchFamily="34" charset="0"/>
                <a:ea typeface="等线" panose="02010600030101010101" pitchFamily="2" charset="-122"/>
                <a:cs typeface="Calibri" panose="020F0502020204030204" pitchFamily="34" charset="0"/>
              </a:rPr>
              <a:t> P5. helplessness and regret</a:t>
            </a:r>
            <a:endParaRPr lang="zh-CN" altLang="en-US" sz="3600" b="1" i="1" dirty="0">
              <a:solidFill>
                <a:srgbClr val="FFFFFF"/>
              </a:solidFill>
              <a:latin typeface="Calibri" panose="020F0502020204030204" pitchFamily="34" charset="0"/>
              <a:ea typeface="等线" panose="02010600030101010101" pitchFamily="2" charset="-122"/>
              <a:cs typeface="Calibri" panose="020F0502020204030204" pitchFamily="34" charset="0"/>
            </a:endParaRPr>
          </a:p>
        </p:txBody>
      </p:sp>
      <p:sp>
        <p:nvSpPr>
          <p:cNvPr id="8" name="文本框 7"/>
          <p:cNvSpPr txBox="1"/>
          <p:nvPr/>
        </p:nvSpPr>
        <p:spPr>
          <a:xfrm>
            <a:off x="11987487" y="8772339"/>
            <a:ext cx="2261913" cy="646331"/>
          </a:xfrm>
          <a:prstGeom prst="rect">
            <a:avLst/>
          </a:prstGeom>
          <a:solidFill>
            <a:schemeClr val="accent2"/>
          </a:solidFill>
        </p:spPr>
        <p:txBody>
          <a:bodyPr wrap="square" rtlCol="0">
            <a:spAutoFit/>
          </a:bodyPr>
          <a:lstStyle/>
          <a:p>
            <a:pPr defTabSz="1371600"/>
            <a:r>
              <a:rPr lang="en-US" altLang="zh-CN" sz="3600" b="1" i="1" dirty="0">
                <a:solidFill>
                  <a:srgbClr val="FFFFFF"/>
                </a:solidFill>
                <a:latin typeface="Calibri" panose="020F0502020204030204" pitchFamily="34" charset="0"/>
                <a:ea typeface="等线" panose="02010600030101010101" pitchFamily="2" charset="-122"/>
                <a:cs typeface="Calibri" panose="020F0502020204030204" pitchFamily="34" charset="0"/>
              </a:rPr>
              <a:t> P6. theme</a:t>
            </a:r>
            <a:endParaRPr lang="zh-CN" altLang="en-US" sz="3600" b="1" i="1" dirty="0">
              <a:solidFill>
                <a:srgbClr val="FFFFFF"/>
              </a:solidFill>
              <a:latin typeface="Calibri" panose="020F0502020204030204" pitchFamily="34" charset="0"/>
              <a:ea typeface="等线" panose="02010600030101010101" pitchFamily="2" charset="-122"/>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inVertic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arn(inVertic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arn(inVertical)">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6347" y="-1"/>
            <a:ext cx="11346330" cy="10433625"/>
          </a:xfrm>
          <a:prstGeom prst="rect">
            <a:avLst/>
          </a:prstGeom>
          <a:noFill/>
        </p:spPr>
        <p:txBody>
          <a:bodyPr wrap="square">
            <a:spAutoFit/>
          </a:bodyPr>
          <a:lstStyle/>
          <a:p>
            <a:pPr indent="685800" defTabSz="1371600">
              <a:defRPr/>
            </a:pPr>
            <a:r>
              <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Dear Mom,</a:t>
            </a:r>
            <a:endPar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indent="685800" defTabSz="1371600">
              <a:defRPr/>
            </a:pPr>
            <a:r>
              <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It's me, Faisal Abdullah Malik, your son from Pakistan, who crossed the border for a heart transplant. You saved my life a decade ago by making a decision that only a mother as extraordinary as you could make.</a:t>
            </a:r>
            <a:endPar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indent="685800" defTabSz="1371600">
              <a:defRPr/>
            </a:pPr>
            <a:r>
              <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On 26 December 2014, both our lives changed forever. Karthick, your beloved son, was brought to Tirupur Government Hospital, near Coimbatore, in southern India, after a tragic road accident. He was later transferred to G. Kuppusamy Naidu Memorial (GKNM) Hospital. When the doctors declared him brain dead, you had to face the unthinkable, holding his hand, saying your silent goodbyes.</a:t>
            </a:r>
            <a:endPar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indent="685800" defTabSz="1371600">
              <a:defRPr/>
            </a:pPr>
            <a:r>
              <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In the depths of that unimaginable grief, Mom, you made a choice that speaks of boundless courage and selflessness. You not only gave me Karthick's heart but also donated five other organs, giving the gift of life to six strangers. You made this difficult decision without ever questioning the race, religion, or nationality. Your decision was solely about saving lives.</a:t>
            </a:r>
            <a:endPar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indent="685800" defTabSz="1371600">
              <a:defRPr/>
            </a:pPr>
            <a:r>
              <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Today, as a father of two growing children, I can truly understand the magnitude of your sacrifice. I can only imagine the storm of emotions you must have battled. Did you question if it was the right decision? Did you fear it was too much to bear? And yet, in the darkest hour of your life, you chose life for others. You chose hope. I know Karthick must be so proud of you, as am I, Mom. I am alive today because of your strength.</a:t>
            </a:r>
            <a:endPar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indent="685800" defTabSz="1371600">
              <a:defRPr/>
            </a:pPr>
            <a:r>
              <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Tearing apart the political divide, I have longed to meet you, Mom. I have travelled to Chennai several times since receiving Karthick's heart, always hoping to somehow find a way to Coimbatore. But my medical visa restricts me from travelling outside Chennai. You might be wondering why I don't even call you? Names of donors and recipients are kept confidential, and I feel helpless.</a:t>
            </a:r>
            <a:endPar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indent="685800" defTabSz="1371600">
              <a:defRPr/>
            </a:pPr>
            <a:r>
              <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Allah tells us in The Qur'an, “Whoever saves a life, it is as if they saved all of humanity.” Mom, you embody it. I love you, Mom, forever and always.</a:t>
            </a:r>
            <a:endPar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indent="685800" algn="r" defTabSz="1371600">
              <a:defRPr/>
            </a:pPr>
            <a:r>
              <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Yours always, </a:t>
            </a:r>
            <a:endPar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indent="685800" algn="r" defTabSz="1371600">
              <a:defRPr/>
            </a:pPr>
            <a:r>
              <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Faisal</a:t>
            </a:r>
            <a:endParaRPr lang="zh-CN"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p:txBody>
      </p:sp>
      <p:sp>
        <p:nvSpPr>
          <p:cNvPr id="9" name="矩形: 圆角 8"/>
          <p:cNvSpPr/>
          <p:nvPr/>
        </p:nvSpPr>
        <p:spPr>
          <a:xfrm>
            <a:off x="64703" y="2633994"/>
            <a:ext cx="6564697" cy="409161"/>
          </a:xfrm>
          <a:prstGeom prst="roundRect">
            <a:avLst/>
          </a:prstGeom>
          <a:solidFill>
            <a:srgbClr val="FFFF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21" name="矩形: 圆角 20"/>
          <p:cNvSpPr/>
          <p:nvPr/>
        </p:nvSpPr>
        <p:spPr>
          <a:xfrm>
            <a:off x="476003" y="1202979"/>
            <a:ext cx="1803681" cy="283970"/>
          </a:xfrm>
          <a:prstGeom prst="roundRect">
            <a:avLst/>
          </a:prstGeom>
          <a:solidFill>
            <a:srgbClr val="00B0F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5" name="矩形: 圆角 4"/>
          <p:cNvSpPr/>
          <p:nvPr/>
        </p:nvSpPr>
        <p:spPr>
          <a:xfrm>
            <a:off x="4577445" y="3714917"/>
            <a:ext cx="6046236" cy="318051"/>
          </a:xfrm>
          <a:prstGeom prst="roundRect">
            <a:avLst/>
          </a:prstGeom>
          <a:solidFill>
            <a:srgbClr val="FFFF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7" name="矩形: 圆角 6"/>
          <p:cNvSpPr/>
          <p:nvPr/>
        </p:nvSpPr>
        <p:spPr>
          <a:xfrm>
            <a:off x="3288" y="4055807"/>
            <a:ext cx="7967066" cy="429467"/>
          </a:xfrm>
          <a:prstGeom prst="roundRect">
            <a:avLst/>
          </a:prstGeom>
          <a:solidFill>
            <a:srgbClr val="FFFF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8" name="矩形: 圆角 7"/>
          <p:cNvSpPr/>
          <p:nvPr/>
        </p:nvSpPr>
        <p:spPr>
          <a:xfrm>
            <a:off x="2601167" y="2214116"/>
            <a:ext cx="8557176" cy="382103"/>
          </a:xfrm>
          <a:prstGeom prst="roundRect">
            <a:avLst/>
          </a:prstGeom>
          <a:solidFill>
            <a:srgbClr val="FFFF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18" name="矩形: 圆角 17"/>
          <p:cNvSpPr/>
          <p:nvPr/>
        </p:nvSpPr>
        <p:spPr>
          <a:xfrm>
            <a:off x="2279684" y="721044"/>
            <a:ext cx="3892515" cy="485725"/>
          </a:xfrm>
          <a:prstGeom prst="roundRect">
            <a:avLst/>
          </a:prstGeom>
          <a:solidFill>
            <a:srgbClr val="C0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22" name="矩形: 圆角 21"/>
          <p:cNvSpPr/>
          <p:nvPr/>
        </p:nvSpPr>
        <p:spPr>
          <a:xfrm>
            <a:off x="3113278" y="6286964"/>
            <a:ext cx="5192522" cy="359864"/>
          </a:xfrm>
          <a:prstGeom prst="roundRect">
            <a:avLst/>
          </a:prstGeom>
          <a:solidFill>
            <a:srgbClr val="00B0F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23" name="矩形: 圆角 22"/>
          <p:cNvSpPr/>
          <p:nvPr/>
        </p:nvSpPr>
        <p:spPr>
          <a:xfrm>
            <a:off x="-793" y="3679968"/>
            <a:ext cx="4572794" cy="429466"/>
          </a:xfrm>
          <a:prstGeom prst="roundRect">
            <a:avLst/>
          </a:prstGeom>
          <a:solidFill>
            <a:srgbClr val="00B0F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24" name="矩形: 圆角 23"/>
          <p:cNvSpPr/>
          <p:nvPr/>
        </p:nvSpPr>
        <p:spPr>
          <a:xfrm>
            <a:off x="157646" y="4487184"/>
            <a:ext cx="10739607" cy="420110"/>
          </a:xfrm>
          <a:prstGeom prst="roundRect">
            <a:avLst/>
          </a:prstGeom>
          <a:solidFill>
            <a:srgbClr val="00B0F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25" name="矩形: 圆角 24"/>
          <p:cNvSpPr/>
          <p:nvPr/>
        </p:nvSpPr>
        <p:spPr>
          <a:xfrm>
            <a:off x="7970354" y="4052640"/>
            <a:ext cx="2926899" cy="370889"/>
          </a:xfrm>
          <a:prstGeom prst="roundRect">
            <a:avLst/>
          </a:prstGeom>
          <a:solidFill>
            <a:srgbClr val="00B0F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34" name="矩形: 圆角 33"/>
          <p:cNvSpPr/>
          <p:nvPr/>
        </p:nvSpPr>
        <p:spPr>
          <a:xfrm>
            <a:off x="2834285" y="8415671"/>
            <a:ext cx="1813915" cy="457515"/>
          </a:xfrm>
          <a:prstGeom prst="roundRect">
            <a:avLst/>
          </a:prstGeom>
          <a:solidFill>
            <a:srgbClr val="FFC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38" name="矩形: 圆角 37"/>
          <p:cNvSpPr/>
          <p:nvPr/>
        </p:nvSpPr>
        <p:spPr>
          <a:xfrm>
            <a:off x="2808432" y="7701283"/>
            <a:ext cx="7998446" cy="439472"/>
          </a:xfrm>
          <a:prstGeom prst="roundRect">
            <a:avLst/>
          </a:prstGeom>
          <a:solidFill>
            <a:srgbClr val="FFC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43" name="矩形: 圆角 42"/>
          <p:cNvSpPr/>
          <p:nvPr/>
        </p:nvSpPr>
        <p:spPr>
          <a:xfrm>
            <a:off x="4262890" y="8837637"/>
            <a:ext cx="6024110" cy="357574"/>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44" name="矩形: 圆角 43"/>
          <p:cNvSpPr/>
          <p:nvPr/>
        </p:nvSpPr>
        <p:spPr>
          <a:xfrm>
            <a:off x="74842" y="9210909"/>
            <a:ext cx="8721220" cy="364070"/>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3" name="文本框 2"/>
          <p:cNvSpPr txBox="1"/>
          <p:nvPr/>
        </p:nvSpPr>
        <p:spPr>
          <a:xfrm>
            <a:off x="11284277" y="296020"/>
            <a:ext cx="7013360" cy="9648795"/>
          </a:xfrm>
          <a:prstGeom prst="rect">
            <a:avLst/>
          </a:prstGeom>
          <a:solidFill>
            <a:srgbClr val="DEF2EB"/>
          </a:solidFill>
          <a:effectLst>
            <a:outerShdw blurRad="50800" dist="38100" dir="5400000" algn="t" rotWithShape="0">
              <a:prstClr val="black">
                <a:alpha val="40000"/>
              </a:prstClr>
            </a:outerShdw>
          </a:effectLst>
        </p:spPr>
        <p:txBody>
          <a:bodyPr wrap="square">
            <a:spAutoFit/>
          </a:bodyPr>
          <a:lstStyle/>
          <a:p>
            <a:pPr defTabSz="1371600">
              <a:defRPr/>
            </a:pPr>
            <a:r>
              <a:rPr lang="en-US" altLang="zh-CN" sz="2700" b="1"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24.What can we learn about Karthick from the text?</a:t>
            </a:r>
            <a:endParaRPr lang="en-US" altLang="zh-CN" sz="2700" b="1"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defTabSz="1371600">
              <a:defRPr/>
            </a:pPr>
            <a:r>
              <a:rPr lang="en-US" altLang="zh-CN" sz="27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A. He donated all his organs to six strangers.</a:t>
            </a:r>
            <a:endParaRPr lang="en-US" altLang="zh-CN" sz="27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defTabSz="1371600">
              <a:defRPr/>
            </a:pPr>
            <a:r>
              <a:rPr lang="en-US" altLang="zh-CN" sz="27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B. He received treatment in GKNM Hospital.</a:t>
            </a:r>
            <a:endParaRPr lang="en-US" altLang="zh-CN" sz="27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defTabSz="1371600">
              <a:defRPr/>
            </a:pPr>
            <a:r>
              <a:rPr lang="en-US" altLang="zh-CN" sz="27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C. He died immediately in the road accident.</a:t>
            </a:r>
            <a:endParaRPr lang="en-US" altLang="zh-CN" sz="27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defTabSz="1371600">
              <a:defRPr/>
            </a:pPr>
            <a:r>
              <a:rPr lang="en-US" altLang="zh-CN" sz="27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D. He was a man of courage and selflessness.</a:t>
            </a:r>
            <a:endParaRPr lang="en-US" altLang="zh-CN" sz="27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defTabSz="1371600">
              <a:defRPr/>
            </a:pPr>
            <a:r>
              <a:rPr lang="en-US" altLang="zh-CN" sz="2700" b="1"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25.Which of the following words can best describe the mother?</a:t>
            </a:r>
            <a:endParaRPr lang="en-US" altLang="zh-CN" sz="2700" b="1"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defTabSz="1371600">
              <a:defRPr/>
            </a:pPr>
            <a:r>
              <a:rPr lang="en-US" altLang="zh-CN" sz="27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A. Noble and open-minded.</a:t>
            </a:r>
            <a:endParaRPr lang="en-US" altLang="zh-CN" sz="27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defTabSz="1371600">
              <a:defRPr/>
            </a:pPr>
            <a:r>
              <a:rPr lang="en-US" altLang="zh-CN" sz="27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B. Friendly and hard-working.</a:t>
            </a:r>
            <a:endParaRPr lang="en-US" altLang="zh-CN" sz="27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defTabSz="1371600">
              <a:defRPr/>
            </a:pPr>
            <a:r>
              <a:rPr lang="en-US" altLang="zh-CN" sz="27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C. Loyal and strong-willed.</a:t>
            </a:r>
            <a:endParaRPr lang="en-US" altLang="zh-CN" sz="27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defTabSz="1371600">
              <a:defRPr/>
            </a:pPr>
            <a:r>
              <a:rPr lang="en-US" altLang="zh-CN" sz="27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D. Modest and warm-hearted.</a:t>
            </a:r>
            <a:endParaRPr lang="en-US" altLang="zh-CN" sz="27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defTabSz="1371600">
              <a:defRPr/>
            </a:pPr>
            <a:r>
              <a:rPr lang="en-US" altLang="zh-CN" sz="2700" b="1"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26.Why did Faisal feel “helpless” in the letter?</a:t>
            </a:r>
            <a:endParaRPr lang="en-US" altLang="zh-CN" sz="2700" b="1"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defTabSz="1371600">
              <a:defRPr/>
            </a:pPr>
            <a:r>
              <a:rPr lang="en-US" altLang="zh-CN" sz="27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A. His poor health prevented his traveling.</a:t>
            </a:r>
            <a:endParaRPr lang="en-US" altLang="zh-CN" sz="27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defTabSz="1371600">
              <a:defRPr/>
            </a:pPr>
            <a:r>
              <a:rPr lang="en-US" altLang="zh-CN" sz="27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B. He lost touch with his mother in India.</a:t>
            </a:r>
            <a:endParaRPr lang="en-US" altLang="zh-CN" sz="27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defTabSz="1371600">
              <a:defRPr/>
            </a:pPr>
            <a:r>
              <a:rPr lang="en-US" altLang="zh-CN" sz="27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C. He was limited in his travel and contact.</a:t>
            </a:r>
            <a:endParaRPr lang="en-US" altLang="zh-CN" sz="27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defTabSz="1371600">
              <a:defRPr/>
            </a:pPr>
            <a:r>
              <a:rPr lang="en-US" altLang="zh-CN" sz="27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D. The government banned border crossing.</a:t>
            </a:r>
            <a:endParaRPr lang="en-US" altLang="zh-CN" sz="27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defTabSz="1371600">
              <a:defRPr/>
            </a:pPr>
            <a:r>
              <a:rPr lang="en-US" altLang="zh-CN" sz="2700" b="1"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27.What is the author's primary purpose in writing this letter?</a:t>
            </a:r>
            <a:endParaRPr lang="en-US" altLang="zh-CN" sz="2700" b="1"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defTabSz="1371600">
              <a:defRPr/>
            </a:pPr>
            <a:r>
              <a:rPr lang="en-US" altLang="zh-CN" sz="27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A. To ask for medical assistance.</a:t>
            </a:r>
            <a:endParaRPr lang="en-US" altLang="zh-CN" sz="27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defTabSz="1371600">
              <a:defRPr/>
            </a:pPr>
            <a:r>
              <a:rPr lang="en-US" altLang="zh-CN" sz="27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B. To advocate for organ donation.</a:t>
            </a:r>
            <a:endParaRPr lang="en-US" altLang="zh-CN" sz="27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defTabSz="1371600">
              <a:defRPr/>
            </a:pPr>
            <a:r>
              <a:rPr lang="en-US" altLang="zh-CN" sz="27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C. To record his transplant experience.</a:t>
            </a:r>
            <a:endParaRPr lang="en-US" altLang="zh-CN" sz="27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defTabSz="1371600">
              <a:defRPr/>
            </a:pPr>
            <a:r>
              <a:rPr lang="en-US" altLang="zh-CN" sz="27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D. To express his sincere gratitude.</a:t>
            </a:r>
            <a:endParaRPr lang="en-US" altLang="zh-CN" sz="27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p:txBody>
      </p:sp>
      <p:sp>
        <p:nvSpPr>
          <p:cNvPr id="20" name="矩形: 圆角 19"/>
          <p:cNvSpPr/>
          <p:nvPr/>
        </p:nvSpPr>
        <p:spPr>
          <a:xfrm>
            <a:off x="11348330" y="1581542"/>
            <a:ext cx="6188555" cy="508380"/>
          </a:xfrm>
          <a:prstGeom prst="roundRect">
            <a:avLst/>
          </a:prstGeom>
          <a:solidFill>
            <a:srgbClr val="FFFF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27" name="矩形: 圆角 26"/>
          <p:cNvSpPr/>
          <p:nvPr/>
        </p:nvSpPr>
        <p:spPr>
          <a:xfrm>
            <a:off x="11439024" y="3680645"/>
            <a:ext cx="3822308" cy="356494"/>
          </a:xfrm>
          <a:prstGeom prst="roundRect">
            <a:avLst/>
          </a:prstGeom>
          <a:solidFill>
            <a:srgbClr val="00B0F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46" name="矩形: 圆角 45"/>
          <p:cNvSpPr/>
          <p:nvPr/>
        </p:nvSpPr>
        <p:spPr>
          <a:xfrm>
            <a:off x="14706600" y="7324041"/>
            <a:ext cx="2447440" cy="508379"/>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33" name="矩形: 圆角 32"/>
          <p:cNvSpPr/>
          <p:nvPr/>
        </p:nvSpPr>
        <p:spPr>
          <a:xfrm>
            <a:off x="13950839" y="5340256"/>
            <a:ext cx="2051162" cy="356495"/>
          </a:xfrm>
          <a:prstGeom prst="roundRect">
            <a:avLst/>
          </a:prstGeom>
          <a:solidFill>
            <a:srgbClr val="FFC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41" name="矩形: 圆角 40"/>
          <p:cNvSpPr/>
          <p:nvPr/>
        </p:nvSpPr>
        <p:spPr>
          <a:xfrm>
            <a:off x="11354224" y="9435257"/>
            <a:ext cx="4952576" cy="389333"/>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12" name="矩形: 圆角 11"/>
          <p:cNvSpPr/>
          <p:nvPr/>
        </p:nvSpPr>
        <p:spPr>
          <a:xfrm>
            <a:off x="6400800" y="8191500"/>
            <a:ext cx="4444178" cy="283253"/>
          </a:xfrm>
          <a:prstGeom prst="roundRect">
            <a:avLst/>
          </a:prstGeom>
          <a:solidFill>
            <a:srgbClr val="FFC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14" name="矩形: 圆角 13"/>
          <p:cNvSpPr/>
          <p:nvPr/>
        </p:nvSpPr>
        <p:spPr>
          <a:xfrm>
            <a:off x="17772" y="8474754"/>
            <a:ext cx="2261913" cy="319510"/>
          </a:xfrm>
          <a:prstGeom prst="roundRect">
            <a:avLst/>
          </a:prstGeom>
          <a:solidFill>
            <a:srgbClr val="FFC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15" name="矩形: 圆角 14"/>
          <p:cNvSpPr/>
          <p:nvPr/>
        </p:nvSpPr>
        <p:spPr>
          <a:xfrm>
            <a:off x="11364287" y="6493946"/>
            <a:ext cx="6009314" cy="410487"/>
          </a:xfrm>
          <a:prstGeom prst="roundRect">
            <a:avLst/>
          </a:prstGeom>
          <a:solidFill>
            <a:srgbClr val="FFC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17" name="矩形: 圆角 16"/>
          <p:cNvSpPr/>
          <p:nvPr/>
        </p:nvSpPr>
        <p:spPr>
          <a:xfrm>
            <a:off x="36742" y="4903891"/>
            <a:ext cx="3350270" cy="315809"/>
          </a:xfrm>
          <a:prstGeom prst="roundRect">
            <a:avLst/>
          </a:prstGeom>
          <a:solidFill>
            <a:srgbClr val="00B0F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19" name="矩形: 圆角 18"/>
          <p:cNvSpPr/>
          <p:nvPr/>
        </p:nvSpPr>
        <p:spPr>
          <a:xfrm>
            <a:off x="157646" y="5611124"/>
            <a:ext cx="9748354" cy="286995"/>
          </a:xfrm>
          <a:prstGeom prst="roundRect">
            <a:avLst/>
          </a:prstGeom>
          <a:solidFill>
            <a:srgbClr val="00B0F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29" name="矩形: 圆角 28"/>
          <p:cNvSpPr/>
          <p:nvPr/>
        </p:nvSpPr>
        <p:spPr>
          <a:xfrm>
            <a:off x="6419850" y="6703335"/>
            <a:ext cx="3069843" cy="322139"/>
          </a:xfrm>
          <a:prstGeom prst="roundRect">
            <a:avLst/>
          </a:prstGeom>
          <a:solidFill>
            <a:srgbClr val="00B0F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30" name="矩形: 圆角 29"/>
          <p:cNvSpPr/>
          <p:nvPr/>
        </p:nvSpPr>
        <p:spPr>
          <a:xfrm>
            <a:off x="15468600" y="342185"/>
            <a:ext cx="1237942" cy="508380"/>
          </a:xfrm>
          <a:prstGeom prst="roundRect">
            <a:avLst/>
          </a:prstGeom>
          <a:solidFill>
            <a:srgbClr val="FFFF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31" name="矩形: 圆角 30"/>
          <p:cNvSpPr/>
          <p:nvPr/>
        </p:nvSpPr>
        <p:spPr>
          <a:xfrm>
            <a:off x="12531453" y="3292594"/>
            <a:ext cx="1679723" cy="356494"/>
          </a:xfrm>
          <a:prstGeom prst="roundRect">
            <a:avLst/>
          </a:prstGeom>
          <a:solidFill>
            <a:srgbClr val="00B0F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par>
                          <p:cTn id="22" fill="hold">
                            <p:stCondLst>
                              <p:cond delay="500"/>
                            </p:stCondLst>
                            <p:childTnLst>
                              <p:par>
                                <p:cTn id="23" presetID="22" presetClass="entr" presetSubtype="8"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left)">
                                      <p:cBhvr>
                                        <p:cTn id="35" dur="500"/>
                                        <p:tgtEl>
                                          <p:spTgt spid="31"/>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wipe(left)">
                                      <p:cBhvr>
                                        <p:cTn id="40" dur="500"/>
                                        <p:tgtEl>
                                          <p:spTgt spid="21"/>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wipe(left)">
                                      <p:cBhvr>
                                        <p:cTn id="45" dur="500"/>
                                        <p:tgtEl>
                                          <p:spTgt spid="23"/>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left)">
                                      <p:cBhvr>
                                        <p:cTn id="50" dur="500"/>
                                        <p:tgtEl>
                                          <p:spTgt spid="24"/>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wipe(left)">
                                      <p:cBhvr>
                                        <p:cTn id="53" dur="500"/>
                                        <p:tgtEl>
                                          <p:spTgt spid="17"/>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wipe(left)">
                                      <p:cBhvr>
                                        <p:cTn id="56" dur="500"/>
                                        <p:tgtEl>
                                          <p:spTgt spid="25"/>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wipe(left)">
                                      <p:cBhvr>
                                        <p:cTn id="61" dur="500"/>
                                        <p:tgtEl>
                                          <p:spTgt spid="19"/>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wipe(left)">
                                      <p:cBhvr>
                                        <p:cTn id="66" dur="500"/>
                                        <p:tgtEl>
                                          <p:spTgt spid="22"/>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wipe(left)">
                                      <p:cBhvr>
                                        <p:cTn id="71" dur="500"/>
                                        <p:tgtEl>
                                          <p:spTgt spid="29"/>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grpId="0" nodeType="click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wipe(left)">
                                      <p:cBhvr>
                                        <p:cTn id="76" dur="500"/>
                                        <p:tgtEl>
                                          <p:spTgt spid="27"/>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grpId="0" nodeType="clickEffect">
                                  <p:stCondLst>
                                    <p:cond delay="0"/>
                                  </p:stCondLst>
                                  <p:childTnLst>
                                    <p:set>
                                      <p:cBhvr>
                                        <p:cTn id="80" dur="1" fill="hold">
                                          <p:stCondLst>
                                            <p:cond delay="0"/>
                                          </p:stCondLst>
                                        </p:cTn>
                                        <p:tgtEl>
                                          <p:spTgt spid="33"/>
                                        </p:tgtEl>
                                        <p:attrNameLst>
                                          <p:attrName>style.visibility</p:attrName>
                                        </p:attrNameLst>
                                      </p:cBhvr>
                                      <p:to>
                                        <p:strVal val="visible"/>
                                      </p:to>
                                    </p:set>
                                    <p:animEffect transition="in" filter="wipe(left)">
                                      <p:cBhvr>
                                        <p:cTn id="81" dur="500"/>
                                        <p:tgtEl>
                                          <p:spTgt spid="33"/>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grpId="0" nodeType="clickEffect">
                                  <p:stCondLst>
                                    <p:cond delay="0"/>
                                  </p:stCondLst>
                                  <p:childTnLst>
                                    <p:set>
                                      <p:cBhvr>
                                        <p:cTn id="85" dur="1" fill="hold">
                                          <p:stCondLst>
                                            <p:cond delay="0"/>
                                          </p:stCondLst>
                                        </p:cTn>
                                        <p:tgtEl>
                                          <p:spTgt spid="34"/>
                                        </p:tgtEl>
                                        <p:attrNameLst>
                                          <p:attrName>style.visibility</p:attrName>
                                        </p:attrNameLst>
                                      </p:cBhvr>
                                      <p:to>
                                        <p:strVal val="visible"/>
                                      </p:to>
                                    </p:set>
                                    <p:animEffect transition="in" filter="wipe(left)">
                                      <p:cBhvr>
                                        <p:cTn id="86" dur="500"/>
                                        <p:tgtEl>
                                          <p:spTgt spid="34"/>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8" fill="hold" grpId="0" nodeType="clickEffect">
                                  <p:stCondLst>
                                    <p:cond delay="0"/>
                                  </p:stCondLst>
                                  <p:childTnLst>
                                    <p:set>
                                      <p:cBhvr>
                                        <p:cTn id="90" dur="1" fill="hold">
                                          <p:stCondLst>
                                            <p:cond delay="0"/>
                                          </p:stCondLst>
                                        </p:cTn>
                                        <p:tgtEl>
                                          <p:spTgt spid="38"/>
                                        </p:tgtEl>
                                        <p:attrNameLst>
                                          <p:attrName>style.visibility</p:attrName>
                                        </p:attrNameLst>
                                      </p:cBhvr>
                                      <p:to>
                                        <p:strVal val="visible"/>
                                      </p:to>
                                    </p:set>
                                    <p:animEffect transition="in" filter="wipe(left)">
                                      <p:cBhvr>
                                        <p:cTn id="91" dur="500"/>
                                        <p:tgtEl>
                                          <p:spTgt spid="38"/>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8" fill="hold" grpId="0" nodeType="clickEffect">
                                  <p:stCondLst>
                                    <p:cond delay="0"/>
                                  </p:stCondLst>
                                  <p:childTnLst>
                                    <p:set>
                                      <p:cBhvr>
                                        <p:cTn id="95" dur="1" fill="hold">
                                          <p:stCondLst>
                                            <p:cond delay="0"/>
                                          </p:stCondLst>
                                        </p:cTn>
                                        <p:tgtEl>
                                          <p:spTgt spid="12"/>
                                        </p:tgtEl>
                                        <p:attrNameLst>
                                          <p:attrName>style.visibility</p:attrName>
                                        </p:attrNameLst>
                                      </p:cBhvr>
                                      <p:to>
                                        <p:strVal val="visible"/>
                                      </p:to>
                                    </p:set>
                                    <p:animEffect transition="in" filter="wipe(left)">
                                      <p:cBhvr>
                                        <p:cTn id="96" dur="500"/>
                                        <p:tgtEl>
                                          <p:spTgt spid="12"/>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14"/>
                                        </p:tgtEl>
                                        <p:attrNameLst>
                                          <p:attrName>style.visibility</p:attrName>
                                        </p:attrNameLst>
                                      </p:cBhvr>
                                      <p:to>
                                        <p:strVal val="visible"/>
                                      </p:to>
                                    </p:set>
                                    <p:animEffect transition="in" filter="wipe(left)">
                                      <p:cBhvr>
                                        <p:cTn id="99" dur="500"/>
                                        <p:tgtEl>
                                          <p:spTgt spid="14"/>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8" fill="hold" grpId="0" nodeType="clickEffect">
                                  <p:stCondLst>
                                    <p:cond delay="0"/>
                                  </p:stCondLst>
                                  <p:childTnLst>
                                    <p:set>
                                      <p:cBhvr>
                                        <p:cTn id="103" dur="1" fill="hold">
                                          <p:stCondLst>
                                            <p:cond delay="0"/>
                                          </p:stCondLst>
                                        </p:cTn>
                                        <p:tgtEl>
                                          <p:spTgt spid="15"/>
                                        </p:tgtEl>
                                        <p:attrNameLst>
                                          <p:attrName>style.visibility</p:attrName>
                                        </p:attrNameLst>
                                      </p:cBhvr>
                                      <p:to>
                                        <p:strVal val="visible"/>
                                      </p:to>
                                    </p:set>
                                    <p:animEffect transition="in" filter="wipe(left)">
                                      <p:cBhvr>
                                        <p:cTn id="104" dur="500"/>
                                        <p:tgtEl>
                                          <p:spTgt spid="15"/>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8" fill="hold" grpId="0" nodeType="clickEffect">
                                  <p:stCondLst>
                                    <p:cond delay="0"/>
                                  </p:stCondLst>
                                  <p:childTnLst>
                                    <p:set>
                                      <p:cBhvr>
                                        <p:cTn id="108" dur="1" fill="hold">
                                          <p:stCondLst>
                                            <p:cond delay="0"/>
                                          </p:stCondLst>
                                        </p:cTn>
                                        <p:tgtEl>
                                          <p:spTgt spid="46"/>
                                        </p:tgtEl>
                                        <p:attrNameLst>
                                          <p:attrName>style.visibility</p:attrName>
                                        </p:attrNameLst>
                                      </p:cBhvr>
                                      <p:to>
                                        <p:strVal val="visible"/>
                                      </p:to>
                                    </p:set>
                                    <p:animEffect transition="in" filter="wipe(left)">
                                      <p:cBhvr>
                                        <p:cTn id="109" dur="500"/>
                                        <p:tgtEl>
                                          <p:spTgt spid="46"/>
                                        </p:tgtEl>
                                      </p:cBhvr>
                                    </p:animEffect>
                                  </p:childTnLst>
                                </p:cTn>
                              </p:par>
                            </p:childTnLst>
                          </p:cTn>
                        </p:par>
                      </p:childTnLst>
                    </p:cTn>
                  </p:par>
                  <p:par>
                    <p:cTn id="110" fill="hold">
                      <p:stCondLst>
                        <p:cond delay="indefinite"/>
                      </p:stCondLst>
                      <p:childTnLst>
                        <p:par>
                          <p:cTn id="111" fill="hold">
                            <p:stCondLst>
                              <p:cond delay="0"/>
                            </p:stCondLst>
                            <p:childTnLst>
                              <p:par>
                                <p:cTn id="112" presetID="22" presetClass="entr" presetSubtype="8" fill="hold" grpId="0" nodeType="clickEffect">
                                  <p:stCondLst>
                                    <p:cond delay="0"/>
                                  </p:stCondLst>
                                  <p:childTnLst>
                                    <p:set>
                                      <p:cBhvr>
                                        <p:cTn id="113" dur="1" fill="hold">
                                          <p:stCondLst>
                                            <p:cond delay="0"/>
                                          </p:stCondLst>
                                        </p:cTn>
                                        <p:tgtEl>
                                          <p:spTgt spid="18"/>
                                        </p:tgtEl>
                                        <p:attrNameLst>
                                          <p:attrName>style.visibility</p:attrName>
                                        </p:attrNameLst>
                                      </p:cBhvr>
                                      <p:to>
                                        <p:strVal val="visible"/>
                                      </p:to>
                                    </p:set>
                                    <p:animEffect transition="in" filter="wipe(left)">
                                      <p:cBhvr>
                                        <p:cTn id="114" dur="500"/>
                                        <p:tgtEl>
                                          <p:spTgt spid="18"/>
                                        </p:tgtEl>
                                      </p:cBhvr>
                                    </p:animEffect>
                                  </p:childTnLst>
                                </p:cTn>
                              </p:par>
                            </p:childTnLst>
                          </p:cTn>
                        </p:par>
                      </p:childTnLst>
                    </p:cTn>
                  </p:par>
                  <p:par>
                    <p:cTn id="115" fill="hold">
                      <p:stCondLst>
                        <p:cond delay="indefinite"/>
                      </p:stCondLst>
                      <p:childTnLst>
                        <p:par>
                          <p:cTn id="116" fill="hold">
                            <p:stCondLst>
                              <p:cond delay="0"/>
                            </p:stCondLst>
                            <p:childTnLst>
                              <p:par>
                                <p:cTn id="117" presetID="22" presetClass="entr" presetSubtype="8" fill="hold" grpId="0" nodeType="clickEffect">
                                  <p:stCondLst>
                                    <p:cond delay="0"/>
                                  </p:stCondLst>
                                  <p:childTnLst>
                                    <p:set>
                                      <p:cBhvr>
                                        <p:cTn id="118" dur="1" fill="hold">
                                          <p:stCondLst>
                                            <p:cond delay="0"/>
                                          </p:stCondLst>
                                        </p:cTn>
                                        <p:tgtEl>
                                          <p:spTgt spid="43"/>
                                        </p:tgtEl>
                                        <p:attrNameLst>
                                          <p:attrName>style.visibility</p:attrName>
                                        </p:attrNameLst>
                                      </p:cBhvr>
                                      <p:to>
                                        <p:strVal val="visible"/>
                                      </p:to>
                                    </p:set>
                                    <p:animEffect transition="in" filter="wipe(left)">
                                      <p:cBhvr>
                                        <p:cTn id="119" dur="500"/>
                                        <p:tgtEl>
                                          <p:spTgt spid="43"/>
                                        </p:tgtEl>
                                      </p:cBhvr>
                                    </p:animEffect>
                                  </p:childTnLst>
                                </p:cTn>
                              </p:par>
                            </p:childTnLst>
                          </p:cTn>
                        </p:par>
                        <p:par>
                          <p:cTn id="120" fill="hold">
                            <p:stCondLst>
                              <p:cond delay="500"/>
                            </p:stCondLst>
                            <p:childTnLst>
                              <p:par>
                                <p:cTn id="121" presetID="22" presetClass="entr" presetSubtype="8" fill="hold" grpId="0" nodeType="afterEffect">
                                  <p:stCondLst>
                                    <p:cond delay="0"/>
                                  </p:stCondLst>
                                  <p:childTnLst>
                                    <p:set>
                                      <p:cBhvr>
                                        <p:cTn id="122" dur="1" fill="hold">
                                          <p:stCondLst>
                                            <p:cond delay="0"/>
                                          </p:stCondLst>
                                        </p:cTn>
                                        <p:tgtEl>
                                          <p:spTgt spid="44"/>
                                        </p:tgtEl>
                                        <p:attrNameLst>
                                          <p:attrName>style.visibility</p:attrName>
                                        </p:attrNameLst>
                                      </p:cBhvr>
                                      <p:to>
                                        <p:strVal val="visible"/>
                                      </p:to>
                                    </p:set>
                                    <p:animEffect transition="in" filter="wipe(left)">
                                      <p:cBhvr>
                                        <p:cTn id="123" dur="500"/>
                                        <p:tgtEl>
                                          <p:spTgt spid="44"/>
                                        </p:tgtEl>
                                      </p:cBhvr>
                                    </p:animEffect>
                                  </p:childTnLst>
                                </p:cTn>
                              </p:par>
                            </p:childTnLst>
                          </p:cTn>
                        </p:par>
                      </p:childTnLst>
                    </p:cTn>
                  </p:par>
                  <p:par>
                    <p:cTn id="124" fill="hold">
                      <p:stCondLst>
                        <p:cond delay="indefinite"/>
                      </p:stCondLst>
                      <p:childTnLst>
                        <p:par>
                          <p:cTn id="125" fill="hold">
                            <p:stCondLst>
                              <p:cond delay="0"/>
                            </p:stCondLst>
                            <p:childTnLst>
                              <p:par>
                                <p:cTn id="126" presetID="22" presetClass="entr" presetSubtype="8" fill="hold" grpId="0" nodeType="clickEffect">
                                  <p:stCondLst>
                                    <p:cond delay="0"/>
                                  </p:stCondLst>
                                  <p:childTnLst>
                                    <p:set>
                                      <p:cBhvr>
                                        <p:cTn id="127" dur="1" fill="hold">
                                          <p:stCondLst>
                                            <p:cond delay="0"/>
                                          </p:stCondLst>
                                        </p:cTn>
                                        <p:tgtEl>
                                          <p:spTgt spid="41"/>
                                        </p:tgtEl>
                                        <p:attrNameLst>
                                          <p:attrName>style.visibility</p:attrName>
                                        </p:attrNameLst>
                                      </p:cBhvr>
                                      <p:to>
                                        <p:strVal val="visible"/>
                                      </p:to>
                                    </p:set>
                                    <p:animEffect transition="in" filter="wipe(left)">
                                      <p:cBhvr>
                                        <p:cTn id="12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1" grpId="0" animBg="1"/>
      <p:bldP spid="5" grpId="0" animBg="1"/>
      <p:bldP spid="7" grpId="0" animBg="1"/>
      <p:bldP spid="8" grpId="0" animBg="1"/>
      <p:bldP spid="18" grpId="0" animBg="1"/>
      <p:bldP spid="22" grpId="0" animBg="1"/>
      <p:bldP spid="23" grpId="0" animBg="1"/>
      <p:bldP spid="24" grpId="0" animBg="1"/>
      <p:bldP spid="25" grpId="0" animBg="1"/>
      <p:bldP spid="34" grpId="0" animBg="1"/>
      <p:bldP spid="38" grpId="0" animBg="1"/>
      <p:bldP spid="43" grpId="0" animBg="1"/>
      <p:bldP spid="44" grpId="0" animBg="1"/>
      <p:bldP spid="20" grpId="0" animBg="1"/>
      <p:bldP spid="27" grpId="0" animBg="1"/>
      <p:bldP spid="46" grpId="0" animBg="1"/>
      <p:bldP spid="33" grpId="0" animBg="1"/>
      <p:bldP spid="41" grpId="0" animBg="1"/>
      <p:bldP spid="12" grpId="0" animBg="1"/>
      <p:bldP spid="14" grpId="0" animBg="1"/>
      <p:bldP spid="15" grpId="0" animBg="1"/>
      <p:bldP spid="17" grpId="0" animBg="1"/>
      <p:bldP spid="19" grpId="0" animBg="1"/>
      <p:bldP spid="29" grpId="0" animBg="1"/>
      <p:bldP spid="30" grpId="0" animBg="1"/>
      <p:bldP spid="3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81000" y="114300"/>
            <a:ext cx="9220200" cy="10007611"/>
          </a:xfrm>
          <a:prstGeom prst="rect">
            <a:avLst/>
          </a:prstGeom>
          <a:noFill/>
        </p:spPr>
        <p:txBody>
          <a:bodyPr wrap="square">
            <a:spAutoFit/>
          </a:bodyPr>
          <a:lstStyle/>
          <a:p>
            <a:pPr defTabSz="1371600">
              <a:lnSpc>
                <a:spcPct val="120000"/>
              </a:lnSpc>
              <a:defRPr/>
            </a:pP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人物特征</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100</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词</a:t>
            </a:r>
            <a:endPar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1. aggressive</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：有进取心</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2. ambitious</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：有雄心壮志的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3. analytical</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：善于分析的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4. argumentative</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：好争辩的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5. aspiring</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：有志气的，有抱负的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6. attractive</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：有魅力的，有吸引力的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7. brilliant</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：有才气的，聪颖的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8. competent</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：能胜任的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9. confident</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：有信心的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10. considerate</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：体贴的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11. constructive</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：建设性的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12. cooperative</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：有合作精神的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13. courageous</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：勇敢的，有胆量的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14. creative</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：富有创造力的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p:txBody>
      </p:sp>
      <p:sp>
        <p:nvSpPr>
          <p:cNvPr id="2" name="文本框 1"/>
          <p:cNvSpPr txBox="1"/>
          <p:nvPr/>
        </p:nvSpPr>
        <p:spPr>
          <a:xfrm>
            <a:off x="8229600" y="704711"/>
            <a:ext cx="9220200" cy="9342814"/>
          </a:xfrm>
          <a:prstGeom prst="rect">
            <a:avLst/>
          </a:prstGeom>
          <a:noFill/>
        </p:spPr>
        <p:txBody>
          <a:bodyPr wrap="square">
            <a:spAutoFit/>
          </a:bodyPr>
          <a:lstStyle/>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15. dashing</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：有冲劲的，有拼搏精神的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16. demanding</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：苛刻的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17. determined</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：坚决的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18. devoted</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：有献身精神的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19. disciplined</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：守纪律的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20. dishonest</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：不诚实的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21. disorganized</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：无组织的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22. dutiful</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：尽职的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23. easy - going</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：随和的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24. efficient</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：有效率的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25. energetic</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：精力充沛的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26. enthusiastic</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：充满热情的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27. expressive</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：善于表达的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28. faithful</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：守信的，忠诚的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81000" y="114300"/>
            <a:ext cx="9220200" cy="11335860"/>
          </a:xfrm>
          <a:prstGeom prst="rect">
            <a:avLst/>
          </a:prstGeom>
          <a:noFill/>
        </p:spPr>
        <p:txBody>
          <a:bodyPr wrap="square">
            <a:spAutoFit/>
          </a:bodyPr>
          <a:lstStyle/>
          <a:p>
            <a:pPr defTabSz="1371600">
              <a:lnSpc>
                <a:spcPct val="120000"/>
              </a:lnSpc>
              <a:defRPr/>
            </a:pP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人物特征</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100</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词</a:t>
            </a:r>
            <a:endPar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29. forceful</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：性格坚强的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30. forgetful</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：健忘的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31. generous</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：慷慨大方的，宽宏大量的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32. helpful</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：助人的，有益的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33. helpless</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：无助的，没用的</a:t>
            </a:r>
            <a:endPar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34. honest</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：诚实的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35. humorous</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：幽默的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36. inconsiderate</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：不顾及别人的，轻率的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37. independent</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：有主见的</a:t>
            </a:r>
            <a:endPar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38. initiative </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：有首创精神的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39. intellective</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：有智力的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40. inventive</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：有发明才能的，正直的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41. kind - hearted</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：好心的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42. knowledgeable</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：有见识的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p:txBody>
      </p:sp>
      <p:sp>
        <p:nvSpPr>
          <p:cNvPr id="2" name="文本框 1"/>
          <p:cNvSpPr txBox="1"/>
          <p:nvPr/>
        </p:nvSpPr>
        <p:spPr>
          <a:xfrm>
            <a:off x="9448800" y="114300"/>
            <a:ext cx="9220200" cy="10007611"/>
          </a:xfrm>
          <a:prstGeom prst="rect">
            <a:avLst/>
          </a:prstGeom>
          <a:noFill/>
        </p:spPr>
        <p:txBody>
          <a:bodyPr wrap="square">
            <a:spAutoFit/>
          </a:bodyPr>
          <a:lstStyle/>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43. learned</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：精通某学问的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44. loyal</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：忠心耿耿的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45. mean</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：吝啬的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46. methodical</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：有方法的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47. modest</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：谦虚的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48. moody</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：情绪化的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49. motivated</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：目标明确的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50. narrow - minded</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：心胸狭窄的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51. noisy</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：聒噪的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52. objective</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：客观的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53. open - minded</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：虚心的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54. optimistic</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：乐观的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55. orderly</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：守纪律的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56. original</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：有独创性的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57. outgoing</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：外向友好的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81000" y="114300"/>
            <a:ext cx="9220200" cy="10007611"/>
          </a:xfrm>
          <a:prstGeom prst="rect">
            <a:avLst/>
          </a:prstGeom>
          <a:noFill/>
        </p:spPr>
        <p:txBody>
          <a:bodyPr wrap="square">
            <a:spAutoFit/>
          </a:bodyPr>
          <a:lstStyle/>
          <a:p>
            <a:pPr defTabSz="1371600">
              <a:lnSpc>
                <a:spcPct val="120000"/>
              </a:lnSpc>
              <a:defRPr/>
            </a:pP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人物特征</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100</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词</a:t>
            </a:r>
            <a:endPar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58. painstaking</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：辛勤的，苦干的，刻苦的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59. passionate</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：充满热情的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60. pessimistic</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：悲观的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61. polite</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：有礼貌的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62. popular</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：受欢迎的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63. practical</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：实际的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64. purposeful</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：意志坚强的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65. pushy</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：有进取心的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66. qualified</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：合格的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67. responsible</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：负责的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68. romantic</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：浪漫的，空想的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69. self - conscious</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：自觉的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70. sensitive</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：敏感的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71. sincere</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：真诚的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p:txBody>
      </p:sp>
      <p:sp>
        <p:nvSpPr>
          <p:cNvPr id="2" name="文本框 1"/>
          <p:cNvSpPr txBox="1"/>
          <p:nvPr/>
        </p:nvSpPr>
        <p:spPr>
          <a:xfrm>
            <a:off x="9448800" y="114300"/>
            <a:ext cx="9220200" cy="10007611"/>
          </a:xfrm>
          <a:prstGeom prst="rect">
            <a:avLst/>
          </a:prstGeom>
          <a:noFill/>
        </p:spPr>
        <p:txBody>
          <a:bodyPr wrap="square">
            <a:spAutoFit/>
          </a:bodyPr>
          <a:lstStyle/>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72. skeptical</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：多疑的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73. smart</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：精明的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74. sociable</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：好交际的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75. spirited</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：生气勃勃的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76. steady</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：踏实的，稳定的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77. straightforward</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：老实的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78. strict</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：严格的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79. supportive</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：助人的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80. strong - willed</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：意志坚强的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81. sympathetic</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：有同情心的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82. talented</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：有才能的，有天赋的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83. thoughtful</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：体贴人的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84. tireless</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：孜孜不倦的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85. tolerant</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：容忍的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86. understanding</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：理解人的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81000" y="114300"/>
            <a:ext cx="9220200" cy="10007611"/>
          </a:xfrm>
          <a:prstGeom prst="rect">
            <a:avLst/>
          </a:prstGeom>
          <a:noFill/>
        </p:spPr>
        <p:txBody>
          <a:bodyPr wrap="square">
            <a:spAutoFit/>
          </a:bodyPr>
          <a:lstStyle/>
          <a:p>
            <a:pPr defTabSz="1371600">
              <a:lnSpc>
                <a:spcPct val="120000"/>
              </a:lnSpc>
              <a:defRPr/>
            </a:pP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人物特征</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100</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词</a:t>
            </a:r>
            <a:endPar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87. upright</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：正直的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88. virtuous</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：善良的，道德高尚</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89. versatile</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：多才多艺的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90. vigilant</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：警惕的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91. warm - hearted</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：热心肠的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92. well - informed</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：见多识广的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93. witty</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：诙谐的，风趣的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94. zealous</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：热情的，积极的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95. dynamic</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：有活力的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96. decisive</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：果断的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97. resourceful</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：足智多谋的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98. resilient</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：适应力强的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99. persistent</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：坚持不懈的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100. punctual</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：守时的</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p:txBody>
      </p:sp>
      <p:sp>
        <p:nvSpPr>
          <p:cNvPr id="2" name="文本框 1"/>
          <p:cNvSpPr txBox="1"/>
          <p:nvPr/>
        </p:nvSpPr>
        <p:spPr>
          <a:xfrm>
            <a:off x="9448800" y="114300"/>
            <a:ext cx="9220200" cy="1363900"/>
          </a:xfrm>
          <a:prstGeom prst="rect">
            <a:avLst/>
          </a:prstGeom>
          <a:noFill/>
        </p:spPr>
        <p:txBody>
          <a:bodyPr wrap="square">
            <a:spAutoFit/>
          </a:bodyPr>
          <a:lstStyle/>
          <a:p>
            <a:pPr defTabSz="1371600">
              <a:lnSpc>
                <a:spcPct val="120000"/>
              </a:lnSpc>
              <a:defRPr/>
            </a:pP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371600" y="1409700"/>
            <a:ext cx="15697200" cy="6682279"/>
          </a:xfrm>
          <a:prstGeom prst="rect">
            <a:avLst/>
          </a:prstGeom>
          <a:noFill/>
        </p:spPr>
        <p:txBody>
          <a:bodyPr wrap="square">
            <a:spAutoFit/>
          </a:bodyPr>
          <a:lstStyle/>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1. </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核心话题词汇</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marL="571500" indent="-571500" defTabSz="1371600">
              <a:lnSpc>
                <a:spcPct val="120000"/>
              </a:lnSpc>
              <a:buFont typeface="Wingdings" panose="05000000000000000000" pitchFamily="2" charset="2"/>
              <a:buChar char="l"/>
              <a:defRPr/>
            </a:pP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医疗与生死：</a:t>
            </a:r>
            <a:endPar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 </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heart transplant (</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心脏移植</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 brain dead (</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脑死亡</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 road accident (</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车祸</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 save one's life (</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挽救生命</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 donor (</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捐献者</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 recipient (</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受捐者</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a:t>
            </a:r>
            <a:endPar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endPar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marL="571500" indent="-571500" defTabSz="1371600">
              <a:lnSpc>
                <a:spcPct val="120000"/>
              </a:lnSpc>
              <a:buFont typeface="Wingdings" panose="05000000000000000000" pitchFamily="2" charset="2"/>
              <a:buChar char="l"/>
              <a:defRPr/>
            </a:pP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情感与品格：</a:t>
            </a:r>
            <a:endPar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 unimaginable grief (</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难以想象的悲痛</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 boundless courage (</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无限的勇气</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 selflessness (</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无私</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 sacrifice (</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牺牲</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 gratitude (</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感激</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 strength (</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力量</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坚强</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 helpless (</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无助的</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a:t>
            </a:r>
            <a:endPar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endPar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p:txBody>
      </p:sp>
      <p:sp>
        <p:nvSpPr>
          <p:cNvPr id="26" name="îṡlíḑé"/>
          <p:cNvSpPr/>
          <p:nvPr/>
        </p:nvSpPr>
        <p:spPr bwMode="auto">
          <a:xfrm>
            <a:off x="4953000" y="65741"/>
            <a:ext cx="8009160" cy="991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37160" tIns="68580" rIns="137160" bIns="68580"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457200" indent="-457200" defTabSz="1370965">
              <a:lnSpc>
                <a:spcPct val="150000"/>
              </a:lnSpc>
              <a:buFont typeface="Wingdings" panose="05000000000000000000" pitchFamily="2" charset="2"/>
              <a:buChar char="Ø"/>
              <a:defRPr/>
            </a:pPr>
            <a:r>
              <a:rPr lang="en-US" altLang="zh-CN" sz="4000" b="1" dirty="0">
                <a:solidFill>
                  <a:srgbClr val="000000">
                    <a:lumMod val="75000"/>
                    <a:lumOff val="25000"/>
                  </a:srgbClr>
                </a:solidFill>
                <a:latin typeface="微软雅黑" panose="020B0503020204020204" pitchFamily="34" charset="-122"/>
                <a:ea typeface="微软雅黑" panose="020B0503020204020204" pitchFamily="34" charset="-122"/>
                <a:sym typeface="Open Sans" panose="020B0606030504020204" pitchFamily="34" charset="0"/>
              </a:rPr>
              <a:t>Learn from the passage</a:t>
            </a:r>
            <a:endParaRPr lang="en-US" altLang="zh-CN" sz="4000" b="1" dirty="0">
              <a:solidFill>
                <a:srgbClr val="000000">
                  <a:lumMod val="75000"/>
                  <a:lumOff val="25000"/>
                </a:srgbClr>
              </a:solidFill>
              <a:latin typeface="微软雅黑" panose="020B0503020204020204" pitchFamily="34" charset="-122"/>
              <a:ea typeface="微软雅黑" panose="020B0503020204020204" pitchFamily="34" charset="-122"/>
              <a:sym typeface="Open Sans" panose="020B060603050402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609600" y="1181100"/>
            <a:ext cx="17526000" cy="8314969"/>
          </a:xfrm>
          <a:prstGeom prst="rect">
            <a:avLst/>
          </a:prstGeom>
          <a:noFill/>
        </p:spPr>
        <p:txBody>
          <a:bodyPr wrap="square">
            <a:spAutoFit/>
          </a:bodyPr>
          <a:lstStyle/>
          <a:p>
            <a:pPr defTabSz="1371600">
              <a:lnSpc>
                <a:spcPct val="120000"/>
              </a:lnSpc>
              <a:defRPr/>
            </a:pPr>
            <a:r>
              <a:rPr lang="en-US" altLang="zh-CN" sz="32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2. </a:t>
            </a:r>
            <a:r>
              <a:rPr lang="zh-CN" altLang="en-US" sz="32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情感描写的黄金短语（读后续写）</a:t>
            </a:r>
            <a:endParaRPr lang="zh-CN" altLang="en-US" sz="32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zh-CN" altLang="en-US" sz="32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描写悲伤：</a:t>
            </a:r>
            <a:endParaRPr lang="zh-CN" altLang="en-US" sz="32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2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in the depths of unimaginable grief (</a:t>
            </a:r>
            <a:r>
              <a:rPr lang="zh-CN" altLang="en-US" sz="32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沉浸在难以想象的悲痛深处</a:t>
            </a:r>
            <a:r>
              <a:rPr lang="en-US" altLang="zh-CN" sz="32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a:t>
            </a:r>
            <a:endParaRPr lang="en-US" altLang="zh-CN" sz="32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2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a storm of emotions (</a:t>
            </a:r>
            <a:r>
              <a:rPr lang="zh-CN" altLang="en-US" sz="32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情绪的风暴</a:t>
            </a:r>
            <a:r>
              <a:rPr lang="en-US" altLang="zh-CN" sz="32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a:t>
            </a:r>
            <a:r>
              <a:rPr lang="zh-CN" altLang="en-US" sz="32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形容内心挣扎</a:t>
            </a:r>
            <a:r>
              <a:rPr lang="en-US" altLang="zh-CN" sz="32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a:t>
            </a:r>
            <a:endParaRPr lang="en-US" altLang="zh-CN" sz="32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2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the darkest hour of your life (</a:t>
            </a:r>
            <a:r>
              <a:rPr lang="zh-CN" altLang="en-US" sz="32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人生至暗时刻</a:t>
            </a:r>
            <a:r>
              <a:rPr lang="en-US" altLang="zh-CN" sz="32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a:t>
            </a:r>
            <a:endParaRPr lang="en-US" altLang="zh-CN" sz="32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endParaRPr lang="en-US" altLang="zh-CN" sz="32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zh-CN" altLang="en-US" sz="32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描写善良与决定：</a:t>
            </a:r>
            <a:endParaRPr lang="zh-CN" altLang="en-US" sz="32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2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make a choice that speaks of boundless courage (</a:t>
            </a:r>
            <a:r>
              <a:rPr lang="zh-CN" altLang="en-US" sz="32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做出了彰显无限勇气的选择</a:t>
            </a:r>
            <a:r>
              <a:rPr lang="en-US" altLang="zh-CN" sz="32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a:t>
            </a:r>
            <a:endParaRPr lang="en-US" altLang="zh-CN" sz="32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2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without ever questioning the race, religion, or nationality (</a:t>
            </a:r>
            <a:r>
              <a:rPr lang="zh-CN" altLang="en-US" sz="32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超越了种族、宗教、国界的偏见</a:t>
            </a:r>
            <a:r>
              <a:rPr lang="en-US" altLang="zh-CN" sz="32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a:t>
            </a:r>
            <a:endParaRPr lang="en-US" altLang="zh-CN" sz="32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endParaRPr lang="en-US" altLang="zh-CN" sz="32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zh-CN" altLang="en-US" sz="32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描写无奈与限制：</a:t>
            </a:r>
            <a:endParaRPr lang="zh-CN" altLang="en-US" sz="32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2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be kept confidential (</a:t>
            </a:r>
            <a:r>
              <a:rPr lang="zh-CN" altLang="en-US" sz="32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保密</a:t>
            </a:r>
            <a:r>
              <a:rPr lang="en-US" altLang="zh-CN" sz="32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a:t>
            </a:r>
            <a:endParaRPr lang="en-US" altLang="zh-CN" sz="32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2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be restricted from doing </a:t>
            </a:r>
            <a:r>
              <a:rPr lang="en-US" altLang="zh-CN" sz="3200" b="1" kern="100" dirty="0" err="1">
                <a:solidFill>
                  <a:srgbClr val="000000"/>
                </a:solidFill>
                <a:latin typeface="Times New Roman" panose="02020603050405020304" pitchFamily="18" charset="0"/>
                <a:ea typeface="微软雅黑" panose="020B0503020204020204" pitchFamily="34" charset="-122"/>
                <a:cs typeface="Calibri" panose="020F0502020204030204" pitchFamily="34" charset="0"/>
              </a:rPr>
              <a:t>sth</a:t>
            </a:r>
            <a:r>
              <a:rPr lang="en-US" altLang="zh-CN" sz="32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 (</a:t>
            </a:r>
            <a:r>
              <a:rPr lang="zh-CN" altLang="en-US" sz="32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被限制做某事</a:t>
            </a:r>
            <a:r>
              <a:rPr lang="en-US" altLang="zh-CN" sz="32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a:t>
            </a:r>
            <a:endParaRPr lang="en-US" altLang="zh-CN" sz="32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2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long to meet (</a:t>
            </a:r>
            <a:r>
              <a:rPr lang="zh-CN" altLang="en-US" sz="32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渴望见到</a:t>
            </a:r>
            <a:r>
              <a:rPr lang="en-US" altLang="zh-CN" sz="32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a:t>
            </a:r>
            <a:endParaRPr lang="zh-CN" altLang="zh-CN" sz="32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p:txBody>
      </p:sp>
      <p:sp>
        <p:nvSpPr>
          <p:cNvPr id="26" name="îṡlíḑé"/>
          <p:cNvSpPr/>
          <p:nvPr/>
        </p:nvSpPr>
        <p:spPr bwMode="auto">
          <a:xfrm>
            <a:off x="4953000" y="65741"/>
            <a:ext cx="8009160" cy="991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37160" tIns="68580" rIns="137160" bIns="68580"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457200" indent="-457200" defTabSz="1370965">
              <a:lnSpc>
                <a:spcPct val="150000"/>
              </a:lnSpc>
              <a:buFont typeface="Wingdings" panose="05000000000000000000" pitchFamily="2" charset="2"/>
              <a:buChar char="Ø"/>
              <a:defRPr/>
            </a:pPr>
            <a:r>
              <a:rPr lang="en-US" altLang="zh-CN" sz="4000" b="1" dirty="0">
                <a:solidFill>
                  <a:srgbClr val="000000">
                    <a:lumMod val="75000"/>
                    <a:lumOff val="25000"/>
                  </a:srgbClr>
                </a:solidFill>
                <a:latin typeface="微软雅黑" panose="020B0503020204020204" pitchFamily="34" charset="-122"/>
                <a:ea typeface="微软雅黑" panose="020B0503020204020204" pitchFamily="34" charset="-122"/>
                <a:sym typeface="Open Sans" panose="020B0606030504020204" pitchFamily="34" charset="0"/>
              </a:rPr>
              <a:t>Learn from the passage</a:t>
            </a:r>
            <a:endParaRPr lang="en-US" altLang="zh-CN" sz="4000" b="1" dirty="0">
              <a:solidFill>
                <a:srgbClr val="000000">
                  <a:lumMod val="75000"/>
                  <a:lumOff val="25000"/>
                </a:srgbClr>
              </a:solidFill>
              <a:latin typeface="微软雅黑" panose="020B0503020204020204" pitchFamily="34" charset="-122"/>
              <a:ea typeface="微软雅黑" panose="020B0503020204020204" pitchFamily="34" charset="-122"/>
              <a:sym typeface="Open Sans" panose="020B0606030504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066800" y="1409700"/>
            <a:ext cx="16154400" cy="8676671"/>
          </a:xfrm>
          <a:prstGeom prst="rect">
            <a:avLst/>
          </a:prstGeom>
          <a:noFill/>
        </p:spPr>
        <p:txBody>
          <a:bodyPr wrap="square">
            <a:spAutoFit/>
          </a:bodyPr>
          <a:lstStyle/>
          <a:p>
            <a:pPr marL="0" marR="0" lvl="0" indent="0" algn="l" defTabSz="1371600" rtl="0" eaLnBrk="1" fontAlgn="auto" latinLnBrk="0" hangingPunct="1">
              <a:lnSpc>
                <a:spcPct val="120000"/>
              </a:lnSpc>
              <a:spcBef>
                <a:spcPts val="0"/>
              </a:spcBef>
              <a:spcAft>
                <a:spcPts val="0"/>
              </a:spcAft>
              <a:buClrTx/>
              <a:buSzTx/>
              <a:buFontTx/>
              <a:buNone/>
              <a:defRPr/>
            </a:pP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3. </a:t>
            </a: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亮点句子仿写与应用（写作迁移）</a:t>
            </a: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原句（动作</a:t>
            </a: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a:t>
            </a: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情感）： </a:t>
            </a: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In the depths of that unimaginable grief, Mom, you made a choice that speaks of boundless courage and selflessness.</a:t>
            </a:r>
            <a:endPar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结构提炼： </a:t>
            </a:r>
            <a:r>
              <a:rPr kumimoji="0" lang="en-US" altLang="zh-CN"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In the depths of..., sb. made a choice that speaks of...</a:t>
            </a:r>
            <a:endParaRPr kumimoji="0" lang="en-US" altLang="zh-CN"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迁移应用（描写困境中的抉择）：</a:t>
            </a: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571500" lvl="0" indent="-571500" defTabSz="1371600">
              <a:lnSpc>
                <a:spcPct val="120000"/>
              </a:lnSpc>
              <a:buFont typeface="Wingdings" panose="05000000000000000000" pitchFamily="2" charset="2"/>
              <a:buChar char="l"/>
              <a:defRPr/>
            </a:pP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在金融危机的深渊中，老人做出了一个彰显伟大善意的选择</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他把所有积蓄捐给了学校。</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lvl="0" defTabSz="1371600">
              <a:lnSpc>
                <a:spcPct val="120000"/>
              </a:lnSpc>
              <a:defRPr/>
            </a:pP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lvl="0" defTabSz="1371600">
              <a:lnSpc>
                <a:spcPct val="120000"/>
              </a:lnSpc>
              <a:defRPr/>
            </a:pPr>
            <a:endPar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marL="571500" lvl="0" indent="-571500" defTabSz="1371600">
              <a:lnSpc>
                <a:spcPct val="120000"/>
              </a:lnSpc>
              <a:buFont typeface="Wingdings" panose="05000000000000000000" pitchFamily="2" charset="2"/>
              <a:buChar char="l"/>
              <a:defRPr/>
            </a:pP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在绝望的深渊中，她做出了一个彰显惊人韧性的选择</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她决定重新开始自己的生活。</a:t>
            </a: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endPar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endPar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p:txBody>
      </p:sp>
      <p:sp>
        <p:nvSpPr>
          <p:cNvPr id="26" name="îṡlíḑé"/>
          <p:cNvSpPr/>
          <p:nvPr/>
        </p:nvSpPr>
        <p:spPr bwMode="auto">
          <a:xfrm>
            <a:off x="4953000" y="65741"/>
            <a:ext cx="8009160" cy="991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37160" tIns="68580" rIns="137160" bIns="68580"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457200" marR="0" lvl="0" indent="-457200" algn="l" defTabSz="1370965" rtl="0" eaLnBrk="1" fontAlgn="auto" latinLnBrk="0" hangingPunct="1">
              <a:lnSpc>
                <a:spcPct val="150000"/>
              </a:lnSpc>
              <a:spcBef>
                <a:spcPts val="0"/>
              </a:spcBef>
              <a:spcAft>
                <a:spcPts val="0"/>
              </a:spcAft>
              <a:buClrTx/>
              <a:buSzTx/>
              <a:buFont typeface="Wingdings" panose="05000000000000000000" pitchFamily="2" charset="2"/>
              <a:buChar char="Ø"/>
              <a:defRPr/>
            </a:pPr>
            <a:r>
              <a:rPr kumimoji="0" lang="en-US" altLang="zh-CN" sz="4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sym typeface="Open Sans" panose="020B0606030504020204" pitchFamily="34" charset="0"/>
              </a:rPr>
              <a:t>Learn from the passage</a:t>
            </a:r>
            <a:endParaRPr kumimoji="0" lang="en-US" altLang="zh-CN" sz="4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sym typeface="Open Sans" panose="020B0606030504020204" pitchFamily="34" charset="0"/>
            </a:endParaRPr>
          </a:p>
        </p:txBody>
      </p:sp>
      <p:sp>
        <p:nvSpPr>
          <p:cNvPr id="2" name="文本框 1"/>
          <p:cNvSpPr txBox="1"/>
          <p:nvPr/>
        </p:nvSpPr>
        <p:spPr>
          <a:xfrm>
            <a:off x="1600200" y="6057900"/>
            <a:ext cx="16154400" cy="1200329"/>
          </a:xfrm>
          <a:prstGeom prst="rect">
            <a:avLst/>
          </a:prstGeom>
          <a:noFill/>
        </p:spPr>
        <p:txBody>
          <a:bodyPr wrap="square" rtlCol="0">
            <a:spAutoFit/>
          </a:bodyPr>
          <a:lstStyle/>
          <a:p>
            <a:pPr lvl="0" defTabSz="1371600"/>
            <a:r>
              <a:rPr lang="en-US" altLang="zh-CN" sz="3600" b="1" i="1" kern="100" dirty="0">
                <a:solidFill>
                  <a:srgbClr val="000000"/>
                </a:solidFill>
                <a:latin typeface="Calibri" panose="020F0502020204030204" pitchFamily="34" charset="0"/>
                <a:ea typeface="Calibri" panose="020F0502020204030204" pitchFamily="34" charset="0"/>
                <a:cs typeface="Calibri" panose="020F0502020204030204" pitchFamily="34" charset="0"/>
              </a:rPr>
              <a:t>In the depths of financial crisis, the old man made a choice that speaks of great kindness — he donated all his savings to the school.</a:t>
            </a:r>
            <a:endParaRPr lang="en-US" altLang="zh-CN" sz="3600" b="1" i="1" kern="100" dirty="0">
              <a:solidFill>
                <a:srgbClr val="000000"/>
              </a:solidFill>
              <a:latin typeface="Calibri" panose="020F0502020204030204" pitchFamily="34" charset="0"/>
              <a:ea typeface="Calibri" panose="020F0502020204030204" pitchFamily="34" charset="0"/>
              <a:cs typeface="Calibri" panose="020F0502020204030204" pitchFamily="34" charset="0"/>
            </a:endParaRPr>
          </a:p>
        </p:txBody>
      </p:sp>
      <p:sp>
        <p:nvSpPr>
          <p:cNvPr id="3" name="文本框 2"/>
          <p:cNvSpPr txBox="1"/>
          <p:nvPr/>
        </p:nvSpPr>
        <p:spPr>
          <a:xfrm>
            <a:off x="1637168" y="8724900"/>
            <a:ext cx="16154400" cy="1200329"/>
          </a:xfrm>
          <a:prstGeom prst="rect">
            <a:avLst/>
          </a:prstGeom>
          <a:noFill/>
        </p:spPr>
        <p:txBody>
          <a:bodyPr wrap="square" rtlCol="0">
            <a:spAutoFit/>
          </a:bodyPr>
          <a:lstStyle/>
          <a:p>
            <a:pPr lvl="0" defTabSz="1371600"/>
            <a:r>
              <a:rPr lang="en-US" altLang="zh-CN" sz="3600" b="1" i="1" kern="100" dirty="0">
                <a:solidFill>
                  <a:srgbClr val="000000"/>
                </a:solidFill>
                <a:latin typeface="Calibri" panose="020F0502020204030204" pitchFamily="34" charset="0"/>
                <a:ea typeface="Calibri" panose="020F0502020204030204" pitchFamily="34" charset="0"/>
                <a:cs typeface="Calibri" panose="020F0502020204030204" pitchFamily="34" charset="0"/>
              </a:rPr>
              <a:t>In the depths of despair, she made a choice that speaks of incredible resilience — she decided to start her life over.</a:t>
            </a:r>
            <a:endParaRPr lang="en-US" altLang="zh-CN" sz="3600" b="1" i="1" kern="100" dirty="0">
              <a:solidFill>
                <a:srgbClr val="000000"/>
              </a:solidFill>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p:nvPr/>
        </p:nvSpPr>
        <p:spPr>
          <a:xfrm>
            <a:off x="8190514" y="952500"/>
            <a:ext cx="11839575" cy="10868025"/>
          </a:xfrm>
          <a:custGeom>
            <a:avLst/>
            <a:gdLst/>
            <a:ahLst/>
            <a:cxnLst/>
            <a:rect l="l" t="t" r="r" b="b"/>
            <a:pathLst>
              <a:path w="11839575" h="10868025">
                <a:moveTo>
                  <a:pt x="0" y="0"/>
                </a:moveTo>
                <a:lnTo>
                  <a:pt x="11839575" y="0"/>
                </a:lnTo>
                <a:lnTo>
                  <a:pt x="11839575" y="10868025"/>
                </a:lnTo>
                <a:lnTo>
                  <a:pt x="0" y="10868025"/>
                </a:lnTo>
                <a:lnTo>
                  <a:pt x="0" y="0"/>
                </a:lnTo>
                <a:close/>
              </a:path>
            </a:pathLst>
          </a:custGeom>
          <a:blipFill>
            <a:blip r:embed="rId1"/>
            <a:stretch>
              <a:fillRect/>
            </a:stretch>
          </a:blipFill>
        </p:spPr>
      </p:sp>
      <p:grpSp>
        <p:nvGrpSpPr>
          <p:cNvPr id="7" name="Group 7"/>
          <p:cNvGrpSpPr/>
          <p:nvPr/>
        </p:nvGrpSpPr>
        <p:grpSpPr>
          <a:xfrm>
            <a:off x="0" y="-560794"/>
            <a:ext cx="18288000" cy="1179919"/>
            <a:chOff x="0" y="0"/>
            <a:chExt cx="4816593" cy="310761"/>
          </a:xfrm>
        </p:grpSpPr>
        <p:sp>
          <p:nvSpPr>
            <p:cNvPr id="8" name="Freeform 8"/>
            <p:cNvSpPr/>
            <p:nvPr/>
          </p:nvSpPr>
          <p:spPr>
            <a:xfrm>
              <a:off x="0" y="0"/>
              <a:ext cx="4816592" cy="310761"/>
            </a:xfrm>
            <a:custGeom>
              <a:avLst/>
              <a:gdLst/>
              <a:ahLst/>
              <a:cxnLst/>
              <a:rect l="l" t="t" r="r" b="b"/>
              <a:pathLst>
                <a:path w="4816592" h="310761">
                  <a:moveTo>
                    <a:pt x="21590" y="0"/>
                  </a:moveTo>
                  <a:lnTo>
                    <a:pt x="4795002" y="0"/>
                  </a:lnTo>
                  <a:cubicBezTo>
                    <a:pt x="4800728" y="0"/>
                    <a:pt x="4806220" y="2275"/>
                    <a:pt x="4810269" y="6324"/>
                  </a:cubicBezTo>
                  <a:cubicBezTo>
                    <a:pt x="4814318" y="10372"/>
                    <a:pt x="4816592" y="15864"/>
                    <a:pt x="4816592" y="21590"/>
                  </a:cubicBezTo>
                  <a:lnTo>
                    <a:pt x="4816592" y="289171"/>
                  </a:lnTo>
                  <a:cubicBezTo>
                    <a:pt x="4816592" y="301094"/>
                    <a:pt x="4806926" y="310761"/>
                    <a:pt x="4795002" y="310761"/>
                  </a:cubicBezTo>
                  <a:lnTo>
                    <a:pt x="21590" y="310761"/>
                  </a:lnTo>
                  <a:cubicBezTo>
                    <a:pt x="15864" y="310761"/>
                    <a:pt x="10372" y="308486"/>
                    <a:pt x="6324" y="304437"/>
                  </a:cubicBezTo>
                  <a:cubicBezTo>
                    <a:pt x="2275" y="300388"/>
                    <a:pt x="0" y="294897"/>
                    <a:pt x="0" y="289171"/>
                  </a:cubicBezTo>
                  <a:lnTo>
                    <a:pt x="0" y="21590"/>
                  </a:lnTo>
                  <a:cubicBezTo>
                    <a:pt x="0" y="9666"/>
                    <a:pt x="9666" y="0"/>
                    <a:pt x="21590" y="0"/>
                  </a:cubicBezTo>
                  <a:close/>
                </a:path>
              </a:pathLst>
            </a:custGeom>
            <a:solidFill>
              <a:srgbClr val="43A7EB"/>
            </a:solidFill>
          </p:spPr>
        </p:sp>
        <p:sp>
          <p:nvSpPr>
            <p:cNvPr id="9" name="TextBox 9"/>
            <p:cNvSpPr txBox="1"/>
            <p:nvPr/>
          </p:nvSpPr>
          <p:spPr>
            <a:xfrm>
              <a:off x="0" y="-38100"/>
              <a:ext cx="4816593" cy="348861"/>
            </a:xfrm>
            <a:prstGeom prst="rect">
              <a:avLst/>
            </a:prstGeom>
          </p:spPr>
          <p:txBody>
            <a:bodyPr lIns="50800" tIns="50800" rIns="50800" bIns="50800"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0" name="Group 10"/>
          <p:cNvGrpSpPr/>
          <p:nvPr/>
        </p:nvGrpSpPr>
        <p:grpSpPr>
          <a:xfrm>
            <a:off x="1067774" y="7210239"/>
            <a:ext cx="1343133" cy="158115"/>
            <a:chOff x="0" y="0"/>
            <a:chExt cx="353747" cy="41644"/>
          </a:xfrm>
        </p:grpSpPr>
        <p:sp>
          <p:nvSpPr>
            <p:cNvPr id="11" name="Freeform 11"/>
            <p:cNvSpPr/>
            <p:nvPr/>
          </p:nvSpPr>
          <p:spPr>
            <a:xfrm>
              <a:off x="0" y="0"/>
              <a:ext cx="353747" cy="41644"/>
            </a:xfrm>
            <a:custGeom>
              <a:avLst/>
              <a:gdLst/>
              <a:ahLst/>
              <a:cxnLst/>
              <a:rect l="l" t="t" r="r" b="b"/>
              <a:pathLst>
                <a:path w="353747" h="41644">
                  <a:moveTo>
                    <a:pt x="0" y="0"/>
                  </a:moveTo>
                  <a:lnTo>
                    <a:pt x="353747" y="0"/>
                  </a:lnTo>
                  <a:lnTo>
                    <a:pt x="353747" y="41644"/>
                  </a:lnTo>
                  <a:lnTo>
                    <a:pt x="0" y="41644"/>
                  </a:lnTo>
                  <a:close/>
                </a:path>
              </a:pathLst>
            </a:custGeom>
            <a:solidFill>
              <a:srgbClr val="FFCE00"/>
            </a:solidFill>
          </p:spPr>
        </p:sp>
        <p:sp>
          <p:nvSpPr>
            <p:cNvPr id="12" name="TextBox 12"/>
            <p:cNvSpPr txBox="1"/>
            <p:nvPr/>
          </p:nvSpPr>
          <p:spPr>
            <a:xfrm>
              <a:off x="0" y="-38100"/>
              <a:ext cx="353747" cy="79744"/>
            </a:xfrm>
            <a:prstGeom prst="rect">
              <a:avLst/>
            </a:prstGeom>
          </p:spPr>
          <p:txBody>
            <a:bodyPr lIns="50800" tIns="50800" rIns="50800" bIns="50800"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3" name="Group 13"/>
          <p:cNvGrpSpPr/>
          <p:nvPr/>
        </p:nvGrpSpPr>
        <p:grpSpPr>
          <a:xfrm>
            <a:off x="2699894" y="7210239"/>
            <a:ext cx="177602" cy="158115"/>
            <a:chOff x="0" y="0"/>
            <a:chExt cx="46776" cy="41644"/>
          </a:xfrm>
        </p:grpSpPr>
        <p:sp>
          <p:nvSpPr>
            <p:cNvPr id="14" name="Freeform 14"/>
            <p:cNvSpPr/>
            <p:nvPr/>
          </p:nvSpPr>
          <p:spPr>
            <a:xfrm>
              <a:off x="0" y="0"/>
              <a:ext cx="46776" cy="41644"/>
            </a:xfrm>
            <a:custGeom>
              <a:avLst/>
              <a:gdLst/>
              <a:ahLst/>
              <a:cxnLst/>
              <a:rect l="l" t="t" r="r" b="b"/>
              <a:pathLst>
                <a:path w="46776" h="41644">
                  <a:moveTo>
                    <a:pt x="0" y="0"/>
                  </a:moveTo>
                  <a:lnTo>
                    <a:pt x="46776" y="0"/>
                  </a:lnTo>
                  <a:lnTo>
                    <a:pt x="46776" y="41644"/>
                  </a:lnTo>
                  <a:lnTo>
                    <a:pt x="0" y="41644"/>
                  </a:lnTo>
                  <a:close/>
                </a:path>
              </a:pathLst>
            </a:custGeom>
            <a:solidFill>
              <a:srgbClr val="FFCE00"/>
            </a:solidFill>
          </p:spPr>
        </p:sp>
        <p:sp>
          <p:nvSpPr>
            <p:cNvPr id="15" name="TextBox 15"/>
            <p:cNvSpPr txBox="1"/>
            <p:nvPr/>
          </p:nvSpPr>
          <p:spPr>
            <a:xfrm>
              <a:off x="0" y="-38100"/>
              <a:ext cx="46776" cy="79744"/>
            </a:xfrm>
            <a:prstGeom prst="rect">
              <a:avLst/>
            </a:prstGeom>
          </p:spPr>
          <p:txBody>
            <a:bodyPr lIns="50800" tIns="50800" rIns="50800" bIns="50800"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21" name="TextBox 21"/>
          <p:cNvSpPr txBox="1"/>
          <p:nvPr/>
        </p:nvSpPr>
        <p:spPr>
          <a:xfrm>
            <a:off x="1028700" y="3019113"/>
            <a:ext cx="11481943" cy="5666551"/>
          </a:xfrm>
          <a:prstGeom prst="rect">
            <a:avLst/>
          </a:prstGeom>
        </p:spPr>
        <p:txBody>
          <a:bodyPr lIns="0" tIns="0" rIns="0" bIns="0" rtlCol="0" anchor="t">
            <a:spAutoFit/>
          </a:bodyPr>
          <a:lstStyle/>
          <a:p>
            <a:pPr marL="0" marR="0" lvl="0" indent="0" algn="l" defTabSz="914400" rtl="0" eaLnBrk="1" fontAlgn="auto" latinLnBrk="0" hangingPunct="1">
              <a:lnSpc>
                <a:spcPts val="15270"/>
              </a:lnSpc>
              <a:spcBef>
                <a:spcPts val="0"/>
              </a:spcBef>
              <a:spcAft>
                <a:spcPts val="0"/>
              </a:spcAft>
              <a:buClrTx/>
              <a:buSzTx/>
              <a:buFontTx/>
              <a:buNone/>
              <a:defRPr/>
            </a:pPr>
            <a:r>
              <a:rPr lang="zh-CN" altLang="en-US" sz="8000" b="1" dirty="0">
                <a:solidFill>
                  <a:srgbClr val="000000"/>
                </a:solidFill>
                <a:latin typeface="思源黑体 Bold" panose="020B0800000000000000"/>
                <a:ea typeface="思源黑体 Bold" panose="020B0800000000000000"/>
                <a:cs typeface="思源黑体 Bold" panose="020B0800000000000000"/>
                <a:sym typeface="思源黑体 Bold" panose="020B0800000000000000"/>
              </a:rPr>
              <a:t>浙江省强基联盟</a:t>
            </a:r>
            <a:r>
              <a:rPr lang="en-US" altLang="zh-CN" sz="8000" b="1" dirty="0">
                <a:solidFill>
                  <a:srgbClr val="000000"/>
                </a:solidFill>
                <a:latin typeface="思源黑体 Bold" panose="020B0800000000000000"/>
                <a:ea typeface="思源黑体 Bold" panose="020B0800000000000000"/>
                <a:cs typeface="思源黑体 Bold" panose="020B0800000000000000"/>
                <a:sym typeface="思源黑体 Bold" panose="020B0800000000000000"/>
              </a:rPr>
              <a:t>2026.3</a:t>
            </a:r>
            <a:endParaRPr lang="en-US" altLang="zh-CN" sz="8000" b="1" dirty="0">
              <a:solidFill>
                <a:srgbClr val="000000"/>
              </a:solidFill>
              <a:latin typeface="思源黑体 Bold" panose="020B0800000000000000"/>
              <a:ea typeface="思源黑体 Bold" panose="020B0800000000000000"/>
              <a:cs typeface="思源黑体 Bold" panose="020B0800000000000000"/>
              <a:sym typeface="思源黑体 Bold" panose="020B0800000000000000"/>
            </a:endParaRPr>
          </a:p>
          <a:p>
            <a:pPr marL="0" marR="0" lvl="0" indent="0" algn="l" defTabSz="914400" rtl="0" eaLnBrk="1" fontAlgn="auto" latinLnBrk="0" hangingPunct="1">
              <a:lnSpc>
                <a:spcPts val="15270"/>
              </a:lnSpc>
              <a:spcBef>
                <a:spcPts val="0"/>
              </a:spcBef>
              <a:spcAft>
                <a:spcPts val="0"/>
              </a:spcAft>
              <a:buClrTx/>
              <a:buSzTx/>
              <a:buFontTx/>
              <a:buNone/>
              <a:defRPr/>
            </a:pPr>
            <a:r>
              <a:rPr lang="zh-CN" altLang="en-US" sz="8000" b="1" dirty="0">
                <a:solidFill>
                  <a:srgbClr val="000000"/>
                </a:solidFill>
                <a:latin typeface="思源黑体 Bold" panose="020B0800000000000000"/>
                <a:ea typeface="思源黑体 Bold" panose="020B0800000000000000"/>
                <a:cs typeface="思源黑体 Bold" panose="020B0800000000000000"/>
                <a:sym typeface="思源黑体 Bold" panose="020B0800000000000000"/>
              </a:rPr>
              <a:t>客观题讲评</a:t>
            </a:r>
            <a:endParaRPr lang="en-US" altLang="zh-CN" sz="8000" b="1" dirty="0">
              <a:solidFill>
                <a:srgbClr val="000000"/>
              </a:solidFill>
              <a:latin typeface="思源黑体 Bold" panose="020B0800000000000000"/>
              <a:ea typeface="思源黑体 Bold" panose="020B0800000000000000"/>
              <a:cs typeface="思源黑体 Bold" panose="020B0800000000000000"/>
              <a:sym typeface="思源黑体 Bold" panose="020B0800000000000000"/>
            </a:endParaRPr>
          </a:p>
          <a:p>
            <a:pPr marL="0" marR="0" lvl="0" indent="0" algn="l" defTabSz="914400" rtl="0" eaLnBrk="1" fontAlgn="auto" latinLnBrk="0" hangingPunct="1">
              <a:lnSpc>
                <a:spcPts val="15270"/>
              </a:lnSpc>
              <a:spcBef>
                <a:spcPts val="0"/>
              </a:spcBef>
              <a:spcAft>
                <a:spcPts val="0"/>
              </a:spcAft>
              <a:buClrTx/>
              <a:buSzTx/>
              <a:buFontTx/>
              <a:buNone/>
              <a:defRPr/>
            </a:pPr>
            <a:endParaRPr kumimoji="0" lang="en-US" sz="8000" b="1" i="0" u="none" strike="noStrike" kern="1200" cap="none" spc="0" normalizeH="0" baseline="0" noProof="0" dirty="0">
              <a:ln>
                <a:noFill/>
              </a:ln>
              <a:solidFill>
                <a:srgbClr val="000000"/>
              </a:solidFill>
              <a:effectLst/>
              <a:uLnTx/>
              <a:uFillTx/>
              <a:latin typeface="思源黑体 Bold" panose="020B0800000000000000"/>
              <a:ea typeface="思源黑体 Bold" panose="020B0800000000000000"/>
              <a:cs typeface="思源黑体 Bold" panose="020B0800000000000000"/>
              <a:sym typeface="思源黑体 Bold" panose="020B0800000000000000"/>
            </a:endParaRPr>
          </a:p>
        </p:txBody>
      </p:sp>
      <p:sp>
        <p:nvSpPr>
          <p:cNvPr id="26" name="Freeform 26"/>
          <p:cNvSpPr/>
          <p:nvPr/>
        </p:nvSpPr>
        <p:spPr>
          <a:xfrm rot="900133">
            <a:off x="12195920" y="1784477"/>
            <a:ext cx="2068933" cy="2068933"/>
          </a:xfrm>
          <a:custGeom>
            <a:avLst/>
            <a:gdLst/>
            <a:ahLst/>
            <a:cxnLst/>
            <a:rect l="l" t="t" r="r" b="b"/>
            <a:pathLst>
              <a:path w="2068933" h="2068933">
                <a:moveTo>
                  <a:pt x="0" y="0"/>
                </a:moveTo>
                <a:lnTo>
                  <a:pt x="2068933" y="0"/>
                </a:lnTo>
                <a:lnTo>
                  <a:pt x="2068933" y="2068933"/>
                </a:lnTo>
                <a:lnTo>
                  <a:pt x="0" y="2068933"/>
                </a:lnTo>
                <a:lnTo>
                  <a:pt x="0" y="0"/>
                </a:lnTo>
                <a:close/>
              </a:path>
            </a:pathLst>
          </a:custGeom>
          <a:blipFill>
            <a:blip r:embed="rId2"/>
            <a:stretch>
              <a:fillRect/>
            </a:stretch>
          </a:blipFill>
        </p:spPr>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066800" y="1409700"/>
            <a:ext cx="16154400" cy="8676671"/>
          </a:xfrm>
          <a:prstGeom prst="rect">
            <a:avLst/>
          </a:prstGeom>
          <a:noFill/>
        </p:spPr>
        <p:txBody>
          <a:bodyPr wrap="square">
            <a:spAutoFit/>
          </a:bodyPr>
          <a:lstStyle/>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原句（内心独白</a:t>
            </a: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a:t>
            </a: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想象）： </a:t>
            </a: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I can only imagine the storm of emotions you must have battled.</a:t>
            </a:r>
            <a:endPar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结构提炼</a:t>
            </a:r>
            <a:r>
              <a:rPr kumimoji="0" lang="zh-CN" altLang="en-US"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 </a:t>
            </a:r>
            <a:r>
              <a:rPr kumimoji="0" lang="en-US" altLang="zh-CN"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I can only imagine the storm of emotions / the struggle / the pain sb. must have done...</a:t>
            </a:r>
            <a:endParaRPr kumimoji="0" lang="en-US" altLang="zh-CN"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迁移应用（描写共情）：</a:t>
            </a: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571500" lvl="0" indent="-571500" defTabSz="1371600">
              <a:lnSpc>
                <a:spcPct val="120000"/>
              </a:lnSpc>
              <a:buFont typeface="Wingdings" panose="05000000000000000000" pitchFamily="2" charset="2"/>
              <a:buChar char="l"/>
              <a:defRPr/>
            </a:pP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看着凌乱的房间，我只能想象母亲看到时一定感到多么沮丧。</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lvl="0" defTabSz="1371600">
              <a:lnSpc>
                <a:spcPct val="120000"/>
              </a:lnSpc>
              <a:defRPr/>
            </a:pP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lvl="0" defTabSz="1371600">
              <a:lnSpc>
                <a:spcPct val="120000"/>
              </a:lnSpc>
              <a:defRPr/>
            </a:pPr>
            <a:endPar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marL="571500" lvl="0" indent="-571500" defTabSz="1371600">
              <a:lnSpc>
                <a:spcPct val="120000"/>
              </a:lnSpc>
              <a:buFont typeface="Wingdings" panose="05000000000000000000" pitchFamily="2" charset="2"/>
              <a:buChar char="l"/>
              <a:defRPr/>
            </a:pP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听到他平静的声音，我只能想象他内心一定经历了怎样的恐惧挣扎。</a:t>
            </a:r>
            <a:endPar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endPar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endPar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endPar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p:txBody>
      </p:sp>
      <p:sp>
        <p:nvSpPr>
          <p:cNvPr id="26" name="îṡlíḑé"/>
          <p:cNvSpPr/>
          <p:nvPr/>
        </p:nvSpPr>
        <p:spPr bwMode="auto">
          <a:xfrm>
            <a:off x="4953000" y="65741"/>
            <a:ext cx="8009160" cy="991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37160" tIns="68580" rIns="137160" bIns="68580"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457200" marR="0" lvl="0" indent="-457200" algn="l" defTabSz="1370965" rtl="0" eaLnBrk="1" fontAlgn="auto" latinLnBrk="0" hangingPunct="1">
              <a:lnSpc>
                <a:spcPct val="150000"/>
              </a:lnSpc>
              <a:spcBef>
                <a:spcPts val="0"/>
              </a:spcBef>
              <a:spcAft>
                <a:spcPts val="0"/>
              </a:spcAft>
              <a:buClrTx/>
              <a:buSzTx/>
              <a:buFont typeface="Wingdings" panose="05000000000000000000" pitchFamily="2" charset="2"/>
              <a:buChar char="Ø"/>
              <a:defRPr/>
            </a:pPr>
            <a:r>
              <a:rPr kumimoji="0" lang="en-US" altLang="zh-CN" sz="4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sym typeface="Open Sans" panose="020B0606030504020204" pitchFamily="34" charset="0"/>
              </a:rPr>
              <a:t>Learn from the passage</a:t>
            </a:r>
            <a:endParaRPr kumimoji="0" lang="en-US" altLang="zh-CN" sz="4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sym typeface="Open Sans" panose="020B0606030504020204" pitchFamily="34" charset="0"/>
            </a:endParaRPr>
          </a:p>
        </p:txBody>
      </p:sp>
      <p:sp>
        <p:nvSpPr>
          <p:cNvPr id="2" name="文本框 1"/>
          <p:cNvSpPr txBox="1"/>
          <p:nvPr/>
        </p:nvSpPr>
        <p:spPr>
          <a:xfrm>
            <a:off x="1062644" y="5448300"/>
            <a:ext cx="16154400" cy="1200329"/>
          </a:xfrm>
          <a:prstGeom prst="rect">
            <a:avLst/>
          </a:prstGeom>
          <a:noFill/>
        </p:spPr>
        <p:txBody>
          <a:bodyPr wrap="square" rtlCol="0">
            <a:spAutoFit/>
          </a:bodyPr>
          <a:lstStyle/>
          <a:p>
            <a:pPr lvl="0" defTabSz="1371600"/>
            <a:r>
              <a:rPr lang="en-US" altLang="zh-CN" sz="3600" b="1" i="1" kern="100" dirty="0">
                <a:solidFill>
                  <a:srgbClr val="000000"/>
                </a:solidFill>
                <a:latin typeface="Calibri" panose="020F0502020204030204" pitchFamily="34" charset="0"/>
                <a:ea typeface="Calibri" panose="020F0502020204030204" pitchFamily="34" charset="0"/>
                <a:cs typeface="Calibri" panose="020F0502020204030204" pitchFamily="34" charset="0"/>
              </a:rPr>
              <a:t>Looking at the messy room, I could only imagine the frustration my mother must have felt when she saw it.</a:t>
            </a:r>
            <a:endParaRPr lang="en-US" altLang="zh-CN" sz="3600" b="1" i="1" kern="100" dirty="0">
              <a:solidFill>
                <a:srgbClr val="000000"/>
              </a:solidFill>
              <a:latin typeface="Calibri" panose="020F0502020204030204" pitchFamily="34" charset="0"/>
              <a:ea typeface="Calibri" panose="020F0502020204030204" pitchFamily="34" charset="0"/>
              <a:cs typeface="Calibri" panose="020F0502020204030204" pitchFamily="34" charset="0"/>
            </a:endParaRPr>
          </a:p>
        </p:txBody>
      </p:sp>
      <p:sp>
        <p:nvSpPr>
          <p:cNvPr id="3" name="文本框 2"/>
          <p:cNvSpPr txBox="1"/>
          <p:nvPr/>
        </p:nvSpPr>
        <p:spPr>
          <a:xfrm>
            <a:off x="1090353" y="7505700"/>
            <a:ext cx="16154400" cy="646331"/>
          </a:xfrm>
          <a:prstGeom prst="rect">
            <a:avLst/>
          </a:prstGeom>
          <a:noFill/>
        </p:spPr>
        <p:txBody>
          <a:bodyPr wrap="square" rtlCol="0">
            <a:spAutoFit/>
          </a:bodyPr>
          <a:lstStyle/>
          <a:p>
            <a:pPr lvl="0" defTabSz="1371600"/>
            <a:r>
              <a:rPr lang="en-US" altLang="zh-CN" sz="3600" b="1" i="1" kern="100" dirty="0">
                <a:solidFill>
                  <a:srgbClr val="000000"/>
                </a:solidFill>
                <a:latin typeface="Calibri" panose="020F0502020204030204" pitchFamily="34" charset="0"/>
                <a:ea typeface="Calibri" panose="020F0502020204030204" pitchFamily="34" charset="0"/>
                <a:cs typeface="Calibri" panose="020F0502020204030204" pitchFamily="34" charset="0"/>
              </a:rPr>
              <a:t>Hearing his calm voice, I could only imagine the fear he must have battled inside</a:t>
            </a:r>
            <a:endParaRPr lang="en-US" altLang="zh-CN" sz="3600" b="1" i="1" kern="100" dirty="0">
              <a:solidFill>
                <a:srgbClr val="000000"/>
              </a:solidFill>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066800" y="1409700"/>
            <a:ext cx="16154400" cy="8676671"/>
          </a:xfrm>
          <a:prstGeom prst="rect">
            <a:avLst/>
          </a:prstGeom>
          <a:noFill/>
        </p:spPr>
        <p:txBody>
          <a:bodyPr wrap="square">
            <a:spAutoFit/>
          </a:bodyPr>
          <a:lstStyle/>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原句（哲理引用升华）： </a:t>
            </a: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Allah tells us in The Qur'an, "Whoever saves a life, it is as if they saved all of humanity."</a:t>
            </a:r>
            <a:endPar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结构提炼： </a:t>
            </a:r>
            <a:r>
              <a:rPr kumimoji="0" lang="en-US" altLang="zh-CN"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As a famous saying goes, “...” / Sb. tells us in..., “...”</a:t>
            </a: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 </a:t>
            </a:r>
            <a:endPar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迁移应用（结尾点题）：</a:t>
            </a:r>
            <a:endPar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571500" lvl="0" indent="-571500" defTabSz="1371600">
              <a:lnSpc>
                <a:spcPct val="120000"/>
              </a:lnSpc>
              <a:buFont typeface="Wingdings" panose="05000000000000000000" pitchFamily="2" charset="2"/>
              <a:buChar char="l"/>
              <a:defRPr/>
            </a:pP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正如一句名言所说：</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凡救活一人，如救活众人。</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 </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这些志愿者真正体现了这一美德。</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lvl="0" defTabSz="1371600">
              <a:lnSpc>
                <a:spcPct val="120000"/>
              </a:lnSpc>
              <a:defRPr/>
            </a:pPr>
            <a:endPar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lvl="0" defTabSz="1371600">
              <a:lnSpc>
                <a:spcPct val="120000"/>
              </a:lnSpc>
              <a:defRPr/>
            </a:pPr>
            <a:endPar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marL="571500" lvl="0" indent="-571500" defTabSz="1371600">
              <a:lnSpc>
                <a:spcPct val="120000"/>
              </a:lnSpc>
              <a:buFont typeface="Wingdings" panose="05000000000000000000" pitchFamily="2" charset="2"/>
              <a:buChar char="l"/>
              <a:defRPr/>
            </a:pP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我的祖母过去常告诉我：</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一句善言如同春日。</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那天，那个陌生人的话确实温暖了我的心。</a:t>
            </a:r>
            <a:endPar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endPar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endPar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p:txBody>
      </p:sp>
      <p:sp>
        <p:nvSpPr>
          <p:cNvPr id="26" name="îṡlíḑé"/>
          <p:cNvSpPr/>
          <p:nvPr/>
        </p:nvSpPr>
        <p:spPr bwMode="auto">
          <a:xfrm>
            <a:off x="4953000" y="65741"/>
            <a:ext cx="8009160" cy="991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37160" tIns="68580" rIns="137160" bIns="68580"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457200" marR="0" lvl="0" indent="-457200" algn="l" defTabSz="1370965" rtl="0" eaLnBrk="1" fontAlgn="auto" latinLnBrk="0" hangingPunct="1">
              <a:lnSpc>
                <a:spcPct val="150000"/>
              </a:lnSpc>
              <a:spcBef>
                <a:spcPts val="0"/>
              </a:spcBef>
              <a:spcAft>
                <a:spcPts val="0"/>
              </a:spcAft>
              <a:buClrTx/>
              <a:buSzTx/>
              <a:buFont typeface="Wingdings" panose="05000000000000000000" pitchFamily="2" charset="2"/>
              <a:buChar char="Ø"/>
              <a:defRPr/>
            </a:pPr>
            <a:r>
              <a:rPr kumimoji="0" lang="en-US" altLang="zh-CN" sz="4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sym typeface="Open Sans" panose="020B0606030504020204" pitchFamily="34" charset="0"/>
              </a:rPr>
              <a:t>Learn from the passage</a:t>
            </a:r>
            <a:endParaRPr kumimoji="0" lang="en-US" altLang="zh-CN" sz="4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sym typeface="Open Sans" panose="020B0606030504020204" pitchFamily="34" charset="0"/>
            </a:endParaRPr>
          </a:p>
        </p:txBody>
      </p:sp>
      <p:sp>
        <p:nvSpPr>
          <p:cNvPr id="2" name="文本框 1"/>
          <p:cNvSpPr txBox="1"/>
          <p:nvPr/>
        </p:nvSpPr>
        <p:spPr>
          <a:xfrm>
            <a:off x="1828800" y="5448300"/>
            <a:ext cx="16154400" cy="1200329"/>
          </a:xfrm>
          <a:prstGeom prst="rect">
            <a:avLst/>
          </a:prstGeom>
          <a:noFill/>
        </p:spPr>
        <p:txBody>
          <a:bodyPr wrap="square" rtlCol="0">
            <a:spAutoFit/>
          </a:bodyPr>
          <a:lstStyle/>
          <a:p>
            <a:pPr lvl="0" defTabSz="1371600"/>
            <a:r>
              <a:rPr lang="en-US" altLang="zh-CN" sz="3600" b="1" i="1" kern="100" dirty="0">
                <a:solidFill>
                  <a:srgbClr val="000000"/>
                </a:solidFill>
                <a:latin typeface="Calibri" panose="020F0502020204030204" pitchFamily="34" charset="0"/>
                <a:ea typeface="Calibri" panose="020F0502020204030204" pitchFamily="34" charset="0"/>
                <a:cs typeface="Calibri" panose="020F0502020204030204" pitchFamily="34" charset="0"/>
              </a:rPr>
              <a:t>As a famous saying goes, “Whoever saves a life, it is as if they saved all of humanity.” These volunteers truly embodied this virtue.</a:t>
            </a:r>
            <a:endParaRPr lang="en-US" altLang="zh-CN" sz="3600" b="1" i="1" kern="100" dirty="0">
              <a:solidFill>
                <a:srgbClr val="000000"/>
              </a:solidFill>
              <a:latin typeface="Calibri" panose="020F0502020204030204" pitchFamily="34" charset="0"/>
              <a:ea typeface="Calibri" panose="020F0502020204030204" pitchFamily="34" charset="0"/>
              <a:cs typeface="Calibri" panose="020F0502020204030204" pitchFamily="34" charset="0"/>
            </a:endParaRPr>
          </a:p>
        </p:txBody>
      </p:sp>
      <p:sp>
        <p:nvSpPr>
          <p:cNvPr id="3" name="文本框 2"/>
          <p:cNvSpPr txBox="1"/>
          <p:nvPr/>
        </p:nvSpPr>
        <p:spPr>
          <a:xfrm>
            <a:off x="1676400" y="8115300"/>
            <a:ext cx="16154400" cy="1200329"/>
          </a:xfrm>
          <a:prstGeom prst="rect">
            <a:avLst/>
          </a:prstGeom>
          <a:noFill/>
        </p:spPr>
        <p:txBody>
          <a:bodyPr wrap="square" rtlCol="0">
            <a:spAutoFit/>
          </a:bodyPr>
          <a:lstStyle/>
          <a:p>
            <a:pPr lvl="0" defTabSz="1371600"/>
            <a:r>
              <a:rPr lang="en-US" altLang="zh-CN" sz="3600" b="1" i="1" kern="100" dirty="0">
                <a:solidFill>
                  <a:srgbClr val="000000"/>
                </a:solidFill>
                <a:latin typeface="Calibri" panose="020F0502020204030204" pitchFamily="34" charset="0"/>
                <a:ea typeface="Calibri" panose="020F0502020204030204" pitchFamily="34" charset="0"/>
                <a:cs typeface="Calibri" panose="020F0502020204030204" pitchFamily="34" charset="0"/>
              </a:rPr>
              <a:t>My grandmother used to tell me, "A kind word is like a spring day." That day, the stranger's words indeed warmed my heart.</a:t>
            </a:r>
            <a:endParaRPr lang="en-US" altLang="zh-CN" sz="3600" b="1" i="1" kern="100" dirty="0">
              <a:solidFill>
                <a:srgbClr val="000000"/>
              </a:solidFill>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1"/>
            <a:stretch>
              <a:fillRect t="-18444"/>
            </a:stretch>
          </a:blipFill>
        </p:spPr>
      </p:sp>
      <p:grpSp>
        <p:nvGrpSpPr>
          <p:cNvPr id="3" name="Group 3"/>
          <p:cNvGrpSpPr/>
          <p:nvPr/>
        </p:nvGrpSpPr>
        <p:grpSpPr>
          <a:xfrm>
            <a:off x="1156796" y="743553"/>
            <a:ext cx="15974408" cy="8799894"/>
            <a:chOff x="0" y="0"/>
            <a:chExt cx="4207252" cy="2317667"/>
          </a:xfrm>
        </p:grpSpPr>
        <p:sp>
          <p:nvSpPr>
            <p:cNvPr id="4" name="Freeform 4"/>
            <p:cNvSpPr/>
            <p:nvPr/>
          </p:nvSpPr>
          <p:spPr>
            <a:xfrm>
              <a:off x="0" y="0"/>
              <a:ext cx="4207252" cy="2317667"/>
            </a:xfrm>
            <a:custGeom>
              <a:avLst/>
              <a:gdLst/>
              <a:ahLst/>
              <a:cxnLst/>
              <a:rect l="l" t="t" r="r" b="b"/>
              <a:pathLst>
                <a:path w="4207252" h="2317667">
                  <a:moveTo>
                    <a:pt x="0" y="0"/>
                  </a:moveTo>
                  <a:lnTo>
                    <a:pt x="4207252" y="0"/>
                  </a:lnTo>
                  <a:lnTo>
                    <a:pt x="4207252" y="2317667"/>
                  </a:lnTo>
                  <a:lnTo>
                    <a:pt x="0" y="2317667"/>
                  </a:lnTo>
                  <a:close/>
                </a:path>
              </a:pathLst>
            </a:custGeom>
            <a:solidFill>
              <a:srgbClr val="FFFFFF"/>
            </a:solidFill>
            <a:ln w="38100" cap="sq">
              <a:solidFill>
                <a:srgbClr val="000000"/>
              </a:solidFill>
              <a:prstDash val="solid"/>
              <a:miter/>
            </a:ln>
          </p:spPr>
        </p:sp>
        <p:sp>
          <p:nvSpPr>
            <p:cNvPr id="5" name="TextBox 5"/>
            <p:cNvSpPr txBox="1"/>
            <p:nvPr/>
          </p:nvSpPr>
          <p:spPr>
            <a:xfrm>
              <a:off x="0" y="-38100"/>
              <a:ext cx="4207252" cy="2355767"/>
            </a:xfrm>
            <a:prstGeom prst="rect">
              <a:avLst/>
            </a:prstGeom>
          </p:spPr>
          <p:txBody>
            <a:bodyPr lIns="50800" tIns="50800" rIns="50800" bIns="50800" rtlCol="0" anchor="ctr"/>
            <a:lstStyle/>
            <a:p>
              <a:pPr marL="0" marR="0" lvl="0" indent="0" algn="ctr" defTabSz="914400" rtl="0" eaLnBrk="1" fontAlgn="auto" latinLnBrk="0" hangingPunct="1">
                <a:lnSpc>
                  <a:spcPts val="2625"/>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8" name="TextBox 8"/>
          <p:cNvSpPr txBox="1"/>
          <p:nvPr/>
        </p:nvSpPr>
        <p:spPr>
          <a:xfrm>
            <a:off x="2217815" y="4762500"/>
            <a:ext cx="4029991" cy="1770036"/>
          </a:xfrm>
          <a:prstGeom prst="rect">
            <a:avLst/>
          </a:prstGeom>
        </p:spPr>
        <p:txBody>
          <a:bodyPr wrap="square" lIns="0" tIns="0" rIns="0" bIns="0" rtlCol="0" anchor="t">
            <a:spAutoFit/>
          </a:bodyPr>
          <a:lstStyle/>
          <a:p>
            <a:pPr marL="0" marR="0" lvl="0" indent="0" algn="l" defTabSz="914400" rtl="0" eaLnBrk="1" fontAlgn="auto" latinLnBrk="0" hangingPunct="1">
              <a:lnSpc>
                <a:spcPts val="4665"/>
              </a:lnSpc>
              <a:spcBef>
                <a:spcPct val="0"/>
              </a:spcBef>
              <a:spcAft>
                <a:spcPts val="0"/>
              </a:spcAft>
              <a:buClrTx/>
              <a:buSzTx/>
              <a:buFontTx/>
              <a:buNone/>
              <a:defRPr/>
            </a:pPr>
            <a:r>
              <a:rPr kumimoji="0" lang="en-US" sz="3330" b="1" i="0" u="none" strike="noStrike" kern="1200" cap="none" spc="266" normalizeH="0" baseline="0" noProof="0" dirty="0">
                <a:ln>
                  <a:noFill/>
                </a:ln>
                <a:solidFill>
                  <a:srgbClr val="299BE1"/>
                </a:solidFill>
                <a:effectLst/>
                <a:uLnTx/>
                <a:uFillTx/>
                <a:latin typeface="Arial Black" panose="020B0A04020102020204" pitchFamily="34" charset="0"/>
                <a:ea typeface="思源黑体 2 Bold"/>
                <a:cs typeface="思源黑体 2 Bold"/>
                <a:sym typeface="思源黑体 2 Bold"/>
              </a:rPr>
              <a:t> regift joyfully, wisely and guilt-free</a:t>
            </a:r>
            <a:endParaRPr kumimoji="0" lang="en-US" sz="3330" b="1" i="0" u="none" strike="noStrike" kern="1200" cap="none" spc="266" normalizeH="0" baseline="0" noProof="0" dirty="0">
              <a:ln>
                <a:noFill/>
              </a:ln>
              <a:solidFill>
                <a:srgbClr val="299BE1"/>
              </a:solidFill>
              <a:effectLst/>
              <a:uLnTx/>
              <a:uFillTx/>
              <a:latin typeface="Arial Black" panose="020B0A04020102020204" pitchFamily="34" charset="0"/>
              <a:ea typeface="思源黑体 2 Bold"/>
              <a:cs typeface="思源黑体 2 Bold"/>
              <a:sym typeface="思源黑体 2 Bold"/>
            </a:endParaRPr>
          </a:p>
        </p:txBody>
      </p:sp>
      <p:sp>
        <p:nvSpPr>
          <p:cNvPr id="9" name="TextBox 9"/>
          <p:cNvSpPr txBox="1"/>
          <p:nvPr/>
        </p:nvSpPr>
        <p:spPr>
          <a:xfrm>
            <a:off x="2186361" y="2252632"/>
            <a:ext cx="2261116" cy="2141677"/>
          </a:xfrm>
          <a:prstGeom prst="rect">
            <a:avLst/>
          </a:prstGeom>
        </p:spPr>
        <p:txBody>
          <a:bodyPr lIns="0" tIns="0" rIns="0" bIns="0" rtlCol="0" anchor="t">
            <a:spAutoFit/>
          </a:bodyPr>
          <a:lstStyle/>
          <a:p>
            <a:pPr marL="0" marR="0" lvl="0" indent="0" algn="l" defTabSz="914400" rtl="0" eaLnBrk="1" fontAlgn="auto" latinLnBrk="0" hangingPunct="1">
              <a:lnSpc>
                <a:spcPts val="17590"/>
              </a:lnSpc>
              <a:spcBef>
                <a:spcPct val="0"/>
              </a:spcBef>
              <a:spcAft>
                <a:spcPts val="0"/>
              </a:spcAft>
              <a:buClrTx/>
              <a:buSzTx/>
              <a:buFontTx/>
              <a:buNone/>
              <a:defRPr/>
            </a:pPr>
            <a:r>
              <a:rPr kumimoji="0" lang="en-US" sz="12565" b="0" i="0" u="none" strike="noStrike" kern="1200" cap="none" spc="1005" normalizeH="0" baseline="0" noProof="0" dirty="0">
                <a:ln>
                  <a:noFill/>
                </a:ln>
                <a:solidFill>
                  <a:srgbClr val="299BE1"/>
                </a:solidFill>
                <a:effectLst/>
                <a:uLnTx/>
                <a:uFillTx/>
                <a:latin typeface="Arial Black" panose="020B0A04020102020204" pitchFamily="34" charset="0"/>
                <a:ea typeface="华文楷体" panose="02010600040101010101" pitchFamily="2" charset="-122"/>
                <a:cs typeface="可画乐淘淘-简"/>
                <a:sym typeface="可画乐淘淘-简"/>
              </a:rPr>
              <a:t>C</a:t>
            </a:r>
            <a:endParaRPr kumimoji="0" lang="en-US" sz="12565" b="0" i="0" u="none" strike="noStrike" kern="1200" cap="none" spc="1005" normalizeH="0" baseline="0" noProof="0" dirty="0">
              <a:ln>
                <a:noFill/>
              </a:ln>
              <a:solidFill>
                <a:srgbClr val="299BE1"/>
              </a:solidFill>
              <a:effectLst/>
              <a:uLnTx/>
              <a:uFillTx/>
              <a:latin typeface="Arial Black" panose="020B0A04020102020204" pitchFamily="34" charset="0"/>
              <a:ea typeface="华文楷体" panose="02010600040101010101" pitchFamily="2" charset="-122"/>
              <a:cs typeface="可画乐淘淘-简"/>
              <a:sym typeface="可画乐淘淘-简"/>
            </a:endParaRPr>
          </a:p>
        </p:txBody>
      </p:sp>
      <p:grpSp>
        <p:nvGrpSpPr>
          <p:cNvPr id="11" name="Group 11"/>
          <p:cNvGrpSpPr/>
          <p:nvPr/>
        </p:nvGrpSpPr>
        <p:grpSpPr>
          <a:xfrm>
            <a:off x="2186361" y="4538831"/>
            <a:ext cx="3899932" cy="235269"/>
            <a:chOff x="0" y="0"/>
            <a:chExt cx="9473438" cy="571500"/>
          </a:xfrm>
        </p:grpSpPr>
        <p:sp>
          <p:nvSpPr>
            <p:cNvPr id="12" name="Freeform 12"/>
            <p:cNvSpPr/>
            <p:nvPr/>
          </p:nvSpPr>
          <p:spPr>
            <a:xfrm>
              <a:off x="0" y="255270"/>
              <a:ext cx="9473438" cy="69850"/>
            </a:xfrm>
            <a:custGeom>
              <a:avLst/>
              <a:gdLst/>
              <a:ahLst/>
              <a:cxnLst/>
              <a:rect l="l" t="t" r="r" b="b"/>
              <a:pathLst>
                <a:path w="9473438" h="69850">
                  <a:moveTo>
                    <a:pt x="9182608" y="0"/>
                  </a:moveTo>
                  <a:lnTo>
                    <a:pt x="0" y="0"/>
                  </a:lnTo>
                  <a:lnTo>
                    <a:pt x="0" y="69850"/>
                  </a:lnTo>
                  <a:lnTo>
                    <a:pt x="9473438" y="69850"/>
                  </a:lnTo>
                  <a:lnTo>
                    <a:pt x="9473438" y="0"/>
                  </a:lnTo>
                  <a:close/>
                </a:path>
              </a:pathLst>
            </a:custGeom>
            <a:solidFill>
              <a:srgbClr val="7085FF"/>
            </a:solidFill>
          </p:spPr>
        </p:sp>
      </p:grpSp>
      <p:pic>
        <p:nvPicPr>
          <p:cNvPr id="7" name="图片 6"/>
          <p:cNvPicPr>
            <a:picLocks noChangeAspect="1"/>
          </p:cNvPicPr>
          <p:nvPr/>
        </p:nvPicPr>
        <p:blipFill>
          <a:blip r:embed="rId2"/>
          <a:stretch>
            <a:fillRect/>
          </a:stretch>
        </p:blipFill>
        <p:spPr>
          <a:xfrm>
            <a:off x="6477000" y="2295722"/>
            <a:ext cx="9889067" cy="556260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184" y="319102"/>
            <a:ext cx="12204123" cy="9325630"/>
          </a:xfrm>
          <a:prstGeom prst="rect">
            <a:avLst/>
          </a:prstGeom>
          <a:solidFill>
            <a:schemeClr val="bg1"/>
          </a:solidFill>
        </p:spPr>
        <p:txBody>
          <a:bodyPr wrap="square">
            <a:spAutoFit/>
          </a:bodyPr>
          <a:lstStyle/>
          <a:p>
            <a:pPr indent="400050" algn="just" defTabSz="1371600"/>
            <a:r>
              <a:rPr lang="en-US" altLang="zh-CN" sz="2400" i="1" kern="100" dirty="0">
                <a:solidFill>
                  <a:srgbClr val="000000"/>
                </a:solidFill>
                <a:latin typeface="Calibri" panose="020F0502020204030204" pitchFamily="34" charset="0"/>
                <a:ea typeface="Calibri" panose="020F0502020204030204" pitchFamily="34" charset="0"/>
                <a:cs typeface="Calibri" panose="020F0502020204030204" pitchFamily="34" charset="0"/>
              </a:rPr>
              <a:t>Every December, my house turns into the island of unwanted gifts. People are kind, but there are only so many candied nut tins, caramel popcorn towers, and sugar cookies one family can consume.</a:t>
            </a:r>
            <a:endParaRPr lang="en-US" altLang="zh-CN" sz="2400" i="1" kern="1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indent="400050" algn="just" defTabSz="1371600"/>
            <a:r>
              <a:rPr lang="en-US" altLang="zh-CN" sz="2400" i="1" kern="100" dirty="0">
                <a:solidFill>
                  <a:srgbClr val="000000"/>
                </a:solidFill>
                <a:latin typeface="Calibri" panose="020F0502020204030204" pitchFamily="34" charset="0"/>
                <a:ea typeface="Calibri" panose="020F0502020204030204" pitchFamily="34" charset="0"/>
                <a:cs typeface="Calibri" panose="020F0502020204030204" pitchFamily="34" charset="0"/>
              </a:rPr>
              <a:t>Let us not forget my wedding-regift incident. We received a very expensive electric tea kettle. We don't drink tea, so we returned it to the store and got $75. Later, the store manager called, furious, accusing us of trading them a piece of junk. Someone had bought the kettle and discovered an obviously used cut-glass Easter basket inside. It turns out that person had regifted it to us. We paid the store back and were handed that ugly Easter basket.</a:t>
            </a:r>
            <a:endParaRPr lang="en-US" altLang="zh-CN" sz="2400" i="1" kern="1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indent="400050" algn="just" defTabSz="1371600"/>
            <a:r>
              <a:rPr lang="en-US" altLang="zh-CN" sz="2400" i="1" kern="100" dirty="0">
                <a:solidFill>
                  <a:srgbClr val="000000"/>
                </a:solidFill>
                <a:latin typeface="Calibri" panose="020F0502020204030204" pitchFamily="34" charset="0"/>
                <a:ea typeface="Calibri" panose="020F0502020204030204" pitchFamily="34" charset="0"/>
                <a:cs typeface="Calibri" panose="020F0502020204030204" pitchFamily="34" charset="0"/>
              </a:rPr>
              <a:t>This made me wonder: Is regifting a form of rudeness? To find out, let's explore both sides of the regifting debate.</a:t>
            </a:r>
            <a:endParaRPr lang="en-US" altLang="zh-CN" sz="2400" i="1" kern="1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indent="400050" algn="just" defTabSz="1371600"/>
            <a:r>
              <a:rPr lang="en-US" altLang="zh-CN" sz="2400" i="1" kern="100" dirty="0">
                <a:solidFill>
                  <a:srgbClr val="000000"/>
                </a:solidFill>
                <a:latin typeface="Calibri" panose="020F0502020204030204" pitchFamily="34" charset="0"/>
                <a:ea typeface="Calibri" panose="020F0502020204030204" pitchFamily="34" charset="0"/>
                <a:cs typeface="Calibri" panose="020F0502020204030204" pitchFamily="34" charset="0"/>
              </a:rPr>
              <a:t>First of all, humans have been regifting since the dawn of time. Caveman A gives Caveman B a rock; Caveman B gives it to Caveman C. We call that anthropology (</a:t>
            </a:r>
            <a:r>
              <a:rPr lang="zh-CN" altLang="en-US" sz="2400" i="1" kern="100" dirty="0">
                <a:solidFill>
                  <a:srgbClr val="000000"/>
                </a:solidFill>
                <a:latin typeface="Calibri" panose="020F0502020204030204" pitchFamily="34" charset="0"/>
                <a:ea typeface="Calibri" panose="020F0502020204030204" pitchFamily="34" charset="0"/>
                <a:cs typeface="Calibri" panose="020F0502020204030204" pitchFamily="34" charset="0"/>
              </a:rPr>
              <a:t>人类学</a:t>
            </a:r>
            <a:r>
              <a:rPr lang="en-US" altLang="zh-CN" sz="2400" i="1" kern="100" dirty="0">
                <a:solidFill>
                  <a:srgbClr val="000000"/>
                </a:solidFill>
                <a:latin typeface="Calibri" panose="020F0502020204030204" pitchFamily="34" charset="0"/>
                <a:ea typeface="Calibri" panose="020F0502020204030204" pitchFamily="34" charset="0"/>
                <a:cs typeface="Calibri" panose="020F0502020204030204" pitchFamily="34" charset="0"/>
              </a:rPr>
              <a:t>). Modern life demands efficiency. Why let something sit in a cabinet? Why not give that brand-new item to someone who will actually use it? It's economical. It's environmentally friendly. It's basically the circle of life.</a:t>
            </a:r>
            <a:endParaRPr lang="en-US" altLang="zh-CN" sz="2400" i="1" kern="1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indent="400050" algn="just" defTabSz="1371600"/>
            <a:r>
              <a:rPr lang="en-US" altLang="zh-CN" sz="2400" i="1" kern="100" dirty="0">
                <a:solidFill>
                  <a:srgbClr val="000000"/>
                </a:solidFill>
                <a:latin typeface="Calibri" panose="020F0502020204030204" pitchFamily="34" charset="0"/>
                <a:ea typeface="Calibri" panose="020F0502020204030204" pitchFamily="34" charset="0"/>
                <a:cs typeface="Calibri" panose="020F0502020204030204" pitchFamily="34" charset="0"/>
              </a:rPr>
              <a:t>And yet, regifting is a high-risk sport. It requires memory and strategy. Give the gift to the wrong person, and suddenly people are texting: “Didn't I give this to you?” Regifting can go terribly wrong if you misjudge a person's taste, so you should not regift within the same social ecosystem, while also carefully removing all the evidence (cards, receipts, etc.). Ultimately, the key is to match the gift to the person—so never give spa products to someone who hates lotions (</a:t>
            </a:r>
            <a:r>
              <a:rPr lang="zh-CN" altLang="en-US" sz="2400" i="1" kern="100" dirty="0">
                <a:solidFill>
                  <a:srgbClr val="000000"/>
                </a:solidFill>
                <a:latin typeface="Calibri" panose="020F0502020204030204" pitchFamily="34" charset="0"/>
                <a:ea typeface="Calibri" panose="020F0502020204030204" pitchFamily="34" charset="0"/>
                <a:cs typeface="Calibri" panose="020F0502020204030204" pitchFamily="34" charset="0"/>
              </a:rPr>
              <a:t>乳液</a:t>
            </a:r>
            <a:r>
              <a:rPr lang="en-US" altLang="zh-CN" sz="2400" i="1" kern="100" dirty="0">
                <a:solidFill>
                  <a:srgbClr val="000000"/>
                </a:solidFill>
                <a:latin typeface="Calibri" panose="020F0502020204030204" pitchFamily="34" charset="0"/>
                <a:ea typeface="Calibri" panose="020F0502020204030204" pitchFamily="34" charset="0"/>
                <a:cs typeface="Calibri" panose="020F0502020204030204" pitchFamily="34" charset="0"/>
              </a:rPr>
              <a:t>).</a:t>
            </a:r>
            <a:endParaRPr lang="en-US" altLang="zh-CN" sz="2400" i="1" kern="1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indent="400050" algn="just" defTabSz="1371600"/>
            <a:r>
              <a:rPr lang="en-US" altLang="zh-CN" sz="2400" i="1" kern="100" dirty="0">
                <a:solidFill>
                  <a:srgbClr val="000000"/>
                </a:solidFill>
                <a:latin typeface="Calibri" panose="020F0502020204030204" pitchFamily="34" charset="0"/>
                <a:ea typeface="Calibri" panose="020F0502020204030204" pitchFamily="34" charset="0"/>
                <a:cs typeface="Calibri" panose="020F0502020204030204" pitchFamily="34" charset="0"/>
              </a:rPr>
              <a:t>My official ruling? Regifting is not rude. Thoughtlessness is rude. Waste is rude. But giving something new, unused and suited to someone else's preferences is generosity in its most practical, planet-friendly form. So go ahead—regift joyfully, wisely and guilt-free. After all, someone out there really needs those candied nuts.</a:t>
            </a:r>
            <a:endParaRPr lang="zh-CN"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p:txBody>
      </p:sp>
      <p:sp>
        <p:nvSpPr>
          <p:cNvPr id="9" name="文本框 8"/>
          <p:cNvSpPr txBox="1"/>
          <p:nvPr/>
        </p:nvSpPr>
        <p:spPr>
          <a:xfrm>
            <a:off x="12268201" y="373166"/>
            <a:ext cx="3505200" cy="646331"/>
          </a:xfrm>
          <a:prstGeom prst="rect">
            <a:avLst/>
          </a:prstGeom>
          <a:solidFill>
            <a:schemeClr val="accent2"/>
          </a:solidFill>
        </p:spPr>
        <p:txBody>
          <a:bodyPr wrap="square" rtlCol="0">
            <a:spAutoFit/>
          </a:bodyPr>
          <a:lstStyle/>
          <a:p>
            <a:pPr defTabSz="1371600"/>
            <a:r>
              <a:rPr lang="en-US" altLang="zh-CN" sz="3600" b="1" i="1" dirty="0">
                <a:solidFill>
                  <a:srgbClr val="FFFFFF"/>
                </a:solidFill>
                <a:latin typeface="Calibri" panose="020F0502020204030204" pitchFamily="34" charset="0"/>
                <a:ea typeface="等线" panose="02010600030101010101" pitchFamily="2" charset="-122"/>
                <a:cs typeface="Calibri" panose="020F0502020204030204" pitchFamily="34" charset="0"/>
              </a:rPr>
              <a:t>P1. phenomenon</a:t>
            </a:r>
            <a:endParaRPr lang="zh-CN" altLang="en-US" sz="3600" b="1" i="1" dirty="0">
              <a:solidFill>
                <a:srgbClr val="FFFFFF"/>
              </a:solidFill>
              <a:latin typeface="Calibri" panose="020F0502020204030204" pitchFamily="34" charset="0"/>
              <a:ea typeface="等线" panose="02010600030101010101" pitchFamily="2" charset="-122"/>
              <a:cs typeface="Calibri" panose="020F0502020204030204" pitchFamily="34" charset="0"/>
            </a:endParaRPr>
          </a:p>
        </p:txBody>
      </p:sp>
      <p:sp>
        <p:nvSpPr>
          <p:cNvPr id="10" name="文本框 9"/>
          <p:cNvSpPr txBox="1"/>
          <p:nvPr/>
        </p:nvSpPr>
        <p:spPr>
          <a:xfrm>
            <a:off x="12268200" y="2065699"/>
            <a:ext cx="4419600" cy="646331"/>
          </a:xfrm>
          <a:prstGeom prst="rect">
            <a:avLst/>
          </a:prstGeom>
          <a:solidFill>
            <a:schemeClr val="accent2"/>
          </a:solidFill>
        </p:spPr>
        <p:txBody>
          <a:bodyPr wrap="square" rtlCol="0">
            <a:spAutoFit/>
          </a:bodyPr>
          <a:lstStyle/>
          <a:p>
            <a:pPr defTabSz="1371600"/>
            <a:r>
              <a:rPr lang="en-US" altLang="zh-CN" sz="3600" b="1" i="1" dirty="0">
                <a:solidFill>
                  <a:srgbClr val="FFFFFF"/>
                </a:solidFill>
                <a:latin typeface="Calibri" panose="020F0502020204030204" pitchFamily="34" charset="0"/>
                <a:ea typeface="等线" panose="02010600030101010101" pitchFamily="2" charset="-122"/>
                <a:cs typeface="Calibri" panose="020F0502020204030204" pitchFamily="34" charset="0"/>
              </a:rPr>
              <a:t>P2. negative example</a:t>
            </a:r>
            <a:endParaRPr lang="zh-CN" altLang="en-US" sz="3600" b="1" i="1" dirty="0">
              <a:solidFill>
                <a:srgbClr val="FFFFFF"/>
              </a:solidFill>
              <a:latin typeface="Calibri" panose="020F0502020204030204" pitchFamily="34" charset="0"/>
              <a:ea typeface="等线" panose="02010600030101010101" pitchFamily="2" charset="-122"/>
              <a:cs typeface="Calibri" panose="020F0502020204030204" pitchFamily="34" charset="0"/>
            </a:endParaRPr>
          </a:p>
        </p:txBody>
      </p:sp>
      <p:sp>
        <p:nvSpPr>
          <p:cNvPr id="11" name="文本框 10"/>
          <p:cNvSpPr txBox="1"/>
          <p:nvPr/>
        </p:nvSpPr>
        <p:spPr>
          <a:xfrm>
            <a:off x="12293796" y="3392407"/>
            <a:ext cx="4419600" cy="646331"/>
          </a:xfrm>
          <a:prstGeom prst="rect">
            <a:avLst/>
          </a:prstGeom>
          <a:solidFill>
            <a:schemeClr val="accent2"/>
          </a:solidFill>
        </p:spPr>
        <p:txBody>
          <a:bodyPr wrap="square" rtlCol="0">
            <a:spAutoFit/>
          </a:bodyPr>
          <a:lstStyle/>
          <a:p>
            <a:pPr defTabSz="1371600"/>
            <a:r>
              <a:rPr lang="en-US" altLang="zh-CN" sz="3600" b="1" i="1" dirty="0">
                <a:solidFill>
                  <a:srgbClr val="FFFFFF"/>
                </a:solidFill>
                <a:latin typeface="Calibri" panose="020F0502020204030204" pitchFamily="34" charset="0"/>
                <a:ea typeface="等线" panose="02010600030101010101" pitchFamily="2" charset="-122"/>
                <a:cs typeface="Calibri" panose="020F0502020204030204" pitchFamily="34" charset="0"/>
              </a:rPr>
              <a:t>P3. raise the question</a:t>
            </a:r>
            <a:endParaRPr lang="zh-CN" altLang="en-US" sz="3600" b="1" i="1" dirty="0">
              <a:solidFill>
                <a:srgbClr val="FFFFFF"/>
              </a:solidFill>
              <a:latin typeface="Calibri" panose="020F0502020204030204" pitchFamily="34" charset="0"/>
              <a:ea typeface="等线" panose="02010600030101010101" pitchFamily="2" charset="-122"/>
              <a:cs typeface="Calibri" panose="020F0502020204030204" pitchFamily="34" charset="0"/>
            </a:endParaRPr>
          </a:p>
        </p:txBody>
      </p:sp>
      <p:sp>
        <p:nvSpPr>
          <p:cNvPr id="12" name="文本框 11"/>
          <p:cNvSpPr txBox="1"/>
          <p:nvPr/>
        </p:nvSpPr>
        <p:spPr>
          <a:xfrm>
            <a:off x="12292287" y="4658751"/>
            <a:ext cx="3962400" cy="646331"/>
          </a:xfrm>
          <a:prstGeom prst="rect">
            <a:avLst/>
          </a:prstGeom>
          <a:solidFill>
            <a:schemeClr val="accent2"/>
          </a:solidFill>
        </p:spPr>
        <p:txBody>
          <a:bodyPr wrap="square" rtlCol="0">
            <a:spAutoFit/>
          </a:bodyPr>
          <a:lstStyle/>
          <a:p>
            <a:pPr defTabSz="1371600"/>
            <a:r>
              <a:rPr lang="en-US" altLang="zh-CN" sz="3600" b="1" i="1" dirty="0">
                <a:solidFill>
                  <a:srgbClr val="FFFFFF"/>
                </a:solidFill>
                <a:latin typeface="Calibri" panose="020F0502020204030204" pitchFamily="34" charset="0"/>
                <a:ea typeface="等线" panose="02010600030101010101" pitchFamily="2" charset="-122"/>
                <a:cs typeface="Calibri" panose="020F0502020204030204" pitchFamily="34" charset="0"/>
              </a:rPr>
              <a:t> P4. pro arguments</a:t>
            </a:r>
            <a:endParaRPr lang="zh-CN" altLang="en-US" sz="3600" b="1" i="1" dirty="0">
              <a:solidFill>
                <a:srgbClr val="FFFFFF"/>
              </a:solidFill>
              <a:latin typeface="Calibri" panose="020F0502020204030204" pitchFamily="34" charset="0"/>
              <a:ea typeface="等线" panose="02010600030101010101" pitchFamily="2" charset="-122"/>
              <a:cs typeface="Calibri" panose="020F0502020204030204" pitchFamily="34" charset="0"/>
            </a:endParaRPr>
          </a:p>
        </p:txBody>
      </p:sp>
      <p:sp>
        <p:nvSpPr>
          <p:cNvPr id="13" name="文本框 12"/>
          <p:cNvSpPr txBox="1"/>
          <p:nvPr/>
        </p:nvSpPr>
        <p:spPr>
          <a:xfrm>
            <a:off x="12268954" y="6392379"/>
            <a:ext cx="3962401" cy="646331"/>
          </a:xfrm>
          <a:prstGeom prst="rect">
            <a:avLst/>
          </a:prstGeom>
          <a:solidFill>
            <a:schemeClr val="accent2"/>
          </a:solidFill>
        </p:spPr>
        <p:txBody>
          <a:bodyPr wrap="square" rtlCol="0">
            <a:spAutoFit/>
          </a:bodyPr>
          <a:lstStyle/>
          <a:p>
            <a:pPr defTabSz="1371600"/>
            <a:r>
              <a:rPr lang="en-US" altLang="zh-CN" sz="3600" b="1" i="1" dirty="0">
                <a:solidFill>
                  <a:srgbClr val="FFFFFF"/>
                </a:solidFill>
                <a:latin typeface="Calibri" panose="020F0502020204030204" pitchFamily="34" charset="0"/>
                <a:ea typeface="等线" panose="02010600030101010101" pitchFamily="2" charset="-122"/>
                <a:cs typeface="Calibri" panose="020F0502020204030204" pitchFamily="34" charset="0"/>
              </a:rPr>
              <a:t> P5. con arguments</a:t>
            </a:r>
            <a:endParaRPr lang="zh-CN" altLang="en-US" sz="3600" b="1" i="1" dirty="0">
              <a:solidFill>
                <a:srgbClr val="FFFFFF"/>
              </a:solidFill>
              <a:latin typeface="Calibri" panose="020F0502020204030204" pitchFamily="34" charset="0"/>
              <a:ea typeface="等线" panose="02010600030101010101" pitchFamily="2" charset="-122"/>
              <a:cs typeface="Calibri" panose="020F0502020204030204" pitchFamily="34" charset="0"/>
            </a:endParaRPr>
          </a:p>
        </p:txBody>
      </p:sp>
      <p:sp>
        <p:nvSpPr>
          <p:cNvPr id="14" name="文本框 13"/>
          <p:cNvSpPr txBox="1"/>
          <p:nvPr/>
        </p:nvSpPr>
        <p:spPr>
          <a:xfrm>
            <a:off x="12292287" y="8339100"/>
            <a:ext cx="3100113" cy="646331"/>
          </a:xfrm>
          <a:prstGeom prst="rect">
            <a:avLst/>
          </a:prstGeom>
          <a:solidFill>
            <a:schemeClr val="accent2"/>
          </a:solidFill>
        </p:spPr>
        <p:txBody>
          <a:bodyPr wrap="square" rtlCol="0">
            <a:spAutoFit/>
          </a:bodyPr>
          <a:lstStyle/>
          <a:p>
            <a:pPr defTabSz="1371600"/>
            <a:r>
              <a:rPr lang="en-US" altLang="zh-CN" sz="3600" b="1" i="1" dirty="0">
                <a:solidFill>
                  <a:srgbClr val="FFFFFF"/>
                </a:solidFill>
                <a:latin typeface="Calibri" panose="020F0502020204030204" pitchFamily="34" charset="0"/>
                <a:ea typeface="等线" panose="02010600030101010101" pitchFamily="2" charset="-122"/>
                <a:cs typeface="Calibri" panose="020F0502020204030204" pitchFamily="34" charset="0"/>
              </a:rPr>
              <a:t> P6. conclusion</a:t>
            </a:r>
            <a:endParaRPr lang="zh-CN" altLang="en-US" sz="3600" b="1" i="1" dirty="0">
              <a:solidFill>
                <a:srgbClr val="FFFFFF"/>
              </a:solidFill>
              <a:latin typeface="Calibri" panose="020F0502020204030204" pitchFamily="34" charset="0"/>
              <a:ea typeface="等线" panose="02010600030101010101" pitchFamily="2" charset="-122"/>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inVertic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arn(inVertical)">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arn(inVertical)">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204123" y="1931993"/>
            <a:ext cx="6083877" cy="7848302"/>
          </a:xfrm>
          <a:prstGeom prst="rect">
            <a:avLst/>
          </a:prstGeom>
          <a:solidFill>
            <a:srgbClr val="DEF2EB"/>
          </a:solidFill>
          <a:effectLst>
            <a:outerShdw blurRad="50800" dist="38100" dir="5400000" algn="t" rotWithShape="0">
              <a:prstClr val="black">
                <a:alpha val="40000"/>
              </a:prstClr>
            </a:outerShdw>
          </a:effectLst>
        </p:spPr>
        <p:txBody>
          <a:bodyPr wrap="square">
            <a:spAutoFit/>
          </a:bodyPr>
          <a:lstStyle/>
          <a:p>
            <a:pPr algn="just" defTabSz="1371600"/>
            <a:r>
              <a:rPr lang="en-US" altLang="zh-CN" sz="2400" b="1" i="1"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28.What does the underlined word “furious” in paragraph 2 mean?</a:t>
            </a:r>
            <a:endParaRPr lang="en-US" altLang="zh-CN" sz="2400" b="1" i="1" kern="100" dirty="0">
              <a:solidFill>
                <a:srgbClr val="000000"/>
              </a:solidFill>
              <a:latin typeface="Calibri" panose="020F0502020204030204" pitchFamily="34" charset="0"/>
              <a:ea typeface="宋体" panose="02010600030101010101" pitchFamily="2" charset="-122"/>
              <a:cs typeface="Times New Roman" panose="02020603050405020304" pitchFamily="18" charset="0"/>
            </a:endParaRPr>
          </a:p>
          <a:p>
            <a:pPr algn="just" defTabSz="1371600"/>
            <a:r>
              <a:rPr lang="en-US" altLang="zh-CN" sz="2400" i="1" kern="100" dirty="0" err="1">
                <a:solidFill>
                  <a:srgbClr val="000000"/>
                </a:solidFill>
                <a:latin typeface="Calibri" panose="020F0502020204030204" pitchFamily="34" charset="0"/>
                <a:ea typeface="宋体" panose="02010600030101010101" pitchFamily="2" charset="-122"/>
                <a:cs typeface="Times New Roman" panose="02020603050405020304" pitchFamily="18" charset="0"/>
              </a:rPr>
              <a:t>A.Confused</a:t>
            </a:r>
            <a:r>
              <a:rPr lang="en-US" altLang="zh-CN" sz="2400" i="1"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     </a:t>
            </a:r>
            <a:r>
              <a:rPr lang="en-US" altLang="zh-CN" sz="2400" i="1" kern="100" dirty="0" err="1">
                <a:solidFill>
                  <a:srgbClr val="000000"/>
                </a:solidFill>
                <a:latin typeface="Calibri" panose="020F0502020204030204" pitchFamily="34" charset="0"/>
                <a:ea typeface="宋体" panose="02010600030101010101" pitchFamily="2" charset="-122"/>
                <a:cs typeface="Times New Roman" panose="02020603050405020304" pitchFamily="18" charset="0"/>
              </a:rPr>
              <a:t>B.Frustrated</a:t>
            </a:r>
            <a:r>
              <a:rPr lang="en-US" altLang="zh-CN" sz="2400" i="1"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a:t>
            </a:r>
            <a:endParaRPr lang="en-US" altLang="zh-CN" sz="2400" i="1" kern="100" dirty="0">
              <a:solidFill>
                <a:srgbClr val="000000"/>
              </a:solidFill>
              <a:latin typeface="Calibri" panose="020F0502020204030204" pitchFamily="34" charset="0"/>
              <a:ea typeface="宋体" panose="02010600030101010101" pitchFamily="2" charset="-122"/>
              <a:cs typeface="Times New Roman" panose="02020603050405020304" pitchFamily="18" charset="0"/>
            </a:endParaRPr>
          </a:p>
          <a:p>
            <a:pPr algn="just" defTabSz="1371600"/>
            <a:r>
              <a:rPr lang="en-US" altLang="zh-CN" sz="2400" i="1"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C. Annoyed.     D. Surprised.</a:t>
            </a:r>
            <a:endParaRPr lang="en-US" altLang="zh-CN" sz="2400" i="1" kern="100" dirty="0">
              <a:solidFill>
                <a:srgbClr val="000000"/>
              </a:solidFill>
              <a:latin typeface="Calibri" panose="020F0502020204030204" pitchFamily="34" charset="0"/>
              <a:ea typeface="宋体" panose="02010600030101010101" pitchFamily="2" charset="-122"/>
              <a:cs typeface="Times New Roman" panose="02020603050405020304" pitchFamily="18" charset="0"/>
            </a:endParaRPr>
          </a:p>
          <a:p>
            <a:pPr defTabSz="1371600"/>
            <a:r>
              <a:rPr lang="en-US" altLang="zh-CN" sz="2400" b="1" i="1"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29.Why does the author mention  “Caveman” in the text?</a:t>
            </a:r>
            <a:endParaRPr lang="en-US" altLang="zh-CN" sz="2400" b="1" i="1" kern="100" dirty="0">
              <a:solidFill>
                <a:srgbClr val="000000"/>
              </a:solidFill>
              <a:latin typeface="Calibri" panose="020F0502020204030204" pitchFamily="34" charset="0"/>
              <a:ea typeface="宋体" panose="02010600030101010101" pitchFamily="2" charset="-122"/>
              <a:cs typeface="Times New Roman" panose="02020603050405020304" pitchFamily="18" charset="0"/>
            </a:endParaRPr>
          </a:p>
          <a:p>
            <a:pPr algn="just" defTabSz="1371600"/>
            <a:r>
              <a:rPr lang="en-US" altLang="zh-CN" sz="2400" i="1"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A. To trace back the long history of regifting.</a:t>
            </a:r>
            <a:endParaRPr lang="en-US" altLang="zh-CN" sz="2400" i="1" kern="100" dirty="0">
              <a:solidFill>
                <a:srgbClr val="000000"/>
              </a:solidFill>
              <a:latin typeface="Calibri" panose="020F0502020204030204" pitchFamily="34" charset="0"/>
              <a:ea typeface="宋体" panose="02010600030101010101" pitchFamily="2" charset="-122"/>
              <a:cs typeface="Times New Roman" panose="02020603050405020304" pitchFamily="18" charset="0"/>
            </a:endParaRPr>
          </a:p>
          <a:p>
            <a:pPr algn="just" defTabSz="1371600"/>
            <a:r>
              <a:rPr lang="en-US" altLang="zh-CN" sz="2400" i="1"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B. To provide examples of human efficiency.</a:t>
            </a:r>
            <a:endParaRPr lang="en-US" altLang="zh-CN" sz="2400" i="1" kern="100" dirty="0">
              <a:solidFill>
                <a:srgbClr val="000000"/>
              </a:solidFill>
              <a:latin typeface="Calibri" panose="020F0502020204030204" pitchFamily="34" charset="0"/>
              <a:ea typeface="宋体" panose="02010600030101010101" pitchFamily="2" charset="-122"/>
              <a:cs typeface="Times New Roman" panose="02020603050405020304" pitchFamily="18" charset="0"/>
            </a:endParaRPr>
          </a:p>
          <a:p>
            <a:pPr algn="just" defTabSz="1371600"/>
            <a:r>
              <a:rPr lang="en-US" altLang="zh-CN" sz="2400" i="1"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C. To encourage the proper action of regifting.</a:t>
            </a:r>
            <a:endParaRPr lang="en-US" altLang="zh-CN" sz="2400" i="1" kern="100" dirty="0">
              <a:solidFill>
                <a:srgbClr val="000000"/>
              </a:solidFill>
              <a:latin typeface="Calibri" panose="020F0502020204030204" pitchFamily="34" charset="0"/>
              <a:ea typeface="宋体" panose="02010600030101010101" pitchFamily="2" charset="-122"/>
              <a:cs typeface="Times New Roman" panose="02020603050405020304" pitchFamily="18" charset="0"/>
            </a:endParaRPr>
          </a:p>
          <a:p>
            <a:pPr algn="just" defTabSz="1371600"/>
            <a:r>
              <a:rPr lang="en-US" altLang="zh-CN" sz="2400" i="1" kern="100" dirty="0" err="1">
                <a:solidFill>
                  <a:srgbClr val="000000"/>
                </a:solidFill>
                <a:latin typeface="Calibri" panose="020F0502020204030204" pitchFamily="34" charset="0"/>
                <a:ea typeface="宋体" panose="02010600030101010101" pitchFamily="2" charset="-122"/>
                <a:cs typeface="Times New Roman" panose="02020603050405020304" pitchFamily="18" charset="0"/>
              </a:rPr>
              <a:t>D.To</a:t>
            </a:r>
            <a:r>
              <a:rPr lang="en-US" altLang="zh-CN" sz="2400" i="1"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 explain the nature of ancient anthropology.</a:t>
            </a:r>
            <a:endParaRPr lang="en-US" altLang="zh-CN" sz="2400" i="1" kern="100" dirty="0">
              <a:solidFill>
                <a:srgbClr val="000000"/>
              </a:solidFill>
              <a:latin typeface="Calibri" panose="020F0502020204030204" pitchFamily="34" charset="0"/>
              <a:ea typeface="宋体" panose="02010600030101010101" pitchFamily="2" charset="-122"/>
              <a:cs typeface="Times New Roman" panose="02020603050405020304" pitchFamily="18" charset="0"/>
            </a:endParaRPr>
          </a:p>
          <a:p>
            <a:pPr algn="just" defTabSz="1371600"/>
            <a:r>
              <a:rPr lang="en-US" altLang="zh-CN" sz="2400" b="1" i="1"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30.Which of the following might be a successful regifting?</a:t>
            </a:r>
            <a:endParaRPr lang="en-US" altLang="zh-CN" sz="2400" b="1" i="1" kern="100" dirty="0">
              <a:solidFill>
                <a:srgbClr val="000000"/>
              </a:solidFill>
              <a:latin typeface="Calibri" panose="020F0502020204030204" pitchFamily="34" charset="0"/>
              <a:ea typeface="宋体" panose="02010600030101010101" pitchFamily="2" charset="-122"/>
              <a:cs typeface="Times New Roman" panose="02020603050405020304" pitchFamily="18" charset="0"/>
            </a:endParaRPr>
          </a:p>
          <a:p>
            <a:pPr algn="just" defTabSz="1371600"/>
            <a:r>
              <a:rPr lang="en-US" altLang="zh-CN" sz="2400" i="1"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A. Sending a spa product to a colleague.</a:t>
            </a:r>
            <a:endParaRPr lang="en-US" altLang="zh-CN" sz="2400" i="1" kern="100" dirty="0">
              <a:solidFill>
                <a:srgbClr val="000000"/>
              </a:solidFill>
              <a:latin typeface="Calibri" panose="020F0502020204030204" pitchFamily="34" charset="0"/>
              <a:ea typeface="宋体" panose="02010600030101010101" pitchFamily="2" charset="-122"/>
              <a:cs typeface="Times New Roman" panose="02020603050405020304" pitchFamily="18" charset="0"/>
            </a:endParaRPr>
          </a:p>
          <a:p>
            <a:pPr algn="just" defTabSz="1371600"/>
            <a:r>
              <a:rPr lang="en-US" altLang="zh-CN" sz="2400" i="1"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B. Returning a costly gift to a local store.</a:t>
            </a:r>
            <a:endParaRPr lang="en-US" altLang="zh-CN" sz="2400" i="1" kern="100" dirty="0">
              <a:solidFill>
                <a:srgbClr val="000000"/>
              </a:solidFill>
              <a:latin typeface="Calibri" panose="020F0502020204030204" pitchFamily="34" charset="0"/>
              <a:ea typeface="宋体" panose="02010600030101010101" pitchFamily="2" charset="-122"/>
              <a:cs typeface="Times New Roman" panose="02020603050405020304" pitchFamily="18" charset="0"/>
            </a:endParaRPr>
          </a:p>
          <a:p>
            <a:pPr algn="just" defTabSz="1371600"/>
            <a:r>
              <a:rPr lang="en-US" altLang="zh-CN" sz="2400" i="1"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C. Sharing fresh candies with a neighbor.</a:t>
            </a:r>
            <a:endParaRPr lang="en-US" altLang="zh-CN" sz="2400" i="1" kern="100" dirty="0">
              <a:solidFill>
                <a:srgbClr val="000000"/>
              </a:solidFill>
              <a:latin typeface="Calibri" panose="020F0502020204030204" pitchFamily="34" charset="0"/>
              <a:ea typeface="宋体" panose="02010600030101010101" pitchFamily="2" charset="-122"/>
              <a:cs typeface="Times New Roman" panose="02020603050405020304" pitchFamily="18" charset="0"/>
            </a:endParaRPr>
          </a:p>
          <a:p>
            <a:pPr algn="just" defTabSz="1371600"/>
            <a:r>
              <a:rPr lang="en-US" altLang="zh-CN" sz="2400" i="1"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D. Giving a suitable scarf to a new friend.</a:t>
            </a:r>
            <a:endParaRPr lang="en-US" altLang="zh-CN" sz="2400" i="1" kern="100" dirty="0">
              <a:solidFill>
                <a:srgbClr val="000000"/>
              </a:solidFill>
              <a:latin typeface="Calibri" panose="020F0502020204030204" pitchFamily="34" charset="0"/>
              <a:ea typeface="宋体" panose="02010600030101010101" pitchFamily="2" charset="-122"/>
              <a:cs typeface="Times New Roman" panose="02020603050405020304" pitchFamily="18" charset="0"/>
            </a:endParaRPr>
          </a:p>
          <a:p>
            <a:pPr algn="just" defTabSz="1371600"/>
            <a:r>
              <a:rPr lang="en-US" altLang="zh-CN" sz="2400" b="1" i="1"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31.What is a suitable title for the text?</a:t>
            </a:r>
            <a:endParaRPr lang="en-US" altLang="zh-CN" sz="2400" b="1" i="1" kern="100" dirty="0">
              <a:solidFill>
                <a:srgbClr val="000000"/>
              </a:solidFill>
              <a:latin typeface="Calibri" panose="020F0502020204030204" pitchFamily="34" charset="0"/>
              <a:ea typeface="宋体" panose="02010600030101010101" pitchFamily="2" charset="-122"/>
              <a:cs typeface="Times New Roman" panose="02020603050405020304" pitchFamily="18" charset="0"/>
            </a:endParaRPr>
          </a:p>
          <a:p>
            <a:pPr marL="457200" indent="-457200" algn="just" defTabSz="1371600">
              <a:buAutoNum type="alphaUcPeriod"/>
            </a:pPr>
            <a:r>
              <a:rPr lang="en-US" altLang="zh-CN" sz="2400" i="1"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Does regifting make sense?</a:t>
            </a:r>
            <a:endParaRPr lang="en-US" altLang="zh-CN" sz="2400" i="1" kern="100" dirty="0">
              <a:solidFill>
                <a:srgbClr val="000000"/>
              </a:solidFill>
              <a:latin typeface="Calibri" panose="020F0502020204030204" pitchFamily="34" charset="0"/>
              <a:ea typeface="宋体" panose="02010600030101010101" pitchFamily="2" charset="-122"/>
              <a:cs typeface="Times New Roman" panose="02020603050405020304" pitchFamily="18" charset="0"/>
            </a:endParaRPr>
          </a:p>
          <a:p>
            <a:pPr algn="just" defTabSz="1371600"/>
            <a:r>
              <a:rPr lang="en-US" altLang="zh-CN" sz="2400" i="1"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B. Is regifting actually rude?</a:t>
            </a:r>
            <a:endParaRPr lang="en-US" altLang="zh-CN" sz="2400" i="1" kern="100" dirty="0">
              <a:solidFill>
                <a:srgbClr val="000000"/>
              </a:solidFill>
              <a:latin typeface="Calibri" panose="020F0502020204030204" pitchFamily="34" charset="0"/>
              <a:ea typeface="宋体" panose="02010600030101010101" pitchFamily="2" charset="-122"/>
              <a:cs typeface="Times New Roman" panose="02020603050405020304" pitchFamily="18" charset="0"/>
            </a:endParaRPr>
          </a:p>
          <a:p>
            <a:pPr algn="just" defTabSz="1371600"/>
            <a:r>
              <a:rPr lang="en-US" altLang="zh-CN" sz="2400" i="1"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C. What's the power of regifting?</a:t>
            </a:r>
            <a:endParaRPr lang="en-US" altLang="zh-CN" sz="2400" i="1" kern="100" dirty="0">
              <a:solidFill>
                <a:srgbClr val="000000"/>
              </a:solidFill>
              <a:latin typeface="Calibri" panose="020F0502020204030204" pitchFamily="34" charset="0"/>
              <a:ea typeface="宋体" panose="02010600030101010101" pitchFamily="2" charset="-122"/>
              <a:cs typeface="Times New Roman" panose="02020603050405020304" pitchFamily="18" charset="0"/>
            </a:endParaRPr>
          </a:p>
          <a:p>
            <a:pPr algn="just" defTabSz="1371600"/>
            <a:r>
              <a:rPr lang="en-US" altLang="zh-CN" sz="2400" i="1"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D. Why is regifting high-risk?</a:t>
            </a:r>
            <a:endParaRPr lang="zh-CN" altLang="zh-CN" sz="2400" i="1" kern="100" dirty="0">
              <a:solidFill>
                <a:srgbClr val="000000"/>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4" name="文本框 3"/>
          <p:cNvSpPr txBox="1"/>
          <p:nvPr/>
        </p:nvSpPr>
        <p:spPr>
          <a:xfrm>
            <a:off x="-18184" y="319102"/>
            <a:ext cx="12204123" cy="9325630"/>
          </a:xfrm>
          <a:prstGeom prst="rect">
            <a:avLst/>
          </a:prstGeom>
          <a:solidFill>
            <a:schemeClr val="bg1"/>
          </a:solidFill>
        </p:spPr>
        <p:txBody>
          <a:bodyPr wrap="square">
            <a:spAutoFit/>
          </a:bodyPr>
          <a:lstStyle/>
          <a:p>
            <a:pPr indent="400050" algn="just" defTabSz="1371600"/>
            <a:r>
              <a:rPr lang="en-US" altLang="zh-CN" sz="2400" i="1" kern="100" dirty="0">
                <a:solidFill>
                  <a:srgbClr val="000000"/>
                </a:solidFill>
                <a:latin typeface="Calibri" panose="020F0502020204030204" pitchFamily="34" charset="0"/>
                <a:ea typeface="Calibri" panose="020F0502020204030204" pitchFamily="34" charset="0"/>
                <a:cs typeface="Calibri" panose="020F0502020204030204" pitchFamily="34" charset="0"/>
              </a:rPr>
              <a:t>Every December, my house turns into the island of unwanted gifts. People are kind, but there are only so many candied nut tins, caramel popcorn towers, and sugar cookies one family can consume.</a:t>
            </a:r>
            <a:endParaRPr lang="en-US" altLang="zh-CN" sz="2400" i="1" kern="1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indent="400050" algn="just" defTabSz="1371600"/>
            <a:r>
              <a:rPr lang="en-US" altLang="zh-CN" sz="2400" i="1" kern="100" dirty="0">
                <a:solidFill>
                  <a:srgbClr val="000000"/>
                </a:solidFill>
                <a:latin typeface="Calibri" panose="020F0502020204030204" pitchFamily="34" charset="0"/>
                <a:ea typeface="Calibri" panose="020F0502020204030204" pitchFamily="34" charset="0"/>
                <a:cs typeface="Calibri" panose="020F0502020204030204" pitchFamily="34" charset="0"/>
              </a:rPr>
              <a:t>Let us not forget my wedding-regift incident. We received a very expensive electric tea kettle. We don't drink tea, so we returned it to the store and got $75. Later, the store manager called, furious, accusing us of trading them a piece of junk. Someone had bought the kettle and discovered an obviously used cut-glass Easter basket inside. It turns out that person had regifted it to us. We paid the store back and were handed that ugly Easter basket.</a:t>
            </a:r>
            <a:endParaRPr lang="en-US" altLang="zh-CN" sz="2400" i="1" kern="1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indent="400050" algn="just" defTabSz="1371600"/>
            <a:r>
              <a:rPr lang="en-US" altLang="zh-CN" sz="2400" i="1" kern="100" dirty="0">
                <a:solidFill>
                  <a:srgbClr val="000000"/>
                </a:solidFill>
                <a:latin typeface="Calibri" panose="020F0502020204030204" pitchFamily="34" charset="0"/>
                <a:ea typeface="Calibri" panose="020F0502020204030204" pitchFamily="34" charset="0"/>
                <a:cs typeface="Calibri" panose="020F0502020204030204" pitchFamily="34" charset="0"/>
              </a:rPr>
              <a:t>This made me wonder: Is regifting a form of rudeness? To find out, let's explore both sides of the regifting debate.</a:t>
            </a:r>
            <a:endParaRPr lang="en-US" altLang="zh-CN" sz="2400" i="1" kern="1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indent="400050" algn="just" defTabSz="1371600"/>
            <a:r>
              <a:rPr lang="en-US" altLang="zh-CN" sz="2400" i="1" kern="100" dirty="0">
                <a:solidFill>
                  <a:srgbClr val="000000"/>
                </a:solidFill>
                <a:latin typeface="Calibri" panose="020F0502020204030204" pitchFamily="34" charset="0"/>
                <a:ea typeface="Calibri" panose="020F0502020204030204" pitchFamily="34" charset="0"/>
                <a:cs typeface="Calibri" panose="020F0502020204030204" pitchFamily="34" charset="0"/>
              </a:rPr>
              <a:t>First of all, humans have been regifting since the dawn of time. Caveman A gives Caveman B a rock; Caveman B gives it to Caveman C. We call that anthropology (</a:t>
            </a:r>
            <a:r>
              <a:rPr lang="zh-CN" altLang="en-US" sz="2400" i="1" kern="100" dirty="0">
                <a:solidFill>
                  <a:srgbClr val="000000"/>
                </a:solidFill>
                <a:latin typeface="Calibri" panose="020F0502020204030204" pitchFamily="34" charset="0"/>
                <a:ea typeface="Calibri" panose="020F0502020204030204" pitchFamily="34" charset="0"/>
                <a:cs typeface="Calibri" panose="020F0502020204030204" pitchFamily="34" charset="0"/>
              </a:rPr>
              <a:t>人类学</a:t>
            </a:r>
            <a:r>
              <a:rPr lang="en-US" altLang="zh-CN" sz="2400" i="1" kern="100" dirty="0">
                <a:solidFill>
                  <a:srgbClr val="000000"/>
                </a:solidFill>
                <a:latin typeface="Calibri" panose="020F0502020204030204" pitchFamily="34" charset="0"/>
                <a:ea typeface="Calibri" panose="020F0502020204030204" pitchFamily="34" charset="0"/>
                <a:cs typeface="Calibri" panose="020F0502020204030204" pitchFamily="34" charset="0"/>
              </a:rPr>
              <a:t>). Modern life demands efficiency. Why let something sit in a cabinet? Why not give that brand-new item to someone who will actually use it? It's economical. It's environmentally friendly. It's basically the circle of life.</a:t>
            </a:r>
            <a:endParaRPr lang="en-US" altLang="zh-CN" sz="2400" i="1" kern="1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indent="400050" algn="just" defTabSz="1371600"/>
            <a:r>
              <a:rPr lang="en-US" altLang="zh-CN" sz="2400" i="1" kern="100" dirty="0">
                <a:solidFill>
                  <a:srgbClr val="000000"/>
                </a:solidFill>
                <a:latin typeface="Calibri" panose="020F0502020204030204" pitchFamily="34" charset="0"/>
                <a:ea typeface="Calibri" panose="020F0502020204030204" pitchFamily="34" charset="0"/>
                <a:cs typeface="Calibri" panose="020F0502020204030204" pitchFamily="34" charset="0"/>
              </a:rPr>
              <a:t>And yet, regifting is a high-risk sport. It requires memory and strategy. Give the gift to the wrong person, and suddenly people are texting: “Didn't I give this to you?” Regifting can go terribly wrong if you misjudge a person's taste, so you should not regift within the same social ecosystem, while also carefully removing all the evidence (cards, receipts, etc.). Ultimately, the key is to match the gift to the person—so never give spa products to someone who hates lotions (</a:t>
            </a:r>
            <a:r>
              <a:rPr lang="zh-CN" altLang="en-US" sz="2400" i="1" kern="100" dirty="0">
                <a:solidFill>
                  <a:srgbClr val="000000"/>
                </a:solidFill>
                <a:latin typeface="Calibri" panose="020F0502020204030204" pitchFamily="34" charset="0"/>
                <a:ea typeface="Calibri" panose="020F0502020204030204" pitchFamily="34" charset="0"/>
                <a:cs typeface="Calibri" panose="020F0502020204030204" pitchFamily="34" charset="0"/>
              </a:rPr>
              <a:t>乳液</a:t>
            </a:r>
            <a:r>
              <a:rPr lang="en-US" altLang="zh-CN" sz="2400" i="1" kern="100" dirty="0">
                <a:solidFill>
                  <a:srgbClr val="000000"/>
                </a:solidFill>
                <a:latin typeface="Calibri" panose="020F0502020204030204" pitchFamily="34" charset="0"/>
                <a:ea typeface="Calibri" panose="020F0502020204030204" pitchFamily="34" charset="0"/>
                <a:cs typeface="Calibri" panose="020F0502020204030204" pitchFamily="34" charset="0"/>
              </a:rPr>
              <a:t>).</a:t>
            </a:r>
            <a:endParaRPr lang="en-US" altLang="zh-CN" sz="2400" i="1" kern="1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indent="400050" algn="just" defTabSz="1371600"/>
            <a:r>
              <a:rPr lang="en-US" altLang="zh-CN" sz="2400" i="1" kern="100" dirty="0">
                <a:solidFill>
                  <a:srgbClr val="000000"/>
                </a:solidFill>
                <a:latin typeface="Calibri" panose="020F0502020204030204" pitchFamily="34" charset="0"/>
                <a:ea typeface="Calibri" panose="020F0502020204030204" pitchFamily="34" charset="0"/>
                <a:cs typeface="Calibri" panose="020F0502020204030204" pitchFamily="34" charset="0"/>
              </a:rPr>
              <a:t>My official ruling? Regifting is not rude. Thoughtlessness is rude. Waste is rude. But giving something new, unused and suited to someone else's preferences is generosity in its most practical, planet-friendly form. So go ahead—regift joyfully, wisely and guilt-free. After all, someone out there really needs those candied nuts.</a:t>
            </a:r>
            <a:endParaRPr lang="zh-CN"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p:txBody>
      </p:sp>
      <p:sp>
        <p:nvSpPr>
          <p:cNvPr id="9" name="矩形: 圆角 8"/>
          <p:cNvSpPr/>
          <p:nvPr/>
        </p:nvSpPr>
        <p:spPr>
          <a:xfrm>
            <a:off x="1943101" y="2204961"/>
            <a:ext cx="5600699" cy="371131"/>
          </a:xfrm>
          <a:prstGeom prst="roundRect">
            <a:avLst/>
          </a:prstGeom>
          <a:solidFill>
            <a:srgbClr val="FFFF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10" name="矩形: 圆角 9"/>
          <p:cNvSpPr/>
          <p:nvPr/>
        </p:nvSpPr>
        <p:spPr>
          <a:xfrm>
            <a:off x="914401" y="2059563"/>
            <a:ext cx="990600" cy="508380"/>
          </a:xfrm>
          <a:prstGeom prst="roundRect">
            <a:avLst/>
          </a:prstGeom>
          <a:solidFill>
            <a:srgbClr val="FFFF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11" name="矩形: 圆角 10"/>
          <p:cNvSpPr/>
          <p:nvPr/>
        </p:nvSpPr>
        <p:spPr>
          <a:xfrm>
            <a:off x="1387098" y="2529111"/>
            <a:ext cx="6030269" cy="490220"/>
          </a:xfrm>
          <a:prstGeom prst="roundRect">
            <a:avLst/>
          </a:prstGeom>
          <a:solidFill>
            <a:srgbClr val="FFFF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dirty="0">
              <a:solidFill>
                <a:srgbClr val="FFFFFF"/>
              </a:solidFill>
              <a:latin typeface="等线" panose="02010600030101010101" pitchFamily="2" charset="-122"/>
              <a:ea typeface="等线" panose="02010600030101010101" pitchFamily="2" charset="-122"/>
            </a:endParaRPr>
          </a:p>
        </p:txBody>
      </p:sp>
      <p:sp>
        <p:nvSpPr>
          <p:cNvPr id="27" name="矩形: 圆角 26"/>
          <p:cNvSpPr/>
          <p:nvPr/>
        </p:nvSpPr>
        <p:spPr>
          <a:xfrm>
            <a:off x="8233191" y="4055254"/>
            <a:ext cx="3888527" cy="330345"/>
          </a:xfrm>
          <a:prstGeom prst="roundRect">
            <a:avLst/>
          </a:prstGeom>
          <a:solidFill>
            <a:srgbClr val="00B0F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28" name="矩形: 圆角 27"/>
          <p:cNvSpPr/>
          <p:nvPr/>
        </p:nvSpPr>
        <p:spPr>
          <a:xfrm>
            <a:off x="16535400" y="3441476"/>
            <a:ext cx="1717984" cy="446858"/>
          </a:xfrm>
          <a:prstGeom prst="roundRect">
            <a:avLst/>
          </a:prstGeom>
          <a:solidFill>
            <a:srgbClr val="00B0F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29" name="矩形: 圆角 28"/>
          <p:cNvSpPr/>
          <p:nvPr/>
        </p:nvSpPr>
        <p:spPr>
          <a:xfrm>
            <a:off x="5257800" y="5818624"/>
            <a:ext cx="4419147" cy="361235"/>
          </a:xfrm>
          <a:prstGeom prst="roundRect">
            <a:avLst/>
          </a:prstGeom>
          <a:solidFill>
            <a:srgbClr val="FFC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33" name="矩形: 圆角 32"/>
          <p:cNvSpPr/>
          <p:nvPr/>
        </p:nvSpPr>
        <p:spPr>
          <a:xfrm>
            <a:off x="6172200" y="6602896"/>
            <a:ext cx="5982269" cy="376932"/>
          </a:xfrm>
          <a:prstGeom prst="roundRect">
            <a:avLst/>
          </a:prstGeom>
          <a:solidFill>
            <a:srgbClr val="FFC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34" name="矩形: 圆角 33"/>
          <p:cNvSpPr/>
          <p:nvPr/>
        </p:nvSpPr>
        <p:spPr>
          <a:xfrm>
            <a:off x="12214514" y="5997725"/>
            <a:ext cx="2668425" cy="399974"/>
          </a:xfrm>
          <a:prstGeom prst="roundRect">
            <a:avLst/>
          </a:prstGeom>
          <a:solidFill>
            <a:srgbClr val="FFC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37" name="矩形: 圆角 36"/>
          <p:cNvSpPr/>
          <p:nvPr/>
        </p:nvSpPr>
        <p:spPr>
          <a:xfrm>
            <a:off x="13868400" y="7843951"/>
            <a:ext cx="1683701" cy="379798"/>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38" name="矩形: 圆角 37"/>
          <p:cNvSpPr/>
          <p:nvPr/>
        </p:nvSpPr>
        <p:spPr>
          <a:xfrm>
            <a:off x="28575" y="8735741"/>
            <a:ext cx="10868025" cy="416023"/>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39" name="矩形: 圆角 38"/>
          <p:cNvSpPr/>
          <p:nvPr/>
        </p:nvSpPr>
        <p:spPr>
          <a:xfrm>
            <a:off x="381001" y="7984257"/>
            <a:ext cx="10439400" cy="441341"/>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40" name="矩形: 圆角 39"/>
          <p:cNvSpPr/>
          <p:nvPr/>
        </p:nvSpPr>
        <p:spPr>
          <a:xfrm>
            <a:off x="4404571" y="5085267"/>
            <a:ext cx="7717147" cy="381511"/>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41" name="矩形: 圆角 40"/>
          <p:cNvSpPr/>
          <p:nvPr/>
        </p:nvSpPr>
        <p:spPr>
          <a:xfrm>
            <a:off x="3331597" y="3247648"/>
            <a:ext cx="4062585" cy="416177"/>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7" name="矩形: 圆角 6"/>
          <p:cNvSpPr/>
          <p:nvPr/>
        </p:nvSpPr>
        <p:spPr>
          <a:xfrm>
            <a:off x="12213939" y="3135633"/>
            <a:ext cx="1578262" cy="305843"/>
          </a:xfrm>
          <a:prstGeom prst="roundRect">
            <a:avLst/>
          </a:prstGeom>
          <a:solidFill>
            <a:srgbClr val="FFFF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13" name="矩形: 圆角 12"/>
          <p:cNvSpPr/>
          <p:nvPr/>
        </p:nvSpPr>
        <p:spPr>
          <a:xfrm>
            <a:off x="28575" y="4455135"/>
            <a:ext cx="5610225" cy="275756"/>
          </a:xfrm>
          <a:prstGeom prst="roundRect">
            <a:avLst/>
          </a:prstGeom>
          <a:solidFill>
            <a:srgbClr val="00B0F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14" name="矩形: 圆角 13"/>
          <p:cNvSpPr/>
          <p:nvPr/>
        </p:nvSpPr>
        <p:spPr>
          <a:xfrm>
            <a:off x="1750273" y="4003747"/>
            <a:ext cx="6464734" cy="375397"/>
          </a:xfrm>
          <a:prstGeom prst="roundRect">
            <a:avLst/>
          </a:prstGeom>
          <a:solidFill>
            <a:srgbClr val="00B0F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16" name="矩形: 圆角 15"/>
          <p:cNvSpPr/>
          <p:nvPr/>
        </p:nvSpPr>
        <p:spPr>
          <a:xfrm>
            <a:off x="12236412" y="4179992"/>
            <a:ext cx="5518188" cy="371482"/>
          </a:xfrm>
          <a:prstGeom prst="roundRect">
            <a:avLst/>
          </a:prstGeom>
          <a:solidFill>
            <a:srgbClr val="00B0F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18" name="矩形: 圆角 17"/>
          <p:cNvSpPr/>
          <p:nvPr/>
        </p:nvSpPr>
        <p:spPr>
          <a:xfrm>
            <a:off x="12236412" y="7464575"/>
            <a:ext cx="5213388" cy="345925"/>
          </a:xfrm>
          <a:prstGeom prst="roundRect">
            <a:avLst/>
          </a:prstGeom>
          <a:solidFill>
            <a:srgbClr val="FFC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20" name="矩形: 圆角 19"/>
          <p:cNvSpPr/>
          <p:nvPr/>
        </p:nvSpPr>
        <p:spPr>
          <a:xfrm>
            <a:off x="10391" y="7033964"/>
            <a:ext cx="10071073" cy="305344"/>
          </a:xfrm>
          <a:prstGeom prst="roundRect">
            <a:avLst/>
          </a:prstGeom>
          <a:solidFill>
            <a:srgbClr val="FFC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22" name="矩形: 圆角 21"/>
          <p:cNvSpPr/>
          <p:nvPr/>
        </p:nvSpPr>
        <p:spPr>
          <a:xfrm>
            <a:off x="867" y="7393444"/>
            <a:ext cx="4723534" cy="280670"/>
          </a:xfrm>
          <a:prstGeom prst="roundRect">
            <a:avLst/>
          </a:prstGeom>
          <a:solidFill>
            <a:srgbClr val="FFC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23" name="矩形: 圆角 22"/>
          <p:cNvSpPr/>
          <p:nvPr/>
        </p:nvSpPr>
        <p:spPr>
          <a:xfrm>
            <a:off x="28575" y="5483429"/>
            <a:ext cx="1571625" cy="385920"/>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30" name="矩形: 圆角 29"/>
          <p:cNvSpPr/>
          <p:nvPr/>
        </p:nvSpPr>
        <p:spPr>
          <a:xfrm>
            <a:off x="3065605" y="5807372"/>
            <a:ext cx="2115995" cy="353750"/>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32" name="矩形: 圆角 31"/>
          <p:cNvSpPr/>
          <p:nvPr/>
        </p:nvSpPr>
        <p:spPr>
          <a:xfrm>
            <a:off x="12213938" y="8563954"/>
            <a:ext cx="3635662" cy="379798"/>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wipe(left)">
                                      <p:cBhvr>
                                        <p:cTn id="27" dur="500"/>
                                        <p:tgtEl>
                                          <p:spTgt spid="2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left)">
                                      <p:cBhvr>
                                        <p:cTn id="32" dur="500"/>
                                        <p:tgtEl>
                                          <p:spTgt spid="27"/>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500"/>
                                        <p:tgtEl>
                                          <p:spTgt spid="13"/>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left)">
                                      <p:cBhvr>
                                        <p:cTn id="40" dur="500"/>
                                        <p:tgtEl>
                                          <p:spTgt spid="14"/>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wipe(left)">
                                      <p:cBhvr>
                                        <p:cTn id="45" dur="500"/>
                                        <p:tgtEl>
                                          <p:spTgt spid="16"/>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wipe(left)">
                                      <p:cBhvr>
                                        <p:cTn id="50" dur="500"/>
                                        <p:tgtEl>
                                          <p:spTgt spid="34"/>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wipe(left)">
                                      <p:cBhvr>
                                        <p:cTn id="55" dur="500"/>
                                        <p:tgtEl>
                                          <p:spTgt spid="29"/>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wipe(left)">
                                      <p:cBhvr>
                                        <p:cTn id="60" dur="500"/>
                                        <p:tgtEl>
                                          <p:spTgt spid="33"/>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left)">
                                      <p:cBhvr>
                                        <p:cTn id="63" dur="500"/>
                                        <p:tgtEl>
                                          <p:spTgt spid="20"/>
                                        </p:tgtEl>
                                      </p:cBhvr>
                                    </p:animEffect>
                                  </p:childTnLst>
                                </p:cTn>
                              </p:par>
                            </p:childTnLst>
                          </p:cTn>
                        </p:par>
                        <p:par>
                          <p:cTn id="64" fill="hold">
                            <p:stCondLst>
                              <p:cond delay="500"/>
                            </p:stCondLst>
                            <p:childTnLst>
                              <p:par>
                                <p:cTn id="65" presetID="22" presetClass="entr" presetSubtype="8" fill="hold" grpId="0" nodeType="after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wipe(left)">
                                      <p:cBhvr>
                                        <p:cTn id="67" dur="500"/>
                                        <p:tgtEl>
                                          <p:spTgt spid="22"/>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wipe(left)">
                                      <p:cBhvr>
                                        <p:cTn id="72" dur="500"/>
                                        <p:tgtEl>
                                          <p:spTgt spid="18"/>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37"/>
                                        </p:tgtEl>
                                        <p:attrNameLst>
                                          <p:attrName>style.visibility</p:attrName>
                                        </p:attrNameLst>
                                      </p:cBhvr>
                                      <p:to>
                                        <p:strVal val="visible"/>
                                      </p:to>
                                    </p:set>
                                    <p:animEffect transition="in" filter="wipe(left)">
                                      <p:cBhvr>
                                        <p:cTn id="77" dur="500"/>
                                        <p:tgtEl>
                                          <p:spTgt spid="37"/>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41"/>
                                        </p:tgtEl>
                                        <p:attrNameLst>
                                          <p:attrName>style.visibility</p:attrName>
                                        </p:attrNameLst>
                                      </p:cBhvr>
                                      <p:to>
                                        <p:strVal val="visible"/>
                                      </p:to>
                                    </p:set>
                                    <p:animEffect transition="in" filter="wipe(left)">
                                      <p:cBhvr>
                                        <p:cTn id="82" dur="500"/>
                                        <p:tgtEl>
                                          <p:spTgt spid="41"/>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40"/>
                                        </p:tgtEl>
                                        <p:attrNameLst>
                                          <p:attrName>style.visibility</p:attrName>
                                        </p:attrNameLst>
                                      </p:cBhvr>
                                      <p:to>
                                        <p:strVal val="visible"/>
                                      </p:to>
                                    </p:set>
                                    <p:animEffect transition="in" filter="wipe(left)">
                                      <p:cBhvr>
                                        <p:cTn id="87" dur="500"/>
                                        <p:tgtEl>
                                          <p:spTgt spid="40"/>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wipe(left)">
                                      <p:cBhvr>
                                        <p:cTn id="90" dur="500"/>
                                        <p:tgtEl>
                                          <p:spTgt spid="23"/>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grpId="0" nodeType="clickEffect">
                                  <p:stCondLst>
                                    <p:cond delay="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8" fill="hold" grpId="0" nodeType="clickEffect">
                                  <p:stCondLst>
                                    <p:cond delay="0"/>
                                  </p:stCondLst>
                                  <p:childTnLst>
                                    <p:set>
                                      <p:cBhvr>
                                        <p:cTn id="99" dur="1" fill="hold">
                                          <p:stCondLst>
                                            <p:cond delay="0"/>
                                          </p:stCondLst>
                                        </p:cTn>
                                        <p:tgtEl>
                                          <p:spTgt spid="39"/>
                                        </p:tgtEl>
                                        <p:attrNameLst>
                                          <p:attrName>style.visibility</p:attrName>
                                        </p:attrNameLst>
                                      </p:cBhvr>
                                      <p:to>
                                        <p:strVal val="visible"/>
                                      </p:to>
                                    </p:set>
                                    <p:animEffect transition="in" filter="wipe(left)">
                                      <p:cBhvr>
                                        <p:cTn id="100" dur="500"/>
                                        <p:tgtEl>
                                          <p:spTgt spid="39"/>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8" fill="hold" grpId="0" nodeType="clickEffect">
                                  <p:stCondLst>
                                    <p:cond delay="0"/>
                                  </p:stCondLst>
                                  <p:childTnLst>
                                    <p:set>
                                      <p:cBhvr>
                                        <p:cTn id="104" dur="1" fill="hold">
                                          <p:stCondLst>
                                            <p:cond delay="0"/>
                                          </p:stCondLst>
                                        </p:cTn>
                                        <p:tgtEl>
                                          <p:spTgt spid="38"/>
                                        </p:tgtEl>
                                        <p:attrNameLst>
                                          <p:attrName>style.visibility</p:attrName>
                                        </p:attrNameLst>
                                      </p:cBhvr>
                                      <p:to>
                                        <p:strVal val="visible"/>
                                      </p:to>
                                    </p:set>
                                    <p:animEffect transition="in" filter="wipe(left)">
                                      <p:cBhvr>
                                        <p:cTn id="105" dur="500"/>
                                        <p:tgtEl>
                                          <p:spTgt spid="38"/>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8" fill="hold" grpId="0" nodeType="clickEffect">
                                  <p:stCondLst>
                                    <p:cond delay="0"/>
                                  </p:stCondLst>
                                  <p:childTnLst>
                                    <p:set>
                                      <p:cBhvr>
                                        <p:cTn id="109" dur="1" fill="hold">
                                          <p:stCondLst>
                                            <p:cond delay="0"/>
                                          </p:stCondLst>
                                        </p:cTn>
                                        <p:tgtEl>
                                          <p:spTgt spid="32"/>
                                        </p:tgtEl>
                                        <p:attrNameLst>
                                          <p:attrName>style.visibility</p:attrName>
                                        </p:attrNameLst>
                                      </p:cBhvr>
                                      <p:to>
                                        <p:strVal val="visible"/>
                                      </p:to>
                                    </p:set>
                                    <p:animEffect transition="in" filter="wipe(left)">
                                      <p:cBhvr>
                                        <p:cTn id="11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27" grpId="0" animBg="1"/>
      <p:bldP spid="28" grpId="0" animBg="1"/>
      <p:bldP spid="29" grpId="0" animBg="1"/>
      <p:bldP spid="33" grpId="0" animBg="1"/>
      <p:bldP spid="34" grpId="0" animBg="1"/>
      <p:bldP spid="37" grpId="0" animBg="1"/>
      <p:bldP spid="38" grpId="0" animBg="1"/>
      <p:bldP spid="39" grpId="0" animBg="1"/>
      <p:bldP spid="40" grpId="0" animBg="1"/>
      <p:bldP spid="41" grpId="0" animBg="1"/>
      <p:bldP spid="7" grpId="0" animBg="1"/>
      <p:bldP spid="13" grpId="0" animBg="1"/>
      <p:bldP spid="14" grpId="0" animBg="1"/>
      <p:bldP spid="16" grpId="0" animBg="1"/>
      <p:bldP spid="18" grpId="0" animBg="1"/>
      <p:bldP spid="20" grpId="0" animBg="1"/>
      <p:bldP spid="22" grpId="0" animBg="1"/>
      <p:bldP spid="23" grpId="0" animBg="1"/>
      <p:bldP spid="30" grpId="0" animBg="1"/>
      <p:bldP spid="3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81000" y="723900"/>
            <a:ext cx="17640300" cy="8678017"/>
          </a:xfrm>
          <a:prstGeom prst="rect">
            <a:avLst/>
          </a:prstGeom>
          <a:noFill/>
        </p:spPr>
        <p:txBody>
          <a:bodyPr wrap="square">
            <a:spAutoFit/>
          </a:bodyPr>
          <a:lstStyle/>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1. </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核心话题词汇与短语</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endPar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礼物相关： </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unwanted gifts (</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不想要的礼物</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 candied nut tins (</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坚果糖罐头</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 caramel popcorn towers (</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焦糖爆米花塔</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 sugar cookies (</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糖曲奇</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 electric tea kettle (</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电热水壶</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 cut-glass Easter basket (</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雕花玻璃复活节篮子</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 spa products (SPA</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产品</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 scarf (</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围巾</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a:t>
            </a:r>
            <a:endPar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endPar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行为相关： </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regift (</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转赠</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 return to the store (</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退货</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 accuse sb. of doing (</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指责某人做某事</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 misjudge one‘s taste (</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误判某人品味</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 match the gift to the person (</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根据人的喜好挑礼物</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a:t>
            </a:r>
            <a:endPar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endPar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品质</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态度相关：</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furious (</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愤怒的</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 rude (</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粗鲁的</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 thoughtless (</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欠考虑的</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 generous (</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慷慨的</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 economical (</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经济的</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 environmentally friendly (</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环保的</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 guilt-free (</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无愧疚的</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a:t>
            </a:r>
            <a:endPar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endPar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社交相关： </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social ecosystem (</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社交生态圈</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 evidence (</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证据</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 card (</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贺卡</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 receipt (</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收据</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a:t>
            </a:r>
            <a:endParaRPr lang="zh-CN"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066800" y="1409700"/>
            <a:ext cx="16154400" cy="6017481"/>
          </a:xfrm>
          <a:prstGeom prst="rect">
            <a:avLst/>
          </a:prstGeom>
          <a:noFill/>
        </p:spPr>
        <p:txBody>
          <a:bodyPr wrap="square">
            <a:spAutoFit/>
          </a:bodyPr>
          <a:lstStyle/>
          <a:p>
            <a:pPr marL="0" marR="0" lvl="0" indent="0" algn="l" defTabSz="1371600" rtl="0" eaLnBrk="1" fontAlgn="auto" latinLnBrk="0" hangingPunct="1">
              <a:lnSpc>
                <a:spcPct val="120000"/>
              </a:lnSpc>
              <a:spcBef>
                <a:spcPts val="0"/>
              </a:spcBef>
              <a:spcAft>
                <a:spcPts val="0"/>
              </a:spcAft>
              <a:buClrTx/>
              <a:buSzTx/>
              <a:buFontTx/>
              <a:buNone/>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2</a:t>
            </a: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 </a:t>
            </a: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亮点句子仿写与应用（写作迁移）</a:t>
            </a: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原句（引出问题）： </a:t>
            </a: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This made me wonder: Is regifting a form of rudeness?</a:t>
            </a:r>
            <a:endPar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结构提炼： </a:t>
            </a:r>
            <a:r>
              <a:rPr kumimoji="0" lang="en-US" altLang="zh-CN"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This made me wonder: Is...? / This raises a question: Is...?</a:t>
            </a:r>
            <a:endParaRPr kumimoji="0" lang="en-US" altLang="zh-CN"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迁移应用（议论文开头）：</a:t>
            </a: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571500" marR="0" lvl="0" indent="-571500" algn="l" defTabSz="1371600" rtl="0" eaLnBrk="1" fontAlgn="auto" latinLnBrk="0" hangingPunct="1">
              <a:lnSpc>
                <a:spcPct val="120000"/>
              </a:lnSpc>
              <a:spcBef>
                <a:spcPts val="0"/>
              </a:spcBef>
              <a:spcAft>
                <a:spcPts val="0"/>
              </a:spcAft>
              <a:buClrTx/>
              <a:buSzTx/>
              <a:buFont typeface="Wingdings" panose="05000000000000000000" pitchFamily="2" charset="2"/>
              <a:buChar char="l"/>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这让我思考：在线学习和传统课堂教学一样有效吗？</a:t>
            </a: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endPar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endPar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571500" marR="0" lvl="0" indent="-571500" algn="l" defTabSz="1371600" rtl="0" eaLnBrk="1" fontAlgn="auto" latinLnBrk="0" hangingPunct="1">
              <a:lnSpc>
                <a:spcPct val="120000"/>
              </a:lnSpc>
              <a:spcBef>
                <a:spcPts val="0"/>
              </a:spcBef>
              <a:spcAft>
                <a:spcPts val="0"/>
              </a:spcAft>
              <a:buClrTx/>
              <a:buSzTx/>
              <a:buFont typeface="Wingdings" panose="05000000000000000000" pitchFamily="2" charset="2"/>
              <a:buChar char="l"/>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最近社交媒体上的辩论提出了一个问题：学生有必要每天穿校服吗？</a:t>
            </a:r>
            <a:endPar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endPar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p:txBody>
      </p:sp>
      <p:sp>
        <p:nvSpPr>
          <p:cNvPr id="26" name="îṡlíḑé"/>
          <p:cNvSpPr/>
          <p:nvPr/>
        </p:nvSpPr>
        <p:spPr bwMode="auto">
          <a:xfrm>
            <a:off x="4953000" y="65741"/>
            <a:ext cx="8009160" cy="991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37160" tIns="68580" rIns="137160" bIns="68580"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457200" marR="0" lvl="0" indent="-457200" algn="l" defTabSz="1370965" rtl="0" eaLnBrk="1" fontAlgn="auto" latinLnBrk="0" hangingPunct="1">
              <a:lnSpc>
                <a:spcPct val="150000"/>
              </a:lnSpc>
              <a:spcBef>
                <a:spcPts val="0"/>
              </a:spcBef>
              <a:spcAft>
                <a:spcPts val="0"/>
              </a:spcAft>
              <a:buClrTx/>
              <a:buSzTx/>
              <a:buFont typeface="Wingdings" panose="05000000000000000000" pitchFamily="2" charset="2"/>
              <a:buChar char="Ø"/>
              <a:defRPr/>
            </a:pPr>
            <a:r>
              <a:rPr kumimoji="0" lang="en-US" altLang="zh-CN" sz="4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sym typeface="Open Sans" panose="020B0606030504020204" pitchFamily="34" charset="0"/>
              </a:rPr>
              <a:t>Learn from the passage</a:t>
            </a:r>
            <a:endParaRPr kumimoji="0" lang="en-US" altLang="zh-CN" sz="4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sym typeface="Open Sans" panose="020B0606030504020204" pitchFamily="34" charset="0"/>
            </a:endParaRPr>
          </a:p>
        </p:txBody>
      </p:sp>
      <p:sp>
        <p:nvSpPr>
          <p:cNvPr id="2" name="文本框 1"/>
          <p:cNvSpPr txBox="1"/>
          <p:nvPr/>
        </p:nvSpPr>
        <p:spPr>
          <a:xfrm>
            <a:off x="1041862" y="4762500"/>
            <a:ext cx="16154400" cy="1200329"/>
          </a:xfrm>
          <a:prstGeom prst="rect">
            <a:avLst/>
          </a:prstGeom>
          <a:noFill/>
        </p:spPr>
        <p:txBody>
          <a:bodyPr wrap="square" rtlCol="0">
            <a:spAutoFit/>
          </a:bodyPr>
          <a:lstStyle/>
          <a:p>
            <a:pPr lvl="0" defTabSz="1371600"/>
            <a:r>
              <a:rPr lang="en-US" altLang="zh-CN" sz="3600" b="1" i="1" kern="100" dirty="0">
                <a:solidFill>
                  <a:srgbClr val="000000"/>
                </a:solidFill>
                <a:latin typeface="Calibri" panose="020F0502020204030204" pitchFamily="34" charset="0"/>
                <a:ea typeface="Calibri" panose="020F0502020204030204" pitchFamily="34" charset="0"/>
                <a:cs typeface="Calibri" panose="020F0502020204030204" pitchFamily="34" charset="0"/>
              </a:rPr>
              <a:t>This made me wonder: Is online learning as effective as traditional classroom teaching?</a:t>
            </a:r>
            <a:endParaRPr kumimoji="0" lang="en-US" altLang="zh-CN" sz="3600" b="1" i="1"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3" name="文本框 2"/>
          <p:cNvSpPr txBox="1"/>
          <p:nvPr/>
        </p:nvSpPr>
        <p:spPr>
          <a:xfrm>
            <a:off x="1041862" y="6827016"/>
            <a:ext cx="16154400" cy="1200329"/>
          </a:xfrm>
          <a:prstGeom prst="rect">
            <a:avLst/>
          </a:prstGeom>
          <a:noFill/>
        </p:spPr>
        <p:txBody>
          <a:bodyPr wrap="square" rtlCol="0">
            <a:spAutoFit/>
          </a:bodyPr>
          <a:lstStyle/>
          <a:p>
            <a:pPr lvl="0" defTabSz="1371600"/>
            <a:r>
              <a:rPr lang="en-US" altLang="zh-CN" sz="3600" b="1" i="1" kern="100" dirty="0">
                <a:solidFill>
                  <a:srgbClr val="000000"/>
                </a:solidFill>
                <a:latin typeface="Calibri" panose="020F0502020204030204" pitchFamily="34" charset="0"/>
                <a:ea typeface="Calibri" panose="020F0502020204030204" pitchFamily="34" charset="0"/>
                <a:cs typeface="Calibri" panose="020F0502020204030204" pitchFamily="34" charset="0"/>
              </a:rPr>
              <a:t>The recent debate on social media raised a question: Is it necessary for students to wear school uniforms every day?</a:t>
            </a:r>
            <a:endParaRPr kumimoji="0" lang="en-US" altLang="zh-CN" sz="3600" b="1" i="1"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066800" y="1409700"/>
            <a:ext cx="16154400" cy="5354030"/>
          </a:xfrm>
          <a:prstGeom prst="rect">
            <a:avLst/>
          </a:prstGeom>
          <a:noFill/>
        </p:spPr>
        <p:txBody>
          <a:bodyPr wrap="square">
            <a:spAutoFit/>
          </a:bodyPr>
          <a:lstStyle/>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原句（给出建议）： </a:t>
            </a: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Ultimately, the key is to match the gift to the person—so never give spa products to someone who hates lotions.</a:t>
            </a:r>
            <a:endPar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结构提炼： </a:t>
            </a:r>
            <a:r>
              <a:rPr kumimoji="0" lang="en-US" altLang="zh-CN"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The key is to... — so never do... </a:t>
            </a:r>
            <a:endPar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迁移应用（建议信</a:t>
            </a: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a:t>
            </a: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指导类写作）：</a:t>
            </a:r>
            <a:endPar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571500" marR="0" lvl="0" indent="-571500" algn="l" defTabSz="1371600" rtl="0" eaLnBrk="1" fontAlgn="auto" latinLnBrk="0" hangingPunct="1">
              <a:lnSpc>
                <a:spcPct val="120000"/>
              </a:lnSpc>
              <a:spcBef>
                <a:spcPts val="0"/>
              </a:spcBef>
              <a:spcAft>
                <a:spcPts val="0"/>
              </a:spcAft>
              <a:buClrTx/>
              <a:buSzTx/>
              <a:buFont typeface="Wingdings" panose="05000000000000000000" pitchFamily="2" charset="2"/>
              <a:buChar char="l"/>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关键在于选择一个你熟悉的话题</a:t>
            </a: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a:t>
            </a: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所以绝不要写你一无所知的内容。</a:t>
            </a: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endPar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endPar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571500" marR="0" lvl="0" indent="-571500" algn="l" defTabSz="1371600" rtl="0" eaLnBrk="1" fontAlgn="auto" latinLnBrk="0" hangingPunct="1">
              <a:lnSpc>
                <a:spcPct val="120000"/>
              </a:lnSpc>
              <a:spcBef>
                <a:spcPts val="0"/>
              </a:spcBef>
              <a:spcAft>
                <a:spcPts val="0"/>
              </a:spcAft>
              <a:buClrTx/>
              <a:buSzTx/>
              <a:buFont typeface="Wingdings" panose="05000000000000000000" pitchFamily="2" charset="2"/>
              <a:buChar char="l"/>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关键在于耐心地与父母沟通</a:t>
            </a: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a:t>
            </a: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所以即使不同意也绝不要对他们大喊大叫。</a:t>
            </a:r>
            <a:endPar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p:txBody>
      </p:sp>
      <p:sp>
        <p:nvSpPr>
          <p:cNvPr id="26" name="îṡlíḑé"/>
          <p:cNvSpPr/>
          <p:nvPr/>
        </p:nvSpPr>
        <p:spPr bwMode="auto">
          <a:xfrm>
            <a:off x="4953000" y="65741"/>
            <a:ext cx="8009160" cy="991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37160" tIns="68580" rIns="137160" bIns="68580"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457200" marR="0" lvl="0" indent="-457200" algn="l" defTabSz="1370965" rtl="0" eaLnBrk="1" fontAlgn="auto" latinLnBrk="0" hangingPunct="1">
              <a:lnSpc>
                <a:spcPct val="150000"/>
              </a:lnSpc>
              <a:spcBef>
                <a:spcPts val="0"/>
              </a:spcBef>
              <a:spcAft>
                <a:spcPts val="0"/>
              </a:spcAft>
              <a:buClrTx/>
              <a:buSzTx/>
              <a:buFont typeface="Wingdings" panose="05000000000000000000" pitchFamily="2" charset="2"/>
              <a:buChar char="Ø"/>
              <a:defRPr/>
            </a:pPr>
            <a:r>
              <a:rPr kumimoji="0" lang="en-US" altLang="zh-CN" sz="4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sym typeface="Open Sans" panose="020B0606030504020204" pitchFamily="34" charset="0"/>
              </a:rPr>
              <a:t>Learn from the passage</a:t>
            </a:r>
            <a:endParaRPr kumimoji="0" lang="en-US" altLang="zh-CN" sz="4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sym typeface="Open Sans" panose="020B0606030504020204" pitchFamily="34" charset="0"/>
            </a:endParaRPr>
          </a:p>
        </p:txBody>
      </p:sp>
      <p:sp>
        <p:nvSpPr>
          <p:cNvPr id="2" name="文本框 1"/>
          <p:cNvSpPr txBox="1"/>
          <p:nvPr/>
        </p:nvSpPr>
        <p:spPr>
          <a:xfrm>
            <a:off x="1100051" y="4762500"/>
            <a:ext cx="16154400" cy="1200329"/>
          </a:xfrm>
          <a:prstGeom prst="rect">
            <a:avLst/>
          </a:prstGeom>
          <a:noFill/>
        </p:spPr>
        <p:txBody>
          <a:bodyPr wrap="square" rtlCol="0">
            <a:spAutoFit/>
          </a:bodyPr>
          <a:lstStyle/>
          <a:p>
            <a:pPr lvl="0" defTabSz="1371600"/>
            <a:r>
              <a:rPr lang="en-US" altLang="zh-CN" sz="3600" b="1" i="1" kern="100" dirty="0">
                <a:solidFill>
                  <a:srgbClr val="000000"/>
                </a:solidFill>
                <a:latin typeface="Calibri" panose="020F0502020204030204" pitchFamily="34" charset="0"/>
                <a:ea typeface="Calibri" panose="020F0502020204030204" pitchFamily="34" charset="0"/>
                <a:cs typeface="Calibri" panose="020F0502020204030204" pitchFamily="34" charset="0"/>
              </a:rPr>
              <a:t>The key is to choose a topic you are familiar with — so never write about something you know nothing about.</a:t>
            </a:r>
            <a:endParaRPr kumimoji="0" lang="en-US" altLang="zh-CN" sz="3600" b="1" i="1"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3" name="文本框 2"/>
          <p:cNvSpPr txBox="1"/>
          <p:nvPr/>
        </p:nvSpPr>
        <p:spPr>
          <a:xfrm>
            <a:off x="1033549" y="6763730"/>
            <a:ext cx="16154400" cy="1200329"/>
          </a:xfrm>
          <a:prstGeom prst="rect">
            <a:avLst/>
          </a:prstGeom>
          <a:noFill/>
        </p:spPr>
        <p:txBody>
          <a:bodyPr wrap="square" rtlCol="0">
            <a:spAutoFit/>
          </a:bodyPr>
          <a:lstStyle/>
          <a:p>
            <a:pPr lvl="0" defTabSz="1371600"/>
            <a:r>
              <a:rPr lang="en-US" altLang="zh-CN" sz="3600" b="1" i="1" kern="100" dirty="0">
                <a:solidFill>
                  <a:srgbClr val="000000"/>
                </a:solidFill>
                <a:latin typeface="Calibri" panose="020F0502020204030204" pitchFamily="34" charset="0"/>
                <a:ea typeface="Calibri" panose="020F0502020204030204" pitchFamily="34" charset="0"/>
                <a:cs typeface="Calibri" panose="020F0502020204030204" pitchFamily="34" charset="0"/>
              </a:rPr>
              <a:t>The key is to communicate with your parents patiently — so never shout at them even if you disagree.</a:t>
            </a:r>
            <a:endParaRPr kumimoji="0" lang="en-US" altLang="zh-CN" sz="3600" b="1" i="1"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066800" y="1409700"/>
            <a:ext cx="16154400" cy="4689232"/>
          </a:xfrm>
          <a:prstGeom prst="rect">
            <a:avLst/>
          </a:prstGeom>
          <a:noFill/>
        </p:spPr>
        <p:txBody>
          <a:bodyPr wrap="square">
            <a:spAutoFit/>
          </a:bodyPr>
          <a:lstStyle/>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原句（得出结论）： </a:t>
            </a: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My official ruling? Regifting is not rude. Thoughtlessness is rude.</a:t>
            </a:r>
            <a:endPar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结构提炼： </a:t>
            </a:r>
            <a:r>
              <a:rPr kumimoji="0" lang="en-US" altLang="zh-CN"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My (official) ruling? ... is not ... ... is ...</a:t>
            </a:r>
            <a:endParaRPr kumimoji="0" lang="en-US" altLang="zh-CN"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迁移应用（表达个人观点）：</a:t>
            </a:r>
            <a:endPar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571500" marR="0" lvl="0" indent="-571500" algn="l" defTabSz="1371600" rtl="0" eaLnBrk="1" fontAlgn="auto" latinLnBrk="0" hangingPunct="1">
              <a:lnSpc>
                <a:spcPct val="120000"/>
              </a:lnSpc>
              <a:spcBef>
                <a:spcPts val="0"/>
              </a:spcBef>
              <a:spcAft>
                <a:spcPts val="0"/>
              </a:spcAft>
              <a:buClrTx/>
              <a:buSzTx/>
              <a:buFont typeface="Wingdings" panose="05000000000000000000" pitchFamily="2" charset="2"/>
              <a:buChar char="l"/>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我的最终判决？失败不可耻。放弃才可耻。</a:t>
            </a:r>
            <a:endPar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571500" marR="0" lvl="0" indent="-571500" algn="l" defTabSz="1371600" rtl="0" eaLnBrk="1" fontAlgn="auto" latinLnBrk="0" hangingPunct="1">
              <a:lnSpc>
                <a:spcPct val="120000"/>
              </a:lnSpc>
              <a:spcBef>
                <a:spcPts val="0"/>
              </a:spcBef>
              <a:spcAft>
                <a:spcPts val="0"/>
              </a:spcAft>
              <a:buClrTx/>
              <a:buSzTx/>
              <a:buFont typeface="Wingdings" panose="05000000000000000000" pitchFamily="2" charset="2"/>
              <a:buChar char="l"/>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我的看法？忙不是借口。不负责任才是。</a:t>
            </a:r>
            <a:endPar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p:txBody>
      </p:sp>
      <p:sp>
        <p:nvSpPr>
          <p:cNvPr id="26" name="îṡlíḑé"/>
          <p:cNvSpPr/>
          <p:nvPr/>
        </p:nvSpPr>
        <p:spPr bwMode="auto">
          <a:xfrm>
            <a:off x="4953000" y="65741"/>
            <a:ext cx="8009160" cy="991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37160" tIns="68580" rIns="137160" bIns="68580"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457200" marR="0" lvl="0" indent="-457200" algn="l" defTabSz="1370965" rtl="0" eaLnBrk="1" fontAlgn="auto" latinLnBrk="0" hangingPunct="1">
              <a:lnSpc>
                <a:spcPct val="150000"/>
              </a:lnSpc>
              <a:spcBef>
                <a:spcPts val="0"/>
              </a:spcBef>
              <a:spcAft>
                <a:spcPts val="0"/>
              </a:spcAft>
              <a:buClrTx/>
              <a:buSzTx/>
              <a:buFont typeface="Wingdings" panose="05000000000000000000" pitchFamily="2" charset="2"/>
              <a:buChar char="Ø"/>
              <a:defRPr/>
            </a:pPr>
            <a:r>
              <a:rPr kumimoji="0" lang="en-US" altLang="zh-CN" sz="4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sym typeface="Open Sans" panose="020B0606030504020204" pitchFamily="34" charset="0"/>
              </a:rPr>
              <a:t>Learn from the passage</a:t>
            </a:r>
            <a:endParaRPr kumimoji="0" lang="en-US" altLang="zh-CN" sz="4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sym typeface="Open Sans" panose="020B0606030504020204" pitchFamily="34" charset="0"/>
            </a:endParaRPr>
          </a:p>
        </p:txBody>
      </p:sp>
      <p:sp>
        <p:nvSpPr>
          <p:cNvPr id="2" name="文本框 1"/>
          <p:cNvSpPr txBox="1"/>
          <p:nvPr/>
        </p:nvSpPr>
        <p:spPr>
          <a:xfrm>
            <a:off x="1058487" y="4686300"/>
            <a:ext cx="16154400" cy="646331"/>
          </a:xfrm>
          <a:prstGeom prst="rect">
            <a:avLst/>
          </a:prstGeom>
          <a:noFill/>
        </p:spPr>
        <p:txBody>
          <a:bodyPr wrap="square" rtlCol="0">
            <a:spAutoFit/>
          </a:bodyPr>
          <a:lstStyle/>
          <a:p>
            <a:pPr lvl="0" defTabSz="1371600"/>
            <a:r>
              <a:rPr lang="en-US" altLang="zh-CN" sz="3600" b="1" i="1" kern="100" dirty="0">
                <a:solidFill>
                  <a:srgbClr val="000000"/>
                </a:solidFill>
                <a:latin typeface="Calibri" panose="020F0502020204030204" pitchFamily="34" charset="0"/>
                <a:ea typeface="Calibri" panose="020F0502020204030204" pitchFamily="34" charset="0"/>
                <a:cs typeface="Calibri" panose="020F0502020204030204" pitchFamily="34" charset="0"/>
              </a:rPr>
              <a:t>My final verdict? Failure is not shameful. Giving up is shameful.</a:t>
            </a:r>
            <a:endParaRPr kumimoji="0" lang="en-US" altLang="zh-CN" sz="3600" b="1" i="1"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3" name="文本框 2"/>
          <p:cNvSpPr txBox="1"/>
          <p:nvPr/>
        </p:nvSpPr>
        <p:spPr>
          <a:xfrm>
            <a:off x="1058487" y="6098932"/>
            <a:ext cx="16154400" cy="646331"/>
          </a:xfrm>
          <a:prstGeom prst="rect">
            <a:avLst/>
          </a:prstGeom>
          <a:noFill/>
        </p:spPr>
        <p:txBody>
          <a:bodyPr wrap="square" rtlCol="0">
            <a:spAutoFit/>
          </a:bodyPr>
          <a:lstStyle/>
          <a:p>
            <a:pPr lvl="0" defTabSz="1371600"/>
            <a:r>
              <a:rPr lang="en-US" altLang="zh-CN" sz="3600" b="1" i="1" kern="100" dirty="0">
                <a:solidFill>
                  <a:srgbClr val="000000"/>
                </a:solidFill>
                <a:latin typeface="Calibri" panose="020F0502020204030204" pitchFamily="34" charset="0"/>
                <a:ea typeface="Calibri" panose="020F0502020204030204" pitchFamily="34" charset="0"/>
                <a:cs typeface="Calibri" panose="020F0502020204030204" pitchFamily="34" charset="0"/>
              </a:rPr>
              <a:t>My opinion? Being busy is not an excuse. Being irresponsible is.</a:t>
            </a:r>
            <a:endParaRPr kumimoji="0" lang="en-US" altLang="zh-CN" sz="3600" b="1" i="1"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1"/>
            <a:stretch>
              <a:fillRect t="-18444"/>
            </a:stretch>
          </a:blipFill>
        </p:spPr>
      </p:sp>
      <p:grpSp>
        <p:nvGrpSpPr>
          <p:cNvPr id="3" name="Group 3"/>
          <p:cNvGrpSpPr/>
          <p:nvPr/>
        </p:nvGrpSpPr>
        <p:grpSpPr>
          <a:xfrm>
            <a:off x="1156796" y="743553"/>
            <a:ext cx="15974408" cy="8799894"/>
            <a:chOff x="0" y="0"/>
            <a:chExt cx="4207252" cy="2317667"/>
          </a:xfrm>
        </p:grpSpPr>
        <p:sp>
          <p:nvSpPr>
            <p:cNvPr id="4" name="Freeform 4"/>
            <p:cNvSpPr/>
            <p:nvPr/>
          </p:nvSpPr>
          <p:spPr>
            <a:xfrm>
              <a:off x="0" y="0"/>
              <a:ext cx="4207252" cy="2317667"/>
            </a:xfrm>
            <a:custGeom>
              <a:avLst/>
              <a:gdLst/>
              <a:ahLst/>
              <a:cxnLst/>
              <a:rect l="l" t="t" r="r" b="b"/>
              <a:pathLst>
                <a:path w="4207252" h="2317667">
                  <a:moveTo>
                    <a:pt x="0" y="0"/>
                  </a:moveTo>
                  <a:lnTo>
                    <a:pt x="4207252" y="0"/>
                  </a:lnTo>
                  <a:lnTo>
                    <a:pt x="4207252" y="2317667"/>
                  </a:lnTo>
                  <a:lnTo>
                    <a:pt x="0" y="2317667"/>
                  </a:lnTo>
                  <a:close/>
                </a:path>
              </a:pathLst>
            </a:custGeom>
            <a:solidFill>
              <a:srgbClr val="FFFFFF"/>
            </a:solidFill>
            <a:ln w="38100" cap="sq">
              <a:solidFill>
                <a:srgbClr val="000000"/>
              </a:solidFill>
              <a:prstDash val="solid"/>
              <a:miter/>
            </a:ln>
          </p:spPr>
        </p:sp>
        <p:sp>
          <p:nvSpPr>
            <p:cNvPr id="5" name="TextBox 5"/>
            <p:cNvSpPr txBox="1"/>
            <p:nvPr/>
          </p:nvSpPr>
          <p:spPr>
            <a:xfrm>
              <a:off x="0" y="-38100"/>
              <a:ext cx="4207252" cy="2355767"/>
            </a:xfrm>
            <a:prstGeom prst="rect">
              <a:avLst/>
            </a:prstGeom>
          </p:spPr>
          <p:txBody>
            <a:bodyPr lIns="50800" tIns="50800" rIns="50800" bIns="50800" rtlCol="0" anchor="ctr"/>
            <a:lstStyle/>
            <a:p>
              <a:pPr marL="0" marR="0" lvl="0" indent="0" algn="ctr" defTabSz="914400" rtl="0" eaLnBrk="1" fontAlgn="auto" latinLnBrk="0" hangingPunct="1">
                <a:lnSpc>
                  <a:spcPts val="2625"/>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8" name="TextBox 8"/>
          <p:cNvSpPr txBox="1"/>
          <p:nvPr/>
        </p:nvSpPr>
        <p:spPr>
          <a:xfrm>
            <a:off x="2217815" y="4960345"/>
            <a:ext cx="3899933" cy="1167307"/>
          </a:xfrm>
          <a:prstGeom prst="rect">
            <a:avLst/>
          </a:prstGeom>
        </p:spPr>
        <p:txBody>
          <a:bodyPr wrap="square" lIns="0" tIns="0" rIns="0" bIns="0" rtlCol="0" anchor="t">
            <a:spAutoFit/>
          </a:bodyPr>
          <a:lstStyle/>
          <a:p>
            <a:pPr marL="0" marR="0" lvl="0" indent="0" algn="l" defTabSz="914400" rtl="0" eaLnBrk="1" fontAlgn="auto" latinLnBrk="0" hangingPunct="1">
              <a:lnSpc>
                <a:spcPts val="4665"/>
              </a:lnSpc>
              <a:spcBef>
                <a:spcPct val="0"/>
              </a:spcBef>
              <a:spcAft>
                <a:spcPts val="0"/>
              </a:spcAft>
              <a:buClrTx/>
              <a:buSzTx/>
              <a:buFontTx/>
              <a:buNone/>
              <a:defRPr/>
            </a:pPr>
            <a:r>
              <a:rPr kumimoji="0" lang="en-US" sz="3330" b="1" i="0" u="none" strike="noStrike" kern="1200" cap="none" spc="266" normalizeH="0" baseline="0" noProof="0" dirty="0">
                <a:ln>
                  <a:noFill/>
                </a:ln>
                <a:solidFill>
                  <a:srgbClr val="299BE1"/>
                </a:solidFill>
                <a:effectLst/>
                <a:uLnTx/>
                <a:uFillTx/>
                <a:latin typeface="Arial Black" panose="020B0A04020102020204" pitchFamily="34" charset="0"/>
                <a:ea typeface="思源黑体 2 Bold"/>
                <a:cs typeface="思源黑体 2 Bold"/>
                <a:sym typeface="思源黑体 2 Bold"/>
              </a:rPr>
              <a:t>river</a:t>
            </a:r>
            <a:r>
              <a:rPr lang="en-US" sz="3330" b="1" spc="266" dirty="0">
                <a:solidFill>
                  <a:srgbClr val="299BE1"/>
                </a:solidFill>
                <a:latin typeface="Arial Black" panose="020B0A04020102020204" pitchFamily="34" charset="0"/>
                <a:ea typeface="思源黑体 2 Bold"/>
                <a:cs typeface="思源黑体 2 Bold"/>
                <a:sym typeface="思源黑体 2 Bold"/>
              </a:rPr>
              <a:t>’s</a:t>
            </a:r>
            <a:r>
              <a:rPr lang="zh-CN" altLang="en-US" sz="3330" b="1" spc="266" dirty="0">
                <a:solidFill>
                  <a:srgbClr val="299BE1"/>
                </a:solidFill>
                <a:latin typeface="Arial Black" panose="020B0A04020102020204" pitchFamily="34" charset="0"/>
                <a:ea typeface="思源黑体 2 Bold"/>
                <a:cs typeface="思源黑体 2 Bold"/>
                <a:sym typeface="思源黑体 2 Bold"/>
              </a:rPr>
              <a:t> </a:t>
            </a:r>
            <a:r>
              <a:rPr lang="en-US" altLang="zh-CN" sz="3330" b="1" spc="266" dirty="0">
                <a:solidFill>
                  <a:srgbClr val="299BE1"/>
                </a:solidFill>
                <a:latin typeface="Arial Black" panose="020B0A04020102020204" pitchFamily="34" charset="0"/>
                <a:ea typeface="思源黑体 2 Bold"/>
                <a:cs typeface="思源黑体 2 Bold"/>
                <a:sym typeface="思源黑体 2 Bold"/>
              </a:rPr>
              <a:t>meanders</a:t>
            </a:r>
            <a:endParaRPr kumimoji="0" lang="en-US" sz="3330" b="1" i="0" u="none" strike="noStrike" kern="1200" cap="none" spc="266" normalizeH="0" baseline="0" noProof="0" dirty="0">
              <a:ln>
                <a:noFill/>
              </a:ln>
              <a:solidFill>
                <a:srgbClr val="299BE1"/>
              </a:solidFill>
              <a:effectLst/>
              <a:uLnTx/>
              <a:uFillTx/>
              <a:latin typeface="Arial Black" panose="020B0A04020102020204" pitchFamily="34" charset="0"/>
              <a:ea typeface="思源黑体 2 Bold"/>
              <a:cs typeface="思源黑体 2 Bold"/>
              <a:sym typeface="思源黑体 2 Bold"/>
            </a:endParaRPr>
          </a:p>
        </p:txBody>
      </p:sp>
      <p:sp>
        <p:nvSpPr>
          <p:cNvPr id="9" name="TextBox 9"/>
          <p:cNvSpPr txBox="1"/>
          <p:nvPr/>
        </p:nvSpPr>
        <p:spPr>
          <a:xfrm>
            <a:off x="2186361" y="2252632"/>
            <a:ext cx="2261116" cy="2141677"/>
          </a:xfrm>
          <a:prstGeom prst="rect">
            <a:avLst/>
          </a:prstGeom>
        </p:spPr>
        <p:txBody>
          <a:bodyPr lIns="0" tIns="0" rIns="0" bIns="0" rtlCol="0" anchor="t">
            <a:spAutoFit/>
          </a:bodyPr>
          <a:lstStyle/>
          <a:p>
            <a:pPr marL="0" marR="0" lvl="0" indent="0" algn="l" defTabSz="914400" rtl="0" eaLnBrk="1" fontAlgn="auto" latinLnBrk="0" hangingPunct="1">
              <a:lnSpc>
                <a:spcPts val="17590"/>
              </a:lnSpc>
              <a:spcBef>
                <a:spcPct val="0"/>
              </a:spcBef>
              <a:spcAft>
                <a:spcPts val="0"/>
              </a:spcAft>
              <a:buClrTx/>
              <a:buSzTx/>
              <a:buFontTx/>
              <a:buNone/>
              <a:defRPr/>
            </a:pPr>
            <a:r>
              <a:rPr lang="en-US" sz="12565" spc="1005" dirty="0">
                <a:solidFill>
                  <a:srgbClr val="299BE1"/>
                </a:solidFill>
                <a:latin typeface="Arial Black" panose="020B0A04020102020204" pitchFamily="34" charset="0"/>
                <a:ea typeface="华文楷体" panose="02010600040101010101" pitchFamily="2" charset="-122"/>
                <a:cs typeface="可画乐淘淘-简"/>
                <a:sym typeface="可画乐淘淘-简"/>
              </a:rPr>
              <a:t>D</a:t>
            </a:r>
            <a:endParaRPr kumimoji="0" lang="en-US" sz="12565" b="0" i="0" u="none" strike="noStrike" kern="1200" cap="none" spc="1005" normalizeH="0" baseline="0" noProof="0" dirty="0">
              <a:ln>
                <a:noFill/>
              </a:ln>
              <a:solidFill>
                <a:srgbClr val="299BE1"/>
              </a:solidFill>
              <a:effectLst/>
              <a:uLnTx/>
              <a:uFillTx/>
              <a:latin typeface="Arial Black" panose="020B0A04020102020204" pitchFamily="34" charset="0"/>
              <a:ea typeface="华文楷体" panose="02010600040101010101" pitchFamily="2" charset="-122"/>
              <a:cs typeface="可画乐淘淘-简"/>
              <a:sym typeface="可画乐淘淘-简"/>
            </a:endParaRPr>
          </a:p>
        </p:txBody>
      </p:sp>
      <p:grpSp>
        <p:nvGrpSpPr>
          <p:cNvPr id="11" name="Group 11"/>
          <p:cNvGrpSpPr/>
          <p:nvPr/>
        </p:nvGrpSpPr>
        <p:grpSpPr>
          <a:xfrm>
            <a:off x="2186361" y="4538831"/>
            <a:ext cx="3899932" cy="235269"/>
            <a:chOff x="0" y="0"/>
            <a:chExt cx="9473438" cy="571500"/>
          </a:xfrm>
        </p:grpSpPr>
        <p:sp>
          <p:nvSpPr>
            <p:cNvPr id="12" name="Freeform 12"/>
            <p:cNvSpPr/>
            <p:nvPr/>
          </p:nvSpPr>
          <p:spPr>
            <a:xfrm>
              <a:off x="0" y="255270"/>
              <a:ext cx="9473438" cy="69850"/>
            </a:xfrm>
            <a:custGeom>
              <a:avLst/>
              <a:gdLst/>
              <a:ahLst/>
              <a:cxnLst/>
              <a:rect l="l" t="t" r="r" b="b"/>
              <a:pathLst>
                <a:path w="9473438" h="69850">
                  <a:moveTo>
                    <a:pt x="9182608" y="0"/>
                  </a:moveTo>
                  <a:lnTo>
                    <a:pt x="0" y="0"/>
                  </a:lnTo>
                  <a:lnTo>
                    <a:pt x="0" y="69850"/>
                  </a:lnTo>
                  <a:lnTo>
                    <a:pt x="9473438" y="69850"/>
                  </a:lnTo>
                  <a:lnTo>
                    <a:pt x="9473438" y="0"/>
                  </a:lnTo>
                  <a:close/>
                </a:path>
              </a:pathLst>
            </a:custGeom>
            <a:solidFill>
              <a:srgbClr val="7085FF"/>
            </a:solidFill>
          </p:spPr>
        </p:sp>
      </p:grpSp>
      <p:pic>
        <p:nvPicPr>
          <p:cNvPr id="6" name="图片 5"/>
          <p:cNvPicPr>
            <a:picLocks noChangeAspect="1"/>
          </p:cNvPicPr>
          <p:nvPr/>
        </p:nvPicPr>
        <p:blipFill>
          <a:blip r:embed="rId2"/>
          <a:stretch>
            <a:fillRect/>
          </a:stretch>
        </p:blipFill>
        <p:spPr>
          <a:xfrm>
            <a:off x="6248400" y="2313736"/>
            <a:ext cx="10413860" cy="5857796"/>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1"/>
            <a:stretch>
              <a:fillRect t="-18444"/>
            </a:stretch>
          </a:blipFill>
        </p:spPr>
      </p:sp>
      <p:grpSp>
        <p:nvGrpSpPr>
          <p:cNvPr id="3" name="Group 3"/>
          <p:cNvGrpSpPr/>
          <p:nvPr/>
        </p:nvGrpSpPr>
        <p:grpSpPr>
          <a:xfrm>
            <a:off x="1156796" y="743553"/>
            <a:ext cx="15974408" cy="8799894"/>
            <a:chOff x="0" y="0"/>
            <a:chExt cx="4207252" cy="2317667"/>
          </a:xfrm>
        </p:grpSpPr>
        <p:sp>
          <p:nvSpPr>
            <p:cNvPr id="4" name="Freeform 4"/>
            <p:cNvSpPr/>
            <p:nvPr/>
          </p:nvSpPr>
          <p:spPr>
            <a:xfrm>
              <a:off x="0" y="0"/>
              <a:ext cx="4207252" cy="2317667"/>
            </a:xfrm>
            <a:custGeom>
              <a:avLst/>
              <a:gdLst/>
              <a:ahLst/>
              <a:cxnLst/>
              <a:rect l="l" t="t" r="r" b="b"/>
              <a:pathLst>
                <a:path w="4207252" h="2317667">
                  <a:moveTo>
                    <a:pt x="0" y="0"/>
                  </a:moveTo>
                  <a:lnTo>
                    <a:pt x="4207252" y="0"/>
                  </a:lnTo>
                  <a:lnTo>
                    <a:pt x="4207252" y="2317667"/>
                  </a:lnTo>
                  <a:lnTo>
                    <a:pt x="0" y="2317667"/>
                  </a:lnTo>
                  <a:close/>
                </a:path>
              </a:pathLst>
            </a:custGeom>
            <a:solidFill>
              <a:srgbClr val="FFFFFF"/>
            </a:solidFill>
            <a:ln w="38100" cap="sq">
              <a:solidFill>
                <a:srgbClr val="000000"/>
              </a:solidFill>
              <a:prstDash val="solid"/>
              <a:miter/>
            </a:ln>
          </p:spPr>
        </p:sp>
        <p:sp>
          <p:nvSpPr>
            <p:cNvPr id="5" name="TextBox 5"/>
            <p:cNvSpPr txBox="1"/>
            <p:nvPr/>
          </p:nvSpPr>
          <p:spPr>
            <a:xfrm>
              <a:off x="0" y="-38100"/>
              <a:ext cx="4207252" cy="2355767"/>
            </a:xfrm>
            <a:prstGeom prst="rect">
              <a:avLst/>
            </a:prstGeom>
          </p:spPr>
          <p:txBody>
            <a:bodyPr lIns="50800" tIns="50800" rIns="50800" bIns="50800" rtlCol="0" anchor="ctr"/>
            <a:lstStyle/>
            <a:p>
              <a:pPr marL="0" marR="0" lvl="0" indent="0" algn="ctr" defTabSz="914400" rtl="0" eaLnBrk="1" fontAlgn="auto" latinLnBrk="0" hangingPunct="1">
                <a:lnSpc>
                  <a:spcPts val="2625"/>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8" name="TextBox 8"/>
          <p:cNvSpPr txBox="1"/>
          <p:nvPr/>
        </p:nvSpPr>
        <p:spPr>
          <a:xfrm>
            <a:off x="2186361" y="5059465"/>
            <a:ext cx="4487785" cy="1167307"/>
          </a:xfrm>
          <a:prstGeom prst="rect">
            <a:avLst/>
          </a:prstGeom>
        </p:spPr>
        <p:txBody>
          <a:bodyPr wrap="square" lIns="0" tIns="0" rIns="0" bIns="0" rtlCol="0" anchor="t">
            <a:spAutoFit/>
          </a:bodyPr>
          <a:lstStyle/>
          <a:p>
            <a:pPr marL="0" marR="0" lvl="0" indent="0" algn="l" defTabSz="914400" rtl="0" eaLnBrk="1" fontAlgn="auto" latinLnBrk="0" hangingPunct="1">
              <a:lnSpc>
                <a:spcPts val="4665"/>
              </a:lnSpc>
              <a:spcBef>
                <a:spcPct val="0"/>
              </a:spcBef>
              <a:spcAft>
                <a:spcPts val="0"/>
              </a:spcAft>
              <a:buClrTx/>
              <a:buSzTx/>
              <a:buFontTx/>
              <a:buNone/>
              <a:defRPr/>
            </a:pPr>
            <a:r>
              <a:rPr lang="en-US" altLang="zh-CN" sz="3330" b="1" spc="266" dirty="0">
                <a:solidFill>
                  <a:srgbClr val="299BE1"/>
                </a:solidFill>
                <a:latin typeface="Arial Black" panose="020B0A04020102020204" pitchFamily="34" charset="0"/>
                <a:ea typeface="思源黑体 2 Bold"/>
                <a:cs typeface="思源黑体 2 Bold"/>
                <a:sym typeface="思源黑体 2 Bold"/>
              </a:rPr>
              <a:t>AI password cracking</a:t>
            </a:r>
            <a:endParaRPr kumimoji="0" lang="en-US" sz="3330" b="1" i="0" u="none" strike="noStrike" kern="1200" cap="none" spc="266" normalizeH="0" baseline="0" noProof="0" dirty="0">
              <a:ln>
                <a:noFill/>
              </a:ln>
              <a:solidFill>
                <a:srgbClr val="299BE1"/>
              </a:solidFill>
              <a:effectLst/>
              <a:uLnTx/>
              <a:uFillTx/>
              <a:latin typeface="Arial Black" panose="020B0A04020102020204" pitchFamily="34" charset="0"/>
              <a:ea typeface="思源黑体 2 Bold"/>
              <a:cs typeface="思源黑体 2 Bold"/>
              <a:sym typeface="思源黑体 2 Bold"/>
            </a:endParaRPr>
          </a:p>
        </p:txBody>
      </p:sp>
      <p:sp>
        <p:nvSpPr>
          <p:cNvPr id="9" name="TextBox 9"/>
          <p:cNvSpPr txBox="1"/>
          <p:nvPr/>
        </p:nvSpPr>
        <p:spPr>
          <a:xfrm>
            <a:off x="2186361" y="2252632"/>
            <a:ext cx="2261116" cy="2141677"/>
          </a:xfrm>
          <a:prstGeom prst="rect">
            <a:avLst/>
          </a:prstGeom>
        </p:spPr>
        <p:txBody>
          <a:bodyPr lIns="0" tIns="0" rIns="0" bIns="0" rtlCol="0" anchor="t">
            <a:spAutoFit/>
          </a:bodyPr>
          <a:lstStyle/>
          <a:p>
            <a:pPr marL="0" marR="0" lvl="0" indent="0" algn="l" defTabSz="914400" rtl="0" eaLnBrk="1" fontAlgn="auto" latinLnBrk="0" hangingPunct="1">
              <a:lnSpc>
                <a:spcPts val="17590"/>
              </a:lnSpc>
              <a:spcBef>
                <a:spcPct val="0"/>
              </a:spcBef>
              <a:spcAft>
                <a:spcPts val="0"/>
              </a:spcAft>
              <a:buClrTx/>
              <a:buSzTx/>
              <a:buFontTx/>
              <a:buNone/>
              <a:defRPr/>
            </a:pPr>
            <a:r>
              <a:rPr kumimoji="0" lang="en-US" sz="12565" b="0" i="0" u="none" strike="noStrike" kern="1200" cap="none" spc="1005" normalizeH="0" baseline="0" noProof="0" dirty="0">
                <a:ln>
                  <a:noFill/>
                </a:ln>
                <a:solidFill>
                  <a:srgbClr val="299BE1"/>
                </a:solidFill>
                <a:effectLst/>
                <a:uLnTx/>
                <a:uFillTx/>
                <a:latin typeface="Arial Black" panose="020B0A04020102020204" pitchFamily="34" charset="0"/>
                <a:ea typeface="华文楷体" panose="02010600040101010101" pitchFamily="2" charset="-122"/>
                <a:cs typeface="可画乐淘淘-简"/>
                <a:sym typeface="可画乐淘淘-简"/>
              </a:rPr>
              <a:t>A</a:t>
            </a:r>
            <a:endParaRPr kumimoji="0" lang="en-US" sz="12565" b="0" i="0" u="none" strike="noStrike" kern="1200" cap="none" spc="1005" normalizeH="0" baseline="0" noProof="0" dirty="0">
              <a:ln>
                <a:noFill/>
              </a:ln>
              <a:solidFill>
                <a:srgbClr val="299BE1"/>
              </a:solidFill>
              <a:effectLst/>
              <a:uLnTx/>
              <a:uFillTx/>
              <a:latin typeface="Arial Black" panose="020B0A04020102020204" pitchFamily="34" charset="0"/>
              <a:ea typeface="华文楷体" panose="02010600040101010101" pitchFamily="2" charset="-122"/>
              <a:cs typeface="可画乐淘淘-简"/>
              <a:sym typeface="可画乐淘淘-简"/>
            </a:endParaRPr>
          </a:p>
        </p:txBody>
      </p:sp>
      <p:grpSp>
        <p:nvGrpSpPr>
          <p:cNvPr id="11" name="Group 11"/>
          <p:cNvGrpSpPr/>
          <p:nvPr/>
        </p:nvGrpSpPr>
        <p:grpSpPr>
          <a:xfrm>
            <a:off x="2186361" y="4538831"/>
            <a:ext cx="3899932" cy="235269"/>
            <a:chOff x="0" y="0"/>
            <a:chExt cx="9473438" cy="571500"/>
          </a:xfrm>
        </p:grpSpPr>
        <p:sp>
          <p:nvSpPr>
            <p:cNvPr id="12" name="Freeform 12"/>
            <p:cNvSpPr/>
            <p:nvPr/>
          </p:nvSpPr>
          <p:spPr>
            <a:xfrm>
              <a:off x="0" y="255270"/>
              <a:ext cx="9473438" cy="69850"/>
            </a:xfrm>
            <a:custGeom>
              <a:avLst/>
              <a:gdLst/>
              <a:ahLst/>
              <a:cxnLst/>
              <a:rect l="l" t="t" r="r" b="b"/>
              <a:pathLst>
                <a:path w="9473438" h="69850">
                  <a:moveTo>
                    <a:pt x="9182608" y="0"/>
                  </a:moveTo>
                  <a:lnTo>
                    <a:pt x="0" y="0"/>
                  </a:lnTo>
                  <a:lnTo>
                    <a:pt x="0" y="69850"/>
                  </a:lnTo>
                  <a:lnTo>
                    <a:pt x="9473438" y="69850"/>
                  </a:lnTo>
                  <a:lnTo>
                    <a:pt x="9473438" y="0"/>
                  </a:lnTo>
                  <a:close/>
                </a:path>
              </a:pathLst>
            </a:custGeom>
            <a:solidFill>
              <a:srgbClr val="7085FF"/>
            </a:solidFill>
          </p:spPr>
        </p:sp>
      </p:grpSp>
      <p:pic>
        <p:nvPicPr>
          <p:cNvPr id="2" name="图片 1"/>
          <p:cNvPicPr>
            <a:picLocks noChangeAspect="1"/>
          </p:cNvPicPr>
          <p:nvPr/>
        </p:nvPicPr>
        <p:blipFill>
          <a:blip r:embed="rId2"/>
          <a:stretch>
            <a:fillRect/>
          </a:stretch>
        </p:blipFill>
        <p:spPr>
          <a:xfrm>
            <a:off x="6172200" y="2237920"/>
            <a:ext cx="10011031" cy="5583075"/>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 y="39140"/>
            <a:ext cx="12330404" cy="10095071"/>
          </a:xfrm>
          <a:prstGeom prst="rect">
            <a:avLst/>
          </a:prstGeom>
          <a:noFill/>
        </p:spPr>
        <p:txBody>
          <a:bodyPr wrap="square">
            <a:spAutoFit/>
          </a:bodyPr>
          <a:lstStyle/>
          <a:p>
            <a:pPr indent="400050" algn="just" defTabSz="1371600"/>
            <a:r>
              <a:rPr lang="en-US" altLang="zh-CN" sz="26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Swindale Beck meanders (</a:t>
            </a:r>
            <a:r>
              <a:rPr lang="zh-CN" altLang="en-US" sz="26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蜿蜒</a:t>
            </a:r>
            <a:r>
              <a:rPr lang="en-US" altLang="zh-CN" sz="26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 through fields, farmland and valleys. However, not long ago, the river took a far more straight course.</a:t>
            </a:r>
            <a:endParaRPr lang="en-US" altLang="zh-CN" sz="26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indent="400050" algn="just" defTabSz="1371600"/>
            <a:r>
              <a:rPr lang="en-US" altLang="zh-CN" sz="26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A healthy river should be winding, free flowing and filled with wildlife. The ideal river is “very dynamic, messy and chaotic”, says Glen Swainson, a manager of RSPB. In Britain, however, 97% of rivers are broken up by artificial barriers. And for centuries rivers have been slowly artificially straightened to stop water from flooding and spilling onto farmland and houses.</a:t>
            </a:r>
            <a:endParaRPr lang="en-US" altLang="zh-CN" sz="26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indent="400050" algn="just" defTabSz="1371600"/>
            <a:r>
              <a:rPr lang="en-US" altLang="zh-CN" sz="26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But removing a river's natural meanders has, in fact, achieved the opposite effect. Instead, it has disrupted the flow of rivers and destroyed water habitats, water quality and heightened flood risk. As the poor health of Europe's rivers and streams continues to make news, communities are turning towards natural solutions to restore their rivers.</a:t>
            </a:r>
            <a:endParaRPr lang="en-US" altLang="zh-CN" sz="26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indent="400050" algn="just" defTabSz="1371600"/>
            <a:r>
              <a:rPr lang="en-US" altLang="zh-CN" sz="26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According to Tom Hayek, a natural flood management specialist, adding meanders into rivers has two benefits—it changes both the volume and the speed of water. Firstly, it decreases what's known as flow conveyance. “When the length of the river is increased, you spread water over a wider area. This allows more water to sit up in the headwaters.” The second impact is on speed. Put simply, the more structure you add to the shape of a river, the slower the water will move down it. If it's straight, water will “fly” through, says Hayek. When the flow of water is slowed, it creates deeper pools for fish to gather and rest.</a:t>
            </a:r>
            <a:endParaRPr lang="en-US" altLang="zh-CN" sz="26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indent="400050" algn="just" defTabSz="1371600"/>
            <a:r>
              <a:rPr lang="en-US" altLang="zh-CN" sz="26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With meanders added to Swindale Beck, the results were astonishing, says Annabel Rushton, a visitor experience manager. “Within three months of that river being re-wiggled, the salmon (</a:t>
            </a:r>
            <a:r>
              <a:rPr lang="zh-CN" altLang="en-US" sz="26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鲑鱼</a:t>
            </a:r>
            <a:r>
              <a:rPr lang="en-US" altLang="zh-CN" sz="26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 were spawning (</a:t>
            </a:r>
            <a:r>
              <a:rPr lang="zh-CN" altLang="en-US" sz="26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产卵</a:t>
            </a:r>
            <a:r>
              <a:rPr lang="en-US" altLang="zh-CN" sz="26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 in that one </a:t>
            </a:r>
            <a:r>
              <a:rPr lang="en-US" altLang="zh-CN" sz="2600" i="1" kern="100" dirty="0" err="1">
                <a:solidFill>
                  <a:srgbClr val="000000"/>
                </a:solidFill>
                <a:latin typeface="Calibri" panose="020F0502020204030204" pitchFamily="34" charset="0"/>
                <a:ea typeface="宋体" panose="02010600030101010101" pitchFamily="2" charset="-122"/>
                <a:cs typeface="Calibri" panose="020F0502020204030204" pitchFamily="34" charset="0"/>
              </a:rPr>
              <a:t>kilometre</a:t>
            </a:r>
            <a:r>
              <a:rPr lang="en-US" altLang="zh-CN" sz="26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 area for the first time in over 150 years,” she says. Scientists have also noted an increase in fish gathering. Then, there were the knock-on effects. Water-loving plants returned, providing cover for young fish to feed and hide.</a:t>
            </a:r>
            <a:endParaRPr lang="zh-CN" altLang="zh-CN" sz="2600" i="1" kern="100" dirty="0">
              <a:solidFill>
                <a:srgbClr val="000000"/>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3" name="文本框 2"/>
          <p:cNvSpPr txBox="1"/>
          <p:nvPr/>
        </p:nvSpPr>
        <p:spPr>
          <a:xfrm>
            <a:off x="12458378" y="205771"/>
            <a:ext cx="4445195" cy="646331"/>
          </a:xfrm>
          <a:prstGeom prst="rect">
            <a:avLst/>
          </a:prstGeom>
          <a:solidFill>
            <a:schemeClr val="accent2"/>
          </a:solidFill>
        </p:spPr>
        <p:txBody>
          <a:bodyPr wrap="square" rtlCol="0">
            <a:spAutoFit/>
          </a:bodyPr>
          <a:lstStyle/>
          <a:p>
            <a:pPr defTabSz="1371600"/>
            <a:r>
              <a:rPr lang="en-US" altLang="zh-CN" sz="3600" b="1" i="1" dirty="0">
                <a:solidFill>
                  <a:srgbClr val="FFFFFF"/>
                </a:solidFill>
                <a:latin typeface="Calibri" panose="020F0502020204030204" pitchFamily="34" charset="0"/>
                <a:ea typeface="等线" panose="02010600030101010101" pitchFamily="2" charset="-122"/>
                <a:cs typeface="Calibri" panose="020F0502020204030204" pitchFamily="34" charset="0"/>
              </a:rPr>
              <a:t>P1. past </a:t>
            </a:r>
            <a:r>
              <a:rPr lang="en-US" altLang="zh-CN" sz="3600" b="1" i="1" dirty="0" err="1">
                <a:solidFill>
                  <a:srgbClr val="FFFFFF"/>
                </a:solidFill>
                <a:latin typeface="Calibri" panose="020F0502020204030204" pitchFamily="34" charset="0"/>
                <a:ea typeface="等线" panose="02010600030101010101" pitchFamily="2" charset="-122"/>
                <a:cs typeface="Calibri" panose="020F0502020204030204" pitchFamily="34" charset="0"/>
              </a:rPr>
              <a:t>v.s</a:t>
            </a:r>
            <a:r>
              <a:rPr lang="en-US" altLang="zh-CN" sz="3600" b="1" i="1" dirty="0">
                <a:solidFill>
                  <a:srgbClr val="FFFFFF"/>
                </a:solidFill>
                <a:latin typeface="Calibri" panose="020F0502020204030204" pitchFamily="34" charset="0"/>
                <a:ea typeface="等线" panose="02010600030101010101" pitchFamily="2" charset="-122"/>
                <a:cs typeface="Calibri" panose="020F0502020204030204" pitchFamily="34" charset="0"/>
              </a:rPr>
              <a:t>. present</a:t>
            </a:r>
            <a:endParaRPr lang="zh-CN" altLang="en-US" sz="3600" b="1" i="1" dirty="0">
              <a:solidFill>
                <a:srgbClr val="FFFFFF"/>
              </a:solidFill>
              <a:latin typeface="Calibri" panose="020F0502020204030204" pitchFamily="34" charset="0"/>
              <a:ea typeface="等线" panose="02010600030101010101" pitchFamily="2" charset="-122"/>
              <a:cs typeface="Calibri" panose="020F0502020204030204" pitchFamily="34" charset="0"/>
            </a:endParaRPr>
          </a:p>
        </p:txBody>
      </p:sp>
      <p:sp>
        <p:nvSpPr>
          <p:cNvPr id="4" name="文本框 3"/>
          <p:cNvSpPr txBox="1"/>
          <p:nvPr/>
        </p:nvSpPr>
        <p:spPr>
          <a:xfrm>
            <a:off x="12458378" y="1539133"/>
            <a:ext cx="4419600" cy="646331"/>
          </a:xfrm>
          <a:prstGeom prst="rect">
            <a:avLst/>
          </a:prstGeom>
          <a:solidFill>
            <a:schemeClr val="accent2"/>
          </a:solidFill>
        </p:spPr>
        <p:txBody>
          <a:bodyPr wrap="square" rtlCol="0">
            <a:spAutoFit/>
          </a:bodyPr>
          <a:lstStyle/>
          <a:p>
            <a:pPr defTabSz="1371600"/>
            <a:r>
              <a:rPr lang="en-US" altLang="zh-CN" sz="3600" b="1" i="1" dirty="0">
                <a:solidFill>
                  <a:srgbClr val="FFFFFF"/>
                </a:solidFill>
                <a:latin typeface="Calibri" panose="020F0502020204030204" pitchFamily="34" charset="0"/>
                <a:ea typeface="等线" panose="02010600030101010101" pitchFamily="2" charset="-122"/>
                <a:cs typeface="Calibri" panose="020F0502020204030204" pitchFamily="34" charset="0"/>
              </a:rPr>
              <a:t>P2. historical reasons</a:t>
            </a:r>
            <a:endParaRPr lang="zh-CN" altLang="en-US" sz="3600" b="1" i="1" dirty="0">
              <a:solidFill>
                <a:srgbClr val="FFFFFF"/>
              </a:solidFill>
              <a:latin typeface="Calibri" panose="020F0502020204030204" pitchFamily="34" charset="0"/>
              <a:ea typeface="等线" panose="02010600030101010101" pitchFamily="2" charset="-122"/>
              <a:cs typeface="Calibri" panose="020F0502020204030204" pitchFamily="34" charset="0"/>
            </a:endParaRPr>
          </a:p>
        </p:txBody>
      </p:sp>
      <p:sp>
        <p:nvSpPr>
          <p:cNvPr id="5" name="文本框 4"/>
          <p:cNvSpPr txBox="1"/>
          <p:nvPr/>
        </p:nvSpPr>
        <p:spPr>
          <a:xfrm>
            <a:off x="12496800" y="3392407"/>
            <a:ext cx="4419600" cy="646331"/>
          </a:xfrm>
          <a:prstGeom prst="rect">
            <a:avLst/>
          </a:prstGeom>
          <a:solidFill>
            <a:schemeClr val="accent2"/>
          </a:solidFill>
        </p:spPr>
        <p:txBody>
          <a:bodyPr wrap="square" rtlCol="0">
            <a:spAutoFit/>
          </a:bodyPr>
          <a:lstStyle/>
          <a:p>
            <a:pPr defTabSz="1371600"/>
            <a:r>
              <a:rPr lang="en-US" altLang="zh-CN" sz="3600" b="1" i="1" dirty="0">
                <a:solidFill>
                  <a:srgbClr val="FFFFFF"/>
                </a:solidFill>
                <a:latin typeface="Calibri" panose="020F0502020204030204" pitchFamily="34" charset="0"/>
                <a:ea typeface="等线" panose="02010600030101010101" pitchFamily="2" charset="-122"/>
                <a:cs typeface="Calibri" panose="020F0502020204030204" pitchFamily="34" charset="0"/>
              </a:rPr>
              <a:t>P3. problems revealed</a:t>
            </a:r>
            <a:endParaRPr lang="zh-CN" altLang="en-US" sz="3600" b="1" i="1" dirty="0">
              <a:solidFill>
                <a:srgbClr val="FFFFFF"/>
              </a:solidFill>
              <a:latin typeface="Calibri" panose="020F0502020204030204" pitchFamily="34" charset="0"/>
              <a:ea typeface="等线" panose="02010600030101010101" pitchFamily="2" charset="-122"/>
              <a:cs typeface="Calibri" panose="020F0502020204030204" pitchFamily="34" charset="0"/>
            </a:endParaRPr>
          </a:p>
        </p:txBody>
      </p:sp>
      <p:sp>
        <p:nvSpPr>
          <p:cNvPr id="6" name="文本框 5"/>
          <p:cNvSpPr txBox="1"/>
          <p:nvPr/>
        </p:nvSpPr>
        <p:spPr>
          <a:xfrm>
            <a:off x="12527733" y="5448300"/>
            <a:ext cx="5638800" cy="646331"/>
          </a:xfrm>
          <a:prstGeom prst="rect">
            <a:avLst/>
          </a:prstGeom>
          <a:solidFill>
            <a:schemeClr val="accent2"/>
          </a:solidFill>
        </p:spPr>
        <p:txBody>
          <a:bodyPr wrap="square" rtlCol="0">
            <a:spAutoFit/>
          </a:bodyPr>
          <a:lstStyle/>
          <a:p>
            <a:pPr defTabSz="1371600"/>
            <a:r>
              <a:rPr lang="en-US" altLang="zh-CN" sz="3600" b="1" i="1" dirty="0">
                <a:solidFill>
                  <a:srgbClr val="FFFFFF"/>
                </a:solidFill>
                <a:latin typeface="Calibri" panose="020F0502020204030204" pitchFamily="34" charset="0"/>
                <a:ea typeface="等线" panose="02010600030101010101" pitchFamily="2" charset="-122"/>
                <a:cs typeface="Calibri" panose="020F0502020204030204" pitchFamily="34" charset="0"/>
              </a:rPr>
              <a:t> P4. solutions and principles</a:t>
            </a:r>
            <a:endParaRPr lang="zh-CN" altLang="en-US" sz="3600" b="1" i="1" dirty="0">
              <a:solidFill>
                <a:srgbClr val="FFFFFF"/>
              </a:solidFill>
              <a:latin typeface="Calibri" panose="020F0502020204030204" pitchFamily="34" charset="0"/>
              <a:ea typeface="等线" panose="02010600030101010101" pitchFamily="2" charset="-122"/>
              <a:cs typeface="Calibri" panose="020F0502020204030204" pitchFamily="34" charset="0"/>
            </a:endParaRPr>
          </a:p>
        </p:txBody>
      </p:sp>
      <p:sp>
        <p:nvSpPr>
          <p:cNvPr id="7" name="文本框 6"/>
          <p:cNvSpPr txBox="1"/>
          <p:nvPr/>
        </p:nvSpPr>
        <p:spPr>
          <a:xfrm>
            <a:off x="12513453" y="8191500"/>
            <a:ext cx="4343400" cy="646331"/>
          </a:xfrm>
          <a:prstGeom prst="rect">
            <a:avLst/>
          </a:prstGeom>
          <a:solidFill>
            <a:schemeClr val="accent2"/>
          </a:solidFill>
        </p:spPr>
        <p:txBody>
          <a:bodyPr wrap="square" rtlCol="0">
            <a:spAutoFit/>
          </a:bodyPr>
          <a:lstStyle/>
          <a:p>
            <a:pPr defTabSz="1371600"/>
            <a:r>
              <a:rPr lang="en-US" altLang="zh-CN" sz="3600" b="1" i="1" dirty="0">
                <a:solidFill>
                  <a:srgbClr val="FFFFFF"/>
                </a:solidFill>
                <a:latin typeface="Calibri" panose="020F0502020204030204" pitchFamily="34" charset="0"/>
                <a:ea typeface="等线" panose="02010600030101010101" pitchFamily="2" charset="-122"/>
                <a:cs typeface="Calibri" panose="020F0502020204030204" pitchFamily="34" charset="0"/>
              </a:rPr>
              <a:t> P5. results displayed</a:t>
            </a:r>
            <a:endParaRPr lang="zh-CN" altLang="en-US" sz="3600" b="1" i="1" dirty="0">
              <a:solidFill>
                <a:srgbClr val="FFFFFF"/>
              </a:solidFill>
              <a:latin typeface="Calibri" panose="020F0502020204030204" pitchFamily="34" charset="0"/>
              <a:ea typeface="等线" panose="02010600030101010101" pitchFamily="2" charset="-122"/>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inVertic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arn(inVertic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 y="39140"/>
            <a:ext cx="12330404" cy="10095071"/>
          </a:xfrm>
          <a:prstGeom prst="rect">
            <a:avLst/>
          </a:prstGeom>
          <a:noFill/>
        </p:spPr>
        <p:txBody>
          <a:bodyPr wrap="square">
            <a:spAutoFit/>
          </a:bodyPr>
          <a:lstStyle/>
          <a:p>
            <a:pPr indent="400050" algn="just" defTabSz="1371600"/>
            <a:r>
              <a:rPr lang="en-US" altLang="zh-CN" sz="26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Swindale Beck meanders (</a:t>
            </a:r>
            <a:r>
              <a:rPr lang="zh-CN" altLang="en-US" sz="26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蜿蜒</a:t>
            </a:r>
            <a:r>
              <a:rPr lang="en-US" altLang="zh-CN" sz="26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 through fields, farmland and valleys. However, not long ago, the river took a far more straight course.</a:t>
            </a:r>
            <a:endParaRPr lang="en-US" altLang="zh-CN" sz="26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indent="400050" algn="just" defTabSz="1371600"/>
            <a:r>
              <a:rPr lang="en-US" altLang="zh-CN" sz="26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A healthy river should be winding, free flowing and filled with wildlife. The ideal river is “very dynamic, messy and chaotic”, says Glen Swainson, a manager of RSPB. In Britain, however, 97% of rivers are broken up by artificial barriers. And for centuries rivers have been slowly artificially straightened to stop water from flooding and spilling onto farmland and houses.</a:t>
            </a:r>
            <a:endParaRPr lang="en-US" altLang="zh-CN" sz="26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indent="400050" algn="just" defTabSz="1371600"/>
            <a:r>
              <a:rPr lang="en-US" altLang="zh-CN" sz="26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But removing a river's natural meanders has, in fact, achieved the opposite effect. Instead, it has disrupted the flow of rivers and destroyed water habitats, water quality and heightened flood risk. As the poor health of Europe's rivers and streams continues to make news, communities are turning towards natural solutions to restore their rivers.</a:t>
            </a:r>
            <a:endParaRPr lang="en-US" altLang="zh-CN" sz="26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indent="400050" algn="just" defTabSz="1371600"/>
            <a:r>
              <a:rPr lang="en-US" altLang="zh-CN" sz="26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According to Tom Hayek, a natural flood management specialist, adding meanders into rivers has two benefits—it changes both the volume and the speed of water. Firstly, it decreases what's known as flow conveyance. “When the length of the river is increased, you spread water over a wider area. This allows more water to sit up in the headwaters.” The second impact is on speed. Put simply, the more structure you add to the shape of a river, the slower the water will move down it. If it's straight, water will “fly” through, says Hayek. When the flow of water is slowed, it creates deeper pools for fish to gather and rest.</a:t>
            </a:r>
            <a:endParaRPr lang="en-US" altLang="zh-CN" sz="26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indent="400050" algn="just" defTabSz="1371600"/>
            <a:r>
              <a:rPr lang="en-US" altLang="zh-CN" sz="26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With meanders added to Swindale Beck, the results were astonishing, says Annabel Rushton, a visitor experience manager. “Within three months of that river being re-wiggled, the salmon (</a:t>
            </a:r>
            <a:r>
              <a:rPr lang="zh-CN" altLang="en-US" sz="26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鲑鱼</a:t>
            </a:r>
            <a:r>
              <a:rPr lang="en-US" altLang="zh-CN" sz="26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 were spawning (</a:t>
            </a:r>
            <a:r>
              <a:rPr lang="zh-CN" altLang="en-US" sz="26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产卵</a:t>
            </a:r>
            <a:r>
              <a:rPr lang="en-US" altLang="zh-CN" sz="26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 in that one </a:t>
            </a:r>
            <a:r>
              <a:rPr lang="en-US" altLang="zh-CN" sz="2600" i="1" kern="100" dirty="0" err="1">
                <a:solidFill>
                  <a:srgbClr val="000000"/>
                </a:solidFill>
                <a:latin typeface="Calibri" panose="020F0502020204030204" pitchFamily="34" charset="0"/>
                <a:ea typeface="宋体" panose="02010600030101010101" pitchFamily="2" charset="-122"/>
                <a:cs typeface="Calibri" panose="020F0502020204030204" pitchFamily="34" charset="0"/>
              </a:rPr>
              <a:t>kilometre</a:t>
            </a:r>
            <a:r>
              <a:rPr lang="en-US" altLang="zh-CN" sz="26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 area for the first time in over 150 years,” she says. Scientists have also noted an increase in fish gathering. Then, there were the knock-on effects. Water-loving plants returned, providing cover for young fish to feed and hide.</a:t>
            </a:r>
            <a:endParaRPr lang="zh-CN" altLang="zh-CN" sz="2600" i="1" kern="100" dirty="0">
              <a:solidFill>
                <a:srgbClr val="000000"/>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3" name="文本框 2"/>
          <p:cNvSpPr txBox="1"/>
          <p:nvPr/>
        </p:nvSpPr>
        <p:spPr>
          <a:xfrm>
            <a:off x="12330402" y="3065663"/>
            <a:ext cx="5957598" cy="4524315"/>
          </a:xfrm>
          <a:prstGeom prst="rect">
            <a:avLst/>
          </a:prstGeom>
          <a:solidFill>
            <a:srgbClr val="DEF2EB"/>
          </a:solidFill>
          <a:effectLst>
            <a:outerShdw blurRad="50800" dist="38100" dir="5400000" algn="t" rotWithShape="0">
              <a:prstClr val="black">
                <a:alpha val="40000"/>
              </a:prstClr>
            </a:outerShdw>
          </a:effectLst>
        </p:spPr>
        <p:txBody>
          <a:bodyPr wrap="square">
            <a:spAutoFit/>
          </a:bodyPr>
          <a:lstStyle/>
          <a:p>
            <a:pPr defTabSz="1371600"/>
            <a:r>
              <a:rPr lang="en-US" altLang="zh-CN" sz="2400" b="1"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32.Why were many rivers in Britain artificially straightened in the past?</a:t>
            </a:r>
            <a:endParaRPr lang="en-US" altLang="zh-CN" sz="2400" b="1"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defTabSz="1371600"/>
            <a:r>
              <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A. To increase the natural flow of rivers.</a:t>
            </a:r>
            <a:endPar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defTabSz="1371600"/>
            <a:r>
              <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B. To improve water habitats for wildlife.</a:t>
            </a:r>
            <a:endPar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defTabSz="1371600"/>
            <a:r>
              <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C. To create barriers for flood management.</a:t>
            </a:r>
            <a:endPar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defTabSz="1371600"/>
            <a:r>
              <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D. To protect people and land from floods.</a:t>
            </a:r>
            <a:endPar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defTabSz="1371600"/>
            <a:r>
              <a:rPr lang="en-US" altLang="zh-CN" sz="2400" b="1"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33.What problem may be caused by removing a river's meanders?</a:t>
            </a:r>
            <a:endParaRPr lang="en-US" altLang="zh-CN" sz="2400" b="1"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defTabSz="1371600"/>
            <a:r>
              <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A. Lower water levels.</a:t>
            </a:r>
            <a:endPar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defTabSz="1371600"/>
            <a:r>
              <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B. Poorer farming land.</a:t>
            </a:r>
            <a:endPar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defTabSz="1371600"/>
            <a:r>
              <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C. Worse water quality.</a:t>
            </a:r>
            <a:endPar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defTabSz="1371600"/>
            <a:r>
              <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D. Drier wildlife habitats.</a:t>
            </a:r>
            <a:endPar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p:txBody>
      </p:sp>
      <p:sp>
        <p:nvSpPr>
          <p:cNvPr id="11" name="矩形: 圆角 10"/>
          <p:cNvSpPr/>
          <p:nvPr/>
        </p:nvSpPr>
        <p:spPr>
          <a:xfrm>
            <a:off x="1632857" y="2044410"/>
            <a:ext cx="3241311" cy="474962"/>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12" name="矩形: 圆角 11"/>
          <p:cNvSpPr/>
          <p:nvPr/>
        </p:nvSpPr>
        <p:spPr>
          <a:xfrm>
            <a:off x="4912268" y="2021641"/>
            <a:ext cx="7418134" cy="461665"/>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15" name="矩形: 圆角 14"/>
          <p:cNvSpPr/>
          <p:nvPr/>
        </p:nvSpPr>
        <p:spPr>
          <a:xfrm>
            <a:off x="12393986" y="4916469"/>
            <a:ext cx="5360614" cy="381667"/>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8" name="矩形: 圆角 7"/>
          <p:cNvSpPr/>
          <p:nvPr/>
        </p:nvSpPr>
        <p:spPr>
          <a:xfrm>
            <a:off x="12330403" y="3455983"/>
            <a:ext cx="1766598" cy="392117"/>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10" name="矩形: 圆角 9"/>
          <p:cNvSpPr/>
          <p:nvPr/>
        </p:nvSpPr>
        <p:spPr>
          <a:xfrm>
            <a:off x="16840200" y="3074316"/>
            <a:ext cx="1385598" cy="381667"/>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14" name="矩形: 圆角 13"/>
          <p:cNvSpPr/>
          <p:nvPr/>
        </p:nvSpPr>
        <p:spPr>
          <a:xfrm>
            <a:off x="0" y="2440398"/>
            <a:ext cx="1752600" cy="461665"/>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17" name="矩形: 圆角 16"/>
          <p:cNvSpPr/>
          <p:nvPr/>
        </p:nvSpPr>
        <p:spPr>
          <a:xfrm>
            <a:off x="12393986" y="5680506"/>
            <a:ext cx="3684214" cy="381666"/>
          </a:xfrm>
          <a:prstGeom prst="roundRect">
            <a:avLst/>
          </a:prstGeom>
          <a:solidFill>
            <a:srgbClr val="FFC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19" name="矩形: 圆角 18"/>
          <p:cNvSpPr/>
          <p:nvPr/>
        </p:nvSpPr>
        <p:spPr>
          <a:xfrm>
            <a:off x="990599" y="2883483"/>
            <a:ext cx="11238119" cy="414568"/>
          </a:xfrm>
          <a:prstGeom prst="roundRect">
            <a:avLst/>
          </a:prstGeom>
          <a:solidFill>
            <a:srgbClr val="FFC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20" name="矩形: 圆角 19"/>
          <p:cNvSpPr/>
          <p:nvPr/>
        </p:nvSpPr>
        <p:spPr>
          <a:xfrm>
            <a:off x="1123387" y="3331329"/>
            <a:ext cx="11238119" cy="414568"/>
          </a:xfrm>
          <a:prstGeom prst="roundRect">
            <a:avLst/>
          </a:prstGeom>
          <a:solidFill>
            <a:srgbClr val="FFC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21" name="矩形: 圆角 20"/>
          <p:cNvSpPr/>
          <p:nvPr/>
        </p:nvSpPr>
        <p:spPr>
          <a:xfrm>
            <a:off x="1" y="3698228"/>
            <a:ext cx="3048000" cy="418534"/>
          </a:xfrm>
          <a:prstGeom prst="roundRect">
            <a:avLst/>
          </a:prstGeom>
          <a:solidFill>
            <a:srgbClr val="FFC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22" name="矩形: 圆角 21"/>
          <p:cNvSpPr/>
          <p:nvPr/>
        </p:nvSpPr>
        <p:spPr>
          <a:xfrm>
            <a:off x="12311351" y="6772420"/>
            <a:ext cx="3048000" cy="418534"/>
          </a:xfrm>
          <a:prstGeom prst="roundRect">
            <a:avLst/>
          </a:prstGeom>
          <a:solidFill>
            <a:srgbClr val="FFC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left)">
                                      <p:cBhvr>
                                        <p:cTn id="20" dur="500"/>
                                        <p:tgtEl>
                                          <p:spTgt spid="12"/>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left)">
                                      <p:cBhvr>
                                        <p:cTn id="33" dur="500"/>
                                        <p:tgtEl>
                                          <p:spTgt spid="17"/>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left)">
                                      <p:cBhvr>
                                        <p:cTn id="38" dur="500"/>
                                        <p:tgtEl>
                                          <p:spTgt spid="19"/>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left)">
                                      <p:cBhvr>
                                        <p:cTn id="43" dur="500"/>
                                        <p:tgtEl>
                                          <p:spTgt spid="20"/>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wipe(left)">
                                      <p:cBhvr>
                                        <p:cTn id="46" dur="500"/>
                                        <p:tgtEl>
                                          <p:spTgt spid="21"/>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wipe(left)">
                                      <p:cBhvr>
                                        <p:cTn id="5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5" grpId="0" animBg="1"/>
      <p:bldP spid="8" grpId="0" animBg="1"/>
      <p:bldP spid="10" grpId="0" animBg="1"/>
      <p:bldP spid="14" grpId="0" animBg="1"/>
      <p:bldP spid="17" grpId="0" animBg="1"/>
      <p:bldP spid="19" grpId="0" animBg="1"/>
      <p:bldP spid="20" grpId="0" animBg="1"/>
      <p:bldP spid="21" grpId="0" animBg="1"/>
      <p:bldP spid="2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1" y="39140"/>
            <a:ext cx="12330404" cy="10095071"/>
          </a:xfrm>
          <a:prstGeom prst="rect">
            <a:avLst/>
          </a:prstGeom>
          <a:noFill/>
        </p:spPr>
        <p:txBody>
          <a:bodyPr wrap="square">
            <a:spAutoFit/>
          </a:bodyPr>
          <a:lstStyle/>
          <a:p>
            <a:pPr indent="400050" algn="just" defTabSz="1371600"/>
            <a:r>
              <a:rPr lang="en-US" altLang="zh-CN" sz="26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Swindale Beck meanders (</a:t>
            </a:r>
            <a:r>
              <a:rPr lang="zh-CN" altLang="en-US" sz="26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蜿蜒</a:t>
            </a:r>
            <a:r>
              <a:rPr lang="en-US" altLang="zh-CN" sz="26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 through fields, farmland and valleys. However, not long ago, the river took a far more straight course.</a:t>
            </a:r>
            <a:endParaRPr lang="en-US" altLang="zh-CN" sz="26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indent="400050" algn="just" defTabSz="1371600"/>
            <a:r>
              <a:rPr lang="en-US" altLang="zh-CN" sz="26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A healthy river should be winding, free flowing and filled with wildlife. The ideal river is “very dynamic, messy and chaotic”, says Glen Swainson, a manager of RSPB. In Britain, however, 97% of rivers are broken up by artificial barriers. And for centuries rivers have been slowly artificially straightened to stop water from flooding and spilling onto farmland and houses.</a:t>
            </a:r>
            <a:endParaRPr lang="en-US" altLang="zh-CN" sz="26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indent="400050" algn="just" defTabSz="1371600"/>
            <a:r>
              <a:rPr lang="en-US" altLang="zh-CN" sz="26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But removing a river's natural meanders has, in fact, achieved the opposite effect. Instead, it has disrupted the flow of rivers and destroyed water habitats, water quality and heightened flood risk. As the poor health of Europe's rivers and streams continues to make news, communities are turning towards natural solutions to restore their rivers.</a:t>
            </a:r>
            <a:endParaRPr lang="en-US" altLang="zh-CN" sz="26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indent="400050" algn="just" defTabSz="1371600"/>
            <a:r>
              <a:rPr lang="en-US" altLang="zh-CN" sz="26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According to Tom Hayek, a natural flood management specialist, adding meanders into rivers has two benefits—it changes both the volume and the speed of water. Firstly, it decreases what's known as flow conveyance. “When the length of the river is increased, you spread water over a wider area. This allows more water to sit up in the headwaters.” The second impact is on speed. Put simply, the more structure you add to the shape of a river, the slower the water will move down it. If it's straight, water will “fly” through, says Hayek. When the flow of water is slowed, it creates deeper pools for fish to gather and rest.</a:t>
            </a:r>
            <a:endParaRPr lang="en-US" altLang="zh-CN" sz="26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indent="400050" algn="just" defTabSz="1371600"/>
            <a:r>
              <a:rPr lang="en-US" altLang="zh-CN" sz="26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With meanders added to Swindale Beck, the results were astonishing, says Annabel Rushton, a visitor experience manager. “Within three months of that river being re-wiggled, the salmon (</a:t>
            </a:r>
            <a:r>
              <a:rPr lang="zh-CN" altLang="en-US" sz="26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鲑鱼</a:t>
            </a:r>
            <a:r>
              <a:rPr lang="en-US" altLang="zh-CN" sz="26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 were spawning (</a:t>
            </a:r>
            <a:r>
              <a:rPr lang="zh-CN" altLang="en-US" sz="26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产卵</a:t>
            </a:r>
            <a:r>
              <a:rPr lang="en-US" altLang="zh-CN" sz="26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 in that one </a:t>
            </a:r>
            <a:r>
              <a:rPr lang="en-US" altLang="zh-CN" sz="2600" i="1" kern="100" dirty="0" err="1">
                <a:solidFill>
                  <a:srgbClr val="000000"/>
                </a:solidFill>
                <a:latin typeface="Calibri" panose="020F0502020204030204" pitchFamily="34" charset="0"/>
                <a:ea typeface="宋体" panose="02010600030101010101" pitchFamily="2" charset="-122"/>
                <a:cs typeface="Calibri" panose="020F0502020204030204" pitchFamily="34" charset="0"/>
              </a:rPr>
              <a:t>kilometre</a:t>
            </a:r>
            <a:r>
              <a:rPr lang="en-US" altLang="zh-CN" sz="26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 area for the first time in over 150 years,” she says. Scientists have also noted an increase in fish gathering. Then, there were the knock-on effects. Water-loving plants returned, providing cover for young fish to feed and hide.</a:t>
            </a:r>
            <a:endParaRPr lang="zh-CN" altLang="zh-CN" sz="2600" i="1" kern="100" dirty="0">
              <a:solidFill>
                <a:srgbClr val="000000"/>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3" name="文本框 2"/>
          <p:cNvSpPr txBox="1"/>
          <p:nvPr/>
        </p:nvSpPr>
        <p:spPr>
          <a:xfrm>
            <a:off x="12355550" y="3213196"/>
            <a:ext cx="5957598" cy="4154984"/>
          </a:xfrm>
          <a:prstGeom prst="rect">
            <a:avLst/>
          </a:prstGeom>
          <a:solidFill>
            <a:srgbClr val="DEF2EB"/>
          </a:solidFill>
          <a:effectLst>
            <a:outerShdw blurRad="50800" dist="38100" dir="5400000" algn="t" rotWithShape="0">
              <a:prstClr val="black">
                <a:alpha val="40000"/>
              </a:prstClr>
            </a:outerShdw>
          </a:effectLst>
        </p:spPr>
        <p:txBody>
          <a:bodyPr wrap="square">
            <a:spAutoFit/>
          </a:bodyPr>
          <a:lstStyle/>
          <a:p>
            <a:pPr defTabSz="1371600"/>
            <a:r>
              <a:rPr lang="en-US" altLang="zh-CN" sz="2400" b="1"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34.What does paragraph 4 mainly talk about?</a:t>
            </a:r>
            <a:endParaRPr lang="en-US" altLang="zh-CN" sz="2400" b="1"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defTabSz="1371600"/>
            <a:r>
              <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A. The benefits of adding meanders.</a:t>
            </a:r>
            <a:endPar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defTabSz="1371600"/>
            <a:r>
              <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B. The impacts of straightening rivers.</a:t>
            </a:r>
            <a:endPar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defTabSz="1371600"/>
            <a:r>
              <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C. The examples of controlling floods.</a:t>
            </a:r>
            <a:endPar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defTabSz="1371600"/>
            <a:r>
              <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D. The needs of increasing water speed.</a:t>
            </a:r>
            <a:endPar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defTabSz="1371600"/>
            <a:r>
              <a:rPr lang="en-US" altLang="zh-CN" sz="2400" b="1"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35.What can be inferred from the last paragraph?</a:t>
            </a:r>
            <a:endParaRPr lang="en-US" altLang="zh-CN" sz="2400" b="1"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defTabSz="1371600"/>
            <a:r>
              <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A. Nature conservation is often a long game.</a:t>
            </a:r>
            <a:endPar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defTabSz="1371600"/>
            <a:r>
              <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B. Species co-exist and function as a whole.</a:t>
            </a:r>
            <a:endPar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defTabSz="1371600"/>
            <a:r>
              <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C. Eco-recovery can happen at a high speed.</a:t>
            </a:r>
            <a:endPar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defTabSz="1371600"/>
            <a:r>
              <a:rPr lang="en-US" altLang="zh-CN" sz="24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D. Bio-diversity relies on human intervention.</a:t>
            </a:r>
            <a:endParaRPr lang="zh-CN" altLang="zh-CN" sz="2400" i="1" kern="100" dirty="0">
              <a:solidFill>
                <a:srgbClr val="000000"/>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圆角 3"/>
          <p:cNvSpPr/>
          <p:nvPr/>
        </p:nvSpPr>
        <p:spPr>
          <a:xfrm>
            <a:off x="415210" y="4439868"/>
            <a:ext cx="11940340" cy="457337"/>
          </a:xfrm>
          <a:prstGeom prst="roundRect">
            <a:avLst/>
          </a:prstGeom>
          <a:solidFill>
            <a:srgbClr val="FFFF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dirty="0">
              <a:solidFill>
                <a:srgbClr val="FFFFFF"/>
              </a:solidFill>
              <a:latin typeface="等线" panose="02010600030101010101" pitchFamily="2" charset="-122"/>
              <a:ea typeface="等线" panose="02010600030101010101" pitchFamily="2" charset="-122"/>
            </a:endParaRPr>
          </a:p>
        </p:txBody>
      </p:sp>
      <p:sp>
        <p:nvSpPr>
          <p:cNvPr id="5" name="矩形: 圆角 4"/>
          <p:cNvSpPr/>
          <p:nvPr/>
        </p:nvSpPr>
        <p:spPr>
          <a:xfrm>
            <a:off x="14208286" y="3232246"/>
            <a:ext cx="1717514" cy="457337"/>
          </a:xfrm>
          <a:prstGeom prst="roundRect">
            <a:avLst/>
          </a:prstGeom>
          <a:solidFill>
            <a:srgbClr val="FFFF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dirty="0">
              <a:solidFill>
                <a:srgbClr val="FFFFFF"/>
              </a:solidFill>
              <a:latin typeface="等线" panose="02010600030101010101" pitchFamily="2" charset="-122"/>
              <a:ea typeface="等线" panose="02010600030101010101" pitchFamily="2" charset="-122"/>
            </a:endParaRPr>
          </a:p>
        </p:txBody>
      </p:sp>
      <p:sp>
        <p:nvSpPr>
          <p:cNvPr id="6" name="矩形: 圆角 5"/>
          <p:cNvSpPr/>
          <p:nvPr/>
        </p:nvSpPr>
        <p:spPr>
          <a:xfrm>
            <a:off x="0" y="4797331"/>
            <a:ext cx="3429000" cy="457337"/>
          </a:xfrm>
          <a:prstGeom prst="roundRect">
            <a:avLst/>
          </a:prstGeom>
          <a:solidFill>
            <a:srgbClr val="FFFF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dirty="0">
              <a:solidFill>
                <a:srgbClr val="FFFFFF"/>
              </a:solidFill>
              <a:latin typeface="等线" panose="02010600030101010101" pitchFamily="2" charset="-122"/>
              <a:ea typeface="等线" panose="02010600030101010101" pitchFamily="2" charset="-122"/>
            </a:endParaRPr>
          </a:p>
        </p:txBody>
      </p:sp>
      <p:sp>
        <p:nvSpPr>
          <p:cNvPr id="7" name="矩形: 圆角 6"/>
          <p:cNvSpPr/>
          <p:nvPr/>
        </p:nvSpPr>
        <p:spPr>
          <a:xfrm>
            <a:off x="12330401" y="3625069"/>
            <a:ext cx="4662199" cy="457337"/>
          </a:xfrm>
          <a:prstGeom prst="roundRect">
            <a:avLst/>
          </a:prstGeom>
          <a:solidFill>
            <a:srgbClr val="FFFF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dirty="0">
              <a:solidFill>
                <a:srgbClr val="FFFFFF"/>
              </a:solidFill>
              <a:latin typeface="等线" panose="02010600030101010101" pitchFamily="2" charset="-122"/>
              <a:ea typeface="等线" panose="02010600030101010101" pitchFamily="2" charset="-122"/>
            </a:endParaRPr>
          </a:p>
        </p:txBody>
      </p:sp>
      <p:sp>
        <p:nvSpPr>
          <p:cNvPr id="10" name="矩形: 圆角 9"/>
          <p:cNvSpPr/>
          <p:nvPr/>
        </p:nvSpPr>
        <p:spPr>
          <a:xfrm>
            <a:off x="12355551" y="5425348"/>
            <a:ext cx="1589050" cy="465213"/>
          </a:xfrm>
          <a:prstGeom prst="roundRect">
            <a:avLst/>
          </a:prstGeom>
          <a:solidFill>
            <a:srgbClr val="00B0F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11" name="矩形: 圆角 10"/>
          <p:cNvSpPr/>
          <p:nvPr/>
        </p:nvSpPr>
        <p:spPr>
          <a:xfrm>
            <a:off x="99962" y="9588837"/>
            <a:ext cx="2948038" cy="457337"/>
          </a:xfrm>
          <a:prstGeom prst="roundRect">
            <a:avLst/>
          </a:prstGeom>
          <a:solidFill>
            <a:srgbClr val="00B0F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12" name="矩形: 圆角 11"/>
          <p:cNvSpPr/>
          <p:nvPr/>
        </p:nvSpPr>
        <p:spPr>
          <a:xfrm>
            <a:off x="415210" y="7624791"/>
            <a:ext cx="9871790" cy="457337"/>
          </a:xfrm>
          <a:prstGeom prst="roundRect">
            <a:avLst/>
          </a:prstGeom>
          <a:solidFill>
            <a:srgbClr val="00B0F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14" name="矩形: 圆角 13"/>
          <p:cNvSpPr/>
          <p:nvPr/>
        </p:nvSpPr>
        <p:spPr>
          <a:xfrm>
            <a:off x="3733800" y="8785904"/>
            <a:ext cx="7650272" cy="465213"/>
          </a:xfrm>
          <a:prstGeom prst="roundRect">
            <a:avLst/>
          </a:prstGeom>
          <a:solidFill>
            <a:srgbClr val="00B0F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15" name="矩形: 圆角 14"/>
          <p:cNvSpPr/>
          <p:nvPr/>
        </p:nvSpPr>
        <p:spPr>
          <a:xfrm>
            <a:off x="5257800" y="8100371"/>
            <a:ext cx="7072601" cy="294756"/>
          </a:xfrm>
          <a:prstGeom prst="roundRect">
            <a:avLst/>
          </a:prstGeom>
          <a:solidFill>
            <a:srgbClr val="00B0F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16" name="矩形: 圆角 15"/>
          <p:cNvSpPr/>
          <p:nvPr/>
        </p:nvSpPr>
        <p:spPr>
          <a:xfrm>
            <a:off x="2133600" y="9269359"/>
            <a:ext cx="10171656" cy="386038"/>
          </a:xfrm>
          <a:prstGeom prst="roundRect">
            <a:avLst/>
          </a:prstGeom>
          <a:solidFill>
            <a:srgbClr val="00B0F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9" name="矩形: 圆角 8"/>
          <p:cNvSpPr/>
          <p:nvPr/>
        </p:nvSpPr>
        <p:spPr>
          <a:xfrm>
            <a:off x="16154400" y="5086675"/>
            <a:ext cx="1208050" cy="465213"/>
          </a:xfrm>
          <a:prstGeom prst="roundRect">
            <a:avLst/>
          </a:prstGeom>
          <a:solidFill>
            <a:srgbClr val="00B0F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17" name="矩形: 圆角 16"/>
          <p:cNvSpPr/>
          <p:nvPr/>
        </p:nvSpPr>
        <p:spPr>
          <a:xfrm>
            <a:off x="12376786" y="6515100"/>
            <a:ext cx="5606414" cy="457337"/>
          </a:xfrm>
          <a:prstGeom prst="roundRect">
            <a:avLst/>
          </a:prstGeom>
          <a:solidFill>
            <a:srgbClr val="00B0F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left)">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left)">
                                      <p:cBhvr>
                                        <p:cTn id="38" dur="500"/>
                                        <p:tgtEl>
                                          <p:spTgt spid="15"/>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500"/>
                                        <p:tgtEl>
                                          <p:spTgt spid="14"/>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left)">
                                      <p:cBhvr>
                                        <p:cTn id="51" dur="500"/>
                                        <p:tgtEl>
                                          <p:spTgt spid="11"/>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ipe(left)">
                                      <p:cBhvr>
                                        <p:cTn id="5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0" grpId="0" animBg="1"/>
      <p:bldP spid="11" grpId="0" animBg="1"/>
      <p:bldP spid="12" grpId="0" animBg="1"/>
      <p:bldP spid="14" grpId="0" animBg="1"/>
      <p:bldP spid="15" grpId="0" animBg="1"/>
      <p:bldP spid="16" grpId="0" animBg="1"/>
      <p:bldP spid="9" grpId="0" animBg="1"/>
      <p:bldP spid="1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81000" y="723900"/>
            <a:ext cx="17640300" cy="8678017"/>
          </a:xfrm>
          <a:prstGeom prst="rect">
            <a:avLst/>
          </a:prstGeom>
          <a:noFill/>
        </p:spPr>
        <p:txBody>
          <a:bodyPr wrap="square">
            <a:spAutoFit/>
          </a:bodyPr>
          <a:lstStyle/>
          <a:p>
            <a:pPr marL="0" marR="0" lvl="0" indent="0" algn="l" defTabSz="1371600" rtl="0" eaLnBrk="1" fontAlgn="auto" latinLnBrk="0" hangingPunct="1">
              <a:lnSpc>
                <a:spcPct val="120000"/>
              </a:lnSpc>
              <a:spcBef>
                <a:spcPts val="0"/>
              </a:spcBef>
              <a:spcAft>
                <a:spcPts val="0"/>
              </a:spcAft>
              <a:buClrTx/>
              <a:buSzTx/>
              <a:buFontTx/>
              <a:buNone/>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1</a:t>
            </a: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 </a:t>
            </a: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核心话题词汇与短语</a:t>
            </a: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endPar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河流地理： </a:t>
            </a: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meander (</a:t>
            </a: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蜿蜒</a:t>
            </a: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 winding (</a:t>
            </a: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曲折的</a:t>
            </a: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 straight course (</a:t>
            </a: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笔直河道</a:t>
            </a: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 artificial barriers (</a:t>
            </a: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人工屏障</a:t>
            </a: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 headwaters (</a:t>
            </a: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上游</a:t>
            </a: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 flow conveyance (</a:t>
            </a: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流量输送</a:t>
            </a: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a:t>
            </a:r>
            <a:endPar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endPar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生态与环境： </a:t>
            </a: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wildlife (</a:t>
            </a: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野生动物</a:t>
            </a: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 habitats (</a:t>
            </a: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栖息地</a:t>
            </a: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 water quality (</a:t>
            </a: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水质</a:t>
            </a: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 flood risk (</a:t>
            </a: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洪水风险</a:t>
            </a: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 natural solutions (</a:t>
            </a: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自然解决方案</a:t>
            </a: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 water-loving plants (</a:t>
            </a: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喜水植物</a:t>
            </a: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a:t>
            </a:r>
            <a:endPar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endPar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人类干预： </a:t>
            </a: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artificially straightened (</a:t>
            </a: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人工拉直</a:t>
            </a: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 remove meanders (</a:t>
            </a: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移除弯曲</a:t>
            </a: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 add meanders (</a:t>
            </a: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增加弯曲</a:t>
            </a: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 re-wiggle (</a:t>
            </a: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重新弯曲</a:t>
            </a: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 restore (</a:t>
            </a: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恢复</a:t>
            </a: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a:t>
            </a:r>
            <a:endPar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endPar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效果描述： </a:t>
            </a: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disrupt the flow (</a:t>
            </a: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扰乱水流</a:t>
            </a: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 destroy habitats (</a:t>
            </a: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破坏栖息地</a:t>
            </a: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 heighten risk (</a:t>
            </a: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增加风险</a:t>
            </a: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 spread water (</a:t>
            </a: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分散水流</a:t>
            </a: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 slow down (</a:t>
            </a: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减慢</a:t>
            </a: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 knock-on effects (</a:t>
            </a: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连锁反应</a:t>
            </a: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a:t>
            </a:r>
            <a:endParaRPr kumimoji="0" lang="zh-CN"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066800" y="1409700"/>
            <a:ext cx="16383000" cy="4023089"/>
          </a:xfrm>
          <a:prstGeom prst="rect">
            <a:avLst/>
          </a:prstGeom>
          <a:noFill/>
        </p:spPr>
        <p:txBody>
          <a:bodyPr wrap="square">
            <a:spAutoFit/>
          </a:bodyPr>
          <a:lstStyle/>
          <a:p>
            <a:pPr marL="0" marR="0" lvl="0" indent="0" algn="l" defTabSz="1371600" rtl="0" eaLnBrk="1" fontAlgn="auto" latinLnBrk="0" hangingPunct="1">
              <a:lnSpc>
                <a:spcPct val="120000"/>
              </a:lnSpc>
              <a:spcBef>
                <a:spcPts val="0"/>
              </a:spcBef>
              <a:spcAft>
                <a:spcPts val="0"/>
              </a:spcAft>
              <a:buClrTx/>
              <a:buSzTx/>
              <a:buFontTx/>
              <a:buNone/>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2</a:t>
            </a: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 </a:t>
            </a: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亮点句子仿写与应用（写作迁移）</a:t>
            </a: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原句（说明益处）： </a:t>
            </a: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According to Tom Hayek, adding meanders into rivers has two benefits—it changes both the volume and the speed of water.</a:t>
            </a:r>
            <a:endPar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结构提炼： </a:t>
            </a:r>
            <a:r>
              <a:rPr kumimoji="0" lang="en-US" altLang="zh-CN"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According to sb., doing </a:t>
            </a:r>
            <a:r>
              <a:rPr kumimoji="0" lang="en-US" altLang="zh-CN" sz="3600" b="1" i="0" u="none" strike="noStrike" kern="100" cap="none" spc="0" normalizeH="0" baseline="0" noProof="0" dirty="0" err="1">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sth</a:t>
            </a:r>
            <a:r>
              <a:rPr kumimoji="0" lang="en-US" altLang="zh-CN"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 has two benefits—it changes both A and B.</a:t>
            </a:r>
            <a:endParaRPr kumimoji="0" lang="en-US" altLang="zh-CN"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迁移应用：</a:t>
            </a:r>
            <a:endPar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571500" marR="0" lvl="0" indent="-571500" algn="l" defTabSz="1371600" rtl="0" eaLnBrk="1" fontAlgn="auto" latinLnBrk="0" hangingPunct="1">
              <a:lnSpc>
                <a:spcPct val="120000"/>
              </a:lnSpc>
              <a:spcBef>
                <a:spcPts val="0"/>
              </a:spcBef>
              <a:spcAft>
                <a:spcPts val="0"/>
              </a:spcAft>
              <a:buClrTx/>
              <a:buSzTx/>
              <a:buFont typeface="Wingdings" panose="05000000000000000000" pitchFamily="2" charset="2"/>
              <a:buChar char="l"/>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据专家称，定期锻炼有两个好处</a:t>
            </a: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a:t>
            </a: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它既改善身体健康，也改善心理健康。</a:t>
            </a:r>
            <a:endPar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p:txBody>
      </p:sp>
      <p:sp>
        <p:nvSpPr>
          <p:cNvPr id="26" name="îṡlíḑé"/>
          <p:cNvSpPr/>
          <p:nvPr/>
        </p:nvSpPr>
        <p:spPr bwMode="auto">
          <a:xfrm>
            <a:off x="4953000" y="65741"/>
            <a:ext cx="8009160" cy="991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37160" tIns="68580" rIns="137160" bIns="68580"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457200" marR="0" lvl="0" indent="-457200" algn="l" defTabSz="1370965" rtl="0" eaLnBrk="1" fontAlgn="auto" latinLnBrk="0" hangingPunct="1">
              <a:lnSpc>
                <a:spcPct val="150000"/>
              </a:lnSpc>
              <a:spcBef>
                <a:spcPts val="0"/>
              </a:spcBef>
              <a:spcAft>
                <a:spcPts val="0"/>
              </a:spcAft>
              <a:buClrTx/>
              <a:buSzTx/>
              <a:buFont typeface="Wingdings" panose="05000000000000000000" pitchFamily="2" charset="2"/>
              <a:buChar char="Ø"/>
              <a:defRPr/>
            </a:pPr>
            <a:r>
              <a:rPr kumimoji="0" lang="en-US" altLang="zh-CN" sz="4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sym typeface="Open Sans" panose="020B0606030504020204" pitchFamily="34" charset="0"/>
              </a:rPr>
              <a:t>Learn from the passage</a:t>
            </a:r>
            <a:endParaRPr kumimoji="0" lang="en-US" altLang="zh-CN" sz="4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sym typeface="Open Sans" panose="020B0606030504020204" pitchFamily="34" charset="0"/>
            </a:endParaRPr>
          </a:p>
        </p:txBody>
      </p:sp>
      <p:sp>
        <p:nvSpPr>
          <p:cNvPr id="2" name="文本框 1"/>
          <p:cNvSpPr txBox="1"/>
          <p:nvPr/>
        </p:nvSpPr>
        <p:spPr>
          <a:xfrm>
            <a:off x="1181100" y="5432789"/>
            <a:ext cx="16154400" cy="1200329"/>
          </a:xfrm>
          <a:prstGeom prst="rect">
            <a:avLst/>
          </a:prstGeom>
          <a:noFill/>
        </p:spPr>
        <p:txBody>
          <a:bodyPr wrap="square" rtlCol="0">
            <a:spAutoFit/>
          </a:bodyPr>
          <a:lstStyle/>
          <a:p>
            <a:pPr lvl="0" defTabSz="1371600"/>
            <a:r>
              <a:rPr lang="en-US" altLang="zh-CN" sz="3600" b="1" i="1" kern="100" dirty="0">
                <a:solidFill>
                  <a:srgbClr val="000000"/>
                </a:solidFill>
                <a:latin typeface="Calibri" panose="020F0502020204030204" pitchFamily="34" charset="0"/>
                <a:ea typeface="Calibri" panose="020F0502020204030204" pitchFamily="34" charset="0"/>
                <a:cs typeface="Calibri" panose="020F0502020204030204" pitchFamily="34" charset="0"/>
              </a:rPr>
              <a:t>According to experts, exercising regularly has two benefits—it improves both physical health and mental well-being.</a:t>
            </a:r>
            <a:endParaRPr kumimoji="0" lang="en-US" altLang="zh-CN" sz="3600" b="1" i="1"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1"/>
            <a:stretch>
              <a:fillRect t="-18444"/>
            </a:stretch>
          </a:blipFill>
        </p:spPr>
      </p:sp>
      <p:grpSp>
        <p:nvGrpSpPr>
          <p:cNvPr id="3" name="Group 3"/>
          <p:cNvGrpSpPr/>
          <p:nvPr/>
        </p:nvGrpSpPr>
        <p:grpSpPr>
          <a:xfrm>
            <a:off x="1156796" y="743553"/>
            <a:ext cx="15974408" cy="8799894"/>
            <a:chOff x="0" y="0"/>
            <a:chExt cx="4207252" cy="2317667"/>
          </a:xfrm>
        </p:grpSpPr>
        <p:sp>
          <p:nvSpPr>
            <p:cNvPr id="4" name="Freeform 4"/>
            <p:cNvSpPr/>
            <p:nvPr/>
          </p:nvSpPr>
          <p:spPr>
            <a:xfrm>
              <a:off x="0" y="0"/>
              <a:ext cx="4207252" cy="2317667"/>
            </a:xfrm>
            <a:custGeom>
              <a:avLst/>
              <a:gdLst/>
              <a:ahLst/>
              <a:cxnLst/>
              <a:rect l="l" t="t" r="r" b="b"/>
              <a:pathLst>
                <a:path w="4207252" h="2317667">
                  <a:moveTo>
                    <a:pt x="0" y="0"/>
                  </a:moveTo>
                  <a:lnTo>
                    <a:pt x="4207252" y="0"/>
                  </a:lnTo>
                  <a:lnTo>
                    <a:pt x="4207252" y="2317667"/>
                  </a:lnTo>
                  <a:lnTo>
                    <a:pt x="0" y="2317667"/>
                  </a:lnTo>
                  <a:close/>
                </a:path>
              </a:pathLst>
            </a:custGeom>
            <a:solidFill>
              <a:srgbClr val="FFFFFF"/>
            </a:solidFill>
            <a:ln w="38100" cap="sq">
              <a:solidFill>
                <a:srgbClr val="000000"/>
              </a:solidFill>
              <a:prstDash val="solid"/>
              <a:miter/>
            </a:ln>
          </p:spPr>
        </p:sp>
        <p:sp>
          <p:nvSpPr>
            <p:cNvPr id="5" name="TextBox 5"/>
            <p:cNvSpPr txBox="1"/>
            <p:nvPr/>
          </p:nvSpPr>
          <p:spPr>
            <a:xfrm>
              <a:off x="0" y="-38100"/>
              <a:ext cx="4207252" cy="2355767"/>
            </a:xfrm>
            <a:prstGeom prst="rect">
              <a:avLst/>
            </a:prstGeom>
          </p:spPr>
          <p:txBody>
            <a:bodyPr lIns="50800" tIns="50800" rIns="50800" bIns="50800" rtlCol="0" anchor="ctr"/>
            <a:lstStyle/>
            <a:p>
              <a:pPr marL="0" marR="0" lvl="0" indent="0" algn="ctr" defTabSz="914400" rtl="0" eaLnBrk="1" fontAlgn="auto" latinLnBrk="0" hangingPunct="1">
                <a:lnSpc>
                  <a:spcPts val="2625"/>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8" name="TextBox 8"/>
          <p:cNvSpPr txBox="1"/>
          <p:nvPr/>
        </p:nvSpPr>
        <p:spPr>
          <a:xfrm>
            <a:off x="2186361" y="5059465"/>
            <a:ext cx="4487785" cy="1167307"/>
          </a:xfrm>
          <a:prstGeom prst="rect">
            <a:avLst/>
          </a:prstGeom>
        </p:spPr>
        <p:txBody>
          <a:bodyPr wrap="square" lIns="0" tIns="0" rIns="0" bIns="0" rtlCol="0" anchor="t">
            <a:spAutoFit/>
          </a:bodyPr>
          <a:lstStyle/>
          <a:p>
            <a:pPr marL="0" marR="0" lvl="0" indent="0" algn="l" defTabSz="914400" rtl="0" eaLnBrk="1" fontAlgn="auto" latinLnBrk="0" hangingPunct="1">
              <a:lnSpc>
                <a:spcPts val="4665"/>
              </a:lnSpc>
              <a:spcBef>
                <a:spcPct val="0"/>
              </a:spcBef>
              <a:spcAft>
                <a:spcPts val="0"/>
              </a:spcAft>
              <a:buClrTx/>
              <a:buSzTx/>
              <a:buFontTx/>
              <a:buNone/>
              <a:defRPr/>
            </a:pPr>
            <a:r>
              <a:rPr kumimoji="0" lang="en-US" altLang="zh-CN" sz="3330" b="1" i="0" u="none" strike="noStrike" kern="1200" cap="none" spc="266" normalizeH="0" baseline="0" noProof="0" dirty="0">
                <a:ln>
                  <a:noFill/>
                </a:ln>
                <a:solidFill>
                  <a:srgbClr val="299BE1"/>
                </a:solidFill>
                <a:effectLst/>
                <a:uLnTx/>
                <a:uFillTx/>
                <a:latin typeface="Arial Black" panose="020B0A04020102020204" pitchFamily="34" charset="0"/>
                <a:ea typeface="思源黑体 2 Bold"/>
                <a:cs typeface="思源黑体 2 Bold"/>
                <a:sym typeface="思源黑体 2 Bold"/>
              </a:rPr>
              <a:t>fresh-cut flowers</a:t>
            </a:r>
            <a:endParaRPr kumimoji="0" lang="en-US" sz="3330" b="1" i="0" u="none" strike="noStrike" kern="1200" cap="none" spc="266" normalizeH="0" baseline="0" noProof="0" dirty="0">
              <a:ln>
                <a:noFill/>
              </a:ln>
              <a:solidFill>
                <a:srgbClr val="299BE1"/>
              </a:solidFill>
              <a:effectLst/>
              <a:uLnTx/>
              <a:uFillTx/>
              <a:latin typeface="Arial Black" panose="020B0A04020102020204" pitchFamily="34" charset="0"/>
              <a:ea typeface="思源黑体 2 Bold"/>
              <a:cs typeface="思源黑体 2 Bold"/>
              <a:sym typeface="思源黑体 2 Bold"/>
            </a:endParaRPr>
          </a:p>
        </p:txBody>
      </p:sp>
      <p:sp>
        <p:nvSpPr>
          <p:cNvPr id="9" name="TextBox 9"/>
          <p:cNvSpPr txBox="1"/>
          <p:nvPr/>
        </p:nvSpPr>
        <p:spPr>
          <a:xfrm>
            <a:off x="2186361" y="2507243"/>
            <a:ext cx="3681039" cy="1975028"/>
          </a:xfrm>
          <a:prstGeom prst="rect">
            <a:avLst/>
          </a:prstGeom>
        </p:spPr>
        <p:txBody>
          <a:bodyPr wrap="square" lIns="0" tIns="0" rIns="0" bIns="0" rtlCol="0" anchor="t">
            <a:spAutoFit/>
          </a:bodyPr>
          <a:lstStyle/>
          <a:p>
            <a:pPr marL="0" marR="0" lvl="0" indent="0" algn="l" defTabSz="914400" rtl="0" eaLnBrk="1" fontAlgn="auto" latinLnBrk="0" hangingPunct="1">
              <a:lnSpc>
                <a:spcPts val="17590"/>
              </a:lnSpc>
              <a:spcBef>
                <a:spcPct val="0"/>
              </a:spcBef>
              <a:spcAft>
                <a:spcPts val="0"/>
              </a:spcAft>
              <a:buClrTx/>
              <a:buSzTx/>
              <a:buFontTx/>
              <a:buNone/>
              <a:defRPr/>
            </a:pPr>
            <a:r>
              <a:rPr lang="zh-CN" altLang="en-US" sz="8000" b="1" spc="1005" dirty="0">
                <a:solidFill>
                  <a:srgbClr val="299BE1"/>
                </a:solidFill>
                <a:latin typeface="微软雅黑" panose="020B0503020204020204" pitchFamily="34" charset="-122"/>
                <a:ea typeface="微软雅黑" panose="020B0503020204020204" pitchFamily="34" charset="-122"/>
                <a:cs typeface="可画乐淘淘-简"/>
                <a:sym typeface="可画乐淘淘-简"/>
              </a:rPr>
              <a:t>七选五</a:t>
            </a:r>
            <a:endParaRPr kumimoji="0" lang="en-US" sz="8000" b="1" i="0" u="none" strike="noStrike" kern="1200" cap="none" spc="1005" normalizeH="0" baseline="0" noProof="0" dirty="0">
              <a:ln>
                <a:noFill/>
              </a:ln>
              <a:solidFill>
                <a:srgbClr val="299BE1"/>
              </a:solidFill>
              <a:effectLst/>
              <a:uLnTx/>
              <a:uFillTx/>
              <a:latin typeface="微软雅黑" panose="020B0503020204020204" pitchFamily="34" charset="-122"/>
              <a:ea typeface="微软雅黑" panose="020B0503020204020204" pitchFamily="34" charset="-122"/>
              <a:cs typeface="可画乐淘淘-简"/>
              <a:sym typeface="可画乐淘淘-简"/>
            </a:endParaRPr>
          </a:p>
        </p:txBody>
      </p:sp>
      <p:grpSp>
        <p:nvGrpSpPr>
          <p:cNvPr id="11" name="Group 11"/>
          <p:cNvGrpSpPr/>
          <p:nvPr/>
        </p:nvGrpSpPr>
        <p:grpSpPr>
          <a:xfrm>
            <a:off x="2186361" y="4538831"/>
            <a:ext cx="3899932" cy="235269"/>
            <a:chOff x="0" y="0"/>
            <a:chExt cx="9473438" cy="571500"/>
          </a:xfrm>
        </p:grpSpPr>
        <p:sp>
          <p:nvSpPr>
            <p:cNvPr id="12" name="Freeform 12"/>
            <p:cNvSpPr/>
            <p:nvPr/>
          </p:nvSpPr>
          <p:spPr>
            <a:xfrm>
              <a:off x="0" y="255270"/>
              <a:ext cx="9473438" cy="69850"/>
            </a:xfrm>
            <a:custGeom>
              <a:avLst/>
              <a:gdLst/>
              <a:ahLst/>
              <a:cxnLst/>
              <a:rect l="l" t="t" r="r" b="b"/>
              <a:pathLst>
                <a:path w="9473438" h="69850">
                  <a:moveTo>
                    <a:pt x="9182608" y="0"/>
                  </a:moveTo>
                  <a:lnTo>
                    <a:pt x="0" y="0"/>
                  </a:lnTo>
                  <a:lnTo>
                    <a:pt x="0" y="69850"/>
                  </a:lnTo>
                  <a:lnTo>
                    <a:pt x="9473438" y="69850"/>
                  </a:lnTo>
                  <a:lnTo>
                    <a:pt x="9473438" y="0"/>
                  </a:lnTo>
                  <a:close/>
                </a:path>
              </a:pathLst>
            </a:custGeom>
            <a:solidFill>
              <a:srgbClr val="7085FF"/>
            </a:solidFill>
          </p:spPr>
        </p:sp>
      </p:grpSp>
      <p:pic>
        <p:nvPicPr>
          <p:cNvPr id="6" name="图片 5"/>
          <p:cNvPicPr>
            <a:picLocks noChangeAspect="1"/>
          </p:cNvPicPr>
          <p:nvPr/>
        </p:nvPicPr>
        <p:blipFill>
          <a:blip r:embed="rId2"/>
          <a:srcRect b="27000"/>
          <a:stretch>
            <a:fillRect/>
          </a:stretch>
        </p:blipFill>
        <p:spPr>
          <a:xfrm>
            <a:off x="6477000" y="1750314"/>
            <a:ext cx="9296400" cy="6786372"/>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2"/>
          <p:cNvSpPr txBox="1"/>
          <p:nvPr/>
        </p:nvSpPr>
        <p:spPr>
          <a:xfrm>
            <a:off x="76200" y="190501"/>
            <a:ext cx="18059400" cy="10363200"/>
          </a:xfrm>
          <a:prstGeom prst="rect">
            <a:avLst/>
          </a:prstGeom>
        </p:spPr>
        <p:txBody>
          <a:bodyPr>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0" algn="just" defTabSz="1371600">
              <a:lnSpc>
                <a:spcPct val="110000"/>
              </a:lnSpc>
              <a:spcBef>
                <a:spcPts val="0"/>
              </a:spcBef>
              <a:buNone/>
            </a:pPr>
            <a:r>
              <a:rPr lang="en-US" altLang="zh-CN" sz="3600" kern="100" dirty="0">
                <a:solidFill>
                  <a:srgbClr val="000000"/>
                </a:solidFill>
                <a:latin typeface="Calibri" panose="020F0502020204030204" pitchFamily="34" charset="0"/>
                <a:ea typeface="Calibri" panose="020F0502020204030204" pitchFamily="34" charset="0"/>
                <a:cs typeface="Calibri" panose="020F0502020204030204" pitchFamily="34" charset="0"/>
              </a:rPr>
              <a:t>         There's nothing like </a:t>
            </a:r>
            <a:r>
              <a:rPr lang="en-US" altLang="zh-CN" sz="3600" kern="100" dirty="0">
                <a:solidFill>
                  <a:srgbClr val="000000"/>
                </a:solidFill>
                <a:highlight>
                  <a:srgbClr val="FFFF00"/>
                </a:highlight>
                <a:latin typeface="Calibri" panose="020F0502020204030204" pitchFamily="34" charset="0"/>
                <a:ea typeface="Calibri" panose="020F0502020204030204" pitchFamily="34" charset="0"/>
                <a:cs typeface="Calibri" panose="020F0502020204030204" pitchFamily="34" charset="0"/>
              </a:rPr>
              <a:t>fresh-cut flowers </a:t>
            </a:r>
            <a:r>
              <a:rPr lang="en-US" altLang="zh-CN" sz="3600" kern="100" dirty="0">
                <a:solidFill>
                  <a:srgbClr val="000000"/>
                </a:solidFill>
                <a:latin typeface="Calibri" panose="020F0502020204030204" pitchFamily="34" charset="0"/>
                <a:ea typeface="Calibri" panose="020F0502020204030204" pitchFamily="34" charset="0"/>
                <a:cs typeface="Calibri" panose="020F0502020204030204" pitchFamily="34" charset="0"/>
              </a:rPr>
              <a:t>to brighten up your space. But even if you have somewhat of a green thumb, those blooms are on borrowed time. </a:t>
            </a:r>
            <a:r>
              <a:rPr lang="en-US" altLang="zh-CN" sz="3600" u="sng" kern="100" dirty="0">
                <a:solidFill>
                  <a:srgbClr val="000000"/>
                </a:solidFill>
                <a:latin typeface="Calibri" panose="020F0502020204030204" pitchFamily="34" charset="0"/>
                <a:ea typeface="Calibri" panose="020F0502020204030204" pitchFamily="34" charset="0"/>
                <a:cs typeface="Calibri" panose="020F0502020204030204" pitchFamily="34" charset="0"/>
              </a:rPr>
              <a:t>  36  </a:t>
            </a:r>
            <a:r>
              <a:rPr lang="en-US" altLang="zh-CN" sz="3600" kern="100" dirty="0">
                <a:solidFill>
                  <a:srgbClr val="000000"/>
                </a:solidFill>
                <a:latin typeface="Calibri" panose="020F0502020204030204" pitchFamily="34" charset="0"/>
                <a:ea typeface="Calibri" panose="020F0502020204030204" pitchFamily="34" charset="0"/>
                <a:cs typeface="Calibri" panose="020F0502020204030204" pitchFamily="34" charset="0"/>
              </a:rPr>
              <a:t> </a:t>
            </a:r>
            <a:r>
              <a:rPr lang="en-US" altLang="zh-CN" sz="3600" kern="100" dirty="0">
                <a:solidFill>
                  <a:srgbClr val="000000"/>
                </a:solidFill>
                <a:highlight>
                  <a:srgbClr val="FFFF00"/>
                </a:highlight>
                <a:latin typeface="Calibri" panose="020F0502020204030204" pitchFamily="34" charset="0"/>
                <a:ea typeface="Calibri" panose="020F0502020204030204" pitchFamily="34" charset="0"/>
                <a:cs typeface="Calibri" panose="020F0502020204030204" pitchFamily="34" charset="0"/>
              </a:rPr>
              <a:t>Here are some practical tips </a:t>
            </a:r>
            <a:r>
              <a:rPr lang="en-US" altLang="zh-CN" sz="3600" kern="100" dirty="0">
                <a:solidFill>
                  <a:srgbClr val="000000"/>
                </a:solidFill>
                <a:latin typeface="Calibri" panose="020F0502020204030204" pitchFamily="34" charset="0"/>
                <a:ea typeface="Calibri" panose="020F0502020204030204" pitchFamily="34" charset="0"/>
                <a:cs typeface="Calibri" panose="020F0502020204030204" pitchFamily="34" charset="0"/>
              </a:rPr>
              <a:t>from Sarah Wiles, a professional florist with years of experience.</a:t>
            </a:r>
            <a:endParaRPr lang="en-US" altLang="zh-CN" sz="3600" kern="1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marL="342900" indent="0" algn="just" defTabSz="1371600">
              <a:lnSpc>
                <a:spcPct val="110000"/>
              </a:lnSpc>
              <a:spcBef>
                <a:spcPts val="0"/>
              </a:spcBef>
              <a:buNone/>
            </a:pPr>
            <a:r>
              <a:rPr lang="en-US" altLang="zh-CN" sz="3600" kern="100" dirty="0">
                <a:solidFill>
                  <a:srgbClr val="000000"/>
                </a:solidFill>
                <a:latin typeface="Calibri" panose="020F0502020204030204" pitchFamily="34" charset="0"/>
                <a:ea typeface="Calibri" panose="020F0502020204030204" pitchFamily="34" charset="0"/>
                <a:cs typeface="Calibri" panose="020F0502020204030204" pitchFamily="34" charset="0"/>
              </a:rPr>
              <a:t>	</a:t>
            </a:r>
            <a:r>
              <a:rPr lang="en-US" altLang="zh-CN" sz="3600" b="1" u="sng" kern="100" dirty="0">
                <a:solidFill>
                  <a:srgbClr val="000000"/>
                </a:solidFill>
                <a:latin typeface="Calibri" panose="020F0502020204030204" pitchFamily="34" charset="0"/>
                <a:ea typeface="Calibri" panose="020F0502020204030204" pitchFamily="34" charset="0"/>
                <a:cs typeface="Calibri" panose="020F0502020204030204" pitchFamily="34" charset="0"/>
              </a:rPr>
              <a:t>Snip the bottom of the stems.</a:t>
            </a:r>
            <a:endParaRPr lang="en-US" altLang="zh-CN" sz="3600" b="1" u="sng" kern="1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marL="342900" indent="0" algn="just" defTabSz="1371600">
              <a:lnSpc>
                <a:spcPct val="110000"/>
              </a:lnSpc>
              <a:spcBef>
                <a:spcPts val="0"/>
              </a:spcBef>
              <a:buNone/>
            </a:pPr>
            <a:r>
              <a:rPr lang="en-US" altLang="zh-CN" sz="3600" kern="100" dirty="0">
                <a:solidFill>
                  <a:srgbClr val="000000"/>
                </a:solidFill>
                <a:latin typeface="Calibri" panose="020F0502020204030204" pitchFamily="34" charset="0"/>
                <a:ea typeface="Calibri" panose="020F0502020204030204" pitchFamily="34" charset="0"/>
                <a:cs typeface="Calibri" panose="020F0502020204030204" pitchFamily="34" charset="0"/>
              </a:rPr>
              <a:t>	Cutting the bottom off flower stems on an angle is a traditional and effective technique. “An angle is best,” says Wiles. “It creates a larger surface area to draw up water and prevents the stem from sitting flat against the bottom of the vase.”</a:t>
            </a:r>
            <a:r>
              <a:rPr lang="en-US" altLang="zh-CN" sz="3600" u="sng" kern="100" dirty="0">
                <a:solidFill>
                  <a:srgbClr val="000000"/>
                </a:solidFill>
                <a:latin typeface="Calibri" panose="020F0502020204030204" pitchFamily="34" charset="0"/>
                <a:ea typeface="Calibri" panose="020F0502020204030204" pitchFamily="34" charset="0"/>
                <a:cs typeface="Calibri" panose="020F0502020204030204" pitchFamily="34" charset="0"/>
              </a:rPr>
              <a:t>   37  </a:t>
            </a:r>
            <a:r>
              <a:rPr lang="en-US" altLang="zh-CN" sz="3600" kern="100" dirty="0">
                <a:solidFill>
                  <a:srgbClr val="000000"/>
                </a:solidFill>
                <a:latin typeface="Calibri" panose="020F0502020204030204" pitchFamily="34" charset="0"/>
                <a:ea typeface="Calibri" panose="020F0502020204030204" pitchFamily="34" charset="0"/>
                <a:cs typeface="Calibri" panose="020F0502020204030204" pitchFamily="34" charset="0"/>
              </a:rPr>
              <a:t> What matters most is keeping the vase clean and water fresh.</a:t>
            </a:r>
            <a:endParaRPr lang="en-US" altLang="zh-CN" sz="3600" kern="1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marL="342900" indent="0" algn="just" defTabSz="1371600">
              <a:lnSpc>
                <a:spcPct val="110000"/>
              </a:lnSpc>
              <a:spcBef>
                <a:spcPts val="0"/>
              </a:spcBef>
              <a:buNone/>
            </a:pPr>
            <a:r>
              <a:rPr lang="en-US" altLang="zh-CN" sz="3600" kern="100" dirty="0">
                <a:solidFill>
                  <a:srgbClr val="000000"/>
                </a:solidFill>
                <a:latin typeface="Calibri" panose="020F0502020204030204" pitchFamily="34" charset="0"/>
                <a:ea typeface="Calibri" panose="020F0502020204030204" pitchFamily="34" charset="0"/>
                <a:cs typeface="Calibri" panose="020F0502020204030204" pitchFamily="34" charset="0"/>
              </a:rPr>
              <a:t>	</a:t>
            </a:r>
            <a:r>
              <a:rPr lang="en-US" altLang="zh-CN" sz="3600" u="sng" kern="100" dirty="0">
                <a:solidFill>
                  <a:srgbClr val="000000"/>
                </a:solidFill>
                <a:latin typeface="Calibri" panose="020F0502020204030204" pitchFamily="34" charset="0"/>
                <a:ea typeface="Calibri" panose="020F0502020204030204" pitchFamily="34" charset="0"/>
                <a:cs typeface="Calibri" panose="020F0502020204030204" pitchFamily="34" charset="0"/>
              </a:rPr>
              <a:t>  38  </a:t>
            </a:r>
            <a:endParaRPr lang="en-US" altLang="zh-CN" sz="3600" u="sng" kern="1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marL="342900" indent="0" algn="just" defTabSz="1371600">
              <a:lnSpc>
                <a:spcPct val="110000"/>
              </a:lnSpc>
              <a:spcBef>
                <a:spcPts val="0"/>
              </a:spcBef>
              <a:buNone/>
            </a:pPr>
            <a:r>
              <a:rPr lang="en-US" altLang="zh-CN" sz="3600" kern="100" dirty="0">
                <a:solidFill>
                  <a:srgbClr val="000000"/>
                </a:solidFill>
                <a:latin typeface="Calibri" panose="020F0502020204030204" pitchFamily="34" charset="0"/>
                <a:ea typeface="Calibri" panose="020F0502020204030204" pitchFamily="34" charset="0"/>
                <a:cs typeface="Calibri" panose="020F0502020204030204" pitchFamily="34" charset="0"/>
              </a:rPr>
              <a:t>	It's vital to change out the water before it gets cloudy. Every day would be best. “Some flowers, like sunflowers, promote more bacteria growth, so they need more frequent changes,” says Wiles. When doing so, remember to also add more flower food to the fresh water to maintain nutrient levels.</a:t>
            </a:r>
            <a:endParaRPr lang="en-US" altLang="zh-CN" sz="3600" kern="1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marL="342900" indent="0" algn="just" defTabSz="1371600">
              <a:lnSpc>
                <a:spcPct val="110000"/>
              </a:lnSpc>
              <a:spcBef>
                <a:spcPts val="0"/>
              </a:spcBef>
              <a:buNone/>
            </a:pPr>
            <a:r>
              <a:rPr lang="en-US" altLang="zh-CN" sz="3600" kern="100" dirty="0">
                <a:solidFill>
                  <a:srgbClr val="000000"/>
                </a:solidFill>
                <a:latin typeface="Calibri" panose="020F0502020204030204" pitchFamily="34" charset="0"/>
                <a:ea typeface="Calibri" panose="020F0502020204030204" pitchFamily="34" charset="0"/>
                <a:cs typeface="Calibri" panose="020F0502020204030204" pitchFamily="34" charset="0"/>
              </a:rPr>
              <a:t>	</a:t>
            </a:r>
            <a:r>
              <a:rPr lang="en-US" altLang="zh-CN" sz="3600" b="1" u="sng" kern="100" dirty="0">
                <a:solidFill>
                  <a:srgbClr val="000000"/>
                </a:solidFill>
                <a:latin typeface="Calibri" panose="020F0502020204030204" pitchFamily="34" charset="0"/>
                <a:ea typeface="Calibri" panose="020F0502020204030204" pitchFamily="34" charset="0"/>
                <a:cs typeface="Calibri" panose="020F0502020204030204" pitchFamily="34" charset="0"/>
              </a:rPr>
              <a:t>Keep the environment clean and tidy.  </a:t>
            </a:r>
            <a:endParaRPr lang="en-US" altLang="zh-CN" sz="3600" b="1" u="sng" kern="1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marL="342900" indent="0" algn="just" defTabSz="1371600">
              <a:lnSpc>
                <a:spcPct val="110000"/>
              </a:lnSpc>
              <a:spcBef>
                <a:spcPts val="0"/>
              </a:spcBef>
              <a:buNone/>
            </a:pPr>
            <a:r>
              <a:rPr lang="en-US" altLang="zh-CN" sz="3600" kern="100" dirty="0">
                <a:solidFill>
                  <a:srgbClr val="000000"/>
                </a:solidFill>
                <a:latin typeface="Calibri" panose="020F0502020204030204" pitchFamily="34" charset="0"/>
                <a:ea typeface="Calibri" panose="020F0502020204030204" pitchFamily="34" charset="0"/>
                <a:cs typeface="Calibri" panose="020F0502020204030204" pitchFamily="34" charset="0"/>
              </a:rPr>
              <a:t>	</a:t>
            </a:r>
            <a:r>
              <a:rPr lang="en-US" altLang="zh-CN" sz="3600" u="sng" kern="100" dirty="0">
                <a:solidFill>
                  <a:srgbClr val="000000"/>
                </a:solidFill>
                <a:latin typeface="Calibri" panose="020F0502020204030204" pitchFamily="34" charset="0"/>
                <a:ea typeface="Calibri" panose="020F0502020204030204" pitchFamily="34" charset="0"/>
                <a:cs typeface="Calibri" panose="020F0502020204030204" pitchFamily="34" charset="0"/>
              </a:rPr>
              <a:t>  39  </a:t>
            </a:r>
            <a:r>
              <a:rPr lang="en-US" altLang="zh-CN" sz="3600" kern="100" dirty="0">
                <a:solidFill>
                  <a:srgbClr val="000000"/>
                </a:solidFill>
                <a:latin typeface="Calibri" panose="020F0502020204030204" pitchFamily="34" charset="0"/>
                <a:ea typeface="Calibri" panose="020F0502020204030204" pitchFamily="34" charset="0"/>
                <a:cs typeface="Calibri" panose="020F0502020204030204" pitchFamily="34" charset="0"/>
              </a:rPr>
              <a:t> “As flowers die, they produce more bacteria and ethylene gas, which makes the other flowers wilt faster,” Wiles noted. Removing them as soon as possible helps the rest last longer.</a:t>
            </a:r>
            <a:endParaRPr lang="en-US" altLang="zh-CN" sz="3600" kern="1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marL="342900" indent="0" algn="just" defTabSz="1371600">
              <a:lnSpc>
                <a:spcPct val="110000"/>
              </a:lnSpc>
              <a:spcBef>
                <a:spcPts val="0"/>
              </a:spcBef>
              <a:buNone/>
            </a:pPr>
            <a:r>
              <a:rPr lang="en-US" altLang="zh-CN" sz="3600" kern="100" dirty="0">
                <a:solidFill>
                  <a:srgbClr val="000000"/>
                </a:solidFill>
                <a:latin typeface="Calibri" panose="020F0502020204030204" pitchFamily="34" charset="0"/>
                <a:ea typeface="Calibri" panose="020F0502020204030204" pitchFamily="34" charset="0"/>
                <a:cs typeface="Calibri" panose="020F0502020204030204" pitchFamily="34" charset="0"/>
              </a:rPr>
              <a:t>	</a:t>
            </a:r>
            <a:r>
              <a:rPr lang="en-US" altLang="zh-CN" sz="3600" b="1" u="sng" kern="100" dirty="0">
                <a:solidFill>
                  <a:srgbClr val="000000"/>
                </a:solidFill>
                <a:latin typeface="Calibri" panose="020F0502020204030204" pitchFamily="34" charset="0"/>
                <a:ea typeface="Calibri" panose="020F0502020204030204" pitchFamily="34" charset="0"/>
                <a:cs typeface="Calibri" panose="020F0502020204030204" pitchFamily="34" charset="0"/>
              </a:rPr>
              <a:t>Keep the vase out of the sunlight.</a:t>
            </a:r>
            <a:endParaRPr lang="en-US" altLang="zh-CN" sz="3600" b="1" u="sng" kern="1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marL="342900" indent="0" algn="just" defTabSz="1371600">
              <a:lnSpc>
                <a:spcPct val="110000"/>
              </a:lnSpc>
              <a:spcBef>
                <a:spcPts val="0"/>
              </a:spcBef>
              <a:buNone/>
            </a:pPr>
            <a:r>
              <a:rPr lang="en-US" altLang="zh-CN" sz="3600" kern="100" dirty="0">
                <a:solidFill>
                  <a:srgbClr val="000000"/>
                </a:solidFill>
                <a:latin typeface="Calibri" panose="020F0502020204030204" pitchFamily="34" charset="0"/>
                <a:ea typeface="Calibri" panose="020F0502020204030204" pitchFamily="34" charset="0"/>
                <a:cs typeface="Calibri" panose="020F0502020204030204" pitchFamily="34" charset="0"/>
              </a:rPr>
              <a:t>	A vase is not a garden of living flowers; it's a container of dying ones, so they don't need direct sun. In fact, that's a bad thing. “Direct sunlight increases the temperature and reduces vase life. The warmth accelerates the flowers' breath and water loss, essentially making them ‘age’ faster,” Wiles says.</a:t>
            </a:r>
            <a:r>
              <a:rPr lang="en-US" altLang="zh-CN" sz="3600" u="sng" kern="100" dirty="0">
                <a:solidFill>
                  <a:srgbClr val="000000"/>
                </a:solidFill>
                <a:latin typeface="Calibri" panose="020F0502020204030204" pitchFamily="34" charset="0"/>
                <a:ea typeface="Calibri" panose="020F0502020204030204" pitchFamily="34" charset="0"/>
                <a:cs typeface="Calibri" panose="020F0502020204030204" pitchFamily="34" charset="0"/>
              </a:rPr>
              <a:t>   40  </a:t>
            </a:r>
            <a:endParaRPr lang="en-US" altLang="zh-CN" sz="3600" u="sng" kern="1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marL="342900" indent="0" algn="just" defTabSz="1371600">
              <a:lnSpc>
                <a:spcPct val="110000"/>
              </a:lnSpc>
              <a:spcBef>
                <a:spcPts val="0"/>
              </a:spcBef>
              <a:buNone/>
            </a:pPr>
            <a:r>
              <a:rPr lang="en-US" altLang="zh-CN" sz="3600" kern="100" dirty="0">
                <a:solidFill>
                  <a:srgbClr val="000000"/>
                </a:solidFill>
                <a:latin typeface="Calibri" panose="020F0502020204030204" pitchFamily="34" charset="0"/>
                <a:ea typeface="Calibri" panose="020F0502020204030204" pitchFamily="34" charset="0"/>
                <a:cs typeface="Calibri" panose="020F0502020204030204" pitchFamily="34" charset="0"/>
              </a:rPr>
              <a:t>	</a:t>
            </a:r>
            <a:r>
              <a:rPr lang="en-US" altLang="zh-CN" sz="3600" kern="100" dirty="0">
                <a:solidFill>
                  <a:srgbClr val="000000"/>
                </a:solidFill>
                <a:highlight>
                  <a:srgbClr val="FFFF00"/>
                </a:highlight>
                <a:latin typeface="Calibri" panose="020F0502020204030204" pitchFamily="34" charset="0"/>
                <a:ea typeface="Calibri" panose="020F0502020204030204" pitchFamily="34" charset="0"/>
                <a:cs typeface="Calibri" panose="020F0502020204030204" pitchFamily="34" charset="0"/>
              </a:rPr>
              <a:t>By following these simple steps</a:t>
            </a:r>
            <a:r>
              <a:rPr lang="en-US" altLang="zh-CN" sz="3600" kern="100" dirty="0">
                <a:solidFill>
                  <a:srgbClr val="000000"/>
                </a:solidFill>
                <a:latin typeface="Calibri" panose="020F0502020204030204" pitchFamily="34" charset="0"/>
                <a:ea typeface="Calibri" panose="020F0502020204030204" pitchFamily="34" charset="0"/>
                <a:cs typeface="Calibri" panose="020F0502020204030204" pitchFamily="34" charset="0"/>
              </a:rPr>
              <a:t>, you can slow down the clock and enjoy the natural beauty of your blooms for as long as possible.</a:t>
            </a:r>
            <a:endParaRPr lang="zh-CN" altLang="zh-CN" sz="3600"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2"/>
          <p:cNvSpPr txBox="1"/>
          <p:nvPr/>
        </p:nvSpPr>
        <p:spPr>
          <a:xfrm>
            <a:off x="76200" y="2247900"/>
            <a:ext cx="17830800" cy="73152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0" algn="just" defTabSz="1371600">
              <a:lnSpc>
                <a:spcPct val="110000"/>
              </a:lnSpc>
              <a:spcBef>
                <a:spcPts val="0"/>
              </a:spcBef>
              <a:buNone/>
            </a:pPr>
            <a:r>
              <a:rPr lang="en-US" altLang="zh-CN" sz="4400" kern="100" dirty="0">
                <a:solidFill>
                  <a:srgbClr val="000000"/>
                </a:solidFill>
                <a:latin typeface="Calibri" panose="020F0502020204030204" pitchFamily="34" charset="0"/>
                <a:ea typeface="Calibri" panose="020F0502020204030204" pitchFamily="34" charset="0"/>
                <a:cs typeface="Calibri" panose="020F0502020204030204" pitchFamily="34" charset="0"/>
              </a:rPr>
              <a:t>A. </a:t>
            </a:r>
            <a:r>
              <a:rPr lang="en-US" altLang="zh-CN" sz="4400" b="1" kern="100" dirty="0">
                <a:solidFill>
                  <a:srgbClr val="000000"/>
                </a:solidFill>
                <a:latin typeface="Calibri" panose="020F0502020204030204" pitchFamily="34" charset="0"/>
                <a:ea typeface="Calibri" panose="020F0502020204030204" pitchFamily="34" charset="0"/>
                <a:cs typeface="Calibri" panose="020F0502020204030204" pitchFamily="34" charset="0"/>
              </a:rPr>
              <a:t>Why</a:t>
            </a:r>
            <a:r>
              <a:rPr lang="en-US" altLang="zh-CN" sz="4400" kern="100" dirty="0">
                <a:solidFill>
                  <a:srgbClr val="000000"/>
                </a:solidFill>
                <a:latin typeface="Calibri" panose="020F0502020204030204" pitchFamily="34" charset="0"/>
                <a:ea typeface="Calibri" panose="020F0502020204030204" pitchFamily="34" charset="0"/>
                <a:cs typeface="Calibri" panose="020F0502020204030204" pitchFamily="34" charset="0"/>
              </a:rPr>
              <a:t> does this supposedly </a:t>
            </a:r>
            <a:r>
              <a:rPr lang="en-US" altLang="zh-CN" sz="4400" b="1" kern="100" dirty="0">
                <a:solidFill>
                  <a:srgbClr val="000000"/>
                </a:solidFill>
                <a:latin typeface="Calibri" panose="020F0502020204030204" pitchFamily="34" charset="0"/>
                <a:ea typeface="Calibri" panose="020F0502020204030204" pitchFamily="34" charset="0"/>
                <a:cs typeface="Calibri" panose="020F0502020204030204" pitchFamily="34" charset="0"/>
              </a:rPr>
              <a:t>work</a:t>
            </a:r>
            <a:r>
              <a:rPr lang="en-US" altLang="zh-CN" sz="4400" kern="100" dirty="0">
                <a:solidFill>
                  <a:srgbClr val="000000"/>
                </a:solidFill>
                <a:latin typeface="Calibri" panose="020F0502020204030204" pitchFamily="34" charset="0"/>
                <a:ea typeface="Calibri" panose="020F0502020204030204" pitchFamily="34" charset="0"/>
                <a:cs typeface="Calibri" panose="020F0502020204030204" pitchFamily="34" charset="0"/>
              </a:rPr>
              <a:t>?</a:t>
            </a:r>
            <a:endParaRPr lang="en-US" altLang="zh-CN" sz="4400" kern="1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marL="342900" indent="0" algn="just" defTabSz="1371600">
              <a:lnSpc>
                <a:spcPct val="110000"/>
              </a:lnSpc>
              <a:spcBef>
                <a:spcPts val="0"/>
              </a:spcBef>
              <a:buNone/>
            </a:pPr>
            <a:r>
              <a:rPr lang="en-US" altLang="zh-CN" sz="4400" u="sng" kern="100" dirty="0">
                <a:solidFill>
                  <a:srgbClr val="000000"/>
                </a:solidFill>
                <a:latin typeface="Calibri" panose="020F0502020204030204" pitchFamily="34" charset="0"/>
                <a:ea typeface="Calibri" panose="020F0502020204030204" pitchFamily="34" charset="0"/>
                <a:cs typeface="Calibri" panose="020F0502020204030204" pitchFamily="34" charset="0"/>
              </a:rPr>
              <a:t>B. Refresh water and flower food regularly.</a:t>
            </a:r>
            <a:endParaRPr lang="en-US" altLang="zh-CN" sz="4400" u="sng" kern="1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marL="342900" indent="0" algn="just" defTabSz="1371600">
              <a:lnSpc>
                <a:spcPct val="110000"/>
              </a:lnSpc>
              <a:spcBef>
                <a:spcPts val="0"/>
              </a:spcBef>
              <a:buNone/>
            </a:pPr>
            <a:r>
              <a:rPr lang="en-US" altLang="zh-CN" sz="4400" kern="100" dirty="0">
                <a:solidFill>
                  <a:srgbClr val="000000"/>
                </a:solidFill>
                <a:latin typeface="Calibri" panose="020F0502020204030204" pitchFamily="34" charset="0"/>
                <a:ea typeface="Calibri" panose="020F0502020204030204" pitchFamily="34" charset="0"/>
                <a:cs typeface="Calibri" panose="020F0502020204030204" pitchFamily="34" charset="0"/>
              </a:rPr>
              <a:t>C. </a:t>
            </a:r>
            <a:r>
              <a:rPr lang="en-US" altLang="zh-CN" sz="4400" b="1" kern="100" dirty="0">
                <a:solidFill>
                  <a:srgbClr val="000000"/>
                </a:solidFill>
                <a:latin typeface="Calibri" panose="020F0502020204030204" pitchFamily="34" charset="0"/>
                <a:ea typeface="Calibri" panose="020F0502020204030204" pitchFamily="34" charset="0"/>
                <a:cs typeface="Calibri" panose="020F0502020204030204" pitchFamily="34" charset="0"/>
              </a:rPr>
              <a:t>What</a:t>
            </a:r>
            <a:r>
              <a:rPr lang="en-US" altLang="zh-CN" sz="4400" kern="100" dirty="0">
                <a:solidFill>
                  <a:srgbClr val="000000"/>
                </a:solidFill>
                <a:latin typeface="Calibri" panose="020F0502020204030204" pitchFamily="34" charset="0"/>
                <a:ea typeface="Calibri" panose="020F0502020204030204" pitchFamily="34" charset="0"/>
                <a:cs typeface="Calibri" panose="020F0502020204030204" pitchFamily="34" charset="0"/>
              </a:rPr>
              <a:t> will actually make your flowers </a:t>
            </a:r>
            <a:r>
              <a:rPr lang="en-US" altLang="zh-CN" sz="4400" b="1" kern="100" dirty="0">
                <a:solidFill>
                  <a:srgbClr val="000000"/>
                </a:solidFill>
                <a:latin typeface="Calibri" panose="020F0502020204030204" pitchFamily="34" charset="0"/>
                <a:ea typeface="Calibri" panose="020F0502020204030204" pitchFamily="34" charset="0"/>
                <a:cs typeface="Calibri" panose="020F0502020204030204" pitchFamily="34" charset="0"/>
              </a:rPr>
              <a:t>last longer</a:t>
            </a:r>
            <a:r>
              <a:rPr lang="en-US" altLang="zh-CN" sz="4400" kern="100" dirty="0">
                <a:solidFill>
                  <a:srgbClr val="000000"/>
                </a:solidFill>
                <a:latin typeface="Calibri" panose="020F0502020204030204" pitchFamily="34" charset="0"/>
                <a:ea typeface="Calibri" panose="020F0502020204030204" pitchFamily="34" charset="0"/>
                <a:cs typeface="Calibri" panose="020F0502020204030204" pitchFamily="34" charset="0"/>
              </a:rPr>
              <a:t>?</a:t>
            </a:r>
            <a:endParaRPr lang="en-US" altLang="zh-CN" sz="4400" kern="1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marL="342900" indent="0" algn="just" defTabSz="1371600">
              <a:lnSpc>
                <a:spcPct val="110000"/>
              </a:lnSpc>
              <a:spcBef>
                <a:spcPts val="0"/>
              </a:spcBef>
              <a:buNone/>
            </a:pPr>
            <a:r>
              <a:rPr lang="en-US" altLang="zh-CN" sz="4400" u="sng" kern="100" dirty="0">
                <a:solidFill>
                  <a:srgbClr val="000000"/>
                </a:solidFill>
                <a:latin typeface="Calibri" panose="020F0502020204030204" pitchFamily="34" charset="0"/>
                <a:ea typeface="Calibri" panose="020F0502020204030204" pitchFamily="34" charset="0"/>
                <a:cs typeface="Calibri" panose="020F0502020204030204" pitchFamily="34" charset="0"/>
              </a:rPr>
              <a:t>D. Buy more flower mix to add back into fresh water.</a:t>
            </a:r>
            <a:endParaRPr lang="en-US" altLang="zh-CN" sz="4400" u="sng" kern="1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marL="342900" indent="0" algn="just" defTabSz="1371600">
              <a:lnSpc>
                <a:spcPct val="110000"/>
              </a:lnSpc>
              <a:spcBef>
                <a:spcPts val="0"/>
              </a:spcBef>
              <a:buNone/>
            </a:pPr>
            <a:r>
              <a:rPr lang="en-US" altLang="zh-CN" sz="4400" kern="100" dirty="0">
                <a:solidFill>
                  <a:srgbClr val="000000"/>
                </a:solidFill>
                <a:latin typeface="Calibri" panose="020F0502020204030204" pitchFamily="34" charset="0"/>
                <a:ea typeface="Calibri" panose="020F0502020204030204" pitchFamily="34" charset="0"/>
                <a:cs typeface="Calibri" panose="020F0502020204030204" pitchFamily="34" charset="0"/>
              </a:rPr>
              <a:t>E. A </a:t>
            </a:r>
            <a:r>
              <a:rPr lang="en-US" altLang="zh-CN" sz="4400" b="1" kern="100" dirty="0">
                <a:solidFill>
                  <a:srgbClr val="000000"/>
                </a:solidFill>
                <a:latin typeface="Calibri" panose="020F0502020204030204" pitchFamily="34" charset="0"/>
                <a:ea typeface="Calibri" panose="020F0502020204030204" pitchFamily="34" charset="0"/>
                <a:cs typeface="Calibri" panose="020F0502020204030204" pitchFamily="34" charset="0"/>
              </a:rPr>
              <a:t>cooler, darker </a:t>
            </a:r>
            <a:r>
              <a:rPr lang="en-US" altLang="zh-CN" sz="4400" kern="100" dirty="0">
                <a:solidFill>
                  <a:srgbClr val="000000"/>
                </a:solidFill>
                <a:latin typeface="Calibri" panose="020F0502020204030204" pitchFamily="34" charset="0"/>
                <a:ea typeface="Calibri" panose="020F0502020204030204" pitchFamily="34" charset="0"/>
                <a:cs typeface="Calibri" panose="020F0502020204030204" pitchFamily="34" charset="0"/>
              </a:rPr>
              <a:t>room will keep flowers fresh longer.</a:t>
            </a:r>
            <a:endParaRPr lang="en-US" altLang="zh-CN" sz="4400" kern="1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marL="342900" indent="0" algn="just" defTabSz="1371600">
              <a:lnSpc>
                <a:spcPct val="110000"/>
              </a:lnSpc>
              <a:spcBef>
                <a:spcPts val="0"/>
              </a:spcBef>
              <a:buNone/>
            </a:pPr>
            <a:r>
              <a:rPr lang="en-US" altLang="zh-CN" sz="4400" kern="100" dirty="0">
                <a:solidFill>
                  <a:srgbClr val="000000"/>
                </a:solidFill>
                <a:latin typeface="Calibri" panose="020F0502020204030204" pitchFamily="34" charset="0"/>
                <a:ea typeface="Calibri" panose="020F0502020204030204" pitchFamily="34" charset="0"/>
                <a:cs typeface="Calibri" panose="020F0502020204030204" pitchFamily="34" charset="0"/>
              </a:rPr>
              <a:t>F. While it turns out </a:t>
            </a:r>
            <a:r>
              <a:rPr lang="en-US" altLang="zh-CN" sz="4400" b="1" kern="100" dirty="0">
                <a:solidFill>
                  <a:srgbClr val="C00000"/>
                </a:solidFill>
                <a:latin typeface="Calibri" panose="020F0502020204030204" pitchFamily="34" charset="0"/>
                <a:ea typeface="Calibri" panose="020F0502020204030204" pitchFamily="34" charset="0"/>
                <a:cs typeface="Calibri" panose="020F0502020204030204" pitchFamily="34" charset="0"/>
              </a:rPr>
              <a:t>that</a:t>
            </a:r>
            <a:r>
              <a:rPr lang="en-US" altLang="zh-CN" sz="4400" kern="100" dirty="0">
                <a:solidFill>
                  <a:srgbClr val="000000"/>
                </a:solidFill>
                <a:latin typeface="Calibri" panose="020F0502020204030204" pitchFamily="34" charset="0"/>
                <a:ea typeface="Calibri" panose="020F0502020204030204" pitchFamily="34" charset="0"/>
                <a:cs typeface="Calibri" panose="020F0502020204030204" pitchFamily="34" charset="0"/>
              </a:rPr>
              <a:t>'s a good thing, don't worry if you </a:t>
            </a:r>
            <a:r>
              <a:rPr lang="en-US" altLang="zh-CN" sz="4400" b="1" kern="100" dirty="0">
                <a:solidFill>
                  <a:srgbClr val="000000"/>
                </a:solidFill>
                <a:latin typeface="Calibri" panose="020F0502020204030204" pitchFamily="34" charset="0"/>
                <a:ea typeface="Calibri" panose="020F0502020204030204" pitchFamily="34" charset="0"/>
                <a:cs typeface="Calibri" panose="020F0502020204030204" pitchFamily="34" charset="0"/>
              </a:rPr>
              <a:t>cut them straight</a:t>
            </a:r>
            <a:r>
              <a:rPr lang="en-US" altLang="zh-CN" sz="4400" kern="100" dirty="0">
                <a:solidFill>
                  <a:srgbClr val="000000"/>
                </a:solidFill>
                <a:latin typeface="Calibri" panose="020F0502020204030204" pitchFamily="34" charset="0"/>
                <a:ea typeface="Calibri" panose="020F0502020204030204" pitchFamily="34" charset="0"/>
                <a:cs typeface="Calibri" panose="020F0502020204030204" pitchFamily="34" charset="0"/>
              </a:rPr>
              <a:t>.</a:t>
            </a:r>
            <a:endParaRPr lang="en-US" altLang="zh-CN" sz="4400" kern="1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marL="342900" indent="0" algn="just" defTabSz="1371600">
              <a:lnSpc>
                <a:spcPct val="110000"/>
              </a:lnSpc>
              <a:spcBef>
                <a:spcPts val="0"/>
              </a:spcBef>
              <a:buNone/>
            </a:pPr>
            <a:r>
              <a:rPr lang="en-US" altLang="zh-CN" sz="4400" kern="100" dirty="0">
                <a:solidFill>
                  <a:srgbClr val="000000"/>
                </a:solidFill>
                <a:latin typeface="Calibri" panose="020F0502020204030204" pitchFamily="34" charset="0"/>
                <a:ea typeface="Calibri" panose="020F0502020204030204" pitchFamily="34" charset="0"/>
                <a:cs typeface="Calibri" panose="020F0502020204030204" pitchFamily="34" charset="0"/>
              </a:rPr>
              <a:t>G. You can do </a:t>
            </a:r>
            <a:r>
              <a:rPr lang="en-US" altLang="zh-CN" sz="4400" b="1" kern="100" dirty="0">
                <a:solidFill>
                  <a:srgbClr val="C00000"/>
                </a:solidFill>
                <a:latin typeface="Calibri" panose="020F0502020204030204" pitchFamily="34" charset="0"/>
                <a:ea typeface="Calibri" panose="020F0502020204030204" pitchFamily="34" charset="0"/>
                <a:cs typeface="Calibri" panose="020F0502020204030204" pitchFamily="34" charset="0"/>
              </a:rPr>
              <a:t>this</a:t>
            </a:r>
            <a:r>
              <a:rPr lang="en-US" altLang="zh-CN" sz="4400" kern="100" dirty="0">
                <a:solidFill>
                  <a:srgbClr val="000000"/>
                </a:solidFill>
                <a:latin typeface="Calibri" panose="020F0502020204030204" pitchFamily="34" charset="0"/>
                <a:ea typeface="Calibri" panose="020F0502020204030204" pitchFamily="34" charset="0"/>
                <a:cs typeface="Calibri" panose="020F0502020204030204" pitchFamily="34" charset="0"/>
              </a:rPr>
              <a:t> for </a:t>
            </a:r>
            <a:r>
              <a:rPr lang="en-US" altLang="zh-CN" sz="4400" b="1" kern="100" dirty="0">
                <a:solidFill>
                  <a:srgbClr val="000000"/>
                </a:solidFill>
                <a:latin typeface="Calibri" panose="020F0502020204030204" pitchFamily="34" charset="0"/>
                <a:ea typeface="Calibri" panose="020F0502020204030204" pitchFamily="34" charset="0"/>
                <a:cs typeface="Calibri" panose="020F0502020204030204" pitchFamily="34" charset="0"/>
              </a:rPr>
              <a:t>artistic factors</a:t>
            </a:r>
            <a:r>
              <a:rPr lang="en-US" altLang="zh-CN" sz="4400" kern="100" dirty="0">
                <a:solidFill>
                  <a:srgbClr val="000000"/>
                </a:solidFill>
                <a:latin typeface="Calibri" panose="020F0502020204030204" pitchFamily="34" charset="0"/>
                <a:ea typeface="Calibri" panose="020F0502020204030204" pitchFamily="34" charset="0"/>
                <a:cs typeface="Calibri" panose="020F0502020204030204" pitchFamily="34" charset="0"/>
              </a:rPr>
              <a:t>, but there's an even better reason to do it.</a:t>
            </a:r>
            <a:endParaRPr lang="zh-CN" altLang="zh-CN" sz="4400"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txBox="1"/>
          <p:nvPr/>
        </p:nvSpPr>
        <p:spPr>
          <a:xfrm>
            <a:off x="109104" y="477737"/>
            <a:ext cx="17752869" cy="519061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0" algn="just" defTabSz="1371600">
              <a:lnSpc>
                <a:spcPct val="110000"/>
              </a:lnSpc>
              <a:spcBef>
                <a:spcPts val="1500"/>
              </a:spcBef>
              <a:buNone/>
            </a:pPr>
            <a:r>
              <a:rPr lang="en-US" altLang="zh-CN" sz="3600" kern="100" dirty="0">
                <a:solidFill>
                  <a:srgbClr val="000000"/>
                </a:solidFill>
                <a:latin typeface="Calibri" panose="020F0502020204030204" pitchFamily="34" charset="0"/>
                <a:ea typeface="Calibri" panose="020F0502020204030204" pitchFamily="34" charset="0"/>
                <a:cs typeface="Calibri" panose="020F0502020204030204" pitchFamily="34" charset="0"/>
              </a:rPr>
              <a:t>	There's nothing like fresh-cut flowers to brighten up your space. But even if you have somewhat of a green thumb, those blooms are </a:t>
            </a:r>
            <a:r>
              <a:rPr lang="en-US" altLang="zh-CN" sz="3600" b="1" kern="100" dirty="0">
                <a:solidFill>
                  <a:srgbClr val="000000"/>
                </a:solidFill>
                <a:latin typeface="Calibri" panose="020F0502020204030204" pitchFamily="34" charset="0"/>
                <a:ea typeface="Calibri" panose="020F0502020204030204" pitchFamily="34" charset="0"/>
                <a:cs typeface="Calibri" panose="020F0502020204030204" pitchFamily="34" charset="0"/>
              </a:rPr>
              <a:t>on borrowed time</a:t>
            </a:r>
            <a:r>
              <a:rPr lang="en-US" altLang="zh-CN" sz="3600" kern="100" dirty="0">
                <a:solidFill>
                  <a:srgbClr val="000000"/>
                </a:solidFill>
                <a:latin typeface="Calibri" panose="020F0502020204030204" pitchFamily="34" charset="0"/>
                <a:ea typeface="Calibri" panose="020F0502020204030204" pitchFamily="34" charset="0"/>
                <a:cs typeface="Calibri" panose="020F0502020204030204" pitchFamily="34" charset="0"/>
              </a:rPr>
              <a:t>. </a:t>
            </a:r>
            <a:r>
              <a:rPr lang="en-US" altLang="zh-CN" sz="3600" u="sng" kern="100" dirty="0">
                <a:solidFill>
                  <a:srgbClr val="000000"/>
                </a:solidFill>
                <a:latin typeface="Calibri" panose="020F0502020204030204" pitchFamily="34" charset="0"/>
                <a:ea typeface="Calibri" panose="020F0502020204030204" pitchFamily="34" charset="0"/>
                <a:cs typeface="Calibri" panose="020F0502020204030204" pitchFamily="34" charset="0"/>
              </a:rPr>
              <a:t>  36   </a:t>
            </a:r>
            <a:r>
              <a:rPr lang="en-US" altLang="zh-CN" sz="3600" kern="100" dirty="0">
                <a:solidFill>
                  <a:srgbClr val="000000"/>
                </a:solidFill>
                <a:latin typeface="Calibri" panose="020F0502020204030204" pitchFamily="34" charset="0"/>
                <a:ea typeface="Calibri" panose="020F0502020204030204" pitchFamily="34" charset="0"/>
                <a:cs typeface="Calibri" panose="020F0502020204030204" pitchFamily="34" charset="0"/>
              </a:rPr>
              <a:t>Here are some </a:t>
            </a:r>
            <a:r>
              <a:rPr lang="en-US" altLang="zh-CN" sz="3600" b="1" kern="100" dirty="0">
                <a:solidFill>
                  <a:srgbClr val="000000"/>
                </a:solidFill>
                <a:latin typeface="Calibri" panose="020F0502020204030204" pitchFamily="34" charset="0"/>
                <a:ea typeface="Calibri" panose="020F0502020204030204" pitchFamily="34" charset="0"/>
                <a:cs typeface="Calibri" panose="020F0502020204030204" pitchFamily="34" charset="0"/>
              </a:rPr>
              <a:t>practical tips </a:t>
            </a:r>
            <a:r>
              <a:rPr lang="en-US" altLang="zh-CN" sz="3600" kern="100" dirty="0">
                <a:solidFill>
                  <a:srgbClr val="000000"/>
                </a:solidFill>
                <a:latin typeface="Calibri" panose="020F0502020204030204" pitchFamily="34" charset="0"/>
                <a:ea typeface="Calibri" panose="020F0502020204030204" pitchFamily="34" charset="0"/>
                <a:cs typeface="Calibri" panose="020F0502020204030204" pitchFamily="34" charset="0"/>
              </a:rPr>
              <a:t>from Sarah Wiles, a professional florist with years of experience.</a:t>
            </a:r>
            <a:endParaRPr lang="en-US" altLang="zh-CN" sz="3600" kern="1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marL="342900" indent="0" algn="just" defTabSz="1371600">
              <a:lnSpc>
                <a:spcPct val="110000"/>
              </a:lnSpc>
              <a:spcBef>
                <a:spcPts val="1500"/>
              </a:spcBef>
              <a:buNone/>
            </a:pPr>
            <a:endParaRPr lang="en-US" altLang="zh-CN" sz="3600" kern="1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marL="342900" indent="0" algn="just" defTabSz="1371600">
              <a:lnSpc>
                <a:spcPct val="110000"/>
              </a:lnSpc>
              <a:spcBef>
                <a:spcPts val="1500"/>
              </a:spcBef>
              <a:buNone/>
            </a:pPr>
            <a:r>
              <a:rPr lang="en-US" altLang="zh-CN" sz="3600" kern="100" dirty="0">
                <a:solidFill>
                  <a:srgbClr val="000000"/>
                </a:solidFill>
                <a:latin typeface="Calibri" panose="020F0502020204030204" pitchFamily="34" charset="0"/>
                <a:ea typeface="Calibri" panose="020F0502020204030204" pitchFamily="34" charset="0"/>
                <a:cs typeface="Calibri" panose="020F0502020204030204" pitchFamily="34" charset="0"/>
              </a:rPr>
              <a:t>	</a:t>
            </a:r>
            <a:r>
              <a:rPr lang="en-US" altLang="zh-CN" sz="3600" b="1" kern="100" dirty="0">
                <a:solidFill>
                  <a:srgbClr val="000000"/>
                </a:solidFill>
                <a:latin typeface="Calibri" panose="020F0502020204030204" pitchFamily="34" charset="0"/>
                <a:ea typeface="Calibri" panose="020F0502020204030204" pitchFamily="34" charset="0"/>
                <a:cs typeface="Calibri" panose="020F0502020204030204" pitchFamily="34" charset="0"/>
              </a:rPr>
              <a:t>By following these simple steps</a:t>
            </a:r>
            <a:r>
              <a:rPr lang="en-US" altLang="zh-CN" sz="3600" kern="100" dirty="0">
                <a:solidFill>
                  <a:srgbClr val="000000"/>
                </a:solidFill>
                <a:latin typeface="Calibri" panose="020F0502020204030204" pitchFamily="34" charset="0"/>
                <a:ea typeface="Calibri" panose="020F0502020204030204" pitchFamily="34" charset="0"/>
                <a:cs typeface="Calibri" panose="020F0502020204030204" pitchFamily="34" charset="0"/>
              </a:rPr>
              <a:t>, you can slow down the clock and enjoy the natural beauty of your blooms for as long as possible.</a:t>
            </a:r>
            <a:endParaRPr lang="en-US" altLang="zh-CN" sz="3600" kern="100" dirty="0">
              <a:solidFill>
                <a:srgbClr val="000000"/>
              </a:solidFill>
              <a:latin typeface="Calibri" panose="020F0502020204030204" pitchFamily="34" charset="0"/>
              <a:ea typeface="Calibri" panose="020F0502020204030204" pitchFamily="34" charset="0"/>
              <a:cs typeface="Calibri" panose="020F0502020204030204" pitchFamily="34" charset="0"/>
            </a:endParaRPr>
          </a:p>
        </p:txBody>
      </p:sp>
      <p:sp>
        <p:nvSpPr>
          <p:cNvPr id="4" name="内容占位符 2"/>
          <p:cNvSpPr txBox="1"/>
          <p:nvPr/>
        </p:nvSpPr>
        <p:spPr>
          <a:xfrm>
            <a:off x="-62344" y="5920274"/>
            <a:ext cx="17924318" cy="43667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0" algn="just" defTabSz="1371600" rtl="0" eaLnBrk="1" fontAlgn="auto" latinLnBrk="0" hangingPunct="1">
              <a:lnSpc>
                <a:spcPct val="110000"/>
              </a:lnSpc>
              <a:spcBef>
                <a:spcPts val="0"/>
              </a:spcBef>
              <a:spcAft>
                <a:spcPts val="0"/>
              </a:spcAft>
              <a:buClrTx/>
              <a:buSzTx/>
              <a:buFontTx/>
              <a:buNone/>
              <a:defRPr/>
            </a:pPr>
            <a:r>
              <a:rPr kumimoji="0" lang="en-US" altLang="zh-CN" sz="3600"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A. </a:t>
            </a:r>
            <a:r>
              <a:rPr kumimoji="0" lang="en-US" altLang="zh-CN" sz="3600" b="1"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Why</a:t>
            </a:r>
            <a:r>
              <a:rPr kumimoji="0" lang="en-US" altLang="zh-CN" sz="3600"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 does this supposedly </a:t>
            </a:r>
            <a:r>
              <a:rPr kumimoji="0" lang="en-US" altLang="zh-CN" sz="3600" b="1"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work</a:t>
            </a:r>
            <a:r>
              <a:rPr kumimoji="0" lang="en-US" altLang="zh-CN" sz="3600"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a:t>
            </a:r>
            <a:endParaRPr kumimoji="0" lang="en-US" altLang="zh-CN" sz="3600"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a:p>
            <a:pPr marL="342900" marR="0" lvl="0" indent="0" algn="just" defTabSz="1371600" rtl="0" eaLnBrk="1" fontAlgn="auto" latinLnBrk="0" hangingPunct="1">
              <a:lnSpc>
                <a:spcPct val="110000"/>
              </a:lnSpc>
              <a:spcBef>
                <a:spcPts val="0"/>
              </a:spcBef>
              <a:spcAft>
                <a:spcPts val="0"/>
              </a:spcAft>
              <a:buClrTx/>
              <a:buSzTx/>
              <a:buFontTx/>
              <a:buNone/>
              <a:defRPr/>
            </a:pPr>
            <a:r>
              <a:rPr kumimoji="0" lang="en-US" altLang="zh-CN" sz="3600" b="0" i="0" u="sng"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B. Refresh water and flower food regularly.</a:t>
            </a:r>
            <a:endParaRPr kumimoji="0" lang="en-US" altLang="zh-CN" sz="3600" b="0" i="0" u="sng"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a:p>
            <a:pPr marL="342900" marR="0" lvl="0" indent="0" algn="just" defTabSz="1371600" rtl="0" eaLnBrk="1" fontAlgn="auto" latinLnBrk="0" hangingPunct="1">
              <a:lnSpc>
                <a:spcPct val="110000"/>
              </a:lnSpc>
              <a:spcBef>
                <a:spcPts val="0"/>
              </a:spcBef>
              <a:spcAft>
                <a:spcPts val="0"/>
              </a:spcAft>
              <a:buClrTx/>
              <a:buSzTx/>
              <a:buFontTx/>
              <a:buNone/>
              <a:defRPr/>
            </a:pPr>
            <a:r>
              <a:rPr kumimoji="0" lang="en-US" altLang="zh-CN" sz="3600"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C. </a:t>
            </a:r>
            <a:r>
              <a:rPr kumimoji="0" lang="en-US" altLang="zh-CN" sz="3600" b="1"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What</a:t>
            </a:r>
            <a:r>
              <a:rPr kumimoji="0" lang="en-US" altLang="zh-CN" sz="3600"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 will actually make your flowers </a:t>
            </a:r>
            <a:r>
              <a:rPr kumimoji="0" lang="en-US" altLang="zh-CN" sz="3600" b="1"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last longer</a:t>
            </a:r>
            <a:r>
              <a:rPr kumimoji="0" lang="en-US" altLang="zh-CN" sz="3600"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a:t>
            </a:r>
            <a:endParaRPr kumimoji="0" lang="en-US" altLang="zh-CN" sz="3600"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a:p>
            <a:pPr marL="342900" marR="0" lvl="0" indent="0" algn="just" defTabSz="1371600" rtl="0" eaLnBrk="1" fontAlgn="auto" latinLnBrk="0" hangingPunct="1">
              <a:lnSpc>
                <a:spcPct val="110000"/>
              </a:lnSpc>
              <a:spcBef>
                <a:spcPts val="0"/>
              </a:spcBef>
              <a:spcAft>
                <a:spcPts val="0"/>
              </a:spcAft>
              <a:buClrTx/>
              <a:buSzTx/>
              <a:buFontTx/>
              <a:buNone/>
              <a:defRPr/>
            </a:pPr>
            <a:r>
              <a:rPr kumimoji="0" lang="en-US" altLang="zh-CN" sz="3600" b="0" i="0" u="sng"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D. Buy more flower mix to add back into fresh water.</a:t>
            </a:r>
            <a:endParaRPr kumimoji="0" lang="en-US" altLang="zh-CN" sz="3600" b="0" i="0" u="sng"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a:p>
            <a:pPr marL="342900" marR="0" lvl="0" indent="0" algn="just" defTabSz="1371600" rtl="0" eaLnBrk="1" fontAlgn="auto" latinLnBrk="0" hangingPunct="1">
              <a:lnSpc>
                <a:spcPct val="110000"/>
              </a:lnSpc>
              <a:spcBef>
                <a:spcPts val="0"/>
              </a:spcBef>
              <a:spcAft>
                <a:spcPts val="0"/>
              </a:spcAft>
              <a:buClrTx/>
              <a:buSzTx/>
              <a:buFontTx/>
              <a:buNone/>
              <a:defRPr/>
            </a:pPr>
            <a:r>
              <a:rPr kumimoji="0" lang="en-US" altLang="zh-CN" sz="3600"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E. A </a:t>
            </a:r>
            <a:r>
              <a:rPr kumimoji="0" lang="en-US" altLang="zh-CN" sz="3600" b="1"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cooler, darker </a:t>
            </a:r>
            <a:r>
              <a:rPr kumimoji="0" lang="en-US" altLang="zh-CN" sz="3600"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room will keep flowers fresh longer.</a:t>
            </a:r>
            <a:endParaRPr kumimoji="0" lang="en-US" altLang="zh-CN" sz="3600"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a:p>
            <a:pPr marL="342900" marR="0" lvl="0" indent="0" algn="just" defTabSz="1371600" rtl="0" eaLnBrk="1" fontAlgn="auto" latinLnBrk="0" hangingPunct="1">
              <a:lnSpc>
                <a:spcPct val="110000"/>
              </a:lnSpc>
              <a:spcBef>
                <a:spcPts val="0"/>
              </a:spcBef>
              <a:spcAft>
                <a:spcPts val="0"/>
              </a:spcAft>
              <a:buClrTx/>
              <a:buSzTx/>
              <a:buFontTx/>
              <a:buNone/>
              <a:defRPr/>
            </a:pPr>
            <a:r>
              <a:rPr kumimoji="0" lang="en-US" altLang="zh-CN" sz="3600"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F. While it turns out </a:t>
            </a:r>
            <a:r>
              <a:rPr kumimoji="0" lang="en-US" altLang="zh-CN" sz="3600" b="1" i="0" u="none" strike="noStrike" kern="1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Calibri" panose="020F0502020204030204" pitchFamily="34" charset="0"/>
              </a:rPr>
              <a:t>that</a:t>
            </a:r>
            <a:r>
              <a:rPr kumimoji="0" lang="en-US" altLang="zh-CN" sz="3600"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's a good thing, don't worry if you </a:t>
            </a:r>
            <a:r>
              <a:rPr kumimoji="0" lang="en-US" altLang="zh-CN" sz="3600" b="1"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cut them straight</a:t>
            </a:r>
            <a:r>
              <a:rPr kumimoji="0" lang="en-US" altLang="zh-CN" sz="3600"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a:t>
            </a:r>
            <a:endParaRPr kumimoji="0" lang="en-US" altLang="zh-CN" sz="3600"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a:p>
            <a:pPr marL="342900" marR="0" lvl="0" indent="0" algn="just" defTabSz="1371600" rtl="0" eaLnBrk="1" fontAlgn="auto" latinLnBrk="0" hangingPunct="1">
              <a:lnSpc>
                <a:spcPct val="110000"/>
              </a:lnSpc>
              <a:spcBef>
                <a:spcPts val="0"/>
              </a:spcBef>
              <a:spcAft>
                <a:spcPts val="0"/>
              </a:spcAft>
              <a:buClrTx/>
              <a:buSzTx/>
              <a:buFontTx/>
              <a:buNone/>
              <a:defRPr/>
            </a:pPr>
            <a:r>
              <a:rPr kumimoji="0" lang="en-US" altLang="zh-CN" sz="3600"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G. You can do </a:t>
            </a:r>
            <a:r>
              <a:rPr kumimoji="0" lang="en-US" altLang="zh-CN" sz="3600" b="1" i="0" u="none" strike="noStrike" kern="1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Calibri" panose="020F0502020204030204" pitchFamily="34" charset="0"/>
              </a:rPr>
              <a:t>this</a:t>
            </a:r>
            <a:r>
              <a:rPr kumimoji="0" lang="en-US" altLang="zh-CN" sz="3600"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 for </a:t>
            </a:r>
            <a:r>
              <a:rPr kumimoji="0" lang="en-US" altLang="zh-CN" sz="3600" b="1"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artistic factors</a:t>
            </a:r>
            <a:r>
              <a:rPr kumimoji="0" lang="en-US" altLang="zh-CN" sz="3600"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 but there's an even better reason to do it.</a:t>
            </a:r>
            <a:endParaRPr kumimoji="0" lang="zh-CN" altLang="zh-CN" sz="3600" b="0" i="0" u="none" strike="noStrike" kern="100" cap="none" spc="0" normalizeH="0" baseline="0" noProof="0" dirty="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endParaRPr>
          </a:p>
        </p:txBody>
      </p:sp>
      <p:sp>
        <p:nvSpPr>
          <p:cNvPr id="8" name="矩形: 圆角 7"/>
          <p:cNvSpPr/>
          <p:nvPr/>
        </p:nvSpPr>
        <p:spPr>
          <a:xfrm>
            <a:off x="9448800" y="3360657"/>
            <a:ext cx="4114800" cy="461665"/>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9" name="矩形: 圆角 8"/>
          <p:cNvSpPr/>
          <p:nvPr/>
        </p:nvSpPr>
        <p:spPr>
          <a:xfrm>
            <a:off x="5334000" y="4000501"/>
            <a:ext cx="3810000" cy="457200"/>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cxnSp>
        <p:nvCxnSpPr>
          <p:cNvPr id="10" name="直接箭头连接符 9"/>
          <p:cNvCxnSpPr/>
          <p:nvPr/>
        </p:nvCxnSpPr>
        <p:spPr>
          <a:xfrm flipH="1" flipV="1">
            <a:off x="2667000" y="2247900"/>
            <a:ext cx="8458200" cy="1112757"/>
          </a:xfrm>
          <a:prstGeom prst="straightConnector1">
            <a:avLst/>
          </a:prstGeom>
          <a:ln w="381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a:stCxn id="9" idx="0"/>
          </p:cNvCxnSpPr>
          <p:nvPr/>
        </p:nvCxnSpPr>
        <p:spPr>
          <a:xfrm flipH="1" flipV="1">
            <a:off x="2515466" y="2247900"/>
            <a:ext cx="4723534" cy="1752601"/>
          </a:xfrm>
          <a:prstGeom prst="straightConnector1">
            <a:avLst/>
          </a:prstGeom>
          <a:ln w="381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flipV="1">
            <a:off x="8985538" y="1786235"/>
            <a:ext cx="5111462" cy="5490865"/>
          </a:xfrm>
          <a:prstGeom prst="straightConnector1">
            <a:avLst/>
          </a:prstGeom>
          <a:ln w="381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txBox="1"/>
          <p:nvPr/>
        </p:nvSpPr>
        <p:spPr>
          <a:xfrm>
            <a:off x="109104" y="477737"/>
            <a:ext cx="17752869" cy="519061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0" algn="just" defTabSz="1371600">
              <a:lnSpc>
                <a:spcPct val="110000"/>
              </a:lnSpc>
              <a:spcBef>
                <a:spcPts val="1500"/>
              </a:spcBef>
              <a:buNone/>
            </a:pPr>
            <a:r>
              <a:rPr lang="en-US" altLang="zh-CN" sz="3600" kern="100" dirty="0">
                <a:solidFill>
                  <a:srgbClr val="000000"/>
                </a:solidFill>
                <a:latin typeface="Calibri" panose="020F0502020204030204" pitchFamily="34" charset="0"/>
                <a:ea typeface="Calibri" panose="020F0502020204030204" pitchFamily="34" charset="0"/>
                <a:cs typeface="Calibri" panose="020F0502020204030204" pitchFamily="34" charset="0"/>
              </a:rPr>
              <a:t>	</a:t>
            </a:r>
            <a:r>
              <a:rPr lang="en-US" altLang="zh-CN" sz="3600" b="1" kern="100" dirty="0">
                <a:solidFill>
                  <a:srgbClr val="000000"/>
                </a:solidFill>
                <a:latin typeface="Calibri" panose="020F0502020204030204" pitchFamily="34" charset="0"/>
                <a:ea typeface="Calibri" panose="020F0502020204030204" pitchFamily="34" charset="0"/>
                <a:cs typeface="Calibri" panose="020F0502020204030204" pitchFamily="34" charset="0"/>
              </a:rPr>
              <a:t>Snip the bottom of the stems.</a:t>
            </a:r>
            <a:endParaRPr lang="en-US" altLang="zh-CN" sz="3600" b="1" kern="1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marL="342900" indent="0" algn="just" defTabSz="1371600">
              <a:lnSpc>
                <a:spcPct val="110000"/>
              </a:lnSpc>
              <a:spcBef>
                <a:spcPts val="1500"/>
              </a:spcBef>
              <a:buNone/>
            </a:pPr>
            <a:r>
              <a:rPr lang="en-US" altLang="zh-CN" sz="3600" kern="100" dirty="0">
                <a:solidFill>
                  <a:srgbClr val="000000"/>
                </a:solidFill>
                <a:latin typeface="Calibri" panose="020F0502020204030204" pitchFamily="34" charset="0"/>
                <a:ea typeface="Calibri" panose="020F0502020204030204" pitchFamily="34" charset="0"/>
                <a:cs typeface="Calibri" panose="020F0502020204030204" pitchFamily="34" charset="0"/>
              </a:rPr>
              <a:t>	Cutting the bottom off flower stems on an angle is a traditional and effective technique. “An angle is best,” says Wiles. “It creates a larger surface area to draw up water and prevents the stem from sitting flat against the bottom of the vase.” </a:t>
            </a:r>
            <a:r>
              <a:rPr lang="en-US" altLang="zh-CN" sz="3600" u="sng" kern="100" dirty="0">
                <a:solidFill>
                  <a:srgbClr val="000000"/>
                </a:solidFill>
                <a:latin typeface="Calibri" panose="020F0502020204030204" pitchFamily="34" charset="0"/>
                <a:ea typeface="Calibri" panose="020F0502020204030204" pitchFamily="34" charset="0"/>
                <a:cs typeface="Calibri" panose="020F0502020204030204" pitchFamily="34" charset="0"/>
              </a:rPr>
              <a:t>  37   </a:t>
            </a:r>
            <a:r>
              <a:rPr lang="en-US" altLang="zh-CN" sz="3600" kern="100" dirty="0">
                <a:solidFill>
                  <a:srgbClr val="000000"/>
                </a:solidFill>
                <a:latin typeface="Calibri" panose="020F0502020204030204" pitchFamily="34" charset="0"/>
                <a:ea typeface="Calibri" panose="020F0502020204030204" pitchFamily="34" charset="0"/>
                <a:cs typeface="Calibri" panose="020F0502020204030204" pitchFamily="34" charset="0"/>
              </a:rPr>
              <a:t>What matters most is keeping the vase clean and water fresh.</a:t>
            </a:r>
            <a:endParaRPr lang="en-US" altLang="zh-CN" sz="3600" kern="100" dirty="0">
              <a:solidFill>
                <a:srgbClr val="000000"/>
              </a:solidFill>
              <a:latin typeface="Calibri" panose="020F0502020204030204" pitchFamily="34" charset="0"/>
              <a:ea typeface="Calibri" panose="020F0502020204030204" pitchFamily="34" charset="0"/>
              <a:cs typeface="Calibri" panose="020F0502020204030204" pitchFamily="34" charset="0"/>
            </a:endParaRPr>
          </a:p>
        </p:txBody>
      </p:sp>
      <p:sp>
        <p:nvSpPr>
          <p:cNvPr id="4" name="内容占位符 2"/>
          <p:cNvSpPr txBox="1"/>
          <p:nvPr/>
        </p:nvSpPr>
        <p:spPr>
          <a:xfrm>
            <a:off x="-62344" y="5920274"/>
            <a:ext cx="17924318" cy="43667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0" algn="just" defTabSz="1371600" rtl="0" eaLnBrk="1" fontAlgn="auto" latinLnBrk="0" hangingPunct="1">
              <a:lnSpc>
                <a:spcPct val="110000"/>
              </a:lnSpc>
              <a:spcBef>
                <a:spcPts val="0"/>
              </a:spcBef>
              <a:spcAft>
                <a:spcPts val="0"/>
              </a:spcAft>
              <a:buClrTx/>
              <a:buSzTx/>
              <a:buFontTx/>
              <a:buNone/>
              <a:defRPr/>
            </a:pPr>
            <a:r>
              <a:rPr kumimoji="0" lang="en-US" altLang="zh-CN" sz="3600" b="0" i="0" u="non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A. </a:t>
            </a:r>
            <a:r>
              <a:rPr kumimoji="0" lang="en-US" altLang="zh-CN" sz="3600" b="1" i="0" u="non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Why</a:t>
            </a:r>
            <a:r>
              <a:rPr kumimoji="0" lang="en-US" altLang="zh-CN" sz="3600" b="0" i="0" u="non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 does this supposedly </a:t>
            </a:r>
            <a:r>
              <a:rPr kumimoji="0" lang="en-US" altLang="zh-CN" sz="3600" b="1" i="0" u="non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work</a:t>
            </a:r>
            <a:r>
              <a:rPr kumimoji="0" lang="en-US" altLang="zh-CN" sz="3600" b="0" i="0" u="non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a:t>
            </a:r>
            <a:endParaRPr kumimoji="0" lang="en-US" altLang="zh-CN" sz="3600" b="0" i="0" u="non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a:p>
            <a:pPr marL="342900" marR="0" lvl="0" indent="0" algn="just" defTabSz="1371600" rtl="0" eaLnBrk="1" fontAlgn="auto" latinLnBrk="0" hangingPunct="1">
              <a:lnSpc>
                <a:spcPct val="110000"/>
              </a:lnSpc>
              <a:spcBef>
                <a:spcPts val="0"/>
              </a:spcBef>
              <a:spcAft>
                <a:spcPts val="0"/>
              </a:spcAft>
              <a:buClrTx/>
              <a:buSzTx/>
              <a:buFontTx/>
              <a:buNone/>
              <a:defRPr/>
            </a:pPr>
            <a:r>
              <a:rPr kumimoji="0" lang="en-US" altLang="zh-CN" sz="3600" b="0" i="0" u="sng"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B. Refresh water and flower food regularly.</a:t>
            </a:r>
            <a:endParaRPr kumimoji="0" lang="en-US" altLang="zh-CN" sz="3600" b="0" i="0" u="sng"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a:p>
            <a:pPr marL="342900" marR="0" lvl="0" indent="0" algn="just" defTabSz="1371600" rtl="0" eaLnBrk="1" fontAlgn="auto" latinLnBrk="0" hangingPunct="1">
              <a:lnSpc>
                <a:spcPct val="110000"/>
              </a:lnSpc>
              <a:spcBef>
                <a:spcPts val="0"/>
              </a:spcBef>
              <a:spcAft>
                <a:spcPts val="0"/>
              </a:spcAft>
              <a:buClrTx/>
              <a:buSzTx/>
              <a:buFontTx/>
              <a:buNone/>
              <a:defRPr/>
            </a:pPr>
            <a:r>
              <a:rPr kumimoji="0" lang="en-US" altLang="zh-CN" sz="3600" b="0" i="0" u="none" strike="sngStrike" kern="100" cap="none" spc="0" normalizeH="0" baseline="0" noProof="0" dirty="0">
                <a:ln>
                  <a:noFill/>
                </a:ln>
                <a:solidFill>
                  <a:schemeClr val="bg1">
                    <a:lumMod val="75000"/>
                  </a:schemeClr>
                </a:solidFill>
                <a:effectLst/>
                <a:uLnTx/>
                <a:uFillTx/>
                <a:latin typeface="Calibri" panose="020F0502020204030204" pitchFamily="34" charset="0"/>
                <a:ea typeface="Calibri" panose="020F0502020204030204" pitchFamily="34" charset="0"/>
                <a:cs typeface="Calibri" panose="020F0502020204030204" pitchFamily="34" charset="0"/>
              </a:rPr>
              <a:t>C. </a:t>
            </a:r>
            <a:r>
              <a:rPr kumimoji="0" lang="en-US" altLang="zh-CN" sz="3600" b="1" i="0" u="none" strike="sngStrike" kern="100" cap="none" spc="0" normalizeH="0" baseline="0" noProof="0" dirty="0">
                <a:ln>
                  <a:noFill/>
                </a:ln>
                <a:solidFill>
                  <a:schemeClr val="bg1">
                    <a:lumMod val="75000"/>
                  </a:schemeClr>
                </a:solidFill>
                <a:effectLst/>
                <a:uLnTx/>
                <a:uFillTx/>
                <a:latin typeface="Calibri" panose="020F0502020204030204" pitchFamily="34" charset="0"/>
                <a:ea typeface="Calibri" panose="020F0502020204030204" pitchFamily="34" charset="0"/>
                <a:cs typeface="Calibri" panose="020F0502020204030204" pitchFamily="34" charset="0"/>
              </a:rPr>
              <a:t>What</a:t>
            </a:r>
            <a:r>
              <a:rPr kumimoji="0" lang="en-US" altLang="zh-CN" sz="3600" b="0" i="0" u="none" strike="sngStrike" kern="100" cap="none" spc="0" normalizeH="0" baseline="0" noProof="0" dirty="0">
                <a:ln>
                  <a:noFill/>
                </a:ln>
                <a:solidFill>
                  <a:schemeClr val="bg1">
                    <a:lumMod val="75000"/>
                  </a:schemeClr>
                </a:solidFill>
                <a:effectLst/>
                <a:uLnTx/>
                <a:uFillTx/>
                <a:latin typeface="Calibri" panose="020F0502020204030204" pitchFamily="34" charset="0"/>
                <a:ea typeface="Calibri" panose="020F0502020204030204" pitchFamily="34" charset="0"/>
                <a:cs typeface="Calibri" panose="020F0502020204030204" pitchFamily="34" charset="0"/>
              </a:rPr>
              <a:t> will actually make your flowers </a:t>
            </a:r>
            <a:r>
              <a:rPr kumimoji="0" lang="en-US" altLang="zh-CN" sz="3600" b="1" i="0" u="none" strike="sngStrike" kern="100" cap="none" spc="0" normalizeH="0" baseline="0" noProof="0" dirty="0">
                <a:ln>
                  <a:noFill/>
                </a:ln>
                <a:solidFill>
                  <a:schemeClr val="bg1">
                    <a:lumMod val="75000"/>
                  </a:schemeClr>
                </a:solidFill>
                <a:effectLst/>
                <a:uLnTx/>
                <a:uFillTx/>
                <a:latin typeface="Calibri" panose="020F0502020204030204" pitchFamily="34" charset="0"/>
                <a:ea typeface="Calibri" panose="020F0502020204030204" pitchFamily="34" charset="0"/>
                <a:cs typeface="Calibri" panose="020F0502020204030204" pitchFamily="34" charset="0"/>
              </a:rPr>
              <a:t>last longer</a:t>
            </a:r>
            <a:r>
              <a:rPr kumimoji="0" lang="en-US" altLang="zh-CN" sz="3600" b="0" i="0" u="none" strike="sngStrike" kern="100" cap="none" spc="0" normalizeH="0" baseline="0" noProof="0" dirty="0">
                <a:ln>
                  <a:noFill/>
                </a:ln>
                <a:solidFill>
                  <a:schemeClr val="bg1">
                    <a:lumMod val="75000"/>
                  </a:schemeClr>
                </a:solidFill>
                <a:effectLst/>
                <a:uLnTx/>
                <a:uFillTx/>
                <a:latin typeface="Calibri" panose="020F0502020204030204" pitchFamily="34" charset="0"/>
                <a:ea typeface="Calibri" panose="020F0502020204030204" pitchFamily="34" charset="0"/>
                <a:cs typeface="Calibri" panose="020F0502020204030204" pitchFamily="34" charset="0"/>
              </a:rPr>
              <a:t>?</a:t>
            </a:r>
            <a:endParaRPr kumimoji="0" lang="en-US" altLang="zh-CN" sz="3600" b="0" i="0" u="none" strike="sngStrike" kern="100" cap="none" spc="0" normalizeH="0" baseline="0" noProof="0" dirty="0">
              <a:ln>
                <a:noFill/>
              </a:ln>
              <a:solidFill>
                <a:schemeClr val="bg1">
                  <a:lumMod val="75000"/>
                </a:schemeClr>
              </a:solidFill>
              <a:effectLst/>
              <a:uLnTx/>
              <a:uFillTx/>
              <a:latin typeface="Calibri" panose="020F0502020204030204" pitchFamily="34" charset="0"/>
              <a:ea typeface="Calibri" panose="020F0502020204030204" pitchFamily="34" charset="0"/>
              <a:cs typeface="Calibri" panose="020F0502020204030204" pitchFamily="34" charset="0"/>
            </a:endParaRPr>
          </a:p>
          <a:p>
            <a:pPr marL="342900" marR="0" lvl="0" indent="0" algn="just" defTabSz="1371600" rtl="0" eaLnBrk="1" fontAlgn="auto" latinLnBrk="0" hangingPunct="1">
              <a:lnSpc>
                <a:spcPct val="110000"/>
              </a:lnSpc>
              <a:spcBef>
                <a:spcPts val="0"/>
              </a:spcBef>
              <a:spcAft>
                <a:spcPts val="0"/>
              </a:spcAft>
              <a:buClrTx/>
              <a:buSzTx/>
              <a:buFontTx/>
              <a:buNone/>
              <a:defRPr/>
            </a:pPr>
            <a:r>
              <a:rPr kumimoji="0" lang="en-US" altLang="zh-CN" sz="3600" b="0" i="0" u="sng"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D. Buy more flower mix to add back into fresh water.</a:t>
            </a:r>
            <a:endParaRPr kumimoji="0" lang="en-US" altLang="zh-CN" sz="3600" b="0" i="0" u="sng"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a:p>
            <a:pPr marL="342900" marR="0" lvl="0" indent="0" algn="just" defTabSz="1371600" rtl="0" eaLnBrk="1" fontAlgn="auto" latinLnBrk="0" hangingPunct="1">
              <a:lnSpc>
                <a:spcPct val="110000"/>
              </a:lnSpc>
              <a:spcBef>
                <a:spcPts val="0"/>
              </a:spcBef>
              <a:spcAft>
                <a:spcPts val="0"/>
              </a:spcAft>
              <a:buClrTx/>
              <a:buSzTx/>
              <a:buFontTx/>
              <a:buNone/>
              <a:defRPr/>
            </a:pPr>
            <a:r>
              <a:rPr kumimoji="0" lang="en-US" altLang="zh-CN" sz="3600"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E. A </a:t>
            </a:r>
            <a:r>
              <a:rPr kumimoji="0" lang="en-US" altLang="zh-CN" sz="3600" b="1"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cooler, darker </a:t>
            </a:r>
            <a:r>
              <a:rPr kumimoji="0" lang="en-US" altLang="zh-CN" sz="3600"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room will keep flowers fresh longer.</a:t>
            </a:r>
            <a:endParaRPr kumimoji="0" lang="en-US" altLang="zh-CN" sz="3600"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a:p>
            <a:pPr marL="342900" marR="0" lvl="0" indent="0" algn="just" defTabSz="1371600" rtl="0" eaLnBrk="1" fontAlgn="auto" latinLnBrk="0" hangingPunct="1">
              <a:lnSpc>
                <a:spcPct val="110000"/>
              </a:lnSpc>
              <a:spcBef>
                <a:spcPts val="0"/>
              </a:spcBef>
              <a:spcAft>
                <a:spcPts val="0"/>
              </a:spcAft>
              <a:buClrTx/>
              <a:buSzTx/>
              <a:buFontTx/>
              <a:buNone/>
              <a:defRPr/>
            </a:pPr>
            <a:r>
              <a:rPr kumimoji="0" lang="en-US" altLang="zh-CN" sz="3600"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F. While it turns out </a:t>
            </a:r>
            <a:r>
              <a:rPr kumimoji="0" lang="en-US" altLang="zh-CN" sz="3600" b="1" i="0" u="none" strike="noStrike" kern="1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Calibri" panose="020F0502020204030204" pitchFamily="34" charset="0"/>
              </a:rPr>
              <a:t>that</a:t>
            </a:r>
            <a:r>
              <a:rPr kumimoji="0" lang="en-US" altLang="zh-CN" sz="3600"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's a good thing, don't worry if you </a:t>
            </a:r>
            <a:r>
              <a:rPr kumimoji="0" lang="en-US" altLang="zh-CN" sz="3600" b="1"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cut them straight</a:t>
            </a:r>
            <a:r>
              <a:rPr kumimoji="0" lang="en-US" altLang="zh-CN" sz="3600"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a:t>
            </a:r>
            <a:endParaRPr kumimoji="0" lang="en-US" altLang="zh-CN" sz="3600"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a:p>
            <a:pPr marL="342900" marR="0" lvl="0" indent="0" algn="just" defTabSz="1371600" rtl="0" eaLnBrk="1" fontAlgn="auto" latinLnBrk="0" hangingPunct="1">
              <a:lnSpc>
                <a:spcPct val="110000"/>
              </a:lnSpc>
              <a:spcBef>
                <a:spcPts val="0"/>
              </a:spcBef>
              <a:spcAft>
                <a:spcPts val="0"/>
              </a:spcAft>
              <a:buClrTx/>
              <a:buSzTx/>
              <a:buFontTx/>
              <a:buNone/>
              <a:defRPr/>
            </a:pPr>
            <a:r>
              <a:rPr kumimoji="0" lang="en-US" altLang="zh-CN" sz="3600"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G. You can do </a:t>
            </a:r>
            <a:r>
              <a:rPr kumimoji="0" lang="en-US" altLang="zh-CN" sz="3600" b="1" i="0" u="none" strike="noStrike" kern="1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Calibri" panose="020F0502020204030204" pitchFamily="34" charset="0"/>
              </a:rPr>
              <a:t>this</a:t>
            </a:r>
            <a:r>
              <a:rPr kumimoji="0" lang="en-US" altLang="zh-CN" sz="3600"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 for </a:t>
            </a:r>
            <a:r>
              <a:rPr kumimoji="0" lang="en-US" altLang="zh-CN" sz="3600" b="1"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artistic factors</a:t>
            </a:r>
            <a:r>
              <a:rPr kumimoji="0" lang="en-US" altLang="zh-CN" sz="3600"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 but there's an even better reason to do it.</a:t>
            </a:r>
            <a:endParaRPr kumimoji="0" lang="zh-CN" altLang="zh-CN" sz="3600" b="0" i="0" u="none" strike="noStrike" kern="100" cap="none" spc="0" normalizeH="0" baseline="0" noProof="0" dirty="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endParaRPr>
          </a:p>
        </p:txBody>
      </p:sp>
      <p:sp>
        <p:nvSpPr>
          <p:cNvPr id="8" name="矩形: 圆角 7"/>
          <p:cNvSpPr/>
          <p:nvPr/>
        </p:nvSpPr>
        <p:spPr>
          <a:xfrm>
            <a:off x="1371600" y="1333500"/>
            <a:ext cx="9144000" cy="609600"/>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9" name="矩形: 圆角 8"/>
          <p:cNvSpPr/>
          <p:nvPr/>
        </p:nvSpPr>
        <p:spPr>
          <a:xfrm>
            <a:off x="13531702" y="2561668"/>
            <a:ext cx="4222898" cy="600632"/>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cxnSp>
        <p:nvCxnSpPr>
          <p:cNvPr id="10" name="直接箭头连接符 9"/>
          <p:cNvCxnSpPr/>
          <p:nvPr/>
        </p:nvCxnSpPr>
        <p:spPr>
          <a:xfrm flipV="1">
            <a:off x="12496800" y="3174007"/>
            <a:ext cx="3146351" cy="5851572"/>
          </a:xfrm>
          <a:prstGeom prst="straightConnector1">
            <a:avLst/>
          </a:prstGeom>
          <a:ln w="381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flipH="1" flipV="1">
            <a:off x="6553200" y="2019300"/>
            <a:ext cx="5790334" cy="7006279"/>
          </a:xfrm>
          <a:prstGeom prst="straightConnector1">
            <a:avLst/>
          </a:prstGeom>
          <a:ln w="381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8579" y="114300"/>
            <a:ext cx="12624318" cy="10295126"/>
          </a:xfrm>
          <a:prstGeom prst="rect">
            <a:avLst/>
          </a:prstGeom>
          <a:noFill/>
        </p:spPr>
        <p:txBody>
          <a:bodyPr wrap="square">
            <a:spAutoFit/>
          </a:bodyPr>
          <a:lstStyle/>
          <a:p>
            <a:pPr indent="685800" defTabSz="1371600">
              <a:defRPr/>
            </a:pPr>
            <a:r>
              <a:rPr lang="en-US" altLang="zh-CN" sz="255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   Artificial intelligence (AI) has been making our lives </a:t>
            </a:r>
            <a:r>
              <a:rPr lang="en-US" altLang="zh-CN" sz="2550" b="1"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easier</a:t>
            </a:r>
            <a:r>
              <a:rPr lang="en-US" altLang="zh-CN" sz="255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 in many areas, from automating tasks to extracting information from big data files. </a:t>
            </a:r>
            <a:r>
              <a:rPr lang="en-US" altLang="zh-CN" sz="2550" b="1"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However</a:t>
            </a:r>
            <a:r>
              <a:rPr lang="en-US" altLang="zh-CN" sz="255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 not everything AI does is in our best interest</a:t>
            </a:r>
            <a:r>
              <a:rPr lang="en-US" altLang="zh-CN" sz="2550" b="1"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 AI password cracking </a:t>
            </a:r>
            <a:r>
              <a:rPr lang="en-US" altLang="zh-CN" sz="255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has also increased because AI can hack (</a:t>
            </a:r>
            <a:r>
              <a:rPr lang="zh-CN" altLang="en-US" sz="255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破解</a:t>
            </a:r>
            <a:r>
              <a:rPr lang="en-US" altLang="zh-CN" sz="255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 passwords in seconds.</a:t>
            </a:r>
            <a:endParaRPr lang="en-US" altLang="zh-CN" sz="255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indent="685800" defTabSz="1371600">
              <a:defRPr/>
            </a:pPr>
            <a:r>
              <a:rPr lang="en-US" altLang="zh-CN" sz="255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A recent report led by Rahul Mahna's team from the University of East London found that </a:t>
            </a:r>
            <a:r>
              <a:rPr lang="en-US" altLang="zh-CN" sz="2550" b="1"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an AI password cracker called </a:t>
            </a:r>
            <a:r>
              <a:rPr lang="en-US" altLang="zh-CN" sz="2550" b="1" i="1" kern="100" dirty="0" err="1">
                <a:solidFill>
                  <a:srgbClr val="000000"/>
                </a:solidFill>
                <a:latin typeface="Calibri" panose="020F0502020204030204" pitchFamily="34" charset="0"/>
                <a:ea typeface="宋体" panose="02010600030101010101" pitchFamily="2" charset="-122"/>
                <a:cs typeface="Calibri" panose="020F0502020204030204" pitchFamily="34" charset="0"/>
              </a:rPr>
              <a:t>PassGAN</a:t>
            </a:r>
            <a:r>
              <a:rPr lang="en-US" altLang="zh-CN" sz="2550" b="1"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 </a:t>
            </a:r>
            <a:r>
              <a:rPr lang="en-US" altLang="zh-CN" sz="255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could crack any seven-digit password in less than six minutes—even if the passwords contained symbols, numbers, and capital and lowercase letters. Additionally, the AI cracked 51% of these usual types of passwords within a minute, 65% within an hour, 71% within a day and 81% within a month. After seeing these worrying results, you'll undoubtedly take online security more seriously.</a:t>
            </a:r>
            <a:endParaRPr lang="en-US" altLang="zh-CN" sz="255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indent="685800" defTabSz="1371600">
              <a:defRPr/>
            </a:pPr>
            <a:r>
              <a:rPr lang="en-US" altLang="zh-CN" sz="2550" b="1"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How can you protect your passwords from these hackers? </a:t>
            </a:r>
            <a:r>
              <a:rPr lang="en-US" altLang="zh-CN" sz="255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Mahna suggests the following methods to help you protect yourself against hackers.</a:t>
            </a:r>
            <a:endParaRPr lang="en-US" altLang="zh-CN" sz="255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indent="685800" defTabSz="1371600">
              <a:defRPr/>
            </a:pPr>
            <a:r>
              <a:rPr lang="en-US" altLang="zh-CN" sz="2550" b="1"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Unique passwords everywhere</a:t>
            </a:r>
            <a:endParaRPr lang="en-US" altLang="zh-CN" sz="2550" b="1"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indent="685800" defTabSz="1371600">
              <a:defRPr/>
            </a:pPr>
            <a:r>
              <a:rPr lang="en-US" altLang="zh-CN" sz="255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Mahna emphasizes having different passwords for each website, device or service. Don't worry about remembering all these passwords, since password managers can not only store your passwords but can also generate unique combinations for you.</a:t>
            </a:r>
            <a:endParaRPr lang="en-US" altLang="zh-CN" sz="255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indent="685800" defTabSz="1371600">
              <a:defRPr/>
            </a:pPr>
            <a:r>
              <a:rPr lang="en-US" altLang="zh-CN" sz="2550" b="1"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Long passwords</a:t>
            </a:r>
            <a:endParaRPr lang="en-US" altLang="zh-CN" sz="2550" b="1"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indent="685800" defTabSz="1371600">
              <a:defRPr/>
            </a:pPr>
            <a:r>
              <a:rPr lang="en-US" altLang="zh-CN" sz="255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Using long passwords that include numbers, capital and lowercase letters and symbols—and are not easily understood or inferred—will enhance the protection element.</a:t>
            </a:r>
            <a:endParaRPr lang="en-US" altLang="zh-CN" sz="255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indent="685800" defTabSz="1371600">
              <a:defRPr/>
            </a:pPr>
            <a:r>
              <a:rPr lang="en-US" altLang="zh-CN" sz="2550" b="1"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Personal privacy</a:t>
            </a:r>
            <a:endParaRPr lang="en-US" altLang="zh-CN" sz="2550" b="1"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indent="685800" defTabSz="1371600">
              <a:defRPr/>
            </a:pPr>
            <a:r>
              <a:rPr lang="en-US" altLang="zh-CN" sz="255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Posting too much information online—like on Facebook or Instagram—about your life is not a good idea if you're concerned about security. It can provide information about your location, valuables and family.</a:t>
            </a:r>
            <a:endParaRPr lang="en-US" altLang="zh-CN" sz="255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indent="685800" defTabSz="1371600">
              <a:defRPr/>
            </a:pPr>
            <a:r>
              <a:rPr lang="en-US" altLang="zh-CN" sz="2550" b="1"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If you assume you've been hacked</a:t>
            </a:r>
            <a:r>
              <a:rPr lang="en-US" altLang="zh-CN" sz="255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 don't scan for viruses or change passwords until you have disconnected from the Internet. The best way to handle an attack is to prepare in advance, like changing your passwords frequently.</a:t>
            </a:r>
            <a:endParaRPr lang="en-US" altLang="zh-CN" sz="255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p:txBody>
      </p:sp>
      <p:sp>
        <p:nvSpPr>
          <p:cNvPr id="8" name="文本框 7"/>
          <p:cNvSpPr txBox="1"/>
          <p:nvPr/>
        </p:nvSpPr>
        <p:spPr>
          <a:xfrm>
            <a:off x="13030200" y="365960"/>
            <a:ext cx="3485762" cy="646331"/>
          </a:xfrm>
          <a:prstGeom prst="rect">
            <a:avLst/>
          </a:prstGeom>
          <a:solidFill>
            <a:schemeClr val="accent2"/>
          </a:solidFill>
        </p:spPr>
        <p:txBody>
          <a:bodyPr wrap="square" rtlCol="0">
            <a:spAutoFit/>
          </a:bodyPr>
          <a:lstStyle/>
          <a:p>
            <a:pPr defTabSz="1371600"/>
            <a:r>
              <a:rPr lang="en-US" altLang="zh-CN" sz="3600" b="1" i="1" dirty="0">
                <a:solidFill>
                  <a:srgbClr val="FFFFFF"/>
                </a:solidFill>
                <a:latin typeface="Calibri" panose="020F0502020204030204" pitchFamily="34" charset="0"/>
                <a:ea typeface="等线" panose="02010600030101010101" pitchFamily="2" charset="-122"/>
                <a:cs typeface="Calibri" panose="020F0502020204030204" pitchFamily="34" charset="0"/>
              </a:rPr>
              <a:t>P1 introduction</a:t>
            </a:r>
            <a:endParaRPr lang="zh-CN" altLang="en-US" sz="3600" b="1" i="1" dirty="0">
              <a:solidFill>
                <a:srgbClr val="FFFFFF"/>
              </a:solidFill>
              <a:latin typeface="Calibri" panose="020F0502020204030204" pitchFamily="34" charset="0"/>
              <a:ea typeface="等线" panose="02010600030101010101" pitchFamily="2" charset="-122"/>
              <a:cs typeface="Calibri" panose="020F0502020204030204" pitchFamily="34" charset="0"/>
            </a:endParaRPr>
          </a:p>
        </p:txBody>
      </p:sp>
      <p:sp>
        <p:nvSpPr>
          <p:cNvPr id="9" name="文本框 8"/>
          <p:cNvSpPr txBox="1"/>
          <p:nvPr/>
        </p:nvSpPr>
        <p:spPr>
          <a:xfrm>
            <a:off x="13030200" y="2209660"/>
            <a:ext cx="3429000" cy="646331"/>
          </a:xfrm>
          <a:prstGeom prst="rect">
            <a:avLst/>
          </a:prstGeom>
          <a:solidFill>
            <a:schemeClr val="accent2"/>
          </a:solidFill>
        </p:spPr>
        <p:txBody>
          <a:bodyPr wrap="square" rtlCol="0">
            <a:spAutoFit/>
          </a:bodyPr>
          <a:lstStyle/>
          <a:p>
            <a:pPr defTabSz="1371600"/>
            <a:r>
              <a:rPr lang="en-US" altLang="zh-CN" sz="3600" b="1" i="1" dirty="0">
                <a:solidFill>
                  <a:srgbClr val="FFFFFF"/>
                </a:solidFill>
                <a:latin typeface="Calibri" panose="020F0502020204030204" pitchFamily="34" charset="0"/>
                <a:ea typeface="等线" panose="02010600030101010101" pitchFamily="2" charset="-122"/>
                <a:cs typeface="Calibri" panose="020F0502020204030204" pitchFamily="34" charset="0"/>
              </a:rPr>
              <a:t>P2. data support</a:t>
            </a:r>
            <a:endParaRPr lang="zh-CN" altLang="en-US" sz="3600" b="1" i="1" dirty="0">
              <a:solidFill>
                <a:srgbClr val="FFFFFF"/>
              </a:solidFill>
              <a:latin typeface="Calibri" panose="020F0502020204030204" pitchFamily="34" charset="0"/>
              <a:ea typeface="等线" panose="02010600030101010101" pitchFamily="2" charset="-122"/>
              <a:cs typeface="Calibri" panose="020F0502020204030204" pitchFamily="34" charset="0"/>
            </a:endParaRPr>
          </a:p>
        </p:txBody>
      </p:sp>
      <p:sp>
        <p:nvSpPr>
          <p:cNvPr id="10" name="文本框 9"/>
          <p:cNvSpPr txBox="1"/>
          <p:nvPr/>
        </p:nvSpPr>
        <p:spPr>
          <a:xfrm>
            <a:off x="13030200" y="4110429"/>
            <a:ext cx="2743200" cy="646331"/>
          </a:xfrm>
          <a:prstGeom prst="rect">
            <a:avLst/>
          </a:prstGeom>
          <a:solidFill>
            <a:schemeClr val="accent2"/>
          </a:solidFill>
        </p:spPr>
        <p:txBody>
          <a:bodyPr wrap="square" rtlCol="0">
            <a:spAutoFit/>
          </a:bodyPr>
          <a:lstStyle/>
          <a:p>
            <a:pPr defTabSz="1371600"/>
            <a:r>
              <a:rPr lang="en-US" altLang="zh-CN" sz="3600" b="1" i="1" dirty="0">
                <a:solidFill>
                  <a:srgbClr val="FFFFFF"/>
                </a:solidFill>
                <a:latin typeface="Calibri" panose="020F0502020204030204" pitchFamily="34" charset="0"/>
                <a:ea typeface="等线" panose="02010600030101010101" pitchFamily="2" charset="-122"/>
                <a:cs typeface="Calibri" panose="020F0502020204030204" pitchFamily="34" charset="0"/>
              </a:rPr>
              <a:t>P3. transition</a:t>
            </a:r>
            <a:endParaRPr lang="zh-CN" altLang="en-US" sz="3600" b="1" i="1" dirty="0">
              <a:solidFill>
                <a:srgbClr val="FFFFFF"/>
              </a:solidFill>
              <a:latin typeface="Calibri" panose="020F0502020204030204" pitchFamily="34" charset="0"/>
              <a:ea typeface="等线" panose="02010600030101010101" pitchFamily="2" charset="-122"/>
              <a:cs typeface="Calibri" panose="020F0502020204030204" pitchFamily="34" charset="0"/>
            </a:endParaRPr>
          </a:p>
        </p:txBody>
      </p:sp>
      <p:sp>
        <p:nvSpPr>
          <p:cNvPr id="11" name="文本框 10"/>
          <p:cNvSpPr txBox="1"/>
          <p:nvPr/>
        </p:nvSpPr>
        <p:spPr>
          <a:xfrm>
            <a:off x="13030200" y="6642206"/>
            <a:ext cx="5099220" cy="646331"/>
          </a:xfrm>
          <a:prstGeom prst="rect">
            <a:avLst/>
          </a:prstGeom>
          <a:solidFill>
            <a:schemeClr val="accent2"/>
          </a:solidFill>
        </p:spPr>
        <p:txBody>
          <a:bodyPr wrap="square" rtlCol="0">
            <a:spAutoFit/>
          </a:bodyPr>
          <a:lstStyle/>
          <a:p>
            <a:pPr defTabSz="1371600"/>
            <a:r>
              <a:rPr lang="en-US" altLang="zh-CN" sz="3600" b="1" i="1" dirty="0">
                <a:solidFill>
                  <a:srgbClr val="FFFFFF"/>
                </a:solidFill>
                <a:latin typeface="Calibri" panose="020F0502020204030204" pitchFamily="34" charset="0"/>
                <a:ea typeface="等线" panose="02010600030101010101" pitchFamily="2" charset="-122"/>
                <a:cs typeface="Calibri" panose="020F0502020204030204" pitchFamily="34" charset="0"/>
              </a:rPr>
              <a:t> P4-6. specific suggestions</a:t>
            </a:r>
            <a:endParaRPr lang="zh-CN" altLang="en-US" sz="3600" b="1" i="1" dirty="0">
              <a:solidFill>
                <a:srgbClr val="FFFFFF"/>
              </a:solidFill>
              <a:latin typeface="Calibri" panose="020F0502020204030204" pitchFamily="34" charset="0"/>
              <a:ea typeface="等线" panose="02010600030101010101" pitchFamily="2" charset="-122"/>
              <a:cs typeface="Calibri" panose="020F0502020204030204" pitchFamily="34" charset="0"/>
            </a:endParaRPr>
          </a:p>
        </p:txBody>
      </p:sp>
      <p:sp>
        <p:nvSpPr>
          <p:cNvPr id="12" name="文本框 11"/>
          <p:cNvSpPr txBox="1"/>
          <p:nvPr/>
        </p:nvSpPr>
        <p:spPr>
          <a:xfrm>
            <a:off x="13030200" y="9173984"/>
            <a:ext cx="4876801" cy="646331"/>
          </a:xfrm>
          <a:prstGeom prst="rect">
            <a:avLst/>
          </a:prstGeom>
          <a:solidFill>
            <a:schemeClr val="accent2"/>
          </a:solidFill>
        </p:spPr>
        <p:txBody>
          <a:bodyPr wrap="square" rtlCol="0">
            <a:spAutoFit/>
          </a:bodyPr>
          <a:lstStyle/>
          <a:p>
            <a:pPr defTabSz="1371600"/>
            <a:r>
              <a:rPr lang="en-US" altLang="zh-CN" sz="3600" b="1" i="1" dirty="0">
                <a:solidFill>
                  <a:srgbClr val="FFFFFF"/>
                </a:solidFill>
                <a:latin typeface="Calibri" panose="020F0502020204030204" pitchFamily="34" charset="0"/>
                <a:ea typeface="等线" panose="02010600030101010101" pitchFamily="2" charset="-122"/>
                <a:cs typeface="Calibri" panose="020F0502020204030204" pitchFamily="34" charset="0"/>
              </a:rPr>
              <a:t> P7. emergency response</a:t>
            </a:r>
            <a:endParaRPr lang="zh-CN" altLang="en-US" sz="3600" b="1" i="1" dirty="0">
              <a:solidFill>
                <a:srgbClr val="FFFFFF"/>
              </a:solidFill>
              <a:latin typeface="Calibri" panose="020F0502020204030204" pitchFamily="34" charset="0"/>
              <a:ea typeface="等线" panose="02010600030101010101" pitchFamily="2" charset="-122"/>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Vertic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inVertic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arn(inVertical)">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txBox="1"/>
          <p:nvPr/>
        </p:nvSpPr>
        <p:spPr>
          <a:xfrm>
            <a:off x="109104" y="477737"/>
            <a:ext cx="17752869" cy="519061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0" algn="just" defTabSz="1371600">
              <a:lnSpc>
                <a:spcPct val="110000"/>
              </a:lnSpc>
              <a:spcBef>
                <a:spcPts val="1500"/>
              </a:spcBef>
              <a:buNone/>
            </a:pPr>
            <a:r>
              <a:rPr lang="en-US" altLang="zh-CN" sz="3600" kern="100" dirty="0">
                <a:solidFill>
                  <a:srgbClr val="000000"/>
                </a:solidFill>
                <a:latin typeface="Calibri" panose="020F0502020204030204" pitchFamily="34" charset="0"/>
                <a:ea typeface="Calibri" panose="020F0502020204030204" pitchFamily="34" charset="0"/>
                <a:cs typeface="Calibri" panose="020F0502020204030204" pitchFamily="34" charset="0"/>
              </a:rPr>
              <a:t>	</a:t>
            </a:r>
            <a:r>
              <a:rPr lang="en-US" altLang="zh-CN" sz="3600" b="1" u="sng" kern="100" dirty="0">
                <a:solidFill>
                  <a:srgbClr val="000000"/>
                </a:solidFill>
                <a:latin typeface="Calibri" panose="020F0502020204030204" pitchFamily="34" charset="0"/>
                <a:ea typeface="Calibri" panose="020F0502020204030204" pitchFamily="34" charset="0"/>
                <a:cs typeface="Calibri" panose="020F0502020204030204" pitchFamily="34" charset="0"/>
              </a:rPr>
              <a:t> </a:t>
            </a:r>
            <a:r>
              <a:rPr lang="en-US" altLang="zh-CN" sz="3600" u="sng" kern="100" dirty="0">
                <a:solidFill>
                  <a:srgbClr val="000000"/>
                </a:solidFill>
                <a:latin typeface="Calibri" panose="020F0502020204030204" pitchFamily="34" charset="0"/>
                <a:ea typeface="Calibri" panose="020F0502020204030204" pitchFamily="34" charset="0"/>
                <a:cs typeface="Calibri" panose="020F0502020204030204" pitchFamily="34" charset="0"/>
              </a:rPr>
              <a:t>38  </a:t>
            </a:r>
            <a:endParaRPr lang="en-US" altLang="zh-CN" sz="3600" u="sng" kern="1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marL="342900" indent="0" algn="just" defTabSz="1371600">
              <a:lnSpc>
                <a:spcPct val="110000"/>
              </a:lnSpc>
              <a:spcBef>
                <a:spcPts val="1500"/>
              </a:spcBef>
              <a:buNone/>
            </a:pPr>
            <a:r>
              <a:rPr lang="en-US" altLang="zh-CN" sz="3600" kern="100" dirty="0">
                <a:solidFill>
                  <a:srgbClr val="000000"/>
                </a:solidFill>
                <a:latin typeface="Calibri" panose="020F0502020204030204" pitchFamily="34" charset="0"/>
                <a:ea typeface="Calibri" panose="020F0502020204030204" pitchFamily="34" charset="0"/>
                <a:cs typeface="Calibri" panose="020F0502020204030204" pitchFamily="34" charset="0"/>
              </a:rPr>
              <a:t>	It's vital to change out the water before it gets cloudy. Every day would be best. “Some flowers, like sunflowers, promote more bacteria growth, so they need more frequent changes,” says Wiles. When doing so, remember to also add more flower food to the fresh water to maintain nutrient levels.</a:t>
            </a:r>
            <a:endParaRPr lang="en-US" altLang="zh-CN" sz="3600" kern="100" dirty="0">
              <a:solidFill>
                <a:srgbClr val="000000"/>
              </a:solidFill>
              <a:latin typeface="Calibri" panose="020F0502020204030204" pitchFamily="34" charset="0"/>
              <a:ea typeface="Calibri" panose="020F0502020204030204" pitchFamily="34" charset="0"/>
              <a:cs typeface="Calibri" panose="020F0502020204030204" pitchFamily="34" charset="0"/>
            </a:endParaRPr>
          </a:p>
        </p:txBody>
      </p:sp>
      <p:sp>
        <p:nvSpPr>
          <p:cNvPr id="4" name="内容占位符 2"/>
          <p:cNvSpPr txBox="1"/>
          <p:nvPr/>
        </p:nvSpPr>
        <p:spPr>
          <a:xfrm>
            <a:off x="-62344" y="5920274"/>
            <a:ext cx="17924318" cy="43667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0" algn="just" defTabSz="1371600" rtl="0" eaLnBrk="1" fontAlgn="auto" latinLnBrk="0" hangingPunct="1">
              <a:lnSpc>
                <a:spcPct val="110000"/>
              </a:lnSpc>
              <a:spcBef>
                <a:spcPts val="0"/>
              </a:spcBef>
              <a:spcAft>
                <a:spcPts val="0"/>
              </a:spcAft>
              <a:buClrTx/>
              <a:buSzTx/>
              <a:buFontTx/>
              <a:buNone/>
              <a:defRPr/>
            </a:pPr>
            <a:r>
              <a:rPr kumimoji="0" lang="en-US" altLang="zh-CN" sz="3600" b="0" i="0" u="non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A. </a:t>
            </a:r>
            <a:r>
              <a:rPr kumimoji="0" lang="en-US" altLang="zh-CN" sz="3600" b="1" i="0" u="non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Why</a:t>
            </a:r>
            <a:r>
              <a:rPr kumimoji="0" lang="en-US" altLang="zh-CN" sz="3600" b="0" i="0" u="non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 does this supposedly </a:t>
            </a:r>
            <a:r>
              <a:rPr kumimoji="0" lang="en-US" altLang="zh-CN" sz="3600" b="1" i="0" u="non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work</a:t>
            </a:r>
            <a:r>
              <a:rPr kumimoji="0" lang="en-US" altLang="zh-CN" sz="3600" b="0" i="0" u="non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a:t>
            </a:r>
            <a:endParaRPr kumimoji="0" lang="en-US" altLang="zh-CN" sz="3600" b="0" i="0" u="non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a:p>
            <a:pPr marL="342900" marR="0" lvl="0" indent="0" algn="just" defTabSz="1371600" rtl="0" eaLnBrk="1" fontAlgn="auto" latinLnBrk="0" hangingPunct="1">
              <a:lnSpc>
                <a:spcPct val="110000"/>
              </a:lnSpc>
              <a:spcBef>
                <a:spcPts val="0"/>
              </a:spcBef>
              <a:spcAft>
                <a:spcPts val="0"/>
              </a:spcAft>
              <a:buClrTx/>
              <a:buSzTx/>
              <a:buFontTx/>
              <a:buNone/>
              <a:defRPr/>
            </a:pPr>
            <a:r>
              <a:rPr kumimoji="0" lang="en-US" altLang="zh-CN" sz="3600" b="0" i="0" u="sng"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B. Refresh water and flower food regularly.</a:t>
            </a:r>
            <a:endParaRPr kumimoji="0" lang="en-US" altLang="zh-CN" sz="3600" b="0" i="0" u="sng"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a:p>
            <a:pPr marL="342900" marR="0" lvl="0" indent="0" algn="just" defTabSz="1371600" rtl="0" eaLnBrk="1" fontAlgn="auto" latinLnBrk="0" hangingPunct="1">
              <a:lnSpc>
                <a:spcPct val="110000"/>
              </a:lnSpc>
              <a:spcBef>
                <a:spcPts val="0"/>
              </a:spcBef>
              <a:spcAft>
                <a:spcPts val="0"/>
              </a:spcAft>
              <a:buClrTx/>
              <a:buSzTx/>
              <a:buFontTx/>
              <a:buNone/>
              <a:defRPr/>
            </a:pPr>
            <a:r>
              <a:rPr kumimoji="0" lang="en-US" altLang="zh-CN" sz="3600" b="0" i="0" u="none" strike="sngStrike" kern="100" cap="none" spc="0" normalizeH="0" baseline="0" noProof="0" dirty="0">
                <a:ln>
                  <a:noFill/>
                </a:ln>
                <a:solidFill>
                  <a:schemeClr val="bg1">
                    <a:lumMod val="75000"/>
                  </a:schemeClr>
                </a:solidFill>
                <a:effectLst/>
                <a:uLnTx/>
                <a:uFillTx/>
                <a:latin typeface="Calibri" panose="020F0502020204030204" pitchFamily="34" charset="0"/>
                <a:ea typeface="Calibri" panose="020F0502020204030204" pitchFamily="34" charset="0"/>
                <a:cs typeface="Calibri" panose="020F0502020204030204" pitchFamily="34" charset="0"/>
              </a:rPr>
              <a:t>C. </a:t>
            </a:r>
            <a:r>
              <a:rPr kumimoji="0" lang="en-US" altLang="zh-CN" sz="3600" b="1" i="0" u="none" strike="sngStrike" kern="100" cap="none" spc="0" normalizeH="0" baseline="0" noProof="0" dirty="0">
                <a:ln>
                  <a:noFill/>
                </a:ln>
                <a:solidFill>
                  <a:schemeClr val="bg1">
                    <a:lumMod val="75000"/>
                  </a:schemeClr>
                </a:solidFill>
                <a:effectLst/>
                <a:uLnTx/>
                <a:uFillTx/>
                <a:latin typeface="Calibri" panose="020F0502020204030204" pitchFamily="34" charset="0"/>
                <a:ea typeface="Calibri" panose="020F0502020204030204" pitchFamily="34" charset="0"/>
                <a:cs typeface="Calibri" panose="020F0502020204030204" pitchFamily="34" charset="0"/>
              </a:rPr>
              <a:t>What</a:t>
            </a:r>
            <a:r>
              <a:rPr kumimoji="0" lang="en-US" altLang="zh-CN" sz="3600" b="0" i="0" u="none" strike="sngStrike" kern="100" cap="none" spc="0" normalizeH="0" baseline="0" noProof="0" dirty="0">
                <a:ln>
                  <a:noFill/>
                </a:ln>
                <a:solidFill>
                  <a:schemeClr val="bg1">
                    <a:lumMod val="75000"/>
                  </a:schemeClr>
                </a:solidFill>
                <a:effectLst/>
                <a:uLnTx/>
                <a:uFillTx/>
                <a:latin typeface="Calibri" panose="020F0502020204030204" pitchFamily="34" charset="0"/>
                <a:ea typeface="Calibri" panose="020F0502020204030204" pitchFamily="34" charset="0"/>
                <a:cs typeface="Calibri" panose="020F0502020204030204" pitchFamily="34" charset="0"/>
              </a:rPr>
              <a:t> will actually make your flowers </a:t>
            </a:r>
            <a:r>
              <a:rPr kumimoji="0" lang="en-US" altLang="zh-CN" sz="3600" b="1" i="0" u="none" strike="sngStrike" kern="100" cap="none" spc="0" normalizeH="0" baseline="0" noProof="0" dirty="0">
                <a:ln>
                  <a:noFill/>
                </a:ln>
                <a:solidFill>
                  <a:schemeClr val="bg1">
                    <a:lumMod val="75000"/>
                  </a:schemeClr>
                </a:solidFill>
                <a:effectLst/>
                <a:uLnTx/>
                <a:uFillTx/>
                <a:latin typeface="Calibri" panose="020F0502020204030204" pitchFamily="34" charset="0"/>
                <a:ea typeface="Calibri" panose="020F0502020204030204" pitchFamily="34" charset="0"/>
                <a:cs typeface="Calibri" panose="020F0502020204030204" pitchFamily="34" charset="0"/>
              </a:rPr>
              <a:t>last longer</a:t>
            </a:r>
            <a:r>
              <a:rPr kumimoji="0" lang="en-US" altLang="zh-CN" sz="3600" b="0" i="0" u="none" strike="sngStrike" kern="100" cap="none" spc="0" normalizeH="0" baseline="0" noProof="0" dirty="0">
                <a:ln>
                  <a:noFill/>
                </a:ln>
                <a:solidFill>
                  <a:schemeClr val="bg1">
                    <a:lumMod val="75000"/>
                  </a:schemeClr>
                </a:solidFill>
                <a:effectLst/>
                <a:uLnTx/>
                <a:uFillTx/>
                <a:latin typeface="Calibri" panose="020F0502020204030204" pitchFamily="34" charset="0"/>
                <a:ea typeface="Calibri" panose="020F0502020204030204" pitchFamily="34" charset="0"/>
                <a:cs typeface="Calibri" panose="020F0502020204030204" pitchFamily="34" charset="0"/>
              </a:rPr>
              <a:t>?</a:t>
            </a:r>
            <a:endParaRPr kumimoji="0" lang="en-US" altLang="zh-CN" sz="3600" b="0" i="0" u="none" strike="sngStrike" kern="100" cap="none" spc="0" normalizeH="0" baseline="0" noProof="0" dirty="0">
              <a:ln>
                <a:noFill/>
              </a:ln>
              <a:solidFill>
                <a:schemeClr val="bg1">
                  <a:lumMod val="75000"/>
                </a:schemeClr>
              </a:solidFill>
              <a:effectLst/>
              <a:uLnTx/>
              <a:uFillTx/>
              <a:latin typeface="Calibri" panose="020F0502020204030204" pitchFamily="34" charset="0"/>
              <a:ea typeface="Calibri" panose="020F0502020204030204" pitchFamily="34" charset="0"/>
              <a:cs typeface="Calibri" panose="020F0502020204030204" pitchFamily="34" charset="0"/>
            </a:endParaRPr>
          </a:p>
          <a:p>
            <a:pPr marL="342900" marR="0" lvl="0" indent="0" algn="just" defTabSz="1371600" rtl="0" eaLnBrk="1" fontAlgn="auto" latinLnBrk="0" hangingPunct="1">
              <a:lnSpc>
                <a:spcPct val="110000"/>
              </a:lnSpc>
              <a:spcBef>
                <a:spcPts val="0"/>
              </a:spcBef>
              <a:spcAft>
                <a:spcPts val="0"/>
              </a:spcAft>
              <a:buClrTx/>
              <a:buSzTx/>
              <a:buFontTx/>
              <a:buNone/>
              <a:defRPr/>
            </a:pPr>
            <a:r>
              <a:rPr kumimoji="0" lang="en-US" altLang="zh-CN" sz="3600" b="0" i="0" u="sng"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D. Buy more flower mix to add back into fresh water.</a:t>
            </a:r>
            <a:endParaRPr kumimoji="0" lang="en-US" altLang="zh-CN" sz="3600" b="0" i="0" u="sng"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a:p>
            <a:pPr marL="342900" marR="0" lvl="0" indent="0" algn="just" defTabSz="1371600" rtl="0" eaLnBrk="1" fontAlgn="auto" latinLnBrk="0" hangingPunct="1">
              <a:lnSpc>
                <a:spcPct val="110000"/>
              </a:lnSpc>
              <a:spcBef>
                <a:spcPts val="0"/>
              </a:spcBef>
              <a:spcAft>
                <a:spcPts val="0"/>
              </a:spcAft>
              <a:buClrTx/>
              <a:buSzTx/>
              <a:buFontTx/>
              <a:buNone/>
              <a:defRPr/>
            </a:pPr>
            <a:r>
              <a:rPr kumimoji="0" lang="en-US" altLang="zh-CN" sz="3600"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E. A </a:t>
            </a:r>
            <a:r>
              <a:rPr kumimoji="0" lang="en-US" altLang="zh-CN" sz="3600" b="1"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cooler, darker </a:t>
            </a:r>
            <a:r>
              <a:rPr kumimoji="0" lang="en-US" altLang="zh-CN" sz="3600"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room will keep flowers fresh longer.</a:t>
            </a:r>
            <a:endParaRPr kumimoji="0" lang="en-US" altLang="zh-CN" sz="3600"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a:p>
            <a:pPr marL="342900" marR="0" lvl="0" indent="0" algn="just" defTabSz="1371600" rtl="0" eaLnBrk="1" fontAlgn="auto" latinLnBrk="0" hangingPunct="1">
              <a:lnSpc>
                <a:spcPct val="110000"/>
              </a:lnSpc>
              <a:spcBef>
                <a:spcPts val="0"/>
              </a:spcBef>
              <a:spcAft>
                <a:spcPts val="0"/>
              </a:spcAft>
              <a:buClrTx/>
              <a:buSzTx/>
              <a:buFontTx/>
              <a:buNone/>
              <a:defRPr/>
            </a:pPr>
            <a:r>
              <a:rPr kumimoji="0" lang="en-US" altLang="zh-CN" sz="3600" b="0" i="0" u="none" strike="sngStrike" kern="100" cap="none" spc="0" normalizeH="0" baseline="0" noProof="0" dirty="0">
                <a:ln>
                  <a:noFill/>
                </a:ln>
                <a:solidFill>
                  <a:schemeClr val="bg1">
                    <a:lumMod val="75000"/>
                  </a:schemeClr>
                </a:solidFill>
                <a:effectLst/>
                <a:uLnTx/>
                <a:uFillTx/>
                <a:latin typeface="Calibri" panose="020F0502020204030204" pitchFamily="34" charset="0"/>
                <a:ea typeface="Calibri" panose="020F0502020204030204" pitchFamily="34" charset="0"/>
                <a:cs typeface="Calibri" panose="020F0502020204030204" pitchFamily="34" charset="0"/>
              </a:rPr>
              <a:t>F. While it turns out </a:t>
            </a:r>
            <a:r>
              <a:rPr kumimoji="0" lang="en-US" altLang="zh-CN" sz="3600" b="1" i="0" u="none" strike="sngStrike" kern="100" cap="none" spc="0" normalizeH="0" baseline="0" noProof="0" dirty="0">
                <a:ln>
                  <a:noFill/>
                </a:ln>
                <a:solidFill>
                  <a:schemeClr val="bg1">
                    <a:lumMod val="75000"/>
                  </a:schemeClr>
                </a:solidFill>
                <a:effectLst/>
                <a:uLnTx/>
                <a:uFillTx/>
                <a:latin typeface="Calibri" panose="020F0502020204030204" pitchFamily="34" charset="0"/>
                <a:ea typeface="Calibri" panose="020F0502020204030204" pitchFamily="34" charset="0"/>
                <a:cs typeface="Calibri" panose="020F0502020204030204" pitchFamily="34" charset="0"/>
              </a:rPr>
              <a:t>that</a:t>
            </a:r>
            <a:r>
              <a:rPr kumimoji="0" lang="en-US" altLang="zh-CN" sz="3600" b="0" i="0" u="none" strike="sngStrike" kern="100" cap="none" spc="0" normalizeH="0" baseline="0" noProof="0" dirty="0">
                <a:ln>
                  <a:noFill/>
                </a:ln>
                <a:solidFill>
                  <a:schemeClr val="bg1">
                    <a:lumMod val="75000"/>
                  </a:schemeClr>
                </a:solidFill>
                <a:effectLst/>
                <a:uLnTx/>
                <a:uFillTx/>
                <a:latin typeface="Calibri" panose="020F0502020204030204" pitchFamily="34" charset="0"/>
                <a:ea typeface="Calibri" panose="020F0502020204030204" pitchFamily="34" charset="0"/>
                <a:cs typeface="Calibri" panose="020F0502020204030204" pitchFamily="34" charset="0"/>
              </a:rPr>
              <a:t>'s a good thing, don't worry if you </a:t>
            </a:r>
            <a:r>
              <a:rPr kumimoji="0" lang="en-US" altLang="zh-CN" sz="3600" b="1" i="0" u="none" strike="sngStrike" kern="100" cap="none" spc="0" normalizeH="0" baseline="0" noProof="0" dirty="0">
                <a:ln>
                  <a:noFill/>
                </a:ln>
                <a:solidFill>
                  <a:schemeClr val="bg1">
                    <a:lumMod val="75000"/>
                  </a:schemeClr>
                </a:solidFill>
                <a:effectLst/>
                <a:uLnTx/>
                <a:uFillTx/>
                <a:latin typeface="Calibri" panose="020F0502020204030204" pitchFamily="34" charset="0"/>
                <a:ea typeface="Calibri" panose="020F0502020204030204" pitchFamily="34" charset="0"/>
                <a:cs typeface="Calibri" panose="020F0502020204030204" pitchFamily="34" charset="0"/>
              </a:rPr>
              <a:t>cut them straight</a:t>
            </a:r>
            <a:r>
              <a:rPr kumimoji="0" lang="en-US" altLang="zh-CN" sz="3600" b="0" i="0" u="none" strike="sngStrike" kern="100" cap="none" spc="0" normalizeH="0" baseline="0" noProof="0" dirty="0">
                <a:ln>
                  <a:noFill/>
                </a:ln>
                <a:solidFill>
                  <a:schemeClr val="bg1">
                    <a:lumMod val="75000"/>
                  </a:schemeClr>
                </a:solidFill>
                <a:effectLst/>
                <a:uLnTx/>
                <a:uFillTx/>
                <a:latin typeface="Calibri" panose="020F0502020204030204" pitchFamily="34" charset="0"/>
                <a:ea typeface="Calibri" panose="020F0502020204030204" pitchFamily="34" charset="0"/>
                <a:cs typeface="Calibri" panose="020F0502020204030204" pitchFamily="34" charset="0"/>
              </a:rPr>
              <a:t>.</a:t>
            </a:r>
            <a:endParaRPr kumimoji="0" lang="en-US" altLang="zh-CN" sz="3600" b="0" i="0" u="none" strike="sngStrike" kern="100" cap="none" spc="0" normalizeH="0" baseline="0" noProof="0" dirty="0">
              <a:ln>
                <a:noFill/>
              </a:ln>
              <a:solidFill>
                <a:schemeClr val="bg1">
                  <a:lumMod val="75000"/>
                </a:schemeClr>
              </a:solidFill>
              <a:effectLst/>
              <a:uLnTx/>
              <a:uFillTx/>
              <a:latin typeface="Calibri" panose="020F0502020204030204" pitchFamily="34" charset="0"/>
              <a:ea typeface="Calibri" panose="020F0502020204030204" pitchFamily="34" charset="0"/>
              <a:cs typeface="Calibri" panose="020F0502020204030204" pitchFamily="34" charset="0"/>
            </a:endParaRPr>
          </a:p>
          <a:p>
            <a:pPr marL="342900" marR="0" lvl="0" indent="0" algn="just" defTabSz="1371600" rtl="0" eaLnBrk="1" fontAlgn="auto" latinLnBrk="0" hangingPunct="1">
              <a:lnSpc>
                <a:spcPct val="110000"/>
              </a:lnSpc>
              <a:spcBef>
                <a:spcPts val="0"/>
              </a:spcBef>
              <a:spcAft>
                <a:spcPts val="0"/>
              </a:spcAft>
              <a:buClrTx/>
              <a:buSzTx/>
              <a:buFontTx/>
              <a:buNone/>
              <a:defRPr/>
            </a:pPr>
            <a:r>
              <a:rPr kumimoji="0" lang="en-US" altLang="zh-CN" sz="3600"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G. You can do </a:t>
            </a:r>
            <a:r>
              <a:rPr kumimoji="0" lang="en-US" altLang="zh-CN" sz="3600" b="1" i="0" u="none" strike="noStrike" kern="1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Calibri" panose="020F0502020204030204" pitchFamily="34" charset="0"/>
              </a:rPr>
              <a:t>this</a:t>
            </a:r>
            <a:r>
              <a:rPr kumimoji="0" lang="en-US" altLang="zh-CN" sz="3600"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 for </a:t>
            </a:r>
            <a:r>
              <a:rPr kumimoji="0" lang="en-US" altLang="zh-CN" sz="3600" b="1"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artistic factors</a:t>
            </a:r>
            <a:r>
              <a:rPr kumimoji="0" lang="en-US" altLang="zh-CN" sz="3600"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 but there's an even better reason to do it.</a:t>
            </a:r>
            <a:endParaRPr kumimoji="0" lang="zh-CN" altLang="zh-CN" sz="3600" b="0" i="0" u="none" strike="noStrike" kern="100" cap="none" spc="0" normalizeH="0" baseline="0" noProof="0" dirty="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endParaRPr>
          </a:p>
        </p:txBody>
      </p:sp>
      <p:sp>
        <p:nvSpPr>
          <p:cNvPr id="8" name="矩形: 圆角 7"/>
          <p:cNvSpPr/>
          <p:nvPr/>
        </p:nvSpPr>
        <p:spPr>
          <a:xfrm>
            <a:off x="3505200" y="1302984"/>
            <a:ext cx="4191000" cy="640115"/>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9" name="矩形: 圆角 8"/>
          <p:cNvSpPr/>
          <p:nvPr/>
        </p:nvSpPr>
        <p:spPr>
          <a:xfrm>
            <a:off x="11201400" y="2535275"/>
            <a:ext cx="4222898" cy="600632"/>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cxnSp>
        <p:nvCxnSpPr>
          <p:cNvPr id="10" name="直接箭头连接符 9"/>
          <p:cNvCxnSpPr/>
          <p:nvPr/>
        </p:nvCxnSpPr>
        <p:spPr>
          <a:xfrm flipV="1">
            <a:off x="5486400" y="3110212"/>
            <a:ext cx="7821577" cy="3557288"/>
          </a:xfrm>
          <a:prstGeom prst="straightConnector1">
            <a:avLst/>
          </a:prstGeom>
          <a:ln w="381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flipV="1">
            <a:off x="2362200" y="2019300"/>
            <a:ext cx="4191000" cy="4800600"/>
          </a:xfrm>
          <a:prstGeom prst="straightConnector1">
            <a:avLst/>
          </a:prstGeom>
          <a:ln w="381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txBox="1"/>
          <p:nvPr/>
        </p:nvSpPr>
        <p:spPr>
          <a:xfrm>
            <a:off x="109104" y="477737"/>
            <a:ext cx="17752869" cy="519061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0" algn="just" defTabSz="1371600">
              <a:lnSpc>
                <a:spcPct val="110000"/>
              </a:lnSpc>
              <a:spcBef>
                <a:spcPts val="1500"/>
              </a:spcBef>
              <a:buNone/>
            </a:pPr>
            <a:r>
              <a:rPr lang="en-US" altLang="zh-CN" sz="3600" kern="100" dirty="0">
                <a:solidFill>
                  <a:srgbClr val="000000"/>
                </a:solidFill>
                <a:latin typeface="Calibri" panose="020F0502020204030204" pitchFamily="34" charset="0"/>
                <a:ea typeface="Calibri" panose="020F0502020204030204" pitchFamily="34" charset="0"/>
                <a:cs typeface="Calibri" panose="020F0502020204030204" pitchFamily="34" charset="0"/>
              </a:rPr>
              <a:t>	</a:t>
            </a:r>
            <a:r>
              <a:rPr lang="en-US" altLang="zh-CN" sz="3600" b="1" kern="100" dirty="0">
                <a:solidFill>
                  <a:srgbClr val="000000"/>
                </a:solidFill>
                <a:latin typeface="Calibri" panose="020F0502020204030204" pitchFamily="34" charset="0"/>
                <a:ea typeface="Calibri" panose="020F0502020204030204" pitchFamily="34" charset="0"/>
                <a:cs typeface="Calibri" panose="020F0502020204030204" pitchFamily="34" charset="0"/>
              </a:rPr>
              <a:t>Keep the environment clean and tidy.  </a:t>
            </a:r>
            <a:endParaRPr lang="en-US" altLang="zh-CN" sz="3600" b="1" kern="1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marL="342900" indent="0" algn="just" defTabSz="1371600">
              <a:lnSpc>
                <a:spcPct val="110000"/>
              </a:lnSpc>
              <a:spcBef>
                <a:spcPts val="1500"/>
              </a:spcBef>
              <a:buNone/>
            </a:pPr>
            <a:r>
              <a:rPr lang="en-US" altLang="zh-CN" sz="3600" kern="100" dirty="0">
                <a:solidFill>
                  <a:srgbClr val="000000"/>
                </a:solidFill>
                <a:latin typeface="Calibri" panose="020F0502020204030204" pitchFamily="34" charset="0"/>
                <a:ea typeface="Calibri" panose="020F0502020204030204" pitchFamily="34" charset="0"/>
                <a:cs typeface="Calibri" panose="020F0502020204030204" pitchFamily="34" charset="0"/>
              </a:rPr>
              <a:t>	</a:t>
            </a:r>
            <a:r>
              <a:rPr lang="en-US" altLang="zh-CN" sz="3600" u="sng" kern="100" dirty="0">
                <a:solidFill>
                  <a:srgbClr val="000000"/>
                </a:solidFill>
                <a:latin typeface="Calibri" panose="020F0502020204030204" pitchFamily="34" charset="0"/>
                <a:ea typeface="Calibri" panose="020F0502020204030204" pitchFamily="34" charset="0"/>
                <a:cs typeface="Calibri" panose="020F0502020204030204" pitchFamily="34" charset="0"/>
              </a:rPr>
              <a:t>  39   </a:t>
            </a:r>
            <a:r>
              <a:rPr lang="en-US" altLang="zh-CN" sz="3600" kern="100" dirty="0">
                <a:solidFill>
                  <a:srgbClr val="000000"/>
                </a:solidFill>
                <a:latin typeface="Calibri" panose="020F0502020204030204" pitchFamily="34" charset="0"/>
                <a:ea typeface="Calibri" panose="020F0502020204030204" pitchFamily="34" charset="0"/>
                <a:cs typeface="Calibri" panose="020F0502020204030204" pitchFamily="34" charset="0"/>
              </a:rPr>
              <a:t>“As flowers die, they produce more bacteria and ethylene gas, which makes the other flowers wilt faster,” Wiles noted. Removing them as soon as possible helps the rest last longer.</a:t>
            </a:r>
            <a:endParaRPr lang="en-US" altLang="zh-CN" sz="3600" kern="100" dirty="0">
              <a:solidFill>
                <a:srgbClr val="000000"/>
              </a:solidFill>
              <a:latin typeface="Calibri" panose="020F0502020204030204" pitchFamily="34" charset="0"/>
              <a:ea typeface="Calibri" panose="020F0502020204030204" pitchFamily="34" charset="0"/>
              <a:cs typeface="Calibri" panose="020F0502020204030204" pitchFamily="34" charset="0"/>
            </a:endParaRPr>
          </a:p>
        </p:txBody>
      </p:sp>
      <p:sp>
        <p:nvSpPr>
          <p:cNvPr id="4" name="内容占位符 2"/>
          <p:cNvSpPr txBox="1"/>
          <p:nvPr/>
        </p:nvSpPr>
        <p:spPr>
          <a:xfrm>
            <a:off x="-62344" y="5920274"/>
            <a:ext cx="17924318" cy="43667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0" algn="just" defTabSz="1371600" rtl="0" eaLnBrk="1" fontAlgn="auto" latinLnBrk="0" hangingPunct="1">
              <a:lnSpc>
                <a:spcPct val="110000"/>
              </a:lnSpc>
              <a:spcBef>
                <a:spcPts val="0"/>
              </a:spcBef>
              <a:spcAft>
                <a:spcPts val="0"/>
              </a:spcAft>
              <a:buClrTx/>
              <a:buSzTx/>
              <a:buFontTx/>
              <a:buNone/>
              <a:defRPr/>
            </a:pPr>
            <a:r>
              <a:rPr kumimoji="0" lang="en-US" altLang="zh-CN" sz="3600" b="0" i="0" u="non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A. </a:t>
            </a:r>
            <a:r>
              <a:rPr kumimoji="0" lang="en-US" altLang="zh-CN" sz="3600" b="1" i="0" u="non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Why</a:t>
            </a:r>
            <a:r>
              <a:rPr kumimoji="0" lang="en-US" altLang="zh-CN" sz="3600" b="0" i="0" u="non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 does this supposedly </a:t>
            </a:r>
            <a:r>
              <a:rPr kumimoji="0" lang="en-US" altLang="zh-CN" sz="3600" b="1" i="0" u="non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work</a:t>
            </a:r>
            <a:r>
              <a:rPr kumimoji="0" lang="en-US" altLang="zh-CN" sz="3600" b="0" i="0" u="non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a:t>
            </a:r>
            <a:endParaRPr kumimoji="0" lang="en-US" altLang="zh-CN" sz="3600" b="0" i="0" u="non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a:p>
            <a:pPr marL="342900" marR="0" lvl="0" indent="0" algn="just" defTabSz="1371600" rtl="0" eaLnBrk="1" fontAlgn="auto" latinLnBrk="0" hangingPunct="1">
              <a:lnSpc>
                <a:spcPct val="110000"/>
              </a:lnSpc>
              <a:spcBef>
                <a:spcPts val="0"/>
              </a:spcBef>
              <a:spcAft>
                <a:spcPts val="0"/>
              </a:spcAft>
              <a:buClrTx/>
              <a:buSzTx/>
              <a:buFontTx/>
              <a:buNone/>
              <a:defRPr/>
            </a:pPr>
            <a:r>
              <a:rPr kumimoji="0" lang="en-US" altLang="zh-CN" sz="3600" b="0" i="0" u="sng" strike="sngStrike" kern="100" cap="none" spc="0" normalizeH="0" baseline="0" noProof="0" dirty="0">
                <a:ln>
                  <a:noFill/>
                </a:ln>
                <a:solidFill>
                  <a:schemeClr val="bg1">
                    <a:lumMod val="75000"/>
                  </a:schemeClr>
                </a:solidFill>
                <a:effectLst/>
                <a:uLnTx/>
                <a:uFillTx/>
                <a:latin typeface="Calibri" panose="020F0502020204030204" pitchFamily="34" charset="0"/>
                <a:ea typeface="Calibri" panose="020F0502020204030204" pitchFamily="34" charset="0"/>
                <a:cs typeface="Calibri" panose="020F0502020204030204" pitchFamily="34" charset="0"/>
              </a:rPr>
              <a:t>B. Refresh water and flower food regularly.</a:t>
            </a:r>
            <a:endParaRPr kumimoji="0" lang="en-US" altLang="zh-CN" sz="3600" b="0" i="0" u="sng" strike="sngStrike" kern="100" cap="none" spc="0" normalizeH="0" baseline="0" noProof="0" dirty="0">
              <a:ln>
                <a:noFill/>
              </a:ln>
              <a:solidFill>
                <a:schemeClr val="bg1">
                  <a:lumMod val="75000"/>
                </a:schemeClr>
              </a:solidFill>
              <a:effectLst/>
              <a:uLnTx/>
              <a:uFillTx/>
              <a:latin typeface="Calibri" panose="020F0502020204030204" pitchFamily="34" charset="0"/>
              <a:ea typeface="Calibri" panose="020F0502020204030204" pitchFamily="34" charset="0"/>
              <a:cs typeface="Calibri" panose="020F0502020204030204" pitchFamily="34" charset="0"/>
            </a:endParaRPr>
          </a:p>
          <a:p>
            <a:pPr marL="342900" marR="0" lvl="0" indent="0" algn="just" defTabSz="1371600" rtl="0" eaLnBrk="1" fontAlgn="auto" latinLnBrk="0" hangingPunct="1">
              <a:lnSpc>
                <a:spcPct val="110000"/>
              </a:lnSpc>
              <a:spcBef>
                <a:spcPts val="0"/>
              </a:spcBef>
              <a:spcAft>
                <a:spcPts val="0"/>
              </a:spcAft>
              <a:buClrTx/>
              <a:buSzTx/>
              <a:buFontTx/>
              <a:buNone/>
              <a:defRPr/>
            </a:pPr>
            <a:r>
              <a:rPr kumimoji="0" lang="en-US" altLang="zh-CN" sz="3600" b="0" i="0" u="none" strike="sngStrike" kern="100" cap="none" spc="0" normalizeH="0" baseline="0" noProof="0" dirty="0">
                <a:ln>
                  <a:noFill/>
                </a:ln>
                <a:solidFill>
                  <a:schemeClr val="bg1">
                    <a:lumMod val="75000"/>
                  </a:schemeClr>
                </a:solidFill>
                <a:effectLst/>
                <a:uLnTx/>
                <a:uFillTx/>
                <a:latin typeface="Calibri" panose="020F0502020204030204" pitchFamily="34" charset="0"/>
                <a:ea typeface="Calibri" panose="020F0502020204030204" pitchFamily="34" charset="0"/>
                <a:cs typeface="Calibri" panose="020F0502020204030204" pitchFamily="34" charset="0"/>
              </a:rPr>
              <a:t>C. </a:t>
            </a:r>
            <a:r>
              <a:rPr kumimoji="0" lang="en-US" altLang="zh-CN" sz="3600" b="1" i="0" u="none" strike="sngStrike" kern="100" cap="none" spc="0" normalizeH="0" baseline="0" noProof="0" dirty="0">
                <a:ln>
                  <a:noFill/>
                </a:ln>
                <a:solidFill>
                  <a:schemeClr val="bg1">
                    <a:lumMod val="75000"/>
                  </a:schemeClr>
                </a:solidFill>
                <a:effectLst/>
                <a:uLnTx/>
                <a:uFillTx/>
                <a:latin typeface="Calibri" panose="020F0502020204030204" pitchFamily="34" charset="0"/>
                <a:ea typeface="Calibri" panose="020F0502020204030204" pitchFamily="34" charset="0"/>
                <a:cs typeface="Calibri" panose="020F0502020204030204" pitchFamily="34" charset="0"/>
              </a:rPr>
              <a:t>What</a:t>
            </a:r>
            <a:r>
              <a:rPr kumimoji="0" lang="en-US" altLang="zh-CN" sz="3600" b="0" i="0" u="none" strike="sngStrike" kern="100" cap="none" spc="0" normalizeH="0" baseline="0" noProof="0" dirty="0">
                <a:ln>
                  <a:noFill/>
                </a:ln>
                <a:solidFill>
                  <a:schemeClr val="bg1">
                    <a:lumMod val="75000"/>
                  </a:schemeClr>
                </a:solidFill>
                <a:effectLst/>
                <a:uLnTx/>
                <a:uFillTx/>
                <a:latin typeface="Calibri" panose="020F0502020204030204" pitchFamily="34" charset="0"/>
                <a:ea typeface="Calibri" panose="020F0502020204030204" pitchFamily="34" charset="0"/>
                <a:cs typeface="Calibri" panose="020F0502020204030204" pitchFamily="34" charset="0"/>
              </a:rPr>
              <a:t> will actually make your flowers </a:t>
            </a:r>
            <a:r>
              <a:rPr kumimoji="0" lang="en-US" altLang="zh-CN" sz="3600" b="1" i="0" u="none" strike="sngStrike" kern="100" cap="none" spc="0" normalizeH="0" baseline="0" noProof="0" dirty="0">
                <a:ln>
                  <a:noFill/>
                </a:ln>
                <a:solidFill>
                  <a:schemeClr val="bg1">
                    <a:lumMod val="75000"/>
                  </a:schemeClr>
                </a:solidFill>
                <a:effectLst/>
                <a:uLnTx/>
                <a:uFillTx/>
                <a:latin typeface="Calibri" panose="020F0502020204030204" pitchFamily="34" charset="0"/>
                <a:ea typeface="Calibri" panose="020F0502020204030204" pitchFamily="34" charset="0"/>
                <a:cs typeface="Calibri" panose="020F0502020204030204" pitchFamily="34" charset="0"/>
              </a:rPr>
              <a:t>last longer</a:t>
            </a:r>
            <a:r>
              <a:rPr kumimoji="0" lang="en-US" altLang="zh-CN" sz="3600" b="0" i="0" u="none" strike="sngStrike" kern="100" cap="none" spc="0" normalizeH="0" baseline="0" noProof="0" dirty="0">
                <a:ln>
                  <a:noFill/>
                </a:ln>
                <a:solidFill>
                  <a:schemeClr val="bg1">
                    <a:lumMod val="75000"/>
                  </a:schemeClr>
                </a:solidFill>
                <a:effectLst/>
                <a:uLnTx/>
                <a:uFillTx/>
                <a:latin typeface="Calibri" panose="020F0502020204030204" pitchFamily="34" charset="0"/>
                <a:ea typeface="Calibri" panose="020F0502020204030204" pitchFamily="34" charset="0"/>
                <a:cs typeface="Calibri" panose="020F0502020204030204" pitchFamily="34" charset="0"/>
              </a:rPr>
              <a:t>?</a:t>
            </a:r>
            <a:endParaRPr kumimoji="0" lang="en-US" altLang="zh-CN" sz="3600" b="0" i="0" u="none" strike="sngStrike" kern="100" cap="none" spc="0" normalizeH="0" baseline="0" noProof="0" dirty="0">
              <a:ln>
                <a:noFill/>
              </a:ln>
              <a:solidFill>
                <a:schemeClr val="bg1">
                  <a:lumMod val="75000"/>
                </a:schemeClr>
              </a:solidFill>
              <a:effectLst/>
              <a:uLnTx/>
              <a:uFillTx/>
              <a:latin typeface="Calibri" panose="020F0502020204030204" pitchFamily="34" charset="0"/>
              <a:ea typeface="Calibri" panose="020F0502020204030204" pitchFamily="34" charset="0"/>
              <a:cs typeface="Calibri" panose="020F0502020204030204" pitchFamily="34" charset="0"/>
            </a:endParaRPr>
          </a:p>
          <a:p>
            <a:pPr marL="342900" marR="0" lvl="0" indent="0" algn="just" defTabSz="1371600" rtl="0" eaLnBrk="1" fontAlgn="auto" latinLnBrk="0" hangingPunct="1">
              <a:lnSpc>
                <a:spcPct val="110000"/>
              </a:lnSpc>
              <a:spcBef>
                <a:spcPts val="0"/>
              </a:spcBef>
              <a:spcAft>
                <a:spcPts val="0"/>
              </a:spcAft>
              <a:buClrTx/>
              <a:buSzTx/>
              <a:buFontTx/>
              <a:buNone/>
              <a:defRPr/>
            </a:pPr>
            <a:r>
              <a:rPr kumimoji="0" lang="en-US" altLang="zh-CN" sz="3600" b="0" i="0" u="sng" strike="sngStrike" kern="100" cap="none" spc="0" normalizeH="0" baseline="0" noProof="0" dirty="0">
                <a:ln>
                  <a:noFill/>
                </a:ln>
                <a:solidFill>
                  <a:schemeClr val="bg1">
                    <a:lumMod val="75000"/>
                  </a:schemeClr>
                </a:solidFill>
                <a:effectLst/>
                <a:uLnTx/>
                <a:uFillTx/>
                <a:latin typeface="Calibri" panose="020F0502020204030204" pitchFamily="34" charset="0"/>
                <a:ea typeface="Calibri" panose="020F0502020204030204" pitchFamily="34" charset="0"/>
                <a:cs typeface="Calibri" panose="020F0502020204030204" pitchFamily="34" charset="0"/>
              </a:rPr>
              <a:t>D. Buy more flower mix to add back into fresh water.</a:t>
            </a:r>
            <a:endParaRPr kumimoji="0" lang="en-US" altLang="zh-CN" sz="3600" b="0" i="0" u="sng" strike="sngStrike" kern="100" cap="none" spc="0" normalizeH="0" baseline="0" noProof="0" dirty="0">
              <a:ln>
                <a:noFill/>
              </a:ln>
              <a:solidFill>
                <a:schemeClr val="bg1">
                  <a:lumMod val="75000"/>
                </a:schemeClr>
              </a:solidFill>
              <a:effectLst/>
              <a:uLnTx/>
              <a:uFillTx/>
              <a:latin typeface="Calibri" panose="020F0502020204030204" pitchFamily="34" charset="0"/>
              <a:ea typeface="Calibri" panose="020F0502020204030204" pitchFamily="34" charset="0"/>
              <a:cs typeface="Calibri" panose="020F0502020204030204" pitchFamily="34" charset="0"/>
            </a:endParaRPr>
          </a:p>
          <a:p>
            <a:pPr marL="342900" marR="0" lvl="0" indent="0" algn="just" defTabSz="1371600" rtl="0" eaLnBrk="1" fontAlgn="auto" latinLnBrk="0" hangingPunct="1">
              <a:lnSpc>
                <a:spcPct val="110000"/>
              </a:lnSpc>
              <a:spcBef>
                <a:spcPts val="0"/>
              </a:spcBef>
              <a:spcAft>
                <a:spcPts val="0"/>
              </a:spcAft>
              <a:buClrTx/>
              <a:buSzTx/>
              <a:buFontTx/>
              <a:buNone/>
              <a:defRPr/>
            </a:pPr>
            <a:r>
              <a:rPr kumimoji="0" lang="en-US" altLang="zh-CN" sz="3600"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E. A </a:t>
            </a:r>
            <a:r>
              <a:rPr kumimoji="0" lang="en-US" altLang="zh-CN" sz="3600" b="1"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cooler, darker </a:t>
            </a:r>
            <a:r>
              <a:rPr kumimoji="0" lang="en-US" altLang="zh-CN" sz="3600"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room will keep flowers fresh longer.</a:t>
            </a:r>
            <a:endParaRPr kumimoji="0" lang="en-US" altLang="zh-CN" sz="3600"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a:p>
            <a:pPr marL="342900" marR="0" lvl="0" indent="0" algn="just" defTabSz="1371600" rtl="0" eaLnBrk="1" fontAlgn="auto" latinLnBrk="0" hangingPunct="1">
              <a:lnSpc>
                <a:spcPct val="110000"/>
              </a:lnSpc>
              <a:spcBef>
                <a:spcPts val="0"/>
              </a:spcBef>
              <a:spcAft>
                <a:spcPts val="0"/>
              </a:spcAft>
              <a:buClrTx/>
              <a:buSzTx/>
              <a:buFontTx/>
              <a:buNone/>
              <a:defRPr/>
            </a:pPr>
            <a:r>
              <a:rPr kumimoji="0" lang="en-US" altLang="zh-CN" sz="3600" b="0" i="0" u="none" strike="sngStrike" kern="100" cap="none" spc="0" normalizeH="0" baseline="0" noProof="0" dirty="0">
                <a:ln>
                  <a:noFill/>
                </a:ln>
                <a:solidFill>
                  <a:schemeClr val="bg1">
                    <a:lumMod val="75000"/>
                  </a:schemeClr>
                </a:solidFill>
                <a:effectLst/>
                <a:uLnTx/>
                <a:uFillTx/>
                <a:latin typeface="Calibri" panose="020F0502020204030204" pitchFamily="34" charset="0"/>
                <a:ea typeface="Calibri" panose="020F0502020204030204" pitchFamily="34" charset="0"/>
                <a:cs typeface="Calibri" panose="020F0502020204030204" pitchFamily="34" charset="0"/>
              </a:rPr>
              <a:t>F. While it turns out </a:t>
            </a:r>
            <a:r>
              <a:rPr kumimoji="0" lang="en-US" altLang="zh-CN" sz="3600" b="1" i="0" u="none" strike="sngStrike" kern="100" cap="none" spc="0" normalizeH="0" baseline="0" noProof="0" dirty="0">
                <a:ln>
                  <a:noFill/>
                </a:ln>
                <a:solidFill>
                  <a:schemeClr val="bg1">
                    <a:lumMod val="75000"/>
                  </a:schemeClr>
                </a:solidFill>
                <a:effectLst/>
                <a:uLnTx/>
                <a:uFillTx/>
                <a:latin typeface="Calibri" panose="020F0502020204030204" pitchFamily="34" charset="0"/>
                <a:ea typeface="Calibri" panose="020F0502020204030204" pitchFamily="34" charset="0"/>
                <a:cs typeface="Calibri" panose="020F0502020204030204" pitchFamily="34" charset="0"/>
              </a:rPr>
              <a:t>that</a:t>
            </a:r>
            <a:r>
              <a:rPr kumimoji="0" lang="en-US" altLang="zh-CN" sz="3600" b="0" i="0" u="none" strike="sngStrike" kern="100" cap="none" spc="0" normalizeH="0" baseline="0" noProof="0" dirty="0">
                <a:ln>
                  <a:noFill/>
                </a:ln>
                <a:solidFill>
                  <a:schemeClr val="bg1">
                    <a:lumMod val="75000"/>
                  </a:schemeClr>
                </a:solidFill>
                <a:effectLst/>
                <a:uLnTx/>
                <a:uFillTx/>
                <a:latin typeface="Calibri" panose="020F0502020204030204" pitchFamily="34" charset="0"/>
                <a:ea typeface="Calibri" panose="020F0502020204030204" pitchFamily="34" charset="0"/>
                <a:cs typeface="Calibri" panose="020F0502020204030204" pitchFamily="34" charset="0"/>
              </a:rPr>
              <a:t>'s a good thing, don't worry if you </a:t>
            </a:r>
            <a:r>
              <a:rPr kumimoji="0" lang="en-US" altLang="zh-CN" sz="3600" b="1" i="0" u="none" strike="sngStrike" kern="100" cap="none" spc="0" normalizeH="0" baseline="0" noProof="0" dirty="0">
                <a:ln>
                  <a:noFill/>
                </a:ln>
                <a:solidFill>
                  <a:schemeClr val="bg1">
                    <a:lumMod val="75000"/>
                  </a:schemeClr>
                </a:solidFill>
                <a:effectLst/>
                <a:uLnTx/>
                <a:uFillTx/>
                <a:latin typeface="Calibri" panose="020F0502020204030204" pitchFamily="34" charset="0"/>
                <a:ea typeface="Calibri" panose="020F0502020204030204" pitchFamily="34" charset="0"/>
                <a:cs typeface="Calibri" panose="020F0502020204030204" pitchFamily="34" charset="0"/>
              </a:rPr>
              <a:t>cut them straight</a:t>
            </a:r>
            <a:r>
              <a:rPr kumimoji="0" lang="en-US" altLang="zh-CN" sz="3600" b="0" i="0" u="none" strike="sngStrike" kern="100" cap="none" spc="0" normalizeH="0" baseline="0" noProof="0" dirty="0">
                <a:ln>
                  <a:noFill/>
                </a:ln>
                <a:solidFill>
                  <a:schemeClr val="bg1">
                    <a:lumMod val="75000"/>
                  </a:schemeClr>
                </a:solidFill>
                <a:effectLst/>
                <a:uLnTx/>
                <a:uFillTx/>
                <a:latin typeface="Calibri" panose="020F0502020204030204" pitchFamily="34" charset="0"/>
                <a:ea typeface="Calibri" panose="020F0502020204030204" pitchFamily="34" charset="0"/>
                <a:cs typeface="Calibri" panose="020F0502020204030204" pitchFamily="34" charset="0"/>
              </a:rPr>
              <a:t>.</a:t>
            </a:r>
            <a:endParaRPr kumimoji="0" lang="en-US" altLang="zh-CN" sz="3600" b="0" i="0" u="none" strike="sngStrike" kern="100" cap="none" spc="0" normalizeH="0" baseline="0" noProof="0" dirty="0">
              <a:ln>
                <a:noFill/>
              </a:ln>
              <a:solidFill>
                <a:schemeClr val="bg1">
                  <a:lumMod val="75000"/>
                </a:schemeClr>
              </a:solidFill>
              <a:effectLst/>
              <a:uLnTx/>
              <a:uFillTx/>
              <a:latin typeface="Calibri" panose="020F0502020204030204" pitchFamily="34" charset="0"/>
              <a:ea typeface="Calibri" panose="020F0502020204030204" pitchFamily="34" charset="0"/>
              <a:cs typeface="Calibri" panose="020F0502020204030204" pitchFamily="34" charset="0"/>
            </a:endParaRPr>
          </a:p>
          <a:p>
            <a:pPr marL="342900" marR="0" lvl="0" indent="0" algn="just" defTabSz="1371600" rtl="0" eaLnBrk="1" fontAlgn="auto" latinLnBrk="0" hangingPunct="1">
              <a:lnSpc>
                <a:spcPct val="110000"/>
              </a:lnSpc>
              <a:spcBef>
                <a:spcPts val="0"/>
              </a:spcBef>
              <a:spcAft>
                <a:spcPts val="0"/>
              </a:spcAft>
              <a:buClrTx/>
              <a:buSzTx/>
              <a:buFontTx/>
              <a:buNone/>
              <a:defRPr/>
            </a:pPr>
            <a:r>
              <a:rPr kumimoji="0" lang="en-US" altLang="zh-CN" sz="3600"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G. You can do </a:t>
            </a:r>
            <a:r>
              <a:rPr kumimoji="0" lang="en-US" altLang="zh-CN" sz="3600" b="1" i="0" u="none" strike="noStrike" kern="1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Calibri" panose="020F0502020204030204" pitchFamily="34" charset="0"/>
              </a:rPr>
              <a:t>this</a:t>
            </a:r>
            <a:r>
              <a:rPr kumimoji="0" lang="en-US" altLang="zh-CN" sz="3600"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 for </a:t>
            </a:r>
            <a:r>
              <a:rPr kumimoji="0" lang="en-US" altLang="zh-CN" sz="3600" b="1"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artistic factors</a:t>
            </a:r>
            <a:r>
              <a:rPr kumimoji="0" lang="en-US" altLang="zh-CN" sz="3600"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 but there's an even better reason to do it.</a:t>
            </a:r>
            <a:endParaRPr kumimoji="0" lang="zh-CN" altLang="zh-CN" sz="3600" b="0" i="0" u="none" strike="noStrike" kern="100" cap="none" spc="0" normalizeH="0" baseline="0" noProof="0" dirty="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endParaRPr>
          </a:p>
        </p:txBody>
      </p:sp>
      <p:sp>
        <p:nvSpPr>
          <p:cNvPr id="8" name="矩形: 圆角 7"/>
          <p:cNvSpPr/>
          <p:nvPr/>
        </p:nvSpPr>
        <p:spPr>
          <a:xfrm>
            <a:off x="3276600" y="513672"/>
            <a:ext cx="5486400" cy="667428"/>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9" name="矩形: 圆角 8"/>
          <p:cNvSpPr/>
          <p:nvPr/>
        </p:nvSpPr>
        <p:spPr>
          <a:xfrm>
            <a:off x="7696200" y="1899894"/>
            <a:ext cx="6705600" cy="667428"/>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cxnSp>
        <p:nvCxnSpPr>
          <p:cNvPr id="10" name="直接箭头连接符 9"/>
          <p:cNvCxnSpPr>
            <a:stCxn id="9" idx="0"/>
          </p:cNvCxnSpPr>
          <p:nvPr/>
        </p:nvCxnSpPr>
        <p:spPr>
          <a:xfrm flipH="1" flipV="1">
            <a:off x="7315200" y="1217035"/>
            <a:ext cx="3733800" cy="682859"/>
          </a:xfrm>
          <a:prstGeom prst="straightConnector1">
            <a:avLst/>
          </a:prstGeom>
          <a:ln w="381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flipV="1">
            <a:off x="5867400" y="1181100"/>
            <a:ext cx="990600" cy="8382000"/>
          </a:xfrm>
          <a:prstGeom prst="straightConnector1">
            <a:avLst/>
          </a:prstGeom>
          <a:ln w="381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txBox="1"/>
          <p:nvPr/>
        </p:nvSpPr>
        <p:spPr>
          <a:xfrm>
            <a:off x="109104" y="477737"/>
            <a:ext cx="17752869" cy="519061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0" algn="just" defTabSz="1371600">
              <a:lnSpc>
                <a:spcPct val="110000"/>
              </a:lnSpc>
              <a:spcBef>
                <a:spcPts val="1500"/>
              </a:spcBef>
              <a:buNone/>
            </a:pPr>
            <a:r>
              <a:rPr lang="en-US" altLang="zh-CN" sz="3600" kern="100" dirty="0">
                <a:solidFill>
                  <a:srgbClr val="000000"/>
                </a:solidFill>
                <a:latin typeface="Calibri" panose="020F0502020204030204" pitchFamily="34" charset="0"/>
                <a:ea typeface="Calibri" panose="020F0502020204030204" pitchFamily="34" charset="0"/>
                <a:cs typeface="Calibri" panose="020F0502020204030204" pitchFamily="34" charset="0"/>
              </a:rPr>
              <a:t>	</a:t>
            </a:r>
            <a:r>
              <a:rPr lang="en-US" altLang="zh-CN" sz="3600" b="1" kern="100" dirty="0">
                <a:solidFill>
                  <a:srgbClr val="000000"/>
                </a:solidFill>
                <a:latin typeface="Calibri" panose="020F0502020204030204" pitchFamily="34" charset="0"/>
                <a:ea typeface="Calibri" panose="020F0502020204030204" pitchFamily="34" charset="0"/>
                <a:cs typeface="Calibri" panose="020F0502020204030204" pitchFamily="34" charset="0"/>
              </a:rPr>
              <a:t>Keep the vase out of the sunlight.</a:t>
            </a:r>
            <a:endParaRPr lang="en-US" altLang="zh-CN" sz="3600" b="1" kern="1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marL="342900" indent="0" algn="just" defTabSz="1371600">
              <a:lnSpc>
                <a:spcPct val="110000"/>
              </a:lnSpc>
              <a:spcBef>
                <a:spcPts val="1500"/>
              </a:spcBef>
              <a:buNone/>
            </a:pPr>
            <a:r>
              <a:rPr lang="en-US" altLang="zh-CN" sz="3600" kern="100" dirty="0">
                <a:solidFill>
                  <a:srgbClr val="000000"/>
                </a:solidFill>
                <a:latin typeface="Calibri" panose="020F0502020204030204" pitchFamily="34" charset="0"/>
                <a:ea typeface="Calibri" panose="020F0502020204030204" pitchFamily="34" charset="0"/>
                <a:cs typeface="Calibri" panose="020F0502020204030204" pitchFamily="34" charset="0"/>
              </a:rPr>
              <a:t>	A vase is not a garden of living flowers; it's a container of dying ones, so they don't need direct sun. In fact, that's a bad thing. “Direct sunlight increases the temperature and reduces vase life. The warmth accelerates the flowers' breath and water loss, essentially making them ‘age’ faster,” Wiles says.</a:t>
            </a:r>
            <a:r>
              <a:rPr lang="en-US" altLang="zh-CN" sz="3600" u="sng" kern="100" dirty="0">
                <a:solidFill>
                  <a:srgbClr val="000000"/>
                </a:solidFill>
                <a:latin typeface="Calibri" panose="020F0502020204030204" pitchFamily="34" charset="0"/>
                <a:ea typeface="Calibri" panose="020F0502020204030204" pitchFamily="34" charset="0"/>
                <a:cs typeface="Calibri" panose="020F0502020204030204" pitchFamily="34" charset="0"/>
              </a:rPr>
              <a:t>   40   </a:t>
            </a:r>
            <a:endParaRPr lang="en-US" altLang="zh-CN" sz="3600" u="sng" kern="100" dirty="0">
              <a:solidFill>
                <a:srgbClr val="000000"/>
              </a:solidFill>
              <a:latin typeface="Calibri" panose="020F0502020204030204" pitchFamily="34" charset="0"/>
              <a:ea typeface="Calibri" panose="020F0502020204030204" pitchFamily="34" charset="0"/>
              <a:cs typeface="Calibri" panose="020F0502020204030204" pitchFamily="34" charset="0"/>
            </a:endParaRPr>
          </a:p>
        </p:txBody>
      </p:sp>
      <p:sp>
        <p:nvSpPr>
          <p:cNvPr id="4" name="内容占位符 2"/>
          <p:cNvSpPr txBox="1"/>
          <p:nvPr/>
        </p:nvSpPr>
        <p:spPr>
          <a:xfrm>
            <a:off x="-62344" y="5920274"/>
            <a:ext cx="17924318" cy="43667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0" algn="just" defTabSz="1371600" rtl="0" eaLnBrk="1" fontAlgn="auto" latinLnBrk="0" hangingPunct="1">
              <a:lnSpc>
                <a:spcPct val="110000"/>
              </a:lnSpc>
              <a:spcBef>
                <a:spcPts val="0"/>
              </a:spcBef>
              <a:spcAft>
                <a:spcPts val="0"/>
              </a:spcAft>
              <a:buClrTx/>
              <a:buSzTx/>
              <a:buFontTx/>
              <a:buNone/>
              <a:defRPr/>
            </a:pPr>
            <a:r>
              <a:rPr kumimoji="0" lang="en-US" altLang="zh-CN" sz="3600" b="0" i="0" u="non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A. </a:t>
            </a:r>
            <a:r>
              <a:rPr kumimoji="0" lang="en-US" altLang="zh-CN" sz="3600" b="1" i="0" u="non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Why</a:t>
            </a:r>
            <a:r>
              <a:rPr kumimoji="0" lang="en-US" altLang="zh-CN" sz="3600" b="0" i="0" u="non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 does this supposedly </a:t>
            </a:r>
            <a:r>
              <a:rPr kumimoji="0" lang="en-US" altLang="zh-CN" sz="3600" b="1" i="0" u="non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work</a:t>
            </a:r>
            <a:r>
              <a:rPr kumimoji="0" lang="en-US" altLang="zh-CN" sz="3600" b="0" i="0" u="non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a:t>
            </a:r>
            <a:endParaRPr kumimoji="0" lang="en-US" altLang="zh-CN" sz="3600" b="0" i="0" u="non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a:p>
            <a:pPr marL="342900" marR="0" lvl="0" indent="0" algn="just" defTabSz="1371600" rtl="0" eaLnBrk="1" fontAlgn="auto" latinLnBrk="0" hangingPunct="1">
              <a:lnSpc>
                <a:spcPct val="110000"/>
              </a:lnSpc>
              <a:spcBef>
                <a:spcPts val="0"/>
              </a:spcBef>
              <a:spcAft>
                <a:spcPts val="0"/>
              </a:spcAft>
              <a:buClrTx/>
              <a:buSzTx/>
              <a:buFontTx/>
              <a:buNone/>
              <a:defRPr/>
            </a:pPr>
            <a:r>
              <a:rPr kumimoji="0" lang="en-US" altLang="zh-CN" sz="3600" b="0" i="0" u="sng" strike="sngStrike" kern="100" cap="none" spc="0" normalizeH="0" baseline="0" noProof="0" dirty="0">
                <a:ln>
                  <a:noFill/>
                </a:ln>
                <a:solidFill>
                  <a:schemeClr val="bg1">
                    <a:lumMod val="75000"/>
                  </a:schemeClr>
                </a:solidFill>
                <a:effectLst/>
                <a:uLnTx/>
                <a:uFillTx/>
                <a:latin typeface="Calibri" panose="020F0502020204030204" pitchFamily="34" charset="0"/>
                <a:ea typeface="Calibri" panose="020F0502020204030204" pitchFamily="34" charset="0"/>
                <a:cs typeface="Calibri" panose="020F0502020204030204" pitchFamily="34" charset="0"/>
              </a:rPr>
              <a:t>B. Refresh water and flower food regularly.</a:t>
            </a:r>
            <a:endParaRPr kumimoji="0" lang="en-US" altLang="zh-CN" sz="3600" b="0" i="0" u="sng" strike="sngStrike" kern="100" cap="none" spc="0" normalizeH="0" baseline="0" noProof="0" dirty="0">
              <a:ln>
                <a:noFill/>
              </a:ln>
              <a:solidFill>
                <a:schemeClr val="bg1">
                  <a:lumMod val="75000"/>
                </a:schemeClr>
              </a:solidFill>
              <a:effectLst/>
              <a:uLnTx/>
              <a:uFillTx/>
              <a:latin typeface="Calibri" panose="020F0502020204030204" pitchFamily="34" charset="0"/>
              <a:ea typeface="Calibri" panose="020F0502020204030204" pitchFamily="34" charset="0"/>
              <a:cs typeface="Calibri" panose="020F0502020204030204" pitchFamily="34" charset="0"/>
            </a:endParaRPr>
          </a:p>
          <a:p>
            <a:pPr marL="342900" marR="0" lvl="0" indent="0" algn="just" defTabSz="1371600" rtl="0" eaLnBrk="1" fontAlgn="auto" latinLnBrk="0" hangingPunct="1">
              <a:lnSpc>
                <a:spcPct val="110000"/>
              </a:lnSpc>
              <a:spcBef>
                <a:spcPts val="0"/>
              </a:spcBef>
              <a:spcAft>
                <a:spcPts val="0"/>
              </a:spcAft>
              <a:buClrTx/>
              <a:buSzTx/>
              <a:buFontTx/>
              <a:buNone/>
              <a:defRPr/>
            </a:pPr>
            <a:r>
              <a:rPr kumimoji="0" lang="en-US" altLang="zh-CN" sz="3600" b="0" i="0" u="none" strike="sngStrike" kern="100" cap="none" spc="0" normalizeH="0" baseline="0" noProof="0" dirty="0">
                <a:ln>
                  <a:noFill/>
                </a:ln>
                <a:solidFill>
                  <a:schemeClr val="bg1">
                    <a:lumMod val="75000"/>
                  </a:schemeClr>
                </a:solidFill>
                <a:effectLst/>
                <a:uLnTx/>
                <a:uFillTx/>
                <a:latin typeface="Calibri" panose="020F0502020204030204" pitchFamily="34" charset="0"/>
                <a:ea typeface="Calibri" panose="020F0502020204030204" pitchFamily="34" charset="0"/>
                <a:cs typeface="Calibri" panose="020F0502020204030204" pitchFamily="34" charset="0"/>
              </a:rPr>
              <a:t>C. </a:t>
            </a:r>
            <a:r>
              <a:rPr kumimoji="0" lang="en-US" altLang="zh-CN" sz="3600" b="1" i="0" u="none" strike="sngStrike" kern="100" cap="none" spc="0" normalizeH="0" baseline="0" noProof="0" dirty="0">
                <a:ln>
                  <a:noFill/>
                </a:ln>
                <a:solidFill>
                  <a:schemeClr val="bg1">
                    <a:lumMod val="75000"/>
                  </a:schemeClr>
                </a:solidFill>
                <a:effectLst/>
                <a:uLnTx/>
                <a:uFillTx/>
                <a:latin typeface="Calibri" panose="020F0502020204030204" pitchFamily="34" charset="0"/>
                <a:ea typeface="Calibri" panose="020F0502020204030204" pitchFamily="34" charset="0"/>
                <a:cs typeface="Calibri" panose="020F0502020204030204" pitchFamily="34" charset="0"/>
              </a:rPr>
              <a:t>What</a:t>
            </a:r>
            <a:r>
              <a:rPr kumimoji="0" lang="en-US" altLang="zh-CN" sz="3600" b="0" i="0" u="none" strike="sngStrike" kern="100" cap="none" spc="0" normalizeH="0" baseline="0" noProof="0" dirty="0">
                <a:ln>
                  <a:noFill/>
                </a:ln>
                <a:solidFill>
                  <a:schemeClr val="bg1">
                    <a:lumMod val="75000"/>
                  </a:schemeClr>
                </a:solidFill>
                <a:effectLst/>
                <a:uLnTx/>
                <a:uFillTx/>
                <a:latin typeface="Calibri" panose="020F0502020204030204" pitchFamily="34" charset="0"/>
                <a:ea typeface="Calibri" panose="020F0502020204030204" pitchFamily="34" charset="0"/>
                <a:cs typeface="Calibri" panose="020F0502020204030204" pitchFamily="34" charset="0"/>
              </a:rPr>
              <a:t> will actually make your flowers </a:t>
            </a:r>
            <a:r>
              <a:rPr kumimoji="0" lang="en-US" altLang="zh-CN" sz="3600" b="1" i="0" u="none" strike="sngStrike" kern="100" cap="none" spc="0" normalizeH="0" baseline="0" noProof="0" dirty="0">
                <a:ln>
                  <a:noFill/>
                </a:ln>
                <a:solidFill>
                  <a:schemeClr val="bg1">
                    <a:lumMod val="75000"/>
                  </a:schemeClr>
                </a:solidFill>
                <a:effectLst/>
                <a:uLnTx/>
                <a:uFillTx/>
                <a:latin typeface="Calibri" panose="020F0502020204030204" pitchFamily="34" charset="0"/>
                <a:ea typeface="Calibri" panose="020F0502020204030204" pitchFamily="34" charset="0"/>
                <a:cs typeface="Calibri" panose="020F0502020204030204" pitchFamily="34" charset="0"/>
              </a:rPr>
              <a:t>last longer</a:t>
            </a:r>
            <a:r>
              <a:rPr kumimoji="0" lang="en-US" altLang="zh-CN" sz="3600" b="0" i="0" u="none" strike="sngStrike" kern="100" cap="none" spc="0" normalizeH="0" baseline="0" noProof="0" dirty="0">
                <a:ln>
                  <a:noFill/>
                </a:ln>
                <a:solidFill>
                  <a:schemeClr val="bg1">
                    <a:lumMod val="75000"/>
                  </a:schemeClr>
                </a:solidFill>
                <a:effectLst/>
                <a:uLnTx/>
                <a:uFillTx/>
                <a:latin typeface="Calibri" panose="020F0502020204030204" pitchFamily="34" charset="0"/>
                <a:ea typeface="Calibri" panose="020F0502020204030204" pitchFamily="34" charset="0"/>
                <a:cs typeface="Calibri" panose="020F0502020204030204" pitchFamily="34" charset="0"/>
              </a:rPr>
              <a:t>?</a:t>
            </a:r>
            <a:endParaRPr kumimoji="0" lang="en-US" altLang="zh-CN" sz="3600" b="0" i="0" u="none" strike="sngStrike" kern="100" cap="none" spc="0" normalizeH="0" baseline="0" noProof="0" dirty="0">
              <a:ln>
                <a:noFill/>
              </a:ln>
              <a:solidFill>
                <a:schemeClr val="bg1">
                  <a:lumMod val="75000"/>
                </a:schemeClr>
              </a:solidFill>
              <a:effectLst/>
              <a:uLnTx/>
              <a:uFillTx/>
              <a:latin typeface="Calibri" panose="020F0502020204030204" pitchFamily="34" charset="0"/>
              <a:ea typeface="Calibri" panose="020F0502020204030204" pitchFamily="34" charset="0"/>
              <a:cs typeface="Calibri" panose="020F0502020204030204" pitchFamily="34" charset="0"/>
            </a:endParaRPr>
          </a:p>
          <a:p>
            <a:pPr marL="342900" marR="0" lvl="0" indent="0" algn="just" defTabSz="1371600" rtl="0" eaLnBrk="1" fontAlgn="auto" latinLnBrk="0" hangingPunct="1">
              <a:lnSpc>
                <a:spcPct val="110000"/>
              </a:lnSpc>
              <a:spcBef>
                <a:spcPts val="0"/>
              </a:spcBef>
              <a:spcAft>
                <a:spcPts val="0"/>
              </a:spcAft>
              <a:buClrTx/>
              <a:buSzTx/>
              <a:buFontTx/>
              <a:buNone/>
              <a:defRPr/>
            </a:pPr>
            <a:r>
              <a:rPr kumimoji="0" lang="en-US" altLang="zh-CN" sz="3600" b="0" i="0" u="sng" strike="sngStrike" kern="100" cap="none" spc="0" normalizeH="0" baseline="0" noProof="0" dirty="0">
                <a:ln>
                  <a:noFill/>
                </a:ln>
                <a:solidFill>
                  <a:schemeClr val="bg1">
                    <a:lumMod val="75000"/>
                  </a:schemeClr>
                </a:solidFill>
                <a:effectLst/>
                <a:uLnTx/>
                <a:uFillTx/>
                <a:latin typeface="Calibri" panose="020F0502020204030204" pitchFamily="34" charset="0"/>
                <a:ea typeface="Calibri" panose="020F0502020204030204" pitchFamily="34" charset="0"/>
                <a:cs typeface="Calibri" panose="020F0502020204030204" pitchFamily="34" charset="0"/>
              </a:rPr>
              <a:t>D. Buy more flower mix to add back into fresh water.</a:t>
            </a:r>
            <a:endParaRPr kumimoji="0" lang="en-US" altLang="zh-CN" sz="3600" b="0" i="0" u="sng" strike="sngStrike" kern="100" cap="none" spc="0" normalizeH="0" baseline="0" noProof="0" dirty="0">
              <a:ln>
                <a:noFill/>
              </a:ln>
              <a:solidFill>
                <a:schemeClr val="bg1">
                  <a:lumMod val="75000"/>
                </a:schemeClr>
              </a:solidFill>
              <a:effectLst/>
              <a:uLnTx/>
              <a:uFillTx/>
              <a:latin typeface="Calibri" panose="020F0502020204030204" pitchFamily="34" charset="0"/>
              <a:ea typeface="Calibri" panose="020F0502020204030204" pitchFamily="34" charset="0"/>
              <a:cs typeface="Calibri" panose="020F0502020204030204" pitchFamily="34" charset="0"/>
            </a:endParaRPr>
          </a:p>
          <a:p>
            <a:pPr marL="342900" marR="0" lvl="0" indent="0" algn="just" defTabSz="1371600" rtl="0" eaLnBrk="1" fontAlgn="auto" latinLnBrk="0" hangingPunct="1">
              <a:lnSpc>
                <a:spcPct val="110000"/>
              </a:lnSpc>
              <a:spcBef>
                <a:spcPts val="0"/>
              </a:spcBef>
              <a:spcAft>
                <a:spcPts val="0"/>
              </a:spcAft>
              <a:buClrTx/>
              <a:buSzTx/>
              <a:buFontTx/>
              <a:buNone/>
              <a:defRPr/>
            </a:pPr>
            <a:r>
              <a:rPr kumimoji="0" lang="en-US" altLang="zh-CN" sz="3600"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E. A </a:t>
            </a:r>
            <a:r>
              <a:rPr kumimoji="0" lang="en-US" altLang="zh-CN" sz="3600" b="1"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cooler, darker </a:t>
            </a:r>
            <a:r>
              <a:rPr kumimoji="0" lang="en-US" altLang="zh-CN" sz="3600"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room will keep flowers fresh longer.</a:t>
            </a:r>
            <a:endParaRPr kumimoji="0" lang="en-US" altLang="zh-CN" sz="3600"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a:p>
            <a:pPr marL="342900" marR="0" lvl="0" indent="0" algn="just" defTabSz="1371600" rtl="0" eaLnBrk="1" fontAlgn="auto" latinLnBrk="0" hangingPunct="1">
              <a:lnSpc>
                <a:spcPct val="110000"/>
              </a:lnSpc>
              <a:spcBef>
                <a:spcPts val="0"/>
              </a:spcBef>
              <a:spcAft>
                <a:spcPts val="0"/>
              </a:spcAft>
              <a:buClrTx/>
              <a:buSzTx/>
              <a:buFontTx/>
              <a:buNone/>
              <a:defRPr/>
            </a:pPr>
            <a:r>
              <a:rPr kumimoji="0" lang="en-US" altLang="zh-CN" sz="3600" b="0" i="0" u="none" strike="sngStrike" kern="100" cap="none" spc="0" normalizeH="0" baseline="0" noProof="0" dirty="0">
                <a:ln>
                  <a:noFill/>
                </a:ln>
                <a:solidFill>
                  <a:schemeClr val="bg1">
                    <a:lumMod val="75000"/>
                  </a:schemeClr>
                </a:solidFill>
                <a:effectLst/>
                <a:uLnTx/>
                <a:uFillTx/>
                <a:latin typeface="Calibri" panose="020F0502020204030204" pitchFamily="34" charset="0"/>
                <a:ea typeface="Calibri" panose="020F0502020204030204" pitchFamily="34" charset="0"/>
                <a:cs typeface="Calibri" panose="020F0502020204030204" pitchFamily="34" charset="0"/>
              </a:rPr>
              <a:t>F. While it turns out </a:t>
            </a:r>
            <a:r>
              <a:rPr kumimoji="0" lang="en-US" altLang="zh-CN" sz="3600" b="1" i="0" u="none" strike="sngStrike" kern="100" cap="none" spc="0" normalizeH="0" baseline="0" noProof="0" dirty="0">
                <a:ln>
                  <a:noFill/>
                </a:ln>
                <a:solidFill>
                  <a:schemeClr val="bg1">
                    <a:lumMod val="75000"/>
                  </a:schemeClr>
                </a:solidFill>
                <a:effectLst/>
                <a:uLnTx/>
                <a:uFillTx/>
                <a:latin typeface="Calibri" panose="020F0502020204030204" pitchFamily="34" charset="0"/>
                <a:ea typeface="Calibri" panose="020F0502020204030204" pitchFamily="34" charset="0"/>
                <a:cs typeface="Calibri" panose="020F0502020204030204" pitchFamily="34" charset="0"/>
              </a:rPr>
              <a:t>that</a:t>
            </a:r>
            <a:r>
              <a:rPr kumimoji="0" lang="en-US" altLang="zh-CN" sz="3600" b="0" i="0" u="none" strike="sngStrike" kern="100" cap="none" spc="0" normalizeH="0" baseline="0" noProof="0" dirty="0">
                <a:ln>
                  <a:noFill/>
                </a:ln>
                <a:solidFill>
                  <a:schemeClr val="bg1">
                    <a:lumMod val="75000"/>
                  </a:schemeClr>
                </a:solidFill>
                <a:effectLst/>
                <a:uLnTx/>
                <a:uFillTx/>
                <a:latin typeface="Calibri" panose="020F0502020204030204" pitchFamily="34" charset="0"/>
                <a:ea typeface="Calibri" panose="020F0502020204030204" pitchFamily="34" charset="0"/>
                <a:cs typeface="Calibri" panose="020F0502020204030204" pitchFamily="34" charset="0"/>
              </a:rPr>
              <a:t>'s a good thing, don't worry if you </a:t>
            </a:r>
            <a:r>
              <a:rPr kumimoji="0" lang="en-US" altLang="zh-CN" sz="3600" b="1" i="0" u="none" strike="sngStrike" kern="100" cap="none" spc="0" normalizeH="0" baseline="0" noProof="0" dirty="0">
                <a:ln>
                  <a:noFill/>
                </a:ln>
                <a:solidFill>
                  <a:schemeClr val="bg1">
                    <a:lumMod val="75000"/>
                  </a:schemeClr>
                </a:solidFill>
                <a:effectLst/>
                <a:uLnTx/>
                <a:uFillTx/>
                <a:latin typeface="Calibri" panose="020F0502020204030204" pitchFamily="34" charset="0"/>
                <a:ea typeface="Calibri" panose="020F0502020204030204" pitchFamily="34" charset="0"/>
                <a:cs typeface="Calibri" panose="020F0502020204030204" pitchFamily="34" charset="0"/>
              </a:rPr>
              <a:t>cut them straight</a:t>
            </a:r>
            <a:r>
              <a:rPr kumimoji="0" lang="en-US" altLang="zh-CN" sz="3600" b="0" i="0" u="none" strike="sngStrike" kern="100" cap="none" spc="0" normalizeH="0" baseline="0" noProof="0" dirty="0">
                <a:ln>
                  <a:noFill/>
                </a:ln>
                <a:solidFill>
                  <a:schemeClr val="bg1">
                    <a:lumMod val="75000"/>
                  </a:schemeClr>
                </a:solidFill>
                <a:effectLst/>
                <a:uLnTx/>
                <a:uFillTx/>
                <a:latin typeface="Calibri" panose="020F0502020204030204" pitchFamily="34" charset="0"/>
                <a:ea typeface="Calibri" panose="020F0502020204030204" pitchFamily="34" charset="0"/>
                <a:cs typeface="Calibri" panose="020F0502020204030204" pitchFamily="34" charset="0"/>
              </a:rPr>
              <a:t>.</a:t>
            </a:r>
            <a:endParaRPr kumimoji="0" lang="en-US" altLang="zh-CN" sz="3600" b="0" i="0" u="none" strike="sngStrike" kern="100" cap="none" spc="0" normalizeH="0" baseline="0" noProof="0" dirty="0">
              <a:ln>
                <a:noFill/>
              </a:ln>
              <a:solidFill>
                <a:schemeClr val="bg1">
                  <a:lumMod val="75000"/>
                </a:schemeClr>
              </a:solidFill>
              <a:effectLst/>
              <a:uLnTx/>
              <a:uFillTx/>
              <a:latin typeface="Calibri" panose="020F0502020204030204" pitchFamily="34" charset="0"/>
              <a:ea typeface="Calibri" panose="020F0502020204030204" pitchFamily="34" charset="0"/>
              <a:cs typeface="Calibri" panose="020F0502020204030204" pitchFamily="34" charset="0"/>
            </a:endParaRPr>
          </a:p>
          <a:p>
            <a:pPr marL="342900" marR="0" lvl="0" indent="0" algn="just" defTabSz="1371600" rtl="0" eaLnBrk="1" fontAlgn="auto" latinLnBrk="0" hangingPunct="1">
              <a:lnSpc>
                <a:spcPct val="110000"/>
              </a:lnSpc>
              <a:spcBef>
                <a:spcPts val="0"/>
              </a:spcBef>
              <a:spcAft>
                <a:spcPts val="0"/>
              </a:spcAft>
              <a:buClrTx/>
              <a:buSzTx/>
              <a:buFontTx/>
              <a:buNone/>
              <a:defRPr/>
            </a:pPr>
            <a:r>
              <a:rPr kumimoji="0" lang="en-US" altLang="zh-CN" sz="3600" b="0" i="0" u="none" strike="sngStrike" kern="100" cap="none" spc="0" normalizeH="0" baseline="0" noProof="0" dirty="0">
                <a:ln>
                  <a:noFill/>
                </a:ln>
                <a:solidFill>
                  <a:schemeClr val="bg1">
                    <a:lumMod val="75000"/>
                  </a:schemeClr>
                </a:solidFill>
                <a:effectLst/>
                <a:uLnTx/>
                <a:uFillTx/>
                <a:latin typeface="Calibri" panose="020F0502020204030204" pitchFamily="34" charset="0"/>
                <a:ea typeface="Calibri" panose="020F0502020204030204" pitchFamily="34" charset="0"/>
                <a:cs typeface="Calibri" panose="020F0502020204030204" pitchFamily="34" charset="0"/>
              </a:rPr>
              <a:t>G. You can do </a:t>
            </a:r>
            <a:r>
              <a:rPr kumimoji="0" lang="en-US" altLang="zh-CN" sz="3600" b="1" i="0" u="none" strike="sngStrike" kern="100" cap="none" spc="0" normalizeH="0" baseline="0" noProof="0" dirty="0">
                <a:ln>
                  <a:noFill/>
                </a:ln>
                <a:solidFill>
                  <a:schemeClr val="bg1">
                    <a:lumMod val="75000"/>
                  </a:schemeClr>
                </a:solidFill>
                <a:effectLst/>
                <a:uLnTx/>
                <a:uFillTx/>
                <a:latin typeface="Calibri" panose="020F0502020204030204" pitchFamily="34" charset="0"/>
                <a:ea typeface="Calibri" panose="020F0502020204030204" pitchFamily="34" charset="0"/>
                <a:cs typeface="Calibri" panose="020F0502020204030204" pitchFamily="34" charset="0"/>
              </a:rPr>
              <a:t>this</a:t>
            </a:r>
            <a:r>
              <a:rPr kumimoji="0" lang="en-US" altLang="zh-CN" sz="3600" b="0" i="0" u="none" strike="sngStrike" kern="100" cap="none" spc="0" normalizeH="0" baseline="0" noProof="0" dirty="0">
                <a:ln>
                  <a:noFill/>
                </a:ln>
                <a:solidFill>
                  <a:schemeClr val="bg1">
                    <a:lumMod val="75000"/>
                  </a:schemeClr>
                </a:solidFill>
                <a:effectLst/>
                <a:uLnTx/>
                <a:uFillTx/>
                <a:latin typeface="Calibri" panose="020F0502020204030204" pitchFamily="34" charset="0"/>
                <a:ea typeface="Calibri" panose="020F0502020204030204" pitchFamily="34" charset="0"/>
                <a:cs typeface="Calibri" panose="020F0502020204030204" pitchFamily="34" charset="0"/>
              </a:rPr>
              <a:t> for </a:t>
            </a:r>
            <a:r>
              <a:rPr kumimoji="0" lang="en-US" altLang="zh-CN" sz="3600" b="1" i="0" u="none" strike="sngStrike" kern="100" cap="none" spc="0" normalizeH="0" baseline="0" noProof="0" dirty="0">
                <a:ln>
                  <a:noFill/>
                </a:ln>
                <a:solidFill>
                  <a:schemeClr val="bg1">
                    <a:lumMod val="75000"/>
                  </a:schemeClr>
                </a:solidFill>
                <a:effectLst/>
                <a:uLnTx/>
                <a:uFillTx/>
                <a:latin typeface="Calibri" panose="020F0502020204030204" pitchFamily="34" charset="0"/>
                <a:ea typeface="Calibri" panose="020F0502020204030204" pitchFamily="34" charset="0"/>
                <a:cs typeface="Calibri" panose="020F0502020204030204" pitchFamily="34" charset="0"/>
              </a:rPr>
              <a:t>artistic factors</a:t>
            </a:r>
            <a:r>
              <a:rPr kumimoji="0" lang="en-US" altLang="zh-CN" sz="3600" b="0" i="0" u="none" strike="sngStrike" kern="100" cap="none" spc="0" normalizeH="0" baseline="0" noProof="0" dirty="0">
                <a:ln>
                  <a:noFill/>
                </a:ln>
                <a:solidFill>
                  <a:schemeClr val="bg1">
                    <a:lumMod val="75000"/>
                  </a:schemeClr>
                </a:solidFill>
                <a:effectLst/>
                <a:uLnTx/>
                <a:uFillTx/>
                <a:latin typeface="Calibri" panose="020F0502020204030204" pitchFamily="34" charset="0"/>
                <a:ea typeface="Calibri" panose="020F0502020204030204" pitchFamily="34" charset="0"/>
                <a:cs typeface="Calibri" panose="020F0502020204030204" pitchFamily="34" charset="0"/>
              </a:rPr>
              <a:t>, but there's an even better reason to do it.</a:t>
            </a:r>
            <a:endParaRPr kumimoji="0" lang="zh-CN" altLang="zh-CN" sz="3600" b="0" i="0" u="none" strike="sngStrike" kern="100" cap="none" spc="0" normalizeH="0" baseline="0" noProof="0" dirty="0">
              <a:ln>
                <a:noFill/>
              </a:ln>
              <a:solidFill>
                <a:schemeClr val="bg1">
                  <a:lumMod val="75000"/>
                </a:schemeClr>
              </a:solidFill>
              <a:effectLst/>
              <a:uLnTx/>
              <a:uFillTx/>
              <a:latin typeface="Calibri" panose="020F0502020204030204" pitchFamily="34" charset="0"/>
              <a:ea typeface="宋体" panose="02010600030101010101" pitchFamily="2" charset="-122"/>
              <a:cs typeface="Calibri" panose="020F0502020204030204" pitchFamily="34" charset="0"/>
            </a:endParaRPr>
          </a:p>
        </p:txBody>
      </p:sp>
      <p:sp>
        <p:nvSpPr>
          <p:cNvPr id="8" name="矩形: 圆角 7"/>
          <p:cNvSpPr/>
          <p:nvPr/>
        </p:nvSpPr>
        <p:spPr>
          <a:xfrm>
            <a:off x="4267200" y="501907"/>
            <a:ext cx="3733800" cy="667428"/>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9" name="矩形: 圆角 8"/>
          <p:cNvSpPr/>
          <p:nvPr/>
        </p:nvSpPr>
        <p:spPr>
          <a:xfrm>
            <a:off x="3886200" y="2476500"/>
            <a:ext cx="11887200" cy="667428"/>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cxnSp>
        <p:nvCxnSpPr>
          <p:cNvPr id="10" name="直接箭头连接符 9"/>
          <p:cNvCxnSpPr/>
          <p:nvPr/>
        </p:nvCxnSpPr>
        <p:spPr>
          <a:xfrm flipV="1">
            <a:off x="1981200" y="3164432"/>
            <a:ext cx="3429000" cy="5255668"/>
          </a:xfrm>
          <a:prstGeom prst="straightConnector1">
            <a:avLst/>
          </a:prstGeom>
          <a:ln w="381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flipV="1">
            <a:off x="3124200" y="1181100"/>
            <a:ext cx="3733800" cy="7391400"/>
          </a:xfrm>
          <a:prstGeom prst="straightConnector1">
            <a:avLst/>
          </a:prstGeom>
          <a:ln w="381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1"/>
            <a:stretch>
              <a:fillRect t="-18444"/>
            </a:stretch>
          </a:blipFill>
        </p:spPr>
      </p:sp>
      <p:grpSp>
        <p:nvGrpSpPr>
          <p:cNvPr id="3" name="Group 3"/>
          <p:cNvGrpSpPr/>
          <p:nvPr/>
        </p:nvGrpSpPr>
        <p:grpSpPr>
          <a:xfrm>
            <a:off x="1156796" y="743553"/>
            <a:ext cx="15974408" cy="8799894"/>
            <a:chOff x="0" y="0"/>
            <a:chExt cx="4207252" cy="2317667"/>
          </a:xfrm>
        </p:grpSpPr>
        <p:sp>
          <p:nvSpPr>
            <p:cNvPr id="4" name="Freeform 4"/>
            <p:cNvSpPr/>
            <p:nvPr/>
          </p:nvSpPr>
          <p:spPr>
            <a:xfrm>
              <a:off x="0" y="0"/>
              <a:ext cx="4207252" cy="2317667"/>
            </a:xfrm>
            <a:custGeom>
              <a:avLst/>
              <a:gdLst/>
              <a:ahLst/>
              <a:cxnLst/>
              <a:rect l="l" t="t" r="r" b="b"/>
              <a:pathLst>
                <a:path w="4207252" h="2317667">
                  <a:moveTo>
                    <a:pt x="0" y="0"/>
                  </a:moveTo>
                  <a:lnTo>
                    <a:pt x="4207252" y="0"/>
                  </a:lnTo>
                  <a:lnTo>
                    <a:pt x="4207252" y="2317667"/>
                  </a:lnTo>
                  <a:lnTo>
                    <a:pt x="0" y="2317667"/>
                  </a:lnTo>
                  <a:close/>
                </a:path>
              </a:pathLst>
            </a:custGeom>
            <a:solidFill>
              <a:srgbClr val="FFFFFF"/>
            </a:solidFill>
            <a:ln w="38100" cap="sq">
              <a:solidFill>
                <a:srgbClr val="000000"/>
              </a:solidFill>
              <a:prstDash val="solid"/>
              <a:miter/>
            </a:ln>
          </p:spPr>
        </p:sp>
        <p:sp>
          <p:nvSpPr>
            <p:cNvPr id="5" name="TextBox 5"/>
            <p:cNvSpPr txBox="1"/>
            <p:nvPr/>
          </p:nvSpPr>
          <p:spPr>
            <a:xfrm>
              <a:off x="0" y="-38100"/>
              <a:ext cx="4207252" cy="2355767"/>
            </a:xfrm>
            <a:prstGeom prst="rect">
              <a:avLst/>
            </a:prstGeom>
          </p:spPr>
          <p:txBody>
            <a:bodyPr lIns="50800" tIns="50800" rIns="50800" bIns="50800" rtlCol="0" anchor="ctr"/>
            <a:lstStyle/>
            <a:p>
              <a:pPr marL="0" marR="0" lvl="0" indent="0" algn="ctr" defTabSz="914400" rtl="0" eaLnBrk="1" fontAlgn="auto" latinLnBrk="0" hangingPunct="1">
                <a:lnSpc>
                  <a:spcPts val="2625"/>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8" name="TextBox 8"/>
          <p:cNvSpPr txBox="1"/>
          <p:nvPr/>
        </p:nvSpPr>
        <p:spPr>
          <a:xfrm>
            <a:off x="2186361" y="5059465"/>
            <a:ext cx="4487785" cy="564578"/>
          </a:xfrm>
          <a:prstGeom prst="rect">
            <a:avLst/>
          </a:prstGeom>
        </p:spPr>
        <p:txBody>
          <a:bodyPr wrap="square" lIns="0" tIns="0" rIns="0" bIns="0" rtlCol="0" anchor="t">
            <a:spAutoFit/>
          </a:bodyPr>
          <a:lstStyle/>
          <a:p>
            <a:pPr marL="0" marR="0" lvl="0" indent="0" algn="l" defTabSz="914400" rtl="0" eaLnBrk="1" fontAlgn="auto" latinLnBrk="0" hangingPunct="1">
              <a:lnSpc>
                <a:spcPts val="4665"/>
              </a:lnSpc>
              <a:spcBef>
                <a:spcPct val="0"/>
              </a:spcBef>
              <a:spcAft>
                <a:spcPts val="0"/>
              </a:spcAft>
              <a:buClrTx/>
              <a:buSzTx/>
              <a:buFontTx/>
              <a:buNone/>
              <a:defRPr/>
            </a:pPr>
            <a:r>
              <a:rPr kumimoji="0" lang="en-US" altLang="zh-CN" sz="3330" b="1" i="0" u="none" strike="noStrike" kern="1200" cap="none" spc="266" normalizeH="0" baseline="0" noProof="0" dirty="0">
                <a:ln>
                  <a:noFill/>
                </a:ln>
                <a:solidFill>
                  <a:srgbClr val="299BE1"/>
                </a:solidFill>
                <a:effectLst/>
                <a:uLnTx/>
                <a:uFillTx/>
                <a:latin typeface="Arial Black" panose="020B0A04020102020204" pitchFamily="34" charset="0"/>
                <a:ea typeface="思源黑体 2 Bold"/>
                <a:cs typeface="思源黑体 2 Bold"/>
                <a:sym typeface="思源黑体 2 Bold"/>
              </a:rPr>
              <a:t>brave life</a:t>
            </a:r>
            <a:endParaRPr kumimoji="0" lang="en-US" sz="3330" b="1" i="0" u="none" strike="noStrike" kern="1200" cap="none" spc="266" normalizeH="0" baseline="0" noProof="0" dirty="0">
              <a:ln>
                <a:noFill/>
              </a:ln>
              <a:solidFill>
                <a:srgbClr val="299BE1"/>
              </a:solidFill>
              <a:effectLst/>
              <a:uLnTx/>
              <a:uFillTx/>
              <a:latin typeface="Arial Black" panose="020B0A04020102020204" pitchFamily="34" charset="0"/>
              <a:ea typeface="思源黑体 2 Bold"/>
              <a:cs typeface="思源黑体 2 Bold"/>
              <a:sym typeface="思源黑体 2 Bold"/>
            </a:endParaRPr>
          </a:p>
        </p:txBody>
      </p:sp>
      <p:sp>
        <p:nvSpPr>
          <p:cNvPr id="9" name="TextBox 9"/>
          <p:cNvSpPr txBox="1"/>
          <p:nvPr/>
        </p:nvSpPr>
        <p:spPr>
          <a:xfrm>
            <a:off x="2186361" y="2507243"/>
            <a:ext cx="3681039" cy="2255520"/>
          </a:xfrm>
          <a:prstGeom prst="rect">
            <a:avLst/>
          </a:prstGeom>
        </p:spPr>
        <p:txBody>
          <a:bodyPr wrap="square" lIns="0" tIns="0" rIns="0" bIns="0" rtlCol="0" anchor="t">
            <a:spAutoFit/>
          </a:bodyPr>
          <a:lstStyle/>
          <a:p>
            <a:pPr marL="0" marR="0" lvl="0" indent="0" algn="l" defTabSz="914400" rtl="0" eaLnBrk="1" fontAlgn="auto" latinLnBrk="0" hangingPunct="1">
              <a:lnSpc>
                <a:spcPts val="17590"/>
              </a:lnSpc>
              <a:spcBef>
                <a:spcPct val="0"/>
              </a:spcBef>
              <a:spcAft>
                <a:spcPts val="0"/>
              </a:spcAft>
              <a:buClrTx/>
              <a:buSzTx/>
              <a:buFontTx/>
              <a:buNone/>
              <a:defRPr/>
            </a:pPr>
            <a:r>
              <a:rPr lang="zh-CN" altLang="en-US" sz="8000" b="1" spc="1005" dirty="0">
                <a:solidFill>
                  <a:srgbClr val="299BE1"/>
                </a:solidFill>
                <a:latin typeface="微软雅黑" panose="020B0503020204020204" pitchFamily="34" charset="-122"/>
                <a:ea typeface="微软雅黑" panose="020B0503020204020204" pitchFamily="34" charset="-122"/>
                <a:cs typeface="可画乐淘淘-简"/>
                <a:sym typeface="可画乐淘淘-简"/>
              </a:rPr>
              <a:t>完形</a:t>
            </a:r>
            <a:endParaRPr kumimoji="0" lang="en-US" altLang="zh-CN" sz="8000" b="1" i="0" u="none" strike="noStrike" kern="1200" cap="none" spc="1005" normalizeH="0" baseline="0" noProof="0" dirty="0">
              <a:ln>
                <a:noFill/>
              </a:ln>
              <a:solidFill>
                <a:srgbClr val="299BE1"/>
              </a:solidFill>
              <a:effectLst/>
              <a:uLnTx/>
              <a:uFillTx/>
              <a:latin typeface="微软雅黑" panose="020B0503020204020204" pitchFamily="34" charset="-122"/>
              <a:ea typeface="微软雅黑" panose="020B0503020204020204" pitchFamily="34" charset="-122"/>
              <a:cs typeface="可画乐淘淘-简"/>
              <a:sym typeface="可画乐淘淘-简"/>
            </a:endParaRPr>
          </a:p>
        </p:txBody>
      </p:sp>
      <p:grpSp>
        <p:nvGrpSpPr>
          <p:cNvPr id="11" name="Group 11"/>
          <p:cNvGrpSpPr/>
          <p:nvPr/>
        </p:nvGrpSpPr>
        <p:grpSpPr>
          <a:xfrm>
            <a:off x="2186361" y="4538831"/>
            <a:ext cx="3899932" cy="235269"/>
            <a:chOff x="0" y="0"/>
            <a:chExt cx="9473438" cy="571500"/>
          </a:xfrm>
        </p:grpSpPr>
        <p:sp>
          <p:nvSpPr>
            <p:cNvPr id="12" name="Freeform 12"/>
            <p:cNvSpPr/>
            <p:nvPr/>
          </p:nvSpPr>
          <p:spPr>
            <a:xfrm>
              <a:off x="0" y="255270"/>
              <a:ext cx="9473438" cy="69850"/>
            </a:xfrm>
            <a:custGeom>
              <a:avLst/>
              <a:gdLst/>
              <a:ahLst/>
              <a:cxnLst/>
              <a:rect l="l" t="t" r="r" b="b"/>
              <a:pathLst>
                <a:path w="9473438" h="69850">
                  <a:moveTo>
                    <a:pt x="9182608" y="0"/>
                  </a:moveTo>
                  <a:lnTo>
                    <a:pt x="0" y="0"/>
                  </a:lnTo>
                  <a:lnTo>
                    <a:pt x="0" y="69850"/>
                  </a:lnTo>
                  <a:lnTo>
                    <a:pt x="9473438" y="69850"/>
                  </a:lnTo>
                  <a:lnTo>
                    <a:pt x="9473438" y="0"/>
                  </a:lnTo>
                  <a:close/>
                </a:path>
              </a:pathLst>
            </a:custGeom>
            <a:solidFill>
              <a:srgbClr val="7085FF"/>
            </a:solidFill>
          </p:spPr>
        </p:sp>
      </p:grpSp>
      <p:pic>
        <p:nvPicPr>
          <p:cNvPr id="2" name="图片 1"/>
          <p:cNvPicPr>
            <a:picLocks noChangeAspect="1"/>
          </p:cNvPicPr>
          <p:nvPr/>
        </p:nvPicPr>
        <p:blipFill>
          <a:blip r:embed="rId2"/>
          <a:srcRect l="28749" t="1251" r="13125" b="34204"/>
          <a:stretch>
            <a:fillRect/>
          </a:stretch>
        </p:blipFill>
        <p:spPr>
          <a:xfrm>
            <a:off x="6248400" y="2148790"/>
            <a:ext cx="9588812" cy="5989419"/>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7314" y="647700"/>
            <a:ext cx="17633372" cy="9461949"/>
          </a:xfrm>
          <a:prstGeom prst="rect">
            <a:avLst/>
          </a:prstGeom>
          <a:noFill/>
        </p:spPr>
        <p:txBody>
          <a:bodyPr wrap="square">
            <a:spAutoFit/>
          </a:bodyPr>
          <a:lstStyle/>
          <a:p>
            <a:pPr algn="l">
              <a:lnSpc>
                <a:spcPct val="120000"/>
              </a:lnSpc>
              <a:buNone/>
            </a:pPr>
            <a:r>
              <a:rPr lang="en-US" altLang="zh-CN" sz="3200" b="1" i="0" dirty="0">
                <a:solidFill>
                  <a:srgbClr val="0F1115"/>
                </a:solidFill>
                <a:effectLst/>
                <a:latin typeface="Times New Roman" panose="02020603050405020304" pitchFamily="18" charset="0"/>
                <a:ea typeface="宋体" panose="02010600030101010101" pitchFamily="2" charset="-122"/>
              </a:rPr>
              <a:t>41. </a:t>
            </a:r>
            <a:r>
              <a:rPr lang="en-US" altLang="zh-CN" sz="3200" b="0" i="0" dirty="0">
                <a:solidFill>
                  <a:srgbClr val="0F1115"/>
                </a:solidFill>
                <a:effectLst/>
                <a:latin typeface="Times New Roman" panose="02020603050405020304" pitchFamily="18" charset="0"/>
                <a:ea typeface="宋体" panose="02010600030101010101" pitchFamily="2" charset="-122"/>
              </a:rPr>
              <a:t>A. following </a:t>
            </a:r>
            <a:r>
              <a:rPr lang="zh-CN" altLang="en-US" sz="3200" b="0" i="0" dirty="0">
                <a:solidFill>
                  <a:srgbClr val="0F1115"/>
                </a:solidFill>
                <a:effectLst/>
                <a:latin typeface="Times New Roman" panose="02020603050405020304" pitchFamily="18" charset="0"/>
                <a:ea typeface="宋体" panose="02010600030101010101" pitchFamily="2" charset="-122"/>
              </a:rPr>
              <a:t>跟随</a:t>
            </a:r>
            <a:r>
              <a:rPr lang="en-US" altLang="zh-CN" sz="3200" b="0" i="0" dirty="0">
                <a:solidFill>
                  <a:srgbClr val="0F1115"/>
                </a:solidFill>
                <a:effectLst/>
                <a:latin typeface="Times New Roman" panose="02020603050405020304" pitchFamily="18" charset="0"/>
                <a:ea typeface="宋体" panose="02010600030101010101" pitchFamily="2" charset="-122"/>
              </a:rPr>
              <a:t>	</a:t>
            </a:r>
            <a:r>
              <a:rPr lang="zh-CN" altLang="en-US" sz="3200" b="0" i="0" dirty="0">
                <a:solidFill>
                  <a:srgbClr val="0F1115"/>
                </a:solidFill>
                <a:effectLst/>
                <a:latin typeface="Times New Roman" panose="02020603050405020304" pitchFamily="18" charset="0"/>
                <a:ea typeface="宋体" panose="02010600030101010101" pitchFamily="2" charset="-122"/>
              </a:rPr>
              <a:t> </a:t>
            </a:r>
            <a:r>
              <a:rPr lang="en-US" altLang="zh-CN" sz="3200" b="0" i="0" dirty="0">
                <a:solidFill>
                  <a:srgbClr val="0F1115"/>
                </a:solidFill>
                <a:effectLst/>
                <a:latin typeface="Times New Roman" panose="02020603050405020304" pitchFamily="18" charset="0"/>
                <a:ea typeface="宋体" panose="02010600030101010101" pitchFamily="2" charset="-122"/>
              </a:rPr>
              <a:t>		B. captaining </a:t>
            </a:r>
            <a:r>
              <a:rPr lang="zh-CN" altLang="en-US" sz="3200" b="0" i="0" dirty="0">
                <a:solidFill>
                  <a:srgbClr val="0F1115"/>
                </a:solidFill>
                <a:effectLst/>
                <a:latin typeface="Times New Roman" panose="02020603050405020304" pitchFamily="18" charset="0"/>
                <a:ea typeface="宋体" panose="02010600030101010101" pitchFamily="2" charset="-122"/>
              </a:rPr>
              <a:t>担任队长 </a:t>
            </a:r>
            <a:r>
              <a:rPr lang="en-US" altLang="zh-CN" sz="3200" dirty="0">
                <a:solidFill>
                  <a:srgbClr val="0F1115"/>
                </a:solidFill>
                <a:latin typeface="Times New Roman" panose="02020603050405020304" pitchFamily="18" charset="0"/>
                <a:ea typeface="宋体" panose="02010600030101010101" pitchFamily="2" charset="-122"/>
              </a:rPr>
              <a:t>	</a:t>
            </a:r>
            <a:r>
              <a:rPr lang="en-US" altLang="zh-CN" sz="3200" b="0" i="0" dirty="0">
                <a:solidFill>
                  <a:srgbClr val="0F1115"/>
                </a:solidFill>
                <a:effectLst/>
                <a:latin typeface="Times New Roman" panose="02020603050405020304" pitchFamily="18" charset="0"/>
                <a:ea typeface="宋体" panose="02010600030101010101" pitchFamily="2" charset="-122"/>
              </a:rPr>
              <a:t>C. inviting </a:t>
            </a:r>
            <a:r>
              <a:rPr lang="zh-CN" altLang="en-US" sz="3200" b="0" i="0" dirty="0">
                <a:solidFill>
                  <a:srgbClr val="0F1115"/>
                </a:solidFill>
                <a:effectLst/>
                <a:latin typeface="Times New Roman" panose="02020603050405020304" pitchFamily="18" charset="0"/>
                <a:ea typeface="宋体" panose="02010600030101010101" pitchFamily="2" charset="-122"/>
              </a:rPr>
              <a:t>邀请 </a:t>
            </a:r>
            <a:r>
              <a:rPr lang="en-US" altLang="zh-CN" sz="3200" b="0" i="0" dirty="0">
                <a:solidFill>
                  <a:srgbClr val="0F1115"/>
                </a:solidFill>
                <a:effectLst/>
                <a:latin typeface="Times New Roman" panose="02020603050405020304" pitchFamily="18" charset="0"/>
                <a:ea typeface="宋体" panose="02010600030101010101" pitchFamily="2" charset="-122"/>
              </a:rPr>
              <a:t>	D. observing </a:t>
            </a:r>
            <a:r>
              <a:rPr lang="zh-CN" altLang="en-US" sz="3200" b="0" i="0" dirty="0">
                <a:solidFill>
                  <a:srgbClr val="0F1115"/>
                </a:solidFill>
                <a:effectLst/>
                <a:latin typeface="Times New Roman" panose="02020603050405020304" pitchFamily="18" charset="0"/>
                <a:ea typeface="宋体" panose="02010600030101010101" pitchFamily="2" charset="-122"/>
              </a:rPr>
              <a:t>观察</a:t>
            </a:r>
            <a:endParaRPr lang="zh-CN" altLang="en-US" sz="3200" b="0" i="0" dirty="0">
              <a:solidFill>
                <a:srgbClr val="0F1115"/>
              </a:solidFill>
              <a:effectLst/>
              <a:latin typeface="Times New Roman" panose="02020603050405020304" pitchFamily="18" charset="0"/>
              <a:ea typeface="宋体" panose="02010600030101010101" pitchFamily="2" charset="-122"/>
            </a:endParaRPr>
          </a:p>
          <a:p>
            <a:pPr algn="l">
              <a:lnSpc>
                <a:spcPct val="120000"/>
              </a:lnSpc>
              <a:buNone/>
            </a:pPr>
            <a:r>
              <a:rPr lang="en-US" altLang="zh-CN" sz="3200" b="1" i="0" dirty="0">
                <a:solidFill>
                  <a:srgbClr val="0F1115"/>
                </a:solidFill>
                <a:effectLst/>
                <a:latin typeface="Times New Roman" panose="02020603050405020304" pitchFamily="18" charset="0"/>
                <a:ea typeface="宋体" panose="02010600030101010101" pitchFamily="2" charset="-122"/>
              </a:rPr>
              <a:t>42. </a:t>
            </a:r>
            <a:r>
              <a:rPr lang="en-US" altLang="zh-CN" sz="3200" b="0" i="0" dirty="0">
                <a:solidFill>
                  <a:srgbClr val="0F1115"/>
                </a:solidFill>
                <a:effectLst/>
                <a:latin typeface="Times New Roman" panose="02020603050405020304" pitchFamily="18" charset="0"/>
                <a:ea typeface="宋体" panose="02010600030101010101" pitchFamily="2" charset="-122"/>
              </a:rPr>
              <a:t>A. cheered up </a:t>
            </a:r>
            <a:r>
              <a:rPr lang="zh-CN" altLang="en-US" sz="3200" b="0" i="0" dirty="0">
                <a:solidFill>
                  <a:srgbClr val="0F1115"/>
                </a:solidFill>
                <a:effectLst/>
                <a:latin typeface="Times New Roman" panose="02020603050405020304" pitchFamily="18" charset="0"/>
                <a:ea typeface="宋体" panose="02010600030101010101" pitchFamily="2" charset="-122"/>
              </a:rPr>
              <a:t>振作起来 </a:t>
            </a:r>
            <a:r>
              <a:rPr lang="en-US" altLang="zh-CN" sz="3200" b="0" i="0" dirty="0">
                <a:solidFill>
                  <a:srgbClr val="0F1115"/>
                </a:solidFill>
                <a:effectLst/>
                <a:latin typeface="Times New Roman" panose="02020603050405020304" pitchFamily="18" charset="0"/>
                <a:ea typeface="宋体" panose="02010600030101010101" pitchFamily="2" charset="-122"/>
              </a:rPr>
              <a:t>	B. called out </a:t>
            </a:r>
            <a:r>
              <a:rPr lang="zh-CN" altLang="en-US" sz="3200" b="0" i="0" dirty="0">
                <a:solidFill>
                  <a:srgbClr val="0F1115"/>
                </a:solidFill>
                <a:effectLst/>
                <a:latin typeface="Times New Roman" panose="02020603050405020304" pitchFamily="18" charset="0"/>
                <a:ea typeface="宋体" panose="02010600030101010101" pitchFamily="2" charset="-122"/>
              </a:rPr>
              <a:t>大声喊叫 </a:t>
            </a:r>
            <a:r>
              <a:rPr lang="en-US" altLang="zh-CN" sz="3200" b="0" i="0" dirty="0">
                <a:solidFill>
                  <a:srgbClr val="0F1115"/>
                </a:solidFill>
                <a:effectLst/>
                <a:latin typeface="Times New Roman" panose="02020603050405020304" pitchFamily="18" charset="0"/>
                <a:ea typeface="宋体" panose="02010600030101010101" pitchFamily="2" charset="-122"/>
              </a:rPr>
              <a:t>C. stepped up </a:t>
            </a:r>
            <a:r>
              <a:rPr lang="zh-CN" altLang="en-US" sz="3200" b="0" i="0" dirty="0">
                <a:solidFill>
                  <a:srgbClr val="0F1115"/>
                </a:solidFill>
                <a:effectLst/>
                <a:latin typeface="Times New Roman" panose="02020603050405020304" pitchFamily="18" charset="0"/>
                <a:ea typeface="宋体" panose="02010600030101010101" pitchFamily="2" charset="-122"/>
              </a:rPr>
              <a:t>挺身而出 </a:t>
            </a:r>
            <a:r>
              <a:rPr lang="en-US" altLang="zh-CN" sz="3200" b="0" i="0" dirty="0">
                <a:solidFill>
                  <a:srgbClr val="0F1115"/>
                </a:solidFill>
                <a:effectLst/>
                <a:latin typeface="Times New Roman" panose="02020603050405020304" pitchFamily="18" charset="0"/>
                <a:ea typeface="宋体" panose="02010600030101010101" pitchFamily="2" charset="-122"/>
              </a:rPr>
              <a:t>	D. dropped out </a:t>
            </a:r>
            <a:r>
              <a:rPr lang="zh-CN" altLang="en-US" sz="3200" b="0" i="0" dirty="0">
                <a:solidFill>
                  <a:srgbClr val="0F1115"/>
                </a:solidFill>
                <a:effectLst/>
                <a:latin typeface="Times New Roman" panose="02020603050405020304" pitchFamily="18" charset="0"/>
                <a:ea typeface="宋体" panose="02010600030101010101" pitchFamily="2" charset="-122"/>
              </a:rPr>
              <a:t>退出</a:t>
            </a:r>
            <a:endParaRPr lang="zh-CN" altLang="en-US" sz="3200" b="0" i="0" dirty="0">
              <a:solidFill>
                <a:srgbClr val="0F1115"/>
              </a:solidFill>
              <a:effectLst/>
              <a:latin typeface="Times New Roman" panose="02020603050405020304" pitchFamily="18" charset="0"/>
              <a:ea typeface="宋体" panose="02010600030101010101" pitchFamily="2" charset="-122"/>
            </a:endParaRPr>
          </a:p>
          <a:p>
            <a:pPr algn="l">
              <a:lnSpc>
                <a:spcPct val="120000"/>
              </a:lnSpc>
              <a:buNone/>
            </a:pPr>
            <a:r>
              <a:rPr lang="en-US" altLang="zh-CN" sz="3200" b="1" i="0" dirty="0">
                <a:solidFill>
                  <a:srgbClr val="0F1115"/>
                </a:solidFill>
                <a:effectLst/>
                <a:latin typeface="Times New Roman" panose="02020603050405020304" pitchFamily="18" charset="0"/>
                <a:ea typeface="宋体" panose="02010600030101010101" pitchFamily="2" charset="-122"/>
              </a:rPr>
              <a:t>43. </a:t>
            </a:r>
            <a:r>
              <a:rPr lang="en-US" altLang="zh-CN" sz="3200" b="0" i="0" dirty="0">
                <a:solidFill>
                  <a:srgbClr val="0F1115"/>
                </a:solidFill>
                <a:effectLst/>
                <a:latin typeface="Times New Roman" panose="02020603050405020304" pitchFamily="18" charset="0"/>
                <a:ea typeface="宋体" panose="02010600030101010101" pitchFamily="2" charset="-122"/>
              </a:rPr>
              <a:t>A. uneasy </a:t>
            </a:r>
            <a:r>
              <a:rPr lang="zh-CN" altLang="en-US" sz="3200" b="0" i="0" dirty="0">
                <a:solidFill>
                  <a:srgbClr val="0F1115"/>
                </a:solidFill>
                <a:effectLst/>
                <a:latin typeface="Times New Roman" panose="02020603050405020304" pitchFamily="18" charset="0"/>
                <a:ea typeface="宋体" panose="02010600030101010101" pitchFamily="2" charset="-122"/>
              </a:rPr>
              <a:t>不安的</a:t>
            </a:r>
            <a:r>
              <a:rPr lang="en-US" altLang="zh-CN" sz="3200" b="0" i="0" dirty="0">
                <a:solidFill>
                  <a:srgbClr val="0F1115"/>
                </a:solidFill>
                <a:effectLst/>
                <a:latin typeface="Times New Roman" panose="02020603050405020304" pitchFamily="18" charset="0"/>
                <a:ea typeface="宋体" panose="02010600030101010101" pitchFamily="2" charset="-122"/>
              </a:rPr>
              <a:t>			B. impatient </a:t>
            </a:r>
            <a:r>
              <a:rPr lang="zh-CN" altLang="en-US" sz="3200" b="0" i="0" dirty="0">
                <a:solidFill>
                  <a:srgbClr val="0F1115"/>
                </a:solidFill>
                <a:effectLst/>
                <a:latin typeface="Times New Roman" panose="02020603050405020304" pitchFamily="18" charset="0"/>
                <a:ea typeface="宋体" panose="02010600030101010101" pitchFamily="2" charset="-122"/>
              </a:rPr>
              <a:t>不耐烦的 </a:t>
            </a:r>
            <a:r>
              <a:rPr lang="en-US" altLang="zh-CN" sz="3200" b="0" i="0" dirty="0">
                <a:solidFill>
                  <a:srgbClr val="0F1115"/>
                </a:solidFill>
                <a:effectLst/>
                <a:latin typeface="Times New Roman" panose="02020603050405020304" pitchFamily="18" charset="0"/>
                <a:ea typeface="宋体" panose="02010600030101010101" pitchFamily="2" charset="-122"/>
              </a:rPr>
              <a:t>	C. ashamed </a:t>
            </a:r>
            <a:r>
              <a:rPr lang="zh-CN" altLang="en-US" sz="3200" b="0" i="0" dirty="0">
                <a:solidFill>
                  <a:srgbClr val="0F1115"/>
                </a:solidFill>
                <a:effectLst/>
                <a:latin typeface="Times New Roman" panose="02020603050405020304" pitchFamily="18" charset="0"/>
                <a:ea typeface="宋体" panose="02010600030101010101" pitchFamily="2" charset="-122"/>
              </a:rPr>
              <a:t>羞愧的 </a:t>
            </a:r>
            <a:r>
              <a:rPr lang="en-US" altLang="zh-CN" sz="3200" b="0" i="0" dirty="0">
                <a:solidFill>
                  <a:srgbClr val="0F1115"/>
                </a:solidFill>
                <a:effectLst/>
                <a:latin typeface="Times New Roman" panose="02020603050405020304" pitchFamily="18" charset="0"/>
                <a:ea typeface="宋体" panose="02010600030101010101" pitchFamily="2" charset="-122"/>
              </a:rPr>
              <a:t>	D. distracted </a:t>
            </a:r>
            <a:r>
              <a:rPr lang="zh-CN" altLang="en-US" sz="3200" b="0" i="0" dirty="0">
                <a:solidFill>
                  <a:srgbClr val="0F1115"/>
                </a:solidFill>
                <a:effectLst/>
                <a:latin typeface="Times New Roman" panose="02020603050405020304" pitchFamily="18" charset="0"/>
                <a:ea typeface="宋体" panose="02010600030101010101" pitchFamily="2" charset="-122"/>
              </a:rPr>
              <a:t>分心的</a:t>
            </a:r>
            <a:endParaRPr lang="zh-CN" altLang="en-US" sz="3200" b="0" i="0" dirty="0">
              <a:solidFill>
                <a:srgbClr val="0F1115"/>
              </a:solidFill>
              <a:effectLst/>
              <a:latin typeface="Times New Roman" panose="02020603050405020304" pitchFamily="18" charset="0"/>
              <a:ea typeface="宋体" panose="02010600030101010101" pitchFamily="2" charset="-122"/>
            </a:endParaRPr>
          </a:p>
          <a:p>
            <a:pPr algn="l">
              <a:lnSpc>
                <a:spcPct val="120000"/>
              </a:lnSpc>
              <a:buNone/>
            </a:pPr>
            <a:r>
              <a:rPr lang="en-US" altLang="zh-CN" sz="3200" b="1" i="0" dirty="0">
                <a:solidFill>
                  <a:srgbClr val="0F1115"/>
                </a:solidFill>
                <a:effectLst/>
                <a:latin typeface="Times New Roman" panose="02020603050405020304" pitchFamily="18" charset="0"/>
                <a:ea typeface="宋体" panose="02010600030101010101" pitchFamily="2" charset="-122"/>
              </a:rPr>
              <a:t>44. </a:t>
            </a:r>
            <a:r>
              <a:rPr lang="en-US" altLang="zh-CN" sz="3200" b="0" i="0" dirty="0">
                <a:solidFill>
                  <a:srgbClr val="0F1115"/>
                </a:solidFill>
                <a:effectLst/>
                <a:latin typeface="Times New Roman" panose="02020603050405020304" pitchFamily="18" charset="0"/>
                <a:ea typeface="宋体" panose="02010600030101010101" pitchFamily="2" charset="-122"/>
              </a:rPr>
              <a:t>A. record </a:t>
            </a:r>
            <a:r>
              <a:rPr lang="zh-CN" altLang="en-US" sz="3200" b="0" i="0" dirty="0">
                <a:solidFill>
                  <a:srgbClr val="0F1115"/>
                </a:solidFill>
                <a:effectLst/>
                <a:latin typeface="Times New Roman" panose="02020603050405020304" pitchFamily="18" charset="0"/>
                <a:ea typeface="宋体" panose="02010600030101010101" pitchFamily="2" charset="-122"/>
              </a:rPr>
              <a:t>记录</a:t>
            </a:r>
            <a:r>
              <a:rPr lang="en-US" altLang="zh-CN" sz="3200" b="0" i="0" dirty="0">
                <a:solidFill>
                  <a:srgbClr val="0F1115"/>
                </a:solidFill>
                <a:effectLst/>
                <a:latin typeface="Times New Roman" panose="02020603050405020304" pitchFamily="18" charset="0"/>
                <a:ea typeface="宋体" panose="02010600030101010101" pitchFamily="2" charset="-122"/>
              </a:rPr>
              <a:t>			B. watch </a:t>
            </a:r>
            <a:r>
              <a:rPr lang="zh-CN" altLang="en-US" sz="3200" b="0" i="0" dirty="0">
                <a:solidFill>
                  <a:srgbClr val="0F1115"/>
                </a:solidFill>
                <a:effectLst/>
                <a:latin typeface="Times New Roman" panose="02020603050405020304" pitchFamily="18" charset="0"/>
                <a:ea typeface="宋体" panose="02010600030101010101" pitchFamily="2" charset="-122"/>
              </a:rPr>
              <a:t>观看 </a:t>
            </a:r>
            <a:r>
              <a:rPr lang="en-US" altLang="zh-CN" sz="3200" b="0" i="0" dirty="0">
                <a:solidFill>
                  <a:srgbClr val="0F1115"/>
                </a:solidFill>
                <a:effectLst/>
                <a:latin typeface="Times New Roman" panose="02020603050405020304" pitchFamily="18" charset="0"/>
                <a:ea typeface="宋体" panose="02010600030101010101" pitchFamily="2" charset="-122"/>
              </a:rPr>
              <a:t>			C. stop </a:t>
            </a:r>
            <a:r>
              <a:rPr lang="zh-CN" altLang="en-US" sz="3200" b="0" i="0" dirty="0">
                <a:solidFill>
                  <a:srgbClr val="0F1115"/>
                </a:solidFill>
                <a:effectLst/>
                <a:latin typeface="Times New Roman" panose="02020603050405020304" pitchFamily="18" charset="0"/>
                <a:ea typeface="宋体" panose="02010600030101010101" pitchFamily="2" charset="-122"/>
              </a:rPr>
              <a:t>阻挡 </a:t>
            </a:r>
            <a:r>
              <a:rPr lang="en-US" altLang="zh-CN" sz="3200" b="0" i="0" dirty="0">
                <a:solidFill>
                  <a:srgbClr val="0F1115"/>
                </a:solidFill>
                <a:effectLst/>
                <a:latin typeface="Times New Roman" panose="02020603050405020304" pitchFamily="18" charset="0"/>
                <a:ea typeface="宋体" panose="02010600030101010101" pitchFamily="2" charset="-122"/>
              </a:rPr>
              <a:t>		D. avoid </a:t>
            </a:r>
            <a:r>
              <a:rPr lang="zh-CN" altLang="en-US" sz="3200" b="0" i="0" dirty="0">
                <a:solidFill>
                  <a:srgbClr val="0F1115"/>
                </a:solidFill>
                <a:effectLst/>
                <a:latin typeface="Times New Roman" panose="02020603050405020304" pitchFamily="18" charset="0"/>
                <a:ea typeface="宋体" panose="02010600030101010101" pitchFamily="2" charset="-122"/>
              </a:rPr>
              <a:t>避免</a:t>
            </a:r>
            <a:endParaRPr lang="zh-CN" altLang="en-US" sz="3200" b="0" i="0" dirty="0">
              <a:solidFill>
                <a:srgbClr val="0F1115"/>
              </a:solidFill>
              <a:effectLst/>
              <a:latin typeface="Times New Roman" panose="02020603050405020304" pitchFamily="18" charset="0"/>
              <a:ea typeface="宋体" panose="02010600030101010101" pitchFamily="2" charset="-122"/>
            </a:endParaRPr>
          </a:p>
          <a:p>
            <a:pPr algn="l">
              <a:lnSpc>
                <a:spcPct val="120000"/>
              </a:lnSpc>
              <a:buNone/>
            </a:pPr>
            <a:r>
              <a:rPr lang="en-US" altLang="zh-CN" sz="3200" b="1" i="0" dirty="0">
                <a:solidFill>
                  <a:srgbClr val="0F1115"/>
                </a:solidFill>
                <a:effectLst/>
                <a:latin typeface="Times New Roman" panose="02020603050405020304" pitchFamily="18" charset="0"/>
                <a:ea typeface="宋体" panose="02010600030101010101" pitchFamily="2" charset="-122"/>
              </a:rPr>
              <a:t>45. </a:t>
            </a:r>
            <a:r>
              <a:rPr lang="en-US" altLang="zh-CN" sz="3200" b="0" i="0" dirty="0">
                <a:solidFill>
                  <a:srgbClr val="0F1115"/>
                </a:solidFill>
                <a:effectLst/>
                <a:latin typeface="Times New Roman" panose="02020603050405020304" pitchFamily="18" charset="0"/>
                <a:ea typeface="宋体" panose="02010600030101010101" pitchFamily="2" charset="-122"/>
              </a:rPr>
              <a:t>A. distance </a:t>
            </a:r>
            <a:r>
              <a:rPr lang="zh-CN" altLang="en-US" sz="3200" b="0" i="0" dirty="0">
                <a:solidFill>
                  <a:srgbClr val="0F1115"/>
                </a:solidFill>
                <a:effectLst/>
                <a:latin typeface="Times New Roman" panose="02020603050405020304" pitchFamily="18" charset="0"/>
                <a:ea typeface="宋体" panose="02010600030101010101" pitchFamily="2" charset="-122"/>
              </a:rPr>
              <a:t>距离 </a:t>
            </a:r>
            <a:r>
              <a:rPr lang="en-US" altLang="zh-CN" sz="3200" b="0" i="0" dirty="0">
                <a:solidFill>
                  <a:srgbClr val="0F1115"/>
                </a:solidFill>
                <a:effectLst/>
                <a:latin typeface="Times New Roman" panose="02020603050405020304" pitchFamily="18" charset="0"/>
                <a:ea typeface="宋体" panose="02010600030101010101" pitchFamily="2" charset="-122"/>
              </a:rPr>
              <a:t>			B. fight </a:t>
            </a:r>
            <a:r>
              <a:rPr lang="zh-CN" altLang="en-US" sz="3200" b="0" i="0" dirty="0">
                <a:solidFill>
                  <a:srgbClr val="0F1115"/>
                </a:solidFill>
                <a:effectLst/>
                <a:latin typeface="Times New Roman" panose="02020603050405020304" pitchFamily="18" charset="0"/>
                <a:ea typeface="宋体" panose="02010600030101010101" pitchFamily="2" charset="-122"/>
              </a:rPr>
              <a:t>战斗 </a:t>
            </a:r>
            <a:r>
              <a:rPr lang="en-US" altLang="zh-CN" sz="3200" b="0" i="0" dirty="0">
                <a:solidFill>
                  <a:srgbClr val="0F1115"/>
                </a:solidFill>
                <a:effectLst/>
                <a:latin typeface="Times New Roman" panose="02020603050405020304" pitchFamily="18" charset="0"/>
                <a:ea typeface="宋体" panose="02010600030101010101" pitchFamily="2" charset="-122"/>
              </a:rPr>
              <a:t>			C. team </a:t>
            </a:r>
            <a:r>
              <a:rPr lang="zh-CN" altLang="en-US" sz="3200" b="0" i="0" dirty="0">
                <a:solidFill>
                  <a:srgbClr val="0F1115"/>
                </a:solidFill>
                <a:effectLst/>
                <a:latin typeface="Times New Roman" panose="02020603050405020304" pitchFamily="18" charset="0"/>
                <a:ea typeface="宋体" panose="02010600030101010101" pitchFamily="2" charset="-122"/>
              </a:rPr>
              <a:t>团队 </a:t>
            </a:r>
            <a:r>
              <a:rPr lang="en-US" altLang="zh-CN" sz="3200" b="0" i="0" dirty="0">
                <a:solidFill>
                  <a:srgbClr val="0F1115"/>
                </a:solidFill>
                <a:effectLst/>
                <a:latin typeface="Times New Roman" panose="02020603050405020304" pitchFamily="18" charset="0"/>
                <a:ea typeface="宋体" panose="02010600030101010101" pitchFamily="2" charset="-122"/>
              </a:rPr>
              <a:t>		D. crash </a:t>
            </a:r>
            <a:r>
              <a:rPr lang="zh-CN" altLang="en-US" sz="3200" b="0" i="0" dirty="0">
                <a:solidFill>
                  <a:srgbClr val="0F1115"/>
                </a:solidFill>
                <a:effectLst/>
                <a:latin typeface="Times New Roman" panose="02020603050405020304" pitchFamily="18" charset="0"/>
                <a:ea typeface="宋体" panose="02010600030101010101" pitchFamily="2" charset="-122"/>
              </a:rPr>
              <a:t>碰撞</a:t>
            </a:r>
            <a:endParaRPr lang="zh-CN" altLang="en-US" sz="3200" b="0" i="0" dirty="0">
              <a:solidFill>
                <a:srgbClr val="0F1115"/>
              </a:solidFill>
              <a:effectLst/>
              <a:latin typeface="Times New Roman" panose="02020603050405020304" pitchFamily="18" charset="0"/>
              <a:ea typeface="宋体" panose="02010600030101010101" pitchFamily="2" charset="-122"/>
            </a:endParaRPr>
          </a:p>
          <a:p>
            <a:pPr algn="l">
              <a:lnSpc>
                <a:spcPct val="120000"/>
              </a:lnSpc>
              <a:buNone/>
            </a:pPr>
            <a:r>
              <a:rPr lang="en-US" altLang="zh-CN" sz="3200" b="1" i="0" dirty="0">
                <a:solidFill>
                  <a:srgbClr val="0F1115"/>
                </a:solidFill>
                <a:effectLst/>
                <a:latin typeface="Times New Roman" panose="02020603050405020304" pitchFamily="18" charset="0"/>
                <a:ea typeface="宋体" panose="02010600030101010101" pitchFamily="2" charset="-122"/>
              </a:rPr>
              <a:t>46. </a:t>
            </a:r>
            <a:r>
              <a:rPr lang="en-US" altLang="zh-CN" sz="3200" b="0" i="0" dirty="0">
                <a:solidFill>
                  <a:srgbClr val="0F1115"/>
                </a:solidFill>
                <a:effectLst/>
                <a:latin typeface="Times New Roman" panose="02020603050405020304" pitchFamily="18" charset="0"/>
                <a:ea typeface="宋体" panose="02010600030101010101" pitchFamily="2" charset="-122"/>
              </a:rPr>
              <a:t>A. muddy </a:t>
            </a:r>
            <a:r>
              <a:rPr lang="zh-CN" altLang="en-US" sz="3200" b="0" i="0" dirty="0">
                <a:solidFill>
                  <a:srgbClr val="0F1115"/>
                </a:solidFill>
                <a:effectLst/>
                <a:latin typeface="Times New Roman" panose="02020603050405020304" pitchFamily="18" charset="0"/>
                <a:ea typeface="宋体" panose="02010600030101010101" pitchFamily="2" charset="-122"/>
              </a:rPr>
              <a:t>沾满泥的 </a:t>
            </a:r>
            <a:r>
              <a:rPr lang="en-US" altLang="zh-CN" sz="3200" b="0" i="0" dirty="0">
                <a:solidFill>
                  <a:srgbClr val="0F1115"/>
                </a:solidFill>
                <a:effectLst/>
                <a:latin typeface="Times New Roman" panose="02020603050405020304" pitchFamily="18" charset="0"/>
                <a:ea typeface="宋体" panose="02010600030101010101" pitchFamily="2" charset="-122"/>
              </a:rPr>
              <a:t>		B. sweaty </a:t>
            </a:r>
            <a:r>
              <a:rPr lang="zh-CN" altLang="en-US" sz="3200" b="0" i="0" dirty="0">
                <a:solidFill>
                  <a:srgbClr val="0F1115"/>
                </a:solidFill>
                <a:effectLst/>
                <a:latin typeface="Times New Roman" panose="02020603050405020304" pitchFamily="18" charset="0"/>
                <a:ea typeface="宋体" panose="02010600030101010101" pitchFamily="2" charset="-122"/>
              </a:rPr>
              <a:t>汗湿的 </a:t>
            </a:r>
            <a:r>
              <a:rPr lang="en-US" altLang="zh-CN" sz="3200" b="0" i="0" dirty="0">
                <a:solidFill>
                  <a:srgbClr val="0F1115"/>
                </a:solidFill>
                <a:effectLst/>
                <a:latin typeface="Times New Roman" panose="02020603050405020304" pitchFamily="18" charset="0"/>
                <a:ea typeface="宋体" panose="02010600030101010101" pitchFamily="2" charset="-122"/>
              </a:rPr>
              <a:t>		C. sunburnt </a:t>
            </a:r>
            <a:r>
              <a:rPr lang="zh-CN" altLang="en-US" sz="3200" b="0" i="0" dirty="0">
                <a:solidFill>
                  <a:srgbClr val="0F1115"/>
                </a:solidFill>
                <a:effectLst/>
                <a:latin typeface="Times New Roman" panose="02020603050405020304" pitchFamily="18" charset="0"/>
                <a:ea typeface="宋体" panose="02010600030101010101" pitchFamily="2" charset="-122"/>
              </a:rPr>
              <a:t>晒伤的 </a:t>
            </a:r>
            <a:r>
              <a:rPr lang="en-US" altLang="zh-CN" sz="3200" b="0" i="0" dirty="0">
                <a:solidFill>
                  <a:srgbClr val="0F1115"/>
                </a:solidFill>
                <a:effectLst/>
                <a:latin typeface="Times New Roman" panose="02020603050405020304" pitchFamily="18" charset="0"/>
                <a:ea typeface="宋体" panose="02010600030101010101" pitchFamily="2" charset="-122"/>
              </a:rPr>
              <a:t>	D. bloodied </a:t>
            </a:r>
            <a:r>
              <a:rPr lang="zh-CN" altLang="en-US" sz="3200" b="0" i="0" dirty="0">
                <a:solidFill>
                  <a:srgbClr val="0F1115"/>
                </a:solidFill>
                <a:effectLst/>
                <a:latin typeface="Times New Roman" panose="02020603050405020304" pitchFamily="18" charset="0"/>
                <a:ea typeface="宋体" panose="02010600030101010101" pitchFamily="2" charset="-122"/>
              </a:rPr>
              <a:t>沾满血的</a:t>
            </a:r>
            <a:endParaRPr lang="zh-CN" altLang="en-US" sz="3200" b="0" i="0" dirty="0">
              <a:solidFill>
                <a:srgbClr val="0F1115"/>
              </a:solidFill>
              <a:effectLst/>
              <a:latin typeface="Times New Roman" panose="02020603050405020304" pitchFamily="18" charset="0"/>
              <a:ea typeface="宋体" panose="02010600030101010101" pitchFamily="2" charset="-122"/>
            </a:endParaRPr>
          </a:p>
          <a:p>
            <a:pPr algn="l">
              <a:lnSpc>
                <a:spcPct val="120000"/>
              </a:lnSpc>
              <a:buNone/>
            </a:pPr>
            <a:r>
              <a:rPr lang="en-US" altLang="zh-CN" sz="3200" b="1" i="0" dirty="0">
                <a:solidFill>
                  <a:srgbClr val="0F1115"/>
                </a:solidFill>
                <a:effectLst/>
                <a:latin typeface="Times New Roman" panose="02020603050405020304" pitchFamily="18" charset="0"/>
                <a:ea typeface="宋体" panose="02010600030101010101" pitchFamily="2" charset="-122"/>
              </a:rPr>
              <a:t>47. </a:t>
            </a:r>
            <a:r>
              <a:rPr lang="en-US" altLang="zh-CN" sz="3200" b="0" i="0" dirty="0">
                <a:solidFill>
                  <a:srgbClr val="0F1115"/>
                </a:solidFill>
                <a:effectLst/>
                <a:latin typeface="Times New Roman" panose="02020603050405020304" pitchFamily="18" charset="0"/>
                <a:ea typeface="宋体" panose="02010600030101010101" pitchFamily="2" charset="-122"/>
              </a:rPr>
              <a:t>A. favor </a:t>
            </a:r>
            <a:r>
              <a:rPr lang="zh-CN" altLang="en-US" sz="3200" b="0" i="0" dirty="0">
                <a:solidFill>
                  <a:srgbClr val="0F1115"/>
                </a:solidFill>
                <a:effectLst/>
                <a:latin typeface="Times New Roman" panose="02020603050405020304" pitchFamily="18" charset="0"/>
                <a:ea typeface="宋体" panose="02010600030101010101" pitchFamily="2" charset="-122"/>
              </a:rPr>
              <a:t>帮助（抽象） </a:t>
            </a:r>
            <a:r>
              <a:rPr lang="en-US" altLang="zh-CN" sz="3200" b="0" i="0" dirty="0">
                <a:solidFill>
                  <a:srgbClr val="0F1115"/>
                </a:solidFill>
                <a:effectLst/>
                <a:latin typeface="Times New Roman" panose="02020603050405020304" pitchFamily="18" charset="0"/>
                <a:ea typeface="宋体" panose="02010600030101010101" pitchFamily="2" charset="-122"/>
              </a:rPr>
              <a:t>	B. lift </a:t>
            </a:r>
            <a:r>
              <a:rPr lang="zh-CN" altLang="en-US" sz="3200" b="0" i="0" dirty="0">
                <a:solidFill>
                  <a:srgbClr val="0F1115"/>
                </a:solidFill>
                <a:effectLst/>
                <a:latin typeface="Times New Roman" panose="02020603050405020304" pitchFamily="18" charset="0"/>
                <a:ea typeface="宋体" panose="02010600030101010101" pitchFamily="2" charset="-122"/>
              </a:rPr>
              <a:t>搭便车</a:t>
            </a:r>
            <a:r>
              <a:rPr lang="en-US" altLang="zh-CN" sz="3200" b="0" i="0" dirty="0">
                <a:solidFill>
                  <a:srgbClr val="0F1115"/>
                </a:solidFill>
                <a:effectLst/>
                <a:latin typeface="Times New Roman" panose="02020603050405020304" pitchFamily="18" charset="0"/>
                <a:ea typeface="宋体" panose="02010600030101010101" pitchFamily="2" charset="-122"/>
              </a:rPr>
              <a:t>/</a:t>
            </a:r>
            <a:r>
              <a:rPr lang="zh-CN" altLang="en-US" sz="3200" b="0" i="0" dirty="0">
                <a:solidFill>
                  <a:srgbClr val="0F1115"/>
                </a:solidFill>
                <a:effectLst/>
                <a:latin typeface="Times New Roman" panose="02020603050405020304" pitchFamily="18" charset="0"/>
                <a:ea typeface="宋体" panose="02010600030101010101" pitchFamily="2" charset="-122"/>
              </a:rPr>
              <a:t>载一程 </a:t>
            </a:r>
            <a:r>
              <a:rPr lang="en-US" altLang="zh-CN" sz="3200" b="0" i="0" dirty="0">
                <a:solidFill>
                  <a:srgbClr val="0F1115"/>
                </a:solidFill>
                <a:effectLst/>
                <a:latin typeface="Times New Roman" panose="02020603050405020304" pitchFamily="18" charset="0"/>
                <a:ea typeface="宋体" panose="02010600030101010101" pitchFamily="2" charset="-122"/>
              </a:rPr>
              <a:t>	C. seat </a:t>
            </a:r>
            <a:r>
              <a:rPr lang="zh-CN" altLang="en-US" sz="3200" b="0" i="0" dirty="0">
                <a:solidFill>
                  <a:srgbClr val="0F1115"/>
                </a:solidFill>
                <a:effectLst/>
                <a:latin typeface="Times New Roman" panose="02020603050405020304" pitchFamily="18" charset="0"/>
                <a:ea typeface="宋体" panose="02010600030101010101" pitchFamily="2" charset="-122"/>
              </a:rPr>
              <a:t>座位 </a:t>
            </a:r>
            <a:r>
              <a:rPr lang="en-US" altLang="zh-CN" sz="3200" b="0" i="0" dirty="0">
                <a:solidFill>
                  <a:srgbClr val="0F1115"/>
                </a:solidFill>
                <a:effectLst/>
                <a:latin typeface="Times New Roman" panose="02020603050405020304" pitchFamily="18" charset="0"/>
                <a:ea typeface="宋体" panose="02010600030101010101" pitchFamily="2" charset="-122"/>
              </a:rPr>
              <a:t>		D. chance </a:t>
            </a:r>
            <a:r>
              <a:rPr lang="zh-CN" altLang="en-US" sz="3200" b="0" i="0" dirty="0">
                <a:solidFill>
                  <a:srgbClr val="0F1115"/>
                </a:solidFill>
                <a:effectLst/>
                <a:latin typeface="Times New Roman" panose="02020603050405020304" pitchFamily="18" charset="0"/>
                <a:ea typeface="宋体" panose="02010600030101010101" pitchFamily="2" charset="-122"/>
              </a:rPr>
              <a:t>机会</a:t>
            </a:r>
            <a:endParaRPr lang="zh-CN" altLang="en-US" sz="3200" b="0" i="0" dirty="0">
              <a:solidFill>
                <a:srgbClr val="0F1115"/>
              </a:solidFill>
              <a:effectLst/>
              <a:latin typeface="Times New Roman" panose="02020603050405020304" pitchFamily="18" charset="0"/>
              <a:ea typeface="宋体" panose="02010600030101010101" pitchFamily="2" charset="-122"/>
            </a:endParaRPr>
          </a:p>
          <a:p>
            <a:pPr algn="l">
              <a:lnSpc>
                <a:spcPct val="120000"/>
              </a:lnSpc>
              <a:buNone/>
            </a:pPr>
            <a:r>
              <a:rPr lang="en-US" altLang="zh-CN" sz="3200" b="1" i="0" dirty="0">
                <a:solidFill>
                  <a:srgbClr val="0F1115"/>
                </a:solidFill>
                <a:effectLst/>
                <a:latin typeface="Times New Roman" panose="02020603050405020304" pitchFamily="18" charset="0"/>
                <a:ea typeface="宋体" panose="02010600030101010101" pitchFamily="2" charset="-122"/>
              </a:rPr>
              <a:t>48. </a:t>
            </a:r>
            <a:r>
              <a:rPr lang="en-US" altLang="zh-CN" sz="3200" b="0" i="0" dirty="0">
                <a:solidFill>
                  <a:srgbClr val="0F1115"/>
                </a:solidFill>
                <a:effectLst/>
                <a:latin typeface="Times New Roman" panose="02020603050405020304" pitchFamily="18" charset="0"/>
                <a:ea typeface="宋体" panose="02010600030101010101" pitchFamily="2" charset="-122"/>
              </a:rPr>
              <a:t>A. weight </a:t>
            </a:r>
            <a:r>
              <a:rPr lang="zh-CN" altLang="en-US" sz="3200" b="0" i="0" dirty="0">
                <a:solidFill>
                  <a:srgbClr val="0F1115"/>
                </a:solidFill>
                <a:effectLst/>
                <a:latin typeface="Times New Roman" panose="02020603050405020304" pitchFamily="18" charset="0"/>
                <a:ea typeface="宋体" panose="02010600030101010101" pitchFamily="2" charset="-122"/>
              </a:rPr>
              <a:t>重量 </a:t>
            </a:r>
            <a:r>
              <a:rPr lang="en-US" altLang="zh-CN" sz="3200" b="0" i="0" dirty="0">
                <a:solidFill>
                  <a:srgbClr val="0F1115"/>
                </a:solidFill>
                <a:effectLst/>
                <a:latin typeface="Times New Roman" panose="02020603050405020304" pitchFamily="18" charset="0"/>
                <a:ea typeface="宋体" panose="02010600030101010101" pitchFamily="2" charset="-122"/>
              </a:rPr>
              <a:t>			B. quality </a:t>
            </a:r>
            <a:r>
              <a:rPr lang="zh-CN" altLang="en-US" sz="3200" b="0" i="0" dirty="0">
                <a:solidFill>
                  <a:srgbClr val="0F1115"/>
                </a:solidFill>
                <a:effectLst/>
                <a:latin typeface="Times New Roman" panose="02020603050405020304" pitchFamily="18" charset="0"/>
                <a:ea typeface="宋体" panose="02010600030101010101" pitchFamily="2" charset="-122"/>
              </a:rPr>
              <a:t>质量</a:t>
            </a:r>
            <a:r>
              <a:rPr lang="en-US" altLang="zh-CN" sz="3200" b="0" i="0" dirty="0">
                <a:solidFill>
                  <a:srgbClr val="0F1115"/>
                </a:solidFill>
                <a:effectLst/>
                <a:latin typeface="Times New Roman" panose="02020603050405020304" pitchFamily="18" charset="0"/>
                <a:ea typeface="宋体" panose="02010600030101010101" pitchFamily="2" charset="-122"/>
              </a:rPr>
              <a:t>			C. height </a:t>
            </a:r>
            <a:r>
              <a:rPr lang="zh-CN" altLang="en-US" sz="3200" b="0" i="0" dirty="0">
                <a:solidFill>
                  <a:srgbClr val="0F1115"/>
                </a:solidFill>
                <a:effectLst/>
                <a:latin typeface="Times New Roman" panose="02020603050405020304" pitchFamily="18" charset="0"/>
                <a:ea typeface="宋体" panose="02010600030101010101" pitchFamily="2" charset="-122"/>
              </a:rPr>
              <a:t>高度 </a:t>
            </a:r>
            <a:r>
              <a:rPr lang="en-US" altLang="zh-CN" sz="3200" b="0" i="0" dirty="0">
                <a:solidFill>
                  <a:srgbClr val="0F1115"/>
                </a:solidFill>
                <a:effectLst/>
                <a:latin typeface="Times New Roman" panose="02020603050405020304" pitchFamily="18" charset="0"/>
                <a:ea typeface="宋体" panose="02010600030101010101" pitchFamily="2" charset="-122"/>
              </a:rPr>
              <a:t>		D. strength </a:t>
            </a:r>
            <a:r>
              <a:rPr lang="zh-CN" altLang="en-US" sz="3200" b="0" i="0" dirty="0">
                <a:solidFill>
                  <a:srgbClr val="0F1115"/>
                </a:solidFill>
                <a:effectLst/>
                <a:latin typeface="Times New Roman" panose="02020603050405020304" pitchFamily="18" charset="0"/>
                <a:ea typeface="宋体" panose="02010600030101010101" pitchFamily="2" charset="-122"/>
              </a:rPr>
              <a:t>力量</a:t>
            </a:r>
            <a:endParaRPr lang="zh-CN" altLang="en-US" sz="3200" b="0" i="0" dirty="0">
              <a:solidFill>
                <a:srgbClr val="0F1115"/>
              </a:solidFill>
              <a:effectLst/>
              <a:latin typeface="Times New Roman" panose="02020603050405020304" pitchFamily="18" charset="0"/>
              <a:ea typeface="宋体" panose="02010600030101010101" pitchFamily="2" charset="-122"/>
            </a:endParaRPr>
          </a:p>
          <a:p>
            <a:pPr algn="l">
              <a:lnSpc>
                <a:spcPct val="120000"/>
              </a:lnSpc>
              <a:buNone/>
            </a:pPr>
            <a:r>
              <a:rPr lang="en-US" altLang="zh-CN" sz="3200" b="1" i="0" dirty="0">
                <a:solidFill>
                  <a:srgbClr val="0F1115"/>
                </a:solidFill>
                <a:effectLst/>
                <a:latin typeface="Times New Roman" panose="02020603050405020304" pitchFamily="18" charset="0"/>
                <a:ea typeface="宋体" panose="02010600030101010101" pitchFamily="2" charset="-122"/>
              </a:rPr>
              <a:t>49. </a:t>
            </a:r>
            <a:r>
              <a:rPr lang="en-US" altLang="zh-CN" sz="3200" b="0" i="0" dirty="0">
                <a:solidFill>
                  <a:srgbClr val="0F1115"/>
                </a:solidFill>
                <a:effectLst/>
                <a:latin typeface="Times New Roman" panose="02020603050405020304" pitchFamily="18" charset="0"/>
                <a:ea typeface="宋体" panose="02010600030101010101" pitchFamily="2" charset="-122"/>
              </a:rPr>
              <a:t>A. packing </a:t>
            </a:r>
            <a:r>
              <a:rPr lang="zh-CN" altLang="en-US" sz="3200" b="0" i="0" dirty="0">
                <a:solidFill>
                  <a:srgbClr val="0F1115"/>
                </a:solidFill>
                <a:effectLst/>
                <a:latin typeface="Times New Roman" panose="02020603050405020304" pitchFamily="18" charset="0"/>
                <a:ea typeface="宋体" panose="02010600030101010101" pitchFamily="2" charset="-122"/>
              </a:rPr>
              <a:t>打包 </a:t>
            </a:r>
            <a:r>
              <a:rPr lang="en-US" altLang="zh-CN" sz="3200" b="0" i="0" dirty="0">
                <a:solidFill>
                  <a:srgbClr val="0F1115"/>
                </a:solidFill>
                <a:effectLst/>
                <a:latin typeface="Times New Roman" panose="02020603050405020304" pitchFamily="18" charset="0"/>
                <a:ea typeface="宋体" panose="02010600030101010101" pitchFamily="2" charset="-122"/>
              </a:rPr>
              <a:t>			B. displaying </a:t>
            </a:r>
            <a:r>
              <a:rPr lang="zh-CN" altLang="en-US" sz="3200" b="0" i="0" dirty="0">
                <a:solidFill>
                  <a:srgbClr val="0F1115"/>
                </a:solidFill>
                <a:effectLst/>
                <a:latin typeface="Times New Roman" panose="02020603050405020304" pitchFamily="18" charset="0"/>
                <a:ea typeface="宋体" panose="02010600030101010101" pitchFamily="2" charset="-122"/>
              </a:rPr>
              <a:t>展示 </a:t>
            </a:r>
            <a:r>
              <a:rPr lang="en-US" altLang="zh-CN" sz="3200" b="0" i="0" dirty="0">
                <a:solidFill>
                  <a:srgbClr val="0F1115"/>
                </a:solidFill>
                <a:effectLst/>
                <a:latin typeface="Times New Roman" panose="02020603050405020304" pitchFamily="18" charset="0"/>
                <a:ea typeface="宋体" panose="02010600030101010101" pitchFamily="2" charset="-122"/>
              </a:rPr>
              <a:t>		C. dragging </a:t>
            </a:r>
            <a:r>
              <a:rPr lang="zh-CN" altLang="en-US" sz="3200" b="0" i="0" dirty="0">
                <a:solidFill>
                  <a:srgbClr val="0F1115"/>
                </a:solidFill>
                <a:effectLst/>
                <a:latin typeface="Times New Roman" panose="02020603050405020304" pitchFamily="18" charset="0"/>
                <a:ea typeface="宋体" panose="02010600030101010101" pitchFamily="2" charset="-122"/>
              </a:rPr>
              <a:t>拖</a:t>
            </a:r>
            <a:r>
              <a:rPr lang="en-US" altLang="zh-CN" sz="3200" b="0" i="0" dirty="0">
                <a:solidFill>
                  <a:srgbClr val="0F1115"/>
                </a:solidFill>
                <a:effectLst/>
                <a:latin typeface="Times New Roman" panose="02020603050405020304" pitchFamily="18" charset="0"/>
                <a:ea typeface="宋体" panose="02010600030101010101" pitchFamily="2" charset="-122"/>
              </a:rPr>
              <a:t>/</a:t>
            </a:r>
            <a:r>
              <a:rPr lang="zh-CN" altLang="en-US" sz="3200" b="0" i="0" dirty="0">
                <a:solidFill>
                  <a:srgbClr val="0F1115"/>
                </a:solidFill>
                <a:effectLst/>
                <a:latin typeface="Times New Roman" panose="02020603050405020304" pitchFamily="18" charset="0"/>
                <a:ea typeface="宋体" panose="02010600030101010101" pitchFamily="2" charset="-122"/>
              </a:rPr>
              <a:t>拉 </a:t>
            </a:r>
            <a:r>
              <a:rPr lang="en-US" altLang="zh-CN" sz="3200" b="0" i="0" dirty="0">
                <a:solidFill>
                  <a:srgbClr val="0F1115"/>
                </a:solidFill>
                <a:effectLst/>
                <a:latin typeface="Times New Roman" panose="02020603050405020304" pitchFamily="18" charset="0"/>
                <a:ea typeface="宋体" panose="02010600030101010101" pitchFamily="2" charset="-122"/>
              </a:rPr>
              <a:t>	D. raising </a:t>
            </a:r>
            <a:r>
              <a:rPr lang="zh-CN" altLang="en-US" sz="3200" b="0" i="0" dirty="0">
                <a:solidFill>
                  <a:srgbClr val="0F1115"/>
                </a:solidFill>
                <a:effectLst/>
                <a:latin typeface="Times New Roman" panose="02020603050405020304" pitchFamily="18" charset="0"/>
                <a:ea typeface="宋体" panose="02010600030101010101" pitchFamily="2" charset="-122"/>
              </a:rPr>
              <a:t>抬起</a:t>
            </a:r>
            <a:endParaRPr lang="zh-CN" altLang="en-US" sz="3200" b="0" i="0" dirty="0">
              <a:solidFill>
                <a:srgbClr val="0F1115"/>
              </a:solidFill>
              <a:effectLst/>
              <a:latin typeface="Times New Roman" panose="02020603050405020304" pitchFamily="18" charset="0"/>
              <a:ea typeface="宋体" panose="02010600030101010101" pitchFamily="2" charset="-122"/>
            </a:endParaRPr>
          </a:p>
          <a:p>
            <a:pPr algn="l">
              <a:lnSpc>
                <a:spcPct val="120000"/>
              </a:lnSpc>
              <a:buNone/>
            </a:pPr>
            <a:r>
              <a:rPr lang="en-US" altLang="zh-CN" sz="3200" b="1" i="0" dirty="0">
                <a:solidFill>
                  <a:srgbClr val="0F1115"/>
                </a:solidFill>
                <a:effectLst/>
                <a:latin typeface="Times New Roman" panose="02020603050405020304" pitchFamily="18" charset="0"/>
                <a:ea typeface="宋体" panose="02010600030101010101" pitchFamily="2" charset="-122"/>
              </a:rPr>
              <a:t>50. </a:t>
            </a:r>
            <a:r>
              <a:rPr lang="en-US" altLang="zh-CN" sz="3200" b="0" i="0" dirty="0">
                <a:solidFill>
                  <a:srgbClr val="0F1115"/>
                </a:solidFill>
                <a:effectLst/>
                <a:latin typeface="Times New Roman" panose="02020603050405020304" pitchFamily="18" charset="0"/>
                <a:ea typeface="宋体" panose="02010600030101010101" pitchFamily="2" charset="-122"/>
              </a:rPr>
              <a:t>A. defeat </a:t>
            </a:r>
            <a:r>
              <a:rPr lang="zh-CN" altLang="en-US" sz="3200" b="0" i="0" dirty="0">
                <a:solidFill>
                  <a:srgbClr val="0F1115"/>
                </a:solidFill>
                <a:effectLst/>
                <a:latin typeface="Times New Roman" panose="02020603050405020304" pitchFamily="18" charset="0"/>
                <a:ea typeface="宋体" panose="02010600030101010101" pitchFamily="2" charset="-122"/>
              </a:rPr>
              <a:t>失败 </a:t>
            </a:r>
            <a:r>
              <a:rPr lang="en-US" altLang="zh-CN" sz="3200" b="0" i="0" dirty="0">
                <a:solidFill>
                  <a:srgbClr val="0F1115"/>
                </a:solidFill>
                <a:effectLst/>
                <a:latin typeface="Times New Roman" panose="02020603050405020304" pitchFamily="18" charset="0"/>
                <a:ea typeface="宋体" panose="02010600030101010101" pitchFamily="2" charset="-122"/>
              </a:rPr>
              <a:t>			B. silence </a:t>
            </a:r>
            <a:r>
              <a:rPr lang="zh-CN" altLang="en-US" sz="3200" b="0" i="0" dirty="0">
                <a:solidFill>
                  <a:srgbClr val="0F1115"/>
                </a:solidFill>
                <a:effectLst/>
                <a:latin typeface="Times New Roman" panose="02020603050405020304" pitchFamily="18" charset="0"/>
                <a:ea typeface="宋体" panose="02010600030101010101" pitchFamily="2" charset="-122"/>
              </a:rPr>
              <a:t>沉默 </a:t>
            </a:r>
            <a:r>
              <a:rPr lang="en-US" altLang="zh-CN" sz="3200" b="0" i="0" dirty="0">
                <a:solidFill>
                  <a:srgbClr val="0F1115"/>
                </a:solidFill>
                <a:effectLst/>
                <a:latin typeface="Times New Roman" panose="02020603050405020304" pitchFamily="18" charset="0"/>
                <a:ea typeface="宋体" panose="02010600030101010101" pitchFamily="2" charset="-122"/>
              </a:rPr>
              <a:t>			C. pressure </a:t>
            </a:r>
            <a:r>
              <a:rPr lang="zh-CN" altLang="en-US" sz="3200" b="0" i="0" dirty="0">
                <a:solidFill>
                  <a:srgbClr val="0F1115"/>
                </a:solidFill>
                <a:effectLst/>
                <a:latin typeface="Times New Roman" panose="02020603050405020304" pitchFamily="18" charset="0"/>
                <a:ea typeface="宋体" panose="02010600030101010101" pitchFamily="2" charset="-122"/>
              </a:rPr>
              <a:t>压力 </a:t>
            </a:r>
            <a:r>
              <a:rPr lang="en-US" altLang="zh-CN" sz="3200" b="0" i="0" dirty="0">
                <a:solidFill>
                  <a:srgbClr val="0F1115"/>
                </a:solidFill>
                <a:effectLst/>
                <a:latin typeface="Times New Roman" panose="02020603050405020304" pitchFamily="18" charset="0"/>
                <a:ea typeface="宋体" panose="02010600030101010101" pitchFamily="2" charset="-122"/>
              </a:rPr>
              <a:t>	D. regret </a:t>
            </a:r>
            <a:r>
              <a:rPr lang="zh-CN" altLang="en-US" sz="3200" b="0" i="0" dirty="0">
                <a:solidFill>
                  <a:srgbClr val="0F1115"/>
                </a:solidFill>
                <a:effectLst/>
                <a:latin typeface="Times New Roman" panose="02020603050405020304" pitchFamily="18" charset="0"/>
                <a:ea typeface="宋体" panose="02010600030101010101" pitchFamily="2" charset="-122"/>
              </a:rPr>
              <a:t>后悔</a:t>
            </a:r>
            <a:endParaRPr lang="zh-CN" altLang="en-US" sz="3200" b="0" i="0" dirty="0">
              <a:solidFill>
                <a:srgbClr val="0F1115"/>
              </a:solidFill>
              <a:effectLst/>
              <a:latin typeface="Times New Roman" panose="02020603050405020304" pitchFamily="18" charset="0"/>
              <a:ea typeface="宋体" panose="02010600030101010101" pitchFamily="2" charset="-122"/>
            </a:endParaRPr>
          </a:p>
          <a:p>
            <a:pPr algn="l">
              <a:lnSpc>
                <a:spcPct val="120000"/>
              </a:lnSpc>
              <a:buNone/>
            </a:pPr>
            <a:r>
              <a:rPr lang="en-US" altLang="zh-CN" sz="3200" b="1" i="0" dirty="0">
                <a:solidFill>
                  <a:srgbClr val="0F1115"/>
                </a:solidFill>
                <a:effectLst/>
                <a:latin typeface="Times New Roman" panose="02020603050405020304" pitchFamily="18" charset="0"/>
                <a:ea typeface="宋体" panose="02010600030101010101" pitchFamily="2" charset="-122"/>
              </a:rPr>
              <a:t>51. </a:t>
            </a:r>
            <a:r>
              <a:rPr lang="en-US" altLang="zh-CN" sz="3200" b="0" i="0" dirty="0">
                <a:solidFill>
                  <a:srgbClr val="0F1115"/>
                </a:solidFill>
                <a:effectLst/>
                <a:latin typeface="Times New Roman" panose="02020603050405020304" pitchFamily="18" charset="0"/>
                <a:ea typeface="宋体" panose="02010600030101010101" pitchFamily="2" charset="-122"/>
              </a:rPr>
              <a:t>A. honesty </a:t>
            </a:r>
            <a:r>
              <a:rPr lang="zh-CN" altLang="en-US" sz="3200" b="0" i="0" dirty="0">
                <a:solidFill>
                  <a:srgbClr val="0F1115"/>
                </a:solidFill>
                <a:effectLst/>
                <a:latin typeface="Times New Roman" panose="02020603050405020304" pitchFamily="18" charset="0"/>
                <a:ea typeface="宋体" panose="02010600030101010101" pitchFamily="2" charset="-122"/>
              </a:rPr>
              <a:t>诚实 </a:t>
            </a:r>
            <a:r>
              <a:rPr lang="en-US" altLang="zh-CN" sz="3200" b="0" i="0" dirty="0">
                <a:solidFill>
                  <a:srgbClr val="0F1115"/>
                </a:solidFill>
                <a:effectLst/>
                <a:latin typeface="Times New Roman" panose="02020603050405020304" pitchFamily="18" charset="0"/>
                <a:ea typeface="宋体" panose="02010600030101010101" pitchFamily="2" charset="-122"/>
              </a:rPr>
              <a:t>			B. cooperation </a:t>
            </a:r>
            <a:r>
              <a:rPr lang="zh-CN" altLang="en-US" sz="3200" b="0" i="0" dirty="0">
                <a:solidFill>
                  <a:srgbClr val="0F1115"/>
                </a:solidFill>
                <a:effectLst/>
                <a:latin typeface="Times New Roman" panose="02020603050405020304" pitchFamily="18" charset="0"/>
                <a:ea typeface="宋体" panose="02010600030101010101" pitchFamily="2" charset="-122"/>
              </a:rPr>
              <a:t>合作 </a:t>
            </a:r>
            <a:r>
              <a:rPr lang="en-US" altLang="zh-CN" sz="3200" b="0" i="0" dirty="0">
                <a:solidFill>
                  <a:srgbClr val="0F1115"/>
                </a:solidFill>
                <a:effectLst/>
                <a:latin typeface="Times New Roman" panose="02020603050405020304" pitchFamily="18" charset="0"/>
                <a:ea typeface="宋体" panose="02010600030101010101" pitchFamily="2" charset="-122"/>
              </a:rPr>
              <a:t>		C. responsibility </a:t>
            </a:r>
            <a:r>
              <a:rPr lang="zh-CN" altLang="en-US" sz="3200" b="0" i="0" dirty="0">
                <a:solidFill>
                  <a:srgbClr val="0F1115"/>
                </a:solidFill>
                <a:effectLst/>
                <a:latin typeface="Times New Roman" panose="02020603050405020304" pitchFamily="18" charset="0"/>
                <a:ea typeface="宋体" panose="02010600030101010101" pitchFamily="2" charset="-122"/>
              </a:rPr>
              <a:t>责任心 </a:t>
            </a:r>
            <a:r>
              <a:rPr lang="en-US" altLang="zh-CN" sz="3200" b="0" i="0" dirty="0">
                <a:solidFill>
                  <a:srgbClr val="0F1115"/>
                </a:solidFill>
                <a:effectLst/>
                <a:latin typeface="Times New Roman" panose="02020603050405020304" pitchFamily="18" charset="0"/>
                <a:ea typeface="宋体" panose="02010600030101010101" pitchFamily="2" charset="-122"/>
              </a:rPr>
              <a:t>D. discipline </a:t>
            </a:r>
            <a:r>
              <a:rPr lang="zh-CN" altLang="en-US" sz="3200" b="0" i="0" dirty="0">
                <a:solidFill>
                  <a:srgbClr val="0F1115"/>
                </a:solidFill>
                <a:effectLst/>
                <a:latin typeface="Times New Roman" panose="02020603050405020304" pitchFamily="18" charset="0"/>
                <a:ea typeface="宋体" panose="02010600030101010101" pitchFamily="2" charset="-122"/>
              </a:rPr>
              <a:t>纪律</a:t>
            </a:r>
            <a:endParaRPr lang="zh-CN" altLang="en-US" sz="3200" b="0" i="0" dirty="0">
              <a:solidFill>
                <a:srgbClr val="0F1115"/>
              </a:solidFill>
              <a:effectLst/>
              <a:latin typeface="Times New Roman" panose="02020603050405020304" pitchFamily="18" charset="0"/>
              <a:ea typeface="宋体" panose="02010600030101010101" pitchFamily="2" charset="-122"/>
            </a:endParaRPr>
          </a:p>
          <a:p>
            <a:pPr algn="l">
              <a:lnSpc>
                <a:spcPct val="120000"/>
              </a:lnSpc>
              <a:buNone/>
            </a:pPr>
            <a:r>
              <a:rPr lang="en-US" altLang="zh-CN" sz="3200" b="1" i="0" dirty="0">
                <a:solidFill>
                  <a:srgbClr val="0F1115"/>
                </a:solidFill>
                <a:effectLst/>
                <a:latin typeface="Times New Roman" panose="02020603050405020304" pitchFamily="18" charset="0"/>
                <a:ea typeface="宋体" panose="02010600030101010101" pitchFamily="2" charset="-122"/>
              </a:rPr>
              <a:t>52. </a:t>
            </a:r>
            <a:r>
              <a:rPr lang="en-US" altLang="zh-CN" sz="3200" b="0" i="0" dirty="0">
                <a:solidFill>
                  <a:srgbClr val="0F1115"/>
                </a:solidFill>
                <a:effectLst/>
                <a:latin typeface="Times New Roman" panose="02020603050405020304" pitchFamily="18" charset="0"/>
                <a:ea typeface="宋体" panose="02010600030101010101" pitchFamily="2" charset="-122"/>
              </a:rPr>
              <a:t>A. changed </a:t>
            </a:r>
            <a:r>
              <a:rPr lang="zh-CN" altLang="en-US" sz="3200" b="0" i="0" dirty="0">
                <a:solidFill>
                  <a:srgbClr val="0F1115"/>
                </a:solidFill>
                <a:effectLst/>
                <a:latin typeface="Times New Roman" panose="02020603050405020304" pitchFamily="18" charset="0"/>
                <a:ea typeface="宋体" panose="02010600030101010101" pitchFamily="2" charset="-122"/>
              </a:rPr>
              <a:t>改变 </a:t>
            </a:r>
            <a:r>
              <a:rPr lang="en-US" altLang="zh-CN" sz="3200" b="0" i="0" dirty="0">
                <a:solidFill>
                  <a:srgbClr val="0F1115"/>
                </a:solidFill>
                <a:effectLst/>
                <a:latin typeface="Times New Roman" panose="02020603050405020304" pitchFamily="18" charset="0"/>
                <a:ea typeface="宋体" panose="02010600030101010101" pitchFamily="2" charset="-122"/>
              </a:rPr>
              <a:t>			B. moved </a:t>
            </a:r>
            <a:r>
              <a:rPr lang="zh-CN" altLang="en-US" sz="3200" b="0" i="0" dirty="0">
                <a:solidFill>
                  <a:srgbClr val="0F1115"/>
                </a:solidFill>
                <a:effectLst/>
                <a:latin typeface="Times New Roman" panose="02020603050405020304" pitchFamily="18" charset="0"/>
                <a:ea typeface="宋体" panose="02010600030101010101" pitchFamily="2" charset="-122"/>
              </a:rPr>
              <a:t>感动</a:t>
            </a:r>
            <a:r>
              <a:rPr lang="en-US" altLang="zh-CN" sz="3200" b="0" i="0" dirty="0">
                <a:solidFill>
                  <a:srgbClr val="0F1115"/>
                </a:solidFill>
                <a:effectLst/>
                <a:latin typeface="Times New Roman" panose="02020603050405020304" pitchFamily="18" charset="0"/>
                <a:ea typeface="宋体" panose="02010600030101010101" pitchFamily="2" charset="-122"/>
              </a:rPr>
              <a:t>			C. inspired </a:t>
            </a:r>
            <a:r>
              <a:rPr lang="zh-CN" altLang="en-US" sz="3200" b="0" i="0" dirty="0">
                <a:solidFill>
                  <a:srgbClr val="0F1115"/>
                </a:solidFill>
                <a:effectLst/>
                <a:latin typeface="Times New Roman" panose="02020603050405020304" pitchFamily="18" charset="0"/>
                <a:ea typeface="宋体" panose="02010600030101010101" pitchFamily="2" charset="-122"/>
              </a:rPr>
              <a:t>激励 </a:t>
            </a:r>
            <a:r>
              <a:rPr lang="en-US" altLang="zh-CN" sz="3200" b="0" i="0" dirty="0">
                <a:solidFill>
                  <a:srgbClr val="0F1115"/>
                </a:solidFill>
                <a:effectLst/>
                <a:latin typeface="Times New Roman" panose="02020603050405020304" pitchFamily="18" charset="0"/>
                <a:ea typeface="宋体" panose="02010600030101010101" pitchFamily="2" charset="-122"/>
              </a:rPr>
              <a:t>	D. healed </a:t>
            </a:r>
            <a:r>
              <a:rPr lang="zh-CN" altLang="en-US" sz="3200" b="0" i="0" dirty="0">
                <a:solidFill>
                  <a:srgbClr val="0F1115"/>
                </a:solidFill>
                <a:effectLst/>
                <a:latin typeface="Times New Roman" panose="02020603050405020304" pitchFamily="18" charset="0"/>
                <a:ea typeface="宋体" panose="02010600030101010101" pitchFamily="2" charset="-122"/>
              </a:rPr>
              <a:t>治愈</a:t>
            </a:r>
            <a:endParaRPr lang="zh-CN" altLang="en-US" sz="3200" b="0" i="0" dirty="0">
              <a:solidFill>
                <a:srgbClr val="0F1115"/>
              </a:solidFill>
              <a:effectLst/>
              <a:latin typeface="Times New Roman" panose="02020603050405020304" pitchFamily="18" charset="0"/>
              <a:ea typeface="宋体" panose="02010600030101010101" pitchFamily="2" charset="-122"/>
            </a:endParaRPr>
          </a:p>
          <a:p>
            <a:pPr algn="l">
              <a:lnSpc>
                <a:spcPct val="120000"/>
              </a:lnSpc>
              <a:buNone/>
            </a:pPr>
            <a:r>
              <a:rPr lang="en-US" altLang="zh-CN" sz="3200" b="1" i="0" dirty="0">
                <a:solidFill>
                  <a:srgbClr val="0F1115"/>
                </a:solidFill>
                <a:effectLst/>
                <a:latin typeface="Times New Roman" panose="02020603050405020304" pitchFamily="18" charset="0"/>
                <a:ea typeface="宋体" panose="02010600030101010101" pitchFamily="2" charset="-122"/>
              </a:rPr>
              <a:t>53. </a:t>
            </a:r>
            <a:r>
              <a:rPr lang="en-US" altLang="zh-CN" sz="3200" b="0" i="0" dirty="0">
                <a:solidFill>
                  <a:srgbClr val="0F1115"/>
                </a:solidFill>
                <a:effectLst/>
                <a:latin typeface="Times New Roman" panose="02020603050405020304" pitchFamily="18" charset="0"/>
                <a:ea typeface="宋体" panose="02010600030101010101" pitchFamily="2" charset="-122"/>
              </a:rPr>
              <a:t>A. reminded </a:t>
            </a:r>
            <a:r>
              <a:rPr lang="zh-CN" altLang="en-US" sz="3200" b="0" i="0" dirty="0">
                <a:solidFill>
                  <a:srgbClr val="0F1115"/>
                </a:solidFill>
                <a:effectLst/>
                <a:latin typeface="Times New Roman" panose="02020603050405020304" pitchFamily="18" charset="0"/>
                <a:ea typeface="宋体" panose="02010600030101010101" pitchFamily="2" charset="-122"/>
              </a:rPr>
              <a:t>提醒 </a:t>
            </a:r>
            <a:r>
              <a:rPr lang="en-US" altLang="zh-CN" sz="3200" b="0" i="0" dirty="0">
                <a:solidFill>
                  <a:srgbClr val="0F1115"/>
                </a:solidFill>
                <a:effectLst/>
                <a:latin typeface="Times New Roman" panose="02020603050405020304" pitchFamily="18" charset="0"/>
                <a:ea typeface="宋体" panose="02010600030101010101" pitchFamily="2" charset="-122"/>
              </a:rPr>
              <a:t>		B. forced </a:t>
            </a:r>
            <a:r>
              <a:rPr lang="zh-CN" altLang="en-US" sz="3200" b="0" i="0" dirty="0">
                <a:solidFill>
                  <a:srgbClr val="0F1115"/>
                </a:solidFill>
                <a:effectLst/>
                <a:latin typeface="Times New Roman" panose="02020603050405020304" pitchFamily="18" charset="0"/>
                <a:ea typeface="宋体" panose="02010600030101010101" pitchFamily="2" charset="-122"/>
              </a:rPr>
              <a:t>强迫 </a:t>
            </a:r>
            <a:r>
              <a:rPr lang="en-US" altLang="zh-CN" sz="3200" b="0" i="0" dirty="0">
                <a:solidFill>
                  <a:srgbClr val="0F1115"/>
                </a:solidFill>
                <a:effectLst/>
                <a:latin typeface="Times New Roman" panose="02020603050405020304" pitchFamily="18" charset="0"/>
                <a:ea typeface="宋体" panose="02010600030101010101" pitchFamily="2" charset="-122"/>
              </a:rPr>
              <a:t>			C. protected </a:t>
            </a:r>
            <a:r>
              <a:rPr lang="zh-CN" altLang="en-US" sz="3200" b="0" i="0" dirty="0">
                <a:solidFill>
                  <a:srgbClr val="0F1115"/>
                </a:solidFill>
                <a:effectLst/>
                <a:latin typeface="Times New Roman" panose="02020603050405020304" pitchFamily="18" charset="0"/>
                <a:ea typeface="宋体" panose="02010600030101010101" pitchFamily="2" charset="-122"/>
              </a:rPr>
              <a:t>保护 </a:t>
            </a:r>
            <a:r>
              <a:rPr lang="en-US" altLang="zh-CN" sz="3200" b="0" i="0" dirty="0">
                <a:solidFill>
                  <a:srgbClr val="0F1115"/>
                </a:solidFill>
                <a:effectLst/>
                <a:latin typeface="Times New Roman" panose="02020603050405020304" pitchFamily="18" charset="0"/>
                <a:ea typeface="宋体" panose="02010600030101010101" pitchFamily="2" charset="-122"/>
              </a:rPr>
              <a:t>	D. hardened </a:t>
            </a:r>
            <a:r>
              <a:rPr lang="zh-CN" altLang="en-US" sz="3200" b="0" i="0" dirty="0">
                <a:solidFill>
                  <a:srgbClr val="0F1115"/>
                </a:solidFill>
                <a:effectLst/>
                <a:latin typeface="Times New Roman" panose="02020603050405020304" pitchFamily="18" charset="0"/>
                <a:ea typeface="宋体" panose="02010600030101010101" pitchFamily="2" charset="-122"/>
              </a:rPr>
              <a:t>使坚强</a:t>
            </a:r>
            <a:endParaRPr lang="zh-CN" altLang="en-US" sz="3200" b="0" i="0" dirty="0">
              <a:solidFill>
                <a:srgbClr val="0F1115"/>
              </a:solidFill>
              <a:effectLst/>
              <a:latin typeface="Times New Roman" panose="02020603050405020304" pitchFamily="18" charset="0"/>
              <a:ea typeface="宋体" panose="02010600030101010101" pitchFamily="2" charset="-122"/>
            </a:endParaRPr>
          </a:p>
          <a:p>
            <a:pPr algn="l">
              <a:lnSpc>
                <a:spcPct val="120000"/>
              </a:lnSpc>
              <a:buNone/>
            </a:pPr>
            <a:r>
              <a:rPr lang="en-US" altLang="zh-CN" sz="3200" b="1" i="0" dirty="0">
                <a:solidFill>
                  <a:srgbClr val="0F1115"/>
                </a:solidFill>
                <a:effectLst/>
                <a:latin typeface="Times New Roman" panose="02020603050405020304" pitchFamily="18" charset="0"/>
                <a:ea typeface="宋体" panose="02010600030101010101" pitchFamily="2" charset="-122"/>
              </a:rPr>
              <a:t>54. </a:t>
            </a:r>
            <a:r>
              <a:rPr lang="en-US" altLang="zh-CN" sz="3200" b="0" i="0" dirty="0">
                <a:solidFill>
                  <a:srgbClr val="0F1115"/>
                </a:solidFill>
                <a:effectLst/>
                <a:latin typeface="Times New Roman" panose="02020603050405020304" pitchFamily="18" charset="0"/>
                <a:ea typeface="宋体" panose="02010600030101010101" pitchFamily="2" charset="-122"/>
              </a:rPr>
              <a:t>A. honor </a:t>
            </a:r>
            <a:r>
              <a:rPr lang="zh-CN" altLang="en-US" sz="3200" b="0" i="0" dirty="0">
                <a:solidFill>
                  <a:srgbClr val="0F1115"/>
                </a:solidFill>
                <a:effectLst/>
                <a:latin typeface="Times New Roman" panose="02020603050405020304" pitchFamily="18" charset="0"/>
                <a:ea typeface="宋体" panose="02010600030101010101" pitchFamily="2" charset="-122"/>
              </a:rPr>
              <a:t>荣誉 </a:t>
            </a:r>
            <a:r>
              <a:rPr lang="en-US" altLang="zh-CN" sz="3200" b="0" i="0" dirty="0">
                <a:solidFill>
                  <a:srgbClr val="0F1115"/>
                </a:solidFill>
                <a:effectLst/>
                <a:latin typeface="Times New Roman" panose="02020603050405020304" pitchFamily="18" charset="0"/>
                <a:ea typeface="宋体" panose="02010600030101010101" pitchFamily="2" charset="-122"/>
              </a:rPr>
              <a:t>			B. hope </a:t>
            </a:r>
            <a:r>
              <a:rPr lang="zh-CN" altLang="en-US" sz="3200" b="0" i="0" dirty="0">
                <a:solidFill>
                  <a:srgbClr val="0F1115"/>
                </a:solidFill>
                <a:effectLst/>
                <a:latin typeface="Times New Roman" panose="02020603050405020304" pitchFamily="18" charset="0"/>
                <a:ea typeface="宋体" panose="02010600030101010101" pitchFamily="2" charset="-122"/>
              </a:rPr>
              <a:t>希望</a:t>
            </a:r>
            <a:r>
              <a:rPr lang="en-US" altLang="zh-CN" sz="3200" b="0" i="0" dirty="0">
                <a:solidFill>
                  <a:srgbClr val="0F1115"/>
                </a:solidFill>
                <a:effectLst/>
                <a:latin typeface="Times New Roman" panose="02020603050405020304" pitchFamily="18" charset="0"/>
                <a:ea typeface="宋体" panose="02010600030101010101" pitchFamily="2" charset="-122"/>
              </a:rPr>
              <a:t>			C. peace </a:t>
            </a:r>
            <a:r>
              <a:rPr lang="zh-CN" altLang="en-US" sz="3200" b="0" i="0" dirty="0">
                <a:solidFill>
                  <a:srgbClr val="0F1115"/>
                </a:solidFill>
                <a:effectLst/>
                <a:latin typeface="Times New Roman" panose="02020603050405020304" pitchFamily="18" charset="0"/>
                <a:ea typeface="宋体" panose="02010600030101010101" pitchFamily="2" charset="-122"/>
              </a:rPr>
              <a:t>和平</a:t>
            </a:r>
            <a:r>
              <a:rPr lang="en-US" altLang="zh-CN" sz="3200" b="0" i="0" dirty="0">
                <a:solidFill>
                  <a:srgbClr val="0F1115"/>
                </a:solidFill>
                <a:effectLst/>
                <a:latin typeface="Times New Roman" panose="02020603050405020304" pitchFamily="18" charset="0"/>
                <a:ea typeface="宋体" panose="02010600030101010101" pitchFamily="2" charset="-122"/>
              </a:rPr>
              <a:t>		D. trust </a:t>
            </a:r>
            <a:r>
              <a:rPr lang="zh-CN" altLang="en-US" sz="3200" b="0" i="0" dirty="0">
                <a:solidFill>
                  <a:srgbClr val="0F1115"/>
                </a:solidFill>
                <a:effectLst/>
                <a:latin typeface="Times New Roman" panose="02020603050405020304" pitchFamily="18" charset="0"/>
                <a:ea typeface="宋体" panose="02010600030101010101" pitchFamily="2" charset="-122"/>
              </a:rPr>
              <a:t>信任</a:t>
            </a:r>
            <a:endParaRPr lang="zh-CN" altLang="en-US" sz="3200" b="0" i="0" dirty="0">
              <a:solidFill>
                <a:srgbClr val="0F1115"/>
              </a:solidFill>
              <a:effectLst/>
              <a:latin typeface="Times New Roman" panose="02020603050405020304" pitchFamily="18" charset="0"/>
              <a:ea typeface="宋体" panose="02010600030101010101" pitchFamily="2" charset="-122"/>
            </a:endParaRPr>
          </a:p>
          <a:p>
            <a:pPr algn="l">
              <a:lnSpc>
                <a:spcPct val="120000"/>
              </a:lnSpc>
              <a:buNone/>
            </a:pPr>
            <a:r>
              <a:rPr lang="en-US" altLang="zh-CN" sz="3200" b="1" i="0" dirty="0">
                <a:solidFill>
                  <a:srgbClr val="0F1115"/>
                </a:solidFill>
                <a:effectLst/>
                <a:latin typeface="Times New Roman" panose="02020603050405020304" pitchFamily="18" charset="0"/>
                <a:ea typeface="宋体" panose="02010600030101010101" pitchFamily="2" charset="-122"/>
              </a:rPr>
              <a:t>55. </a:t>
            </a:r>
            <a:r>
              <a:rPr lang="en-US" altLang="zh-CN" sz="3200" b="0" i="0" dirty="0">
                <a:solidFill>
                  <a:srgbClr val="0F1115"/>
                </a:solidFill>
                <a:effectLst/>
                <a:latin typeface="Times New Roman" panose="02020603050405020304" pitchFamily="18" charset="0"/>
                <a:ea typeface="宋体" panose="02010600030101010101" pitchFamily="2" charset="-122"/>
              </a:rPr>
              <a:t>A. attacking </a:t>
            </a:r>
            <a:r>
              <a:rPr lang="zh-CN" altLang="en-US" sz="3200" b="0" i="0" dirty="0">
                <a:solidFill>
                  <a:srgbClr val="0F1115"/>
                </a:solidFill>
                <a:effectLst/>
                <a:latin typeface="Times New Roman" panose="02020603050405020304" pitchFamily="18" charset="0"/>
                <a:ea typeface="宋体" panose="02010600030101010101" pitchFamily="2" charset="-122"/>
              </a:rPr>
              <a:t>攻击 </a:t>
            </a:r>
            <a:r>
              <a:rPr lang="en-US" altLang="zh-CN" sz="3200" b="0" i="0" dirty="0">
                <a:solidFill>
                  <a:srgbClr val="0F1115"/>
                </a:solidFill>
                <a:effectLst/>
                <a:latin typeface="Times New Roman" panose="02020603050405020304" pitchFamily="18" charset="0"/>
                <a:ea typeface="宋体" panose="02010600030101010101" pitchFamily="2" charset="-122"/>
              </a:rPr>
              <a:t>			B. braving </a:t>
            </a:r>
            <a:r>
              <a:rPr lang="zh-CN" altLang="en-US" sz="3200" b="0" i="0" dirty="0">
                <a:solidFill>
                  <a:srgbClr val="0F1115"/>
                </a:solidFill>
                <a:effectLst/>
                <a:latin typeface="Times New Roman" panose="02020603050405020304" pitchFamily="18" charset="0"/>
                <a:ea typeface="宋体" panose="02010600030101010101" pitchFamily="2" charset="-122"/>
              </a:rPr>
              <a:t>勇敢面对 </a:t>
            </a:r>
            <a:r>
              <a:rPr lang="en-US" altLang="zh-CN" sz="3200" b="0" i="0" dirty="0">
                <a:solidFill>
                  <a:srgbClr val="0F1115"/>
                </a:solidFill>
                <a:effectLst/>
                <a:latin typeface="Times New Roman" panose="02020603050405020304" pitchFamily="18" charset="0"/>
                <a:ea typeface="宋体" panose="02010600030101010101" pitchFamily="2" charset="-122"/>
              </a:rPr>
              <a:t>		C. gathering </a:t>
            </a:r>
            <a:r>
              <a:rPr lang="zh-CN" altLang="en-US" sz="3200" b="0" i="0" dirty="0">
                <a:solidFill>
                  <a:srgbClr val="0F1115"/>
                </a:solidFill>
                <a:effectLst/>
                <a:latin typeface="Times New Roman" panose="02020603050405020304" pitchFamily="18" charset="0"/>
                <a:ea typeface="宋体" panose="02010600030101010101" pitchFamily="2" charset="-122"/>
              </a:rPr>
              <a:t>收集 </a:t>
            </a:r>
            <a:r>
              <a:rPr lang="en-US" altLang="zh-CN" sz="3200" b="0" i="0" dirty="0">
                <a:solidFill>
                  <a:srgbClr val="0F1115"/>
                </a:solidFill>
                <a:effectLst/>
                <a:latin typeface="Times New Roman" panose="02020603050405020304" pitchFamily="18" charset="0"/>
                <a:ea typeface="宋体" panose="02010600030101010101" pitchFamily="2" charset="-122"/>
              </a:rPr>
              <a:t>	D. predicting </a:t>
            </a:r>
            <a:r>
              <a:rPr lang="zh-CN" altLang="en-US" sz="3200" b="0" i="0" dirty="0">
                <a:solidFill>
                  <a:srgbClr val="0F1115"/>
                </a:solidFill>
                <a:effectLst/>
                <a:latin typeface="Times New Roman" panose="02020603050405020304" pitchFamily="18" charset="0"/>
                <a:ea typeface="宋体" panose="02010600030101010101" pitchFamily="2" charset="-122"/>
              </a:rPr>
              <a:t>预测</a:t>
            </a:r>
            <a:endParaRPr lang="zh-CN" altLang="en-US" sz="3200" b="0" i="0" dirty="0">
              <a:solidFill>
                <a:srgbClr val="0F1115"/>
              </a:solidFill>
              <a:effectLst/>
              <a:latin typeface="Times New Roman" panose="02020603050405020304" pitchFamily="18" charset="0"/>
              <a:ea typeface="宋体" panose="02010600030101010101" pitchFamily="2" charset="-122"/>
            </a:endParaRPr>
          </a:p>
          <a:p>
            <a:pPr algn="just" defTabSz="1371600">
              <a:lnSpc>
                <a:spcPct val="120000"/>
              </a:lnSpc>
            </a:pPr>
            <a:endParaRPr lang="zh-CN" altLang="zh-CN" sz="30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28600" y="266700"/>
            <a:ext cx="10439400" cy="9495676"/>
          </a:xfrm>
          <a:prstGeom prst="rect">
            <a:avLst/>
          </a:prstGeom>
          <a:noFill/>
        </p:spPr>
        <p:txBody>
          <a:bodyPr wrap="square">
            <a:spAutoFit/>
          </a:bodyPr>
          <a:lstStyle/>
          <a:p>
            <a:pPr marL="0" marR="0" lvl="0" indent="266700" algn="just" defTabSz="914400" rtl="0" eaLnBrk="1" fontAlgn="auto" latinLnBrk="0" hangingPunct="1">
              <a:lnSpc>
                <a:spcPct val="120000"/>
              </a:lnSpc>
              <a:spcBef>
                <a:spcPts val="0"/>
              </a:spcBef>
              <a:spcAft>
                <a:spcPts val="0"/>
              </a:spcAft>
              <a:buClrTx/>
              <a:buSzTx/>
              <a:buFontTx/>
              <a:buNone/>
              <a:defRPr/>
            </a:pPr>
            <a:r>
              <a:rPr kumimoji="0" lang="en-US" altLang="zh-CN" sz="3200" b="0" i="0" u="none" strike="noStrike" kern="1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  I had many adventures as a child, but one stands out on the local football pitch at Pacaembu, Brazil, the legendary cradle of football geniuses.</a:t>
            </a:r>
            <a:endParaRPr kumimoji="0" lang="en-US" altLang="zh-CN" sz="3200" b="0" i="0" u="none" strike="noStrike" kern="1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266700" algn="just" defTabSz="914400" rtl="0" eaLnBrk="1" fontAlgn="auto" latinLnBrk="0" hangingPunct="1">
              <a:lnSpc>
                <a:spcPct val="120000"/>
              </a:lnSpc>
              <a:spcBef>
                <a:spcPts val="0"/>
              </a:spcBef>
              <a:spcAft>
                <a:spcPts val="0"/>
              </a:spcAft>
              <a:buClrTx/>
              <a:buSzTx/>
              <a:buFontTx/>
              <a:buNone/>
              <a:defRPr/>
            </a:pPr>
            <a:r>
              <a:rPr lang="en-US" altLang="zh-CN" sz="3200" kern="100">
                <a:solidFill>
                  <a:srgbClr val="000000"/>
                </a:solidFill>
                <a:latin typeface="Times New Roman" panose="02020603050405020304" pitchFamily="18" charset="0"/>
                <a:ea typeface="宋体" panose="02010600030101010101" pitchFamily="2" charset="-122"/>
              </a:rPr>
              <a:t>  </a:t>
            </a:r>
            <a:r>
              <a:rPr kumimoji="0" lang="en-US" altLang="zh-CN" sz="3200" b="0" i="0" u="none" strike="noStrike" kern="1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I was </a:t>
            </a:r>
            <a:r>
              <a:rPr kumimoji="0" lang="en-US" altLang="zh-CN" sz="3200" b="0" i="0" u="sng" strike="noStrike" kern="1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  41   </a:t>
            </a:r>
            <a:r>
              <a:rPr kumimoji="0" lang="en-US" altLang="zh-CN" sz="3200" b="0" i="0" u="none" strike="noStrike" kern="1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my team when our goalkeeper got injured. No one else volunteered, so I </a:t>
            </a:r>
            <a:r>
              <a:rPr kumimoji="0" lang="en-US" altLang="zh-CN" sz="3200" b="0" i="0" u="sng" strike="noStrike" kern="1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  42   </a:t>
            </a:r>
            <a:r>
              <a:rPr kumimoji="0" lang="en-US" altLang="zh-CN" sz="3200" b="0" i="0" u="none" strike="noStrike" kern="1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reluctantly, never having tried the position before. I felt </a:t>
            </a:r>
            <a:r>
              <a:rPr kumimoji="0" lang="en-US" altLang="zh-CN" sz="3200" b="0" i="0" u="sng" strike="noStrike" kern="1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  43   </a:t>
            </a:r>
            <a:r>
              <a:rPr kumimoji="0" lang="en-US" altLang="zh-CN" sz="3200" b="0" i="0" u="none" strike="noStrike" kern="1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in the unfamiliar spot. Soon, a striker broke through and I dived to</a:t>
            </a:r>
            <a:r>
              <a:rPr kumimoji="0" lang="en-US" altLang="zh-CN" sz="3200" b="0" i="0" u="sng" strike="noStrike" kern="1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   44   </a:t>
            </a:r>
            <a:r>
              <a:rPr kumimoji="0" lang="en-US" altLang="zh-CN" sz="3200" b="0" i="0" u="none" strike="noStrike" kern="1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his shot. His boot caught me right in the face in the</a:t>
            </a:r>
            <a:r>
              <a:rPr kumimoji="0" lang="en-US" altLang="zh-CN" sz="3200" b="0" i="0" u="sng" strike="noStrike" kern="1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   45  </a:t>
            </a:r>
            <a:r>
              <a:rPr kumimoji="0" lang="en-US" altLang="zh-CN" sz="3200" b="0" i="0" u="none" strike="noStrike" kern="1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 The cut was deep and blood was everywhere.</a:t>
            </a:r>
            <a:endParaRPr kumimoji="0" lang="en-US" altLang="zh-CN" sz="3200" b="0" i="0" u="none" strike="noStrike" kern="1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a:p>
            <a:pPr lvl="0" indent="266700" algn="just">
              <a:lnSpc>
                <a:spcPct val="120000"/>
              </a:lnSpc>
            </a:pPr>
            <a:r>
              <a:rPr kumimoji="0" lang="en-US" altLang="zh-CN" sz="3200" b="0" i="0" u="none" strike="noStrike" kern="1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I had no money for a taxi and was too embarrassed to get on a bus with a </a:t>
            </a:r>
            <a:r>
              <a:rPr kumimoji="0" lang="en-US" altLang="zh-CN" sz="3200" b="0" i="0" u="sng" strike="noStrike" kern="1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  46   </a:t>
            </a:r>
            <a:r>
              <a:rPr kumimoji="0" lang="en-US" altLang="zh-CN" sz="3200" b="0" i="0" u="none" strike="noStrike" kern="1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face. I asked a friend for a </a:t>
            </a:r>
            <a:r>
              <a:rPr kumimoji="0" lang="en-US" altLang="zh-CN" sz="3200" b="0" i="0" u="sng" strike="noStrike" kern="1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  47   </a:t>
            </a:r>
            <a:r>
              <a:rPr kumimoji="0" lang="en-US" altLang="zh-CN" sz="3200" b="0" i="0" u="none" strike="noStrike" kern="1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on his bicycle, but the bridge on our way was too steep for him to pedal with my </a:t>
            </a:r>
            <a:r>
              <a:rPr kumimoji="0" lang="en-US" altLang="zh-CN" sz="3200" b="0" i="0" u="sng" strike="noStrike" kern="1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  48  </a:t>
            </a:r>
            <a:r>
              <a:rPr kumimoji="0" lang="en-US" altLang="zh-CN" sz="3200" b="0" i="0" u="none" strike="noStrike" kern="1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 I had to walk the rest of the way, </a:t>
            </a:r>
            <a:r>
              <a:rPr kumimoji="0" lang="en-US" altLang="zh-CN" sz="3200" b="0" i="0" u="sng" strike="noStrike" kern="1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  49   </a:t>
            </a:r>
            <a:r>
              <a:rPr kumimoji="0" lang="en-US" altLang="zh-CN" sz="3200" b="0" i="0" u="none" strike="noStrike" kern="1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my heavy kit bag. People gaped at my face in shock, but I kept moving. The long walk home felt like a lonely march of  </a:t>
            </a:r>
            <a:r>
              <a:rPr kumimoji="0" lang="en-US" altLang="zh-CN" sz="3200" b="0" i="0" u="sng" strike="noStrike" kern="1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   50   </a:t>
            </a:r>
            <a:r>
              <a:rPr kumimoji="0" lang="en-US" altLang="zh-CN" sz="3200" b="0" i="0" u="none" strike="noStrike" kern="1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 (</a:t>
            </a:r>
            <a:r>
              <a:rPr lang="en-US" altLang="zh-CN" sz="3200" kern="100">
                <a:solidFill>
                  <a:srgbClr val="000000"/>
                </a:solidFill>
                <a:latin typeface="Times New Roman" panose="02020603050405020304" pitchFamily="18" charset="0"/>
              </a:rPr>
              <a:t>isn't a sign of failure)</a:t>
            </a:r>
            <a:endParaRPr kumimoji="0" lang="en-US" altLang="zh-CN" sz="3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5" name="文本框 4"/>
          <p:cNvSpPr txBox="1"/>
          <p:nvPr/>
        </p:nvSpPr>
        <p:spPr>
          <a:xfrm>
            <a:off x="10988040" y="-48260"/>
            <a:ext cx="7086600" cy="10388485"/>
          </a:xfrm>
          <a:prstGeom prst="rect">
            <a:avLst/>
          </a:prstGeom>
          <a:noFill/>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en-US" altLang="zh-CN" sz="2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41.	A. following 	B. captaining </a:t>
            </a:r>
            <a:endParaRPr kumimoji="0" lang="en-US" altLang="zh-CN" sz="2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0" algn="just" defTabSz="914400" rtl="0" eaLnBrk="1" fontAlgn="auto" latinLnBrk="0" hangingPunct="1">
              <a:lnSpc>
                <a:spcPct val="120000"/>
              </a:lnSpc>
              <a:spcBef>
                <a:spcPts val="0"/>
              </a:spcBef>
              <a:spcAft>
                <a:spcPts val="0"/>
              </a:spcAft>
              <a:buClrTx/>
              <a:buSzTx/>
              <a:buFontTx/>
              <a:buNone/>
              <a:defRPr/>
            </a:pPr>
            <a:r>
              <a:rPr lang="en-US" altLang="zh-CN" sz="2800" kern="100" dirty="0">
                <a:solidFill>
                  <a:srgbClr val="000000"/>
                </a:solidFill>
                <a:latin typeface="Times New Roman" panose="02020603050405020304" pitchFamily="18" charset="0"/>
                <a:ea typeface="宋体" panose="02010600030101010101" pitchFamily="2" charset="-122"/>
              </a:rPr>
              <a:t>	</a:t>
            </a:r>
            <a:r>
              <a:rPr kumimoji="0" lang="en-US" altLang="zh-CN" sz="2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C. inviting 		D. observing</a:t>
            </a:r>
            <a:endParaRPr kumimoji="0" lang="en-US" altLang="zh-CN" sz="2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0" algn="just" defTabSz="914400" rtl="0" eaLnBrk="1" fontAlgn="auto" latinLnBrk="0" hangingPunct="1">
              <a:lnSpc>
                <a:spcPct val="120000"/>
              </a:lnSpc>
              <a:spcBef>
                <a:spcPts val="0"/>
              </a:spcBef>
              <a:spcAft>
                <a:spcPts val="0"/>
              </a:spcAft>
              <a:buClrTx/>
              <a:buSzTx/>
              <a:buFontTx/>
              <a:buNone/>
              <a:defRPr/>
            </a:pPr>
            <a:r>
              <a:rPr kumimoji="0" lang="en-US" altLang="zh-CN" sz="2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42.	A. cheered up 	B. called out </a:t>
            </a:r>
            <a:endParaRPr kumimoji="0" lang="en-US" altLang="zh-CN" sz="2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0" algn="just" defTabSz="914400" rtl="0" eaLnBrk="1" fontAlgn="auto" latinLnBrk="0" hangingPunct="1">
              <a:lnSpc>
                <a:spcPct val="120000"/>
              </a:lnSpc>
              <a:spcBef>
                <a:spcPts val="0"/>
              </a:spcBef>
              <a:spcAft>
                <a:spcPts val="0"/>
              </a:spcAft>
              <a:buClrTx/>
              <a:buSzTx/>
              <a:buFontTx/>
              <a:buNone/>
              <a:defRPr/>
            </a:pPr>
            <a:r>
              <a:rPr kumimoji="0" lang="en-US" altLang="zh-CN" sz="2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C. stepped up 	D. dropped out</a:t>
            </a:r>
            <a:endParaRPr kumimoji="0" lang="en-US" altLang="zh-CN" sz="2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0" algn="just" defTabSz="914400" rtl="0" eaLnBrk="1" fontAlgn="auto" latinLnBrk="0" hangingPunct="1">
              <a:lnSpc>
                <a:spcPct val="120000"/>
              </a:lnSpc>
              <a:spcBef>
                <a:spcPts val="0"/>
              </a:spcBef>
              <a:spcAft>
                <a:spcPts val="0"/>
              </a:spcAft>
              <a:buClrTx/>
              <a:buSzTx/>
              <a:buFontTx/>
              <a:buNone/>
              <a:defRPr/>
            </a:pPr>
            <a:r>
              <a:rPr kumimoji="0" lang="en-US" altLang="zh-CN" sz="2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43.	A. uneasy 		B. impatient </a:t>
            </a:r>
            <a:endParaRPr kumimoji="0" lang="en-US" altLang="zh-CN" sz="2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0" algn="just" defTabSz="914400" rtl="0" eaLnBrk="1" fontAlgn="auto" latinLnBrk="0" hangingPunct="1">
              <a:lnSpc>
                <a:spcPct val="120000"/>
              </a:lnSpc>
              <a:spcBef>
                <a:spcPts val="0"/>
              </a:spcBef>
              <a:spcAft>
                <a:spcPts val="0"/>
              </a:spcAft>
              <a:buClrTx/>
              <a:buSzTx/>
              <a:buFontTx/>
              <a:buNone/>
              <a:defRPr/>
            </a:pPr>
            <a:r>
              <a:rPr kumimoji="0" lang="en-US" altLang="zh-CN" sz="2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C. ashamed 		D. distracted</a:t>
            </a:r>
            <a:endParaRPr kumimoji="0" lang="en-US" altLang="zh-CN" sz="2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0" algn="just" defTabSz="914400" rtl="0" eaLnBrk="1" fontAlgn="auto" latinLnBrk="0" hangingPunct="1">
              <a:lnSpc>
                <a:spcPct val="120000"/>
              </a:lnSpc>
              <a:spcBef>
                <a:spcPts val="0"/>
              </a:spcBef>
              <a:spcAft>
                <a:spcPts val="0"/>
              </a:spcAft>
              <a:buClrTx/>
              <a:buSzTx/>
              <a:buFontTx/>
              <a:buNone/>
              <a:defRPr/>
            </a:pPr>
            <a:r>
              <a:rPr kumimoji="0" lang="en-US" altLang="zh-CN" sz="2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44.	A. record 		B. watch </a:t>
            </a:r>
            <a:endParaRPr kumimoji="0" lang="en-US" altLang="zh-CN" sz="2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0" algn="just" defTabSz="914400" rtl="0" eaLnBrk="1" fontAlgn="auto" latinLnBrk="0" hangingPunct="1">
              <a:lnSpc>
                <a:spcPct val="120000"/>
              </a:lnSpc>
              <a:spcBef>
                <a:spcPts val="0"/>
              </a:spcBef>
              <a:spcAft>
                <a:spcPts val="0"/>
              </a:spcAft>
              <a:buClrTx/>
              <a:buSzTx/>
              <a:buFontTx/>
              <a:buNone/>
              <a:defRPr/>
            </a:pPr>
            <a:r>
              <a:rPr kumimoji="0" lang="en-US" altLang="zh-CN" sz="2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C. stop 		D. avoid</a:t>
            </a:r>
            <a:endParaRPr kumimoji="0" lang="en-US" altLang="zh-CN" sz="2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0" algn="just" defTabSz="914400" rtl="0" eaLnBrk="1" fontAlgn="auto" latinLnBrk="0" hangingPunct="1">
              <a:lnSpc>
                <a:spcPct val="120000"/>
              </a:lnSpc>
              <a:spcBef>
                <a:spcPts val="0"/>
              </a:spcBef>
              <a:spcAft>
                <a:spcPts val="0"/>
              </a:spcAft>
              <a:buClrTx/>
              <a:buSzTx/>
              <a:buFontTx/>
              <a:buNone/>
              <a:defRPr/>
            </a:pPr>
            <a:r>
              <a:rPr kumimoji="0" lang="en-US" altLang="zh-CN" sz="2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45.	A. distance 		B. fight </a:t>
            </a:r>
            <a:endParaRPr kumimoji="0" lang="en-US" altLang="zh-CN" sz="2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0" algn="just" defTabSz="914400" rtl="0" eaLnBrk="1" fontAlgn="auto" latinLnBrk="0" hangingPunct="1">
              <a:lnSpc>
                <a:spcPct val="120000"/>
              </a:lnSpc>
              <a:spcBef>
                <a:spcPts val="0"/>
              </a:spcBef>
              <a:spcAft>
                <a:spcPts val="0"/>
              </a:spcAft>
              <a:buClrTx/>
              <a:buSzTx/>
              <a:buFontTx/>
              <a:buNone/>
              <a:defRPr/>
            </a:pPr>
            <a:r>
              <a:rPr kumimoji="0" lang="en-US" altLang="zh-CN" sz="2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C. team 		D. crash</a:t>
            </a:r>
            <a:endParaRPr kumimoji="0" lang="en-US" altLang="zh-CN" sz="2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0" algn="just" defTabSz="914400" rtl="0" eaLnBrk="1" fontAlgn="auto" latinLnBrk="0" hangingPunct="1">
              <a:lnSpc>
                <a:spcPct val="120000"/>
              </a:lnSpc>
              <a:spcBef>
                <a:spcPts val="0"/>
              </a:spcBef>
              <a:spcAft>
                <a:spcPts val="0"/>
              </a:spcAft>
              <a:buClrTx/>
              <a:buSzTx/>
              <a:buFontTx/>
              <a:buNone/>
              <a:defRPr/>
            </a:pPr>
            <a:r>
              <a:rPr kumimoji="0" lang="en-US" altLang="zh-CN" sz="2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46.	A. muddy 		B. sweaty </a:t>
            </a:r>
            <a:endParaRPr kumimoji="0" lang="en-US" altLang="zh-CN" sz="2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0" algn="just" defTabSz="914400" rtl="0" eaLnBrk="1" fontAlgn="auto" latinLnBrk="0" hangingPunct="1">
              <a:lnSpc>
                <a:spcPct val="120000"/>
              </a:lnSpc>
              <a:spcBef>
                <a:spcPts val="0"/>
              </a:spcBef>
              <a:spcAft>
                <a:spcPts val="0"/>
              </a:spcAft>
              <a:buClrTx/>
              <a:buSzTx/>
              <a:buFontTx/>
              <a:buNone/>
              <a:defRPr/>
            </a:pPr>
            <a:r>
              <a:rPr kumimoji="0" lang="en-US" altLang="zh-CN" sz="2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C. sunburnt 		D. bloodied</a:t>
            </a:r>
            <a:endParaRPr kumimoji="0" lang="en-US" altLang="zh-CN" sz="2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0" algn="just" defTabSz="914400" rtl="0" eaLnBrk="1" fontAlgn="auto" latinLnBrk="0" hangingPunct="1">
              <a:lnSpc>
                <a:spcPct val="120000"/>
              </a:lnSpc>
              <a:spcBef>
                <a:spcPts val="0"/>
              </a:spcBef>
              <a:spcAft>
                <a:spcPts val="0"/>
              </a:spcAft>
              <a:buClrTx/>
              <a:buSzTx/>
              <a:buFontTx/>
              <a:buNone/>
              <a:defRPr/>
            </a:pPr>
            <a:r>
              <a:rPr kumimoji="0" lang="en-US" altLang="zh-CN" sz="2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47.	A. favor 		B. lift </a:t>
            </a:r>
            <a:endParaRPr kumimoji="0" lang="en-US" altLang="zh-CN" sz="2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0" algn="just" defTabSz="914400" rtl="0" eaLnBrk="1" fontAlgn="auto" latinLnBrk="0" hangingPunct="1">
              <a:lnSpc>
                <a:spcPct val="120000"/>
              </a:lnSpc>
              <a:spcBef>
                <a:spcPts val="0"/>
              </a:spcBef>
              <a:spcAft>
                <a:spcPts val="0"/>
              </a:spcAft>
              <a:buClrTx/>
              <a:buSzTx/>
              <a:buFontTx/>
              <a:buNone/>
              <a:defRPr/>
            </a:pPr>
            <a:r>
              <a:rPr kumimoji="0" lang="en-US" altLang="zh-CN" sz="2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C. seat 		D. chance</a:t>
            </a:r>
            <a:endParaRPr kumimoji="0" lang="en-US" altLang="zh-CN" sz="2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0" algn="just" defTabSz="914400" rtl="0" eaLnBrk="1" fontAlgn="auto" latinLnBrk="0" hangingPunct="1">
              <a:lnSpc>
                <a:spcPct val="120000"/>
              </a:lnSpc>
              <a:spcBef>
                <a:spcPts val="0"/>
              </a:spcBef>
              <a:spcAft>
                <a:spcPts val="0"/>
              </a:spcAft>
              <a:buClrTx/>
              <a:buSzTx/>
              <a:buFontTx/>
              <a:buNone/>
              <a:defRPr/>
            </a:pPr>
            <a:r>
              <a:rPr kumimoji="0" lang="en-US" altLang="zh-CN" sz="2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48.	A. weight 		B. quality </a:t>
            </a:r>
            <a:endParaRPr kumimoji="0" lang="en-US" altLang="zh-CN" sz="2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0" algn="just" defTabSz="914400" rtl="0" eaLnBrk="1" fontAlgn="auto" latinLnBrk="0" hangingPunct="1">
              <a:lnSpc>
                <a:spcPct val="120000"/>
              </a:lnSpc>
              <a:spcBef>
                <a:spcPts val="0"/>
              </a:spcBef>
              <a:spcAft>
                <a:spcPts val="0"/>
              </a:spcAft>
              <a:buClrTx/>
              <a:buSzTx/>
              <a:buFontTx/>
              <a:buNone/>
              <a:defRPr/>
            </a:pPr>
            <a:r>
              <a:rPr kumimoji="0" lang="en-US" altLang="zh-CN" sz="2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C. height 		D. strength</a:t>
            </a:r>
            <a:endParaRPr kumimoji="0" lang="en-US" altLang="zh-CN" sz="2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0" algn="just" defTabSz="914400" rtl="0" eaLnBrk="1" fontAlgn="auto" latinLnBrk="0" hangingPunct="1">
              <a:lnSpc>
                <a:spcPct val="120000"/>
              </a:lnSpc>
              <a:spcBef>
                <a:spcPts val="0"/>
              </a:spcBef>
              <a:spcAft>
                <a:spcPts val="0"/>
              </a:spcAft>
              <a:buClrTx/>
              <a:buSzTx/>
              <a:buFontTx/>
              <a:buNone/>
              <a:defRPr/>
            </a:pPr>
            <a:r>
              <a:rPr kumimoji="0" lang="en-US" altLang="zh-CN" sz="2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49.	A. packing 		B. displaying </a:t>
            </a:r>
            <a:endParaRPr kumimoji="0" lang="en-US" altLang="zh-CN" sz="2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0" algn="just" defTabSz="914400" rtl="0" eaLnBrk="1" fontAlgn="auto" latinLnBrk="0" hangingPunct="1">
              <a:lnSpc>
                <a:spcPct val="120000"/>
              </a:lnSpc>
              <a:spcBef>
                <a:spcPts val="0"/>
              </a:spcBef>
              <a:spcAft>
                <a:spcPts val="0"/>
              </a:spcAft>
              <a:buClrTx/>
              <a:buSzTx/>
              <a:buFontTx/>
              <a:buNone/>
              <a:defRPr/>
            </a:pPr>
            <a:r>
              <a:rPr kumimoji="0" lang="en-US" altLang="zh-CN" sz="2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C. dragging 		D. raising</a:t>
            </a:r>
            <a:endParaRPr kumimoji="0" lang="en-US" altLang="zh-CN" sz="2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0" algn="just" defTabSz="914400" rtl="0" eaLnBrk="1" fontAlgn="auto" latinLnBrk="0" hangingPunct="1">
              <a:lnSpc>
                <a:spcPct val="120000"/>
              </a:lnSpc>
              <a:spcBef>
                <a:spcPts val="0"/>
              </a:spcBef>
              <a:spcAft>
                <a:spcPts val="0"/>
              </a:spcAft>
              <a:buClrTx/>
              <a:buSzTx/>
              <a:buFontTx/>
              <a:buNone/>
              <a:defRPr/>
            </a:pPr>
            <a:r>
              <a:rPr kumimoji="0" lang="en-US" altLang="zh-CN" sz="2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50.	A. defeat 		B. silence </a:t>
            </a:r>
            <a:endParaRPr kumimoji="0" lang="en-US" altLang="zh-CN" sz="2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0" algn="just" defTabSz="914400" rtl="0" eaLnBrk="1" fontAlgn="auto" latinLnBrk="0" hangingPunct="1">
              <a:lnSpc>
                <a:spcPct val="120000"/>
              </a:lnSpc>
              <a:spcBef>
                <a:spcPts val="0"/>
              </a:spcBef>
              <a:spcAft>
                <a:spcPts val="0"/>
              </a:spcAft>
              <a:buClrTx/>
              <a:buSzTx/>
              <a:buFontTx/>
              <a:buNone/>
              <a:defRPr/>
            </a:pPr>
            <a:r>
              <a:rPr kumimoji="0" lang="en-US" altLang="zh-CN" sz="2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C. pressure 		D. regret</a:t>
            </a:r>
            <a:endParaRPr kumimoji="0" lang="zh-CN" altLang="zh-CN" sz="2800" b="0"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mn-cs"/>
            </a:endParaRPr>
          </a:p>
        </p:txBody>
      </p:sp>
      <p:sp>
        <p:nvSpPr>
          <p:cNvPr id="11" name="矩形: 圆角 10"/>
          <p:cNvSpPr/>
          <p:nvPr/>
        </p:nvSpPr>
        <p:spPr>
          <a:xfrm>
            <a:off x="203835" y="2705100"/>
            <a:ext cx="3733800" cy="515028"/>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13" name="矩形: 圆角 12"/>
          <p:cNvSpPr/>
          <p:nvPr/>
        </p:nvSpPr>
        <p:spPr>
          <a:xfrm>
            <a:off x="9982200" y="2037672"/>
            <a:ext cx="685800" cy="515028"/>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14" name="矩形: 圆角 13"/>
          <p:cNvSpPr/>
          <p:nvPr/>
        </p:nvSpPr>
        <p:spPr>
          <a:xfrm>
            <a:off x="14706600" y="0"/>
            <a:ext cx="1981200" cy="543560"/>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16" name="矩形: 圆角 15"/>
          <p:cNvSpPr/>
          <p:nvPr/>
        </p:nvSpPr>
        <p:spPr>
          <a:xfrm>
            <a:off x="5638800" y="2676568"/>
            <a:ext cx="5029200" cy="543560"/>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17" name="矩形: 圆角 16"/>
          <p:cNvSpPr/>
          <p:nvPr/>
        </p:nvSpPr>
        <p:spPr>
          <a:xfrm>
            <a:off x="203835" y="3314700"/>
            <a:ext cx="3301365" cy="543560"/>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18" name="矩形: 圆角 17"/>
          <p:cNvSpPr/>
          <p:nvPr/>
        </p:nvSpPr>
        <p:spPr>
          <a:xfrm>
            <a:off x="11887201" y="1494112"/>
            <a:ext cx="2209800" cy="543560"/>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19" name="矩形: 圆角 18"/>
          <p:cNvSpPr/>
          <p:nvPr/>
        </p:nvSpPr>
        <p:spPr>
          <a:xfrm>
            <a:off x="6477000" y="3267075"/>
            <a:ext cx="1981200" cy="543560"/>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20" name="矩形: 圆角 19"/>
          <p:cNvSpPr/>
          <p:nvPr/>
        </p:nvSpPr>
        <p:spPr>
          <a:xfrm>
            <a:off x="11887201" y="2133008"/>
            <a:ext cx="1600199" cy="543560"/>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21" name="矩形: 圆角 20"/>
          <p:cNvSpPr/>
          <p:nvPr/>
        </p:nvSpPr>
        <p:spPr>
          <a:xfrm>
            <a:off x="6096000" y="2086061"/>
            <a:ext cx="1905000" cy="543560"/>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22" name="矩形: 圆角 21"/>
          <p:cNvSpPr/>
          <p:nvPr/>
        </p:nvSpPr>
        <p:spPr>
          <a:xfrm>
            <a:off x="11868151" y="3580044"/>
            <a:ext cx="1314449" cy="543560"/>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23" name="矩形: 圆角 22"/>
          <p:cNvSpPr/>
          <p:nvPr/>
        </p:nvSpPr>
        <p:spPr>
          <a:xfrm>
            <a:off x="6934200" y="4448982"/>
            <a:ext cx="2971800" cy="543560"/>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24" name="矩形: 圆角 23"/>
          <p:cNvSpPr/>
          <p:nvPr/>
        </p:nvSpPr>
        <p:spPr>
          <a:xfrm>
            <a:off x="14697075" y="4599940"/>
            <a:ext cx="1524000" cy="543560"/>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25" name="矩形: 圆角 24"/>
          <p:cNvSpPr/>
          <p:nvPr/>
        </p:nvSpPr>
        <p:spPr>
          <a:xfrm>
            <a:off x="203835" y="5052638"/>
            <a:ext cx="1167765" cy="543560"/>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26" name="矩形: 圆角 25"/>
          <p:cNvSpPr/>
          <p:nvPr/>
        </p:nvSpPr>
        <p:spPr>
          <a:xfrm>
            <a:off x="14697074" y="5572011"/>
            <a:ext cx="1762125" cy="543560"/>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27" name="矩形: 圆角 26"/>
          <p:cNvSpPr/>
          <p:nvPr/>
        </p:nvSpPr>
        <p:spPr>
          <a:xfrm>
            <a:off x="9525000" y="6154192"/>
            <a:ext cx="1167765" cy="543560"/>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28" name="矩形: 圆角 27"/>
          <p:cNvSpPr/>
          <p:nvPr/>
        </p:nvSpPr>
        <p:spPr>
          <a:xfrm>
            <a:off x="228600" y="6790576"/>
            <a:ext cx="1371600" cy="543560"/>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29" name="矩形: 圆角 28"/>
          <p:cNvSpPr/>
          <p:nvPr/>
        </p:nvSpPr>
        <p:spPr>
          <a:xfrm>
            <a:off x="14706600" y="6134100"/>
            <a:ext cx="1066800" cy="543560"/>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30" name="矩形: 圆角 29"/>
          <p:cNvSpPr/>
          <p:nvPr/>
        </p:nvSpPr>
        <p:spPr>
          <a:xfrm>
            <a:off x="7077075" y="6790576"/>
            <a:ext cx="3615690" cy="543560"/>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31" name="矩形: 圆角 30"/>
          <p:cNvSpPr/>
          <p:nvPr/>
        </p:nvSpPr>
        <p:spPr>
          <a:xfrm>
            <a:off x="194310" y="7407507"/>
            <a:ext cx="1253490" cy="543560"/>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32" name="矩形: 圆角 31"/>
          <p:cNvSpPr/>
          <p:nvPr/>
        </p:nvSpPr>
        <p:spPr>
          <a:xfrm>
            <a:off x="11929110" y="7135727"/>
            <a:ext cx="1600199" cy="543560"/>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33" name="矩形: 圆角 32"/>
          <p:cNvSpPr/>
          <p:nvPr/>
        </p:nvSpPr>
        <p:spPr>
          <a:xfrm>
            <a:off x="5353050" y="7334136"/>
            <a:ext cx="2343150" cy="543560"/>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34" name="矩形: 圆角 33"/>
          <p:cNvSpPr/>
          <p:nvPr/>
        </p:nvSpPr>
        <p:spPr>
          <a:xfrm>
            <a:off x="11929110" y="8726245"/>
            <a:ext cx="1939290" cy="543560"/>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35" name="矩形: 圆角 34"/>
          <p:cNvSpPr/>
          <p:nvPr/>
        </p:nvSpPr>
        <p:spPr>
          <a:xfrm>
            <a:off x="2743200" y="7951067"/>
            <a:ext cx="1043940" cy="543560"/>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36" name="矩形: 圆角 35"/>
          <p:cNvSpPr/>
          <p:nvPr/>
        </p:nvSpPr>
        <p:spPr>
          <a:xfrm>
            <a:off x="4086224" y="9153497"/>
            <a:ext cx="2543175" cy="543560"/>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37" name="矩形: 圆角 36"/>
          <p:cNvSpPr/>
          <p:nvPr/>
        </p:nvSpPr>
        <p:spPr>
          <a:xfrm>
            <a:off x="11887201" y="9288855"/>
            <a:ext cx="1600199" cy="543560"/>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500"/>
                                        <p:tgtEl>
                                          <p:spTgt spid="16"/>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500"/>
                                        <p:tgtEl>
                                          <p:spTgt spid="1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left)">
                                      <p:cBhvr>
                                        <p:cTn id="28" dur="500"/>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500"/>
                                        <p:tgtEl>
                                          <p:spTgt spid="19"/>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wipe(left)">
                                      <p:cBhvr>
                                        <p:cTn id="38" dur="500"/>
                                        <p:tgtEl>
                                          <p:spTgt spid="20"/>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left)">
                                      <p:cBhvr>
                                        <p:cTn id="43" dur="500"/>
                                        <p:tgtEl>
                                          <p:spTgt spid="21"/>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wipe(left)">
                                      <p:cBhvr>
                                        <p:cTn id="48" dur="500"/>
                                        <p:tgtEl>
                                          <p:spTgt spid="22"/>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wipe(left)">
                                      <p:cBhvr>
                                        <p:cTn id="53" dur="500"/>
                                        <p:tgtEl>
                                          <p:spTgt spid="23"/>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wipe(left)">
                                      <p:cBhvr>
                                        <p:cTn id="58" dur="500"/>
                                        <p:tgtEl>
                                          <p:spTgt spid="24"/>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wipe(left)">
                                      <p:cBhvr>
                                        <p:cTn id="63" dur="500"/>
                                        <p:tgtEl>
                                          <p:spTgt spid="25"/>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wipe(left)">
                                      <p:cBhvr>
                                        <p:cTn id="68" dur="500"/>
                                        <p:tgtEl>
                                          <p:spTgt spid="26"/>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grpId="0" nodeType="click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wipe(left)">
                                      <p:cBhvr>
                                        <p:cTn id="73" dur="500"/>
                                        <p:tgtEl>
                                          <p:spTgt spid="27"/>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28"/>
                                        </p:tgtEl>
                                        <p:attrNameLst>
                                          <p:attrName>style.visibility</p:attrName>
                                        </p:attrNameLst>
                                      </p:cBhvr>
                                      <p:to>
                                        <p:strVal val="visible"/>
                                      </p:to>
                                    </p:set>
                                    <p:animEffect transition="in" filter="wipe(left)">
                                      <p:cBhvr>
                                        <p:cTn id="76" dur="500"/>
                                        <p:tgtEl>
                                          <p:spTgt spid="28"/>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grpId="0" nodeType="clickEffect">
                                  <p:stCondLst>
                                    <p:cond delay="0"/>
                                  </p:stCondLst>
                                  <p:childTnLst>
                                    <p:set>
                                      <p:cBhvr>
                                        <p:cTn id="80" dur="1" fill="hold">
                                          <p:stCondLst>
                                            <p:cond delay="0"/>
                                          </p:stCondLst>
                                        </p:cTn>
                                        <p:tgtEl>
                                          <p:spTgt spid="29"/>
                                        </p:tgtEl>
                                        <p:attrNameLst>
                                          <p:attrName>style.visibility</p:attrName>
                                        </p:attrNameLst>
                                      </p:cBhvr>
                                      <p:to>
                                        <p:strVal val="visible"/>
                                      </p:to>
                                    </p:set>
                                    <p:animEffect transition="in" filter="wipe(left)">
                                      <p:cBhvr>
                                        <p:cTn id="81" dur="500"/>
                                        <p:tgtEl>
                                          <p:spTgt spid="29"/>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grpId="0" nodeType="clickEffect">
                                  <p:stCondLst>
                                    <p:cond delay="0"/>
                                  </p:stCondLst>
                                  <p:childTnLst>
                                    <p:set>
                                      <p:cBhvr>
                                        <p:cTn id="85" dur="1" fill="hold">
                                          <p:stCondLst>
                                            <p:cond delay="0"/>
                                          </p:stCondLst>
                                        </p:cTn>
                                        <p:tgtEl>
                                          <p:spTgt spid="30"/>
                                        </p:tgtEl>
                                        <p:attrNameLst>
                                          <p:attrName>style.visibility</p:attrName>
                                        </p:attrNameLst>
                                      </p:cBhvr>
                                      <p:to>
                                        <p:strVal val="visible"/>
                                      </p:to>
                                    </p:set>
                                    <p:animEffect transition="in" filter="wipe(left)">
                                      <p:cBhvr>
                                        <p:cTn id="86" dur="500"/>
                                        <p:tgtEl>
                                          <p:spTgt spid="30"/>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31"/>
                                        </p:tgtEl>
                                        <p:attrNameLst>
                                          <p:attrName>style.visibility</p:attrName>
                                        </p:attrNameLst>
                                      </p:cBhvr>
                                      <p:to>
                                        <p:strVal val="visible"/>
                                      </p:to>
                                    </p:set>
                                    <p:animEffect transition="in" filter="wipe(left)">
                                      <p:cBhvr>
                                        <p:cTn id="89" dur="500"/>
                                        <p:tgtEl>
                                          <p:spTgt spid="31"/>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8" fill="hold" grpId="0" nodeType="clickEffect">
                                  <p:stCondLst>
                                    <p:cond delay="0"/>
                                  </p:stCondLst>
                                  <p:childTnLst>
                                    <p:set>
                                      <p:cBhvr>
                                        <p:cTn id="93" dur="1" fill="hold">
                                          <p:stCondLst>
                                            <p:cond delay="0"/>
                                          </p:stCondLst>
                                        </p:cTn>
                                        <p:tgtEl>
                                          <p:spTgt spid="32"/>
                                        </p:tgtEl>
                                        <p:attrNameLst>
                                          <p:attrName>style.visibility</p:attrName>
                                        </p:attrNameLst>
                                      </p:cBhvr>
                                      <p:to>
                                        <p:strVal val="visible"/>
                                      </p:to>
                                    </p:set>
                                    <p:animEffect transition="in" filter="wipe(left)">
                                      <p:cBhvr>
                                        <p:cTn id="94" dur="500"/>
                                        <p:tgtEl>
                                          <p:spTgt spid="32"/>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8" fill="hold" grpId="0" nodeType="clickEffect">
                                  <p:stCondLst>
                                    <p:cond delay="0"/>
                                  </p:stCondLst>
                                  <p:childTnLst>
                                    <p:set>
                                      <p:cBhvr>
                                        <p:cTn id="98" dur="1" fill="hold">
                                          <p:stCondLst>
                                            <p:cond delay="0"/>
                                          </p:stCondLst>
                                        </p:cTn>
                                        <p:tgtEl>
                                          <p:spTgt spid="33"/>
                                        </p:tgtEl>
                                        <p:attrNameLst>
                                          <p:attrName>style.visibility</p:attrName>
                                        </p:attrNameLst>
                                      </p:cBhvr>
                                      <p:to>
                                        <p:strVal val="visible"/>
                                      </p:to>
                                    </p:set>
                                    <p:animEffect transition="in" filter="wipe(left)">
                                      <p:cBhvr>
                                        <p:cTn id="99" dur="500"/>
                                        <p:tgtEl>
                                          <p:spTgt spid="33"/>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8" fill="hold" grpId="0" nodeType="clickEffect">
                                  <p:stCondLst>
                                    <p:cond delay="0"/>
                                  </p:stCondLst>
                                  <p:childTnLst>
                                    <p:set>
                                      <p:cBhvr>
                                        <p:cTn id="103" dur="1" fill="hold">
                                          <p:stCondLst>
                                            <p:cond delay="0"/>
                                          </p:stCondLst>
                                        </p:cTn>
                                        <p:tgtEl>
                                          <p:spTgt spid="35"/>
                                        </p:tgtEl>
                                        <p:attrNameLst>
                                          <p:attrName>style.visibility</p:attrName>
                                        </p:attrNameLst>
                                      </p:cBhvr>
                                      <p:to>
                                        <p:strVal val="visible"/>
                                      </p:to>
                                    </p:set>
                                    <p:animEffect transition="in" filter="wipe(left)">
                                      <p:cBhvr>
                                        <p:cTn id="104" dur="500"/>
                                        <p:tgtEl>
                                          <p:spTgt spid="35"/>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8" fill="hold" grpId="0" nodeType="clickEffect">
                                  <p:stCondLst>
                                    <p:cond delay="0"/>
                                  </p:stCondLst>
                                  <p:childTnLst>
                                    <p:set>
                                      <p:cBhvr>
                                        <p:cTn id="108" dur="1" fill="hold">
                                          <p:stCondLst>
                                            <p:cond delay="0"/>
                                          </p:stCondLst>
                                        </p:cTn>
                                        <p:tgtEl>
                                          <p:spTgt spid="34"/>
                                        </p:tgtEl>
                                        <p:attrNameLst>
                                          <p:attrName>style.visibility</p:attrName>
                                        </p:attrNameLst>
                                      </p:cBhvr>
                                      <p:to>
                                        <p:strVal val="visible"/>
                                      </p:to>
                                    </p:set>
                                    <p:animEffect transition="in" filter="wipe(left)">
                                      <p:cBhvr>
                                        <p:cTn id="109" dur="500"/>
                                        <p:tgtEl>
                                          <p:spTgt spid="34"/>
                                        </p:tgtEl>
                                      </p:cBhvr>
                                    </p:animEffect>
                                  </p:childTnLst>
                                </p:cTn>
                              </p:par>
                            </p:childTnLst>
                          </p:cTn>
                        </p:par>
                      </p:childTnLst>
                    </p:cTn>
                  </p:par>
                  <p:par>
                    <p:cTn id="110" fill="hold">
                      <p:stCondLst>
                        <p:cond delay="indefinite"/>
                      </p:stCondLst>
                      <p:childTnLst>
                        <p:par>
                          <p:cTn id="111" fill="hold">
                            <p:stCondLst>
                              <p:cond delay="0"/>
                            </p:stCondLst>
                            <p:childTnLst>
                              <p:par>
                                <p:cTn id="112" presetID="22" presetClass="entr" presetSubtype="8" fill="hold" grpId="0" nodeType="clickEffect">
                                  <p:stCondLst>
                                    <p:cond delay="0"/>
                                  </p:stCondLst>
                                  <p:childTnLst>
                                    <p:set>
                                      <p:cBhvr>
                                        <p:cTn id="113" dur="1" fill="hold">
                                          <p:stCondLst>
                                            <p:cond delay="0"/>
                                          </p:stCondLst>
                                        </p:cTn>
                                        <p:tgtEl>
                                          <p:spTgt spid="36"/>
                                        </p:tgtEl>
                                        <p:attrNameLst>
                                          <p:attrName>style.visibility</p:attrName>
                                        </p:attrNameLst>
                                      </p:cBhvr>
                                      <p:to>
                                        <p:strVal val="visible"/>
                                      </p:to>
                                    </p:set>
                                    <p:animEffect transition="in" filter="wipe(left)">
                                      <p:cBhvr>
                                        <p:cTn id="114" dur="500"/>
                                        <p:tgtEl>
                                          <p:spTgt spid="36"/>
                                        </p:tgtEl>
                                      </p:cBhvr>
                                    </p:animEffect>
                                  </p:childTnLst>
                                </p:cTn>
                              </p:par>
                            </p:childTnLst>
                          </p:cTn>
                        </p:par>
                      </p:childTnLst>
                    </p:cTn>
                  </p:par>
                  <p:par>
                    <p:cTn id="115" fill="hold">
                      <p:stCondLst>
                        <p:cond delay="indefinite"/>
                      </p:stCondLst>
                      <p:childTnLst>
                        <p:par>
                          <p:cTn id="116" fill="hold">
                            <p:stCondLst>
                              <p:cond delay="0"/>
                            </p:stCondLst>
                            <p:childTnLst>
                              <p:par>
                                <p:cTn id="117" presetID="22" presetClass="entr" presetSubtype="8" fill="hold" grpId="0" nodeType="clickEffect">
                                  <p:stCondLst>
                                    <p:cond delay="0"/>
                                  </p:stCondLst>
                                  <p:childTnLst>
                                    <p:set>
                                      <p:cBhvr>
                                        <p:cTn id="118" dur="1" fill="hold">
                                          <p:stCondLst>
                                            <p:cond delay="0"/>
                                          </p:stCondLst>
                                        </p:cTn>
                                        <p:tgtEl>
                                          <p:spTgt spid="37"/>
                                        </p:tgtEl>
                                        <p:attrNameLst>
                                          <p:attrName>style.visibility</p:attrName>
                                        </p:attrNameLst>
                                      </p:cBhvr>
                                      <p:to>
                                        <p:strVal val="visible"/>
                                      </p:to>
                                    </p:set>
                                    <p:animEffect transition="in" filter="wipe(left)">
                                      <p:cBhvr>
                                        <p:cTn id="11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4"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28600" y="876300"/>
            <a:ext cx="9906000" cy="8011873"/>
          </a:xfrm>
          <a:prstGeom prst="rect">
            <a:avLst/>
          </a:prstGeom>
          <a:noFill/>
        </p:spPr>
        <p:txBody>
          <a:bodyPr wrap="square">
            <a:spAutoFit/>
          </a:bodyPr>
          <a:lstStyle/>
          <a:p>
            <a:pPr marL="0" marR="0" lvl="0" indent="266700" algn="just" defTabSz="914400" rtl="0" eaLnBrk="1" fontAlgn="auto" latinLnBrk="0" hangingPunct="1">
              <a:lnSpc>
                <a:spcPct val="120000"/>
              </a:lnSpc>
              <a:spcBef>
                <a:spcPts val="0"/>
              </a:spcBef>
              <a:spcAft>
                <a:spcPts val="0"/>
              </a:spcAft>
              <a:buClrTx/>
              <a:buSzTx/>
              <a:buFontTx/>
              <a:buNone/>
              <a:defRPr/>
            </a:pPr>
            <a:r>
              <a:rPr kumimoji="0" lang="en-US" altLang="zh-CN" sz="36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When I finally arrived, my grandmother treated the wound with warm turmeric. Seeing my downcast eyes, she whispered, “The mark on your face isn't a sign of failure, but a proof of your </a:t>
            </a:r>
            <a:r>
              <a:rPr kumimoji="0" lang="en-US" altLang="zh-CN" sz="3600" b="0" i="0" u="sng"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51  </a:t>
            </a:r>
            <a:r>
              <a:rPr kumimoji="0" lang="en-US" altLang="zh-CN" sz="36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You stood where others wouldn't.” Her words</a:t>
            </a:r>
            <a:r>
              <a:rPr kumimoji="0" lang="en-US" altLang="zh-CN" sz="3600" b="0" i="0" u="sng"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52  </a:t>
            </a:r>
            <a:r>
              <a:rPr kumimoji="0" lang="en-US" altLang="zh-CN" sz="36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me faster than the medicine. </a:t>
            </a:r>
            <a:endParaRPr kumimoji="0" lang="en-US" altLang="zh-CN" sz="36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266700" algn="just" defTabSz="914400" rtl="0" eaLnBrk="1" fontAlgn="auto" latinLnBrk="0" hangingPunct="1">
              <a:lnSpc>
                <a:spcPct val="120000"/>
              </a:lnSpc>
              <a:spcBef>
                <a:spcPts val="0"/>
              </a:spcBef>
              <a:spcAft>
                <a:spcPts val="0"/>
              </a:spcAft>
              <a:buClrTx/>
              <a:buSzTx/>
              <a:buFontTx/>
              <a:buNone/>
              <a:defRPr/>
            </a:pPr>
            <a:r>
              <a:rPr kumimoji="0" lang="en-US" altLang="zh-CN" sz="36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That wasn't the only time I got hurt on those overused pitches. Injuries were frequent, but they </a:t>
            </a:r>
            <a:r>
              <a:rPr kumimoji="0" lang="en-US" altLang="zh-CN" sz="3600" b="0" i="0" u="sng"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53  </a:t>
            </a:r>
            <a:r>
              <a:rPr kumimoji="0" lang="en-US" altLang="zh-CN" sz="36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me for the struggles ahead. Over time, I realized the scar became a medal of  </a:t>
            </a:r>
            <a:r>
              <a:rPr kumimoji="0" lang="en-US" altLang="zh-CN" sz="3600" b="0" i="0" u="sng"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54  </a:t>
            </a:r>
            <a:r>
              <a:rPr kumimoji="0" lang="en-US" altLang="zh-CN" sz="36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a symbol of pride and courage. It taught me being a sportsman meant</a:t>
            </a:r>
            <a:r>
              <a:rPr kumimoji="0" lang="en-US" altLang="zh-CN" sz="3600" b="0" i="0" u="sng"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55  </a:t>
            </a:r>
            <a:r>
              <a:rPr kumimoji="0" lang="en-US" altLang="zh-CN" sz="36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every ball life throws without fear.</a:t>
            </a:r>
            <a:endParaRPr kumimoji="0" lang="zh-CN" altLang="zh-CN" sz="3600" b="0"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endParaRPr>
          </a:p>
        </p:txBody>
      </p:sp>
      <p:sp>
        <p:nvSpPr>
          <p:cNvPr id="5" name="文本框 4"/>
          <p:cNvSpPr txBox="1"/>
          <p:nvPr/>
        </p:nvSpPr>
        <p:spPr>
          <a:xfrm>
            <a:off x="10515600" y="1181100"/>
            <a:ext cx="7598229" cy="6682279"/>
          </a:xfrm>
          <a:prstGeom prst="rect">
            <a:avLst/>
          </a:prstGeom>
          <a:noFill/>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en-US" altLang="zh-CN" sz="36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51.	A. honesty 		B. cooperation </a:t>
            </a:r>
            <a:endParaRPr kumimoji="0" lang="en-US" altLang="zh-CN" sz="36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0" algn="just" defTabSz="914400" rtl="0" eaLnBrk="1" fontAlgn="auto" latinLnBrk="0" hangingPunct="1">
              <a:lnSpc>
                <a:spcPct val="120000"/>
              </a:lnSpc>
              <a:spcBef>
                <a:spcPts val="0"/>
              </a:spcBef>
              <a:spcAft>
                <a:spcPts val="0"/>
              </a:spcAft>
              <a:buClrTx/>
              <a:buSzTx/>
              <a:buFontTx/>
              <a:buNone/>
              <a:defRPr/>
            </a:pPr>
            <a:r>
              <a:rPr kumimoji="0" lang="en-US" altLang="zh-CN" sz="36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C. responsibility 	D. discipline</a:t>
            </a:r>
            <a:endParaRPr kumimoji="0" lang="en-US" altLang="zh-CN" sz="36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0" algn="just" defTabSz="914400" rtl="0" eaLnBrk="1" fontAlgn="auto" latinLnBrk="0" hangingPunct="1">
              <a:lnSpc>
                <a:spcPct val="120000"/>
              </a:lnSpc>
              <a:spcBef>
                <a:spcPts val="0"/>
              </a:spcBef>
              <a:spcAft>
                <a:spcPts val="0"/>
              </a:spcAft>
              <a:buClrTx/>
              <a:buSzTx/>
              <a:buFontTx/>
              <a:buNone/>
              <a:defRPr/>
            </a:pPr>
            <a:r>
              <a:rPr kumimoji="0" lang="en-US" altLang="zh-CN" sz="36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52.	A. changed		B. moved </a:t>
            </a:r>
            <a:endParaRPr kumimoji="0" lang="en-US" altLang="zh-CN" sz="36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0" algn="just" defTabSz="914400" rtl="0" eaLnBrk="1" fontAlgn="auto" latinLnBrk="0" hangingPunct="1">
              <a:lnSpc>
                <a:spcPct val="120000"/>
              </a:lnSpc>
              <a:spcBef>
                <a:spcPts val="0"/>
              </a:spcBef>
              <a:spcAft>
                <a:spcPts val="0"/>
              </a:spcAft>
              <a:buClrTx/>
              <a:buSzTx/>
              <a:buFontTx/>
              <a:buNone/>
              <a:defRPr/>
            </a:pPr>
            <a:r>
              <a:rPr kumimoji="0" lang="en-US" altLang="zh-CN" sz="36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C. inspired 		D. healed</a:t>
            </a:r>
            <a:endParaRPr kumimoji="0" lang="en-US" altLang="zh-CN" sz="36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0" algn="just" defTabSz="914400" rtl="0" eaLnBrk="1" fontAlgn="auto" latinLnBrk="0" hangingPunct="1">
              <a:lnSpc>
                <a:spcPct val="120000"/>
              </a:lnSpc>
              <a:spcBef>
                <a:spcPts val="0"/>
              </a:spcBef>
              <a:spcAft>
                <a:spcPts val="0"/>
              </a:spcAft>
              <a:buClrTx/>
              <a:buSzTx/>
              <a:buFontTx/>
              <a:buNone/>
              <a:defRPr/>
            </a:pPr>
            <a:r>
              <a:rPr kumimoji="0" lang="en-US" altLang="zh-CN" sz="36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53.	A. reminded 		B. forced </a:t>
            </a:r>
            <a:endParaRPr kumimoji="0" lang="en-US" altLang="zh-CN" sz="36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0" algn="just" defTabSz="914400" rtl="0" eaLnBrk="1" fontAlgn="auto" latinLnBrk="0" hangingPunct="1">
              <a:lnSpc>
                <a:spcPct val="120000"/>
              </a:lnSpc>
              <a:spcBef>
                <a:spcPts val="0"/>
              </a:spcBef>
              <a:spcAft>
                <a:spcPts val="0"/>
              </a:spcAft>
              <a:buClrTx/>
              <a:buSzTx/>
              <a:buFontTx/>
              <a:buNone/>
              <a:defRPr/>
            </a:pPr>
            <a:r>
              <a:rPr kumimoji="0" lang="en-US" altLang="zh-CN" sz="36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C. protected 		D. hardened</a:t>
            </a:r>
            <a:endParaRPr kumimoji="0" lang="en-US" altLang="zh-CN" sz="36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0" algn="just" defTabSz="914400" rtl="0" eaLnBrk="1" fontAlgn="auto" latinLnBrk="0" hangingPunct="1">
              <a:lnSpc>
                <a:spcPct val="120000"/>
              </a:lnSpc>
              <a:spcBef>
                <a:spcPts val="0"/>
              </a:spcBef>
              <a:spcAft>
                <a:spcPts val="0"/>
              </a:spcAft>
              <a:buClrTx/>
              <a:buSzTx/>
              <a:buFontTx/>
              <a:buNone/>
              <a:defRPr/>
            </a:pPr>
            <a:r>
              <a:rPr kumimoji="0" lang="en-US" altLang="zh-CN" sz="36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54.	A. honor 			B. hope </a:t>
            </a:r>
            <a:endParaRPr kumimoji="0" lang="en-US" altLang="zh-CN" sz="36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0" algn="just" defTabSz="914400" rtl="0" eaLnBrk="1" fontAlgn="auto" latinLnBrk="0" hangingPunct="1">
              <a:lnSpc>
                <a:spcPct val="120000"/>
              </a:lnSpc>
              <a:spcBef>
                <a:spcPts val="0"/>
              </a:spcBef>
              <a:spcAft>
                <a:spcPts val="0"/>
              </a:spcAft>
              <a:buClrTx/>
              <a:buSzTx/>
              <a:buFontTx/>
              <a:buNone/>
              <a:defRPr/>
            </a:pPr>
            <a:r>
              <a:rPr kumimoji="0" lang="en-US" altLang="zh-CN" sz="36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C. peace 			D. trust</a:t>
            </a:r>
            <a:endParaRPr kumimoji="0" lang="en-US" altLang="zh-CN" sz="36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0" algn="just" defTabSz="914400" rtl="0" eaLnBrk="1" fontAlgn="auto" latinLnBrk="0" hangingPunct="1">
              <a:lnSpc>
                <a:spcPct val="120000"/>
              </a:lnSpc>
              <a:spcBef>
                <a:spcPts val="0"/>
              </a:spcBef>
              <a:spcAft>
                <a:spcPts val="0"/>
              </a:spcAft>
              <a:buClrTx/>
              <a:buSzTx/>
              <a:buFontTx/>
              <a:buNone/>
              <a:defRPr/>
            </a:pPr>
            <a:r>
              <a:rPr kumimoji="0" lang="en-US" altLang="zh-CN" sz="36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55.	A. attacking 		B. braving </a:t>
            </a:r>
            <a:endParaRPr kumimoji="0" lang="en-US" altLang="zh-CN" sz="36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0" algn="just" defTabSz="914400" rtl="0" eaLnBrk="1" fontAlgn="auto" latinLnBrk="0" hangingPunct="1">
              <a:lnSpc>
                <a:spcPct val="120000"/>
              </a:lnSpc>
              <a:spcBef>
                <a:spcPts val="0"/>
              </a:spcBef>
              <a:spcAft>
                <a:spcPts val="0"/>
              </a:spcAft>
              <a:buClrTx/>
              <a:buSzTx/>
              <a:buFontTx/>
              <a:buNone/>
              <a:defRPr/>
            </a:pPr>
            <a:r>
              <a:rPr kumimoji="0" lang="en-US" altLang="zh-CN" sz="36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C. gathering 		D. predicting</a:t>
            </a:r>
            <a:endParaRPr kumimoji="0" lang="zh-CN" altLang="zh-CN" sz="3600" b="0"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mn-cs"/>
            </a:endParaRPr>
          </a:p>
        </p:txBody>
      </p:sp>
      <p:sp>
        <p:nvSpPr>
          <p:cNvPr id="2" name="矩形: 圆角 1"/>
          <p:cNvSpPr/>
          <p:nvPr/>
        </p:nvSpPr>
        <p:spPr>
          <a:xfrm>
            <a:off x="228600" y="3609340"/>
            <a:ext cx="4419600" cy="543560"/>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4" name="矩形: 圆角 3"/>
          <p:cNvSpPr/>
          <p:nvPr/>
        </p:nvSpPr>
        <p:spPr>
          <a:xfrm>
            <a:off x="8134350" y="2933700"/>
            <a:ext cx="2000250" cy="543560"/>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6" name="矩形: 圆角 5"/>
          <p:cNvSpPr/>
          <p:nvPr/>
        </p:nvSpPr>
        <p:spPr>
          <a:xfrm>
            <a:off x="11430000" y="1943100"/>
            <a:ext cx="3276600" cy="543560"/>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7" name="矩形: 圆角 6"/>
          <p:cNvSpPr/>
          <p:nvPr/>
        </p:nvSpPr>
        <p:spPr>
          <a:xfrm>
            <a:off x="1143000" y="4250459"/>
            <a:ext cx="2667000" cy="543560"/>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8" name="矩形: 圆角 7"/>
          <p:cNvSpPr/>
          <p:nvPr/>
        </p:nvSpPr>
        <p:spPr>
          <a:xfrm>
            <a:off x="15087600" y="3248660"/>
            <a:ext cx="2133600" cy="543560"/>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9" name="矩形: 圆角 8"/>
          <p:cNvSpPr/>
          <p:nvPr/>
        </p:nvSpPr>
        <p:spPr>
          <a:xfrm>
            <a:off x="3733800" y="6248756"/>
            <a:ext cx="2667000" cy="543560"/>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10" name="矩形: 圆角 9"/>
          <p:cNvSpPr/>
          <p:nvPr/>
        </p:nvSpPr>
        <p:spPr>
          <a:xfrm>
            <a:off x="15087600" y="4599940"/>
            <a:ext cx="2438400" cy="543560"/>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11" name="矩形: 圆角 10"/>
          <p:cNvSpPr/>
          <p:nvPr/>
        </p:nvSpPr>
        <p:spPr>
          <a:xfrm>
            <a:off x="762000" y="7591599"/>
            <a:ext cx="3429000" cy="543560"/>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12" name="矩形: 圆角 11"/>
          <p:cNvSpPr/>
          <p:nvPr/>
        </p:nvSpPr>
        <p:spPr>
          <a:xfrm>
            <a:off x="11430000" y="5295900"/>
            <a:ext cx="1905000" cy="543560"/>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13" name="矩形: 圆角 12"/>
          <p:cNvSpPr/>
          <p:nvPr/>
        </p:nvSpPr>
        <p:spPr>
          <a:xfrm>
            <a:off x="6505575" y="8191500"/>
            <a:ext cx="2667000" cy="543560"/>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14" name="矩形: 圆角 13"/>
          <p:cNvSpPr/>
          <p:nvPr/>
        </p:nvSpPr>
        <p:spPr>
          <a:xfrm>
            <a:off x="15087600" y="6569152"/>
            <a:ext cx="2152650" cy="543560"/>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left)">
                                      <p:cBhvr>
                                        <p:cTn id="40" dur="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left)">
                                      <p:cBhvr>
                                        <p:cTn id="50" dur="500"/>
                                        <p:tgtEl>
                                          <p:spTgt spid="13"/>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left)">
                                      <p:cBhvr>
                                        <p:cTn id="5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81000" y="723900"/>
            <a:ext cx="17640300" cy="8678017"/>
          </a:xfrm>
          <a:prstGeom prst="rect">
            <a:avLst/>
          </a:prstGeom>
          <a:noFill/>
        </p:spPr>
        <p:txBody>
          <a:bodyPr wrap="square">
            <a:spAutoFit/>
          </a:bodyPr>
          <a:lstStyle/>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一、动作描写类表达</a:t>
            </a: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1. His boot caught me right in the face.</a:t>
            </a:r>
            <a:endPar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结构提炼： </a:t>
            </a:r>
            <a:r>
              <a:rPr kumimoji="0" lang="en-US" altLang="zh-CN" sz="3600" b="1" i="0" u="none" strike="noStrike" kern="100" cap="none" spc="0" normalizeH="0" baseline="0" noProof="0" dirty="0" err="1">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sth</a:t>
            </a:r>
            <a:r>
              <a:rPr kumimoji="0" lang="en-US" altLang="zh-CN"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./sb. catch + </a:t>
            </a:r>
            <a:r>
              <a:rPr kumimoji="0" lang="zh-CN" altLang="en-US"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某人 </a:t>
            </a:r>
            <a:r>
              <a:rPr kumimoji="0" lang="en-US" altLang="zh-CN"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 </a:t>
            </a:r>
            <a:r>
              <a:rPr kumimoji="0" lang="zh-CN" altLang="en-US"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部位（某物</a:t>
            </a:r>
            <a:r>
              <a:rPr kumimoji="0" lang="en-US" altLang="zh-CN"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a:t>
            </a:r>
            <a:r>
              <a:rPr kumimoji="0" lang="zh-CN" altLang="en-US"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某人击中某人某部位）</a:t>
            </a:r>
            <a:endParaRPr kumimoji="0" lang="zh-CN" altLang="en-US"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熟词生义： </a:t>
            </a: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catch </a:t>
            </a: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在这里不是“抓住”，而是“击中、打到”</a:t>
            </a: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仿写练习：</a:t>
            </a: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en-US" altLang="zh-CN" sz="3600" b="1" i="1"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The stone caught him right on the forehead.</a:t>
            </a:r>
            <a:endParaRPr kumimoji="0" lang="en-US" altLang="zh-CN" sz="3600" b="1" i="1"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石头正好击中他的前额。</a:t>
            </a: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en-US" altLang="zh-CN" sz="3600" b="1" i="1"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A snowball caught me in the back of the head.</a:t>
            </a:r>
            <a:endParaRPr kumimoji="0" lang="en-US" altLang="zh-CN" sz="3600" b="1" i="1"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一个雪球打中我的后脑勺。</a:t>
            </a:r>
            <a:endParaRPr kumimoji="0" lang="zh-CN"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81000" y="723900"/>
            <a:ext cx="17640300" cy="8678017"/>
          </a:xfrm>
          <a:prstGeom prst="rect">
            <a:avLst/>
          </a:prstGeom>
          <a:noFill/>
        </p:spPr>
        <p:txBody>
          <a:bodyPr wrap="square">
            <a:spAutoFit/>
          </a:bodyPr>
          <a:lstStyle/>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一、动作描写类表达</a:t>
            </a: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2. I dived to stop his shot.</a:t>
            </a:r>
            <a:endPar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结构提炼： </a:t>
            </a:r>
            <a:r>
              <a:rPr kumimoji="0" lang="en-US" altLang="zh-CN"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dive to do </a:t>
            </a:r>
            <a:r>
              <a:rPr kumimoji="0" lang="en-US" altLang="zh-CN" sz="3600" b="1" i="0" u="none" strike="noStrike" kern="100" cap="none" spc="0" normalizeH="0" baseline="0" noProof="0" dirty="0" err="1">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sth</a:t>
            </a:r>
            <a:r>
              <a:rPr kumimoji="0" lang="en-US" altLang="zh-CN"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a:t>
            </a:r>
            <a:r>
              <a:rPr kumimoji="0" lang="zh-CN" altLang="en-US"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（扑过去做某事）</a:t>
            </a:r>
            <a:endParaRPr kumimoji="0" lang="zh-CN" altLang="en-US"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熟词生义： </a:t>
            </a: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dive </a:t>
            </a: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不只是“跳水”，还可指“扑、冲”</a:t>
            </a: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仿写练习：</a:t>
            </a: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en-US" altLang="zh-CN" sz="3600" b="1" i="1"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The goalkeeper dived to catch the ball.</a:t>
            </a:r>
            <a:endParaRPr kumimoji="0" lang="en-US" altLang="zh-CN" sz="3600" b="1" i="1"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守门员扑过去接球。</a:t>
            </a: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en-US" altLang="zh-CN" sz="3600" b="1" i="1"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She dived to save the falling vase.</a:t>
            </a:r>
            <a:endParaRPr kumimoji="0" lang="en-US" altLang="zh-CN" sz="3600" b="1" i="1"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她冲过去救那个正在掉落的花瓶。</a:t>
            </a:r>
            <a:endParaRPr kumimoji="0" lang="zh-CN"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81000" y="723900"/>
            <a:ext cx="17640300" cy="8678017"/>
          </a:xfrm>
          <a:prstGeom prst="rect">
            <a:avLst/>
          </a:prstGeom>
          <a:noFill/>
        </p:spPr>
        <p:txBody>
          <a:bodyPr wrap="square">
            <a:spAutoFit/>
          </a:bodyPr>
          <a:lstStyle/>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一、动作描写类表达</a:t>
            </a: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3. I had to walk the rest of the way, dragging my heavy kit bag.</a:t>
            </a:r>
            <a:endPar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结构提炼： </a:t>
            </a:r>
            <a:r>
              <a:rPr kumimoji="0" lang="en-US" altLang="zh-CN"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drag </a:t>
            </a:r>
            <a:r>
              <a:rPr kumimoji="0" lang="en-US" altLang="zh-CN" sz="3600" b="1" i="0" u="none" strike="noStrike" kern="100" cap="none" spc="0" normalizeH="0" baseline="0" noProof="0" dirty="0" err="1">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sth</a:t>
            </a:r>
            <a:r>
              <a:rPr kumimoji="0" lang="en-US" altLang="zh-CN"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a:t>
            </a:r>
            <a:r>
              <a:rPr kumimoji="0" lang="zh-CN" altLang="en-US"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（拖着某物）</a:t>
            </a:r>
            <a:endParaRPr kumimoji="0" lang="zh-CN" altLang="en-US"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熟词生义： </a:t>
            </a: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drag </a:t>
            </a: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强调“费力地拖</a:t>
            </a: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a:t>
            </a: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拉”</a:t>
            </a: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仿写练习：</a:t>
            </a: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en-US" altLang="zh-CN" sz="3600" b="1" i="1"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Exhausted, he dragged his tired body up the stairs.</a:t>
            </a:r>
            <a:endParaRPr kumimoji="0" lang="en-US" altLang="zh-CN" sz="3600" b="1" i="1"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精疲力竭，他拖着疲惫的身体上楼。</a:t>
            </a: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en-US" altLang="zh-CN" sz="3600" b="1" i="1"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She dragged the heavy suitcase through the crowded station.</a:t>
            </a:r>
            <a:endParaRPr kumimoji="0" lang="en-US" altLang="zh-CN" sz="3600" b="1" i="1"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她拖着沉重的行李箱穿过拥挤的车站。</a:t>
            </a:r>
            <a:endParaRPr kumimoji="0" lang="zh-CN"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8579" y="114300"/>
            <a:ext cx="12624318" cy="10295126"/>
          </a:xfrm>
          <a:prstGeom prst="rect">
            <a:avLst/>
          </a:prstGeom>
          <a:noFill/>
        </p:spPr>
        <p:txBody>
          <a:bodyPr wrap="square">
            <a:spAutoFit/>
          </a:bodyPr>
          <a:lstStyle/>
          <a:p>
            <a:pPr indent="685800" defTabSz="1371600">
              <a:defRPr/>
            </a:pPr>
            <a:r>
              <a:rPr lang="en-US" altLang="zh-CN" sz="255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   Artificial intelligence (AI) has been making our lives easier in many areas, from automating tasks to extracting information from big data files. However, not everything AI does is in our best interest. AI password cracking has also increased because AI can hack (</a:t>
            </a:r>
            <a:r>
              <a:rPr lang="zh-CN" altLang="en-US" sz="255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破解</a:t>
            </a:r>
            <a:r>
              <a:rPr lang="en-US" altLang="zh-CN" sz="255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 passwords in seconds.</a:t>
            </a:r>
            <a:endParaRPr lang="en-US" altLang="zh-CN" sz="255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indent="685800" defTabSz="1371600">
              <a:defRPr/>
            </a:pPr>
            <a:r>
              <a:rPr lang="en-US" altLang="zh-CN" sz="255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A recent report led by Rahul Mahna's team from the University of East London found that an AI password cracker called </a:t>
            </a:r>
            <a:r>
              <a:rPr lang="en-US" altLang="zh-CN" sz="2550" i="1" kern="100" dirty="0" err="1">
                <a:solidFill>
                  <a:srgbClr val="000000"/>
                </a:solidFill>
                <a:latin typeface="Calibri" panose="020F0502020204030204" pitchFamily="34" charset="0"/>
                <a:ea typeface="宋体" panose="02010600030101010101" pitchFamily="2" charset="-122"/>
                <a:cs typeface="Calibri" panose="020F0502020204030204" pitchFamily="34" charset="0"/>
              </a:rPr>
              <a:t>PassGAN</a:t>
            </a:r>
            <a:r>
              <a:rPr lang="en-US" altLang="zh-CN" sz="255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 could crack any seven-digit password in less than six minutes—even if the passwords contained symbols, numbers, and capital and lowercase letters. Additionally, the AI cracked 51% of these usual types of passwords within a minute, 65% within an hour, 71% within a day and 81% within a month. After seeing these worrying results, you'll undoubtedly take online security more seriously.</a:t>
            </a:r>
            <a:endParaRPr lang="en-US" altLang="zh-CN" sz="255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indent="685800" defTabSz="1371600">
              <a:defRPr/>
            </a:pPr>
            <a:r>
              <a:rPr lang="en-US" altLang="zh-CN" sz="255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How can you protect your passwords from these hackers? Mahna suggests the following methods to help you protect yourself against hackers.</a:t>
            </a:r>
            <a:endParaRPr lang="en-US" altLang="zh-CN" sz="255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indent="685800" defTabSz="1371600">
              <a:defRPr/>
            </a:pPr>
            <a:r>
              <a:rPr lang="en-US" altLang="zh-CN" sz="2550" b="1"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Unique passwords everywhere</a:t>
            </a:r>
            <a:endParaRPr lang="en-US" altLang="zh-CN" sz="2550" b="1"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indent="685800" defTabSz="1371600">
              <a:defRPr/>
            </a:pPr>
            <a:r>
              <a:rPr lang="en-US" altLang="zh-CN" sz="255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Mahna emphasizes having different passwords for each website, device or service. Don't worry about remembering all these passwords, since password managers can not only store your passwords but can also generate unique combinations for you.</a:t>
            </a:r>
            <a:endParaRPr lang="en-US" altLang="zh-CN" sz="255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indent="685800" defTabSz="1371600">
              <a:defRPr/>
            </a:pPr>
            <a:r>
              <a:rPr lang="en-US" altLang="zh-CN" sz="2550" b="1"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Long passwords</a:t>
            </a:r>
            <a:endParaRPr lang="en-US" altLang="zh-CN" sz="2550" b="1"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indent="685800" defTabSz="1371600">
              <a:defRPr/>
            </a:pPr>
            <a:r>
              <a:rPr lang="en-US" altLang="zh-CN" sz="255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Using long passwords that include numbers, capital and lowercase letters and symbols—and are not easily understood or inferred—will enhance the protection element.</a:t>
            </a:r>
            <a:endParaRPr lang="en-US" altLang="zh-CN" sz="255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indent="685800" defTabSz="1371600">
              <a:defRPr/>
            </a:pPr>
            <a:r>
              <a:rPr lang="en-US" altLang="zh-CN" sz="2550" b="1"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Personal privacy</a:t>
            </a:r>
            <a:endParaRPr lang="en-US" altLang="zh-CN" sz="2550" b="1"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indent="685800" defTabSz="1371600">
              <a:defRPr/>
            </a:pPr>
            <a:r>
              <a:rPr lang="en-US" altLang="zh-CN" sz="255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Posting too much information online—like on Facebook or Instagram—about your life is not a good idea if you're concerned about security. It can provide information about your location, valuables and family.</a:t>
            </a:r>
            <a:endParaRPr lang="en-US" altLang="zh-CN" sz="255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indent="685800" defTabSz="1371600">
              <a:defRPr/>
            </a:pPr>
            <a:r>
              <a:rPr lang="en-US" altLang="zh-CN" sz="255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If you assume you've been hacked, don't scan for viruses or change passwords until you have disconnected from the Internet. The best way to handle an attack is to prepare in advance, like changing your passwords frequently.</a:t>
            </a:r>
            <a:endParaRPr lang="en-US" altLang="zh-CN" sz="255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p:txBody>
      </p:sp>
      <p:sp>
        <p:nvSpPr>
          <p:cNvPr id="3" name="文本框 2"/>
          <p:cNvSpPr txBox="1"/>
          <p:nvPr/>
        </p:nvSpPr>
        <p:spPr>
          <a:xfrm>
            <a:off x="12624319" y="1334765"/>
            <a:ext cx="5663681" cy="7571303"/>
          </a:xfrm>
          <a:prstGeom prst="rect">
            <a:avLst/>
          </a:prstGeom>
          <a:solidFill>
            <a:srgbClr val="DEF2EB"/>
          </a:solidFill>
          <a:effectLst>
            <a:outerShdw blurRad="50800" dist="38100" dir="5400000" algn="t" rotWithShape="0">
              <a:prstClr val="black">
                <a:alpha val="40000"/>
              </a:prstClr>
            </a:outerShdw>
          </a:effectLst>
        </p:spPr>
        <p:txBody>
          <a:bodyPr wrap="square">
            <a:spAutoFit/>
          </a:bodyPr>
          <a:lstStyle/>
          <a:p>
            <a:pPr defTabSz="1371600">
              <a:defRPr/>
            </a:pPr>
            <a:r>
              <a:rPr lang="en-US" altLang="zh-CN" sz="2700" b="1"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21.What do we know about the AI password cracker </a:t>
            </a:r>
            <a:r>
              <a:rPr lang="en-US" altLang="zh-CN" sz="2700" b="1" i="1" kern="100" dirty="0" err="1">
                <a:solidFill>
                  <a:srgbClr val="000000"/>
                </a:solidFill>
                <a:latin typeface="Calibri" panose="020F0502020204030204" pitchFamily="34" charset="0"/>
                <a:ea typeface="宋体" panose="02010600030101010101" pitchFamily="2" charset="-122"/>
                <a:cs typeface="Calibri" panose="020F0502020204030204" pitchFamily="34" charset="0"/>
              </a:rPr>
              <a:t>PassGAN</a:t>
            </a:r>
            <a:r>
              <a:rPr lang="en-US" altLang="zh-CN" sz="2700" b="1"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a:t>
            </a:r>
            <a:endParaRPr lang="en-US" altLang="zh-CN" sz="2700" b="1"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defTabSz="1371600">
              <a:defRPr/>
            </a:pPr>
            <a:r>
              <a:rPr lang="en-US" altLang="zh-CN" sz="27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A. It secures large data files.</a:t>
            </a:r>
            <a:endParaRPr lang="en-US" altLang="zh-CN" sz="27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defTabSz="1371600">
              <a:defRPr/>
            </a:pPr>
            <a:r>
              <a:rPr lang="en-US" altLang="zh-CN" sz="27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B. It attacks passwords quickly.</a:t>
            </a:r>
            <a:endParaRPr lang="en-US" altLang="zh-CN" sz="27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defTabSz="1371600">
              <a:defRPr/>
            </a:pPr>
            <a:r>
              <a:rPr lang="en-US" altLang="zh-CN" sz="27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C. It protects online accounts.</a:t>
            </a:r>
            <a:endParaRPr lang="en-US" altLang="zh-CN" sz="27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defTabSz="1371600">
              <a:defRPr/>
            </a:pPr>
            <a:r>
              <a:rPr lang="en-US" altLang="zh-CN" sz="27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D. It generates unique passwords.</a:t>
            </a:r>
            <a:endParaRPr lang="en-US" altLang="zh-CN" sz="27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defTabSz="1371600">
              <a:defRPr/>
            </a:pPr>
            <a:r>
              <a:rPr lang="en-US" altLang="zh-CN" sz="2700" b="1"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22.How can we protect our passwords from being attacked?</a:t>
            </a:r>
            <a:endParaRPr lang="en-US" altLang="zh-CN" sz="2700" b="1"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defTabSz="1371600">
              <a:defRPr/>
            </a:pPr>
            <a:r>
              <a:rPr lang="en-US" altLang="zh-CN" sz="27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A. Remember all of our passwords.</a:t>
            </a:r>
            <a:endParaRPr lang="en-US" altLang="zh-CN" sz="27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defTabSz="1371600">
              <a:defRPr/>
            </a:pPr>
            <a:r>
              <a:rPr lang="en-US" altLang="zh-CN" sz="27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B. Limit personal information online.</a:t>
            </a:r>
            <a:endParaRPr lang="en-US" altLang="zh-CN" sz="27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defTabSz="1371600">
              <a:defRPr/>
            </a:pPr>
            <a:r>
              <a:rPr lang="en-US" altLang="zh-CN" sz="27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C. Create passwords related to family.</a:t>
            </a:r>
            <a:endParaRPr lang="en-US" altLang="zh-CN" sz="27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defTabSz="1371600">
              <a:defRPr/>
            </a:pPr>
            <a:r>
              <a:rPr lang="en-US" altLang="zh-CN" sz="27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D. Use a password for most websites.</a:t>
            </a:r>
            <a:endParaRPr lang="en-US" altLang="zh-CN" sz="27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defTabSz="1371600">
              <a:defRPr/>
            </a:pPr>
            <a:r>
              <a:rPr lang="en-US" altLang="zh-CN" sz="2700" b="1"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23.What should you do first if you are attacked by a hacker?</a:t>
            </a:r>
            <a:endParaRPr lang="en-US" altLang="zh-CN" sz="2700" b="1"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defTabSz="1371600">
              <a:defRPr/>
            </a:pPr>
            <a:r>
              <a:rPr lang="en-US" altLang="zh-CN" sz="27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A. Scan the device for viruses.</a:t>
            </a:r>
            <a:endParaRPr lang="en-US" altLang="zh-CN" sz="27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defTabSz="1371600">
              <a:defRPr/>
            </a:pPr>
            <a:r>
              <a:rPr lang="en-US" altLang="zh-CN" sz="27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B. Change the passwords rapidly.</a:t>
            </a:r>
            <a:endParaRPr lang="en-US" altLang="zh-CN" sz="27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defTabSz="1371600">
              <a:defRPr/>
            </a:pPr>
            <a:r>
              <a:rPr lang="en-US" altLang="zh-CN" sz="27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C. Reset the password manager.</a:t>
            </a:r>
            <a:endParaRPr lang="en-US" altLang="zh-CN" sz="27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a:p>
            <a:pPr defTabSz="1371600">
              <a:defRPr/>
            </a:pPr>
            <a:r>
              <a:rPr lang="en-US" altLang="zh-CN" sz="2700" i="1" kern="100" dirty="0">
                <a:solidFill>
                  <a:srgbClr val="000000"/>
                </a:solidFill>
                <a:latin typeface="Calibri" panose="020F0502020204030204" pitchFamily="34" charset="0"/>
                <a:ea typeface="宋体" panose="02010600030101010101" pitchFamily="2" charset="-122"/>
                <a:cs typeface="Calibri" panose="020F0502020204030204" pitchFamily="34" charset="0"/>
              </a:rPr>
              <a:t>D. Cut off the Internet connection.</a:t>
            </a:r>
            <a:endParaRPr lang="en-US" altLang="zh-CN" sz="2700" i="1" kern="100" dirty="0">
              <a:solidFill>
                <a:srgbClr val="000000"/>
              </a:solidFill>
              <a:latin typeface="Calibri" panose="020F0502020204030204" pitchFamily="34" charset="0"/>
              <a:ea typeface="宋体" panose="02010600030101010101" pitchFamily="2" charset="-122"/>
              <a:cs typeface="Calibri" panose="020F0502020204030204" pitchFamily="34" charset="0"/>
            </a:endParaRPr>
          </a:p>
        </p:txBody>
      </p:sp>
      <p:sp>
        <p:nvSpPr>
          <p:cNvPr id="4" name="矩形: 圆角 3"/>
          <p:cNvSpPr/>
          <p:nvPr/>
        </p:nvSpPr>
        <p:spPr>
          <a:xfrm>
            <a:off x="12624318" y="1857645"/>
            <a:ext cx="4001255" cy="395700"/>
          </a:xfrm>
          <a:prstGeom prst="roundRect">
            <a:avLst/>
          </a:prstGeom>
          <a:solidFill>
            <a:srgbClr val="FFFF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12" name="矩形: 圆角 11"/>
          <p:cNvSpPr/>
          <p:nvPr/>
        </p:nvSpPr>
        <p:spPr>
          <a:xfrm>
            <a:off x="12646937" y="8352907"/>
            <a:ext cx="4871146" cy="488303"/>
          </a:xfrm>
          <a:prstGeom prst="roundRect">
            <a:avLst/>
          </a:prstGeom>
          <a:solidFill>
            <a:srgbClr val="C0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13" name="矩形: 圆角 12"/>
          <p:cNvSpPr/>
          <p:nvPr/>
        </p:nvSpPr>
        <p:spPr>
          <a:xfrm>
            <a:off x="12624317" y="2647326"/>
            <a:ext cx="4450933" cy="395700"/>
          </a:xfrm>
          <a:prstGeom prst="roundRect">
            <a:avLst/>
          </a:prstGeom>
          <a:solidFill>
            <a:srgbClr val="FFFF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19" name="矩形: 圆角 18"/>
          <p:cNvSpPr/>
          <p:nvPr/>
        </p:nvSpPr>
        <p:spPr>
          <a:xfrm>
            <a:off x="13144166" y="3928617"/>
            <a:ext cx="5067633" cy="352229"/>
          </a:xfrm>
          <a:prstGeom prst="roundRect">
            <a:avLst/>
          </a:prstGeom>
          <a:solidFill>
            <a:srgbClr val="00B0F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24" name="矩形: 圆角 23"/>
          <p:cNvSpPr/>
          <p:nvPr/>
        </p:nvSpPr>
        <p:spPr>
          <a:xfrm>
            <a:off x="12675835" y="5105400"/>
            <a:ext cx="5191547" cy="488303"/>
          </a:xfrm>
          <a:prstGeom prst="roundRect">
            <a:avLst/>
          </a:prstGeom>
          <a:solidFill>
            <a:srgbClr val="00B0F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5" name="矩形: 圆角 4"/>
          <p:cNvSpPr/>
          <p:nvPr/>
        </p:nvSpPr>
        <p:spPr>
          <a:xfrm>
            <a:off x="53342" y="2171700"/>
            <a:ext cx="5438390" cy="299355"/>
          </a:xfrm>
          <a:prstGeom prst="roundRect">
            <a:avLst/>
          </a:prstGeom>
          <a:solidFill>
            <a:srgbClr val="FFFF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6" name="矩形: 圆角 5"/>
          <p:cNvSpPr/>
          <p:nvPr/>
        </p:nvSpPr>
        <p:spPr>
          <a:xfrm>
            <a:off x="5490441" y="2171700"/>
            <a:ext cx="6916600" cy="368324"/>
          </a:xfrm>
          <a:prstGeom prst="roundRect">
            <a:avLst/>
          </a:prstGeom>
          <a:solidFill>
            <a:srgbClr val="FFFF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7" name="矩形: 圆角 6"/>
          <p:cNvSpPr/>
          <p:nvPr/>
        </p:nvSpPr>
        <p:spPr>
          <a:xfrm>
            <a:off x="128279" y="3276027"/>
            <a:ext cx="6840514" cy="418211"/>
          </a:xfrm>
          <a:prstGeom prst="roundRect">
            <a:avLst/>
          </a:prstGeom>
          <a:solidFill>
            <a:srgbClr val="FFFF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8" name="矩形: 圆角 7"/>
          <p:cNvSpPr/>
          <p:nvPr/>
        </p:nvSpPr>
        <p:spPr>
          <a:xfrm>
            <a:off x="128279" y="2938538"/>
            <a:ext cx="12444139" cy="299355"/>
          </a:xfrm>
          <a:prstGeom prst="roundRect">
            <a:avLst/>
          </a:prstGeom>
          <a:solidFill>
            <a:srgbClr val="FFFF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9" name="矩形: 圆角 8"/>
          <p:cNvSpPr/>
          <p:nvPr/>
        </p:nvSpPr>
        <p:spPr>
          <a:xfrm>
            <a:off x="882930" y="9129013"/>
            <a:ext cx="4527270" cy="408720"/>
          </a:xfrm>
          <a:prstGeom prst="roundRect">
            <a:avLst/>
          </a:prstGeom>
          <a:solidFill>
            <a:srgbClr val="C0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10" name="矩形: 圆角 9"/>
          <p:cNvSpPr/>
          <p:nvPr/>
        </p:nvSpPr>
        <p:spPr>
          <a:xfrm>
            <a:off x="12675835" y="6743700"/>
            <a:ext cx="3417445" cy="437295"/>
          </a:xfrm>
          <a:prstGeom prst="roundRect">
            <a:avLst/>
          </a:prstGeom>
          <a:solidFill>
            <a:srgbClr val="C0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11" name="矩形: 圆角 10"/>
          <p:cNvSpPr/>
          <p:nvPr/>
        </p:nvSpPr>
        <p:spPr>
          <a:xfrm>
            <a:off x="16625573" y="6291653"/>
            <a:ext cx="1586226" cy="463004"/>
          </a:xfrm>
          <a:prstGeom prst="roundRect">
            <a:avLst/>
          </a:prstGeom>
          <a:solidFill>
            <a:srgbClr val="C0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20" name="矩形: 圆角 19"/>
          <p:cNvSpPr/>
          <p:nvPr/>
        </p:nvSpPr>
        <p:spPr>
          <a:xfrm>
            <a:off x="882930" y="4828245"/>
            <a:ext cx="4259503" cy="437295"/>
          </a:xfrm>
          <a:prstGeom prst="roundRect">
            <a:avLst/>
          </a:prstGeom>
          <a:solidFill>
            <a:srgbClr val="00B0F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21" name="矩形: 圆角 20"/>
          <p:cNvSpPr/>
          <p:nvPr/>
        </p:nvSpPr>
        <p:spPr>
          <a:xfrm>
            <a:off x="937340" y="6396240"/>
            <a:ext cx="2186859" cy="437295"/>
          </a:xfrm>
          <a:prstGeom prst="roundRect">
            <a:avLst/>
          </a:prstGeom>
          <a:solidFill>
            <a:srgbClr val="00B0F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22" name="矩形: 圆角 21"/>
          <p:cNvSpPr/>
          <p:nvPr/>
        </p:nvSpPr>
        <p:spPr>
          <a:xfrm>
            <a:off x="882930" y="4117817"/>
            <a:ext cx="7651470" cy="342565"/>
          </a:xfrm>
          <a:prstGeom prst="roundRect">
            <a:avLst/>
          </a:prstGeom>
          <a:solidFill>
            <a:srgbClr val="00B0F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23" name="矩形: 圆角 22"/>
          <p:cNvSpPr/>
          <p:nvPr/>
        </p:nvSpPr>
        <p:spPr>
          <a:xfrm>
            <a:off x="882930" y="7561018"/>
            <a:ext cx="2317470" cy="437295"/>
          </a:xfrm>
          <a:prstGeom prst="roundRect">
            <a:avLst/>
          </a:prstGeom>
          <a:solidFill>
            <a:srgbClr val="00B0F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16" name="矩形: 圆角 15"/>
          <p:cNvSpPr/>
          <p:nvPr/>
        </p:nvSpPr>
        <p:spPr>
          <a:xfrm>
            <a:off x="5515437" y="9145426"/>
            <a:ext cx="6891604" cy="392307"/>
          </a:xfrm>
          <a:prstGeom prst="roundRect">
            <a:avLst/>
          </a:prstGeom>
          <a:solidFill>
            <a:srgbClr val="C0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17" name="矩形: 圆角 16"/>
          <p:cNvSpPr/>
          <p:nvPr/>
        </p:nvSpPr>
        <p:spPr>
          <a:xfrm>
            <a:off x="228600" y="9558277"/>
            <a:ext cx="12659534" cy="362871"/>
          </a:xfrm>
          <a:prstGeom prst="roundRect">
            <a:avLst/>
          </a:prstGeom>
          <a:solidFill>
            <a:srgbClr val="C0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25" name="矩形: 圆角 24"/>
          <p:cNvSpPr/>
          <p:nvPr/>
        </p:nvSpPr>
        <p:spPr>
          <a:xfrm>
            <a:off x="196679" y="9966031"/>
            <a:ext cx="5518321" cy="320970"/>
          </a:xfrm>
          <a:prstGeom prst="roundRect">
            <a:avLst/>
          </a:prstGeom>
          <a:solidFill>
            <a:srgbClr val="C0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500"/>
                                        <p:tgtEl>
                                          <p:spTgt spid="19"/>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wipe(left)">
                                      <p:cBhvr>
                                        <p:cTn id="38" dur="500"/>
                                        <p:tgtEl>
                                          <p:spTgt spid="22"/>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left)">
                                      <p:cBhvr>
                                        <p:cTn id="43" dur="500"/>
                                        <p:tgtEl>
                                          <p:spTgt spid="20"/>
                                        </p:tgtEl>
                                      </p:cBhvr>
                                    </p:animEffect>
                                  </p:childTnLst>
                                </p:cTn>
                              </p:par>
                            </p:childTnLst>
                          </p:cTn>
                        </p:par>
                        <p:par>
                          <p:cTn id="44" fill="hold">
                            <p:stCondLst>
                              <p:cond delay="500"/>
                            </p:stCondLst>
                            <p:childTnLst>
                              <p:par>
                                <p:cTn id="45" presetID="22" presetClass="entr" presetSubtype="8"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left)">
                                      <p:cBhvr>
                                        <p:cTn id="47" dur="500"/>
                                        <p:tgtEl>
                                          <p:spTgt spid="21"/>
                                        </p:tgtEl>
                                      </p:cBhvr>
                                    </p:animEffect>
                                  </p:childTnLst>
                                </p:cTn>
                              </p:par>
                            </p:childTnLst>
                          </p:cTn>
                        </p:par>
                        <p:par>
                          <p:cTn id="48" fill="hold">
                            <p:stCondLst>
                              <p:cond delay="1000"/>
                            </p:stCondLst>
                            <p:childTnLst>
                              <p:par>
                                <p:cTn id="49" presetID="22" presetClass="entr" presetSubtype="8"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wipe(left)">
                                      <p:cBhvr>
                                        <p:cTn id="51" dur="500"/>
                                        <p:tgtEl>
                                          <p:spTgt spid="23"/>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wipe(left)">
                                      <p:cBhvr>
                                        <p:cTn id="56" dur="500"/>
                                        <p:tgtEl>
                                          <p:spTgt spid="24"/>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wipe(left)">
                                      <p:cBhvr>
                                        <p:cTn id="61" dur="500"/>
                                        <p:tgtEl>
                                          <p:spTgt spid="11"/>
                                        </p:tgtEl>
                                      </p:cBhvr>
                                    </p:animEffect>
                                  </p:childTnLst>
                                </p:cTn>
                              </p:par>
                            </p:childTnLst>
                          </p:cTn>
                        </p:par>
                        <p:par>
                          <p:cTn id="62" fill="hold">
                            <p:stCondLst>
                              <p:cond delay="500"/>
                            </p:stCondLst>
                            <p:childTnLst>
                              <p:par>
                                <p:cTn id="63" presetID="22" presetClass="entr" presetSubtype="8" fill="hold" grpId="0" nodeType="afterEffect">
                                  <p:stCondLst>
                                    <p:cond delay="0"/>
                                  </p:stCondLst>
                                  <p:childTnLst>
                                    <p:set>
                                      <p:cBhvr>
                                        <p:cTn id="64" dur="1" fill="hold">
                                          <p:stCondLst>
                                            <p:cond delay="0"/>
                                          </p:stCondLst>
                                        </p:cTn>
                                        <p:tgtEl>
                                          <p:spTgt spid="10"/>
                                        </p:tgtEl>
                                        <p:attrNameLst>
                                          <p:attrName>style.visibility</p:attrName>
                                        </p:attrNameLst>
                                      </p:cBhvr>
                                      <p:to>
                                        <p:strVal val="visible"/>
                                      </p:to>
                                    </p:set>
                                    <p:animEffect transition="in" filter="wipe(left)">
                                      <p:cBhvr>
                                        <p:cTn id="65" dur="500"/>
                                        <p:tgtEl>
                                          <p:spTgt spid="10"/>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9"/>
                                        </p:tgtEl>
                                        <p:attrNameLst>
                                          <p:attrName>style.visibility</p:attrName>
                                        </p:attrNameLst>
                                      </p:cBhvr>
                                      <p:to>
                                        <p:strVal val="visible"/>
                                      </p:to>
                                    </p:set>
                                    <p:animEffect transition="in" filter="wipe(left)">
                                      <p:cBhvr>
                                        <p:cTn id="70" dur="500"/>
                                        <p:tgtEl>
                                          <p:spTgt spid="9"/>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wipe(left)">
                                      <p:cBhvr>
                                        <p:cTn id="75" dur="500"/>
                                        <p:tgtEl>
                                          <p:spTgt spid="16"/>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17"/>
                                        </p:tgtEl>
                                        <p:attrNameLst>
                                          <p:attrName>style.visibility</p:attrName>
                                        </p:attrNameLst>
                                      </p:cBhvr>
                                      <p:to>
                                        <p:strVal val="visible"/>
                                      </p:to>
                                    </p:set>
                                    <p:animEffect transition="in" filter="wipe(left)">
                                      <p:cBhvr>
                                        <p:cTn id="78" dur="500"/>
                                        <p:tgtEl>
                                          <p:spTgt spid="17"/>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25"/>
                                        </p:tgtEl>
                                        <p:attrNameLst>
                                          <p:attrName>style.visibility</p:attrName>
                                        </p:attrNameLst>
                                      </p:cBhvr>
                                      <p:to>
                                        <p:strVal val="visible"/>
                                      </p:to>
                                    </p:set>
                                    <p:animEffect transition="in" filter="wipe(left)">
                                      <p:cBhvr>
                                        <p:cTn id="81" dur="500"/>
                                        <p:tgtEl>
                                          <p:spTgt spid="25"/>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grpId="0" nodeType="clickEffect">
                                  <p:stCondLst>
                                    <p:cond delay="0"/>
                                  </p:stCondLst>
                                  <p:childTnLst>
                                    <p:set>
                                      <p:cBhvr>
                                        <p:cTn id="85" dur="1" fill="hold">
                                          <p:stCondLst>
                                            <p:cond delay="0"/>
                                          </p:stCondLst>
                                        </p:cTn>
                                        <p:tgtEl>
                                          <p:spTgt spid="12"/>
                                        </p:tgtEl>
                                        <p:attrNameLst>
                                          <p:attrName>style.visibility</p:attrName>
                                        </p:attrNameLst>
                                      </p:cBhvr>
                                      <p:to>
                                        <p:strVal val="visible"/>
                                      </p:to>
                                    </p:set>
                                    <p:animEffect transition="in" filter="wipe(left)">
                                      <p:cBhvr>
                                        <p:cTn id="8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animBg="1"/>
      <p:bldP spid="13" grpId="0" animBg="1"/>
      <p:bldP spid="19" grpId="0" animBg="1"/>
      <p:bldP spid="24" grpId="0" animBg="1"/>
      <p:bldP spid="5" grpId="0" animBg="1"/>
      <p:bldP spid="6" grpId="0" animBg="1"/>
      <p:bldP spid="7" grpId="0" animBg="1"/>
      <p:bldP spid="8" grpId="0" animBg="1"/>
      <p:bldP spid="9" grpId="0" animBg="1"/>
      <p:bldP spid="10" grpId="0" animBg="1"/>
      <p:bldP spid="11" grpId="0" animBg="1"/>
      <p:bldP spid="20" grpId="0" animBg="1"/>
      <p:bldP spid="21" grpId="0" animBg="1"/>
      <p:bldP spid="22" grpId="0" animBg="1"/>
      <p:bldP spid="23" grpId="0" animBg="1"/>
      <p:bldP spid="16" grpId="0" animBg="1"/>
      <p:bldP spid="17" grpId="0" animBg="1"/>
      <p:bldP spid="25"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81000" y="723900"/>
            <a:ext cx="17640300" cy="8678017"/>
          </a:xfrm>
          <a:prstGeom prst="rect">
            <a:avLst/>
          </a:prstGeom>
          <a:noFill/>
        </p:spPr>
        <p:txBody>
          <a:bodyPr wrap="square">
            <a:spAutoFit/>
          </a:bodyPr>
          <a:lstStyle/>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二、情感心理描写类表达</a:t>
            </a: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4. I felt uneasy in the unfamiliar spot.</a:t>
            </a:r>
            <a:endPar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结构提炼</a:t>
            </a:r>
            <a:r>
              <a:rPr kumimoji="0" lang="zh-CN" altLang="en-US"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 </a:t>
            </a:r>
            <a:r>
              <a:rPr kumimoji="0" lang="en-US" altLang="zh-CN"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feel uneasy in...</a:t>
            </a:r>
            <a:r>
              <a:rPr kumimoji="0" lang="zh-CN" altLang="en-US"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（在</a:t>
            </a:r>
            <a:r>
              <a:rPr kumimoji="0" lang="en-US" altLang="zh-CN"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a:t>
            </a:r>
            <a:r>
              <a:rPr kumimoji="0" lang="zh-CN" altLang="en-US"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感到不安）</a:t>
            </a:r>
            <a:endParaRPr kumimoji="0" lang="zh-CN" altLang="en-US"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熟词生义： </a:t>
            </a: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uneasy </a:t>
            </a: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不是“不容易的”，而是“不安的、不自在的”</a:t>
            </a: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仿写练习：</a:t>
            </a: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en-US" altLang="zh-CN" sz="3600" b="1" i="1"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He felt uneasy in the dark empty house.</a:t>
            </a:r>
            <a:endParaRPr kumimoji="0" lang="en-US" altLang="zh-CN" sz="3600" b="1" i="1"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在黑暗空荡的房子里，他感到不安。</a:t>
            </a: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en-US" altLang="zh-CN" sz="3600" b="1" i="1"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She felt uneasy when everyone stared at her.</a:t>
            </a:r>
            <a:endParaRPr kumimoji="0" lang="en-US" altLang="zh-CN" sz="3600" b="1" i="1"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当所有人都盯着她看时，她感到不自在。</a:t>
            </a:r>
            <a:endParaRPr kumimoji="0" lang="zh-CN"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81000" y="723900"/>
            <a:ext cx="17640300" cy="8678017"/>
          </a:xfrm>
          <a:prstGeom prst="rect">
            <a:avLst/>
          </a:prstGeom>
          <a:noFill/>
        </p:spPr>
        <p:txBody>
          <a:bodyPr wrap="square">
            <a:spAutoFit/>
          </a:bodyPr>
          <a:lstStyle/>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二、情感心理描写类表达</a:t>
            </a: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5. The long walk home felt like a lonely march of defeat.</a:t>
            </a:r>
            <a:endPar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结构提炼： </a:t>
            </a:r>
            <a:r>
              <a:rPr kumimoji="0" lang="en-US" altLang="zh-CN"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feel like a... of...</a:t>
            </a:r>
            <a:r>
              <a:rPr kumimoji="0" lang="zh-CN" altLang="en-US"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（感觉像一场</a:t>
            </a:r>
            <a:r>
              <a:rPr kumimoji="0" lang="en-US" altLang="zh-CN"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a:t>
            </a:r>
            <a:r>
              <a:rPr kumimoji="0" lang="zh-CN" altLang="en-US"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的</a:t>
            </a:r>
            <a:r>
              <a:rPr kumimoji="0" lang="en-US" altLang="zh-CN"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a:t>
            </a:r>
            <a:r>
              <a:rPr kumimoji="0" lang="zh-CN" altLang="en-US"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a:t>
            </a:r>
            <a:endParaRPr kumimoji="0" lang="zh-CN" altLang="en-US"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熟词生义： </a:t>
            </a: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march </a:t>
            </a: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不只是“行军”，这里比喻“艰难的历程”</a:t>
            </a: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仿写练习：</a:t>
            </a: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en-US" altLang="zh-CN" sz="3600" b="1" i="1"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The final exam felt like a battle of survival.</a:t>
            </a:r>
            <a:endParaRPr kumimoji="0" lang="en-US" altLang="zh-CN" sz="3600" b="1" i="1"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期末考试感觉像一场生存之战。</a:t>
            </a: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en-US" altLang="zh-CN" sz="3600" b="1" i="1"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His job hunt felt like a long journey of disappointment.</a:t>
            </a:r>
            <a:endParaRPr kumimoji="0" lang="en-US" altLang="zh-CN" sz="3600" b="1" i="1"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他的求职之路感觉像一场漫长的失望之旅。</a:t>
            </a:r>
            <a:endParaRPr kumimoji="0" lang="zh-CN"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81000" y="723900"/>
            <a:ext cx="17640300" cy="8678017"/>
          </a:xfrm>
          <a:prstGeom prst="rect">
            <a:avLst/>
          </a:prstGeom>
          <a:noFill/>
        </p:spPr>
        <p:txBody>
          <a:bodyPr wrap="square">
            <a:spAutoFit/>
          </a:bodyPr>
          <a:lstStyle/>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二、情感心理描写类表达</a:t>
            </a: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6. Seeing my downcast eyes, she whispered...</a:t>
            </a:r>
            <a:endPar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结构提炼</a:t>
            </a:r>
            <a:r>
              <a:rPr kumimoji="0" lang="zh-CN" altLang="en-US"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 </a:t>
            </a:r>
            <a:r>
              <a:rPr kumimoji="0" lang="en-US" altLang="zh-CN"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seeing..., sb. did...</a:t>
            </a:r>
            <a:r>
              <a:rPr kumimoji="0" lang="zh-CN" altLang="en-US"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（看到</a:t>
            </a:r>
            <a:r>
              <a:rPr kumimoji="0" lang="en-US" altLang="zh-CN"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a:t>
            </a:r>
            <a:r>
              <a:rPr kumimoji="0" lang="zh-CN" altLang="en-US"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，某人做了</a:t>
            </a:r>
            <a:r>
              <a:rPr kumimoji="0" lang="en-US" altLang="zh-CN"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a:t>
            </a:r>
            <a:r>
              <a:rPr kumimoji="0" lang="zh-CN" altLang="en-US"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a:t>
            </a:r>
            <a:endParaRPr kumimoji="0" lang="zh-CN" altLang="en-US"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熟词生义： </a:t>
            </a: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downcast </a:t>
            </a: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不是“向下扔的”，而是“垂头丧气的、沮丧的”</a:t>
            </a: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仿写练习：</a:t>
            </a: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en-US" altLang="zh-CN" sz="3600" b="1" i="1"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Seeing his downcast face, I knew something was wrong.</a:t>
            </a:r>
            <a:endParaRPr kumimoji="0" lang="en-US" altLang="zh-CN" sz="3600" b="1" i="1"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看到他沮丧的表情，我知道出事了。</a:t>
            </a: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en-US" altLang="zh-CN" sz="3600" b="1" i="1"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Seeing her downcast eyes, he tried to cheer her up.</a:t>
            </a:r>
            <a:endParaRPr kumimoji="0" lang="en-US" altLang="zh-CN" sz="3600" b="1" i="1"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看到她垂头丧气的眼神，他试图让她振作起来。</a:t>
            </a:r>
            <a:endParaRPr kumimoji="0" lang="zh-CN"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81000" y="723900"/>
            <a:ext cx="17640300" cy="8678017"/>
          </a:xfrm>
          <a:prstGeom prst="rect">
            <a:avLst/>
          </a:prstGeom>
          <a:noFill/>
        </p:spPr>
        <p:txBody>
          <a:bodyPr wrap="square">
            <a:spAutoFit/>
          </a:bodyPr>
          <a:lstStyle/>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二、情感心理描写类表达</a:t>
            </a: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7. Her words healed me faster than the medicine.</a:t>
            </a:r>
            <a:endPar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结构提炼： </a:t>
            </a:r>
            <a:r>
              <a:rPr kumimoji="0" lang="en-US" altLang="zh-CN" sz="3600" b="1" i="0" u="none" strike="noStrike" kern="100" cap="none" spc="0" normalizeH="0" baseline="0" noProof="0" dirty="0" err="1">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sth</a:t>
            </a:r>
            <a:r>
              <a:rPr kumimoji="0" lang="en-US" altLang="zh-CN"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 heals sb. faster than...</a:t>
            </a:r>
            <a:r>
              <a:rPr kumimoji="0" lang="zh-CN" altLang="en-US"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（某物比</a:t>
            </a:r>
            <a:r>
              <a:rPr kumimoji="0" lang="en-US" altLang="zh-CN"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a:t>
            </a:r>
            <a:r>
              <a:rPr kumimoji="0" lang="zh-CN" altLang="en-US"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更快地治愈了某人）</a:t>
            </a:r>
            <a:endParaRPr kumimoji="0" lang="zh-CN" altLang="en-US"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endParaRPr kumimoji="0" lang="zh-CN" altLang="en-US"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熟词生义： </a:t>
            </a: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heal </a:t>
            </a: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不仅指身体伤口愈合，也可指心灵创伤的抚平</a:t>
            </a: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仿写练习：</a:t>
            </a: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en-US" altLang="zh-CN" sz="3600" b="1" i="1"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Her smile healed my broken heart faster than time.</a:t>
            </a:r>
            <a:endParaRPr kumimoji="0" lang="en-US" altLang="zh-CN" sz="3600" b="1" i="1"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她的微笑比时间更快地治愈了我破碎的心。</a:t>
            </a: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en-US" altLang="zh-CN" sz="3600" b="1" i="1"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His encouragement healed my fear faster than any comfort.</a:t>
            </a:r>
            <a:endParaRPr kumimoji="0" lang="en-US" altLang="zh-CN" sz="3600" b="1" i="1"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他的鼓励比任何安慰都更快地治愈了我的恐惧。</a:t>
            </a:r>
            <a:endParaRPr kumimoji="0" lang="zh-CN"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81000" y="723900"/>
            <a:ext cx="17640300" cy="8678017"/>
          </a:xfrm>
          <a:prstGeom prst="rect">
            <a:avLst/>
          </a:prstGeom>
          <a:noFill/>
        </p:spPr>
        <p:txBody>
          <a:bodyPr wrap="square">
            <a:spAutoFit/>
          </a:bodyPr>
          <a:lstStyle/>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三、人物品质评价类表达</a:t>
            </a: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8. The mark on your face isn't a sign of failure, but a proof of your responsibility.</a:t>
            </a:r>
            <a:endPar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结构提炼： </a:t>
            </a:r>
            <a:r>
              <a:rPr kumimoji="0" lang="en-US" altLang="zh-CN"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 isn't a sign of..., but a proof of...</a:t>
            </a:r>
            <a:r>
              <a:rPr kumimoji="0" lang="zh-CN" altLang="en-US"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a:t>
            </a:r>
            <a:r>
              <a:rPr kumimoji="0" lang="en-US" altLang="zh-CN"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a:t>
            </a:r>
            <a:r>
              <a:rPr kumimoji="0" lang="zh-CN" altLang="en-US"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不是</a:t>
            </a:r>
            <a:r>
              <a:rPr kumimoji="0" lang="en-US" altLang="zh-CN"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a:t>
            </a:r>
            <a:r>
              <a:rPr kumimoji="0" lang="zh-CN" altLang="en-US"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的标志，而是</a:t>
            </a:r>
            <a:r>
              <a:rPr kumimoji="0" lang="en-US" altLang="zh-CN"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a:t>
            </a:r>
            <a:r>
              <a:rPr kumimoji="0" lang="zh-CN" altLang="en-US"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的证明）</a:t>
            </a:r>
            <a:endParaRPr kumimoji="0" lang="zh-CN" altLang="en-US"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endParaRPr kumimoji="0" lang="zh-CN" altLang="en-US"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熟词生义： </a:t>
            </a: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proof </a:t>
            </a: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不只是“证据”，这里指“证明、体现”</a:t>
            </a: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仿写练习：</a:t>
            </a: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en-US" altLang="zh-CN" sz="3600" b="1" i="1"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His tears weren't a sign of weakness, but a proof of his love.</a:t>
            </a:r>
            <a:endParaRPr kumimoji="0" lang="en-US" altLang="zh-CN" sz="3600" b="1" i="1"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他的眼泪不是软弱的标志，而是他爱的证明。</a:t>
            </a: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en-US" altLang="zh-CN" sz="3600" b="1" i="1"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The scar isn't a sign of shame, but a proof of your courage.</a:t>
            </a:r>
            <a:endParaRPr kumimoji="0" lang="en-US" altLang="zh-CN" sz="3600" b="1" i="1"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这道伤疤不是耻辱的标志，而是你勇气的证明。</a:t>
            </a:r>
            <a:endParaRPr kumimoji="0" lang="zh-CN"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81000" y="723900"/>
            <a:ext cx="17640300" cy="10006265"/>
          </a:xfrm>
          <a:prstGeom prst="rect">
            <a:avLst/>
          </a:prstGeom>
          <a:noFill/>
        </p:spPr>
        <p:txBody>
          <a:bodyPr wrap="square">
            <a:spAutoFit/>
          </a:bodyPr>
          <a:lstStyle/>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三、人物品质评价类表达</a:t>
            </a: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9</a:t>
            </a: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 The scar became a medal of honor, a symbol of pride and courage.</a:t>
            </a:r>
            <a:endPar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结构提炼</a:t>
            </a:r>
            <a:r>
              <a:rPr kumimoji="0" lang="zh-CN" altLang="en-US"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 </a:t>
            </a:r>
            <a:r>
              <a:rPr kumimoji="0" lang="en-US" altLang="zh-CN"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 became a medal of..., a symbol of...</a:t>
            </a:r>
            <a:r>
              <a:rPr kumimoji="0" lang="zh-CN" altLang="en-US"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a:t>
            </a:r>
            <a:r>
              <a:rPr kumimoji="0" lang="en-US" altLang="zh-CN"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a:t>
            </a:r>
            <a:r>
              <a:rPr kumimoji="0" lang="zh-CN" altLang="en-US"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变成了</a:t>
            </a:r>
            <a:r>
              <a:rPr kumimoji="0" lang="en-US" altLang="zh-CN"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a:t>
            </a:r>
            <a:r>
              <a:rPr kumimoji="0" lang="zh-CN" altLang="en-US"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的勋章，</a:t>
            </a:r>
            <a:r>
              <a:rPr kumimoji="0" lang="en-US" altLang="zh-CN"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a:t>
            </a:r>
            <a:r>
              <a:rPr kumimoji="0" lang="zh-CN" altLang="en-US"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rPr>
              <a:t>的象征）</a:t>
            </a:r>
            <a:endParaRPr kumimoji="0" lang="zh-CN" altLang="en-US"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endParaRPr kumimoji="0" lang="zh-CN" altLang="en-US" sz="3600" b="1" i="0" u="none" strike="noStrike" kern="1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熟词生义： </a:t>
            </a:r>
            <a:r>
              <a:rPr kumimoji="0" lang="en-US"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medal </a:t>
            </a: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本义是“奖章”，这里比喻“值得骄傲的印记”</a:t>
            </a: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仿写练习：</a:t>
            </a: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en-US" altLang="zh-CN" sz="3600" b="1" i="1"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The failure became a badge of growth, a symbol of perseverance.</a:t>
            </a:r>
            <a:endParaRPr kumimoji="0" lang="en-US" altLang="zh-CN" sz="3600" b="1" i="1"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那次失败变成了成长的徽章，毅力的象征。</a:t>
            </a: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en-US" altLang="zh-CN" sz="3600" b="1" i="1"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The wound became a mark of bravery, a symbol of sacrifice.</a:t>
            </a:r>
            <a:endParaRPr kumimoji="0" lang="en-US" altLang="zh-CN" sz="3600" b="1" i="1"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rPr>
              <a:t>那道伤口变成了勇敢的印记，牺牲的象征。</a:t>
            </a: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endParaRPr kumimoji="0" lang="zh-CN" altLang="en-US"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a:p>
            <a:pPr marL="0" marR="0" lvl="0" indent="0" algn="l" defTabSz="1371600" rtl="0" eaLnBrk="1" fontAlgn="auto" latinLnBrk="0" hangingPunct="1">
              <a:lnSpc>
                <a:spcPct val="120000"/>
              </a:lnSpc>
              <a:spcBef>
                <a:spcPts val="0"/>
              </a:spcBef>
              <a:spcAft>
                <a:spcPts val="0"/>
              </a:spcAft>
              <a:buClrTx/>
              <a:buSzTx/>
              <a:buFontTx/>
              <a:buNone/>
              <a:defRPr/>
            </a:pPr>
            <a:endParaRPr kumimoji="0" lang="zh-CN" altLang="zh-CN" sz="3600" b="1" i="0" u="none" strike="noStrike" kern="1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Calibri" panose="020F0502020204030204" pitchFamily="34" charset="0"/>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1"/>
            <a:stretch>
              <a:fillRect t="-18444"/>
            </a:stretch>
          </a:blipFill>
        </p:spPr>
      </p:sp>
      <p:grpSp>
        <p:nvGrpSpPr>
          <p:cNvPr id="3" name="Group 3"/>
          <p:cNvGrpSpPr/>
          <p:nvPr/>
        </p:nvGrpSpPr>
        <p:grpSpPr>
          <a:xfrm>
            <a:off x="1156796" y="743553"/>
            <a:ext cx="15974408" cy="8799894"/>
            <a:chOff x="0" y="0"/>
            <a:chExt cx="4207252" cy="2317667"/>
          </a:xfrm>
        </p:grpSpPr>
        <p:sp>
          <p:nvSpPr>
            <p:cNvPr id="4" name="Freeform 4"/>
            <p:cNvSpPr/>
            <p:nvPr/>
          </p:nvSpPr>
          <p:spPr>
            <a:xfrm>
              <a:off x="0" y="0"/>
              <a:ext cx="4207252" cy="2317667"/>
            </a:xfrm>
            <a:custGeom>
              <a:avLst/>
              <a:gdLst/>
              <a:ahLst/>
              <a:cxnLst/>
              <a:rect l="l" t="t" r="r" b="b"/>
              <a:pathLst>
                <a:path w="4207252" h="2317667">
                  <a:moveTo>
                    <a:pt x="0" y="0"/>
                  </a:moveTo>
                  <a:lnTo>
                    <a:pt x="4207252" y="0"/>
                  </a:lnTo>
                  <a:lnTo>
                    <a:pt x="4207252" y="2317667"/>
                  </a:lnTo>
                  <a:lnTo>
                    <a:pt x="0" y="2317667"/>
                  </a:lnTo>
                  <a:close/>
                </a:path>
              </a:pathLst>
            </a:custGeom>
            <a:solidFill>
              <a:srgbClr val="FFFFFF"/>
            </a:solidFill>
            <a:ln w="38100" cap="sq">
              <a:solidFill>
                <a:srgbClr val="000000"/>
              </a:solidFill>
              <a:prstDash val="solid"/>
              <a:miter/>
            </a:ln>
          </p:spPr>
        </p:sp>
        <p:sp>
          <p:nvSpPr>
            <p:cNvPr id="5" name="TextBox 5"/>
            <p:cNvSpPr txBox="1"/>
            <p:nvPr/>
          </p:nvSpPr>
          <p:spPr>
            <a:xfrm>
              <a:off x="0" y="-38100"/>
              <a:ext cx="4207252" cy="2355767"/>
            </a:xfrm>
            <a:prstGeom prst="rect">
              <a:avLst/>
            </a:prstGeom>
          </p:spPr>
          <p:txBody>
            <a:bodyPr lIns="50800" tIns="50800" rIns="50800" bIns="50800" rtlCol="0" anchor="ctr"/>
            <a:lstStyle/>
            <a:p>
              <a:pPr marL="0" marR="0" lvl="0" indent="0" algn="ctr" defTabSz="914400" rtl="0" eaLnBrk="1" fontAlgn="auto" latinLnBrk="0" hangingPunct="1">
                <a:lnSpc>
                  <a:spcPts val="2625"/>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8" name="TextBox 8"/>
          <p:cNvSpPr txBox="1"/>
          <p:nvPr/>
        </p:nvSpPr>
        <p:spPr>
          <a:xfrm>
            <a:off x="2186361" y="5059465"/>
            <a:ext cx="4487785" cy="1167307"/>
          </a:xfrm>
          <a:prstGeom prst="rect">
            <a:avLst/>
          </a:prstGeom>
        </p:spPr>
        <p:txBody>
          <a:bodyPr wrap="square" lIns="0" tIns="0" rIns="0" bIns="0" rtlCol="0" anchor="t">
            <a:spAutoFit/>
          </a:bodyPr>
          <a:lstStyle/>
          <a:p>
            <a:pPr marL="0" marR="0" lvl="0" indent="0" algn="l" defTabSz="914400" rtl="0" eaLnBrk="1" fontAlgn="auto" latinLnBrk="0" hangingPunct="1">
              <a:lnSpc>
                <a:spcPts val="4665"/>
              </a:lnSpc>
              <a:spcBef>
                <a:spcPct val="0"/>
              </a:spcBef>
              <a:spcAft>
                <a:spcPts val="0"/>
              </a:spcAft>
              <a:buClrTx/>
              <a:buSzTx/>
              <a:buFontTx/>
              <a:buNone/>
              <a:defRPr/>
            </a:pPr>
            <a:r>
              <a:rPr kumimoji="0" lang="en-US" altLang="zh-CN" sz="3330" b="1" i="0" u="none" strike="noStrike" kern="1200" cap="none" spc="266" normalizeH="0" baseline="0" noProof="0" dirty="0">
                <a:ln>
                  <a:noFill/>
                </a:ln>
                <a:solidFill>
                  <a:srgbClr val="299BE1"/>
                </a:solidFill>
                <a:effectLst/>
                <a:uLnTx/>
                <a:uFillTx/>
                <a:latin typeface="Arial Black" panose="020B0A04020102020204" pitchFamily="34" charset="0"/>
                <a:ea typeface="思源黑体 2 Bold"/>
                <a:cs typeface="思源黑体 2 Bold"/>
                <a:sym typeface="思源黑体 2 Bold"/>
              </a:rPr>
              <a:t>fresh-cut flowers</a:t>
            </a:r>
            <a:endParaRPr kumimoji="0" lang="en-US" sz="3330" b="1" i="0" u="none" strike="noStrike" kern="1200" cap="none" spc="266" normalizeH="0" baseline="0" noProof="0" dirty="0">
              <a:ln>
                <a:noFill/>
              </a:ln>
              <a:solidFill>
                <a:srgbClr val="299BE1"/>
              </a:solidFill>
              <a:effectLst/>
              <a:uLnTx/>
              <a:uFillTx/>
              <a:latin typeface="Arial Black" panose="020B0A04020102020204" pitchFamily="34" charset="0"/>
              <a:ea typeface="思源黑体 2 Bold"/>
              <a:cs typeface="思源黑体 2 Bold"/>
              <a:sym typeface="思源黑体 2 Bold"/>
            </a:endParaRPr>
          </a:p>
        </p:txBody>
      </p:sp>
      <p:sp>
        <p:nvSpPr>
          <p:cNvPr id="9" name="TextBox 9"/>
          <p:cNvSpPr txBox="1"/>
          <p:nvPr/>
        </p:nvSpPr>
        <p:spPr>
          <a:xfrm>
            <a:off x="2186361" y="2507243"/>
            <a:ext cx="3681039" cy="1875898"/>
          </a:xfrm>
          <a:prstGeom prst="rect">
            <a:avLst/>
          </a:prstGeom>
        </p:spPr>
        <p:txBody>
          <a:bodyPr wrap="square" lIns="0" tIns="0" rIns="0" bIns="0" rtlCol="0" anchor="t">
            <a:spAutoFit/>
          </a:bodyPr>
          <a:lstStyle/>
          <a:p>
            <a:pPr marL="0" marR="0" lvl="0" indent="0" algn="l" defTabSz="914400" rtl="0" eaLnBrk="1" fontAlgn="auto" latinLnBrk="0" hangingPunct="1">
              <a:lnSpc>
                <a:spcPts val="17590"/>
              </a:lnSpc>
              <a:spcBef>
                <a:spcPct val="0"/>
              </a:spcBef>
              <a:spcAft>
                <a:spcPts val="0"/>
              </a:spcAft>
              <a:buClrTx/>
              <a:buSzTx/>
              <a:buFontTx/>
              <a:buNone/>
              <a:defRPr/>
            </a:pPr>
            <a:r>
              <a:rPr kumimoji="0" lang="zh-CN" altLang="en-US" sz="6000" b="1" i="0" u="none" strike="noStrike" kern="1200" cap="none" spc="1005" normalizeH="0" baseline="0" noProof="0" dirty="0">
                <a:ln>
                  <a:noFill/>
                </a:ln>
                <a:solidFill>
                  <a:srgbClr val="299BE1"/>
                </a:solidFill>
                <a:effectLst/>
                <a:uLnTx/>
                <a:uFillTx/>
                <a:latin typeface="微软雅黑" panose="020B0503020204020204" pitchFamily="34" charset="-122"/>
                <a:ea typeface="微软雅黑" panose="020B0503020204020204" pitchFamily="34" charset="-122"/>
                <a:cs typeface="可画乐淘淘-简"/>
                <a:sym typeface="可画乐淘淘-简"/>
              </a:rPr>
              <a:t>语法填空</a:t>
            </a:r>
            <a:endParaRPr kumimoji="0" lang="en-US" sz="6000" b="1" i="0" u="none" strike="noStrike" kern="1200" cap="none" spc="1005" normalizeH="0" baseline="0" noProof="0" dirty="0">
              <a:ln>
                <a:noFill/>
              </a:ln>
              <a:solidFill>
                <a:srgbClr val="299BE1"/>
              </a:solidFill>
              <a:effectLst/>
              <a:uLnTx/>
              <a:uFillTx/>
              <a:latin typeface="微软雅黑" panose="020B0503020204020204" pitchFamily="34" charset="-122"/>
              <a:ea typeface="微软雅黑" panose="020B0503020204020204" pitchFamily="34" charset="-122"/>
              <a:cs typeface="可画乐淘淘-简"/>
              <a:sym typeface="可画乐淘淘-简"/>
            </a:endParaRPr>
          </a:p>
        </p:txBody>
      </p:sp>
      <p:grpSp>
        <p:nvGrpSpPr>
          <p:cNvPr id="11" name="Group 11"/>
          <p:cNvGrpSpPr/>
          <p:nvPr/>
        </p:nvGrpSpPr>
        <p:grpSpPr>
          <a:xfrm>
            <a:off x="2186361" y="4538831"/>
            <a:ext cx="3899932" cy="235269"/>
            <a:chOff x="0" y="0"/>
            <a:chExt cx="9473438" cy="571500"/>
          </a:xfrm>
        </p:grpSpPr>
        <p:sp>
          <p:nvSpPr>
            <p:cNvPr id="12" name="Freeform 12"/>
            <p:cNvSpPr/>
            <p:nvPr/>
          </p:nvSpPr>
          <p:spPr>
            <a:xfrm>
              <a:off x="0" y="255270"/>
              <a:ext cx="9473438" cy="69850"/>
            </a:xfrm>
            <a:custGeom>
              <a:avLst/>
              <a:gdLst/>
              <a:ahLst/>
              <a:cxnLst/>
              <a:rect l="l" t="t" r="r" b="b"/>
              <a:pathLst>
                <a:path w="9473438" h="69850">
                  <a:moveTo>
                    <a:pt x="9182608" y="0"/>
                  </a:moveTo>
                  <a:lnTo>
                    <a:pt x="0" y="0"/>
                  </a:lnTo>
                  <a:lnTo>
                    <a:pt x="0" y="69850"/>
                  </a:lnTo>
                  <a:lnTo>
                    <a:pt x="9473438" y="69850"/>
                  </a:lnTo>
                  <a:lnTo>
                    <a:pt x="9473438" y="0"/>
                  </a:lnTo>
                  <a:close/>
                </a:path>
              </a:pathLst>
            </a:custGeom>
            <a:solidFill>
              <a:srgbClr val="7085FF"/>
            </a:solidFill>
          </p:spPr>
        </p:sp>
      </p:grpSp>
      <p:pic>
        <p:nvPicPr>
          <p:cNvPr id="2" name="图片 1"/>
          <p:cNvPicPr>
            <a:picLocks noChangeAspect="1"/>
          </p:cNvPicPr>
          <p:nvPr/>
        </p:nvPicPr>
        <p:blipFill>
          <a:blip r:embed="rId2"/>
          <a:stretch>
            <a:fillRect/>
          </a:stretch>
        </p:blipFill>
        <p:spPr>
          <a:xfrm>
            <a:off x="6553200" y="2432923"/>
            <a:ext cx="9380428" cy="5276491"/>
          </a:xfrm>
          <a:prstGeom prst="rect">
            <a:avLst/>
          </a:prstGeo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0139" y="162838"/>
            <a:ext cx="18217862" cy="8319200"/>
          </a:xfrm>
          <a:prstGeom prst="rect">
            <a:avLst/>
          </a:prstGeom>
          <a:noFill/>
        </p:spPr>
        <p:txBody>
          <a:bodyPr wrap="square">
            <a:spAutoFit/>
          </a:bodyPr>
          <a:lstStyle/>
          <a:p>
            <a:pPr indent="400050" algn="just" defTabSz="1371600">
              <a:lnSpc>
                <a:spcPct val="128000"/>
              </a:lnSpc>
            </a:pPr>
            <a:r>
              <a:rPr lang="en-US" altLang="zh-CN" sz="3000" kern="100" dirty="0">
                <a:solidFill>
                  <a:prstClr val="black"/>
                </a:solidFill>
                <a:latin typeface="Calibri" panose="020F0502020204030204" pitchFamily="34" charset="0"/>
                <a:ea typeface="宋体" panose="02010600030101010101" pitchFamily="2" charset="-122"/>
                <a:cs typeface="Calibri" panose="020F0502020204030204" pitchFamily="34" charset="0"/>
              </a:rPr>
              <a:t>     A Latin translation of The Tao </a:t>
            </a:r>
            <a:r>
              <a:rPr lang="en-US" altLang="zh-CN" sz="3000" kern="100" dirty="0" err="1">
                <a:solidFill>
                  <a:prstClr val="black"/>
                </a:solidFill>
                <a:latin typeface="Calibri" panose="020F0502020204030204" pitchFamily="34" charset="0"/>
                <a:ea typeface="宋体" panose="02010600030101010101" pitchFamily="2" charset="-122"/>
                <a:cs typeface="Calibri" panose="020F0502020204030204" pitchFamily="34" charset="0"/>
              </a:rPr>
              <a:t>Te</a:t>
            </a:r>
            <a:r>
              <a:rPr lang="en-US" altLang="zh-CN" sz="3000" kern="100" dirty="0">
                <a:solidFill>
                  <a:prstClr val="black"/>
                </a:solidFill>
                <a:latin typeface="Calibri" panose="020F0502020204030204" pitchFamily="34" charset="0"/>
                <a:ea typeface="宋体" panose="02010600030101010101" pitchFamily="2" charset="-122"/>
                <a:cs typeface="Calibri" panose="020F0502020204030204" pitchFamily="34" charset="0"/>
              </a:rPr>
              <a:t> Ching, 56.______ (forget) in the British Library for more than 300 years, has recently been rediscovered and published through the efforts of Misha Tadd, a scholar at Nankai University. Tadd says, “Compared with The Analects of Confucius, which 57.______ (root) in the traditions and rules of the Spring and Autumn Period (770-476BC), The Tao </a:t>
            </a:r>
            <a:r>
              <a:rPr lang="en-US" altLang="zh-CN" sz="3000" kern="100" dirty="0" err="1">
                <a:solidFill>
                  <a:prstClr val="black"/>
                </a:solidFill>
                <a:latin typeface="Calibri" panose="020F0502020204030204" pitchFamily="34" charset="0"/>
                <a:ea typeface="宋体" panose="02010600030101010101" pitchFamily="2" charset="-122"/>
                <a:cs typeface="Calibri" panose="020F0502020204030204" pitchFamily="34" charset="0"/>
              </a:rPr>
              <a:t>Te</a:t>
            </a:r>
            <a:r>
              <a:rPr lang="en-US" altLang="zh-CN" sz="3000" kern="100" dirty="0">
                <a:solidFill>
                  <a:prstClr val="black"/>
                </a:solidFill>
                <a:latin typeface="Calibri" panose="020F0502020204030204" pitchFamily="34" charset="0"/>
                <a:ea typeface="宋体" panose="02010600030101010101" pitchFamily="2" charset="-122"/>
                <a:cs typeface="Calibri" panose="020F0502020204030204" pitchFamily="34" charset="0"/>
              </a:rPr>
              <a:t> Ching does not involve specific names, places, 58.______ social systems.” This quality allows it to go beyond cultural boundaries and speak directly to universal human </a:t>
            </a:r>
            <a:r>
              <a:rPr lang="en-US" altLang="zh-CN" sz="3000" kern="100" dirty="0" err="1">
                <a:solidFill>
                  <a:prstClr val="black"/>
                </a:solidFill>
                <a:latin typeface="Calibri" panose="020F0502020204030204" pitchFamily="34" charset="0"/>
                <a:ea typeface="宋体" panose="02010600030101010101" pitchFamily="2" charset="-122"/>
                <a:cs typeface="Calibri" panose="020F0502020204030204" pitchFamily="34" charset="0"/>
              </a:rPr>
              <a:t>concerns.Tadd's</a:t>
            </a:r>
            <a:r>
              <a:rPr lang="en-US" altLang="zh-CN" sz="3000" kern="100" dirty="0">
                <a:solidFill>
                  <a:prstClr val="black"/>
                </a:solidFill>
                <a:latin typeface="Calibri" panose="020F0502020204030204" pitchFamily="34" charset="0"/>
                <a:ea typeface="宋体" panose="02010600030101010101" pitchFamily="2" charset="-122"/>
                <a:cs typeface="Calibri" panose="020F0502020204030204" pitchFamily="34" charset="0"/>
              </a:rPr>
              <a:t> connection with The Tao </a:t>
            </a:r>
            <a:r>
              <a:rPr lang="en-US" altLang="zh-CN" sz="3000" kern="100" dirty="0" err="1">
                <a:solidFill>
                  <a:prstClr val="black"/>
                </a:solidFill>
                <a:latin typeface="Calibri" panose="020F0502020204030204" pitchFamily="34" charset="0"/>
                <a:ea typeface="宋体" panose="02010600030101010101" pitchFamily="2" charset="-122"/>
                <a:cs typeface="Calibri" panose="020F0502020204030204" pitchFamily="34" charset="0"/>
              </a:rPr>
              <a:t>Te</a:t>
            </a:r>
            <a:r>
              <a:rPr lang="en-US" altLang="zh-CN" sz="3000" kern="100" dirty="0">
                <a:solidFill>
                  <a:prstClr val="black"/>
                </a:solidFill>
                <a:latin typeface="Calibri" panose="020F0502020204030204" pitchFamily="34" charset="0"/>
                <a:ea typeface="宋体" panose="02010600030101010101" pitchFamily="2" charset="-122"/>
                <a:cs typeface="Calibri" panose="020F0502020204030204" pitchFamily="34" charset="0"/>
              </a:rPr>
              <a:t> Ching began at the age of 14, when he came 59.______ an English edition in a small-town library in the United States. That chance encounter sparked 60.______  one-of-a-kind interest in Chinese culture. Years later, while 61.______ (study) a Latin translation of The Republic by Plato, Tadd wondered if The Tao </a:t>
            </a:r>
            <a:r>
              <a:rPr lang="en-US" altLang="zh-CN" sz="3000" kern="100" dirty="0" err="1">
                <a:solidFill>
                  <a:prstClr val="black"/>
                </a:solidFill>
                <a:latin typeface="Calibri" panose="020F0502020204030204" pitchFamily="34" charset="0"/>
                <a:ea typeface="宋体" panose="02010600030101010101" pitchFamily="2" charset="-122"/>
                <a:cs typeface="Calibri" panose="020F0502020204030204" pitchFamily="34" charset="0"/>
              </a:rPr>
              <a:t>Te</a:t>
            </a:r>
            <a:r>
              <a:rPr lang="en-US" altLang="zh-CN" sz="3000" kern="100" dirty="0">
                <a:solidFill>
                  <a:prstClr val="black"/>
                </a:solidFill>
                <a:latin typeface="Calibri" panose="020F0502020204030204" pitchFamily="34" charset="0"/>
                <a:ea typeface="宋体" panose="02010600030101010101" pitchFamily="2" charset="-122"/>
                <a:cs typeface="Calibri" panose="020F0502020204030204" pitchFamily="34" charset="0"/>
              </a:rPr>
              <a:t> Ching could also be translated into Latin. His search eventually led him to the British Library, 62.______ he discovered a Latin manuscript of the text, translated by early missionaries. He discovered parts of the manuscript were faded and 63.______ (complete), and it was not until 2022 that he obtained a full digital scan of the work. He spent a long time transcribing, comparing, and annotating the text word by word. “It requires enduring 64.______ (patient),” Tadd says. The thought system of The Tao </a:t>
            </a:r>
            <a:r>
              <a:rPr lang="en-US" altLang="zh-CN" sz="3000" kern="100" dirty="0" err="1">
                <a:solidFill>
                  <a:prstClr val="black"/>
                </a:solidFill>
                <a:latin typeface="Calibri" panose="020F0502020204030204" pitchFamily="34" charset="0"/>
                <a:ea typeface="宋体" panose="02010600030101010101" pitchFamily="2" charset="-122"/>
                <a:cs typeface="Calibri" panose="020F0502020204030204" pitchFamily="34" charset="0"/>
              </a:rPr>
              <a:t>Te</a:t>
            </a:r>
            <a:r>
              <a:rPr lang="en-US" altLang="zh-CN" sz="3000" kern="100" dirty="0">
                <a:solidFill>
                  <a:prstClr val="black"/>
                </a:solidFill>
                <a:latin typeface="Calibri" panose="020F0502020204030204" pitchFamily="34" charset="0"/>
                <a:ea typeface="宋体" panose="02010600030101010101" pitchFamily="2" charset="-122"/>
                <a:cs typeface="Calibri" panose="020F0502020204030204" pitchFamily="34" charset="0"/>
              </a:rPr>
              <a:t> Ching is grounded in China, but its interpretation and influence are now 65.______ (true) global.</a:t>
            </a:r>
            <a:endParaRPr lang="zh-CN" altLang="zh-CN" sz="3000" kern="100" dirty="0">
              <a:solidFill>
                <a:prstClr val="black"/>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6" name="文本框 5"/>
          <p:cNvSpPr txBox="1"/>
          <p:nvPr/>
        </p:nvSpPr>
        <p:spPr>
          <a:xfrm>
            <a:off x="7791051" y="177461"/>
            <a:ext cx="2025639" cy="646331"/>
          </a:xfrm>
          <a:prstGeom prst="rect">
            <a:avLst/>
          </a:prstGeom>
          <a:solidFill>
            <a:srgbClr val="FEF3DC"/>
          </a:solidFill>
          <a:effectLst>
            <a:outerShdw blurRad="50800" dist="38100" dir="5400000" algn="t" rotWithShape="0">
              <a:prstClr val="black">
                <a:alpha val="40000"/>
              </a:prstClr>
            </a:outerShdw>
          </a:effectLst>
        </p:spPr>
        <p:txBody>
          <a:bodyPr wrap="square">
            <a:spAutoFit/>
          </a:bodyPr>
          <a:lstStyle/>
          <a:p>
            <a:pPr defTabSz="1371600"/>
            <a:r>
              <a:rPr lang="en-US" altLang="zh-CN" sz="3600" b="1" kern="100" dirty="0">
                <a:latin typeface="Calibri" panose="020F0502020204030204" pitchFamily="34" charset="0"/>
                <a:ea typeface="Calibri" panose="020F0502020204030204" pitchFamily="34" charset="0"/>
                <a:cs typeface="Calibri" panose="020F0502020204030204" pitchFamily="34" charset="0"/>
              </a:rPr>
              <a:t>forgotten</a:t>
            </a:r>
            <a:endParaRPr lang="zh-CN" altLang="en-US" sz="2700" dirty="0">
              <a:latin typeface="等线" panose="02010600030101010101" pitchFamily="2" charset="-122"/>
              <a:ea typeface="等线" panose="02010600030101010101" pitchFamily="2" charset="-122"/>
            </a:endParaRPr>
          </a:p>
        </p:txBody>
      </p:sp>
      <p:sp>
        <p:nvSpPr>
          <p:cNvPr id="7" name="文本框 6"/>
          <p:cNvSpPr txBox="1"/>
          <p:nvPr/>
        </p:nvSpPr>
        <p:spPr>
          <a:xfrm>
            <a:off x="9323988" y="1372355"/>
            <a:ext cx="2025639" cy="646331"/>
          </a:xfrm>
          <a:prstGeom prst="rect">
            <a:avLst/>
          </a:prstGeom>
          <a:solidFill>
            <a:srgbClr val="FEF3DC"/>
          </a:solidFill>
          <a:effectLst>
            <a:outerShdw blurRad="50800" dist="38100" dir="5400000" algn="t" rotWithShape="0">
              <a:prstClr val="black">
                <a:alpha val="40000"/>
              </a:prstClr>
            </a:outerShdw>
          </a:effectLst>
        </p:spPr>
        <p:txBody>
          <a:bodyPr wrap="square">
            <a:spAutoFit/>
          </a:bodyPr>
          <a:lstStyle/>
          <a:p>
            <a:pPr defTabSz="1371600"/>
            <a:r>
              <a:rPr lang="en-US" altLang="zh-CN" sz="3600" b="1" kern="100" dirty="0">
                <a:latin typeface="Calibri" panose="020F0502020204030204" pitchFamily="34" charset="0"/>
                <a:ea typeface="Calibri" panose="020F0502020204030204" pitchFamily="34" charset="0"/>
                <a:cs typeface="Calibri" panose="020F0502020204030204" pitchFamily="34" charset="0"/>
              </a:rPr>
              <a:t>is rooted</a:t>
            </a:r>
            <a:endParaRPr lang="zh-CN" altLang="en-US" sz="2700" dirty="0">
              <a:latin typeface="等线" panose="02010600030101010101" pitchFamily="2" charset="-122"/>
              <a:ea typeface="等线" panose="02010600030101010101" pitchFamily="2" charset="-122"/>
            </a:endParaRPr>
          </a:p>
        </p:txBody>
      </p:sp>
      <p:sp>
        <p:nvSpPr>
          <p:cNvPr id="17" name="文本框 16"/>
          <p:cNvSpPr txBox="1"/>
          <p:nvPr/>
        </p:nvSpPr>
        <p:spPr>
          <a:xfrm>
            <a:off x="10005201" y="281214"/>
            <a:ext cx="2720199" cy="461665"/>
          </a:xfrm>
          <a:prstGeom prst="rect">
            <a:avLst/>
          </a:prstGeom>
          <a:solidFill>
            <a:srgbClr val="FFE67F"/>
          </a:solidFill>
          <a:effectLst>
            <a:outerShdw blurRad="50800" dist="38100" dir="5400000" algn="t" rotWithShape="0">
              <a:prstClr val="black">
                <a:alpha val="40000"/>
              </a:prstClr>
            </a:outerShdw>
          </a:effectLst>
        </p:spPr>
        <p:txBody>
          <a:bodyPr wrap="square" rtlCol="0">
            <a:spAutoFit/>
          </a:bodyPr>
          <a:lstStyle/>
          <a:p>
            <a:pPr defTabSz="1371600"/>
            <a:r>
              <a:rPr lang="en-US" altLang="zh-CN" sz="2400" b="1" dirty="0">
                <a:solidFill>
                  <a:srgbClr val="000000"/>
                </a:solidFill>
                <a:latin typeface="Calibri" panose="020F0502020204030204" pitchFamily="34" charset="0"/>
                <a:ea typeface="等线" panose="02010600030101010101" pitchFamily="2" charset="-122"/>
                <a:cs typeface="Calibri" panose="020F0502020204030204" pitchFamily="34" charset="0"/>
              </a:rPr>
              <a:t>56. </a:t>
            </a:r>
            <a:r>
              <a:rPr lang="zh-CN" altLang="en-US" sz="2400" b="1" dirty="0">
                <a:solidFill>
                  <a:srgbClr val="000000"/>
                </a:solidFill>
                <a:latin typeface="Calibri" panose="020F0502020204030204" pitchFamily="34" charset="0"/>
                <a:ea typeface="等线" panose="02010600030101010101" pitchFamily="2" charset="-122"/>
                <a:cs typeface="Calibri" panose="020F0502020204030204" pitchFamily="34" charset="0"/>
              </a:rPr>
              <a:t>非谓语</a:t>
            </a:r>
            <a:r>
              <a:rPr lang="en-US" altLang="zh-CN" sz="2400" b="1" dirty="0">
                <a:solidFill>
                  <a:srgbClr val="000000"/>
                </a:solidFill>
                <a:latin typeface="Calibri" panose="020F0502020204030204" pitchFamily="34" charset="0"/>
                <a:ea typeface="等线" panose="02010600030101010101" pitchFamily="2" charset="-122"/>
                <a:cs typeface="Calibri" panose="020F0502020204030204" pitchFamily="34" charset="0"/>
              </a:rPr>
              <a:t>/</a:t>
            </a:r>
            <a:r>
              <a:rPr lang="zh-CN" altLang="en-US" sz="2400" b="1" dirty="0">
                <a:solidFill>
                  <a:srgbClr val="000000"/>
                </a:solidFill>
                <a:latin typeface="Calibri" panose="020F0502020204030204" pitchFamily="34" charset="0"/>
                <a:ea typeface="等线" panose="02010600030101010101" pitchFamily="2" charset="-122"/>
                <a:cs typeface="Calibri" panose="020F0502020204030204" pitchFamily="34" charset="0"/>
              </a:rPr>
              <a:t>被动</a:t>
            </a:r>
            <a:endParaRPr lang="zh-CN" altLang="en-US" sz="2400" b="1" dirty="0">
              <a:solidFill>
                <a:srgbClr val="000000"/>
              </a:solidFill>
              <a:latin typeface="Calibri" panose="020F0502020204030204" pitchFamily="34" charset="0"/>
              <a:ea typeface="等线" panose="02010600030101010101" pitchFamily="2" charset="-122"/>
              <a:cs typeface="Calibri" panose="020F0502020204030204" pitchFamily="34" charset="0"/>
            </a:endParaRPr>
          </a:p>
        </p:txBody>
      </p:sp>
      <p:sp>
        <p:nvSpPr>
          <p:cNvPr id="20" name="文本框 19"/>
          <p:cNvSpPr txBox="1"/>
          <p:nvPr/>
        </p:nvSpPr>
        <p:spPr>
          <a:xfrm>
            <a:off x="11489289" y="1537248"/>
            <a:ext cx="2877359" cy="461665"/>
          </a:xfrm>
          <a:prstGeom prst="rect">
            <a:avLst/>
          </a:prstGeom>
          <a:solidFill>
            <a:srgbClr val="FFE67F"/>
          </a:solidFill>
          <a:effectLst>
            <a:outerShdw blurRad="50800" dist="38100" dir="5400000" algn="t" rotWithShape="0">
              <a:prstClr val="black">
                <a:alpha val="40000"/>
              </a:prstClr>
            </a:outerShdw>
          </a:effectLst>
        </p:spPr>
        <p:txBody>
          <a:bodyPr wrap="square" rtlCol="0">
            <a:spAutoFit/>
          </a:bodyPr>
          <a:lstStyle/>
          <a:p>
            <a:pPr defTabSz="1371600"/>
            <a:r>
              <a:rPr lang="en-US" altLang="zh-CN" sz="2400" b="1" dirty="0">
                <a:solidFill>
                  <a:srgbClr val="000000"/>
                </a:solidFill>
                <a:latin typeface="Calibri" panose="020F0502020204030204" pitchFamily="34" charset="0"/>
                <a:ea typeface="等线" panose="02010600030101010101" pitchFamily="2" charset="-122"/>
                <a:cs typeface="Calibri" panose="020F0502020204030204" pitchFamily="34" charset="0"/>
              </a:rPr>
              <a:t>57. </a:t>
            </a:r>
            <a:r>
              <a:rPr lang="zh-CN" altLang="en-US" sz="2400" b="1" dirty="0">
                <a:solidFill>
                  <a:srgbClr val="000000"/>
                </a:solidFill>
                <a:latin typeface="Calibri" panose="020F0502020204030204" pitchFamily="34" charset="0"/>
                <a:ea typeface="等线" panose="02010600030101010101" pitchFamily="2" charset="-122"/>
                <a:cs typeface="Calibri" panose="020F0502020204030204" pitchFamily="34" charset="0"/>
              </a:rPr>
              <a:t>谓语动词，被动</a:t>
            </a:r>
            <a:endParaRPr lang="zh-CN" altLang="en-US" sz="2400" b="1" dirty="0">
              <a:solidFill>
                <a:srgbClr val="000000"/>
              </a:solidFill>
              <a:latin typeface="Calibri" panose="020F0502020204030204" pitchFamily="34" charset="0"/>
              <a:ea typeface="等线" panose="02010600030101010101" pitchFamily="2" charset="-122"/>
              <a:cs typeface="Calibri" panose="020F0502020204030204" pitchFamily="34" charset="0"/>
            </a:endParaRPr>
          </a:p>
        </p:txBody>
      </p:sp>
      <p:sp>
        <p:nvSpPr>
          <p:cNvPr id="22" name="矩形: 圆角 21"/>
          <p:cNvSpPr/>
          <p:nvPr/>
        </p:nvSpPr>
        <p:spPr>
          <a:xfrm>
            <a:off x="8382000" y="2025256"/>
            <a:ext cx="641988" cy="476831"/>
          </a:xfrm>
          <a:prstGeom prst="roundRect">
            <a:avLst/>
          </a:prstGeom>
          <a:solidFill>
            <a:srgbClr val="FF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endParaRPr lang="zh-CN" altLang="en-US" sz="2700">
              <a:solidFill>
                <a:srgbClr val="FFFFFF"/>
              </a:solidFill>
              <a:latin typeface="等线" panose="02010600030101010101" pitchFamily="2" charset="-122"/>
              <a:ea typeface="等线" panose="02010600030101010101" pitchFamily="2" charset="-122"/>
            </a:endParaRPr>
          </a:p>
        </p:txBody>
      </p:sp>
      <p:sp>
        <p:nvSpPr>
          <p:cNvPr id="26" name="文本框 25"/>
          <p:cNvSpPr txBox="1"/>
          <p:nvPr/>
        </p:nvSpPr>
        <p:spPr>
          <a:xfrm>
            <a:off x="14058751" y="3162139"/>
            <a:ext cx="3467249" cy="461665"/>
          </a:xfrm>
          <a:prstGeom prst="rect">
            <a:avLst/>
          </a:prstGeom>
          <a:solidFill>
            <a:srgbClr val="FFE67F"/>
          </a:solidFill>
          <a:effectLst>
            <a:outerShdw blurRad="50800" dist="38100" dir="5400000" algn="t" rotWithShape="0">
              <a:prstClr val="black">
                <a:alpha val="40000"/>
              </a:prstClr>
            </a:outerShdw>
          </a:effectLst>
        </p:spPr>
        <p:txBody>
          <a:bodyPr wrap="square" rtlCol="0">
            <a:spAutoFit/>
          </a:bodyPr>
          <a:lstStyle/>
          <a:p>
            <a:pPr defTabSz="1371600"/>
            <a:r>
              <a:rPr lang="en-US" altLang="zh-CN" sz="2400" b="1" dirty="0">
                <a:solidFill>
                  <a:srgbClr val="000000"/>
                </a:solidFill>
                <a:latin typeface="Calibri" panose="020F0502020204030204" pitchFamily="34" charset="0"/>
                <a:ea typeface="等线" panose="02010600030101010101" pitchFamily="2" charset="-122"/>
                <a:cs typeface="Calibri" panose="020F0502020204030204" pitchFamily="34" charset="0"/>
              </a:rPr>
              <a:t>59. </a:t>
            </a:r>
            <a:r>
              <a:rPr lang="zh-CN" altLang="en-US" sz="2400" b="1" dirty="0">
                <a:solidFill>
                  <a:srgbClr val="000000"/>
                </a:solidFill>
                <a:latin typeface="Calibri" panose="020F0502020204030204" pitchFamily="34" charset="0"/>
                <a:ea typeface="等线" panose="02010600030101010101" pitchFamily="2" charset="-122"/>
                <a:cs typeface="Calibri" panose="020F0502020204030204" pitchFamily="34" charset="0"/>
              </a:rPr>
              <a:t>固定搭配，偶然发现</a:t>
            </a:r>
            <a:endParaRPr lang="zh-CN" altLang="en-US" sz="2400" b="1" dirty="0">
              <a:solidFill>
                <a:srgbClr val="000000"/>
              </a:solidFill>
              <a:latin typeface="Calibri" panose="020F0502020204030204" pitchFamily="34" charset="0"/>
              <a:ea typeface="等线" panose="02010600030101010101" pitchFamily="2" charset="-122"/>
              <a:cs typeface="Calibri" panose="020F0502020204030204" pitchFamily="34" charset="0"/>
            </a:endParaRPr>
          </a:p>
        </p:txBody>
      </p:sp>
      <p:sp>
        <p:nvSpPr>
          <p:cNvPr id="27" name="文本框 26"/>
          <p:cNvSpPr txBox="1"/>
          <p:nvPr/>
        </p:nvSpPr>
        <p:spPr>
          <a:xfrm>
            <a:off x="9289027" y="3825674"/>
            <a:ext cx="1432348" cy="461665"/>
          </a:xfrm>
          <a:prstGeom prst="rect">
            <a:avLst/>
          </a:prstGeom>
          <a:solidFill>
            <a:srgbClr val="FFE67F"/>
          </a:solidFill>
          <a:effectLst>
            <a:outerShdw blurRad="50800" dist="38100" dir="5400000" algn="t" rotWithShape="0">
              <a:prstClr val="black">
                <a:alpha val="40000"/>
              </a:prstClr>
            </a:outerShdw>
          </a:effectLst>
        </p:spPr>
        <p:txBody>
          <a:bodyPr wrap="square" rtlCol="0">
            <a:spAutoFit/>
          </a:bodyPr>
          <a:lstStyle/>
          <a:p>
            <a:pPr defTabSz="1371600"/>
            <a:r>
              <a:rPr lang="en-US" altLang="zh-CN" sz="2400" b="1" dirty="0">
                <a:solidFill>
                  <a:srgbClr val="000000"/>
                </a:solidFill>
                <a:latin typeface="Calibri" panose="020F0502020204030204" pitchFamily="34" charset="0"/>
                <a:ea typeface="等线" panose="02010600030101010101" pitchFamily="2" charset="-122"/>
                <a:cs typeface="Calibri" panose="020F0502020204030204" pitchFamily="34" charset="0"/>
              </a:rPr>
              <a:t>60. </a:t>
            </a:r>
            <a:r>
              <a:rPr lang="zh-CN" altLang="en-US" sz="2400" b="1" dirty="0">
                <a:solidFill>
                  <a:srgbClr val="000000"/>
                </a:solidFill>
                <a:latin typeface="Calibri" panose="020F0502020204030204" pitchFamily="34" charset="0"/>
                <a:ea typeface="等线" panose="02010600030101010101" pitchFamily="2" charset="-122"/>
                <a:cs typeface="Calibri" panose="020F0502020204030204" pitchFamily="34" charset="0"/>
              </a:rPr>
              <a:t>冠词</a:t>
            </a:r>
            <a:endParaRPr lang="zh-CN" altLang="en-US" sz="2400" b="1" dirty="0">
              <a:solidFill>
                <a:srgbClr val="000000"/>
              </a:solidFill>
              <a:latin typeface="Calibri" panose="020F0502020204030204" pitchFamily="34" charset="0"/>
              <a:ea typeface="等线" panose="02010600030101010101" pitchFamily="2" charset="-122"/>
              <a:cs typeface="Calibri" panose="020F0502020204030204" pitchFamily="34" charset="0"/>
            </a:endParaRPr>
          </a:p>
        </p:txBody>
      </p:sp>
      <p:sp>
        <p:nvSpPr>
          <p:cNvPr id="28" name="文本框 27"/>
          <p:cNvSpPr txBox="1"/>
          <p:nvPr/>
        </p:nvSpPr>
        <p:spPr>
          <a:xfrm>
            <a:off x="1728722" y="4355249"/>
            <a:ext cx="2452042" cy="461665"/>
          </a:xfrm>
          <a:prstGeom prst="rect">
            <a:avLst/>
          </a:prstGeom>
          <a:solidFill>
            <a:srgbClr val="FFE67F"/>
          </a:solidFill>
          <a:effectLst>
            <a:outerShdw blurRad="50800" dist="38100" dir="5400000" algn="t" rotWithShape="0">
              <a:prstClr val="black">
                <a:alpha val="40000"/>
              </a:prstClr>
            </a:outerShdw>
          </a:effectLst>
        </p:spPr>
        <p:txBody>
          <a:bodyPr wrap="square" rtlCol="0">
            <a:spAutoFit/>
          </a:bodyPr>
          <a:lstStyle/>
          <a:p>
            <a:pPr defTabSz="1371600"/>
            <a:r>
              <a:rPr lang="en-US" altLang="zh-CN" sz="2400" b="1" dirty="0">
                <a:solidFill>
                  <a:srgbClr val="000000"/>
                </a:solidFill>
                <a:latin typeface="Calibri" panose="020F0502020204030204" pitchFamily="34" charset="0"/>
                <a:ea typeface="等线" panose="02010600030101010101" pitchFamily="2" charset="-122"/>
                <a:cs typeface="Calibri" panose="020F0502020204030204" pitchFamily="34" charset="0"/>
              </a:rPr>
              <a:t>61. </a:t>
            </a:r>
            <a:r>
              <a:rPr lang="zh-CN" altLang="en-US" sz="2400" b="1" dirty="0">
                <a:solidFill>
                  <a:srgbClr val="000000"/>
                </a:solidFill>
                <a:latin typeface="Calibri" panose="020F0502020204030204" pitchFamily="34" charset="0"/>
                <a:ea typeface="等线" panose="02010600030101010101" pitchFamily="2" charset="-122"/>
                <a:cs typeface="Calibri" panose="020F0502020204030204" pitchFamily="34" charset="0"/>
              </a:rPr>
              <a:t>省略主语</a:t>
            </a:r>
            <a:r>
              <a:rPr lang="en-US" altLang="zh-CN" sz="2400" b="1" dirty="0">
                <a:solidFill>
                  <a:srgbClr val="000000"/>
                </a:solidFill>
                <a:latin typeface="Calibri" panose="020F0502020204030204" pitchFamily="34" charset="0"/>
                <a:ea typeface="等线" panose="02010600030101010101" pitchFamily="2" charset="-122"/>
                <a:cs typeface="Calibri" panose="020F0502020204030204" pitchFamily="34" charset="0"/>
              </a:rPr>
              <a:t>+be</a:t>
            </a:r>
            <a:endParaRPr lang="zh-CN" altLang="en-US" sz="2400" b="1" dirty="0">
              <a:solidFill>
                <a:srgbClr val="000000"/>
              </a:solidFill>
              <a:latin typeface="Calibri" panose="020F0502020204030204" pitchFamily="34" charset="0"/>
              <a:ea typeface="等线" panose="02010600030101010101" pitchFamily="2" charset="-122"/>
              <a:cs typeface="Calibri" panose="020F0502020204030204" pitchFamily="34" charset="0"/>
            </a:endParaRPr>
          </a:p>
        </p:txBody>
      </p:sp>
      <p:sp>
        <p:nvSpPr>
          <p:cNvPr id="29" name="文本框 28"/>
          <p:cNvSpPr txBox="1"/>
          <p:nvPr/>
        </p:nvSpPr>
        <p:spPr>
          <a:xfrm>
            <a:off x="14876067" y="5688474"/>
            <a:ext cx="3273075" cy="461665"/>
          </a:xfrm>
          <a:prstGeom prst="rect">
            <a:avLst/>
          </a:prstGeom>
          <a:solidFill>
            <a:srgbClr val="FFE67F"/>
          </a:solidFill>
          <a:effectLst>
            <a:outerShdw blurRad="50800" dist="38100" dir="5400000" algn="t" rotWithShape="0">
              <a:prstClr val="black">
                <a:alpha val="40000"/>
              </a:prstClr>
            </a:outerShdw>
          </a:effectLst>
        </p:spPr>
        <p:txBody>
          <a:bodyPr wrap="square" rtlCol="0">
            <a:spAutoFit/>
          </a:bodyPr>
          <a:lstStyle/>
          <a:p>
            <a:pPr defTabSz="1371600"/>
            <a:r>
              <a:rPr lang="en-US" altLang="zh-CN" sz="2400" b="1" dirty="0">
                <a:solidFill>
                  <a:srgbClr val="000000"/>
                </a:solidFill>
                <a:latin typeface="Calibri" panose="020F0502020204030204" pitchFamily="34" charset="0"/>
                <a:ea typeface="等线" panose="02010600030101010101" pitchFamily="2" charset="-122"/>
                <a:cs typeface="Calibri" panose="020F0502020204030204" pitchFamily="34" charset="0"/>
              </a:rPr>
              <a:t>62. </a:t>
            </a:r>
            <a:r>
              <a:rPr lang="zh-CN" altLang="en-US" sz="2400" b="1" dirty="0">
                <a:solidFill>
                  <a:srgbClr val="000000"/>
                </a:solidFill>
                <a:latin typeface="Calibri" panose="020F0502020204030204" pitchFamily="34" charset="0"/>
                <a:ea typeface="等线" panose="02010600030101010101" pitchFamily="2" charset="-122"/>
                <a:cs typeface="Calibri" panose="020F0502020204030204" pitchFamily="34" charset="0"/>
              </a:rPr>
              <a:t>非限制性定语从句</a:t>
            </a:r>
            <a:endParaRPr lang="zh-CN" altLang="en-US" sz="2400" b="1" dirty="0">
              <a:solidFill>
                <a:srgbClr val="000000"/>
              </a:solidFill>
              <a:latin typeface="Calibri" panose="020F0502020204030204" pitchFamily="34" charset="0"/>
              <a:ea typeface="等线" panose="02010600030101010101" pitchFamily="2" charset="-122"/>
              <a:cs typeface="Calibri" panose="020F0502020204030204" pitchFamily="34" charset="0"/>
            </a:endParaRPr>
          </a:p>
        </p:txBody>
      </p:sp>
      <p:sp>
        <p:nvSpPr>
          <p:cNvPr id="30" name="文本框 29"/>
          <p:cNvSpPr txBox="1"/>
          <p:nvPr/>
        </p:nvSpPr>
        <p:spPr>
          <a:xfrm>
            <a:off x="2919969" y="6667500"/>
            <a:ext cx="1688138" cy="461665"/>
          </a:xfrm>
          <a:prstGeom prst="rect">
            <a:avLst/>
          </a:prstGeom>
          <a:solidFill>
            <a:srgbClr val="FFE67F"/>
          </a:solidFill>
          <a:effectLst>
            <a:outerShdw blurRad="50800" dist="38100" dir="5400000" algn="t" rotWithShape="0">
              <a:prstClr val="black">
                <a:alpha val="40000"/>
              </a:prstClr>
            </a:outerShdw>
          </a:effectLst>
        </p:spPr>
        <p:txBody>
          <a:bodyPr wrap="square" rtlCol="0">
            <a:spAutoFit/>
          </a:bodyPr>
          <a:lstStyle/>
          <a:p>
            <a:pPr defTabSz="1371600"/>
            <a:r>
              <a:rPr lang="en-US" altLang="zh-CN" sz="2400" b="1" dirty="0">
                <a:solidFill>
                  <a:srgbClr val="000000"/>
                </a:solidFill>
                <a:latin typeface="Calibri" panose="020F0502020204030204" pitchFamily="34" charset="0"/>
                <a:ea typeface="等线" panose="02010600030101010101" pitchFamily="2" charset="-122"/>
                <a:cs typeface="Calibri" panose="020F0502020204030204" pitchFamily="34" charset="0"/>
              </a:rPr>
              <a:t>63. </a:t>
            </a:r>
            <a:r>
              <a:rPr lang="zh-CN" altLang="en-US" sz="2400" b="1" dirty="0">
                <a:solidFill>
                  <a:srgbClr val="000000"/>
                </a:solidFill>
                <a:latin typeface="Calibri" panose="020F0502020204030204" pitchFamily="34" charset="0"/>
                <a:ea typeface="等线" panose="02010600030101010101" pitchFamily="2" charset="-122"/>
                <a:cs typeface="Calibri" panose="020F0502020204030204" pitchFamily="34" charset="0"/>
              </a:rPr>
              <a:t>反义词</a:t>
            </a:r>
            <a:endParaRPr lang="zh-CN" altLang="en-US" sz="2400" b="1" dirty="0">
              <a:solidFill>
                <a:srgbClr val="000000"/>
              </a:solidFill>
              <a:latin typeface="Calibri" panose="020F0502020204030204" pitchFamily="34" charset="0"/>
              <a:ea typeface="等线" panose="02010600030101010101" pitchFamily="2" charset="-122"/>
              <a:cs typeface="Calibri" panose="020F0502020204030204" pitchFamily="34" charset="0"/>
            </a:endParaRPr>
          </a:p>
        </p:txBody>
      </p:sp>
      <p:sp>
        <p:nvSpPr>
          <p:cNvPr id="37" name="文本框 36"/>
          <p:cNvSpPr txBox="1"/>
          <p:nvPr/>
        </p:nvSpPr>
        <p:spPr>
          <a:xfrm>
            <a:off x="3194859" y="7334924"/>
            <a:ext cx="1971810" cy="461665"/>
          </a:xfrm>
          <a:prstGeom prst="rect">
            <a:avLst/>
          </a:prstGeom>
          <a:solidFill>
            <a:srgbClr val="FFE67F"/>
          </a:solidFill>
          <a:effectLst>
            <a:outerShdw blurRad="50800" dist="38100" dir="5400000" algn="t" rotWithShape="0">
              <a:prstClr val="black">
                <a:alpha val="40000"/>
              </a:prstClr>
            </a:outerShdw>
          </a:effectLst>
        </p:spPr>
        <p:txBody>
          <a:bodyPr wrap="square" rtlCol="0">
            <a:spAutoFit/>
          </a:bodyPr>
          <a:lstStyle/>
          <a:p>
            <a:pPr defTabSz="1371600"/>
            <a:r>
              <a:rPr lang="en-US" altLang="zh-CN" sz="2400" b="1" dirty="0">
                <a:solidFill>
                  <a:srgbClr val="000000"/>
                </a:solidFill>
                <a:latin typeface="Calibri" panose="020F0502020204030204" pitchFamily="34" charset="0"/>
                <a:ea typeface="等线" panose="02010600030101010101" pitchFamily="2" charset="-122"/>
                <a:cs typeface="Calibri" panose="020F0502020204030204" pitchFamily="34" charset="0"/>
              </a:rPr>
              <a:t>64.</a:t>
            </a:r>
            <a:r>
              <a:rPr lang="zh-CN" altLang="en-US" sz="2400" b="1" dirty="0">
                <a:solidFill>
                  <a:srgbClr val="000000"/>
                </a:solidFill>
                <a:latin typeface="Calibri" panose="020F0502020204030204" pitchFamily="34" charset="0"/>
                <a:ea typeface="等线" panose="02010600030101010101" pitchFamily="2" charset="-122"/>
                <a:cs typeface="Calibri" panose="020F0502020204030204" pitchFamily="34" charset="0"/>
              </a:rPr>
              <a:t>词性转换</a:t>
            </a:r>
            <a:endParaRPr lang="zh-CN" altLang="en-US" sz="2400" b="1" dirty="0">
              <a:solidFill>
                <a:srgbClr val="000000"/>
              </a:solidFill>
              <a:latin typeface="Calibri" panose="020F0502020204030204" pitchFamily="34" charset="0"/>
              <a:ea typeface="等线" panose="02010600030101010101" pitchFamily="2" charset="-122"/>
              <a:cs typeface="Calibri" panose="020F0502020204030204" pitchFamily="34" charset="0"/>
            </a:endParaRPr>
          </a:p>
        </p:txBody>
      </p:sp>
      <p:sp>
        <p:nvSpPr>
          <p:cNvPr id="38" name="文本框 37"/>
          <p:cNvSpPr txBox="1"/>
          <p:nvPr/>
        </p:nvSpPr>
        <p:spPr>
          <a:xfrm>
            <a:off x="15692204" y="1996418"/>
            <a:ext cx="1452796" cy="461665"/>
          </a:xfrm>
          <a:prstGeom prst="rect">
            <a:avLst/>
          </a:prstGeom>
          <a:solidFill>
            <a:srgbClr val="FFE67F"/>
          </a:solidFill>
          <a:effectLst>
            <a:outerShdw blurRad="50800" dist="38100" dir="5400000" algn="t" rotWithShape="0">
              <a:prstClr val="black">
                <a:alpha val="40000"/>
              </a:prstClr>
            </a:outerShdw>
          </a:effectLst>
        </p:spPr>
        <p:txBody>
          <a:bodyPr wrap="square" rtlCol="0">
            <a:spAutoFit/>
          </a:bodyPr>
          <a:lstStyle/>
          <a:p>
            <a:pPr defTabSz="1371600"/>
            <a:r>
              <a:rPr lang="en-US" altLang="zh-CN" sz="2400" b="1" dirty="0">
                <a:solidFill>
                  <a:srgbClr val="000000"/>
                </a:solidFill>
                <a:latin typeface="Calibri" panose="020F0502020204030204" pitchFamily="34" charset="0"/>
                <a:ea typeface="等线" panose="02010600030101010101" pitchFamily="2" charset="-122"/>
                <a:cs typeface="Calibri" panose="020F0502020204030204" pitchFamily="34" charset="0"/>
              </a:rPr>
              <a:t>58. </a:t>
            </a:r>
            <a:r>
              <a:rPr lang="zh-CN" altLang="en-US" sz="2400" b="1" dirty="0">
                <a:solidFill>
                  <a:srgbClr val="000000"/>
                </a:solidFill>
                <a:latin typeface="Calibri" panose="020F0502020204030204" pitchFamily="34" charset="0"/>
                <a:ea typeface="等线" panose="02010600030101010101" pitchFamily="2" charset="-122"/>
                <a:cs typeface="Calibri" panose="020F0502020204030204" pitchFamily="34" charset="0"/>
              </a:rPr>
              <a:t>连词</a:t>
            </a:r>
            <a:endParaRPr lang="zh-CN" altLang="en-US" sz="2400" b="1" dirty="0">
              <a:solidFill>
                <a:srgbClr val="000000"/>
              </a:solidFill>
              <a:latin typeface="Calibri" panose="020F0502020204030204" pitchFamily="34" charset="0"/>
              <a:ea typeface="等线" panose="02010600030101010101" pitchFamily="2" charset="-122"/>
              <a:cs typeface="Calibri" panose="020F0502020204030204" pitchFamily="34" charset="0"/>
            </a:endParaRPr>
          </a:p>
        </p:txBody>
      </p:sp>
      <p:sp>
        <p:nvSpPr>
          <p:cNvPr id="39" name="文本框 38"/>
          <p:cNvSpPr txBox="1"/>
          <p:nvPr/>
        </p:nvSpPr>
        <p:spPr>
          <a:xfrm>
            <a:off x="3429000" y="8619825"/>
            <a:ext cx="3657009" cy="461665"/>
          </a:xfrm>
          <a:prstGeom prst="rect">
            <a:avLst/>
          </a:prstGeom>
          <a:solidFill>
            <a:srgbClr val="FFE67F"/>
          </a:solidFill>
          <a:effectLst>
            <a:outerShdw blurRad="50800" dist="38100" dir="5400000" algn="t" rotWithShape="0">
              <a:prstClr val="black">
                <a:alpha val="40000"/>
              </a:prstClr>
            </a:outerShdw>
          </a:effectLst>
        </p:spPr>
        <p:txBody>
          <a:bodyPr wrap="square" rtlCol="0">
            <a:spAutoFit/>
          </a:bodyPr>
          <a:lstStyle/>
          <a:p>
            <a:pPr defTabSz="1371600"/>
            <a:r>
              <a:rPr lang="en-US" altLang="zh-CN" sz="2400" b="1" dirty="0">
                <a:solidFill>
                  <a:srgbClr val="000000"/>
                </a:solidFill>
                <a:latin typeface="Calibri" panose="020F0502020204030204" pitchFamily="34" charset="0"/>
                <a:ea typeface="等线" panose="02010600030101010101" pitchFamily="2" charset="-122"/>
                <a:cs typeface="Calibri" panose="020F0502020204030204" pitchFamily="34" charset="0"/>
              </a:rPr>
              <a:t>65. </a:t>
            </a:r>
            <a:r>
              <a:rPr lang="zh-CN" altLang="en-US" sz="2400" b="1" dirty="0">
                <a:solidFill>
                  <a:srgbClr val="000000"/>
                </a:solidFill>
                <a:latin typeface="Calibri" panose="020F0502020204030204" pitchFamily="34" charset="0"/>
                <a:ea typeface="等线" panose="02010600030101010101" pitchFamily="2" charset="-122"/>
                <a:cs typeface="Calibri" panose="020F0502020204030204" pitchFamily="34" charset="0"/>
              </a:rPr>
              <a:t>副词 去</a:t>
            </a:r>
            <a:r>
              <a:rPr lang="en-US" altLang="zh-CN" sz="2400" b="1" dirty="0">
                <a:solidFill>
                  <a:srgbClr val="000000"/>
                </a:solidFill>
                <a:latin typeface="Calibri" panose="020F0502020204030204" pitchFamily="34" charset="0"/>
                <a:ea typeface="等线" panose="02010600030101010101" pitchFamily="2" charset="-122"/>
                <a:cs typeface="Calibri" panose="020F0502020204030204" pitchFamily="34" charset="0"/>
              </a:rPr>
              <a:t>e: truly, wholly</a:t>
            </a:r>
            <a:endParaRPr lang="zh-CN" altLang="en-US" sz="2400" b="1" dirty="0">
              <a:solidFill>
                <a:srgbClr val="000000"/>
              </a:solidFill>
              <a:latin typeface="Calibri" panose="020F0502020204030204" pitchFamily="34" charset="0"/>
              <a:ea typeface="等线" panose="02010600030101010101" pitchFamily="2" charset="-122"/>
              <a:cs typeface="Calibri" panose="020F0502020204030204" pitchFamily="34" charset="0"/>
            </a:endParaRPr>
          </a:p>
        </p:txBody>
      </p:sp>
      <p:sp>
        <p:nvSpPr>
          <p:cNvPr id="3" name="文本框 2"/>
          <p:cNvSpPr txBox="1"/>
          <p:nvPr/>
        </p:nvSpPr>
        <p:spPr>
          <a:xfrm>
            <a:off x="14598013" y="1904086"/>
            <a:ext cx="641988" cy="646331"/>
          </a:xfrm>
          <a:prstGeom prst="rect">
            <a:avLst/>
          </a:prstGeom>
          <a:solidFill>
            <a:srgbClr val="FEF3DC"/>
          </a:solidFill>
          <a:effectLst>
            <a:outerShdw blurRad="50800" dist="38100" dir="5400000" algn="t" rotWithShape="0">
              <a:prstClr val="black">
                <a:alpha val="40000"/>
              </a:prstClr>
            </a:outerShdw>
          </a:effectLst>
        </p:spPr>
        <p:txBody>
          <a:bodyPr wrap="square">
            <a:spAutoFit/>
          </a:bodyPr>
          <a:lstStyle/>
          <a:p>
            <a:pPr defTabSz="1371600"/>
            <a:r>
              <a:rPr lang="en-US" altLang="zh-CN" sz="3600" b="1" kern="100" dirty="0">
                <a:latin typeface="Calibri" panose="020F0502020204030204" pitchFamily="34" charset="0"/>
                <a:ea typeface="Calibri" panose="020F0502020204030204" pitchFamily="34" charset="0"/>
                <a:cs typeface="Calibri" panose="020F0502020204030204" pitchFamily="34" charset="0"/>
              </a:rPr>
              <a:t>or</a:t>
            </a:r>
            <a:endParaRPr lang="zh-CN" altLang="en-US" sz="2700" dirty="0">
              <a:latin typeface="等线" panose="02010600030101010101" pitchFamily="2" charset="-122"/>
              <a:ea typeface="等线" panose="02010600030101010101" pitchFamily="2" charset="-122"/>
            </a:endParaRPr>
          </a:p>
        </p:txBody>
      </p:sp>
      <p:sp>
        <p:nvSpPr>
          <p:cNvPr id="4" name="文本框 3"/>
          <p:cNvSpPr txBox="1"/>
          <p:nvPr/>
        </p:nvSpPr>
        <p:spPr>
          <a:xfrm>
            <a:off x="12432354" y="3069807"/>
            <a:ext cx="1448427" cy="646331"/>
          </a:xfrm>
          <a:prstGeom prst="rect">
            <a:avLst/>
          </a:prstGeom>
          <a:solidFill>
            <a:srgbClr val="FEF3DC"/>
          </a:solidFill>
          <a:effectLst>
            <a:outerShdw blurRad="50800" dist="38100" dir="5400000" algn="t" rotWithShape="0">
              <a:prstClr val="black">
                <a:alpha val="40000"/>
              </a:prstClr>
            </a:outerShdw>
          </a:effectLst>
        </p:spPr>
        <p:txBody>
          <a:bodyPr wrap="square">
            <a:spAutoFit/>
          </a:bodyPr>
          <a:lstStyle/>
          <a:p>
            <a:pPr defTabSz="1371600"/>
            <a:r>
              <a:rPr lang="en-US" altLang="zh-CN" sz="3600" b="1" kern="100" dirty="0">
                <a:latin typeface="Calibri" panose="020F0502020204030204" pitchFamily="34" charset="0"/>
                <a:ea typeface="Calibri" panose="020F0502020204030204" pitchFamily="34" charset="0"/>
                <a:cs typeface="Calibri" panose="020F0502020204030204" pitchFamily="34" charset="0"/>
              </a:rPr>
              <a:t>across</a:t>
            </a:r>
            <a:endParaRPr lang="zh-CN" altLang="en-US" sz="2700" dirty="0">
              <a:latin typeface="等线" panose="02010600030101010101" pitchFamily="2" charset="-122"/>
              <a:ea typeface="等线" panose="02010600030101010101" pitchFamily="2" charset="-122"/>
            </a:endParaRPr>
          </a:p>
        </p:txBody>
      </p:sp>
      <p:sp>
        <p:nvSpPr>
          <p:cNvPr id="5" name="文本框 4"/>
          <p:cNvSpPr txBox="1"/>
          <p:nvPr/>
        </p:nvSpPr>
        <p:spPr>
          <a:xfrm>
            <a:off x="11576061" y="3808803"/>
            <a:ext cx="692139" cy="646331"/>
          </a:xfrm>
          <a:prstGeom prst="rect">
            <a:avLst/>
          </a:prstGeom>
          <a:solidFill>
            <a:srgbClr val="FEF3DC"/>
          </a:solidFill>
          <a:effectLst>
            <a:outerShdw blurRad="50800" dist="38100" dir="5400000" algn="t" rotWithShape="0">
              <a:prstClr val="black">
                <a:alpha val="40000"/>
              </a:prstClr>
            </a:outerShdw>
          </a:effectLst>
        </p:spPr>
        <p:txBody>
          <a:bodyPr wrap="square">
            <a:spAutoFit/>
          </a:bodyPr>
          <a:lstStyle/>
          <a:p>
            <a:pPr defTabSz="1371600"/>
            <a:r>
              <a:rPr lang="en-US" altLang="zh-CN" sz="3600" b="1" kern="100" dirty="0">
                <a:latin typeface="Calibri" panose="020F0502020204030204" pitchFamily="34" charset="0"/>
                <a:ea typeface="Calibri" panose="020F0502020204030204" pitchFamily="34" charset="0"/>
                <a:cs typeface="Calibri" panose="020F0502020204030204" pitchFamily="34" charset="0"/>
              </a:rPr>
              <a:t>a</a:t>
            </a:r>
            <a:endParaRPr lang="zh-CN" altLang="en-US" sz="2700" dirty="0">
              <a:latin typeface="等线" panose="02010600030101010101" pitchFamily="2" charset="-122"/>
              <a:ea typeface="等线" panose="02010600030101010101" pitchFamily="2" charset="-122"/>
            </a:endParaRPr>
          </a:p>
        </p:txBody>
      </p:sp>
      <p:sp>
        <p:nvSpPr>
          <p:cNvPr id="16" name="文本框 15"/>
          <p:cNvSpPr txBox="1"/>
          <p:nvPr/>
        </p:nvSpPr>
        <p:spPr>
          <a:xfrm>
            <a:off x="4608107" y="4262917"/>
            <a:ext cx="1945093" cy="646331"/>
          </a:xfrm>
          <a:prstGeom prst="rect">
            <a:avLst/>
          </a:prstGeom>
          <a:solidFill>
            <a:srgbClr val="FEF3DC"/>
          </a:solidFill>
          <a:effectLst>
            <a:outerShdw blurRad="50800" dist="38100" dir="5400000" algn="t" rotWithShape="0">
              <a:prstClr val="black">
                <a:alpha val="40000"/>
              </a:prstClr>
            </a:outerShdw>
          </a:effectLst>
        </p:spPr>
        <p:txBody>
          <a:bodyPr wrap="square">
            <a:spAutoFit/>
          </a:bodyPr>
          <a:lstStyle/>
          <a:p>
            <a:pPr defTabSz="1371600"/>
            <a:r>
              <a:rPr lang="en-US" altLang="zh-CN" sz="3600" b="1" kern="100" dirty="0">
                <a:latin typeface="Calibri" panose="020F0502020204030204" pitchFamily="34" charset="0"/>
                <a:ea typeface="Calibri" panose="020F0502020204030204" pitchFamily="34" charset="0"/>
                <a:cs typeface="Calibri" panose="020F0502020204030204" pitchFamily="34" charset="0"/>
              </a:rPr>
              <a:t>studying</a:t>
            </a:r>
            <a:endParaRPr lang="zh-CN" altLang="en-US" sz="2700" dirty="0">
              <a:latin typeface="等线" panose="02010600030101010101" pitchFamily="2" charset="-122"/>
              <a:ea typeface="等线" panose="02010600030101010101" pitchFamily="2" charset="-122"/>
            </a:endParaRPr>
          </a:p>
        </p:txBody>
      </p:sp>
      <p:sp>
        <p:nvSpPr>
          <p:cNvPr id="18" name="文本框 17"/>
          <p:cNvSpPr txBox="1"/>
          <p:nvPr/>
        </p:nvSpPr>
        <p:spPr>
          <a:xfrm>
            <a:off x="16578123" y="4887945"/>
            <a:ext cx="1546219" cy="646331"/>
          </a:xfrm>
          <a:prstGeom prst="rect">
            <a:avLst/>
          </a:prstGeom>
          <a:solidFill>
            <a:srgbClr val="FEF3DC"/>
          </a:solidFill>
          <a:effectLst>
            <a:outerShdw blurRad="50800" dist="38100" dir="5400000" algn="t" rotWithShape="0">
              <a:prstClr val="black">
                <a:alpha val="40000"/>
              </a:prstClr>
            </a:outerShdw>
          </a:effectLst>
        </p:spPr>
        <p:txBody>
          <a:bodyPr wrap="square">
            <a:spAutoFit/>
          </a:bodyPr>
          <a:lstStyle/>
          <a:p>
            <a:pPr defTabSz="1371600"/>
            <a:r>
              <a:rPr lang="en-US" altLang="zh-CN" sz="3600" b="1" kern="100" dirty="0">
                <a:latin typeface="Calibri" panose="020F0502020204030204" pitchFamily="34" charset="0"/>
                <a:ea typeface="Calibri" panose="020F0502020204030204" pitchFamily="34" charset="0"/>
                <a:cs typeface="Calibri" panose="020F0502020204030204" pitchFamily="34" charset="0"/>
              </a:rPr>
              <a:t>where</a:t>
            </a:r>
            <a:endParaRPr lang="zh-CN" altLang="en-US" sz="2700" dirty="0">
              <a:latin typeface="等线" panose="02010600030101010101" pitchFamily="2" charset="-122"/>
              <a:ea typeface="等线" panose="02010600030101010101" pitchFamily="2" charset="-122"/>
            </a:endParaRPr>
          </a:p>
        </p:txBody>
      </p:sp>
      <p:sp>
        <p:nvSpPr>
          <p:cNvPr id="19" name="文本框 18"/>
          <p:cNvSpPr txBox="1"/>
          <p:nvPr/>
        </p:nvSpPr>
        <p:spPr>
          <a:xfrm>
            <a:off x="3352800" y="6003144"/>
            <a:ext cx="2667000" cy="646331"/>
          </a:xfrm>
          <a:prstGeom prst="rect">
            <a:avLst/>
          </a:prstGeom>
          <a:solidFill>
            <a:srgbClr val="FEF3DC"/>
          </a:solidFill>
          <a:effectLst>
            <a:outerShdw blurRad="50800" dist="38100" dir="5400000" algn="t" rotWithShape="0">
              <a:prstClr val="black">
                <a:alpha val="40000"/>
              </a:prstClr>
            </a:outerShdw>
          </a:effectLst>
        </p:spPr>
        <p:txBody>
          <a:bodyPr wrap="square">
            <a:spAutoFit/>
          </a:bodyPr>
          <a:lstStyle/>
          <a:p>
            <a:pPr defTabSz="1371600"/>
            <a:r>
              <a:rPr lang="en-US" altLang="zh-CN" sz="3600" b="1" kern="100" dirty="0">
                <a:latin typeface="Calibri" panose="020F0502020204030204" pitchFamily="34" charset="0"/>
                <a:ea typeface="Calibri" panose="020F0502020204030204" pitchFamily="34" charset="0"/>
                <a:cs typeface="Calibri" panose="020F0502020204030204" pitchFamily="34" charset="0"/>
              </a:rPr>
              <a:t>incomplete</a:t>
            </a:r>
            <a:endParaRPr lang="zh-CN" altLang="en-US" sz="2700" dirty="0">
              <a:latin typeface="等线" panose="02010600030101010101" pitchFamily="2" charset="-122"/>
              <a:ea typeface="等线" panose="02010600030101010101" pitchFamily="2" charset="-122"/>
            </a:endParaRPr>
          </a:p>
        </p:txBody>
      </p:sp>
      <p:sp>
        <p:nvSpPr>
          <p:cNvPr id="21" name="文本框 20"/>
          <p:cNvSpPr txBox="1"/>
          <p:nvPr/>
        </p:nvSpPr>
        <p:spPr>
          <a:xfrm>
            <a:off x="856230" y="7200900"/>
            <a:ext cx="2025639" cy="646331"/>
          </a:xfrm>
          <a:prstGeom prst="rect">
            <a:avLst/>
          </a:prstGeom>
          <a:solidFill>
            <a:srgbClr val="FEF3DC"/>
          </a:solidFill>
          <a:effectLst>
            <a:outerShdw blurRad="50800" dist="38100" dir="5400000" algn="t" rotWithShape="0">
              <a:prstClr val="black">
                <a:alpha val="40000"/>
              </a:prstClr>
            </a:outerShdw>
          </a:effectLst>
        </p:spPr>
        <p:txBody>
          <a:bodyPr wrap="square">
            <a:spAutoFit/>
          </a:bodyPr>
          <a:lstStyle/>
          <a:p>
            <a:pPr defTabSz="1371600"/>
            <a:r>
              <a:rPr lang="en-US" altLang="zh-CN" sz="3600" b="1" kern="100" dirty="0">
                <a:latin typeface="Calibri" panose="020F0502020204030204" pitchFamily="34" charset="0"/>
                <a:ea typeface="Calibri" panose="020F0502020204030204" pitchFamily="34" charset="0"/>
                <a:cs typeface="Calibri" panose="020F0502020204030204" pitchFamily="34" charset="0"/>
              </a:rPr>
              <a:t>patience</a:t>
            </a:r>
            <a:endParaRPr lang="zh-CN" altLang="en-US" sz="2700" dirty="0">
              <a:latin typeface="等线" panose="02010600030101010101" pitchFamily="2" charset="-122"/>
              <a:ea typeface="等线" panose="02010600030101010101" pitchFamily="2" charset="-122"/>
            </a:endParaRPr>
          </a:p>
        </p:txBody>
      </p:sp>
      <p:sp>
        <p:nvSpPr>
          <p:cNvPr id="36" name="文本框 35"/>
          <p:cNvSpPr txBox="1"/>
          <p:nvPr/>
        </p:nvSpPr>
        <p:spPr>
          <a:xfrm>
            <a:off x="4257572" y="7835705"/>
            <a:ext cx="1543387" cy="646331"/>
          </a:xfrm>
          <a:prstGeom prst="rect">
            <a:avLst/>
          </a:prstGeom>
          <a:solidFill>
            <a:srgbClr val="FEF3DC"/>
          </a:solidFill>
          <a:effectLst>
            <a:outerShdw blurRad="50800" dist="38100" dir="5400000" algn="t" rotWithShape="0">
              <a:prstClr val="black">
                <a:alpha val="40000"/>
              </a:prstClr>
            </a:outerShdw>
          </a:effectLst>
        </p:spPr>
        <p:txBody>
          <a:bodyPr wrap="square">
            <a:spAutoFit/>
          </a:bodyPr>
          <a:lstStyle/>
          <a:p>
            <a:pPr defTabSz="1371600"/>
            <a:r>
              <a:rPr lang="en-US" altLang="zh-CN" sz="3600" b="1" kern="100" dirty="0">
                <a:latin typeface="Calibri" panose="020F0502020204030204" pitchFamily="34" charset="0"/>
                <a:ea typeface="Calibri" panose="020F0502020204030204" pitchFamily="34" charset="0"/>
                <a:cs typeface="Calibri" panose="020F0502020204030204" pitchFamily="34" charset="0"/>
              </a:rPr>
              <a:t>truly</a:t>
            </a:r>
            <a:endParaRPr lang="zh-CN" altLang="en-US" sz="2700" dirty="0">
              <a:latin typeface="等线" panose="02010600030101010101" pitchFamily="2" charset="-122"/>
              <a:ea typeface="等线"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barn(inVertical)">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barn(inVertical)">
                                      <p:cBhvr>
                                        <p:cTn id="32" dur="500"/>
                                        <p:tgtEl>
                                          <p:spTgt spid="38"/>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barn(inVertical)">
                                      <p:cBhvr>
                                        <p:cTn id="37" dur="500"/>
                                        <p:tgtEl>
                                          <p:spTgt spid="3"/>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barn(inVertical)">
                                      <p:cBhvr>
                                        <p:cTn id="42" dur="500"/>
                                        <p:tgtEl>
                                          <p:spTgt spid="26"/>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barn(inVertical)">
                                      <p:cBhvr>
                                        <p:cTn id="47" dur="500"/>
                                        <p:tgtEl>
                                          <p:spTgt spid="4"/>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barn(inVertical)">
                                      <p:cBhvr>
                                        <p:cTn id="52" dur="500"/>
                                        <p:tgtEl>
                                          <p:spTgt spid="27"/>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barn(inVertical)">
                                      <p:cBhvr>
                                        <p:cTn id="57" dur="500"/>
                                        <p:tgtEl>
                                          <p:spTgt spid="5"/>
                                        </p:tgtEl>
                                      </p:cBhvr>
                                    </p:animEffect>
                                  </p:childTnLst>
                                </p:cTn>
                              </p:par>
                            </p:childTnLst>
                          </p:cTn>
                        </p:par>
                      </p:childTnLst>
                    </p:cTn>
                  </p:par>
                  <p:par>
                    <p:cTn id="58" fill="hold">
                      <p:stCondLst>
                        <p:cond delay="indefinite"/>
                      </p:stCondLst>
                      <p:childTnLst>
                        <p:par>
                          <p:cTn id="59" fill="hold">
                            <p:stCondLst>
                              <p:cond delay="0"/>
                            </p:stCondLst>
                            <p:childTnLst>
                              <p:par>
                                <p:cTn id="60" presetID="16" presetClass="entr" presetSubtype="21" fill="hold" grpId="0" nodeType="click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barn(inVertical)">
                                      <p:cBhvr>
                                        <p:cTn id="62" dur="500"/>
                                        <p:tgtEl>
                                          <p:spTgt spid="28"/>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21" fill="hold" grpId="0" nodeType="click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barn(inVertical)">
                                      <p:cBhvr>
                                        <p:cTn id="67" dur="500"/>
                                        <p:tgtEl>
                                          <p:spTgt spid="16"/>
                                        </p:tgtEl>
                                      </p:cBhvr>
                                    </p:animEffect>
                                  </p:childTnLst>
                                </p:cTn>
                              </p:par>
                            </p:childTnLst>
                          </p:cTn>
                        </p:par>
                      </p:childTnLst>
                    </p:cTn>
                  </p:par>
                  <p:par>
                    <p:cTn id="68" fill="hold">
                      <p:stCondLst>
                        <p:cond delay="indefinite"/>
                      </p:stCondLst>
                      <p:childTnLst>
                        <p:par>
                          <p:cTn id="69" fill="hold">
                            <p:stCondLst>
                              <p:cond delay="0"/>
                            </p:stCondLst>
                            <p:childTnLst>
                              <p:par>
                                <p:cTn id="70" presetID="16" presetClass="entr" presetSubtype="21" fill="hold" grpId="0" nodeType="clickEffect">
                                  <p:stCondLst>
                                    <p:cond delay="0"/>
                                  </p:stCondLst>
                                  <p:childTnLst>
                                    <p:set>
                                      <p:cBhvr>
                                        <p:cTn id="71" dur="1" fill="hold">
                                          <p:stCondLst>
                                            <p:cond delay="0"/>
                                          </p:stCondLst>
                                        </p:cTn>
                                        <p:tgtEl>
                                          <p:spTgt spid="29"/>
                                        </p:tgtEl>
                                        <p:attrNameLst>
                                          <p:attrName>style.visibility</p:attrName>
                                        </p:attrNameLst>
                                      </p:cBhvr>
                                      <p:to>
                                        <p:strVal val="visible"/>
                                      </p:to>
                                    </p:set>
                                    <p:animEffect transition="in" filter="barn(inVertical)">
                                      <p:cBhvr>
                                        <p:cTn id="72" dur="500"/>
                                        <p:tgtEl>
                                          <p:spTgt spid="29"/>
                                        </p:tgtEl>
                                      </p:cBhvr>
                                    </p:animEffect>
                                  </p:childTnLst>
                                </p:cTn>
                              </p:par>
                            </p:childTnLst>
                          </p:cTn>
                        </p:par>
                      </p:childTnLst>
                    </p:cTn>
                  </p:par>
                  <p:par>
                    <p:cTn id="73" fill="hold">
                      <p:stCondLst>
                        <p:cond delay="indefinite"/>
                      </p:stCondLst>
                      <p:childTnLst>
                        <p:par>
                          <p:cTn id="74" fill="hold">
                            <p:stCondLst>
                              <p:cond delay="0"/>
                            </p:stCondLst>
                            <p:childTnLst>
                              <p:par>
                                <p:cTn id="75" presetID="16" presetClass="entr" presetSubtype="21" fill="hold" grpId="0" nodeType="click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barn(inVertical)">
                                      <p:cBhvr>
                                        <p:cTn id="77" dur="500"/>
                                        <p:tgtEl>
                                          <p:spTgt spid="18"/>
                                        </p:tgtEl>
                                      </p:cBhvr>
                                    </p:animEffect>
                                  </p:childTnLst>
                                </p:cTn>
                              </p:par>
                            </p:childTnLst>
                          </p:cTn>
                        </p:par>
                      </p:childTnLst>
                    </p:cTn>
                  </p:par>
                  <p:par>
                    <p:cTn id="78" fill="hold">
                      <p:stCondLst>
                        <p:cond delay="indefinite"/>
                      </p:stCondLst>
                      <p:childTnLst>
                        <p:par>
                          <p:cTn id="79" fill="hold">
                            <p:stCondLst>
                              <p:cond delay="0"/>
                            </p:stCondLst>
                            <p:childTnLst>
                              <p:par>
                                <p:cTn id="80" presetID="16" presetClass="entr" presetSubtype="21" fill="hold" grpId="0" nodeType="clickEffect">
                                  <p:stCondLst>
                                    <p:cond delay="0"/>
                                  </p:stCondLst>
                                  <p:childTnLst>
                                    <p:set>
                                      <p:cBhvr>
                                        <p:cTn id="81" dur="1" fill="hold">
                                          <p:stCondLst>
                                            <p:cond delay="0"/>
                                          </p:stCondLst>
                                        </p:cTn>
                                        <p:tgtEl>
                                          <p:spTgt spid="30"/>
                                        </p:tgtEl>
                                        <p:attrNameLst>
                                          <p:attrName>style.visibility</p:attrName>
                                        </p:attrNameLst>
                                      </p:cBhvr>
                                      <p:to>
                                        <p:strVal val="visible"/>
                                      </p:to>
                                    </p:set>
                                    <p:animEffect transition="in" filter="barn(inVertical)">
                                      <p:cBhvr>
                                        <p:cTn id="82" dur="500"/>
                                        <p:tgtEl>
                                          <p:spTgt spid="30"/>
                                        </p:tgtEl>
                                      </p:cBhvr>
                                    </p:animEffect>
                                  </p:childTnLst>
                                </p:cTn>
                              </p:par>
                            </p:childTnLst>
                          </p:cTn>
                        </p:par>
                      </p:childTnLst>
                    </p:cTn>
                  </p:par>
                  <p:par>
                    <p:cTn id="83" fill="hold">
                      <p:stCondLst>
                        <p:cond delay="indefinite"/>
                      </p:stCondLst>
                      <p:childTnLst>
                        <p:par>
                          <p:cTn id="84" fill="hold">
                            <p:stCondLst>
                              <p:cond delay="0"/>
                            </p:stCondLst>
                            <p:childTnLst>
                              <p:par>
                                <p:cTn id="85" presetID="16" presetClass="entr" presetSubtype="21" fill="hold" grpId="0" nodeType="clickEffect">
                                  <p:stCondLst>
                                    <p:cond delay="0"/>
                                  </p:stCondLst>
                                  <p:childTnLst>
                                    <p:set>
                                      <p:cBhvr>
                                        <p:cTn id="86" dur="1" fill="hold">
                                          <p:stCondLst>
                                            <p:cond delay="0"/>
                                          </p:stCondLst>
                                        </p:cTn>
                                        <p:tgtEl>
                                          <p:spTgt spid="19"/>
                                        </p:tgtEl>
                                        <p:attrNameLst>
                                          <p:attrName>style.visibility</p:attrName>
                                        </p:attrNameLst>
                                      </p:cBhvr>
                                      <p:to>
                                        <p:strVal val="visible"/>
                                      </p:to>
                                    </p:set>
                                    <p:animEffect transition="in" filter="barn(inVertical)">
                                      <p:cBhvr>
                                        <p:cTn id="87" dur="500"/>
                                        <p:tgtEl>
                                          <p:spTgt spid="19"/>
                                        </p:tgtEl>
                                      </p:cBhvr>
                                    </p:animEffect>
                                  </p:childTnLst>
                                </p:cTn>
                              </p:par>
                            </p:childTnLst>
                          </p:cTn>
                        </p:par>
                      </p:childTnLst>
                    </p:cTn>
                  </p:par>
                  <p:par>
                    <p:cTn id="88" fill="hold">
                      <p:stCondLst>
                        <p:cond delay="indefinite"/>
                      </p:stCondLst>
                      <p:childTnLst>
                        <p:par>
                          <p:cTn id="89" fill="hold">
                            <p:stCondLst>
                              <p:cond delay="0"/>
                            </p:stCondLst>
                            <p:childTnLst>
                              <p:par>
                                <p:cTn id="90" presetID="16" presetClass="entr" presetSubtype="21" fill="hold" grpId="0" nodeType="clickEffect">
                                  <p:stCondLst>
                                    <p:cond delay="0"/>
                                  </p:stCondLst>
                                  <p:childTnLst>
                                    <p:set>
                                      <p:cBhvr>
                                        <p:cTn id="91" dur="1" fill="hold">
                                          <p:stCondLst>
                                            <p:cond delay="0"/>
                                          </p:stCondLst>
                                        </p:cTn>
                                        <p:tgtEl>
                                          <p:spTgt spid="37"/>
                                        </p:tgtEl>
                                        <p:attrNameLst>
                                          <p:attrName>style.visibility</p:attrName>
                                        </p:attrNameLst>
                                      </p:cBhvr>
                                      <p:to>
                                        <p:strVal val="visible"/>
                                      </p:to>
                                    </p:set>
                                    <p:animEffect transition="in" filter="barn(inVertical)">
                                      <p:cBhvr>
                                        <p:cTn id="92" dur="500"/>
                                        <p:tgtEl>
                                          <p:spTgt spid="37"/>
                                        </p:tgtEl>
                                      </p:cBhvr>
                                    </p:animEffect>
                                  </p:childTnLst>
                                </p:cTn>
                              </p:par>
                            </p:childTnLst>
                          </p:cTn>
                        </p:par>
                      </p:childTnLst>
                    </p:cTn>
                  </p:par>
                  <p:par>
                    <p:cTn id="93" fill="hold">
                      <p:stCondLst>
                        <p:cond delay="indefinite"/>
                      </p:stCondLst>
                      <p:childTnLst>
                        <p:par>
                          <p:cTn id="94" fill="hold">
                            <p:stCondLst>
                              <p:cond delay="0"/>
                            </p:stCondLst>
                            <p:childTnLst>
                              <p:par>
                                <p:cTn id="95" presetID="16" presetClass="entr" presetSubtype="21" fill="hold" grpId="0" nodeType="clickEffect">
                                  <p:stCondLst>
                                    <p:cond delay="0"/>
                                  </p:stCondLst>
                                  <p:childTnLst>
                                    <p:set>
                                      <p:cBhvr>
                                        <p:cTn id="96" dur="1" fill="hold">
                                          <p:stCondLst>
                                            <p:cond delay="0"/>
                                          </p:stCondLst>
                                        </p:cTn>
                                        <p:tgtEl>
                                          <p:spTgt spid="21"/>
                                        </p:tgtEl>
                                        <p:attrNameLst>
                                          <p:attrName>style.visibility</p:attrName>
                                        </p:attrNameLst>
                                      </p:cBhvr>
                                      <p:to>
                                        <p:strVal val="visible"/>
                                      </p:to>
                                    </p:set>
                                    <p:animEffect transition="in" filter="barn(inVertical)">
                                      <p:cBhvr>
                                        <p:cTn id="97" dur="500"/>
                                        <p:tgtEl>
                                          <p:spTgt spid="21"/>
                                        </p:tgtEl>
                                      </p:cBhvr>
                                    </p:animEffect>
                                  </p:childTnLst>
                                </p:cTn>
                              </p:par>
                            </p:childTnLst>
                          </p:cTn>
                        </p:par>
                      </p:childTnLst>
                    </p:cTn>
                  </p:par>
                  <p:par>
                    <p:cTn id="98" fill="hold">
                      <p:stCondLst>
                        <p:cond delay="indefinite"/>
                      </p:stCondLst>
                      <p:childTnLst>
                        <p:par>
                          <p:cTn id="99" fill="hold">
                            <p:stCondLst>
                              <p:cond delay="0"/>
                            </p:stCondLst>
                            <p:childTnLst>
                              <p:par>
                                <p:cTn id="100" presetID="16" presetClass="entr" presetSubtype="21" fill="hold" grpId="0" nodeType="clickEffect">
                                  <p:stCondLst>
                                    <p:cond delay="0"/>
                                  </p:stCondLst>
                                  <p:childTnLst>
                                    <p:set>
                                      <p:cBhvr>
                                        <p:cTn id="101" dur="1" fill="hold">
                                          <p:stCondLst>
                                            <p:cond delay="0"/>
                                          </p:stCondLst>
                                        </p:cTn>
                                        <p:tgtEl>
                                          <p:spTgt spid="39"/>
                                        </p:tgtEl>
                                        <p:attrNameLst>
                                          <p:attrName>style.visibility</p:attrName>
                                        </p:attrNameLst>
                                      </p:cBhvr>
                                      <p:to>
                                        <p:strVal val="visible"/>
                                      </p:to>
                                    </p:set>
                                    <p:animEffect transition="in" filter="barn(inVertical)">
                                      <p:cBhvr>
                                        <p:cTn id="102" dur="500"/>
                                        <p:tgtEl>
                                          <p:spTgt spid="39"/>
                                        </p:tgtEl>
                                      </p:cBhvr>
                                    </p:animEffect>
                                  </p:childTnLst>
                                </p:cTn>
                              </p:par>
                            </p:childTnLst>
                          </p:cTn>
                        </p:par>
                      </p:childTnLst>
                    </p:cTn>
                  </p:par>
                  <p:par>
                    <p:cTn id="103" fill="hold">
                      <p:stCondLst>
                        <p:cond delay="indefinite"/>
                      </p:stCondLst>
                      <p:childTnLst>
                        <p:par>
                          <p:cTn id="104" fill="hold">
                            <p:stCondLst>
                              <p:cond delay="0"/>
                            </p:stCondLst>
                            <p:childTnLst>
                              <p:par>
                                <p:cTn id="105" presetID="16" presetClass="entr" presetSubtype="21" fill="hold" grpId="0" nodeType="clickEffect">
                                  <p:stCondLst>
                                    <p:cond delay="0"/>
                                  </p:stCondLst>
                                  <p:childTnLst>
                                    <p:set>
                                      <p:cBhvr>
                                        <p:cTn id="106" dur="1" fill="hold">
                                          <p:stCondLst>
                                            <p:cond delay="0"/>
                                          </p:stCondLst>
                                        </p:cTn>
                                        <p:tgtEl>
                                          <p:spTgt spid="36"/>
                                        </p:tgtEl>
                                        <p:attrNameLst>
                                          <p:attrName>style.visibility</p:attrName>
                                        </p:attrNameLst>
                                      </p:cBhvr>
                                      <p:to>
                                        <p:strVal val="visible"/>
                                      </p:to>
                                    </p:set>
                                    <p:animEffect transition="in" filter="barn(inVertical)">
                                      <p:cBhvr>
                                        <p:cTn id="10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7" grpId="0" animBg="1"/>
      <p:bldP spid="20" grpId="0" animBg="1"/>
      <p:bldP spid="22" grpId="0" animBg="1"/>
      <p:bldP spid="26" grpId="0" animBg="1"/>
      <p:bldP spid="27" grpId="0" animBg="1"/>
      <p:bldP spid="28" grpId="0" animBg="1"/>
      <p:bldP spid="29" grpId="0" animBg="1"/>
      <p:bldP spid="30" grpId="0" animBg="1"/>
      <p:bldP spid="37" grpId="0" animBg="1"/>
      <p:bldP spid="38" grpId="0" animBg="1"/>
      <p:bldP spid="39" grpId="0" animBg="1"/>
      <p:bldP spid="3" grpId="0" animBg="1"/>
      <p:bldP spid="4" grpId="0" animBg="1"/>
      <p:bldP spid="5" grpId="0" animBg="1"/>
      <p:bldP spid="16" grpId="0" animBg="1"/>
      <p:bldP spid="18" grpId="0" animBg="1"/>
      <p:bldP spid="19" grpId="0" animBg="1"/>
      <p:bldP spid="21" grpId="0" animBg="1"/>
      <p:bldP spid="36"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10740430" y="-935373"/>
            <a:ext cx="11831100" cy="11831100"/>
            <a:chOff x="0" y="0"/>
            <a:chExt cx="812800" cy="812800"/>
          </a:xfrm>
        </p:grpSpPr>
        <p:sp>
          <p:nvSpPr>
            <p:cNvPr id="6" name="Freeform 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CE00"/>
            </a:solidFill>
          </p:spPr>
        </p:sp>
        <p:sp>
          <p:nvSpPr>
            <p:cNvPr id="7" name="TextBox 7"/>
            <p:cNvSpPr txBox="1"/>
            <p:nvPr/>
          </p:nvSpPr>
          <p:spPr>
            <a:xfrm>
              <a:off x="76200" y="38100"/>
              <a:ext cx="660400" cy="698500"/>
            </a:xfrm>
            <a:prstGeom prst="rect">
              <a:avLst/>
            </a:prstGeom>
          </p:spPr>
          <p:txBody>
            <a:bodyPr lIns="50800" tIns="50800" rIns="50800" bIns="50800" rtlCol="0" anchor="ctr"/>
            <a:lstStyle/>
            <a:p>
              <a:pPr algn="ctr">
                <a:lnSpc>
                  <a:spcPts val="2660"/>
                </a:lnSpc>
              </a:pPr>
            </a:p>
          </p:txBody>
        </p:sp>
      </p:grpSp>
      <p:sp>
        <p:nvSpPr>
          <p:cNvPr id="8" name="TextBox 8"/>
          <p:cNvSpPr txBox="1"/>
          <p:nvPr/>
        </p:nvSpPr>
        <p:spPr>
          <a:xfrm>
            <a:off x="2145241" y="3701020"/>
            <a:ext cx="8920844" cy="4052391"/>
          </a:xfrm>
          <a:prstGeom prst="rect">
            <a:avLst/>
          </a:prstGeom>
        </p:spPr>
        <p:txBody>
          <a:bodyPr lIns="0" tIns="0" rIns="0" bIns="0" rtlCol="0" anchor="t">
            <a:spAutoFit/>
          </a:bodyPr>
          <a:lstStyle/>
          <a:p>
            <a:pPr algn="l">
              <a:lnSpc>
                <a:spcPts val="15840"/>
              </a:lnSpc>
            </a:pPr>
            <a:r>
              <a:rPr lang="en-US" sz="12000" b="1" dirty="0">
                <a:solidFill>
                  <a:srgbClr val="000000"/>
                </a:solidFill>
                <a:latin typeface="思源黑体 Bold" panose="020B0800000000000000"/>
                <a:ea typeface="思源黑体 Bold" panose="020B0800000000000000"/>
                <a:cs typeface="思源黑体 Bold" panose="020B0800000000000000"/>
                <a:sym typeface="思源黑体 Bold" panose="020B0800000000000000"/>
              </a:rPr>
              <a:t>Thanks for listening!</a:t>
            </a:r>
            <a:endParaRPr lang="en-US" sz="12000" b="1" dirty="0">
              <a:solidFill>
                <a:srgbClr val="000000"/>
              </a:solidFill>
              <a:latin typeface="思源黑体 Bold" panose="020B0800000000000000"/>
              <a:ea typeface="思源黑体 Bold" panose="020B0800000000000000"/>
              <a:cs typeface="思源黑体 Bold" panose="020B0800000000000000"/>
              <a:sym typeface="思源黑体 Bold" panose="020B0800000000000000"/>
            </a:endParaRPr>
          </a:p>
        </p:txBody>
      </p:sp>
      <p:grpSp>
        <p:nvGrpSpPr>
          <p:cNvPr id="10" name="Group 10"/>
          <p:cNvGrpSpPr/>
          <p:nvPr/>
        </p:nvGrpSpPr>
        <p:grpSpPr>
          <a:xfrm>
            <a:off x="8242798" y="7904987"/>
            <a:ext cx="358087" cy="358087"/>
            <a:chOff x="0" y="0"/>
            <a:chExt cx="812800" cy="812800"/>
          </a:xfrm>
        </p:grpSpPr>
        <p:sp>
          <p:nvSpPr>
            <p:cNvPr id="11" name="Freeform 1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A9255"/>
            </a:solidFill>
          </p:spPr>
        </p:sp>
        <p:sp>
          <p:nvSpPr>
            <p:cNvPr id="12" name="TextBox 12"/>
            <p:cNvSpPr txBox="1"/>
            <p:nvPr/>
          </p:nvSpPr>
          <p:spPr>
            <a:xfrm>
              <a:off x="76200" y="38100"/>
              <a:ext cx="660400" cy="698500"/>
            </a:xfrm>
            <a:prstGeom prst="rect">
              <a:avLst/>
            </a:prstGeom>
          </p:spPr>
          <p:txBody>
            <a:bodyPr lIns="50800" tIns="50800" rIns="50800" bIns="50800" rtlCol="0" anchor="ctr"/>
            <a:lstStyle/>
            <a:p>
              <a:pPr algn="ctr">
                <a:lnSpc>
                  <a:spcPts val="2660"/>
                </a:lnSpc>
              </a:pPr>
            </a:p>
          </p:txBody>
        </p:sp>
      </p:grpSp>
      <p:grpSp>
        <p:nvGrpSpPr>
          <p:cNvPr id="13" name="Group 13"/>
          <p:cNvGrpSpPr/>
          <p:nvPr/>
        </p:nvGrpSpPr>
        <p:grpSpPr>
          <a:xfrm>
            <a:off x="17259300" y="6554844"/>
            <a:ext cx="262408" cy="262408"/>
            <a:chOff x="0" y="0"/>
            <a:chExt cx="812800" cy="812800"/>
          </a:xfrm>
        </p:grpSpPr>
        <p:sp>
          <p:nvSpPr>
            <p:cNvPr id="14" name="Freeform 1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sp>
        <p:sp>
          <p:nvSpPr>
            <p:cNvPr id="15" name="TextBox 15"/>
            <p:cNvSpPr txBox="1"/>
            <p:nvPr/>
          </p:nvSpPr>
          <p:spPr>
            <a:xfrm>
              <a:off x="76200" y="38100"/>
              <a:ext cx="660400" cy="698500"/>
            </a:xfrm>
            <a:prstGeom prst="rect">
              <a:avLst/>
            </a:prstGeom>
          </p:spPr>
          <p:txBody>
            <a:bodyPr lIns="50800" tIns="50800" rIns="50800" bIns="50800" rtlCol="0" anchor="ctr"/>
            <a:lstStyle/>
            <a:p>
              <a:pPr algn="ctr">
                <a:lnSpc>
                  <a:spcPts val="2660"/>
                </a:lnSpc>
              </a:pPr>
            </a:p>
          </p:txBody>
        </p:sp>
      </p:grpSp>
      <p:grpSp>
        <p:nvGrpSpPr>
          <p:cNvPr id="16" name="Group 16"/>
          <p:cNvGrpSpPr/>
          <p:nvPr/>
        </p:nvGrpSpPr>
        <p:grpSpPr>
          <a:xfrm>
            <a:off x="16101057" y="5452397"/>
            <a:ext cx="170096" cy="170096"/>
            <a:chOff x="0" y="0"/>
            <a:chExt cx="812800" cy="812800"/>
          </a:xfrm>
        </p:grpSpPr>
        <p:sp>
          <p:nvSpPr>
            <p:cNvPr id="17" name="Freeform 1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sp>
        <p:sp>
          <p:nvSpPr>
            <p:cNvPr id="18" name="TextBox 18"/>
            <p:cNvSpPr txBox="1"/>
            <p:nvPr/>
          </p:nvSpPr>
          <p:spPr>
            <a:xfrm>
              <a:off x="76200" y="38100"/>
              <a:ext cx="660400" cy="698500"/>
            </a:xfrm>
            <a:prstGeom prst="rect">
              <a:avLst/>
            </a:prstGeom>
          </p:spPr>
          <p:txBody>
            <a:bodyPr lIns="50800" tIns="50800" rIns="50800" bIns="50800" rtlCol="0" anchor="ctr"/>
            <a:lstStyle/>
            <a:p>
              <a:pPr algn="ctr">
                <a:lnSpc>
                  <a:spcPts val="2660"/>
                </a:lnSpc>
              </a:pPr>
            </a:p>
          </p:txBody>
        </p:sp>
      </p:grpSp>
      <p:grpSp>
        <p:nvGrpSpPr>
          <p:cNvPr id="19" name="Group 19"/>
          <p:cNvGrpSpPr/>
          <p:nvPr/>
        </p:nvGrpSpPr>
        <p:grpSpPr>
          <a:xfrm>
            <a:off x="10069962" y="2585494"/>
            <a:ext cx="384717" cy="384717"/>
            <a:chOff x="0" y="0"/>
            <a:chExt cx="812800" cy="812800"/>
          </a:xfrm>
        </p:grpSpPr>
        <p:sp>
          <p:nvSpPr>
            <p:cNvPr id="20" name="Freeform 2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EAEA6"/>
            </a:solidFill>
          </p:spPr>
        </p:sp>
        <p:sp>
          <p:nvSpPr>
            <p:cNvPr id="21" name="TextBox 21"/>
            <p:cNvSpPr txBox="1"/>
            <p:nvPr/>
          </p:nvSpPr>
          <p:spPr>
            <a:xfrm>
              <a:off x="76200" y="38100"/>
              <a:ext cx="660400" cy="698500"/>
            </a:xfrm>
            <a:prstGeom prst="rect">
              <a:avLst/>
            </a:prstGeom>
          </p:spPr>
          <p:txBody>
            <a:bodyPr lIns="50800" tIns="50800" rIns="50800" bIns="50800" rtlCol="0" anchor="ctr"/>
            <a:lstStyle/>
            <a:p>
              <a:pPr algn="ctr">
                <a:lnSpc>
                  <a:spcPts val="2660"/>
                </a:lnSpc>
              </a:pPr>
            </a:p>
          </p:txBody>
        </p:sp>
      </p:grpSp>
      <p:grpSp>
        <p:nvGrpSpPr>
          <p:cNvPr id="22" name="Group 22"/>
          <p:cNvGrpSpPr/>
          <p:nvPr/>
        </p:nvGrpSpPr>
        <p:grpSpPr>
          <a:xfrm>
            <a:off x="688389" y="4700325"/>
            <a:ext cx="443175" cy="443175"/>
            <a:chOff x="0" y="0"/>
            <a:chExt cx="812800" cy="812800"/>
          </a:xfrm>
        </p:grpSpPr>
        <p:sp>
          <p:nvSpPr>
            <p:cNvPr id="23" name="Freeform 2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3A7EB"/>
            </a:solidFill>
          </p:spPr>
        </p:sp>
        <p:sp>
          <p:nvSpPr>
            <p:cNvPr id="24" name="TextBox 24"/>
            <p:cNvSpPr txBox="1"/>
            <p:nvPr/>
          </p:nvSpPr>
          <p:spPr>
            <a:xfrm>
              <a:off x="76200" y="38100"/>
              <a:ext cx="660400" cy="698500"/>
            </a:xfrm>
            <a:prstGeom prst="rect">
              <a:avLst/>
            </a:prstGeom>
          </p:spPr>
          <p:txBody>
            <a:bodyPr lIns="50800" tIns="50800" rIns="50800" bIns="50800" rtlCol="0" anchor="ctr"/>
            <a:lstStyle/>
            <a:p>
              <a:pPr algn="ctr">
                <a:lnSpc>
                  <a:spcPts val="2660"/>
                </a:lnSpc>
              </a:pPr>
            </a:p>
          </p:txBody>
        </p:sp>
      </p:grpSp>
      <p:sp>
        <p:nvSpPr>
          <p:cNvPr id="25" name="Freeform 25"/>
          <p:cNvSpPr/>
          <p:nvPr/>
        </p:nvSpPr>
        <p:spPr>
          <a:xfrm>
            <a:off x="-1653063" y="-1543050"/>
            <a:ext cx="6044088" cy="4784903"/>
          </a:xfrm>
          <a:custGeom>
            <a:avLst/>
            <a:gdLst/>
            <a:ahLst/>
            <a:cxnLst/>
            <a:rect l="l" t="t" r="r" b="b"/>
            <a:pathLst>
              <a:path w="6044088" h="4784903">
                <a:moveTo>
                  <a:pt x="0" y="0"/>
                </a:moveTo>
                <a:lnTo>
                  <a:pt x="6044088" y="0"/>
                </a:lnTo>
                <a:lnTo>
                  <a:pt x="6044088" y="4784903"/>
                </a:lnTo>
                <a:lnTo>
                  <a:pt x="0" y="4784903"/>
                </a:lnTo>
                <a:lnTo>
                  <a:pt x="0" y="0"/>
                </a:lnTo>
                <a:close/>
              </a:path>
            </a:pathLst>
          </a:custGeom>
          <a:blipFill>
            <a:blip r:embed="rId1"/>
            <a:stretch>
              <a:fillRect/>
            </a:stretch>
          </a:blipFill>
        </p:spPr>
      </p:sp>
      <p:sp>
        <p:nvSpPr>
          <p:cNvPr id="27" name="Freeform 27"/>
          <p:cNvSpPr/>
          <p:nvPr/>
        </p:nvSpPr>
        <p:spPr>
          <a:xfrm rot="1220164">
            <a:off x="14275234" y="4054131"/>
            <a:ext cx="1418085" cy="1330140"/>
          </a:xfrm>
          <a:custGeom>
            <a:avLst/>
            <a:gdLst/>
            <a:ahLst/>
            <a:cxnLst/>
            <a:rect l="l" t="t" r="r" b="b"/>
            <a:pathLst>
              <a:path w="1418085" h="1330140">
                <a:moveTo>
                  <a:pt x="0" y="0"/>
                </a:moveTo>
                <a:lnTo>
                  <a:pt x="1418085" y="0"/>
                </a:lnTo>
                <a:lnTo>
                  <a:pt x="1418085" y="1330140"/>
                </a:lnTo>
                <a:lnTo>
                  <a:pt x="0" y="1330140"/>
                </a:lnTo>
                <a:lnTo>
                  <a:pt x="0" y="0"/>
                </a:lnTo>
                <a:close/>
              </a:path>
            </a:pathLst>
          </a:custGeom>
          <a:blipFill>
            <a:blip r:embed="rId2"/>
            <a:stretch>
              <a:fillRect l="-11359" t="-16302" r="-13896" b="-17234"/>
            </a:stretch>
          </a:blipFill>
        </p:spPr>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371600" y="1409700"/>
            <a:ext cx="15697200" cy="8676671"/>
          </a:xfrm>
          <a:prstGeom prst="rect">
            <a:avLst/>
          </a:prstGeom>
          <a:noFill/>
        </p:spPr>
        <p:txBody>
          <a:bodyPr wrap="square">
            <a:spAutoFit/>
          </a:bodyPr>
          <a:lstStyle/>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1. </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核心话题词汇</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marL="571500" indent="-571500" defTabSz="1371600">
              <a:lnSpc>
                <a:spcPct val="120000"/>
              </a:lnSpc>
              <a:buFont typeface="Wingdings" panose="05000000000000000000" pitchFamily="2" charset="2"/>
              <a:buChar char="l"/>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AI</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相关： </a:t>
            </a:r>
            <a:endPar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artificial intelligence (AI), hacker, password cracker, automate tasks</a:t>
            </a:r>
            <a:endPar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marL="571500" indent="-571500" defTabSz="1371600">
              <a:lnSpc>
                <a:spcPct val="120000"/>
              </a:lnSpc>
              <a:buFont typeface="Wingdings" panose="05000000000000000000" pitchFamily="2" charset="2"/>
              <a:buChar char="l"/>
              <a:defRPr/>
            </a:pP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密码安全： </a:t>
            </a:r>
            <a:endPar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password, account, seven-digit password, symbols, capital/lowercase letters, unique combinations</a:t>
            </a:r>
            <a:endPar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marL="571500" indent="-571500" defTabSz="1371600">
              <a:lnSpc>
                <a:spcPct val="120000"/>
              </a:lnSpc>
              <a:buFont typeface="Wingdings" panose="05000000000000000000" pitchFamily="2" charset="2"/>
              <a:buChar char="l"/>
              <a:defRPr/>
            </a:pP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保护措施： </a:t>
            </a:r>
            <a:endPar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protect...from..., online security, password manager, generate unique passwords, enhance the protection, disconnect from the Internet, change passwords frequently</a:t>
            </a:r>
            <a:endPar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marL="571500" indent="-571500" defTabSz="1371600">
              <a:lnSpc>
                <a:spcPct val="120000"/>
              </a:lnSpc>
              <a:buFont typeface="Wingdings" panose="05000000000000000000" pitchFamily="2" charset="2"/>
              <a:buChar char="l"/>
              <a:defRPr/>
            </a:pP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隐私相关：</a:t>
            </a:r>
            <a:endPar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 </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personal privacy, post information online, be concerned about security</a:t>
            </a:r>
            <a:endPar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endParaRPr lang="zh-CN"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p:txBody>
      </p:sp>
      <p:sp>
        <p:nvSpPr>
          <p:cNvPr id="26" name="îṡlíḑé"/>
          <p:cNvSpPr/>
          <p:nvPr/>
        </p:nvSpPr>
        <p:spPr bwMode="auto">
          <a:xfrm>
            <a:off x="4953000" y="65741"/>
            <a:ext cx="8009160" cy="991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37160" tIns="68580" rIns="137160" bIns="68580"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457200" indent="-457200" defTabSz="1370965">
              <a:lnSpc>
                <a:spcPct val="150000"/>
              </a:lnSpc>
              <a:buFont typeface="Wingdings" panose="05000000000000000000" pitchFamily="2" charset="2"/>
              <a:buChar char="Ø"/>
              <a:defRPr/>
            </a:pPr>
            <a:r>
              <a:rPr lang="en-US" altLang="zh-CN" sz="4000" b="1" dirty="0">
                <a:solidFill>
                  <a:srgbClr val="000000">
                    <a:lumMod val="75000"/>
                    <a:lumOff val="25000"/>
                  </a:srgbClr>
                </a:solidFill>
                <a:latin typeface="微软雅黑" panose="020B0503020204020204" pitchFamily="34" charset="-122"/>
                <a:ea typeface="微软雅黑" panose="020B0503020204020204" pitchFamily="34" charset="-122"/>
                <a:sym typeface="Open Sans" panose="020B0606030504020204" pitchFamily="34" charset="0"/>
              </a:rPr>
              <a:t>Learn from the passage</a:t>
            </a:r>
            <a:endParaRPr lang="en-US" altLang="zh-CN" sz="4000" b="1" dirty="0">
              <a:solidFill>
                <a:srgbClr val="000000">
                  <a:lumMod val="75000"/>
                  <a:lumOff val="25000"/>
                </a:srgbClr>
              </a:solidFill>
              <a:latin typeface="微软雅黑" panose="020B0503020204020204" pitchFamily="34" charset="-122"/>
              <a:ea typeface="微软雅黑" panose="020B0503020204020204" pitchFamily="34" charset="-122"/>
              <a:sym typeface="Open Sans" panose="020B0606030504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066800" y="1409700"/>
            <a:ext cx="16154400" cy="7347076"/>
          </a:xfrm>
          <a:prstGeom prst="rect">
            <a:avLst/>
          </a:prstGeom>
          <a:noFill/>
        </p:spPr>
        <p:txBody>
          <a:bodyPr wrap="square">
            <a:spAutoFit/>
          </a:bodyPr>
          <a:lstStyle/>
          <a:p>
            <a:pPr defTabSz="1371600">
              <a:lnSpc>
                <a:spcPct val="120000"/>
              </a:lnSpc>
              <a:defRPr/>
            </a:pP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2. </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亮点句子仿写与应用（写作迁移）</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原句： </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Artificial intelligence (AI) has been making our lives easier in many areas, from automating tasks to extracting information from big data files.</a:t>
            </a:r>
            <a:endPar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结构提炼： </a:t>
            </a:r>
            <a:r>
              <a:rPr lang="en-US" altLang="zh-CN" sz="3600" b="1" kern="100" dirty="0" err="1">
                <a:solidFill>
                  <a:srgbClr val="C00000"/>
                </a:solidFill>
                <a:latin typeface="Times New Roman" panose="02020603050405020304" pitchFamily="18" charset="0"/>
                <a:ea typeface="微软雅黑" panose="020B0503020204020204" pitchFamily="34" charset="-122"/>
                <a:cs typeface="Calibri" panose="020F0502020204030204" pitchFamily="34" charset="0"/>
              </a:rPr>
              <a:t>sth</a:t>
            </a:r>
            <a:r>
              <a:rPr lang="en-US" altLang="zh-CN" sz="3600" b="1" kern="100" dirty="0">
                <a:solidFill>
                  <a:srgbClr val="C00000"/>
                </a:solidFill>
                <a:latin typeface="Times New Roman" panose="02020603050405020304" pitchFamily="18" charset="0"/>
                <a:ea typeface="微软雅黑" panose="020B0503020204020204" pitchFamily="34" charset="-122"/>
                <a:cs typeface="Calibri" panose="020F0502020204030204" pitchFamily="34" charset="0"/>
              </a:rPr>
              <a:t>. has been making our lives easier in many areas, from A to B.</a:t>
            </a:r>
            <a:endParaRPr lang="en-US" altLang="zh-CN" sz="3600" b="1" kern="100" dirty="0">
              <a:solidFill>
                <a:srgbClr val="C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迁移应用（利弊类话题）：</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marL="571500" indent="-571500" defTabSz="1371600">
              <a:lnSpc>
                <a:spcPct val="120000"/>
              </a:lnSpc>
              <a:buFont typeface="Wingdings" panose="05000000000000000000" pitchFamily="2" charset="2"/>
              <a:buChar char="l"/>
              <a:defRPr/>
            </a:pP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智能手机在众多领域让我们的生活更便捷，从在线购物到在陌生城市导航。</a:t>
            </a:r>
            <a:endPar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marL="742950" indent="-742950" defTabSz="1371600">
              <a:lnSpc>
                <a:spcPct val="120000"/>
              </a:lnSpc>
              <a:buAutoNum type="alphaLcPeriod"/>
              <a:defRPr/>
            </a:pPr>
            <a:endPar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marL="742950" indent="-742950" defTabSz="1371600">
              <a:lnSpc>
                <a:spcPct val="120000"/>
              </a:lnSpc>
              <a:buAutoNum type="alphaLcPeriod"/>
              <a:defRPr/>
            </a:pPr>
            <a:endPar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marL="571500" indent="-571500" defTabSz="1371600">
              <a:lnSpc>
                <a:spcPct val="120000"/>
              </a:lnSpc>
              <a:buFont typeface="Wingdings" panose="05000000000000000000" pitchFamily="2" charset="2"/>
              <a:buChar char="l"/>
              <a:defRPr/>
            </a:pP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在线学习平台在众多地方让教育更触手可及，从偏远乡村到繁忙都市中心。</a:t>
            </a:r>
            <a:endPar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endPar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p:txBody>
      </p:sp>
      <p:sp>
        <p:nvSpPr>
          <p:cNvPr id="26" name="îṡlíḑé"/>
          <p:cNvSpPr/>
          <p:nvPr/>
        </p:nvSpPr>
        <p:spPr bwMode="auto">
          <a:xfrm>
            <a:off x="4953000" y="65741"/>
            <a:ext cx="8009160" cy="991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37160" tIns="68580" rIns="137160" bIns="68580"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457200" indent="-457200" defTabSz="1370965">
              <a:lnSpc>
                <a:spcPct val="150000"/>
              </a:lnSpc>
              <a:buFont typeface="Wingdings" panose="05000000000000000000" pitchFamily="2" charset="2"/>
              <a:buChar char="Ø"/>
              <a:defRPr/>
            </a:pPr>
            <a:r>
              <a:rPr lang="en-US" altLang="zh-CN" sz="4000" b="1" dirty="0">
                <a:solidFill>
                  <a:srgbClr val="000000">
                    <a:lumMod val="75000"/>
                    <a:lumOff val="25000"/>
                  </a:srgbClr>
                </a:solidFill>
                <a:latin typeface="微软雅黑" panose="020B0503020204020204" pitchFamily="34" charset="-122"/>
                <a:ea typeface="微软雅黑" panose="020B0503020204020204" pitchFamily="34" charset="-122"/>
                <a:sym typeface="Open Sans" panose="020B0606030504020204" pitchFamily="34" charset="0"/>
              </a:rPr>
              <a:t>Learn from the passage</a:t>
            </a:r>
            <a:endParaRPr lang="en-US" altLang="zh-CN" sz="4000" b="1" dirty="0">
              <a:solidFill>
                <a:srgbClr val="000000">
                  <a:lumMod val="75000"/>
                  <a:lumOff val="25000"/>
                </a:srgbClr>
              </a:solidFill>
              <a:latin typeface="微软雅黑" panose="020B0503020204020204" pitchFamily="34" charset="-122"/>
              <a:ea typeface="微软雅黑" panose="020B0503020204020204" pitchFamily="34" charset="-122"/>
              <a:sym typeface="Open Sans" panose="020B0606030504020204" pitchFamily="34" charset="0"/>
            </a:endParaRPr>
          </a:p>
        </p:txBody>
      </p:sp>
      <p:sp>
        <p:nvSpPr>
          <p:cNvPr id="2" name="文本框 1"/>
          <p:cNvSpPr txBox="1"/>
          <p:nvPr/>
        </p:nvSpPr>
        <p:spPr>
          <a:xfrm>
            <a:off x="1215120" y="5467171"/>
            <a:ext cx="16154400" cy="1200329"/>
          </a:xfrm>
          <a:prstGeom prst="rect">
            <a:avLst/>
          </a:prstGeom>
          <a:noFill/>
        </p:spPr>
        <p:txBody>
          <a:bodyPr wrap="square" rtlCol="0">
            <a:spAutoFit/>
          </a:bodyPr>
          <a:lstStyle/>
          <a:p>
            <a:pPr defTabSz="1371600"/>
            <a:r>
              <a:rPr lang="en-US" altLang="zh-CN" sz="3600" b="1" i="1" kern="100" dirty="0">
                <a:latin typeface="Calibri" panose="020F0502020204030204" pitchFamily="34" charset="0"/>
                <a:ea typeface="Calibri" panose="020F0502020204030204" pitchFamily="34" charset="0"/>
                <a:cs typeface="Calibri" panose="020F0502020204030204" pitchFamily="34" charset="0"/>
              </a:rPr>
              <a:t>The smartphone has been making our lives more convenient in many areas, from online shopping to navigating unfamiliar cities.</a:t>
            </a:r>
            <a:endParaRPr lang="en-US" altLang="zh-CN" sz="3600" b="1" i="1" kern="100" dirty="0">
              <a:latin typeface="Calibri" panose="020F0502020204030204" pitchFamily="34" charset="0"/>
              <a:ea typeface="Calibri" panose="020F0502020204030204" pitchFamily="34" charset="0"/>
              <a:cs typeface="Calibri" panose="020F0502020204030204" pitchFamily="34" charset="0"/>
            </a:endParaRPr>
          </a:p>
        </p:txBody>
      </p:sp>
      <p:sp>
        <p:nvSpPr>
          <p:cNvPr id="3" name="文本框 2"/>
          <p:cNvSpPr txBox="1"/>
          <p:nvPr/>
        </p:nvSpPr>
        <p:spPr>
          <a:xfrm>
            <a:off x="1140960" y="7429500"/>
            <a:ext cx="16154400" cy="1200329"/>
          </a:xfrm>
          <a:prstGeom prst="rect">
            <a:avLst/>
          </a:prstGeom>
          <a:noFill/>
        </p:spPr>
        <p:txBody>
          <a:bodyPr wrap="square" rtlCol="0">
            <a:spAutoFit/>
          </a:bodyPr>
          <a:lstStyle/>
          <a:p>
            <a:pPr defTabSz="1371600"/>
            <a:r>
              <a:rPr lang="en-US" altLang="zh-CN" sz="3600" b="1" i="1" kern="100" dirty="0">
                <a:latin typeface="Calibri" panose="020F0502020204030204" pitchFamily="34" charset="0"/>
                <a:ea typeface="Calibri" panose="020F0502020204030204" pitchFamily="34" charset="0"/>
                <a:cs typeface="Calibri" panose="020F0502020204030204" pitchFamily="34" charset="0"/>
              </a:rPr>
              <a:t>Online learning platforms have been making education more accessible in many areas, from remote villages to busy urban centers.</a:t>
            </a:r>
            <a:endParaRPr lang="en-US" altLang="zh-CN" sz="3600" b="1" i="1" kern="100" dirty="0">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914400" y="1485900"/>
            <a:ext cx="16764000" cy="6682279"/>
          </a:xfrm>
          <a:prstGeom prst="rect">
            <a:avLst/>
          </a:prstGeom>
          <a:noFill/>
        </p:spPr>
        <p:txBody>
          <a:bodyPr wrap="square">
            <a:spAutoFit/>
          </a:bodyPr>
          <a:lstStyle/>
          <a:p>
            <a:pPr defTabSz="1371600">
              <a:lnSpc>
                <a:spcPct val="120000"/>
              </a:lnSpc>
              <a:defRPr/>
            </a:pP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原句： </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Mahna suggests the following methods to help you protect yourself against hackers.</a:t>
            </a:r>
            <a:endPar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结构提炼： </a:t>
            </a:r>
            <a:r>
              <a:rPr lang="en-US" altLang="zh-CN" sz="3600" b="1" kern="100" dirty="0">
                <a:solidFill>
                  <a:srgbClr val="C00000"/>
                </a:solidFill>
                <a:latin typeface="Times New Roman" panose="02020603050405020304" pitchFamily="18" charset="0"/>
                <a:ea typeface="微软雅黑" panose="020B0503020204020204" pitchFamily="34" charset="-122"/>
                <a:cs typeface="Calibri" panose="020F0502020204030204" pitchFamily="34" charset="0"/>
              </a:rPr>
              <a:t>sb. suggests the following methods to help you do </a:t>
            </a:r>
            <a:r>
              <a:rPr lang="en-US" altLang="zh-CN" sz="3600" b="1" kern="100" dirty="0" err="1">
                <a:solidFill>
                  <a:srgbClr val="C00000"/>
                </a:solidFill>
                <a:latin typeface="Times New Roman" panose="02020603050405020304" pitchFamily="18" charset="0"/>
                <a:ea typeface="微软雅黑" panose="020B0503020204020204" pitchFamily="34" charset="-122"/>
                <a:cs typeface="Calibri" panose="020F0502020204030204" pitchFamily="34" charset="0"/>
              </a:rPr>
              <a:t>sth</a:t>
            </a:r>
            <a:r>
              <a:rPr lang="en-US" altLang="zh-CN" sz="3600" b="1" kern="100" dirty="0">
                <a:solidFill>
                  <a:srgbClr val="C00000"/>
                </a:solidFill>
                <a:latin typeface="Times New Roman" panose="02020603050405020304" pitchFamily="18" charset="0"/>
                <a:ea typeface="微软雅黑" panose="020B0503020204020204" pitchFamily="34" charset="-122"/>
                <a:cs typeface="Calibri" panose="020F0502020204030204" pitchFamily="34" charset="0"/>
              </a:rPr>
              <a:t>. / protect yourself against </a:t>
            </a:r>
            <a:r>
              <a:rPr lang="en-US" altLang="zh-CN" sz="3600" b="1" kern="100" dirty="0" err="1">
                <a:solidFill>
                  <a:srgbClr val="C00000"/>
                </a:solidFill>
                <a:latin typeface="Times New Roman" panose="02020603050405020304" pitchFamily="18" charset="0"/>
                <a:ea typeface="微软雅黑" panose="020B0503020204020204" pitchFamily="34" charset="-122"/>
                <a:cs typeface="Calibri" panose="020F0502020204030204" pitchFamily="34" charset="0"/>
              </a:rPr>
              <a:t>sth</a:t>
            </a:r>
            <a:r>
              <a:rPr lang="en-US" altLang="zh-CN" sz="3600" b="1" kern="100" dirty="0">
                <a:solidFill>
                  <a:srgbClr val="C00000"/>
                </a:solidFill>
                <a:latin typeface="Times New Roman" panose="02020603050405020304" pitchFamily="18" charset="0"/>
                <a:ea typeface="微软雅黑" panose="020B0503020204020204" pitchFamily="34" charset="-122"/>
                <a:cs typeface="Calibri" panose="020F0502020204030204" pitchFamily="34" charset="0"/>
              </a:rPr>
              <a:t>.</a:t>
            </a:r>
            <a:endParaRPr lang="en-US" altLang="zh-CN" sz="3600" b="1" kern="100" dirty="0">
              <a:solidFill>
                <a:srgbClr val="C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迁移应用（建议信）：</a:t>
            </a:r>
            <a:endPar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marL="571500" indent="-571500" defTabSz="1371600">
              <a:lnSpc>
                <a:spcPct val="120000"/>
              </a:lnSpc>
              <a:buFont typeface="Wingdings" panose="05000000000000000000" pitchFamily="2" charset="2"/>
              <a:buChar char="l"/>
              <a:defRPr/>
            </a:pP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专家建议以下方法来帮助你提高阅读理解能力。</a:t>
            </a:r>
            <a:endPar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endPar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marL="571500" indent="-571500" defTabSz="1371600">
              <a:lnSpc>
                <a:spcPct val="120000"/>
              </a:lnSpc>
              <a:buFont typeface="Wingdings" panose="05000000000000000000" pitchFamily="2" charset="2"/>
              <a:buChar char="l"/>
              <a:defRPr/>
            </a:pP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以下是一些实用方法，帮助你保护视力免受电子屏幕伤害。</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endPar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p:txBody>
      </p:sp>
      <p:sp>
        <p:nvSpPr>
          <p:cNvPr id="26" name="îṡlíḑé"/>
          <p:cNvSpPr/>
          <p:nvPr/>
        </p:nvSpPr>
        <p:spPr bwMode="auto">
          <a:xfrm>
            <a:off x="4953000" y="65741"/>
            <a:ext cx="8009160" cy="991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37160" tIns="68580" rIns="137160" bIns="68580"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457200" indent="-457200" defTabSz="1370965">
              <a:lnSpc>
                <a:spcPct val="150000"/>
              </a:lnSpc>
              <a:buFont typeface="Wingdings" panose="05000000000000000000" pitchFamily="2" charset="2"/>
              <a:buChar char="Ø"/>
              <a:defRPr/>
            </a:pPr>
            <a:r>
              <a:rPr lang="en-US" altLang="zh-CN" sz="4000" b="1" dirty="0">
                <a:solidFill>
                  <a:srgbClr val="000000">
                    <a:lumMod val="75000"/>
                    <a:lumOff val="25000"/>
                  </a:srgbClr>
                </a:solidFill>
                <a:latin typeface="微软雅黑" panose="020B0503020204020204" pitchFamily="34" charset="-122"/>
                <a:ea typeface="微软雅黑" panose="020B0503020204020204" pitchFamily="34" charset="-122"/>
                <a:sym typeface="Open Sans" panose="020B0606030504020204" pitchFamily="34" charset="0"/>
              </a:rPr>
              <a:t>Learn from the passage</a:t>
            </a:r>
            <a:endParaRPr lang="en-US" altLang="zh-CN" sz="4000" b="1" dirty="0">
              <a:solidFill>
                <a:srgbClr val="000000">
                  <a:lumMod val="75000"/>
                  <a:lumOff val="25000"/>
                </a:srgbClr>
              </a:solidFill>
              <a:latin typeface="微软雅黑" panose="020B0503020204020204" pitchFamily="34" charset="-122"/>
              <a:ea typeface="微软雅黑" panose="020B0503020204020204" pitchFamily="34" charset="-122"/>
              <a:sym typeface="Open Sans" panose="020B0606030504020204" pitchFamily="34" charset="0"/>
            </a:endParaRPr>
          </a:p>
        </p:txBody>
      </p:sp>
      <p:sp>
        <p:nvSpPr>
          <p:cNvPr id="2" name="文本框 1"/>
          <p:cNvSpPr txBox="1"/>
          <p:nvPr/>
        </p:nvSpPr>
        <p:spPr>
          <a:xfrm>
            <a:off x="838200" y="5448300"/>
            <a:ext cx="17221200" cy="646331"/>
          </a:xfrm>
          <a:prstGeom prst="rect">
            <a:avLst/>
          </a:prstGeom>
          <a:noFill/>
        </p:spPr>
        <p:txBody>
          <a:bodyPr wrap="square" rtlCol="0">
            <a:spAutoFit/>
          </a:bodyPr>
          <a:lstStyle/>
          <a:p>
            <a:pPr defTabSz="1371600"/>
            <a:r>
              <a:rPr lang="en-US" altLang="zh-CN" sz="3600" b="1" i="1" kern="100" dirty="0">
                <a:latin typeface="Calibri" panose="020F0502020204030204" pitchFamily="34" charset="0"/>
                <a:ea typeface="Calibri" panose="020F0502020204030204" pitchFamily="34" charset="0"/>
                <a:cs typeface="Calibri" panose="020F0502020204030204" pitchFamily="34" charset="0"/>
              </a:rPr>
              <a:t>Experts suggest the following methods to help you improve your reading comprehension.</a:t>
            </a:r>
            <a:endParaRPr lang="en-US" altLang="zh-CN" sz="3600" b="1" i="1" kern="100" dirty="0">
              <a:latin typeface="Calibri" panose="020F0502020204030204" pitchFamily="34" charset="0"/>
              <a:ea typeface="Calibri" panose="020F0502020204030204" pitchFamily="34" charset="0"/>
              <a:cs typeface="Calibri" panose="020F0502020204030204" pitchFamily="34" charset="0"/>
            </a:endParaRPr>
          </a:p>
        </p:txBody>
      </p:sp>
      <p:sp>
        <p:nvSpPr>
          <p:cNvPr id="3" name="文本框 2"/>
          <p:cNvSpPr txBox="1"/>
          <p:nvPr/>
        </p:nvSpPr>
        <p:spPr>
          <a:xfrm>
            <a:off x="790223" y="6808239"/>
            <a:ext cx="16912320" cy="646331"/>
          </a:xfrm>
          <a:prstGeom prst="rect">
            <a:avLst/>
          </a:prstGeom>
          <a:noFill/>
        </p:spPr>
        <p:txBody>
          <a:bodyPr wrap="square" rtlCol="0">
            <a:spAutoFit/>
          </a:bodyPr>
          <a:lstStyle/>
          <a:p>
            <a:pPr defTabSz="1371600"/>
            <a:r>
              <a:rPr lang="en-US" altLang="zh-CN" sz="3600" b="1" i="1" kern="100" dirty="0">
                <a:latin typeface="Calibri" panose="020F0502020204030204" pitchFamily="34" charset="0"/>
                <a:ea typeface="Calibri" panose="020F0502020204030204" pitchFamily="34" charset="0"/>
                <a:cs typeface="Calibri" panose="020F0502020204030204" pitchFamily="34" charset="0"/>
              </a:rPr>
              <a:t>Here are some practical methods to help you protect your eyesight from digital screens.</a:t>
            </a:r>
            <a:endParaRPr lang="en-US" altLang="zh-CN" sz="3600" b="1" i="1" kern="100" dirty="0">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74260" y="1409700"/>
            <a:ext cx="16956540" cy="6682279"/>
          </a:xfrm>
          <a:prstGeom prst="rect">
            <a:avLst/>
          </a:prstGeom>
          <a:noFill/>
        </p:spPr>
        <p:txBody>
          <a:bodyPr wrap="square">
            <a:spAutoFit/>
          </a:bodyPr>
          <a:lstStyle/>
          <a:p>
            <a:pPr defTabSz="1371600">
              <a:lnSpc>
                <a:spcPct val="120000"/>
              </a:lnSpc>
              <a:defRPr/>
            </a:pP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原句： </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If you assume you've been hacked, don't scan for viruses or change passwords until you have disconnected from the Internet.</a:t>
            </a:r>
            <a:endPar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结构提炼</a:t>
            </a:r>
            <a:r>
              <a:rPr lang="zh-CN" altLang="en-US" sz="3600" b="1" kern="100" dirty="0">
                <a:solidFill>
                  <a:srgbClr val="C00000"/>
                </a:solidFill>
                <a:latin typeface="Times New Roman" panose="02020603050405020304" pitchFamily="18" charset="0"/>
                <a:ea typeface="微软雅黑" panose="020B0503020204020204" pitchFamily="34" charset="-122"/>
                <a:cs typeface="Calibri" panose="020F0502020204030204" pitchFamily="34" charset="0"/>
              </a:rPr>
              <a:t>： </a:t>
            </a:r>
            <a:r>
              <a:rPr lang="en-US" altLang="zh-CN" sz="3600" b="1" kern="100" dirty="0">
                <a:solidFill>
                  <a:srgbClr val="C00000"/>
                </a:solidFill>
                <a:latin typeface="Times New Roman" panose="02020603050405020304" pitchFamily="18" charset="0"/>
                <a:ea typeface="微软雅黑" panose="020B0503020204020204" pitchFamily="34" charset="-122"/>
                <a:cs typeface="Calibri" panose="020F0502020204030204" pitchFamily="34" charset="0"/>
              </a:rPr>
              <a:t>If you..., don't do A until you have done B. </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先做</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B</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，再做</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A)</a:t>
            </a:r>
            <a:endPar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迁移应用（操作指南</a:t>
            </a:r>
            <a:r>
              <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a:t>
            </a: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流程介绍）：</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marL="571500" indent="-571500" defTabSz="1371600">
              <a:lnSpc>
                <a:spcPct val="120000"/>
              </a:lnSpc>
              <a:buFont typeface="Wingdings" panose="05000000000000000000" pitchFamily="2" charset="2"/>
              <a:buChar char="l"/>
              <a:defRPr/>
            </a:pP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如果你想安装这个软件，在仔细阅读说明之前不要运行它。</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endPar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endPar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marL="571500" indent="-571500" defTabSz="1371600">
              <a:lnSpc>
                <a:spcPct val="120000"/>
              </a:lnSpc>
              <a:buFont typeface="Wingdings" panose="05000000000000000000" pitchFamily="2" charset="2"/>
              <a:buChar char="l"/>
              <a:defRPr/>
            </a:pPr>
            <a:r>
              <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rPr>
              <a:t>当你收到可疑链接时，在确认其安全之前不要点击它。</a:t>
            </a:r>
            <a:endParaRPr lang="zh-CN" altLang="en-US"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endPar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a:p>
            <a:pPr defTabSz="1371600">
              <a:lnSpc>
                <a:spcPct val="120000"/>
              </a:lnSpc>
              <a:defRPr/>
            </a:pPr>
            <a:endParaRPr lang="en-US" altLang="zh-CN" sz="3600" b="1" kern="100" dirty="0">
              <a:solidFill>
                <a:srgbClr val="000000"/>
              </a:solidFill>
              <a:latin typeface="Times New Roman" panose="02020603050405020304" pitchFamily="18" charset="0"/>
              <a:ea typeface="微软雅黑" panose="020B0503020204020204" pitchFamily="34" charset="-122"/>
              <a:cs typeface="Calibri" panose="020F0502020204030204" pitchFamily="34" charset="0"/>
            </a:endParaRPr>
          </a:p>
        </p:txBody>
      </p:sp>
      <p:sp>
        <p:nvSpPr>
          <p:cNvPr id="26" name="îṡlíḑé"/>
          <p:cNvSpPr/>
          <p:nvPr/>
        </p:nvSpPr>
        <p:spPr bwMode="auto">
          <a:xfrm>
            <a:off x="4953000" y="65741"/>
            <a:ext cx="8009160" cy="991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37160" tIns="68580" rIns="137160" bIns="68580"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457200" indent="-457200" defTabSz="1370965">
              <a:lnSpc>
                <a:spcPct val="150000"/>
              </a:lnSpc>
              <a:buFont typeface="Wingdings" panose="05000000000000000000" pitchFamily="2" charset="2"/>
              <a:buChar char="Ø"/>
              <a:defRPr/>
            </a:pPr>
            <a:r>
              <a:rPr lang="en-US" altLang="zh-CN" sz="4000" b="1" dirty="0">
                <a:solidFill>
                  <a:srgbClr val="000000">
                    <a:lumMod val="75000"/>
                    <a:lumOff val="25000"/>
                  </a:srgbClr>
                </a:solidFill>
                <a:latin typeface="微软雅黑" panose="020B0503020204020204" pitchFamily="34" charset="-122"/>
                <a:ea typeface="微软雅黑" panose="020B0503020204020204" pitchFamily="34" charset="-122"/>
                <a:sym typeface="Open Sans" panose="020B0606030504020204" pitchFamily="34" charset="0"/>
              </a:rPr>
              <a:t>Learn from the passage</a:t>
            </a:r>
            <a:endParaRPr lang="en-US" altLang="zh-CN" sz="4000" b="1" dirty="0">
              <a:solidFill>
                <a:srgbClr val="000000">
                  <a:lumMod val="75000"/>
                  <a:lumOff val="25000"/>
                </a:srgbClr>
              </a:solidFill>
              <a:latin typeface="微软雅黑" panose="020B0503020204020204" pitchFamily="34" charset="-122"/>
              <a:ea typeface="微软雅黑" panose="020B0503020204020204" pitchFamily="34" charset="-122"/>
              <a:sym typeface="Open Sans" panose="020B0606030504020204" pitchFamily="34" charset="0"/>
            </a:endParaRPr>
          </a:p>
        </p:txBody>
      </p:sp>
      <p:sp>
        <p:nvSpPr>
          <p:cNvPr id="2" name="文本框 1"/>
          <p:cNvSpPr txBox="1"/>
          <p:nvPr/>
        </p:nvSpPr>
        <p:spPr>
          <a:xfrm>
            <a:off x="874260" y="4750839"/>
            <a:ext cx="17221200" cy="1200329"/>
          </a:xfrm>
          <a:prstGeom prst="rect">
            <a:avLst/>
          </a:prstGeom>
          <a:noFill/>
        </p:spPr>
        <p:txBody>
          <a:bodyPr wrap="square" rtlCol="0">
            <a:spAutoFit/>
          </a:bodyPr>
          <a:lstStyle/>
          <a:p>
            <a:pPr defTabSz="1371600"/>
            <a:r>
              <a:rPr lang="en-US" altLang="zh-CN" sz="3600" b="1" i="1" kern="100" dirty="0">
                <a:latin typeface="Calibri" panose="020F0502020204030204" pitchFamily="34" charset="0"/>
                <a:ea typeface="Calibri" panose="020F0502020204030204" pitchFamily="34" charset="0"/>
                <a:cs typeface="Calibri" panose="020F0502020204030204" pitchFamily="34" charset="0"/>
              </a:rPr>
              <a:t>If you want to install this software, don't run it until you have read the instructions carefully.</a:t>
            </a:r>
            <a:endParaRPr lang="en-US" altLang="zh-CN" sz="3600" b="1" i="1" kern="100" dirty="0">
              <a:latin typeface="Calibri" panose="020F0502020204030204" pitchFamily="34" charset="0"/>
              <a:ea typeface="Calibri" panose="020F0502020204030204" pitchFamily="34" charset="0"/>
              <a:cs typeface="Calibri" panose="020F0502020204030204" pitchFamily="34" charset="0"/>
            </a:endParaRPr>
          </a:p>
        </p:txBody>
      </p:sp>
      <p:sp>
        <p:nvSpPr>
          <p:cNvPr id="3" name="文本框 2"/>
          <p:cNvSpPr txBox="1"/>
          <p:nvPr/>
        </p:nvSpPr>
        <p:spPr>
          <a:xfrm>
            <a:off x="762000" y="6819900"/>
            <a:ext cx="16912320" cy="646331"/>
          </a:xfrm>
          <a:prstGeom prst="rect">
            <a:avLst/>
          </a:prstGeom>
          <a:noFill/>
        </p:spPr>
        <p:txBody>
          <a:bodyPr wrap="square" rtlCol="0">
            <a:spAutoFit/>
          </a:bodyPr>
          <a:lstStyle/>
          <a:p>
            <a:pPr defTabSz="1371600"/>
            <a:r>
              <a:rPr lang="en-US" altLang="zh-CN" sz="3600" b="1" i="1" kern="100" dirty="0">
                <a:latin typeface="Calibri" panose="020F0502020204030204" pitchFamily="34" charset="0"/>
                <a:ea typeface="Calibri" panose="020F0502020204030204" pitchFamily="34" charset="0"/>
                <a:cs typeface="Calibri" panose="020F0502020204030204" pitchFamily="34" charset="0"/>
              </a:rPr>
              <a:t>When you receive a suspicious link, don't click on it until you have confirmed its safety.</a:t>
            </a:r>
            <a:endParaRPr lang="en-US" altLang="zh-CN" sz="3600" b="1" i="1" kern="100" dirty="0">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theme/theme1.xml><?xml version="1.0" encoding="utf-8"?>
<a:theme xmlns:a="http://schemas.openxmlformats.org/drawingml/2006/main" name="4_Office 主题​​">
  <a:themeElements>
    <a:clrScheme name="Office">
      <a:dk1>
        <a:srgbClr val="000000"/>
      </a:dk1>
      <a:lt1>
        <a:srgbClr val="FFFFFF"/>
      </a:lt1>
      <a:dk2>
        <a:srgbClr val="44546A"/>
      </a:dk2>
      <a:lt2>
        <a:srgbClr val="E6E4E4"/>
      </a:lt2>
      <a:accent1>
        <a:srgbClr val="25776F"/>
      </a:accent1>
      <a:accent2>
        <a:srgbClr val="69794F"/>
      </a:accent2>
      <a:accent3>
        <a:srgbClr val="5AA9B3"/>
      </a:accent3>
      <a:accent4>
        <a:srgbClr val="2B8B85"/>
      </a:accent4>
      <a:accent5>
        <a:srgbClr val="9FA980"/>
      </a:accent5>
      <a:accent6>
        <a:srgbClr val="2D8C9C"/>
      </a:accent6>
      <a:hlink>
        <a:srgbClr val="0A5B5F"/>
      </a:hlink>
      <a:folHlink>
        <a:srgbClr val="176C65"/>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42913</Words>
  <Application>WPS 演示</Application>
  <PresentationFormat>自定义</PresentationFormat>
  <Paragraphs>866</Paragraphs>
  <Slides>58</Slides>
  <Notes>2</Notes>
  <HiddenSlides>0</HiddenSlides>
  <MMClips>0</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58</vt:i4>
      </vt:variant>
    </vt:vector>
  </HeadingPairs>
  <TitlesOfParts>
    <vt:vector size="81" baseType="lpstr">
      <vt:lpstr>Arial</vt:lpstr>
      <vt:lpstr>宋体</vt:lpstr>
      <vt:lpstr>Wingdings</vt:lpstr>
      <vt:lpstr>Auraka方黑檀</vt:lpstr>
      <vt:lpstr>逐浪细阁体</vt:lpstr>
      <vt:lpstr>Calibri</vt:lpstr>
      <vt:lpstr>思源黑体 Bold</vt:lpstr>
      <vt:lpstr>Arial Black</vt:lpstr>
      <vt:lpstr>思源黑体 2 Bold</vt:lpstr>
      <vt:lpstr>华文楷体</vt:lpstr>
      <vt:lpstr>可画乐淘淘-简</vt:lpstr>
      <vt:lpstr>Calibri</vt:lpstr>
      <vt:lpstr>等线</vt:lpstr>
      <vt:lpstr>Times New Roman</vt:lpstr>
      <vt:lpstr>微软雅黑</vt:lpstr>
      <vt:lpstr>Open Sans</vt:lpstr>
      <vt:lpstr>黑体</vt:lpstr>
      <vt:lpstr>Arial Unicode MS</vt:lpstr>
      <vt:lpstr>HelveticaNeue</vt:lpstr>
      <vt:lpstr>华文新魏</vt:lpstr>
      <vt:lpstr>Segoe Print</vt:lpstr>
      <vt:lpstr>等线 Light</vt:lpstr>
      <vt:lpstr>4_Office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蓝黄色卡通黏土风课堂展示通用演示文稿</dc:title>
  <dc:creator>Administrator</dc:creator>
  <cp:lastModifiedBy>Administrator</cp:lastModifiedBy>
  <cp:revision>87</cp:revision>
  <dcterms:created xsi:type="dcterms:W3CDTF">2006-08-16T00:00:00Z</dcterms:created>
  <dcterms:modified xsi:type="dcterms:W3CDTF">2026-03-11T08:43:29Z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ies>
</file>