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1184" r:id="rId3"/>
    <p:sldId id="256" r:id="rId4"/>
    <p:sldId id="1079" r:id="rId5"/>
    <p:sldId id="283" r:id="rId7"/>
    <p:sldId id="1159" r:id="rId8"/>
    <p:sldId id="1161" r:id="rId9"/>
    <p:sldId id="1163" r:id="rId10"/>
    <p:sldId id="1164" r:id="rId11"/>
    <p:sldId id="1170" r:id="rId12"/>
    <p:sldId id="519" r:id="rId13"/>
    <p:sldId id="1093" r:id="rId14"/>
    <p:sldId id="1137" r:id="rId15"/>
    <p:sldId id="1125" r:id="rId16"/>
    <p:sldId id="1156" r:id="rId17"/>
    <p:sldId id="1122" r:id="rId18"/>
    <p:sldId id="1157" r:id="rId19"/>
    <p:sldId id="1167" r:id="rId20"/>
    <p:sldId id="1141" r:id="rId21"/>
    <p:sldId id="1152" r:id="rId22"/>
    <p:sldId id="1173" r:id="rId23"/>
    <p:sldId id="1174" r:id="rId24"/>
    <p:sldId id="1175"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a:srgbClr val="0000CC"/>
    <a:srgbClr val="9900FF"/>
    <a:srgbClr val="9933FF"/>
    <a:srgbClr val="00AA48"/>
    <a:srgbClr val="005E00"/>
    <a:srgbClr val="EF0000"/>
    <a:srgbClr val="880000"/>
    <a:srgbClr val="212121"/>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94686"/>
  </p:normalViewPr>
  <p:slideViewPr>
    <p:cSldViewPr snapToGrid="0">
      <p:cViewPr varScale="1">
        <p:scale>
          <a:sx n="81" d="100"/>
          <a:sy n="81" d="100"/>
        </p:scale>
        <p:origin x="102"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208301-970A-45F6-9A29-2C26D57B5D1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B6B9F8-08C7-432C-9389-A081CBEA589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6B6B9F8-08C7-432C-9389-A081CBEA589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1048701" name="任意多边形: 形状 8"/>
          <p:cNvSpPr/>
          <p:nvPr userDrawn="1"/>
        </p:nvSpPr>
        <p:spPr>
          <a:xfrm>
            <a:off x="10187935" y="-1090140"/>
            <a:ext cx="4008129" cy="2180279"/>
          </a:xfrm>
          <a:custGeom>
            <a:avLst/>
            <a:gdLst>
              <a:gd name="connsiteX0" fmla="*/ 109244 w 4008129"/>
              <a:gd name="connsiteY0" fmla="*/ 256317 h 2180279"/>
              <a:gd name="connsiteX1" fmla="*/ 942621 w 4008129"/>
              <a:gd name="connsiteY1" fmla="*/ 1876772 h 2180279"/>
              <a:gd name="connsiteX2" fmla="*/ 3581649 w 4008129"/>
              <a:gd name="connsiteY2" fmla="*/ 2050392 h 2180279"/>
              <a:gd name="connsiteX3" fmla="*/ 3801568 w 4008129"/>
              <a:gd name="connsiteY3" fmla="*/ 429937 h 2180279"/>
              <a:gd name="connsiteX4" fmla="*/ 1544505 w 4008129"/>
              <a:gd name="connsiteY4" fmla="*/ 1674 h 2180279"/>
              <a:gd name="connsiteX5" fmla="*/ 167117 w 4008129"/>
              <a:gd name="connsiteY5" fmla="*/ 279466 h 2180279"/>
              <a:gd name="connsiteX6" fmla="*/ 109244 w 4008129"/>
              <a:gd name="connsiteY6" fmla="*/ 256317 h 2180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8129" h="2180279">
                <a:moveTo>
                  <a:pt x="109244" y="256317"/>
                </a:moveTo>
                <a:cubicBezTo>
                  <a:pt x="238495" y="522535"/>
                  <a:pt x="363887" y="1577760"/>
                  <a:pt x="942621" y="1876772"/>
                </a:cubicBezTo>
                <a:cubicBezTo>
                  <a:pt x="1521355" y="2175784"/>
                  <a:pt x="3105158" y="2291531"/>
                  <a:pt x="3581649" y="2050392"/>
                </a:cubicBezTo>
                <a:cubicBezTo>
                  <a:pt x="4058140" y="1809253"/>
                  <a:pt x="4141092" y="771390"/>
                  <a:pt x="3801568" y="429937"/>
                </a:cubicBezTo>
                <a:cubicBezTo>
                  <a:pt x="3462044" y="88484"/>
                  <a:pt x="2150247" y="26752"/>
                  <a:pt x="1544505" y="1674"/>
                </a:cubicBezTo>
                <a:cubicBezTo>
                  <a:pt x="938763" y="-23405"/>
                  <a:pt x="406327" y="240884"/>
                  <a:pt x="167117" y="279466"/>
                </a:cubicBezTo>
                <a:cubicBezTo>
                  <a:pt x="-72093" y="318048"/>
                  <a:pt x="-20007" y="-9901"/>
                  <a:pt x="109244" y="256317"/>
                </a:cubicBezTo>
                <a:close/>
              </a:path>
            </a:pathLst>
          </a:custGeom>
          <a:solidFill>
            <a:srgbClr val="E7C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ndParaRPr>
          </a:p>
        </p:txBody>
      </p:sp>
      <p:sp>
        <p:nvSpPr>
          <p:cNvPr id="1048702" name="任意多边形: 形状 12"/>
          <p:cNvSpPr/>
          <p:nvPr userDrawn="1"/>
        </p:nvSpPr>
        <p:spPr>
          <a:xfrm rot="869861">
            <a:off x="-1997982" y="5852278"/>
            <a:ext cx="6275278" cy="1529348"/>
          </a:xfrm>
          <a:custGeom>
            <a:avLst/>
            <a:gdLst>
              <a:gd name="connsiteX0" fmla="*/ 439908 w 7733604"/>
              <a:gd name="connsiteY0" fmla="*/ 1159748 h 2289554"/>
              <a:gd name="connsiteX1" fmla="*/ 2534925 w 7733604"/>
              <a:gd name="connsiteY1" fmla="*/ 372670 h 2289554"/>
              <a:gd name="connsiteX2" fmla="*/ 4201680 w 7733604"/>
              <a:gd name="connsiteY2" fmla="*/ 1206047 h 2289554"/>
              <a:gd name="connsiteX3" fmla="*/ 6261973 w 7733604"/>
              <a:gd name="connsiteY3" fmla="*/ 2280 h 2289554"/>
              <a:gd name="connsiteX4" fmla="*/ 7731958 w 7733604"/>
              <a:gd name="connsiteY4" fmla="*/ 939829 h 2289554"/>
              <a:gd name="connsiteX5" fmla="*/ 6389295 w 7733604"/>
              <a:gd name="connsiteY5" fmla="*/ 2213044 h 2289554"/>
              <a:gd name="connsiteX6" fmla="*/ 567229 w 7733604"/>
              <a:gd name="connsiteY6" fmla="*/ 2039424 h 2289554"/>
              <a:gd name="connsiteX7" fmla="*/ 439908 w 7733604"/>
              <a:gd name="connsiteY7" fmla="*/ 1159748 h 2289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33604" h="2289554">
                <a:moveTo>
                  <a:pt x="439908" y="1159748"/>
                </a:moveTo>
                <a:cubicBezTo>
                  <a:pt x="767857" y="881956"/>
                  <a:pt x="1907963" y="364954"/>
                  <a:pt x="2534925" y="372670"/>
                </a:cubicBezTo>
                <a:cubicBezTo>
                  <a:pt x="3161887" y="380386"/>
                  <a:pt x="3580505" y="1267779"/>
                  <a:pt x="4201680" y="1206047"/>
                </a:cubicBezTo>
                <a:cubicBezTo>
                  <a:pt x="4822855" y="1144315"/>
                  <a:pt x="5673593" y="46650"/>
                  <a:pt x="6261973" y="2280"/>
                </a:cubicBezTo>
                <a:cubicBezTo>
                  <a:pt x="6850353" y="-42090"/>
                  <a:pt x="7710738" y="571368"/>
                  <a:pt x="7731958" y="939829"/>
                </a:cubicBezTo>
                <a:cubicBezTo>
                  <a:pt x="7753178" y="1308290"/>
                  <a:pt x="7583416" y="2029778"/>
                  <a:pt x="6389295" y="2213044"/>
                </a:cubicBezTo>
                <a:cubicBezTo>
                  <a:pt x="5195174" y="2396310"/>
                  <a:pt x="1553006" y="2214973"/>
                  <a:pt x="567229" y="2039424"/>
                </a:cubicBezTo>
                <a:cubicBezTo>
                  <a:pt x="-418548" y="1863875"/>
                  <a:pt x="111959" y="1437540"/>
                  <a:pt x="439908" y="1159748"/>
                </a:cubicBezTo>
                <a:close/>
              </a:path>
            </a:pathLst>
          </a:custGeom>
          <a:solidFill>
            <a:srgbClr val="E7C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ndParaRPr>
          </a:p>
        </p:txBody>
      </p:sp>
      <p:pic>
        <p:nvPicPr>
          <p:cNvPr id="2097155" name="图片 10"/>
          <p:cNvPicPr>
            <a:picLocks noChangeAspect="1"/>
          </p:cNvPicPr>
          <p:nvPr userDrawn="1"/>
        </p:nvPicPr>
        <p:blipFill rotWithShape="1">
          <a:blip r:embed="rId2" cstate="print"/>
          <a:srcRect r="7301" b="45178"/>
          <a:stretch>
            <a:fillRect/>
          </a:stretch>
        </p:blipFill>
        <p:spPr>
          <a:xfrm>
            <a:off x="10477048" y="4914899"/>
            <a:ext cx="1714952" cy="194310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4A6B57-8BDF-41B8-9739-E5FC80FD29B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F9BB11-2144-4FC6-98B5-DAE7759FA4D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5" Type="http://schemas.openxmlformats.org/officeDocument/2006/relationships/slideLayout" Target="../slideLayouts/slideLayout2.xml"/><Relationship Id="rId54" Type="http://schemas.openxmlformats.org/officeDocument/2006/relationships/image" Target="../media/image3.jpeg"/><Relationship Id="rId53" Type="http://schemas.openxmlformats.org/officeDocument/2006/relationships/tags" Target="../tags/tag61.xml"/><Relationship Id="rId52" Type="http://schemas.openxmlformats.org/officeDocument/2006/relationships/tags" Target="../tags/tag60.xml"/><Relationship Id="rId51" Type="http://schemas.openxmlformats.org/officeDocument/2006/relationships/tags" Target="../tags/tag59.xml"/><Relationship Id="rId50" Type="http://schemas.openxmlformats.org/officeDocument/2006/relationships/tags" Target="../tags/tag58.xml"/><Relationship Id="rId5" Type="http://schemas.openxmlformats.org/officeDocument/2006/relationships/tags" Target="../tags/tag13.xml"/><Relationship Id="rId49" Type="http://schemas.openxmlformats.org/officeDocument/2006/relationships/tags" Target="../tags/tag57.xml"/><Relationship Id="rId48" Type="http://schemas.openxmlformats.org/officeDocument/2006/relationships/tags" Target="../tags/tag56.xml"/><Relationship Id="rId47" Type="http://schemas.openxmlformats.org/officeDocument/2006/relationships/tags" Target="../tags/tag55.xml"/><Relationship Id="rId46" Type="http://schemas.openxmlformats.org/officeDocument/2006/relationships/tags" Target="../tags/tag54.xml"/><Relationship Id="rId45" Type="http://schemas.openxmlformats.org/officeDocument/2006/relationships/tags" Target="../tags/tag53.xml"/><Relationship Id="rId44" Type="http://schemas.openxmlformats.org/officeDocument/2006/relationships/tags" Target="../tags/tag52.xml"/><Relationship Id="rId43" Type="http://schemas.openxmlformats.org/officeDocument/2006/relationships/tags" Target="../tags/tag51.xml"/><Relationship Id="rId42" Type="http://schemas.openxmlformats.org/officeDocument/2006/relationships/tags" Target="../tags/tag50.xml"/><Relationship Id="rId41" Type="http://schemas.openxmlformats.org/officeDocument/2006/relationships/tags" Target="../tags/tag49.xml"/><Relationship Id="rId40" Type="http://schemas.openxmlformats.org/officeDocument/2006/relationships/tags" Target="../tags/tag48.xml"/><Relationship Id="rId4" Type="http://schemas.openxmlformats.org/officeDocument/2006/relationships/tags" Target="../tags/tag12.xml"/><Relationship Id="rId39" Type="http://schemas.openxmlformats.org/officeDocument/2006/relationships/tags" Target="../tags/tag47.xml"/><Relationship Id="rId38" Type="http://schemas.openxmlformats.org/officeDocument/2006/relationships/tags" Target="../tags/tag46.xml"/><Relationship Id="rId37" Type="http://schemas.openxmlformats.org/officeDocument/2006/relationships/tags" Target="../tags/tag45.xml"/><Relationship Id="rId36" Type="http://schemas.openxmlformats.org/officeDocument/2006/relationships/tags" Target="../tags/tag44.xml"/><Relationship Id="rId35" Type="http://schemas.openxmlformats.org/officeDocument/2006/relationships/tags" Target="../tags/tag43.xml"/><Relationship Id="rId34" Type="http://schemas.openxmlformats.org/officeDocument/2006/relationships/tags" Target="../tags/tag42.xml"/><Relationship Id="rId33" Type="http://schemas.openxmlformats.org/officeDocument/2006/relationships/tags" Target="../tags/tag41.xml"/><Relationship Id="rId32" Type="http://schemas.openxmlformats.org/officeDocument/2006/relationships/tags" Target="../tags/tag40.xml"/><Relationship Id="rId31" Type="http://schemas.openxmlformats.org/officeDocument/2006/relationships/tags" Target="../tags/tag39.xml"/><Relationship Id="rId30" Type="http://schemas.openxmlformats.org/officeDocument/2006/relationships/tags" Target="../tags/tag38.xml"/><Relationship Id="rId3" Type="http://schemas.openxmlformats.org/officeDocument/2006/relationships/tags" Target="../tags/tag11.xml"/><Relationship Id="rId29" Type="http://schemas.openxmlformats.org/officeDocument/2006/relationships/tags" Target="../tags/tag37.xml"/><Relationship Id="rId28" Type="http://schemas.openxmlformats.org/officeDocument/2006/relationships/tags" Target="../tags/tag36.xml"/><Relationship Id="rId27" Type="http://schemas.openxmlformats.org/officeDocument/2006/relationships/tags" Target="../tags/tag35.xml"/><Relationship Id="rId26" Type="http://schemas.openxmlformats.org/officeDocument/2006/relationships/tags" Target="../tags/tag34.xml"/><Relationship Id="rId25" Type="http://schemas.openxmlformats.org/officeDocument/2006/relationships/tags" Target="../tags/tag33.xml"/><Relationship Id="rId24" Type="http://schemas.openxmlformats.org/officeDocument/2006/relationships/tags" Target="../tags/tag32.xml"/><Relationship Id="rId23" Type="http://schemas.openxmlformats.org/officeDocument/2006/relationships/tags" Target="../tags/tag31.xml"/><Relationship Id="rId22" Type="http://schemas.openxmlformats.org/officeDocument/2006/relationships/tags" Target="../tags/tag30.xml"/><Relationship Id="rId21" Type="http://schemas.openxmlformats.org/officeDocument/2006/relationships/tags" Target="../tags/tag29.xml"/><Relationship Id="rId20" Type="http://schemas.openxmlformats.org/officeDocument/2006/relationships/tags" Target="../tags/tag28.xml"/><Relationship Id="rId2" Type="http://schemas.openxmlformats.org/officeDocument/2006/relationships/tags" Target="../tags/tag10.xml"/><Relationship Id="rId19" Type="http://schemas.openxmlformats.org/officeDocument/2006/relationships/tags" Target="../tags/tag27.xml"/><Relationship Id="rId18" Type="http://schemas.openxmlformats.org/officeDocument/2006/relationships/tags" Target="../tags/tag26.xml"/><Relationship Id="rId17" Type="http://schemas.openxmlformats.org/officeDocument/2006/relationships/tags" Target="../tags/tag25.xml"/><Relationship Id="rId16" Type="http://schemas.openxmlformats.org/officeDocument/2006/relationships/tags" Target="../tags/tag24.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3.jpeg"/><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image" Target="../media/image9.png"/><Relationship Id="rId4" Type="http://schemas.openxmlformats.org/officeDocument/2006/relationships/tags" Target="../tags/tag63.xml"/><Relationship Id="rId3" Type="http://schemas.openxmlformats.org/officeDocument/2006/relationships/image" Target="../media/image8.png"/><Relationship Id="rId2" Type="http://schemas.openxmlformats.org/officeDocument/2006/relationships/tags" Target="../tags/tag62.xml"/><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9" Type="http://schemas.openxmlformats.org/officeDocument/2006/relationships/image" Target="../media/image3.jpeg"/><Relationship Id="rId8" Type="http://schemas.openxmlformats.org/officeDocument/2006/relationships/tags" Target="../tags/tag7.xml"/><Relationship Id="rId7" Type="http://schemas.openxmlformats.org/officeDocument/2006/relationships/image" Target="../media/image6.png"/><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slideLayout" Target="../slideLayouts/slideLayout2.xml"/><Relationship Id="rId10" Type="http://schemas.openxmlformats.org/officeDocument/2006/relationships/tags" Target="../tags/tag8.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pic>
        <p:nvPicPr>
          <p:cNvPr id="5125" name="图片 1" descr="qrcode_for_gh_3a435f224ccf_1280"/>
          <p:cNvPicPr>
            <a:picLocks noChangeAspect="1"/>
          </p:cNvPicPr>
          <p:nvPr/>
        </p:nvPicPr>
        <p:blipFill>
          <a:blip r:embed="rId3"/>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 name="矩形: 圆角 32"/>
          <p:cNvSpPr/>
          <p:nvPr>
            <p:custDataLst>
              <p:tags r:id="rId1"/>
            </p:custDataLst>
          </p:nvPr>
        </p:nvSpPr>
        <p:spPr>
          <a:xfrm>
            <a:off x="5199357" y="1884518"/>
            <a:ext cx="1722945" cy="638765"/>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p>
        </p:txBody>
      </p:sp>
      <p:grpSp>
        <p:nvGrpSpPr>
          <p:cNvPr id="55" name="组合 54"/>
          <p:cNvGrpSpPr/>
          <p:nvPr>
            <p:custDataLst>
              <p:tags r:id="rId2"/>
            </p:custDataLst>
          </p:nvPr>
        </p:nvGrpSpPr>
        <p:grpSpPr>
          <a:xfrm>
            <a:off x="25254" y="2639395"/>
            <a:ext cx="12182921" cy="2450197"/>
            <a:chOff x="25254" y="2523283"/>
            <a:chExt cx="12182921" cy="2450197"/>
          </a:xfrm>
        </p:grpSpPr>
        <p:sp>
          <p:nvSpPr>
            <p:cNvPr id="19" name="任意多边形: 形状 18"/>
            <p:cNvSpPr/>
            <p:nvPr>
              <p:custDataLst>
                <p:tags r:id="rId3"/>
              </p:custDataLst>
            </p:nvPr>
          </p:nvSpPr>
          <p:spPr>
            <a:xfrm>
              <a:off x="6060830" y="2523283"/>
              <a:ext cx="5532611" cy="292557"/>
            </a:xfrm>
            <a:custGeom>
              <a:avLst/>
              <a:gdLst/>
              <a:ahLst/>
              <a:cxnLst/>
              <a:rect l="0" t="0" r="0" b="0"/>
              <a:pathLst>
                <a:path>
                  <a:moveTo>
                    <a:pt x="0" y="0"/>
                  </a:moveTo>
                  <a:lnTo>
                    <a:pt x="0" y="199369"/>
                  </a:lnTo>
                  <a:lnTo>
                    <a:pt x="5532611" y="199369"/>
                  </a:lnTo>
                  <a:lnTo>
                    <a:pt x="5532611"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0" name="任意多边形: 形状 19"/>
            <p:cNvSpPr/>
            <p:nvPr>
              <p:custDataLst>
                <p:tags r:id="rId4"/>
              </p:custDataLst>
            </p:nvPr>
          </p:nvSpPr>
          <p:spPr>
            <a:xfrm>
              <a:off x="6060830" y="2523283"/>
              <a:ext cx="4303141" cy="292557"/>
            </a:xfrm>
            <a:custGeom>
              <a:avLst/>
              <a:gdLst/>
              <a:ahLst/>
              <a:cxnLst/>
              <a:rect l="0" t="0" r="0" b="0"/>
              <a:pathLst>
                <a:path>
                  <a:moveTo>
                    <a:pt x="0" y="0"/>
                  </a:moveTo>
                  <a:lnTo>
                    <a:pt x="0" y="199369"/>
                  </a:lnTo>
                  <a:lnTo>
                    <a:pt x="4303141" y="199369"/>
                  </a:lnTo>
                  <a:lnTo>
                    <a:pt x="4303141"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1" name="任意多边形: 形状 20"/>
            <p:cNvSpPr/>
            <p:nvPr>
              <p:custDataLst>
                <p:tags r:id="rId5"/>
              </p:custDataLst>
            </p:nvPr>
          </p:nvSpPr>
          <p:spPr>
            <a:xfrm>
              <a:off x="6060830" y="2523283"/>
              <a:ext cx="3073672" cy="292557"/>
            </a:xfrm>
            <a:custGeom>
              <a:avLst/>
              <a:gdLst/>
              <a:ahLst/>
              <a:cxnLst/>
              <a:rect l="0" t="0" r="0" b="0"/>
              <a:pathLst>
                <a:path>
                  <a:moveTo>
                    <a:pt x="0" y="0"/>
                  </a:moveTo>
                  <a:lnTo>
                    <a:pt x="0" y="199369"/>
                  </a:lnTo>
                  <a:lnTo>
                    <a:pt x="3073672" y="199369"/>
                  </a:lnTo>
                  <a:lnTo>
                    <a:pt x="3073672"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6" name="任意多边形: 形状 25"/>
            <p:cNvSpPr/>
            <p:nvPr>
              <p:custDataLst>
                <p:tags r:id="rId6"/>
              </p:custDataLst>
            </p:nvPr>
          </p:nvSpPr>
          <p:spPr>
            <a:xfrm>
              <a:off x="6060830" y="2523283"/>
              <a:ext cx="1844203" cy="292557"/>
            </a:xfrm>
            <a:custGeom>
              <a:avLst/>
              <a:gdLst/>
              <a:ahLst/>
              <a:cxnLst/>
              <a:rect l="0" t="0" r="0" b="0"/>
              <a:pathLst>
                <a:path>
                  <a:moveTo>
                    <a:pt x="0" y="0"/>
                  </a:moveTo>
                  <a:lnTo>
                    <a:pt x="0" y="199369"/>
                  </a:lnTo>
                  <a:lnTo>
                    <a:pt x="1844203" y="199369"/>
                  </a:lnTo>
                  <a:lnTo>
                    <a:pt x="1844203"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7" name="任意多边形: 形状 26"/>
            <p:cNvSpPr/>
            <p:nvPr>
              <p:custDataLst>
                <p:tags r:id="rId7"/>
              </p:custDataLst>
            </p:nvPr>
          </p:nvSpPr>
          <p:spPr>
            <a:xfrm>
              <a:off x="6060830" y="2523283"/>
              <a:ext cx="614734" cy="292557"/>
            </a:xfrm>
            <a:custGeom>
              <a:avLst/>
              <a:gdLst/>
              <a:ahLst/>
              <a:cxnLst/>
              <a:rect l="0" t="0" r="0" b="0"/>
              <a:pathLst>
                <a:path>
                  <a:moveTo>
                    <a:pt x="0" y="0"/>
                  </a:moveTo>
                  <a:lnTo>
                    <a:pt x="0" y="199369"/>
                  </a:lnTo>
                  <a:lnTo>
                    <a:pt x="614734" y="199369"/>
                  </a:lnTo>
                  <a:lnTo>
                    <a:pt x="614734"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8" name="任意多边形: 形状 27"/>
            <p:cNvSpPr/>
            <p:nvPr>
              <p:custDataLst>
                <p:tags r:id="rId8"/>
              </p:custDataLst>
            </p:nvPr>
          </p:nvSpPr>
          <p:spPr>
            <a:xfrm>
              <a:off x="5446095" y="2523283"/>
              <a:ext cx="614734" cy="292557"/>
            </a:xfrm>
            <a:custGeom>
              <a:avLst/>
              <a:gdLst/>
              <a:ahLst/>
              <a:cxnLst/>
              <a:rect l="0" t="0" r="0" b="0"/>
              <a:pathLst>
                <a:path>
                  <a:moveTo>
                    <a:pt x="614734" y="0"/>
                  </a:moveTo>
                  <a:lnTo>
                    <a:pt x="614734"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9" name="任意多边形: 形状 28"/>
            <p:cNvSpPr/>
            <p:nvPr>
              <p:custDataLst>
                <p:tags r:id="rId9"/>
              </p:custDataLst>
            </p:nvPr>
          </p:nvSpPr>
          <p:spPr>
            <a:xfrm>
              <a:off x="4216626" y="2523283"/>
              <a:ext cx="1844203" cy="292557"/>
            </a:xfrm>
            <a:custGeom>
              <a:avLst/>
              <a:gdLst/>
              <a:ahLst/>
              <a:cxnLst/>
              <a:rect l="0" t="0" r="0" b="0"/>
              <a:pathLst>
                <a:path>
                  <a:moveTo>
                    <a:pt x="1844203" y="0"/>
                  </a:moveTo>
                  <a:lnTo>
                    <a:pt x="1844203"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0" name="任意多边形: 形状 29"/>
            <p:cNvSpPr/>
            <p:nvPr>
              <p:custDataLst>
                <p:tags r:id="rId10"/>
              </p:custDataLst>
            </p:nvPr>
          </p:nvSpPr>
          <p:spPr>
            <a:xfrm>
              <a:off x="2987157" y="2523283"/>
              <a:ext cx="3073672" cy="292557"/>
            </a:xfrm>
            <a:custGeom>
              <a:avLst/>
              <a:gdLst/>
              <a:ahLst/>
              <a:cxnLst/>
              <a:rect l="0" t="0" r="0" b="0"/>
              <a:pathLst>
                <a:path>
                  <a:moveTo>
                    <a:pt x="3073672" y="0"/>
                  </a:moveTo>
                  <a:lnTo>
                    <a:pt x="3073672"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1" name="任意多边形: 形状 30"/>
            <p:cNvSpPr/>
            <p:nvPr>
              <p:custDataLst>
                <p:tags r:id="rId11"/>
              </p:custDataLst>
            </p:nvPr>
          </p:nvSpPr>
          <p:spPr>
            <a:xfrm>
              <a:off x="1757688" y="2523283"/>
              <a:ext cx="4303141" cy="292557"/>
            </a:xfrm>
            <a:custGeom>
              <a:avLst/>
              <a:gdLst/>
              <a:ahLst/>
              <a:cxnLst/>
              <a:rect l="0" t="0" r="0" b="0"/>
              <a:pathLst>
                <a:path>
                  <a:moveTo>
                    <a:pt x="4303141" y="0"/>
                  </a:moveTo>
                  <a:lnTo>
                    <a:pt x="4303141"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2" name="任意多边形: 形状 31"/>
            <p:cNvSpPr/>
            <p:nvPr>
              <p:custDataLst>
                <p:tags r:id="rId12"/>
              </p:custDataLst>
            </p:nvPr>
          </p:nvSpPr>
          <p:spPr>
            <a:xfrm>
              <a:off x="528218" y="2523283"/>
              <a:ext cx="5532611" cy="292557"/>
            </a:xfrm>
            <a:custGeom>
              <a:avLst/>
              <a:gdLst/>
              <a:ahLst/>
              <a:cxnLst/>
              <a:rect l="0" t="0" r="0" b="0"/>
              <a:pathLst>
                <a:path>
                  <a:moveTo>
                    <a:pt x="5532611" y="0"/>
                  </a:moveTo>
                  <a:lnTo>
                    <a:pt x="5532611"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5" name="矩形: 圆角 34"/>
            <p:cNvSpPr/>
            <p:nvPr>
              <p:custDataLst>
                <p:tags r:id="rId13"/>
              </p:custDataLst>
            </p:nvPr>
          </p:nvSpPr>
          <p:spPr>
            <a:xfrm>
              <a:off x="25254"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36" name="任意多边形: 形状 35"/>
            <p:cNvSpPr/>
            <p:nvPr>
              <p:custDataLst>
                <p:tags r:id="rId14"/>
              </p:custDataLst>
            </p:nvPr>
          </p:nvSpPr>
          <p:spPr>
            <a:xfrm>
              <a:off x="137024"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无灵主语</a:t>
              </a:r>
              <a:endParaRPr lang="zh-CN" altLang="en-US" sz="2400" b="1" kern="1200">
                <a:latin typeface="微软雅黑" panose="020B0503020204020204" pitchFamily="34" charset="-122"/>
                <a:ea typeface="微软雅黑" panose="020B0503020204020204" pitchFamily="34" charset="-122"/>
              </a:endParaRPr>
            </a:p>
          </p:txBody>
        </p:sp>
        <p:sp>
          <p:nvSpPr>
            <p:cNvPr id="37" name="矩形: 圆角 36"/>
            <p:cNvSpPr/>
            <p:nvPr>
              <p:custDataLst>
                <p:tags r:id="rId15"/>
              </p:custDataLst>
            </p:nvPr>
          </p:nvSpPr>
          <p:spPr>
            <a:xfrm>
              <a:off x="1254723"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38" name="任意多边形: 形状 37"/>
            <p:cNvSpPr/>
            <p:nvPr>
              <p:custDataLst>
                <p:tags r:id="rId16"/>
              </p:custDataLst>
            </p:nvPr>
          </p:nvSpPr>
          <p:spPr>
            <a:xfrm>
              <a:off x="1366493"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动作链</a:t>
              </a:r>
              <a:endParaRPr lang="zh-CN" altLang="en-US" sz="2400" b="1" kern="1200">
                <a:latin typeface="微软雅黑" panose="020B0503020204020204" pitchFamily="34" charset="-122"/>
                <a:ea typeface="微软雅黑" panose="020B0503020204020204" pitchFamily="34" charset="-122"/>
              </a:endParaRPr>
            </a:p>
          </p:txBody>
        </p:sp>
        <p:sp>
          <p:nvSpPr>
            <p:cNvPr id="39" name="矩形: 圆角 38"/>
            <p:cNvSpPr/>
            <p:nvPr>
              <p:custDataLst>
                <p:tags r:id="rId17"/>
              </p:custDataLst>
            </p:nvPr>
          </p:nvSpPr>
          <p:spPr>
            <a:xfrm>
              <a:off x="2484192"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0" name="任意多边形: 形状 39"/>
            <p:cNvSpPr/>
            <p:nvPr>
              <p:custDataLst>
                <p:tags r:id="rId18"/>
              </p:custDataLst>
            </p:nvPr>
          </p:nvSpPr>
          <p:spPr>
            <a:xfrm>
              <a:off x="2595962"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分词作状语</a:t>
              </a:r>
              <a:endParaRPr lang="zh-CN" altLang="en-US" sz="2400" b="1" kern="1200">
                <a:latin typeface="微软雅黑" panose="020B0503020204020204" pitchFamily="34" charset="-122"/>
                <a:ea typeface="微软雅黑" panose="020B0503020204020204" pitchFamily="34" charset="-122"/>
              </a:endParaRPr>
            </a:p>
          </p:txBody>
        </p:sp>
        <p:sp>
          <p:nvSpPr>
            <p:cNvPr id="41" name="矩形: 圆角 40"/>
            <p:cNvSpPr/>
            <p:nvPr>
              <p:custDataLst>
                <p:tags r:id="rId19"/>
              </p:custDataLst>
            </p:nvPr>
          </p:nvSpPr>
          <p:spPr>
            <a:xfrm>
              <a:off x="3713661"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2" name="任意多边形: 形状 41"/>
            <p:cNvSpPr/>
            <p:nvPr>
              <p:custDataLst>
                <p:tags r:id="rId20"/>
              </p:custDataLst>
            </p:nvPr>
          </p:nvSpPr>
          <p:spPr>
            <a:xfrm>
              <a:off x="3825431"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en-US" altLang="zh-CN" sz="2400" b="1" kern="1200" dirty="0">
                  <a:latin typeface="微软雅黑" panose="020B0503020204020204" pitchFamily="34" charset="-122"/>
                  <a:ea typeface="微软雅黑" panose="020B0503020204020204" pitchFamily="34" charset="-122"/>
                </a:rPr>
                <a:t>With </a:t>
              </a:r>
              <a:r>
                <a:rPr lang="zh-CN" altLang="en-US" sz="2400" b="1" kern="1200" dirty="0">
                  <a:latin typeface="微软雅黑" panose="020B0503020204020204" pitchFamily="34" charset="-122"/>
                  <a:ea typeface="微软雅黑" panose="020B0503020204020204" pitchFamily="34" charset="-122"/>
                </a:rPr>
                <a:t>复合结构</a:t>
              </a:r>
              <a:endParaRPr lang="zh-CN" altLang="en-US" sz="2400" b="1" kern="1200" dirty="0">
                <a:latin typeface="微软雅黑" panose="020B0503020204020204" pitchFamily="34" charset="-122"/>
                <a:ea typeface="微软雅黑" panose="020B0503020204020204" pitchFamily="34" charset="-122"/>
              </a:endParaRPr>
            </a:p>
          </p:txBody>
        </p:sp>
        <p:sp>
          <p:nvSpPr>
            <p:cNvPr id="43" name="矩形: 圆角 42"/>
            <p:cNvSpPr/>
            <p:nvPr>
              <p:custDataLst>
                <p:tags r:id="rId21"/>
              </p:custDataLst>
            </p:nvPr>
          </p:nvSpPr>
          <p:spPr>
            <a:xfrm>
              <a:off x="4943130"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4" name="任意多边形: 形状 43"/>
            <p:cNvSpPr/>
            <p:nvPr>
              <p:custDataLst>
                <p:tags r:id="rId22"/>
              </p:custDataLst>
            </p:nvPr>
          </p:nvSpPr>
          <p:spPr>
            <a:xfrm>
              <a:off x="5054900"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独立主格</a:t>
              </a:r>
              <a:endParaRPr lang="zh-CN" altLang="en-US" sz="2400" b="1" kern="1200">
                <a:latin typeface="微软雅黑" panose="020B0503020204020204" pitchFamily="34" charset="-122"/>
                <a:ea typeface="微软雅黑" panose="020B0503020204020204" pitchFamily="34" charset="-122"/>
              </a:endParaRPr>
            </a:p>
          </p:txBody>
        </p:sp>
        <p:sp>
          <p:nvSpPr>
            <p:cNvPr id="45" name="矩形: 圆角 44"/>
            <p:cNvSpPr/>
            <p:nvPr>
              <p:custDataLst>
                <p:tags r:id="rId23"/>
              </p:custDataLst>
            </p:nvPr>
          </p:nvSpPr>
          <p:spPr>
            <a:xfrm>
              <a:off x="6172599"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6" name="任意多边形: 形状 45"/>
            <p:cNvSpPr/>
            <p:nvPr>
              <p:custDataLst>
                <p:tags r:id="rId24"/>
              </p:custDataLst>
            </p:nvPr>
          </p:nvSpPr>
          <p:spPr>
            <a:xfrm>
              <a:off x="6284369"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从句</a:t>
              </a:r>
              <a:endParaRPr lang="zh-CN" altLang="en-US" sz="2400" b="1" kern="1200">
                <a:latin typeface="微软雅黑" panose="020B0503020204020204" pitchFamily="34" charset="-122"/>
                <a:ea typeface="微软雅黑" panose="020B0503020204020204" pitchFamily="34" charset="-122"/>
              </a:endParaRPr>
            </a:p>
          </p:txBody>
        </p:sp>
        <p:sp>
          <p:nvSpPr>
            <p:cNvPr id="47" name="矩形: 圆角 46"/>
            <p:cNvSpPr/>
            <p:nvPr>
              <p:custDataLst>
                <p:tags r:id="rId25"/>
              </p:custDataLst>
            </p:nvPr>
          </p:nvSpPr>
          <p:spPr>
            <a:xfrm>
              <a:off x="7402069"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8" name="任意多边形: 形状 47"/>
            <p:cNvSpPr/>
            <p:nvPr>
              <p:custDataLst>
                <p:tags r:id="rId26"/>
              </p:custDataLst>
            </p:nvPr>
          </p:nvSpPr>
          <p:spPr>
            <a:xfrm>
              <a:off x="7513839"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倒装句</a:t>
              </a:r>
              <a:endParaRPr lang="zh-CN" altLang="en-US" sz="2400" b="1" kern="1200">
                <a:latin typeface="微软雅黑" panose="020B0503020204020204" pitchFamily="34" charset="-122"/>
                <a:ea typeface="微软雅黑" panose="020B0503020204020204" pitchFamily="34" charset="-122"/>
              </a:endParaRPr>
            </a:p>
          </p:txBody>
        </p:sp>
        <p:sp>
          <p:nvSpPr>
            <p:cNvPr id="49" name="矩形: 圆角 48"/>
            <p:cNvSpPr/>
            <p:nvPr>
              <p:custDataLst>
                <p:tags r:id="rId27"/>
              </p:custDataLst>
            </p:nvPr>
          </p:nvSpPr>
          <p:spPr>
            <a:xfrm>
              <a:off x="8631538"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50" name="任意多边形: 形状 49"/>
            <p:cNvSpPr/>
            <p:nvPr>
              <p:custDataLst>
                <p:tags r:id="rId28"/>
              </p:custDataLst>
            </p:nvPr>
          </p:nvSpPr>
          <p:spPr>
            <a:xfrm>
              <a:off x="8743308"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虚拟语气</a:t>
              </a:r>
              <a:endParaRPr lang="zh-CN" altLang="en-US" sz="2400" b="1" kern="1200">
                <a:latin typeface="微软雅黑" panose="020B0503020204020204" pitchFamily="34" charset="-122"/>
                <a:ea typeface="微软雅黑" panose="020B0503020204020204" pitchFamily="34" charset="-122"/>
              </a:endParaRPr>
            </a:p>
          </p:txBody>
        </p:sp>
        <p:sp>
          <p:nvSpPr>
            <p:cNvPr id="51" name="矩形: 圆角 50"/>
            <p:cNvSpPr/>
            <p:nvPr>
              <p:custDataLst>
                <p:tags r:id="rId29"/>
              </p:custDataLst>
            </p:nvPr>
          </p:nvSpPr>
          <p:spPr>
            <a:xfrm>
              <a:off x="9861007"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52" name="任意多边形: 形状 51"/>
            <p:cNvSpPr/>
            <p:nvPr>
              <p:custDataLst>
                <p:tags r:id="rId30"/>
              </p:custDataLst>
            </p:nvPr>
          </p:nvSpPr>
          <p:spPr>
            <a:xfrm>
              <a:off x="9972777"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强调句</a:t>
              </a:r>
              <a:endParaRPr lang="zh-CN" altLang="en-US" sz="2400" b="1" kern="1200">
                <a:latin typeface="微软雅黑" panose="020B0503020204020204" pitchFamily="34" charset="-122"/>
                <a:ea typeface="微软雅黑" panose="020B0503020204020204" pitchFamily="34" charset="-122"/>
              </a:endParaRPr>
            </a:p>
          </p:txBody>
        </p:sp>
        <p:sp>
          <p:nvSpPr>
            <p:cNvPr id="53" name="矩形: 圆角 52"/>
            <p:cNvSpPr/>
            <p:nvPr>
              <p:custDataLst>
                <p:tags r:id="rId31"/>
              </p:custDataLst>
            </p:nvPr>
          </p:nvSpPr>
          <p:spPr>
            <a:xfrm>
              <a:off x="11090476"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54" name="任意多边形: 形状 53"/>
            <p:cNvSpPr/>
            <p:nvPr>
              <p:custDataLst>
                <p:tags r:id="rId32"/>
              </p:custDataLst>
            </p:nvPr>
          </p:nvSpPr>
          <p:spPr>
            <a:xfrm>
              <a:off x="11202246"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长短句结合</a:t>
              </a:r>
              <a:endParaRPr lang="zh-CN" altLang="en-US" sz="2400" b="1" kern="1200">
                <a:latin typeface="微软雅黑" panose="020B0503020204020204" pitchFamily="34" charset="-122"/>
                <a:ea typeface="微软雅黑" panose="020B0503020204020204" pitchFamily="34" charset="-122"/>
              </a:endParaRPr>
            </a:p>
          </p:txBody>
        </p:sp>
      </p:grpSp>
      <p:sp>
        <p:nvSpPr>
          <p:cNvPr id="34" name="任意多边形: 形状 33"/>
          <p:cNvSpPr/>
          <p:nvPr>
            <p:custDataLst>
              <p:tags r:id="rId33"/>
            </p:custDataLst>
          </p:nvPr>
        </p:nvSpPr>
        <p:spPr>
          <a:xfrm>
            <a:off x="5311127" y="1990699"/>
            <a:ext cx="1722945" cy="638765"/>
          </a:xfrm>
          <a:custGeom>
            <a:avLst/>
            <a:gdLst>
              <a:gd name="connsiteX0" fmla="*/ 0 w 1722945"/>
              <a:gd name="connsiteY0" fmla="*/ 63877 h 638765"/>
              <a:gd name="connsiteX1" fmla="*/ 63877 w 1722945"/>
              <a:gd name="connsiteY1" fmla="*/ 0 h 638765"/>
              <a:gd name="connsiteX2" fmla="*/ 1659069 w 1722945"/>
              <a:gd name="connsiteY2" fmla="*/ 0 h 638765"/>
              <a:gd name="connsiteX3" fmla="*/ 1722946 w 1722945"/>
              <a:gd name="connsiteY3" fmla="*/ 63877 h 638765"/>
              <a:gd name="connsiteX4" fmla="*/ 1722945 w 1722945"/>
              <a:gd name="connsiteY4" fmla="*/ 574889 h 638765"/>
              <a:gd name="connsiteX5" fmla="*/ 1659068 w 1722945"/>
              <a:gd name="connsiteY5" fmla="*/ 638766 h 638765"/>
              <a:gd name="connsiteX6" fmla="*/ 63877 w 1722945"/>
              <a:gd name="connsiteY6" fmla="*/ 638765 h 638765"/>
              <a:gd name="connsiteX7" fmla="*/ 0 w 1722945"/>
              <a:gd name="connsiteY7" fmla="*/ 574888 h 638765"/>
              <a:gd name="connsiteX8" fmla="*/ 0 w 1722945"/>
              <a:gd name="connsiteY8" fmla="*/ 63877 h 63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2945" h="638765">
                <a:moveTo>
                  <a:pt x="0" y="63877"/>
                </a:moveTo>
                <a:cubicBezTo>
                  <a:pt x="0" y="28599"/>
                  <a:pt x="28599" y="0"/>
                  <a:pt x="63877" y="0"/>
                </a:cubicBezTo>
                <a:lnTo>
                  <a:pt x="1659069" y="0"/>
                </a:lnTo>
                <a:cubicBezTo>
                  <a:pt x="1694347" y="0"/>
                  <a:pt x="1722946" y="28599"/>
                  <a:pt x="1722946" y="63877"/>
                </a:cubicBezTo>
                <a:cubicBezTo>
                  <a:pt x="1722946" y="234214"/>
                  <a:pt x="1722945" y="404552"/>
                  <a:pt x="1722945" y="574889"/>
                </a:cubicBezTo>
                <a:cubicBezTo>
                  <a:pt x="1722945" y="610167"/>
                  <a:pt x="1694346" y="638766"/>
                  <a:pt x="1659068" y="638766"/>
                </a:cubicBezTo>
                <a:lnTo>
                  <a:pt x="63877" y="638765"/>
                </a:lnTo>
                <a:cubicBezTo>
                  <a:pt x="28599" y="638765"/>
                  <a:pt x="0" y="610166"/>
                  <a:pt x="0" y="574888"/>
                </a:cubicBezTo>
                <a:lnTo>
                  <a:pt x="0" y="6387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40629" tIns="140629" rIns="140629" bIns="140629"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语言</a:t>
            </a:r>
            <a:endParaRPr lang="zh-CN" altLang="en-US" sz="3200" b="1" kern="1200" dirty="0">
              <a:latin typeface="微软雅黑" panose="020B0503020204020204" pitchFamily="34" charset="-122"/>
              <a:ea typeface="微软雅黑" panose="020B0503020204020204" pitchFamily="34" charset="-122"/>
            </a:endParaRPr>
          </a:p>
        </p:txBody>
      </p:sp>
      <p:grpSp>
        <p:nvGrpSpPr>
          <p:cNvPr id="56" name="组合 55"/>
          <p:cNvGrpSpPr/>
          <p:nvPr>
            <p:custDataLst>
              <p:tags r:id="rId34"/>
            </p:custDataLst>
          </p:nvPr>
        </p:nvGrpSpPr>
        <p:grpSpPr>
          <a:xfrm>
            <a:off x="618679" y="598374"/>
            <a:ext cx="10963520" cy="1200136"/>
            <a:chOff x="618679" y="598374"/>
            <a:chExt cx="10963520" cy="1200136"/>
          </a:xfrm>
        </p:grpSpPr>
        <p:grpSp>
          <p:nvGrpSpPr>
            <p:cNvPr id="2" name="组合 1"/>
            <p:cNvGrpSpPr/>
            <p:nvPr>
              <p:custDataLst>
                <p:tags r:id="rId35"/>
              </p:custDataLst>
            </p:nvPr>
          </p:nvGrpSpPr>
          <p:grpSpPr>
            <a:xfrm>
              <a:off x="618679" y="611651"/>
              <a:ext cx="1788629" cy="793993"/>
              <a:chOff x="50467" y="2004605"/>
              <a:chExt cx="2050481" cy="793993"/>
            </a:xfrm>
          </p:grpSpPr>
          <p:sp>
            <p:nvSpPr>
              <p:cNvPr id="16" name="矩形: 圆角 15"/>
              <p:cNvSpPr/>
              <p:nvPr>
                <p:custDataLst>
                  <p:tags r:id="rId36"/>
                </p:custDataLst>
              </p:nvPr>
            </p:nvSpPr>
            <p:spPr>
              <a:xfrm>
                <a:off x="50467"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7" name="矩形: 圆角 4"/>
              <p:cNvSpPr txBox="1"/>
              <p:nvPr>
                <p:custDataLst>
                  <p:tags r:id="rId37"/>
                </p:custDataLst>
              </p:nvPr>
            </p:nvSpPr>
            <p:spPr>
              <a:xfrm>
                <a:off x="73722"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A20000"/>
                    </a:solidFill>
                    <a:latin typeface="微软雅黑" panose="020B0503020204020204" pitchFamily="34" charset="-122"/>
                    <a:ea typeface="微软雅黑" panose="020B0503020204020204" pitchFamily="34" charset="-122"/>
                  </a:rPr>
                  <a:t>心理描写</a:t>
                </a:r>
                <a:endParaRPr lang="zh-CN" altLang="en-US" sz="2400" b="1" kern="1200" dirty="0">
                  <a:solidFill>
                    <a:srgbClr val="A20000"/>
                  </a:solidFill>
                  <a:latin typeface="微软雅黑" panose="020B0503020204020204" pitchFamily="34" charset="-122"/>
                  <a:ea typeface="微软雅黑" panose="020B0503020204020204" pitchFamily="34" charset="-122"/>
                </a:endParaRPr>
              </a:p>
            </p:txBody>
          </p:sp>
        </p:grpSp>
        <p:grpSp>
          <p:nvGrpSpPr>
            <p:cNvPr id="3" name="组合 2"/>
            <p:cNvGrpSpPr/>
            <p:nvPr>
              <p:custDataLst>
                <p:tags r:id="rId38"/>
              </p:custDataLst>
            </p:nvPr>
          </p:nvGrpSpPr>
          <p:grpSpPr>
            <a:xfrm>
              <a:off x="2454229" y="611651"/>
              <a:ext cx="1788629" cy="793993"/>
              <a:chOff x="2189651" y="2004605"/>
              <a:chExt cx="2050481" cy="793993"/>
            </a:xfrm>
          </p:grpSpPr>
          <p:sp>
            <p:nvSpPr>
              <p:cNvPr id="14" name="矩形: 圆角 13"/>
              <p:cNvSpPr/>
              <p:nvPr>
                <p:custDataLst>
                  <p:tags r:id="rId39"/>
                </p:custDataLst>
              </p:nvPr>
            </p:nvSpPr>
            <p:spPr>
              <a:xfrm>
                <a:off x="2189651"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5" name="矩形: 圆角 6"/>
              <p:cNvSpPr txBox="1"/>
              <p:nvPr>
                <p:custDataLst>
                  <p:tags r:id="rId40"/>
                </p:custDataLst>
              </p:nvPr>
            </p:nvSpPr>
            <p:spPr>
              <a:xfrm>
                <a:off x="2212906"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A20000"/>
                    </a:solidFill>
                    <a:latin typeface="微软雅黑" panose="020B0503020204020204" pitchFamily="34" charset="-122"/>
                    <a:ea typeface="微软雅黑" panose="020B0503020204020204" pitchFamily="34" charset="-122"/>
                  </a:rPr>
                  <a:t>神态描写</a:t>
                </a:r>
                <a:endParaRPr lang="zh-CN" altLang="en-US" sz="2400" b="1" kern="1200" dirty="0">
                  <a:solidFill>
                    <a:srgbClr val="A20000"/>
                  </a:solidFill>
                  <a:latin typeface="微软雅黑" panose="020B0503020204020204" pitchFamily="34" charset="-122"/>
                  <a:ea typeface="微软雅黑" panose="020B0503020204020204" pitchFamily="34" charset="-122"/>
                </a:endParaRPr>
              </a:p>
            </p:txBody>
          </p:sp>
        </p:grpSp>
        <p:grpSp>
          <p:nvGrpSpPr>
            <p:cNvPr id="4" name="组合 3"/>
            <p:cNvGrpSpPr/>
            <p:nvPr>
              <p:custDataLst>
                <p:tags r:id="rId41"/>
              </p:custDataLst>
            </p:nvPr>
          </p:nvGrpSpPr>
          <p:grpSpPr>
            <a:xfrm>
              <a:off x="4289779" y="630508"/>
              <a:ext cx="1788629" cy="793993"/>
              <a:chOff x="4328834" y="2004605"/>
              <a:chExt cx="2050481" cy="793993"/>
            </a:xfrm>
          </p:grpSpPr>
          <p:sp>
            <p:nvSpPr>
              <p:cNvPr id="12" name="矩形: 圆角 11"/>
              <p:cNvSpPr/>
              <p:nvPr>
                <p:custDataLst>
                  <p:tags r:id="rId42"/>
                </p:custDataLst>
              </p:nvPr>
            </p:nvSpPr>
            <p:spPr>
              <a:xfrm>
                <a:off x="4328834"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3" name="矩形: 圆角 8"/>
              <p:cNvSpPr txBox="1"/>
              <p:nvPr>
                <p:custDataLst>
                  <p:tags r:id="rId43"/>
                </p:custDataLst>
              </p:nvPr>
            </p:nvSpPr>
            <p:spPr>
              <a:xfrm>
                <a:off x="4352089"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C00000"/>
                    </a:solidFill>
                    <a:latin typeface="微软雅黑" panose="020B0503020204020204" pitchFamily="34" charset="-122"/>
                    <a:ea typeface="微软雅黑" panose="020B0503020204020204" pitchFamily="34" charset="-122"/>
                  </a:rPr>
                  <a:t>动作描写</a:t>
                </a:r>
                <a:endParaRPr lang="zh-CN" altLang="en-US" sz="2400" b="1" kern="1200" dirty="0">
                  <a:solidFill>
                    <a:srgbClr val="C00000"/>
                  </a:solidFill>
                  <a:latin typeface="微软雅黑" panose="020B0503020204020204" pitchFamily="34" charset="-122"/>
                  <a:ea typeface="微软雅黑" panose="020B0503020204020204" pitchFamily="34" charset="-122"/>
                </a:endParaRPr>
              </a:p>
            </p:txBody>
          </p:sp>
        </p:grpSp>
        <p:grpSp>
          <p:nvGrpSpPr>
            <p:cNvPr id="5" name="组合 4"/>
            <p:cNvGrpSpPr/>
            <p:nvPr>
              <p:custDataLst>
                <p:tags r:id="rId44"/>
              </p:custDataLst>
            </p:nvPr>
          </p:nvGrpSpPr>
          <p:grpSpPr>
            <a:xfrm>
              <a:off x="6125329" y="611651"/>
              <a:ext cx="1788629" cy="793993"/>
              <a:chOff x="6468017" y="2004605"/>
              <a:chExt cx="2050481" cy="793993"/>
            </a:xfrm>
          </p:grpSpPr>
          <p:sp>
            <p:nvSpPr>
              <p:cNvPr id="10" name="矩形: 圆角 9"/>
              <p:cNvSpPr/>
              <p:nvPr>
                <p:custDataLst>
                  <p:tags r:id="rId45"/>
                </p:custDataLst>
              </p:nvPr>
            </p:nvSpPr>
            <p:spPr>
              <a:xfrm>
                <a:off x="6468017"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1" name="矩形: 圆角 10"/>
              <p:cNvSpPr txBox="1"/>
              <p:nvPr>
                <p:custDataLst>
                  <p:tags r:id="rId46"/>
                </p:custDataLst>
              </p:nvPr>
            </p:nvSpPr>
            <p:spPr>
              <a:xfrm>
                <a:off x="6491272"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latin typeface="微软雅黑" panose="020B0503020204020204" pitchFamily="34" charset="-122"/>
                    <a:ea typeface="微软雅黑" panose="020B0503020204020204" pitchFamily="34" charset="-122"/>
                  </a:rPr>
                  <a:t>外貌描写</a:t>
                </a:r>
                <a:endParaRPr lang="zh-CN" altLang="en-US" sz="2400" b="1" kern="1200" dirty="0">
                  <a:latin typeface="微软雅黑" panose="020B0503020204020204" pitchFamily="34" charset="-122"/>
                  <a:ea typeface="微软雅黑" panose="020B0503020204020204" pitchFamily="34" charset="-122"/>
                </a:endParaRPr>
              </a:p>
            </p:txBody>
          </p:sp>
        </p:grpSp>
        <p:grpSp>
          <p:nvGrpSpPr>
            <p:cNvPr id="7" name="组合 6"/>
            <p:cNvGrpSpPr/>
            <p:nvPr>
              <p:custDataLst>
                <p:tags r:id="rId47"/>
              </p:custDataLst>
            </p:nvPr>
          </p:nvGrpSpPr>
          <p:grpSpPr>
            <a:xfrm>
              <a:off x="7960879" y="607253"/>
              <a:ext cx="1788629" cy="793993"/>
              <a:chOff x="8607200" y="2004605"/>
              <a:chExt cx="2050481" cy="793993"/>
            </a:xfrm>
          </p:grpSpPr>
          <p:sp>
            <p:nvSpPr>
              <p:cNvPr id="8" name="矩形: 圆角 7"/>
              <p:cNvSpPr/>
              <p:nvPr>
                <p:custDataLst>
                  <p:tags r:id="rId48"/>
                </p:custDataLst>
              </p:nvPr>
            </p:nvSpPr>
            <p:spPr>
              <a:xfrm>
                <a:off x="8607200"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9" name="矩形: 圆角 12"/>
              <p:cNvSpPr txBox="1"/>
              <p:nvPr>
                <p:custDataLst>
                  <p:tags r:id="rId49"/>
                </p:custDataLst>
              </p:nvPr>
            </p:nvSpPr>
            <p:spPr>
              <a:xfrm>
                <a:off x="8630455"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环境描写</a:t>
                </a:r>
                <a:endParaRPr lang="zh-CN" altLang="en-US" sz="2400" b="1" kern="1200">
                  <a:latin typeface="微软雅黑" panose="020B0503020204020204" pitchFamily="34" charset="-122"/>
                  <a:ea typeface="微软雅黑" panose="020B0503020204020204" pitchFamily="34" charset="-122"/>
                </a:endParaRPr>
              </a:p>
            </p:txBody>
          </p:sp>
        </p:grpSp>
        <p:sp>
          <p:nvSpPr>
            <p:cNvPr id="22" name="右大括号 21"/>
            <p:cNvSpPr/>
            <p:nvPr>
              <p:custDataLst>
                <p:tags r:id="rId50"/>
              </p:custDataLst>
            </p:nvPr>
          </p:nvSpPr>
          <p:spPr>
            <a:xfrm rot="5400000">
              <a:off x="6033284" y="-2821410"/>
              <a:ext cx="328474" cy="8911366"/>
            </a:xfrm>
            <a:prstGeom prst="rightBrace">
              <a:avLst/>
            </a:prstGeom>
            <a:ln w="38100"/>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b="1"/>
            </a:p>
          </p:txBody>
        </p:sp>
        <p:grpSp>
          <p:nvGrpSpPr>
            <p:cNvPr id="23" name="组合 22"/>
            <p:cNvGrpSpPr/>
            <p:nvPr>
              <p:custDataLst>
                <p:tags r:id="rId51"/>
              </p:custDataLst>
            </p:nvPr>
          </p:nvGrpSpPr>
          <p:grpSpPr>
            <a:xfrm>
              <a:off x="9793570" y="598374"/>
              <a:ext cx="1788629" cy="793993"/>
              <a:chOff x="8607200" y="2004605"/>
              <a:chExt cx="2050481" cy="793993"/>
            </a:xfrm>
          </p:grpSpPr>
          <p:sp>
            <p:nvSpPr>
              <p:cNvPr id="24" name="矩形: 圆角 23"/>
              <p:cNvSpPr/>
              <p:nvPr>
                <p:custDataLst>
                  <p:tags r:id="rId52"/>
                </p:custDataLst>
              </p:nvPr>
            </p:nvSpPr>
            <p:spPr>
              <a:xfrm>
                <a:off x="8607200"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25" name="矩形: 圆角 12"/>
              <p:cNvSpPr txBox="1"/>
              <p:nvPr>
                <p:custDataLst>
                  <p:tags r:id="rId53"/>
                </p:custDataLst>
              </p:nvPr>
            </p:nvSpPr>
            <p:spPr>
              <a:xfrm>
                <a:off x="8630454" y="2046635"/>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C00000"/>
                    </a:solidFill>
                    <a:latin typeface="微软雅黑" panose="020B0503020204020204" pitchFamily="34" charset="-122"/>
                    <a:ea typeface="微软雅黑" panose="020B0503020204020204" pitchFamily="34" charset="-122"/>
                  </a:rPr>
                  <a:t>对话描写</a:t>
                </a:r>
                <a:endParaRPr lang="zh-CN" altLang="en-US" sz="2400" b="1" kern="1200" dirty="0">
                  <a:solidFill>
                    <a:srgbClr val="C00000"/>
                  </a:solidFill>
                  <a:latin typeface="微软雅黑" panose="020B0503020204020204" pitchFamily="34" charset="-122"/>
                  <a:ea typeface="微软雅黑" panose="020B0503020204020204" pitchFamily="34" charset="-122"/>
                </a:endParaRPr>
              </a:p>
            </p:txBody>
          </p:sp>
        </p:grpSp>
      </p:grpSp>
      <p:sp>
        <p:nvSpPr>
          <p:cNvPr id="6" name="文本框 5"/>
          <p:cNvSpPr txBox="1"/>
          <p:nvPr/>
        </p:nvSpPr>
        <p:spPr>
          <a:xfrm>
            <a:off x="137024" y="5387964"/>
            <a:ext cx="10802957" cy="1200329"/>
          </a:xfrm>
          <a:prstGeom prst="rect">
            <a:avLst/>
          </a:prstGeom>
          <a:solidFill>
            <a:schemeClr val="bg1"/>
          </a:solidFill>
        </p:spPr>
        <p:txBody>
          <a:bodyPr wrap="none" rtlCol="0">
            <a:spAutoFit/>
          </a:bodyPr>
          <a:lstStyle/>
          <a:p>
            <a:r>
              <a:rPr lang="zh-CN" altLang="en-US" sz="3600" b="1" dirty="0">
                <a:solidFill>
                  <a:srgbClr val="EA0000"/>
                </a:solidFill>
              </a:rPr>
              <a:t>构思情节时，强化动作描写，心理描写，神态描写。</a:t>
            </a:r>
            <a:endParaRPr lang="en-US" altLang="zh-CN" sz="3600" b="1" dirty="0">
              <a:solidFill>
                <a:srgbClr val="EA0000"/>
              </a:solidFill>
            </a:endParaRPr>
          </a:p>
          <a:p>
            <a:r>
              <a:rPr lang="zh-CN" altLang="en-US" sz="3600" b="1" dirty="0">
                <a:solidFill>
                  <a:srgbClr val="EA0000"/>
                </a:solidFill>
              </a:rPr>
              <a:t>对话描写则简短明了以避免出现</a:t>
            </a:r>
            <a:r>
              <a:rPr lang="en-US" altLang="zh-CN" sz="3600" b="1" dirty="0">
                <a:solidFill>
                  <a:srgbClr val="EA0000"/>
                </a:solidFill>
              </a:rPr>
              <a:t>Chinglish.</a:t>
            </a:r>
            <a:endParaRPr lang="zh-CN" altLang="en-US" sz="3600" b="1" dirty="0">
              <a:solidFill>
                <a:srgbClr val="EA0000"/>
              </a:solidFill>
            </a:endParaRPr>
          </a:p>
        </p:txBody>
      </p:sp>
      <p:pic>
        <p:nvPicPr>
          <p:cNvPr id="5124" name="图片 6" descr="logo横版 png"/>
          <p:cNvPicPr>
            <a:picLocks noChangeAspect="1"/>
          </p:cNvPicPr>
          <p:nvPr/>
        </p:nvPicPr>
        <p:blipFill>
          <a:blip r:embed="rId54"/>
          <a:stretch>
            <a:fillRect/>
          </a:stretch>
        </p:blipFill>
        <p:spPr>
          <a:xfrm>
            <a:off x="11477625" y="82550"/>
            <a:ext cx="608013" cy="6429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down)">
                                      <p:cBhvr>
                                        <p:cTn id="7" dur="500"/>
                                        <p:tgtEl>
                                          <p:spTgt spid="5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up)">
                                      <p:cBhvr>
                                        <p:cTn id="1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37" name="文本框 23"/>
          <p:cNvSpPr txBox="1"/>
          <p:nvPr/>
        </p:nvSpPr>
        <p:spPr>
          <a:xfrm>
            <a:off x="-1" y="640485"/>
            <a:ext cx="12115971" cy="3538220"/>
          </a:xfrm>
          <a:prstGeom prst="rect">
            <a:avLst/>
          </a:prstGeom>
          <a:no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 Para1: 1: Over the next few days, Kenzie worked hard on her gift.</a:t>
            </a:r>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Para2: On Friday, the girls visited Holly with their gifts after school.</a:t>
            </a:r>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0" y="27517"/>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33351" y="87329"/>
            <a:ext cx="5733194"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Plot the continuation story</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1048745" name="文本框 9"/>
          <p:cNvSpPr txBox="1"/>
          <p:nvPr/>
        </p:nvSpPr>
        <p:spPr>
          <a:xfrm>
            <a:off x="76030" y="1527726"/>
            <a:ext cx="12216552" cy="1568450"/>
          </a:xfrm>
          <a:prstGeom prst="rect">
            <a:avLst/>
          </a:prstGeom>
          <a:solidFill>
            <a:schemeClr val="bg1"/>
          </a:solidFill>
        </p:spPr>
        <p:txBody>
          <a:bodyPr wrap="square" rtlCol="0">
            <a:spAutoFit/>
          </a:bodyPr>
          <a:lstStyle/>
          <a:p>
            <a:pPr>
              <a:lnSpc>
                <a:spcPts val="3840"/>
              </a:lnSpc>
            </a:pPr>
            <a:r>
              <a:rPr lang="en-US" altLang="zh-CN" sz="2800" b="1" dirty="0">
                <a:solidFill>
                  <a:srgbClr val="FF0000"/>
                </a:solidFill>
                <a:latin typeface="Times New Roman" panose="02020603050405020304" pitchFamily="18" charset="0"/>
                <a:cs typeface="Times New Roman" panose="02020603050405020304" pitchFamily="18" charset="0"/>
              </a:rPr>
              <a:t>Link1: </a:t>
            </a:r>
            <a:r>
              <a:rPr lang="en-US" altLang="zh-CN" sz="2800" b="1" dirty="0">
                <a:solidFill>
                  <a:srgbClr val="00AA48"/>
                </a:solidFill>
                <a:latin typeface="Times New Roman" panose="02020603050405020304" pitchFamily="18" charset="0"/>
                <a:cs typeface="Times New Roman" panose="02020603050405020304" pitchFamily="18" charset="0"/>
              </a:rPr>
              <a:t> How did Kenzie feel? </a:t>
            </a:r>
            <a:endParaRPr lang="en-US" altLang="zh-CN" sz="2800" b="1" dirty="0">
              <a:solidFill>
                <a:srgbClr val="00AA48"/>
              </a:solidFill>
              <a:latin typeface="Times New Roman" panose="02020603050405020304" pitchFamily="18" charset="0"/>
              <a:cs typeface="Times New Roman" panose="02020603050405020304" pitchFamily="18" charset="0"/>
            </a:endParaRPr>
          </a:p>
          <a:p>
            <a:pPr>
              <a:lnSpc>
                <a:spcPts val="3840"/>
              </a:lnSpc>
            </a:pPr>
            <a:r>
              <a:rPr lang="en-US" altLang="zh-CN" sz="2800" b="1" dirty="0">
                <a:solidFill>
                  <a:srgbClr val="FF0000"/>
                </a:solidFill>
                <a:latin typeface="Times New Roman" panose="02020603050405020304" pitchFamily="18" charset="0"/>
                <a:cs typeface="Times New Roman" panose="02020603050405020304" pitchFamily="18" charset="0"/>
                <a:sym typeface="+mn-ea"/>
              </a:rPr>
              <a:t>Body: </a:t>
            </a:r>
            <a:r>
              <a:rPr lang="en-US" altLang="zh-CN" sz="2800" b="1" dirty="0">
                <a:solidFill>
                  <a:srgbClr val="00AA48"/>
                </a:solidFill>
                <a:latin typeface="Times New Roman" panose="02020603050405020304" pitchFamily="18" charset="0"/>
                <a:cs typeface="Times New Roman" panose="02020603050405020304" pitchFamily="18" charset="0"/>
              </a:rPr>
              <a:t>  What did she do to make the gift? </a:t>
            </a:r>
            <a:endParaRPr lang="en-US" altLang="zh-CN" sz="2800" b="1" dirty="0">
              <a:solidFill>
                <a:srgbClr val="00AA48"/>
              </a:solidFill>
              <a:latin typeface="Times New Roman" panose="02020603050405020304" pitchFamily="18" charset="0"/>
              <a:cs typeface="Times New Roman" panose="02020603050405020304" pitchFamily="18" charset="0"/>
            </a:endParaRPr>
          </a:p>
          <a:p>
            <a:pPr>
              <a:lnSpc>
                <a:spcPts val="3840"/>
              </a:lnSpc>
            </a:pPr>
            <a:r>
              <a:rPr lang="en-US" altLang="zh-CN" sz="2800" b="1" dirty="0">
                <a:solidFill>
                  <a:srgbClr val="FF0000"/>
                </a:solidFill>
                <a:latin typeface="Times New Roman" panose="02020603050405020304" pitchFamily="18" charset="0"/>
                <a:cs typeface="Times New Roman" panose="02020603050405020304" pitchFamily="18" charset="0"/>
              </a:rPr>
              <a:t>Link2: </a:t>
            </a:r>
            <a:r>
              <a:rPr lang="en-US" altLang="zh-CN" sz="2800" b="1" dirty="0">
                <a:solidFill>
                  <a:srgbClr val="00AA48"/>
                </a:solidFill>
                <a:latin typeface="Times New Roman" panose="02020603050405020304" pitchFamily="18" charset="0"/>
                <a:cs typeface="Times New Roman" panose="02020603050405020304" pitchFamily="18" charset="0"/>
              </a:rPr>
              <a:t>How did Kenzie feel after finishing the gift? </a:t>
            </a:r>
            <a:endParaRPr lang="en-US" altLang="zh-CN" sz="2800" b="1" dirty="0">
              <a:solidFill>
                <a:srgbClr val="00AA48"/>
              </a:solidFill>
              <a:latin typeface="Times New Roman" panose="02020603050405020304" pitchFamily="18" charset="0"/>
              <a:cs typeface="Times New Roman" panose="02020603050405020304" pitchFamily="18" charset="0"/>
            </a:endParaRPr>
          </a:p>
        </p:txBody>
      </p:sp>
      <p:sp>
        <p:nvSpPr>
          <p:cNvPr id="1048746" name="文本框 10"/>
          <p:cNvSpPr txBox="1"/>
          <p:nvPr/>
        </p:nvSpPr>
        <p:spPr>
          <a:xfrm>
            <a:off x="1" y="4127809"/>
            <a:ext cx="12216552" cy="2245360"/>
          </a:xfrm>
          <a:prstGeom prst="rect">
            <a:avLst/>
          </a:prstGeom>
          <a:solidFill>
            <a:schemeClr val="bg1"/>
          </a:solidFill>
        </p:spPr>
        <p:txBody>
          <a:bodyPr wrap="square" rtlCol="0">
            <a:spAutoFit/>
          </a:bodyPr>
          <a:lstStyle/>
          <a:p>
            <a:pPr lvl="0"/>
            <a:r>
              <a:rPr lang="en-US" altLang="zh-CN" sz="2800" b="1" dirty="0">
                <a:solidFill>
                  <a:srgbClr val="FF0000"/>
                </a:solidFill>
                <a:latin typeface="Times New Roman" panose="02020603050405020304" pitchFamily="18" charset="0"/>
                <a:cs typeface="Times New Roman" panose="02020603050405020304" pitchFamily="18" charset="0"/>
                <a:sym typeface="+mn-ea"/>
              </a:rPr>
              <a:t>Link3:  </a:t>
            </a:r>
            <a:r>
              <a:rPr lang="en-US" altLang="zh-CN" sz="2800" b="1" dirty="0">
                <a:solidFill>
                  <a:srgbClr val="00AA48"/>
                </a:solidFill>
                <a:latin typeface="Times New Roman" panose="02020603050405020304" pitchFamily="18" charset="0"/>
                <a:cs typeface="Times New Roman" panose="02020603050405020304" pitchFamily="18" charset="0"/>
                <a:sym typeface="+mn-ea"/>
              </a:rPr>
              <a:t>How  did Holly feel/  look when she saw the girls?? </a:t>
            </a:r>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a:p>
            <a:pPr lvl="0"/>
            <a:r>
              <a:rPr lang="en-US" altLang="zh-CN" sz="2800" b="1" dirty="0">
                <a:solidFill>
                  <a:srgbClr val="FF0000"/>
                </a:solidFill>
                <a:latin typeface="Times New Roman" panose="02020603050405020304" pitchFamily="18" charset="0"/>
                <a:cs typeface="Times New Roman" panose="02020603050405020304" pitchFamily="18" charset="0"/>
                <a:sym typeface="+mn-ea"/>
              </a:rPr>
              <a:t>Body:  </a:t>
            </a:r>
            <a:r>
              <a:rPr lang="en-US" altLang="zh-CN" sz="2800" b="1" dirty="0">
                <a:solidFill>
                  <a:srgbClr val="00AA48"/>
                </a:solidFill>
                <a:latin typeface="Times New Roman" panose="02020603050405020304" pitchFamily="18" charset="0"/>
                <a:cs typeface="Times New Roman" panose="02020603050405020304" pitchFamily="18" charset="0"/>
                <a:sym typeface="+mn-ea"/>
              </a:rPr>
              <a:t> How did Holly react to each gift? </a:t>
            </a:r>
            <a:endParaRPr lang="en-US" altLang="zh-CN" sz="2800" b="1" dirty="0">
              <a:solidFill>
                <a:srgbClr val="FF0000"/>
              </a:solidFill>
              <a:latin typeface="Times New Roman" panose="02020603050405020304" pitchFamily="18" charset="0"/>
              <a:cs typeface="Times New Roman" panose="02020603050405020304" pitchFamily="18" charset="0"/>
              <a:sym typeface="+mn-ea"/>
            </a:endParaRPr>
          </a:p>
          <a:p>
            <a:pPr lvl="0"/>
            <a:r>
              <a:rPr lang="en-US" altLang="zh-CN" sz="2800" b="1" dirty="0">
                <a:solidFill>
                  <a:srgbClr val="FF0000"/>
                </a:solidFill>
                <a:latin typeface="Times New Roman" panose="02020603050405020304" pitchFamily="18" charset="0"/>
                <a:cs typeface="Times New Roman" panose="02020603050405020304" pitchFamily="18" charset="0"/>
                <a:sym typeface="+mn-ea"/>
              </a:rPr>
              <a:t>Ending:  </a:t>
            </a:r>
            <a:r>
              <a:rPr lang="en-US" altLang="zh-CN" sz="2800" b="1" dirty="0">
                <a:solidFill>
                  <a:srgbClr val="00AA48"/>
                </a:solidFill>
                <a:latin typeface="Times New Roman" panose="02020603050405020304" pitchFamily="18" charset="0"/>
                <a:cs typeface="Times New Roman" panose="02020603050405020304" pitchFamily="18" charset="0"/>
                <a:sym typeface="+mn-ea"/>
              </a:rPr>
              <a:t>①  What did the girls do together that afternoon? </a:t>
            </a:r>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a:p>
            <a:pPr lvl="0"/>
            <a:r>
              <a:rPr lang="en-US" altLang="en-US" sz="2800" b="1" dirty="0">
                <a:solidFill>
                  <a:srgbClr val="00AA48"/>
                </a:solidFill>
                <a:latin typeface="Times New Roman" panose="02020603050405020304" pitchFamily="18" charset="0"/>
                <a:cs typeface="Times New Roman" panose="02020603050405020304" pitchFamily="18" charset="0"/>
                <a:sym typeface="+mn-ea"/>
              </a:rPr>
              <a:t>               ②</a:t>
            </a:r>
            <a:r>
              <a:rPr lang="en-US" altLang="zh-CN" sz="2800" b="1" dirty="0">
                <a:solidFill>
                  <a:srgbClr val="00AA48"/>
                </a:solidFill>
                <a:latin typeface="Times New Roman" panose="02020603050405020304" pitchFamily="18" charset="0"/>
                <a:cs typeface="Times New Roman" panose="02020603050405020304" pitchFamily="18" charset="0"/>
                <a:sym typeface="+mn-ea"/>
              </a:rPr>
              <a:t> What lesson did the story teach Kenzie or the readers? </a:t>
            </a:r>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a:p>
            <a:pPr lvl="0"/>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87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874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874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48746">
                                            <p:txEl>
                                              <p:pRg st="0" end="0"/>
                                            </p:txEl>
                                          </p:spTgt>
                                        </p:tgtEl>
                                        <p:attrNameLst>
                                          <p:attrName>style.visibility</p:attrName>
                                        </p:attrNameLst>
                                      </p:cBhvr>
                                      <p:to>
                                        <p:strVal val="visible"/>
                                      </p:to>
                                    </p:set>
                                    <p:animEffect transition="in" filter="fade">
                                      <p:cBhvr>
                                        <p:cTn id="19" dur="500"/>
                                        <p:tgtEl>
                                          <p:spTgt spid="1048746">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48746">
                                            <p:txEl>
                                              <p:pRg st="1" end="1"/>
                                            </p:txEl>
                                          </p:spTgt>
                                        </p:tgtEl>
                                        <p:attrNameLst>
                                          <p:attrName>style.visibility</p:attrName>
                                        </p:attrNameLst>
                                      </p:cBhvr>
                                      <p:to>
                                        <p:strVal val="visible"/>
                                      </p:to>
                                    </p:set>
                                    <p:animEffect transition="in" filter="fade">
                                      <p:cBhvr>
                                        <p:cTn id="24" dur="500"/>
                                        <p:tgtEl>
                                          <p:spTgt spid="1048746">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48746">
                                            <p:txEl>
                                              <p:pRg st="2" end="2"/>
                                            </p:txEl>
                                          </p:spTgt>
                                        </p:tgtEl>
                                        <p:attrNameLst>
                                          <p:attrName>style.visibility</p:attrName>
                                        </p:attrNameLst>
                                      </p:cBhvr>
                                      <p:to>
                                        <p:strVal val="visible"/>
                                      </p:to>
                                    </p:set>
                                    <p:animEffect transition="in" filter="fade">
                                      <p:cBhvr>
                                        <p:cTn id="29" dur="500"/>
                                        <p:tgtEl>
                                          <p:spTgt spid="1048746">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048746">
                                            <p:txEl>
                                              <p:pRg st="3" end="3"/>
                                            </p:txEl>
                                          </p:spTgt>
                                        </p:tgtEl>
                                        <p:attrNameLst>
                                          <p:attrName>style.visibility</p:attrName>
                                        </p:attrNameLst>
                                      </p:cBhvr>
                                      <p:to>
                                        <p:strVal val="visible"/>
                                      </p:to>
                                    </p:set>
                                    <p:animEffect transition="in" filter="fade">
                                      <p:cBhvr>
                                        <p:cTn id="34" dur="500"/>
                                        <p:tgtEl>
                                          <p:spTgt spid="10487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中国风绿色淡雅背景图片_中国风绿色淡雅背景素材图片_千库网"/>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79" y="0"/>
            <a:ext cx="1216949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224708" y="1843384"/>
            <a:ext cx="5923202" cy="4861296"/>
          </a:xfrm>
          <a:prstGeom prst="rect">
            <a:avLst/>
          </a:prstGeom>
          <a:ln>
            <a:noFill/>
          </a:ln>
          <a:effectLst>
            <a:outerShdw blurRad="292100" dist="139700" dir="2700000" algn="tl" rotWithShape="0">
              <a:srgbClr val="333333">
                <a:alpha val="65000"/>
              </a:srgbClr>
            </a:outerShdw>
          </a:effectLst>
        </p:spPr>
      </p:pic>
      <p:pic>
        <p:nvPicPr>
          <p:cNvPr id="30" name="PA-图片 12"/>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rot="5400000" flipH="1">
            <a:off x="3166015" y="-1318322"/>
            <a:ext cx="371475" cy="3899535"/>
          </a:xfrm>
          <a:prstGeom prst="rect">
            <a:avLst/>
          </a:prstGeom>
        </p:spPr>
      </p:pic>
      <p:sp>
        <p:nvSpPr>
          <p:cNvPr id="5" name="文本框 4"/>
          <p:cNvSpPr txBox="1"/>
          <p:nvPr>
            <p:custDataLst>
              <p:tags r:id="rId6"/>
            </p:custDataLst>
          </p:nvPr>
        </p:nvSpPr>
        <p:spPr>
          <a:xfrm>
            <a:off x="375056" y="153320"/>
            <a:ext cx="3899534" cy="584775"/>
          </a:xfrm>
          <a:prstGeom prst="rect">
            <a:avLst/>
          </a:prstGeom>
          <a:solidFill>
            <a:srgbClr val="D2E8ED"/>
          </a:solidFill>
        </p:spPr>
        <p:txBody>
          <a:bodyPr wrap="square" rtlCol="0">
            <a:spAutoFit/>
          </a:bodyPr>
          <a:lstStyle/>
          <a:p>
            <a:r>
              <a:rPr lang="en-US" altLang="zh-CN" sz="3200" b="1" dirty="0">
                <a:latin typeface="Times New Roman" panose="02020603050405020304" pitchFamily="18" charset="0"/>
                <a:cs typeface="Times New Roman" panose="02020603050405020304" pitchFamily="18" charset="0"/>
              </a:rPr>
              <a:t>Plot Continuation </a:t>
            </a:r>
            <a:endParaRPr lang="zh-CN" altLang="en-US" sz="3200" b="1" dirty="0">
              <a:latin typeface="Times New Roman" panose="02020603050405020304" pitchFamily="18" charset="0"/>
              <a:cs typeface="Times New Roman" panose="02020603050405020304" pitchFamily="18" charset="0"/>
            </a:endParaRPr>
          </a:p>
        </p:txBody>
      </p:sp>
      <p:sp>
        <p:nvSpPr>
          <p:cNvPr id="6" name="文本框 5"/>
          <p:cNvSpPr txBox="1"/>
          <p:nvPr>
            <p:custDataLst>
              <p:tags r:id="rId7"/>
            </p:custDataLst>
          </p:nvPr>
        </p:nvSpPr>
        <p:spPr>
          <a:xfrm>
            <a:off x="6247973" y="1843384"/>
            <a:ext cx="5771229" cy="4906736"/>
          </a:xfrm>
          <a:prstGeom prst="rect">
            <a:avLst/>
          </a:prstGeom>
          <a:solidFill>
            <a:schemeClr val="accent4">
              <a:lumMod val="20000"/>
              <a:lumOff val="80000"/>
            </a:schemeClr>
          </a:solidFill>
          <a:ln>
            <a:solidFill>
              <a:schemeClr val="tx1"/>
            </a:solidFill>
          </a:ln>
        </p:spPr>
        <p:txBody>
          <a:bodyPr wrap="square">
            <a:noAutofit/>
          </a:bodyPr>
          <a:lstStyle/>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：位于</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续写第一段段首</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，流畅衔接前面的故事（常与原文最后一段呼应）和第一段段首语；</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：位于</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续写第一段段尾</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，流畅衔接第二段段首句；</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：位于</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续写第二段段首</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，续写衔接第二段段首语；</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文章结尾升华</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，给予读者正能量，揭示和强调主题。</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5124" name="图片 6" descr="logo横版 png"/>
          <p:cNvPicPr>
            <a:picLocks noChangeAspect="1"/>
          </p:cNvPicPr>
          <p:nvPr/>
        </p:nvPicPr>
        <p:blipFill>
          <a:blip r:embed="rId8"/>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2" name="矩形 1"/>
          <p:cNvSpPr/>
          <p:nvPr/>
        </p:nvSpPr>
        <p:spPr>
          <a:xfrm>
            <a:off x="0" y="-84873"/>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0661" y="-29274"/>
            <a:ext cx="3257122"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  Design link1</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12" name="文本框 11"/>
          <p:cNvSpPr txBox="1"/>
          <p:nvPr/>
        </p:nvSpPr>
        <p:spPr>
          <a:xfrm>
            <a:off x="-22860" y="404118"/>
            <a:ext cx="12192000" cy="1568450"/>
          </a:xfrm>
          <a:prstGeom prst="rect">
            <a:avLst/>
          </a:prstGeom>
          <a:solidFill>
            <a:schemeClr val="bg1"/>
          </a:solidFill>
        </p:spPr>
        <p:txBody>
          <a:bodyPr wrap="square">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 Para1: 1: Over the next few days, Kenzie worked hard on her gift.</a:t>
            </a:r>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5" name="文本框 9"/>
          <p:cNvSpPr txBox="1"/>
          <p:nvPr/>
        </p:nvSpPr>
        <p:spPr>
          <a:xfrm>
            <a:off x="-10661" y="1366908"/>
            <a:ext cx="12005945" cy="2003882"/>
          </a:xfrm>
          <a:prstGeom prst="rect">
            <a:avLst/>
          </a:prstGeom>
          <a:solidFill>
            <a:schemeClr val="bg1"/>
          </a:solidFill>
        </p:spPr>
        <p:txBody>
          <a:bodyPr wrap="square" rtlCol="0">
            <a:spAutoFit/>
          </a:bodyPr>
          <a:lstStyle/>
          <a:p>
            <a:pPr>
              <a:lnSpc>
                <a:spcPts val="3840"/>
              </a:lnSpc>
            </a:pPr>
            <a:r>
              <a:rPr lang="en-US" altLang="zh-CN" sz="2800" b="1" kern="100" dirty="0">
                <a:latin typeface="等线" panose="02010600030101010101" charset="-122"/>
                <a:ea typeface="等线" panose="02010600030101010101" charset="-122"/>
                <a:cs typeface="Times New Roman" panose="02020603050405020304" pitchFamily="18" charset="0"/>
              </a:rPr>
              <a:t> Link1A:  </a:t>
            </a:r>
            <a:r>
              <a:rPr lang="en-US" altLang="zh-CN" sz="2800" kern="100" dirty="0">
                <a:latin typeface="等线" panose="02010600030101010101" charset="-122"/>
                <a:ea typeface="等线" panose="02010600030101010101" charset="-122"/>
                <a:cs typeface="Times New Roman" panose="02020603050405020304" pitchFamily="18" charset="0"/>
              </a:rPr>
              <a:t>(</a:t>
            </a:r>
            <a:r>
              <a:rPr lang="zh-CN" altLang="en-US" sz="2800" kern="100" dirty="0">
                <a:latin typeface="等线" panose="02010600030101010101" charset="-122"/>
                <a:ea typeface="等线" panose="02010600030101010101" charset="-122"/>
                <a:cs typeface="Times New Roman" panose="02020603050405020304" pitchFamily="18" charset="0"/>
              </a:rPr>
              <a:t>以所给段首句的人物</a:t>
            </a:r>
            <a:r>
              <a:rPr lang="en-US" sz="2800" kern="100" dirty="0">
                <a:latin typeface="等线" panose="02010600030101010101" charset="-122"/>
                <a:ea typeface="等线" panose="02010600030101010101" charset="-122"/>
                <a:cs typeface="Times New Roman" panose="02020603050405020304" pitchFamily="18" charset="0"/>
              </a:rPr>
              <a:t>Kenzie</a:t>
            </a:r>
            <a:r>
              <a:rPr lang="zh-CN" altLang="en-US" sz="2800" kern="100" dirty="0">
                <a:latin typeface="等线" panose="02010600030101010101" charset="-122"/>
                <a:ea typeface="等线" panose="02010600030101010101" charset="-122"/>
                <a:cs typeface="Times New Roman" panose="02020603050405020304" pitchFamily="18" charset="0"/>
              </a:rPr>
              <a:t>为叙事主体，</a:t>
            </a:r>
            <a:r>
              <a:rPr lang="zh-CN" altLang="en-US" sz="2800" kern="100" dirty="0">
                <a:latin typeface="等线" panose="02010600030101010101" charset="-122"/>
                <a:cs typeface="Times New Roman" panose="02020603050405020304" pitchFamily="18" charset="0"/>
              </a:rPr>
              <a:t>结合原文最后一段</a:t>
            </a:r>
            <a:r>
              <a:rPr lang="en-US" altLang="zh-CN" sz="2800" kern="100" dirty="0">
                <a:latin typeface="等线" panose="02010600030101010101" charset="-122"/>
                <a:cs typeface="Times New Roman" panose="02020603050405020304" pitchFamily="18" charset="0"/>
              </a:rPr>
              <a:t>she would make littles things that were special to Holly </a:t>
            </a:r>
            <a:r>
              <a:rPr lang="zh-CN" altLang="en-US" sz="2800" kern="100" dirty="0">
                <a:latin typeface="等线" panose="02010600030101010101" charset="-122"/>
                <a:cs typeface="Times New Roman" panose="02020603050405020304" pitchFamily="18" charset="0"/>
              </a:rPr>
              <a:t>进行首句创作</a:t>
            </a:r>
            <a:r>
              <a:rPr lang="en-US" altLang="zh-CN" sz="2800" kern="100" dirty="0">
                <a:latin typeface="等线" panose="02010600030101010101" charset="-122"/>
                <a:ea typeface="等线" panose="02010600030101010101" charset="-122"/>
                <a:cs typeface="Times New Roman" panose="02020603050405020304" pitchFamily="18" charset="0"/>
              </a:rPr>
              <a:t>) </a:t>
            </a:r>
            <a:r>
              <a:rPr lang="en-US" altLang="zh-CN" sz="2800" kern="100" dirty="0">
                <a:solidFill>
                  <a:srgbClr val="9933FF"/>
                </a:solidFill>
                <a:latin typeface="Times New Roman" panose="02020603050405020304" pitchFamily="18" charset="0"/>
                <a:cs typeface="Times New Roman" panose="02020603050405020304" pitchFamily="18" charset="0"/>
              </a:rPr>
              <a:t> With her heart swelling with excitement, </a:t>
            </a:r>
            <a:r>
              <a:rPr lang="en-US" altLang="zh-CN" sz="2800" kern="100" dirty="0">
                <a:solidFill>
                  <a:srgbClr val="C00000"/>
                </a:solidFill>
                <a:latin typeface="Times New Roman" panose="02020603050405020304" pitchFamily="18" charset="0"/>
                <a:cs typeface="Times New Roman" panose="02020603050405020304" pitchFamily="18" charset="0"/>
              </a:rPr>
              <a:t>Kenzie rummaged through her drawers and collected all the materials </a:t>
            </a:r>
            <a:r>
              <a:rPr lang="en-US" altLang="zh-CN" sz="2800" i="1" kern="100" dirty="0">
                <a:solidFill>
                  <a:srgbClr val="0000CC"/>
                </a:solidFill>
                <a:latin typeface="Times New Roman" panose="02020603050405020304" pitchFamily="18" charset="0"/>
                <a:cs typeface="Times New Roman" panose="02020603050405020304" pitchFamily="18" charset="0"/>
              </a:rPr>
              <a:t>that she needed .</a:t>
            </a:r>
            <a:endParaRPr lang="en-US" altLang="zh-CN" sz="2800" i="1" dirty="0">
              <a:solidFill>
                <a:srgbClr val="0000CC"/>
              </a:solidFill>
              <a:latin typeface="Times New Roman" panose="02020603050405020304" pitchFamily="18" charset="0"/>
              <a:cs typeface="Times New Roman" panose="02020603050405020304" pitchFamily="18" charset="0"/>
            </a:endParaRPr>
          </a:p>
        </p:txBody>
      </p:sp>
      <p:sp>
        <p:nvSpPr>
          <p:cNvPr id="2" name="文本框 9"/>
          <p:cNvSpPr txBox="1"/>
          <p:nvPr/>
        </p:nvSpPr>
        <p:spPr>
          <a:xfrm>
            <a:off x="-10661" y="3858103"/>
            <a:ext cx="12169141" cy="2015680"/>
          </a:xfrm>
          <a:prstGeom prst="rect">
            <a:avLst/>
          </a:prstGeom>
          <a:solidFill>
            <a:schemeClr val="bg1"/>
          </a:solidFill>
        </p:spPr>
        <p:txBody>
          <a:bodyPr wrap="square" rtlCol="0">
            <a:spAutoFit/>
          </a:bodyPr>
          <a:lstStyle/>
          <a:p>
            <a:pPr>
              <a:lnSpc>
                <a:spcPts val="3840"/>
              </a:lnSpc>
            </a:pPr>
            <a:r>
              <a:rPr lang="en-US" altLang="zh-CN" sz="2800" b="1" kern="100" dirty="0">
                <a:latin typeface="等线" panose="02010600030101010101" charset="-122"/>
                <a:ea typeface="等线" panose="02010600030101010101" charset="-122"/>
                <a:cs typeface="Times New Roman" panose="02020603050405020304" pitchFamily="18" charset="0"/>
              </a:rPr>
              <a:t> Link1B</a:t>
            </a:r>
            <a:r>
              <a:rPr lang="zh-CN" altLang="en-US" sz="2800" b="1" kern="100" dirty="0">
                <a:latin typeface="等线" panose="02010600030101010101" charset="-122"/>
                <a:ea typeface="等线" panose="02010600030101010101" charset="-122"/>
                <a:cs typeface="Times New Roman" panose="02020603050405020304" pitchFamily="18" charset="0"/>
              </a:rPr>
              <a:t>：</a:t>
            </a:r>
            <a:r>
              <a:rPr lang="en-US" altLang="zh-CN" sz="2800" b="1" kern="100" dirty="0">
                <a:latin typeface="等线" panose="02010600030101010101" charset="-122"/>
                <a:ea typeface="等线" panose="02010600030101010101" charset="-122"/>
                <a:cs typeface="Times New Roman" panose="02020603050405020304" pitchFamily="18" charset="0"/>
              </a:rPr>
              <a:t> </a:t>
            </a:r>
            <a:r>
              <a:rPr lang="en-US" altLang="zh-CN" sz="2800" kern="100" dirty="0">
                <a:latin typeface="等线" panose="02010600030101010101" charset="-122"/>
                <a:cs typeface="Times New Roman" panose="02020603050405020304" pitchFamily="18" charset="0"/>
              </a:rPr>
              <a:t>(</a:t>
            </a:r>
            <a:r>
              <a:rPr lang="zh-CN" altLang="en-US" sz="2800" kern="100" dirty="0">
                <a:latin typeface="等线" panose="02010600030101010101" charset="-122"/>
                <a:cs typeface="Times New Roman" panose="02020603050405020304" pitchFamily="18" charset="0"/>
              </a:rPr>
              <a:t>以所给第一段首句中出现的</a:t>
            </a:r>
            <a:r>
              <a:rPr lang="en-US" altLang="zh-CN" sz="2800" kern="100" dirty="0">
                <a:latin typeface="等线" panose="02010600030101010101" charset="-122"/>
                <a:cs typeface="Times New Roman" panose="02020603050405020304" pitchFamily="18" charset="0"/>
              </a:rPr>
              <a:t>gift</a:t>
            </a:r>
            <a:r>
              <a:rPr lang="zh-CN" altLang="en-US" sz="2800" kern="100" dirty="0">
                <a:latin typeface="等线" panose="02010600030101010101" charset="-122"/>
                <a:cs typeface="Times New Roman" panose="02020603050405020304" pitchFamily="18" charset="0"/>
              </a:rPr>
              <a:t>为叙事对象</a:t>
            </a:r>
            <a:r>
              <a:rPr lang="en-US" altLang="zh-CN" sz="2800" kern="100" dirty="0">
                <a:latin typeface="等线" panose="02010600030101010101" charset="-122"/>
                <a:cs typeface="Times New Roman" panose="02020603050405020304" pitchFamily="18" charset="0"/>
              </a:rPr>
              <a:t>,</a:t>
            </a:r>
            <a:r>
              <a:rPr lang="zh-CN" altLang="en-US" sz="2800" kern="100" dirty="0">
                <a:latin typeface="等线" panose="02010600030101010101" charset="-122"/>
                <a:cs typeface="Times New Roman" panose="02020603050405020304" pitchFamily="18" charset="0"/>
              </a:rPr>
              <a:t>结合原文最后一段</a:t>
            </a:r>
            <a:r>
              <a:rPr lang="en-US" altLang="zh-CN" sz="2800" kern="100" dirty="0">
                <a:latin typeface="等线" panose="02010600030101010101" charset="-122"/>
                <a:cs typeface="Times New Roman" panose="02020603050405020304" pitchFamily="18" charset="0"/>
              </a:rPr>
              <a:t>she would make littles things that were special to Holly</a:t>
            </a:r>
            <a:r>
              <a:rPr lang="zh-CN" altLang="en-US" sz="2800" kern="100" dirty="0">
                <a:latin typeface="等线" panose="02010600030101010101" charset="-122"/>
                <a:cs typeface="Times New Roman" panose="02020603050405020304" pitchFamily="18" charset="0"/>
              </a:rPr>
              <a:t>进行首句创作。</a:t>
            </a:r>
            <a:r>
              <a:rPr lang="en-US" altLang="zh-CN" sz="2800" b="1" kern="100" dirty="0">
                <a:latin typeface="等线" panose="02010600030101010101" charset="-122"/>
                <a:cs typeface="Times New Roman" panose="02020603050405020304" pitchFamily="18" charset="0"/>
              </a:rPr>
              <a:t>) </a:t>
            </a:r>
            <a:r>
              <a:rPr lang="en-US" altLang="zh-CN" sz="2800" dirty="0">
                <a:solidFill>
                  <a:srgbClr val="C00000"/>
                </a:solidFill>
              </a:rPr>
              <a:t>The thought </a:t>
            </a:r>
            <a:r>
              <a:rPr lang="en-US" altLang="zh-CN" sz="2800" dirty="0"/>
              <a:t>of making/ creating a special gift full of little surprises </a:t>
            </a:r>
            <a:r>
              <a:rPr lang="en-US" altLang="zh-CN" sz="2800" dirty="0">
                <a:solidFill>
                  <a:srgbClr val="C00000"/>
                </a:solidFill>
              </a:rPr>
              <a:t>filled Kenzie’s heart with excitement mingled with anticipation. </a:t>
            </a:r>
            <a:endParaRPr lang="en-US" altLang="zh-CN" sz="2800" b="1" i="1" kern="100" dirty="0">
              <a:solidFill>
                <a:srgbClr val="C00000"/>
              </a:solidFill>
              <a:latin typeface="等线" panose="02010600030101010101" charset="-122"/>
              <a:ea typeface="等线" panose="02010600030101010101" charset="-122"/>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87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10031" y="288423"/>
            <a:ext cx="12171936" cy="3847207"/>
          </a:xfrm>
          <a:prstGeom prst="rect">
            <a:avLst/>
          </a:prstGeom>
          <a:solidFill>
            <a:schemeClr val="bg1"/>
          </a:solidFill>
        </p:spPr>
        <p:txBody>
          <a:bodyPr wrap="square" rtlCol="0">
            <a:spAutoFit/>
          </a:bodyPr>
          <a:lstStyle/>
          <a:p>
            <a:pPr algn="just"/>
            <a:r>
              <a:rPr lang="en-US" altLang="zh-CN" sz="2800" b="1" kern="0" dirty="0">
                <a:solidFill>
                  <a:srgbClr val="0000FF"/>
                </a:solidFill>
                <a:latin typeface="Times New Roman" panose="02020603050405020304" pitchFamily="18" charset="0"/>
                <a:cs typeface="Times New Roman" panose="02020603050405020304" pitchFamily="18" charset="0"/>
              </a:rPr>
              <a:t> </a:t>
            </a:r>
            <a:endParaRPr lang="en-US" altLang="zh-CN" sz="2800" b="1" kern="0" dirty="0">
              <a:solidFill>
                <a:srgbClr val="0000FF"/>
              </a:solidFill>
              <a:latin typeface="Times New Roman" panose="02020603050405020304" pitchFamily="18" charset="0"/>
              <a:cs typeface="Times New Roman" panose="02020603050405020304" pitchFamily="18" charset="0"/>
            </a:endParaRPr>
          </a:p>
          <a:p>
            <a:pPr algn="just"/>
            <a:r>
              <a:rPr lang="en-US" altLang="zh-CN" sz="2800" b="1" kern="0" dirty="0">
                <a:solidFill>
                  <a:srgbClr val="0000FF"/>
                </a:solidFill>
                <a:latin typeface="Times New Roman" panose="02020603050405020304" pitchFamily="18" charset="0"/>
                <a:cs typeface="Times New Roman" panose="02020603050405020304" pitchFamily="18" charset="0"/>
              </a:rPr>
              <a:t>Para1: 1: Over the next few days, Kenzie worked hard on her gift.</a:t>
            </a:r>
            <a:endParaRPr lang="en-US" altLang="zh-CN" sz="2800" b="1" kern="0" dirty="0">
              <a:solidFill>
                <a:srgbClr val="0000FF"/>
              </a:solidFill>
              <a:latin typeface="Times New Roman" panose="02020603050405020304" pitchFamily="18" charset="0"/>
              <a:cs typeface="Times New Roman" panose="02020603050405020304" pitchFamily="18" charset="0"/>
            </a:endParaRPr>
          </a:p>
          <a:p>
            <a:pPr algn="just"/>
            <a:r>
              <a:rPr lang="en-US" altLang="zh-CN" sz="2800" b="1" kern="0" dirty="0">
                <a:solidFill>
                  <a:srgbClr val="0000FF"/>
                </a:solidFill>
                <a:latin typeface="Times New Roman" panose="02020603050405020304" pitchFamily="18" charset="0"/>
                <a:cs typeface="Times New Roman" panose="02020603050405020304" pitchFamily="18" charset="0"/>
              </a:rPr>
              <a:t>d.</a:t>
            </a:r>
            <a:endParaRPr lang="en-US" altLang="zh-CN" sz="28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10031" y="-219111"/>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0032" y="-128528"/>
            <a:ext cx="3329041"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  Design link2</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1048745" name="文本框 9"/>
          <p:cNvSpPr txBox="1"/>
          <p:nvPr/>
        </p:nvSpPr>
        <p:spPr>
          <a:xfrm>
            <a:off x="10031" y="1316930"/>
            <a:ext cx="12171936" cy="2015680"/>
          </a:xfrm>
          <a:prstGeom prst="rect">
            <a:avLst/>
          </a:prstGeom>
          <a:solidFill>
            <a:schemeClr val="bg1"/>
          </a:solidFill>
        </p:spPr>
        <p:txBody>
          <a:bodyPr wrap="square" rtlCol="0">
            <a:spAutoFit/>
          </a:bodyPr>
          <a:lstStyle/>
          <a:p>
            <a:pPr>
              <a:lnSpc>
                <a:spcPts val="3840"/>
              </a:lnSpc>
            </a:pPr>
            <a:r>
              <a:rPr lang="en-US" altLang="zh-CN" sz="2800" b="1" dirty="0">
                <a:latin typeface="Times New Roman" panose="02020603050405020304" pitchFamily="18" charset="0"/>
                <a:cs typeface="Times New Roman" panose="02020603050405020304" pitchFamily="18" charset="0"/>
              </a:rPr>
              <a:t>Link2 A:  (</a:t>
            </a:r>
            <a:r>
              <a:rPr lang="zh-CN" altLang="en-US" sz="2800" b="1" dirty="0">
                <a:latin typeface="Times New Roman" panose="02020603050405020304" pitchFamily="18" charset="0"/>
                <a:cs typeface="Times New Roman" panose="02020603050405020304" pitchFamily="18" charset="0"/>
              </a:rPr>
              <a:t>呼应第二段首句：</a:t>
            </a:r>
            <a:r>
              <a:rPr lang="en-US" altLang="zh-CN" sz="2800" b="1" dirty="0">
                <a:latin typeface="Times New Roman" panose="02020603050405020304" pitchFamily="18" charset="0"/>
                <a:cs typeface="Times New Roman" panose="02020603050405020304" pitchFamily="18" charset="0"/>
              </a:rPr>
              <a:t>Kenzie </a:t>
            </a:r>
            <a:r>
              <a:rPr lang="zh-CN" altLang="en-US" sz="2800" b="1" dirty="0">
                <a:latin typeface="Times New Roman" panose="02020603050405020304" pitchFamily="18" charset="0"/>
                <a:cs typeface="Times New Roman" panose="02020603050405020304" pitchFamily="18" charset="0"/>
              </a:rPr>
              <a:t>礼物已经制作好。）</a:t>
            </a:r>
            <a:r>
              <a:rPr lang="en-US" altLang="zh-CN" sz="2800" dirty="0">
                <a:solidFill>
                  <a:srgbClr val="CC00CC"/>
                </a:solidFill>
                <a:latin typeface="Times New Roman" panose="02020603050405020304" pitchFamily="18" charset="0"/>
                <a:cs typeface="Times New Roman" panose="02020603050405020304" pitchFamily="18" charset="0"/>
              </a:rPr>
              <a:t>With the meaningful , thoughtful and creative gift ready, </a:t>
            </a:r>
            <a:r>
              <a:rPr lang="en-US" altLang="zh-CN" sz="2800" dirty="0">
                <a:solidFill>
                  <a:srgbClr val="C00000"/>
                </a:solidFill>
                <a:latin typeface="Times New Roman" panose="02020603050405020304" pitchFamily="18" charset="0"/>
                <a:cs typeface="Times New Roman" panose="02020603050405020304" pitchFamily="18" charset="0"/>
              </a:rPr>
              <a:t>how Kenzie hoped that the big Friday would come as soon as possible and present it to Holly.</a:t>
            </a:r>
            <a:endParaRPr lang="en-US" altLang="zh-CN" sz="2800" dirty="0">
              <a:solidFill>
                <a:srgbClr val="C00000"/>
              </a:solidFill>
              <a:latin typeface="Times New Roman" panose="02020603050405020304" pitchFamily="18" charset="0"/>
              <a:cs typeface="Times New Roman" panose="02020603050405020304" pitchFamily="18" charset="0"/>
            </a:endParaRPr>
          </a:p>
          <a:p>
            <a:pPr>
              <a:lnSpc>
                <a:spcPts val="3840"/>
              </a:lnSpc>
            </a:pPr>
            <a:endParaRPr lang="en-US" altLang="zh-CN" sz="2800" i="1" dirty="0"/>
          </a:p>
        </p:txBody>
      </p:sp>
      <p:sp>
        <p:nvSpPr>
          <p:cNvPr id="3" name="文本框 9"/>
          <p:cNvSpPr txBox="1"/>
          <p:nvPr/>
        </p:nvSpPr>
        <p:spPr>
          <a:xfrm>
            <a:off x="-14038" y="3891921"/>
            <a:ext cx="12185487" cy="2677656"/>
          </a:xfrm>
          <a:prstGeom prst="rect">
            <a:avLst/>
          </a:prstGeom>
          <a:solidFill>
            <a:schemeClr val="bg1"/>
          </a:solidFill>
        </p:spPr>
        <p:txBody>
          <a:bodyPr wrap="square" rtlCol="0">
            <a:spAutoFit/>
          </a:bodyPr>
          <a:lstStyle/>
          <a:p>
            <a:pPr lvl="0"/>
            <a:r>
              <a:rPr lang="en-US" altLang="zh-CN" sz="2800" b="1" dirty="0">
                <a:latin typeface="Times New Roman" panose="02020603050405020304" pitchFamily="18" charset="0"/>
                <a:cs typeface="Times New Roman" panose="02020603050405020304" pitchFamily="18" charset="0"/>
              </a:rPr>
              <a:t>Link2B:   (</a:t>
            </a:r>
            <a:r>
              <a:rPr lang="zh-CN" altLang="en-US" sz="2800" b="1" dirty="0">
                <a:latin typeface="Times New Roman" panose="02020603050405020304" pitchFamily="18" charset="0"/>
                <a:cs typeface="Times New Roman" panose="02020603050405020304" pitchFamily="18" charset="0"/>
              </a:rPr>
              <a:t>呼应第二段首句：在</a:t>
            </a:r>
            <a:r>
              <a:rPr lang="en-US" altLang="zh-CN" sz="2800" b="1" dirty="0">
                <a:latin typeface="Times New Roman" panose="02020603050405020304" pitchFamily="18" charset="0"/>
                <a:cs typeface="Times New Roman" panose="02020603050405020304" pitchFamily="18" charset="0"/>
              </a:rPr>
              <a:t>Kenzie </a:t>
            </a:r>
            <a:r>
              <a:rPr lang="zh-CN" altLang="en-US" sz="2800" b="1" dirty="0">
                <a:latin typeface="Times New Roman" panose="02020603050405020304" pitchFamily="18" charset="0"/>
                <a:cs typeface="Times New Roman" panose="02020603050405020304" pitchFamily="18" charset="0"/>
              </a:rPr>
              <a:t>筹备礼物的同时，另外两个女孩的礼物也都准备好了。）</a:t>
            </a:r>
            <a:r>
              <a:rPr lang="en-US" altLang="zh-CN" sz="2800" b="1" dirty="0">
                <a:solidFill>
                  <a:srgbClr val="0000CC"/>
                </a:solidFill>
                <a:latin typeface="Times New Roman" panose="02020603050405020304" pitchFamily="18" charset="0"/>
                <a:cs typeface="Times New Roman" panose="02020603050405020304" pitchFamily="18" charset="0"/>
              </a:rPr>
              <a:t>As Kenzie worked diligently on her handmade gift, </a:t>
            </a:r>
            <a:r>
              <a:rPr lang="en-US" altLang="zh-CN" sz="2800" b="1" dirty="0">
                <a:solidFill>
                  <a:srgbClr val="C00000"/>
                </a:solidFill>
                <a:latin typeface="Times New Roman" panose="02020603050405020304" pitchFamily="18" charset="0"/>
                <a:cs typeface="Times New Roman" panose="02020603050405020304" pitchFamily="18" charset="0"/>
              </a:rPr>
              <a:t>Brynlee and Maya also finished preparing their presents, </a:t>
            </a:r>
            <a:r>
              <a:rPr lang="en-US" altLang="zh-CN" sz="2800" b="1" dirty="0">
                <a:solidFill>
                  <a:srgbClr val="CC00CC"/>
                </a:solidFill>
                <a:latin typeface="Times New Roman" panose="02020603050405020304" pitchFamily="18" charset="0"/>
                <a:cs typeface="Times New Roman" panose="02020603050405020304" pitchFamily="18" charset="0"/>
              </a:rPr>
              <a:t>waiting anxiously for Friday. </a:t>
            </a:r>
            <a:r>
              <a:rPr lang="zh-CN" altLang="en-US" sz="2800" b="1" dirty="0">
                <a:latin typeface="Times New Roman" panose="02020603050405020304" pitchFamily="18" charset="0"/>
                <a:cs typeface="Times New Roman" panose="02020603050405020304" pitchFamily="18" charset="0"/>
              </a:rPr>
              <a:t>或者</a:t>
            </a:r>
            <a:endParaRPr lang="en-US" altLang="zh-CN" sz="2800" b="1" dirty="0">
              <a:latin typeface="Times New Roman" panose="02020603050405020304" pitchFamily="18" charset="0"/>
              <a:cs typeface="Times New Roman" panose="02020603050405020304" pitchFamily="18" charset="0"/>
            </a:endParaRPr>
          </a:p>
          <a:p>
            <a:pPr lvl="0"/>
            <a:r>
              <a:rPr lang="en-US" altLang="zh-CN" sz="2800" dirty="0">
                <a:solidFill>
                  <a:srgbClr val="CC00CC"/>
                </a:solidFill>
                <a:latin typeface="Times New Roman" panose="02020603050405020304" pitchFamily="18" charset="0"/>
                <a:cs typeface="Times New Roman" panose="02020603050405020304" pitchFamily="18" charset="0"/>
              </a:rPr>
              <a:t>Time ticking by, </a:t>
            </a:r>
            <a:r>
              <a:rPr lang="en-US" altLang="zh-CN" sz="2800" dirty="0">
                <a:solidFill>
                  <a:srgbClr val="C00000"/>
                </a:solidFill>
                <a:latin typeface="Times New Roman" panose="02020603050405020304" pitchFamily="18" charset="0"/>
                <a:cs typeface="Times New Roman" panose="02020603050405020304" pitchFamily="18" charset="0"/>
              </a:rPr>
              <a:t>Kenzie,  Brynlee and Maya all got their gifts prepared, </a:t>
            </a:r>
            <a:r>
              <a:rPr lang="en-US" altLang="zh-CN" sz="2800" dirty="0">
                <a:solidFill>
                  <a:srgbClr val="CC00CC"/>
                </a:solidFill>
                <a:latin typeface="Times New Roman" panose="02020603050405020304" pitchFamily="18" charset="0"/>
                <a:cs typeface="Times New Roman" panose="02020603050405020304" pitchFamily="18" charset="0"/>
              </a:rPr>
              <a:t>eager to visit Holly after school on Friday.</a:t>
            </a:r>
            <a:endParaRPr lang="en-US" altLang="zh-CN" sz="28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87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45" grpId="0" bldLvl="0" animBg="1"/>
      <p:bldP spid="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53965" y="756661"/>
            <a:ext cx="12162588" cy="521970"/>
          </a:xfrm>
          <a:prstGeom prst="rect">
            <a:avLst/>
          </a:prstGeom>
          <a:solidFill>
            <a:schemeClr val="bg1"/>
          </a:solidFill>
        </p:spPr>
        <p:txBody>
          <a:bodyPr wrap="square" rtlCol="0">
            <a:spAutoFit/>
          </a:bodyPr>
          <a:lstStyle/>
          <a:p>
            <a:pPr algn="just"/>
            <a:r>
              <a:rPr lang="en-US" altLang="zh-CN" sz="2800" b="1" kern="0" dirty="0">
                <a:solidFill>
                  <a:srgbClr val="0000FF"/>
                </a:solidFill>
                <a:latin typeface="Times New Roman" panose="02020603050405020304" pitchFamily="18" charset="0"/>
                <a:cs typeface="Times New Roman" panose="02020603050405020304" pitchFamily="18" charset="0"/>
              </a:rPr>
              <a:t>Para2: On Friday, the girls visited Holly with their gifts after school.</a:t>
            </a:r>
            <a:endParaRPr lang="en-US" altLang="zh-CN" sz="28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0" y="27517"/>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0" y="85166"/>
            <a:ext cx="3329041"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a:bodyPr>
          <a:lstStyle/>
          <a:p>
            <a:pPr>
              <a:lnSpc>
                <a:spcPct val="90000"/>
              </a:lnSpc>
              <a:spcBef>
                <a:spcPct val="0"/>
              </a:spcBef>
              <a:spcAft>
                <a:spcPts val="600"/>
              </a:spcAft>
            </a:pPr>
            <a:r>
              <a:rPr lang="en-US" altLang="zh-CN" sz="2800" b="1" dirty="0">
                <a:solidFill>
                  <a:schemeClr val="tx1"/>
                </a:solidFill>
                <a:latin typeface="Times New Roman" panose="02020603050405020304" pitchFamily="18" charset="0"/>
                <a:ea typeface="+mj-ea"/>
                <a:cs typeface="Times New Roman" panose="02020603050405020304" pitchFamily="18" charset="0"/>
                <a:sym typeface="+mn-ea"/>
              </a:rPr>
              <a:t>  Design link3</a:t>
            </a:r>
            <a:endParaRPr lang="en-US" altLang="zh-CN" sz="28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4" name="文本框 9"/>
          <p:cNvSpPr txBox="1"/>
          <p:nvPr/>
        </p:nvSpPr>
        <p:spPr>
          <a:xfrm>
            <a:off x="2593" y="1607129"/>
            <a:ext cx="12162587" cy="3108543"/>
          </a:xfrm>
          <a:prstGeom prst="rect">
            <a:avLst/>
          </a:prstGeom>
          <a:solidFill>
            <a:schemeClr val="bg1"/>
          </a:solidFill>
        </p:spPr>
        <p:txBody>
          <a:bodyPr wrap="square" rtlCol="0">
            <a:spAutoFit/>
          </a:bodyPr>
          <a:lstStyle/>
          <a:p>
            <a:pPr lvl="0"/>
            <a:r>
              <a:rPr lang="en-US" altLang="zh-CN" sz="2800" dirty="0">
                <a:latin typeface="Times New Roman" panose="02020603050405020304" pitchFamily="18" charset="0"/>
                <a:cs typeface="Times New Roman" panose="02020603050405020304" pitchFamily="18" charset="0"/>
              </a:rPr>
              <a:t>Link3A:   ( </a:t>
            </a:r>
            <a:r>
              <a:rPr lang="zh-CN" altLang="en-US" sz="2800" dirty="0">
                <a:latin typeface="Times New Roman" panose="02020603050405020304" pitchFamily="18" charset="0"/>
                <a:cs typeface="Times New Roman" panose="02020603050405020304" pitchFamily="18" charset="0"/>
              </a:rPr>
              <a:t>以所给首句的宾语</a:t>
            </a:r>
            <a:r>
              <a:rPr lang="en-US" altLang="zh-CN" sz="2800" dirty="0">
                <a:latin typeface="Times New Roman" panose="02020603050405020304" pitchFamily="18" charset="0"/>
                <a:cs typeface="Times New Roman" panose="02020603050405020304" pitchFamily="18" charset="0"/>
              </a:rPr>
              <a:t>Holly</a:t>
            </a:r>
            <a:r>
              <a:rPr lang="zh-CN" altLang="en-US" sz="2800" dirty="0">
                <a:latin typeface="Times New Roman" panose="02020603050405020304" pitchFamily="18" charset="0"/>
                <a:cs typeface="Times New Roman" panose="02020603050405020304" pitchFamily="18" charset="0"/>
              </a:rPr>
              <a:t>的视角进行叙事。注意：</a:t>
            </a:r>
            <a:r>
              <a:rPr lang="en-US" altLang="zh-CN" sz="2800" dirty="0">
                <a:latin typeface="Times New Roman" panose="02020603050405020304" pitchFamily="18" charset="0"/>
                <a:cs typeface="Times New Roman" panose="02020603050405020304" pitchFamily="18" charset="0"/>
              </a:rPr>
              <a:t>Holly </a:t>
            </a:r>
            <a:r>
              <a:rPr lang="zh-CN" altLang="en-US" sz="2800" dirty="0">
                <a:latin typeface="Times New Roman" panose="02020603050405020304" pitchFamily="18" charset="0"/>
                <a:cs typeface="Times New Roman" panose="02020603050405020304" pitchFamily="18" charset="0"/>
              </a:rPr>
              <a:t>居家养病。）</a:t>
            </a:r>
            <a:endParaRPr lang="en-US" altLang="zh-CN" sz="2800" dirty="0">
              <a:latin typeface="Times New Roman" panose="02020603050405020304" pitchFamily="18" charset="0"/>
              <a:cs typeface="Times New Roman" panose="02020603050405020304" pitchFamily="18" charset="0"/>
            </a:endParaRPr>
          </a:p>
          <a:p>
            <a:pPr lvl="0"/>
            <a:r>
              <a:rPr lang="en-US" altLang="zh-CN" sz="2800" dirty="0">
                <a:solidFill>
                  <a:srgbClr val="C00000"/>
                </a:solidFill>
              </a:rPr>
              <a:t>Holly was lying on the sofa, </a:t>
            </a:r>
            <a:r>
              <a:rPr lang="en-US" altLang="zh-CN" sz="2800" dirty="0">
                <a:solidFill>
                  <a:srgbClr val="CC00CC"/>
                </a:solidFill>
              </a:rPr>
              <a:t>looking weak and a little bored, </a:t>
            </a:r>
            <a:r>
              <a:rPr lang="en-US" altLang="zh-CN" sz="2800" b="1" dirty="0"/>
              <a:t>but</a:t>
            </a:r>
            <a:r>
              <a:rPr lang="en-US" altLang="zh-CN" sz="2800" dirty="0"/>
              <a:t> </a:t>
            </a:r>
            <a:r>
              <a:rPr lang="en-US" altLang="zh-CN" sz="2800" dirty="0">
                <a:solidFill>
                  <a:srgbClr val="C00000"/>
                </a:solidFill>
              </a:rPr>
              <a:t>her eyes sparkled with joy </a:t>
            </a:r>
            <a:r>
              <a:rPr lang="en-US" altLang="zh-CN" sz="2800" dirty="0">
                <a:solidFill>
                  <a:srgbClr val="0000CC"/>
                </a:solidFill>
              </a:rPr>
              <a:t>when she saw her friends.  </a:t>
            </a:r>
            <a:r>
              <a:rPr lang="zh-CN" altLang="en-US" sz="2800" dirty="0"/>
              <a:t>或者</a:t>
            </a:r>
            <a:endParaRPr lang="en-US" altLang="zh-CN" sz="2800" dirty="0">
              <a:solidFill>
                <a:srgbClr val="9900FF"/>
              </a:solidFill>
              <a:latin typeface="Times New Roman" panose="02020603050405020304" pitchFamily="18" charset="0"/>
              <a:cs typeface="Times New Roman" panose="02020603050405020304" pitchFamily="18" charset="0"/>
            </a:endParaRPr>
          </a:p>
          <a:p>
            <a:pPr lvl="0"/>
            <a:r>
              <a:rPr lang="en-US" altLang="zh-CN" sz="2800" dirty="0">
                <a:solidFill>
                  <a:srgbClr val="9900FF"/>
                </a:solidFill>
                <a:latin typeface="Times New Roman" panose="02020603050405020304" pitchFamily="18" charset="0"/>
                <a:cs typeface="Times New Roman" panose="02020603050405020304" pitchFamily="18" charset="0"/>
              </a:rPr>
              <a:t>Seeing </a:t>
            </a:r>
            <a:r>
              <a:rPr lang="en-US" altLang="zh-CN" sz="2800" dirty="0" smtClean="0">
                <a:solidFill>
                  <a:srgbClr val="9900FF"/>
                </a:solidFill>
                <a:latin typeface="Times New Roman" panose="02020603050405020304" pitchFamily="18" charset="0"/>
                <a:cs typeface="Times New Roman" panose="02020603050405020304" pitchFamily="18" charset="0"/>
              </a:rPr>
              <a:t>her friends’ </a:t>
            </a:r>
            <a:r>
              <a:rPr lang="en-US" altLang="zh-CN" sz="2800" dirty="0">
                <a:solidFill>
                  <a:srgbClr val="9900FF"/>
                </a:solidFill>
                <a:latin typeface="Times New Roman" panose="02020603050405020304" pitchFamily="18" charset="0"/>
                <a:cs typeface="Times New Roman" panose="02020603050405020304" pitchFamily="18" charset="0"/>
              </a:rPr>
              <a:t>familiar </a:t>
            </a:r>
            <a:r>
              <a:rPr lang="en-US" altLang="zh-CN" sz="2800" dirty="0" smtClean="0">
                <a:solidFill>
                  <a:srgbClr val="9900FF"/>
                </a:solidFill>
                <a:latin typeface="Times New Roman" panose="02020603050405020304" pitchFamily="18" charset="0"/>
                <a:cs typeface="Times New Roman" panose="02020603050405020304" pitchFamily="18" charset="0"/>
              </a:rPr>
              <a:t>smiles, </a:t>
            </a:r>
            <a:r>
              <a:rPr lang="en-US" altLang="zh-CN" sz="2800" dirty="0">
                <a:solidFill>
                  <a:srgbClr val="C00000"/>
                </a:solidFill>
                <a:latin typeface="Times New Roman" panose="02020603050405020304" pitchFamily="18" charset="0"/>
                <a:cs typeface="Times New Roman" panose="02020603050405020304" pitchFamily="18" charset="0"/>
              </a:rPr>
              <a:t>Holly exclaimed in excitement, “ How I miss you! How I miss school! Time drags by without you by my side.” </a:t>
            </a:r>
            <a:r>
              <a:rPr lang="zh-CN" altLang="en-US" sz="2800" dirty="0">
                <a:solidFill>
                  <a:srgbClr val="FF0000"/>
                </a:solidFill>
                <a:latin typeface="Times New Roman" panose="02020603050405020304" pitchFamily="18" charset="0"/>
                <a:cs typeface="Times New Roman" panose="02020603050405020304" pitchFamily="18" charset="0"/>
              </a:rPr>
              <a:t>或者</a:t>
            </a:r>
            <a:endParaRPr lang="en-US" altLang="zh-CN" sz="2800" dirty="0">
              <a:solidFill>
                <a:srgbClr val="FF0000"/>
              </a:solidFill>
              <a:latin typeface="Times New Roman" panose="02020603050405020304" pitchFamily="18" charset="0"/>
              <a:cs typeface="Times New Roman" panose="02020603050405020304" pitchFamily="18" charset="0"/>
            </a:endParaRPr>
          </a:p>
          <a:p>
            <a:pPr lvl="0"/>
            <a:r>
              <a:rPr lang="en-US" altLang="zh-CN" sz="2800" dirty="0">
                <a:solidFill>
                  <a:srgbClr val="C00000"/>
                </a:solidFill>
                <a:latin typeface="Times New Roman" panose="02020603050405020304" pitchFamily="18" charset="0"/>
                <a:cs typeface="Times New Roman" panose="02020603050405020304" pitchFamily="18" charset="0"/>
              </a:rPr>
              <a:t>Holly’s face lit up </a:t>
            </a:r>
            <a:r>
              <a:rPr lang="en-US" altLang="zh-CN" sz="2800" dirty="0">
                <a:solidFill>
                  <a:srgbClr val="0000CC"/>
                </a:solidFill>
                <a:latin typeface="Times New Roman" panose="02020603050405020304" pitchFamily="18" charset="0"/>
                <a:cs typeface="Times New Roman" panose="02020603050405020304" pitchFamily="18" charset="0"/>
              </a:rPr>
              <a:t>the moment she saw them</a:t>
            </a:r>
            <a:r>
              <a:rPr lang="en-US" altLang="zh-CN" sz="2800" dirty="0">
                <a:solidFill>
                  <a:srgbClr val="C00000"/>
                </a:solidFill>
                <a:latin typeface="Times New Roman" panose="02020603050405020304" pitchFamily="18" charset="0"/>
                <a:cs typeface="Times New Roman" panose="02020603050405020304" pitchFamily="18" charset="0"/>
              </a:rPr>
              <a:t>.  </a:t>
            </a:r>
            <a:r>
              <a:rPr lang="en-US" altLang="zh-CN" sz="2800" dirty="0">
                <a:solidFill>
                  <a:srgbClr val="0000CC"/>
                </a:solidFill>
                <a:latin typeface="Times New Roman" panose="02020603050405020304" pitchFamily="18" charset="0"/>
                <a:cs typeface="Times New Roman" panose="02020603050405020304" pitchFamily="18" charset="0"/>
              </a:rPr>
              <a:t>Though not fully recovered yet,   </a:t>
            </a:r>
            <a:r>
              <a:rPr lang="en-US" altLang="zh-CN" sz="2800" dirty="0">
                <a:solidFill>
                  <a:srgbClr val="C00000"/>
                </a:solidFill>
                <a:latin typeface="Times New Roman" panose="02020603050405020304" pitchFamily="18" charset="0"/>
                <a:cs typeface="Times New Roman" panose="02020603050405020304" pitchFamily="18" charset="0"/>
              </a:rPr>
              <a:t>she jumped up to hug each of her friends.</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
        <p:nvSpPr>
          <p:cNvPr id="3" name="文本框 9"/>
          <p:cNvSpPr txBox="1"/>
          <p:nvPr/>
        </p:nvSpPr>
        <p:spPr>
          <a:xfrm>
            <a:off x="0" y="4860765"/>
            <a:ext cx="12003800" cy="1384995"/>
          </a:xfrm>
          <a:prstGeom prst="rect">
            <a:avLst/>
          </a:prstGeom>
          <a:solidFill>
            <a:schemeClr val="bg1"/>
          </a:solidFill>
        </p:spPr>
        <p:txBody>
          <a:bodyPr wrap="square" rtlCol="0">
            <a:spAutoFit/>
          </a:bodyPr>
          <a:lstStyle/>
          <a:p>
            <a:pPr lvl="0"/>
            <a:r>
              <a:rPr lang="en-US" altLang="zh-CN" sz="2800" dirty="0">
                <a:latin typeface="Times New Roman" panose="02020603050405020304" pitchFamily="18" charset="0"/>
                <a:cs typeface="Times New Roman" panose="02020603050405020304" pitchFamily="18" charset="0"/>
              </a:rPr>
              <a:t>Link3B:   ( </a:t>
            </a:r>
            <a:r>
              <a:rPr lang="zh-CN" altLang="en-US" sz="2800" dirty="0">
                <a:latin typeface="Times New Roman" panose="02020603050405020304" pitchFamily="18" charset="0"/>
                <a:cs typeface="Times New Roman" panose="02020603050405020304" pitchFamily="18" charset="0"/>
              </a:rPr>
              <a:t>以所给首句的主语</a:t>
            </a:r>
            <a:r>
              <a:rPr lang="en-US" altLang="zh-CN" sz="2800" dirty="0">
                <a:latin typeface="Times New Roman" panose="02020603050405020304" pitchFamily="18" charset="0"/>
                <a:cs typeface="Times New Roman" panose="02020603050405020304" pitchFamily="18" charset="0"/>
              </a:rPr>
              <a:t>the girls </a:t>
            </a:r>
            <a:r>
              <a:rPr lang="zh-CN" altLang="en-US" sz="2800" dirty="0">
                <a:latin typeface="Times New Roman" panose="02020603050405020304" pitchFamily="18" charset="0"/>
                <a:cs typeface="Times New Roman" panose="02020603050405020304" pitchFamily="18" charset="0"/>
              </a:rPr>
              <a:t>为叙事对象。</a:t>
            </a:r>
            <a:r>
              <a:rPr lang="zh-CN" altLang="en-US" sz="2800" dirty="0">
                <a:solidFill>
                  <a:srgbClr val="0000CC"/>
                </a:solidFill>
                <a:latin typeface="Times New Roman" panose="02020603050405020304" pitchFamily="18" charset="0"/>
                <a:cs typeface="Times New Roman" panose="02020603050405020304" pitchFamily="18" charset="0"/>
              </a:rPr>
              <a:t>）</a:t>
            </a:r>
            <a:r>
              <a:rPr lang="en-US" altLang="zh-CN" sz="2800" dirty="0">
                <a:solidFill>
                  <a:srgbClr val="CC00CC"/>
                </a:solidFill>
                <a:latin typeface="Times New Roman" panose="02020603050405020304" pitchFamily="18" charset="0"/>
                <a:cs typeface="Times New Roman" panose="02020603050405020304" pitchFamily="18" charset="0"/>
              </a:rPr>
              <a:t>Seeing their friend Holly lying in bed, </a:t>
            </a:r>
            <a:r>
              <a:rPr lang="en-US" altLang="zh-CN" sz="2800" dirty="0">
                <a:solidFill>
                  <a:srgbClr val="C00000"/>
                </a:solidFill>
                <a:latin typeface="Times New Roman" panose="02020603050405020304" pitchFamily="18" charset="0"/>
                <a:cs typeface="Times New Roman" panose="02020603050405020304" pitchFamily="18" charset="0"/>
              </a:rPr>
              <a:t>the girls approached her, hugged her tightly and presented their gifts to her </a:t>
            </a:r>
            <a:r>
              <a:rPr lang="en-US" altLang="zh-CN" sz="2800" dirty="0">
                <a:solidFill>
                  <a:srgbClr val="CC00CC"/>
                </a:solidFill>
                <a:latin typeface="Times New Roman" panose="02020603050405020304" pitchFamily="18" charset="0"/>
                <a:cs typeface="Times New Roman" panose="02020603050405020304" pitchFamily="18" charset="0"/>
              </a:rPr>
              <a:t>to make Holly feel delighted. </a:t>
            </a:r>
            <a:endParaRPr lang="en-US" altLang="zh-CN" sz="2800" dirty="0">
              <a:solidFill>
                <a:srgbClr val="FF0000"/>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0" y="646257"/>
            <a:ext cx="12192000" cy="583565"/>
          </a:xfrm>
          <a:prstGeom prst="rect">
            <a:avLst/>
          </a:prstGeom>
          <a:no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Para2: On Friday, the girls visited Holly with their gifts after school.</a:t>
            </a:r>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78521" y="1"/>
            <a:ext cx="12258517" cy="691116"/>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2004" y="36959"/>
            <a:ext cx="3462391" cy="609299"/>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a:bodyPr>
          <a:lstStyle/>
          <a:p>
            <a:pPr>
              <a:lnSpc>
                <a:spcPct val="90000"/>
              </a:lnSpc>
              <a:spcBef>
                <a:spcPct val="0"/>
              </a:spcBef>
              <a:spcAft>
                <a:spcPts val="600"/>
              </a:spcAft>
            </a:pPr>
            <a:r>
              <a:rPr lang="en-US" altLang="zh-CN" sz="2800" b="1" dirty="0">
                <a:solidFill>
                  <a:schemeClr val="tx1"/>
                </a:solidFill>
                <a:latin typeface="Times New Roman" panose="02020603050405020304" pitchFamily="18" charset="0"/>
                <a:ea typeface="+mj-ea"/>
                <a:cs typeface="Times New Roman" panose="02020603050405020304" pitchFamily="18" charset="0"/>
                <a:sym typeface="+mn-ea"/>
              </a:rPr>
              <a:t>  Design ending</a:t>
            </a:r>
            <a:endParaRPr lang="en-US" altLang="zh-CN" sz="28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3" name="文本框 10"/>
          <p:cNvSpPr txBox="1"/>
          <p:nvPr/>
        </p:nvSpPr>
        <p:spPr>
          <a:xfrm>
            <a:off x="18408" y="1733668"/>
            <a:ext cx="12155184" cy="4524315"/>
          </a:xfrm>
          <a:prstGeom prst="rect">
            <a:avLst/>
          </a:prstGeom>
          <a:solidFill>
            <a:schemeClr val="bg1"/>
          </a:solidFill>
        </p:spPr>
        <p:txBody>
          <a:bodyPr wrap="square" rtlCol="0">
            <a:spAutoFit/>
          </a:bodyPr>
          <a:lstStyle/>
          <a:p>
            <a:pPr algn="just"/>
            <a:r>
              <a:rPr lang="en-US" altLang="zh-CN" sz="3200" dirty="0">
                <a:latin typeface="Times New Roman" panose="02020603050405020304" pitchFamily="18" charset="0"/>
                <a:cs typeface="Times New Roman" panose="02020603050405020304" pitchFamily="18" charset="0"/>
                <a:sym typeface="+mn-ea"/>
              </a:rPr>
              <a:t>Ending A: (</a:t>
            </a:r>
            <a:r>
              <a:rPr lang="zh-CN" altLang="en-US" sz="3200" dirty="0">
                <a:latin typeface="Times New Roman" panose="02020603050405020304" pitchFamily="18" charset="0"/>
                <a:cs typeface="Times New Roman" panose="02020603050405020304" pitchFamily="18" charset="0"/>
                <a:sym typeface="+mn-ea"/>
              </a:rPr>
              <a:t>描述女孩子们快乐的相聚，情景式结尾。</a:t>
            </a:r>
            <a:r>
              <a:rPr lang="en-US" altLang="zh-CN" sz="3200" dirty="0">
                <a:latin typeface="Times New Roman" panose="02020603050405020304" pitchFamily="18" charset="0"/>
                <a:cs typeface="Times New Roman" panose="02020603050405020304" pitchFamily="18" charset="0"/>
                <a:sym typeface="+mn-ea"/>
              </a:rPr>
              <a:t>) </a:t>
            </a:r>
            <a:r>
              <a:rPr lang="en-US" altLang="zh-CN" sz="3200" dirty="0">
                <a:solidFill>
                  <a:srgbClr val="C00000"/>
                </a:solidFill>
              </a:rPr>
              <a:t>The following hours witnessed the four girls sharing homemade cookies, drawing pictures, and chatting about all the things </a:t>
            </a:r>
            <a:r>
              <a:rPr lang="en-US" altLang="zh-CN" sz="3200" i="1" dirty="0">
                <a:solidFill>
                  <a:srgbClr val="0000CC"/>
                </a:solidFill>
              </a:rPr>
              <a:t>they planned to do when Holly went back to school.</a:t>
            </a:r>
            <a:r>
              <a:rPr lang="en-US" altLang="zh-CN" sz="3200" dirty="0">
                <a:solidFill>
                  <a:srgbClr val="C00000"/>
                </a:solidFill>
              </a:rPr>
              <a:t> Cheerful laughter danced in every corner of Holly’s room, </a:t>
            </a:r>
            <a:r>
              <a:rPr lang="en-US" altLang="zh-CN" sz="3200" dirty="0">
                <a:solidFill>
                  <a:srgbClr val="CC00CC"/>
                </a:solidFill>
              </a:rPr>
              <a:t>serving as a reminder that </a:t>
            </a:r>
            <a:r>
              <a:rPr lang="en-US" altLang="zh-CN" sz="3200" b="1" dirty="0">
                <a:solidFill>
                  <a:srgbClr val="C00000"/>
                </a:solidFill>
              </a:rPr>
              <a:t>friendship was the best gift as well as the best medicine. </a:t>
            </a:r>
            <a:endParaRPr lang="en-US" altLang="zh-CN" sz="3200" b="1" dirty="0">
              <a:solidFill>
                <a:srgbClr val="C00000"/>
              </a:solidFill>
            </a:endParaRPr>
          </a:p>
          <a:p>
            <a:pPr algn="just"/>
            <a:r>
              <a:rPr lang="en-US" altLang="zh-CN" sz="3200" b="1" dirty="0">
                <a:solidFill>
                  <a:srgbClr val="C00000"/>
                </a:solidFill>
              </a:rPr>
              <a:t>// </a:t>
            </a:r>
            <a:r>
              <a:rPr lang="en-US" altLang="zh-CN" sz="3200" b="1" dirty="0">
                <a:solidFill>
                  <a:srgbClr val="FF0000"/>
                </a:solidFill>
              </a:rPr>
              <a:t>gathering with dear friends is the best medicine. </a:t>
            </a:r>
            <a:endParaRPr lang="en-US" altLang="zh-CN" sz="3200" b="1" dirty="0">
              <a:solidFill>
                <a:srgbClr val="FF0000"/>
              </a:solidFill>
            </a:endParaRPr>
          </a:p>
          <a:p>
            <a:pPr algn="just"/>
            <a:endParaRPr lang="en-US" altLang="zh-CN" sz="3200" b="1" dirty="0">
              <a:solidFill>
                <a:srgbClr val="C00000"/>
              </a:solidFill>
            </a:endParaRPr>
          </a:p>
          <a:p>
            <a:pPr lvl="0" algn="just"/>
            <a:endParaRPr lang="en-US" altLang="zh-CN" sz="3200" dirty="0">
              <a:solidFill>
                <a:srgbClr val="CC00CC"/>
              </a:solidFill>
              <a:latin typeface="Times New Roman" panose="02020603050405020304" pitchFamily="18" charset="0"/>
              <a:cs typeface="Times New Roman" panose="02020603050405020304" pitchFamily="18"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0" y="646257"/>
            <a:ext cx="12192000" cy="583565"/>
          </a:xfrm>
          <a:prstGeom prst="rect">
            <a:avLst/>
          </a:prstGeom>
          <a:no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Para2: On Friday, the girls visited Holly with their gifts after school.</a:t>
            </a:r>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78521" y="1"/>
            <a:ext cx="12258517" cy="691116"/>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2004" y="36959"/>
            <a:ext cx="3462391" cy="609299"/>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a:bodyPr>
          <a:lstStyle/>
          <a:p>
            <a:pPr>
              <a:lnSpc>
                <a:spcPct val="90000"/>
              </a:lnSpc>
              <a:spcBef>
                <a:spcPct val="0"/>
              </a:spcBef>
              <a:spcAft>
                <a:spcPts val="600"/>
              </a:spcAft>
            </a:pPr>
            <a:r>
              <a:rPr lang="en-US" altLang="zh-CN" sz="2800" b="1" dirty="0">
                <a:solidFill>
                  <a:schemeClr val="tx1"/>
                </a:solidFill>
                <a:latin typeface="Times New Roman" panose="02020603050405020304" pitchFamily="18" charset="0"/>
                <a:ea typeface="+mj-ea"/>
                <a:cs typeface="Times New Roman" panose="02020603050405020304" pitchFamily="18" charset="0"/>
                <a:sym typeface="+mn-ea"/>
              </a:rPr>
              <a:t>  Design ending</a:t>
            </a:r>
            <a:endParaRPr lang="en-US" altLang="zh-CN" sz="28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4" name="文本框 10"/>
          <p:cNvSpPr txBox="1"/>
          <p:nvPr/>
        </p:nvSpPr>
        <p:spPr>
          <a:xfrm>
            <a:off x="0" y="1862078"/>
            <a:ext cx="12092683" cy="3046988"/>
          </a:xfrm>
          <a:prstGeom prst="rect">
            <a:avLst/>
          </a:prstGeom>
          <a:solidFill>
            <a:schemeClr val="bg1"/>
          </a:solidFill>
        </p:spPr>
        <p:txBody>
          <a:bodyPr wrap="square" rtlCol="0">
            <a:spAutoFit/>
          </a:bodyPr>
          <a:lstStyle/>
          <a:p>
            <a:pPr algn="just"/>
            <a:r>
              <a:rPr lang="en-US" altLang="zh-CN" sz="3200" dirty="0">
                <a:latin typeface="Times New Roman" panose="02020603050405020304" pitchFamily="18" charset="0"/>
                <a:cs typeface="Times New Roman" panose="02020603050405020304" pitchFamily="18" charset="0"/>
                <a:sym typeface="+mn-ea"/>
              </a:rPr>
              <a:t>Ending B: </a:t>
            </a:r>
            <a:r>
              <a:rPr lang="zh-CN" altLang="en-US" sz="3200" dirty="0">
                <a:latin typeface="Times New Roman" panose="02020603050405020304" pitchFamily="18" charset="0"/>
                <a:cs typeface="Times New Roman" panose="02020603050405020304" pitchFamily="18" charset="0"/>
                <a:sym typeface="+mn-ea"/>
              </a:rPr>
              <a:t> </a:t>
            </a:r>
            <a:r>
              <a:rPr lang="en-US" altLang="zh-CN" sz="3200" dirty="0">
                <a:latin typeface="Times New Roman" panose="02020603050405020304" pitchFamily="18" charset="0"/>
                <a:cs typeface="Times New Roman" panose="02020603050405020304" pitchFamily="18" charset="0"/>
                <a:sym typeface="+mn-ea"/>
              </a:rPr>
              <a:t>(</a:t>
            </a:r>
            <a:r>
              <a:rPr lang="zh-CN" altLang="en-US" sz="3200" dirty="0">
                <a:latin typeface="Times New Roman" panose="02020603050405020304" pitchFamily="18" charset="0"/>
                <a:cs typeface="Times New Roman" panose="02020603050405020304" pitchFamily="18" charset="0"/>
                <a:sym typeface="+mn-ea"/>
              </a:rPr>
              <a:t>感悟式结尾。</a:t>
            </a:r>
            <a:r>
              <a:rPr lang="en-US" altLang="zh-CN" sz="3200" dirty="0">
                <a:latin typeface="Times New Roman" panose="02020603050405020304" pitchFamily="18" charset="0"/>
                <a:cs typeface="Times New Roman" panose="02020603050405020304" pitchFamily="18" charset="0"/>
                <a:sym typeface="+mn-ea"/>
              </a:rPr>
              <a:t>) </a:t>
            </a:r>
            <a:r>
              <a:rPr lang="en-US" altLang="zh-CN" sz="3200" dirty="0">
                <a:solidFill>
                  <a:srgbClr val="9933FF"/>
                </a:solidFill>
                <a:latin typeface="Times New Roman" panose="02020603050405020304" pitchFamily="18" charset="0"/>
                <a:cs typeface="Times New Roman" panose="02020603050405020304" pitchFamily="18" charset="0"/>
                <a:sym typeface="+mn-ea"/>
              </a:rPr>
              <a:t>Thanks to Mom’s encouragement and Nathan’s words, </a:t>
            </a:r>
            <a:r>
              <a:rPr lang="en-US" altLang="zh-CN" sz="3200" u="sng" dirty="0">
                <a:solidFill>
                  <a:srgbClr val="C00000"/>
                </a:solidFill>
                <a:latin typeface="Times New Roman" panose="02020603050405020304" pitchFamily="18" charset="0"/>
                <a:cs typeface="Times New Roman" panose="02020603050405020304" pitchFamily="18" charset="0"/>
                <a:sym typeface="+mn-ea"/>
              </a:rPr>
              <a:t>Kenzie got the inspiration to make something special </a:t>
            </a:r>
            <a:r>
              <a:rPr lang="en-US" altLang="zh-CN" sz="3200" i="1" u="sng" dirty="0">
                <a:solidFill>
                  <a:srgbClr val="0000CC"/>
                </a:solidFill>
                <a:latin typeface="Times New Roman" panose="02020603050405020304" pitchFamily="18" charset="0"/>
                <a:cs typeface="Times New Roman" panose="02020603050405020304" pitchFamily="18" charset="0"/>
                <a:sym typeface="+mn-ea"/>
              </a:rPr>
              <a:t>that tugged at Holly’s heartstring. </a:t>
            </a:r>
            <a:r>
              <a:rPr lang="zh-CN" altLang="en-US" sz="3200" i="1" dirty="0">
                <a:solidFill>
                  <a:srgbClr val="0000CC"/>
                </a:solidFill>
                <a:latin typeface="Times New Roman" panose="02020603050405020304" pitchFamily="18" charset="0"/>
                <a:cs typeface="Times New Roman" panose="02020603050405020304" pitchFamily="18" charset="0"/>
                <a:sym typeface="+mn-ea"/>
              </a:rPr>
              <a:t>或者</a:t>
            </a:r>
            <a:endParaRPr lang="en-US" altLang="zh-CN" sz="3200" i="1" dirty="0">
              <a:solidFill>
                <a:srgbClr val="0000CC"/>
              </a:solidFill>
              <a:latin typeface="Times New Roman" panose="02020603050405020304" pitchFamily="18" charset="0"/>
              <a:cs typeface="Times New Roman" panose="02020603050405020304" pitchFamily="18" charset="0"/>
              <a:sym typeface="+mn-ea"/>
            </a:endParaRPr>
          </a:p>
          <a:p>
            <a:pPr algn="just"/>
            <a:r>
              <a:rPr lang="en-US" altLang="zh-CN" sz="3200" dirty="0">
                <a:solidFill>
                  <a:srgbClr val="C00000"/>
                </a:solidFill>
                <a:latin typeface="Times New Roman" panose="02020603050405020304" pitchFamily="18" charset="0"/>
                <a:cs typeface="Times New Roman" panose="02020603050405020304" pitchFamily="18" charset="0"/>
                <a:sym typeface="+mn-ea"/>
              </a:rPr>
              <a:t>It dawned on her that </a:t>
            </a:r>
            <a:r>
              <a:rPr lang="en-US" altLang="zh-CN" sz="3200" b="1" u="sng" dirty="0">
                <a:solidFill>
                  <a:srgbClr val="C00000"/>
                </a:solidFill>
                <a:latin typeface="Times New Roman" panose="02020603050405020304" pitchFamily="18" charset="0"/>
                <a:cs typeface="Times New Roman" panose="02020603050405020304" pitchFamily="18" charset="0"/>
                <a:sym typeface="+mn-ea"/>
              </a:rPr>
              <a:t>what makes a gift meaningful is the heart put into it, not the money spent on it.</a:t>
            </a:r>
            <a:endParaRPr lang="en-US" altLang="zh-CN" sz="3200" b="1" u="sng" dirty="0">
              <a:solidFill>
                <a:srgbClr val="C00000"/>
              </a:solidFill>
              <a:latin typeface="Times New Roman" panose="02020603050405020304" pitchFamily="18" charset="0"/>
              <a:cs typeface="Times New Roman" panose="02020603050405020304" pitchFamily="18" charset="0"/>
              <a:sym typeface="+mn-ea"/>
            </a:endParaRPr>
          </a:p>
          <a:p>
            <a:pPr algn="just"/>
            <a:endParaRPr lang="en-US" altLang="zh-CN" sz="3200" b="1" i="1" dirty="0">
              <a:solidFill>
                <a:srgbClr val="C00000"/>
              </a:solidFill>
              <a:latin typeface="Times New Roman" panose="02020603050405020304" pitchFamily="18" charset="0"/>
              <a:cs typeface="Times New Roman" panose="02020603050405020304" pitchFamily="18"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1"/>
            <a:ext cx="12072135" cy="6494085"/>
          </a:xfrm>
          <a:prstGeom prst="rect">
            <a:avLst/>
          </a:prstGeom>
          <a:solidFill>
            <a:schemeClr val="bg1"/>
          </a:solidFill>
        </p:spPr>
        <p:txBody>
          <a:bodyPr wrap="square">
            <a:spAutoFit/>
          </a:bodyPr>
          <a:lstStyle/>
          <a:p>
            <a:pPr algn="just"/>
            <a:r>
              <a:rPr lang="en-US" altLang="zh-CN" sz="3200" b="1" i="1" dirty="0">
                <a:latin typeface="Times New Roman" panose="02020603050405020304" pitchFamily="18" charset="0"/>
                <a:cs typeface="Times New Roman" panose="02020603050405020304" pitchFamily="18" charset="0"/>
              </a:rPr>
              <a:t>Para1: 1: Over the next few days, Kenzie worked hard on her gift.</a:t>
            </a:r>
            <a:endParaRPr lang="en-US" altLang="zh-CN" sz="3200" b="1" i="1" dirty="0">
              <a:latin typeface="Times New Roman" panose="02020603050405020304" pitchFamily="18" charset="0"/>
              <a:cs typeface="Times New Roman" panose="02020603050405020304" pitchFamily="18" charset="0"/>
            </a:endParaRPr>
          </a:p>
          <a:p>
            <a:pPr algn="just"/>
            <a:r>
              <a:rPr lang="en-US" altLang="zh-CN" sz="3200" dirty="0">
                <a:latin typeface="Times New Roman" panose="02020603050405020304" pitchFamily="18" charset="0"/>
                <a:cs typeface="Times New Roman" panose="02020603050405020304" pitchFamily="18" charset="0"/>
              </a:rPr>
              <a:t>With her heart swelling with excitement, Kenzie rummaged through her drawers and  collected all the materials that she needed. Guided by Mom, Kenzie designed a handmade pink goody bag with a lovely pink ribbon wrapped around its handle,  which would contain little surprises that would bring fun to Holly. Inside it were some Holly’s favorite candies and a picture book full of simple hand-drawn sketches of her and Holly—playing on the playground, sharing a snack at lunch, reading books in the library or laughing while playing video games, with captions recalling their happy memories and sincerely wishing Holly a quick recovery. With the meaningful, thoughtful and creative gift ready, how Kenzie hoped that the big Friday would come as soon as possible and present it to Holly. (128)</a:t>
            </a:r>
            <a:endParaRPr lang="en-US" altLang="zh-CN" sz="32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658" y="0"/>
            <a:ext cx="12142342" cy="6494085"/>
          </a:xfrm>
          <a:prstGeom prst="rect">
            <a:avLst/>
          </a:prstGeom>
        </p:spPr>
        <p:txBody>
          <a:bodyPr wrap="square">
            <a:spAutoFit/>
          </a:bodyPr>
          <a:lstStyle/>
          <a:p>
            <a:pPr algn="just"/>
            <a:r>
              <a:rPr lang="en-US" altLang="zh-CN" sz="3200" b="1" i="1" dirty="0"/>
              <a:t>Para 2:On Friday, the girls visited Holly with their gifts after school. </a:t>
            </a:r>
            <a:r>
              <a:rPr lang="en-US" altLang="zh-CN" sz="3200" dirty="0" smtClean="0"/>
              <a:t>Seeing her friends’ familiar smiles, </a:t>
            </a:r>
            <a:r>
              <a:rPr lang="en-US" altLang="zh-CN" sz="3200" dirty="0"/>
              <a:t>Holly exclaimed in excitement, “ How I miss you! How I miss school! Time drags by without you by my side.”  Her eyes shining with joy, Brynlee handed her the necklace-making kit and Maya gave her the gift card, which made Holly grin from ear to ear. When Kenzie presented her handmade goody bag, Holly opened it gently, tears welling up as she read the notes and saw the little surprises. “ It is fun finding little surprises and I do love your handmade gift. Thank you ,Kenzie.” Holly said sincerely and conveyed her thanks to the girls. It dawned on Kenzie that what makes a gift meaningful is the heart put into it, not the money spent on it. (124)</a:t>
            </a:r>
            <a:endParaRPr lang="en-US" altLang="zh-CN" sz="3200" dirty="0"/>
          </a:p>
          <a:p>
            <a:endParaRPr lang="en-US" altLang="zh-CN" sz="32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635" y="0"/>
            <a:ext cx="12192635" cy="6858000"/>
          </a:xfrm>
          <a:prstGeom prst="rect">
            <a:avLst/>
          </a:prstGeom>
        </p:spPr>
      </p:pic>
      <p:sp>
        <p:nvSpPr>
          <p:cNvPr id="4" name="文本框 3"/>
          <p:cNvSpPr txBox="1"/>
          <p:nvPr/>
        </p:nvSpPr>
        <p:spPr>
          <a:xfrm>
            <a:off x="3151505" y="5313045"/>
            <a:ext cx="3496310" cy="645160"/>
          </a:xfrm>
          <a:prstGeom prst="rect">
            <a:avLst/>
          </a:prstGeom>
          <a:solidFill>
            <a:schemeClr val="accent2"/>
          </a:solidFill>
        </p:spPr>
        <p:txBody>
          <a:bodyPr wrap="square" rtlCol="0">
            <a:spAutoFit/>
          </a:bodyPr>
          <a:lstStyle/>
          <a:p>
            <a:r>
              <a:rPr lang="zh-CN" altLang="en-US" sz="3600" dirty="0">
                <a:solidFill>
                  <a:srgbClr val="880000"/>
                </a:solidFill>
              </a:rPr>
              <a:t>人与社会之友情</a:t>
            </a:r>
            <a:endParaRPr lang="en-US" altLang="zh-CN" sz="3600" dirty="0">
              <a:solidFill>
                <a:srgbClr val="880000"/>
              </a:solidFill>
            </a:endParaRPr>
          </a:p>
        </p:txBody>
      </p:sp>
      <p:sp>
        <p:nvSpPr>
          <p:cNvPr id="5" name="文本框 4"/>
          <p:cNvSpPr txBox="1"/>
          <p:nvPr/>
        </p:nvSpPr>
        <p:spPr>
          <a:xfrm>
            <a:off x="10217426" y="6211669"/>
            <a:ext cx="1974574" cy="646331"/>
          </a:xfrm>
          <a:prstGeom prst="rect">
            <a:avLst/>
          </a:prstGeom>
          <a:solidFill>
            <a:schemeClr val="bg1">
              <a:lumMod val="85000"/>
            </a:schemeClr>
          </a:solidFill>
        </p:spPr>
        <p:txBody>
          <a:bodyPr wrap="square" rtlCol="0">
            <a:spAutoFit/>
          </a:bodyPr>
          <a:lstStyle/>
          <a:p>
            <a:r>
              <a:rPr lang="zh-CN" altLang="en-US" sz="3600" dirty="0">
                <a:solidFill>
                  <a:srgbClr val="880000"/>
                </a:solidFill>
              </a:rPr>
              <a:t>郑素红</a:t>
            </a:r>
            <a:endParaRPr lang="zh-CN" altLang="en-US" sz="3600" dirty="0">
              <a:solidFill>
                <a:srgbClr val="880000"/>
              </a:solidFill>
            </a:endParaRPr>
          </a:p>
        </p:txBody>
      </p:sp>
      <p:sp>
        <p:nvSpPr>
          <p:cNvPr id="2" name="矩形 1"/>
          <p:cNvSpPr/>
          <p:nvPr/>
        </p:nvSpPr>
        <p:spPr>
          <a:xfrm>
            <a:off x="1232535" y="2921635"/>
            <a:ext cx="10340340" cy="922020"/>
          </a:xfrm>
          <a:prstGeom prst="rect">
            <a:avLst/>
          </a:prstGeom>
          <a:solidFill>
            <a:schemeClr val="accent2">
              <a:lumMod val="60000"/>
              <a:lumOff val="40000"/>
            </a:schemeClr>
          </a:solidFill>
        </p:spPr>
        <p:txBody>
          <a:bodyPr wrap="square" lIns="91440" tIns="45720" rIns="91440" bIns="45720">
            <a:spAutoFit/>
          </a:bodyPr>
          <a:lstStyle/>
          <a:p>
            <a:pPr algn="ctr"/>
            <a:r>
              <a:rPr lang="zh-CN" altLang="en-US" sz="5400" b="1" dirty="0">
                <a:ln w="22225">
                  <a:solidFill>
                    <a:schemeClr val="accent2"/>
                  </a:solidFill>
                  <a:prstDash val="solid"/>
                </a:ln>
                <a:solidFill>
                  <a:srgbClr val="880000"/>
                </a:solidFill>
              </a:rPr>
              <a:t> </a:t>
            </a:r>
            <a:r>
              <a:rPr lang="en-US" altLang="zh-CN" sz="5400" b="1" dirty="0">
                <a:ln w="22225">
                  <a:solidFill>
                    <a:schemeClr val="accent2"/>
                  </a:solidFill>
                  <a:prstDash val="solid"/>
                </a:ln>
                <a:solidFill>
                  <a:srgbClr val="C00000"/>
                </a:solidFill>
              </a:rPr>
              <a:t>Kenzie’s Special Gift for Holly</a:t>
            </a:r>
            <a:endParaRPr lang="zh-CN" altLang="en-US" sz="5400" b="1" dirty="0">
              <a:ln w="22225">
                <a:solidFill>
                  <a:schemeClr val="accent2"/>
                </a:solidFill>
                <a:prstDash val="solid"/>
              </a:ln>
              <a:solidFill>
                <a:srgbClr val="C00000"/>
              </a:solidFill>
            </a:endParaRPr>
          </a:p>
        </p:txBody>
      </p:sp>
      <p:sp>
        <p:nvSpPr>
          <p:cNvPr id="3" name="文本框 2"/>
          <p:cNvSpPr txBox="1"/>
          <p:nvPr/>
        </p:nvSpPr>
        <p:spPr>
          <a:xfrm>
            <a:off x="7931785" y="3949065"/>
            <a:ext cx="4260850" cy="521970"/>
          </a:xfrm>
          <a:prstGeom prst="rect">
            <a:avLst/>
          </a:prstGeom>
          <a:solidFill>
            <a:schemeClr val="accent2"/>
          </a:solidFill>
        </p:spPr>
        <p:txBody>
          <a:bodyPr wrap="square" rtlCol="0">
            <a:spAutoFit/>
          </a:bodyPr>
          <a:lstStyle/>
          <a:p>
            <a:r>
              <a:rPr lang="en-US" altLang="zh-CN" sz="2800" b="1" dirty="0">
                <a:solidFill>
                  <a:srgbClr val="C00000"/>
                </a:solidFill>
              </a:rPr>
              <a:t>---2026</a:t>
            </a:r>
            <a:r>
              <a:rPr lang="zh-CN" altLang="en-US" sz="2800" b="1" dirty="0">
                <a:solidFill>
                  <a:srgbClr val="C00000"/>
                </a:solidFill>
              </a:rPr>
              <a:t>届</a:t>
            </a:r>
            <a:r>
              <a:rPr lang="en-US" altLang="zh-CN" sz="2800" b="1" dirty="0">
                <a:solidFill>
                  <a:srgbClr val="C00000"/>
                </a:solidFill>
              </a:rPr>
              <a:t>-3-2 </a:t>
            </a:r>
            <a:r>
              <a:rPr lang="zh-CN" altLang="en-US" sz="2800" b="1" dirty="0">
                <a:solidFill>
                  <a:srgbClr val="C00000"/>
                </a:solidFill>
              </a:rPr>
              <a:t>七彩联盟</a:t>
            </a:r>
            <a:endParaRPr lang="zh-CN" altLang="en-US" sz="2800" b="1" dirty="0">
              <a:solidFill>
                <a:srgbClr val="C00000"/>
              </a:solidFill>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1"/>
            <a:ext cx="12072135" cy="6001643"/>
          </a:xfrm>
          <a:prstGeom prst="rect">
            <a:avLst/>
          </a:prstGeom>
          <a:solidFill>
            <a:schemeClr val="bg1"/>
          </a:solidFill>
        </p:spPr>
        <p:txBody>
          <a:bodyPr wrap="square">
            <a:spAutoFit/>
          </a:bodyPr>
          <a:lstStyle/>
          <a:p>
            <a:pPr algn="just"/>
            <a:r>
              <a:rPr lang="en-US" altLang="zh-CN" sz="3200" b="1" i="1" dirty="0">
                <a:latin typeface="Times New Roman" panose="02020603050405020304" pitchFamily="18" charset="0"/>
                <a:cs typeface="Times New Roman" panose="02020603050405020304" pitchFamily="18" charset="0"/>
              </a:rPr>
              <a:t>Para1: 1: Over the next few days, Kenzie worked hard on her gift.</a:t>
            </a:r>
            <a:endParaRPr lang="en-US" altLang="zh-CN" sz="3200" b="1" i="1" dirty="0">
              <a:latin typeface="Times New Roman" panose="02020603050405020304" pitchFamily="18" charset="0"/>
              <a:cs typeface="Times New Roman" panose="02020603050405020304" pitchFamily="18" charset="0"/>
            </a:endParaRPr>
          </a:p>
          <a:p>
            <a:pPr algn="just"/>
            <a:r>
              <a:rPr lang="en-US" altLang="zh-CN" sz="3200" dirty="0">
                <a:latin typeface="Times New Roman" panose="02020603050405020304" pitchFamily="18" charset="0"/>
                <a:cs typeface="Times New Roman" panose="02020603050405020304" pitchFamily="18" charset="0"/>
              </a:rPr>
              <a:t>The thought of creating a special gift full of little surprises filled Kenzie’s heart with excitement mingled with anticipation. Racking her brains to get what she needed, Kenzie reused an old gift bag and decorated it with colorful paper, stickers, and hand-drawn pictures of Holly’s pet dog. Inside, she put a handwritten letter, a paper flower bouquet, homemade cookies, and the press-on tattoo and bouncy ball from the dentist’s goody bag—all with no extra money spent. She devoted numerous hours to adjusting every detail, hoping to bring joy and fun to Holly. As Kenzie worked diligently on her handmade gift, Brynlee and Maya also finished preparing their presents, waiting anxiously for Friday. (113) </a:t>
            </a:r>
            <a:endParaRPr lang="en-US" altLang="zh-CN" sz="32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658" y="0"/>
            <a:ext cx="12142342" cy="6001643"/>
          </a:xfrm>
          <a:prstGeom prst="rect">
            <a:avLst/>
          </a:prstGeom>
        </p:spPr>
        <p:txBody>
          <a:bodyPr wrap="square">
            <a:spAutoFit/>
          </a:bodyPr>
          <a:lstStyle/>
          <a:p>
            <a:pPr algn="just"/>
            <a:r>
              <a:rPr lang="en-US" altLang="zh-CN" sz="3200" b="1" i="1" dirty="0"/>
              <a:t>Para 2:On Friday, the girls visited Holly with their gifts after school. </a:t>
            </a:r>
            <a:r>
              <a:rPr lang="en-US" altLang="zh-CN" sz="3200" dirty="0"/>
              <a:t>Holly was lying on the sofa, looking a little bored, but her eyes sparkled with joy when she saw her friends. After happily accepting Brynlee’s necklace kit and Maya’s gift card, she was stunned at the sight of Kenzie’s handmade goody bag and deeply moved by those little surprises. With tearful eyes, Holly expressed hearty thanks to her dearest friends. The following hours witnessed the four girls sharing homemade cookie, drawing pictures, and chatting about all the things they planned to do when Holly went back to school. Cheerful laughter danced in every corner of Holly’s room, serving as a reminder that friendship was the best gift as well as the best medicine.  (113)</a:t>
            </a:r>
            <a:endParaRPr lang="en-US" altLang="zh-CN" sz="32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rcRect b="7181"/>
          <a:stretch>
            <a:fillRect/>
          </a:stretch>
        </p:blipFill>
        <p:spPr>
          <a:xfrm>
            <a:off x="0" y="0"/>
            <a:ext cx="12192000" cy="693505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075434" y="67945"/>
            <a:ext cx="7014332" cy="6706235"/>
          </a:xfrm>
          <a:prstGeom prst="rect">
            <a:avLst/>
          </a:prstGeom>
          <a:solidFill>
            <a:schemeClr val="bg1"/>
          </a:solidFill>
          <a:ln>
            <a:solidFill>
              <a:schemeClr val="accent1"/>
            </a:solidFill>
          </a:ln>
        </p:spPr>
        <p:txBody>
          <a:bodyPr wrap="square">
            <a:noAutofit/>
          </a:bodyPr>
          <a:lstStyle/>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Kenzie walked home from the bus with her friends Maya and Brynlee. They really missed their friend Holly, who was at home recovering from surgery. She was going to have to stay home from school for the next two weeks!</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"When my mom was in the hospital after my baby sister was born, people brought her gifts," said Maya. "We should bring gifts to Holly!" The girls agreed instantly. They planned to visit Holly after school the next Friday. After some thought, Brynlee decided to give Holly a cool necklace-making kit while Maya decided to buy Holly a gift card so that she could buy the video games she wanted.</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Kenzie fell silent. She couldn't decide. She wanted to give Holly something meaningful. But her family was saving money for a new car, and she knew it wasn't the time to spend a lot. Upon arriving home, Kenzie sank into the sofa. She couldn't wait for her mom to get home from work so she could talk to her.</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Later, while her mother prepared dinner, Kenzie told her about Holly and the gift thing. She explained what each of her friends was giving Holly, adding that she hoped to prepare something special too. She wondered how she could do that without a lot of money.</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"I know you can do it. You're creative," encouraged Mom. "You don't need to spend a lot to show that you care." Kenzie nodded thoughtfully, her mind racing to find a possible solution.</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The next Monday, Kenzie and her brother Nathan had dentist appointments. They opened their goody bags on the way home. Inside were the usual toothbrush and toothpaste along with a few other things, including a super bouncy ball, a press-on tattoo and a glow-in-the-dark ring. Nathan said it was fun finding little surprises. It is fun, thought Kenzie. Then she realized Nathan had just given her an idea for Holly's gift. She'd make little things that would be special to Holly and make her happy.</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zh-CN" altLang="en-US" sz="1400" kern="100" dirty="0">
                <a:latin typeface="Times New Roman" panose="02020603050405020304" pitchFamily="18" charset="0"/>
                <a:ea typeface="宋体" panose="02010600030101010101" pitchFamily="2" charset="-122"/>
                <a:cs typeface="Times New Roman" panose="02020603050405020304" pitchFamily="18" charset="0"/>
                <a:sym typeface="+mn-ea"/>
              </a:rPr>
              <a:t>注意：</a:t>
            </a:r>
            <a:endParaRPr lang="zh-CN" altLang="en-US" sz="1400" kern="100" dirty="0">
              <a:latin typeface="Times New Roman" panose="02020603050405020304" pitchFamily="18" charset="0"/>
              <a:ea typeface="宋体" panose="02010600030101010101" pitchFamily="2" charset="-122"/>
              <a:cs typeface="Times New Roman" panose="02020603050405020304" pitchFamily="18" charset="0"/>
            </a:endParaRPr>
          </a:p>
          <a:p>
            <a:pPr>
              <a:lnSpc>
                <a:spcPts val="1400"/>
              </a:lnSpc>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sym typeface="+mn-ea"/>
              </a:rPr>
              <a:t>1.</a:t>
            </a:r>
            <a:r>
              <a:rPr lang="zh-CN" altLang="en-US" sz="1400" kern="100" dirty="0">
                <a:latin typeface="Times New Roman" panose="02020603050405020304" pitchFamily="18" charset="0"/>
                <a:ea typeface="宋体" panose="02010600030101010101" pitchFamily="2" charset="-122"/>
                <a:cs typeface="Times New Roman" panose="02020603050405020304" pitchFamily="18" charset="0"/>
                <a:sym typeface="+mn-ea"/>
              </a:rPr>
              <a:t>续写词数应为 </a:t>
            </a: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sym typeface="+mn-ea"/>
              </a:rPr>
              <a:t>150 </a:t>
            </a:r>
            <a:r>
              <a:rPr lang="zh-CN" altLang="en-US" sz="1400" kern="100" dirty="0">
                <a:latin typeface="Times New Roman" panose="02020603050405020304" pitchFamily="18" charset="0"/>
                <a:ea typeface="宋体" panose="02010600030101010101" pitchFamily="2" charset="-122"/>
                <a:cs typeface="Times New Roman" panose="02020603050405020304" pitchFamily="18" charset="0"/>
                <a:sym typeface="+mn-ea"/>
              </a:rPr>
              <a:t>左右；</a:t>
            </a:r>
            <a:endParaRPr lang="zh-CN" altLang="en-US" sz="1400" kern="100" dirty="0">
              <a:latin typeface="Times New Roman" panose="02020603050405020304" pitchFamily="18" charset="0"/>
              <a:ea typeface="宋体" panose="02010600030101010101" pitchFamily="2" charset="-122"/>
              <a:cs typeface="Times New Roman" panose="02020603050405020304" pitchFamily="18" charset="0"/>
            </a:endParaRPr>
          </a:p>
          <a:p>
            <a:pPr>
              <a:lnSpc>
                <a:spcPts val="1400"/>
              </a:lnSpc>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en-US" sz="1400" kern="100" dirty="0">
                <a:latin typeface="Times New Roman" panose="02020603050405020304" pitchFamily="18" charset="0"/>
                <a:ea typeface="宋体" panose="02010600030101010101" pitchFamily="2" charset="-122"/>
                <a:cs typeface="Times New Roman" panose="02020603050405020304" pitchFamily="18" charset="0"/>
                <a:sym typeface="+mn-ea"/>
              </a:rPr>
              <a:t>请按如下格式在答题卡的相应位置作答。</a:t>
            </a:r>
            <a:endParaRPr lang="zh-CN" altLang="en-US" sz="1400" kern="100" dirty="0">
              <a:latin typeface="Times New Roman" panose="02020603050405020304" pitchFamily="18" charset="0"/>
              <a:ea typeface="宋体" panose="02010600030101010101" pitchFamily="2" charset="-122"/>
              <a:cs typeface="Times New Roman" panose="02020603050405020304" pitchFamily="18" charset="0"/>
            </a:endParaRPr>
          </a:p>
          <a:p>
            <a:pPr>
              <a:lnSpc>
                <a:spcPts val="14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Paragraph 1: Over the next few days, Kenzie worked hard on her gift.</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Paragraph 2: On Friday, the girls visited Holly with their gifts after school. </a:t>
            </a:r>
            <a:endParaRPr lang="zh-CN" altLang="zh-CN" sz="1600" i="1"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20954" y="739775"/>
            <a:ext cx="5054480" cy="6034405"/>
          </a:xfrm>
          <a:prstGeom prst="rect">
            <a:avLst/>
          </a:prstGeom>
          <a:solidFill>
            <a:schemeClr val="bg1"/>
          </a:solidFill>
          <a:ln>
            <a:solidFill>
              <a:schemeClr val="accent6">
                <a:lumMod val="60000"/>
                <a:lumOff val="40000"/>
              </a:schemeClr>
            </a:solidFill>
          </a:ln>
        </p:spPr>
        <p:txBody>
          <a:bodyPr wrap="square" rtlCol="0">
            <a:noAutofit/>
          </a:bodyPr>
          <a:lstStyle/>
          <a:p>
            <a:r>
              <a:rPr lang="en-US" altLang="zh-CN" sz="2000" b="1" dirty="0">
                <a:latin typeface="Times New Roman" panose="02020603050405020304" pitchFamily="18" charset="0"/>
                <a:cs typeface="Times New Roman" panose="02020603050405020304" pitchFamily="18" charset="0"/>
              </a:rPr>
              <a:t>1.  characters</a:t>
            </a:r>
            <a:r>
              <a:rPr lang="zh-CN" altLang="en-US" sz="2000" b="1" dirty="0">
                <a:latin typeface="Times New Roman" panose="02020603050405020304" pitchFamily="18" charset="0"/>
                <a:cs typeface="Times New Roman" panose="02020603050405020304" pitchFamily="18" charset="0"/>
              </a:rPr>
              <a:t>：</a:t>
            </a:r>
            <a:r>
              <a:rPr lang="en-US" altLang="zh-CN" sz="2000" b="1" dirty="0">
                <a:latin typeface="Times New Roman" panose="02020603050405020304" pitchFamily="18" charset="0"/>
                <a:cs typeface="Times New Roman" panose="02020603050405020304" pitchFamily="18" charset="0"/>
              </a:rPr>
              <a:t> </a:t>
            </a:r>
            <a:r>
              <a:rPr lang="en-US" altLang="zh-CN" sz="2000" b="1" dirty="0">
                <a:solidFill>
                  <a:srgbClr val="FF0000"/>
                </a:solidFill>
                <a:latin typeface="Times New Roman" panose="02020603050405020304" pitchFamily="18" charset="0"/>
                <a:cs typeface="Times New Roman" panose="02020603050405020304" pitchFamily="18" charset="0"/>
              </a:rPr>
              <a:t> </a:t>
            </a:r>
            <a:endParaRPr lang="en-US" altLang="zh-CN" sz="2000" b="1" dirty="0">
              <a:solidFill>
                <a:srgbClr val="FF0000"/>
              </a:solidFill>
              <a:latin typeface="Times New Roman" panose="02020603050405020304" pitchFamily="18" charset="0"/>
              <a:cs typeface="Times New Roman" panose="02020603050405020304" pitchFamily="18" charset="0"/>
            </a:endParaRPr>
          </a:p>
          <a:p>
            <a:pPr indent="0">
              <a:buFontTx/>
              <a:buNone/>
            </a:pPr>
            <a:r>
              <a:rPr lang="en-US" altLang="zh-CN" sz="2000" b="1" dirty="0">
                <a:solidFill>
                  <a:srgbClr val="FF0000"/>
                </a:solid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   I  (</a:t>
            </a:r>
            <a:r>
              <a:rPr lang="zh-CN" altLang="en-US" sz="2000" b="1" dirty="0">
                <a:no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leading )</a:t>
            </a:r>
            <a:endParaRPr lang="en-US" altLang="zh-CN" sz="2000" b="1" dirty="0">
              <a:noFill/>
              <a:latin typeface="Times New Roman" panose="02020603050405020304" pitchFamily="18" charset="0"/>
              <a:cs typeface="Times New Roman" panose="02020603050405020304" pitchFamily="18" charset="0"/>
            </a:endParaRPr>
          </a:p>
          <a:p>
            <a:r>
              <a:rPr lang="en-US" altLang="zh-CN" sz="2000" b="1" dirty="0">
                <a:noFill/>
                <a:latin typeface="Times New Roman" panose="02020603050405020304" pitchFamily="18" charset="0"/>
                <a:cs typeface="Times New Roman" panose="02020603050405020304" pitchFamily="18" charset="0"/>
              </a:rPr>
              <a:t>   Emily , husband , three babies   </a:t>
            </a:r>
            <a:endParaRPr lang="en-US" altLang="zh-CN" sz="2000" b="1" dirty="0">
              <a:noFill/>
              <a:latin typeface="Times New Roman" panose="02020603050405020304" pitchFamily="18" charset="0"/>
              <a:cs typeface="Times New Roman" panose="02020603050405020304" pitchFamily="18" charset="0"/>
            </a:endParaRPr>
          </a:p>
          <a:p>
            <a:r>
              <a:rPr lang="en-US" altLang="zh-CN" sz="2000" b="1" dirty="0">
                <a:noFill/>
                <a:latin typeface="Times New Roman" panose="02020603050405020304" pitchFamily="18" charset="0"/>
                <a:cs typeface="Times New Roman" panose="02020603050405020304" pitchFamily="18" charset="0"/>
              </a:rPr>
              <a:t>         ( supporting)    </a:t>
            </a:r>
            <a:r>
              <a:rPr lang="en-US" altLang="zh-CN" sz="2000" dirty="0">
                <a:noFill/>
                <a:latin typeface="Times New Roman" panose="02020603050405020304" pitchFamily="18" charset="0"/>
                <a:cs typeface="Times New Roman" panose="02020603050405020304" pitchFamily="18" charset="0"/>
              </a:rPr>
              <a:t> </a:t>
            </a:r>
            <a:endParaRPr lang="en-US" altLang="zh-CN" sz="2000" b="1" dirty="0">
              <a:noFill/>
              <a:latin typeface="Times New Roman" panose="02020603050405020304" pitchFamily="18" charset="0"/>
              <a:cs typeface="Times New Roman" panose="02020603050405020304" pitchFamily="18" charset="0"/>
            </a:endParaRPr>
          </a:p>
          <a:p>
            <a:r>
              <a:rPr lang="en-US" altLang="zh-CN" sz="2000" b="1" dirty="0">
                <a:latin typeface="Times New Roman" panose="02020603050405020304" pitchFamily="18" charset="0"/>
                <a:cs typeface="Times New Roman" panose="02020603050405020304" pitchFamily="18" charset="0"/>
              </a:rPr>
              <a:t>2.  narrative perspective: </a:t>
            </a:r>
            <a:r>
              <a:rPr lang="zh-CN" altLang="en-US" sz="2000" dirty="0">
                <a:latin typeface="Times New Roman" panose="02020603050405020304" pitchFamily="18" charset="0"/>
                <a:cs typeface="Times New Roman" panose="02020603050405020304" pitchFamily="18" charset="0"/>
              </a:rPr>
              <a:t>   </a:t>
            </a:r>
            <a:endParaRPr lang="zh-CN" altLang="en-US"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    </a:t>
            </a:r>
            <a:r>
              <a:rPr lang="en-US" altLang="zh-CN" sz="2000" dirty="0">
                <a:solidFill>
                  <a:srgbClr val="000000">
                    <a:alpha val="0"/>
                  </a:srgbClr>
                </a:solidFill>
                <a:latin typeface="Times New Roman" panose="02020603050405020304" pitchFamily="18" charset="0"/>
                <a:cs typeface="Times New Roman" panose="02020603050405020304" pitchFamily="18" charset="0"/>
              </a:rPr>
              <a:t> </a:t>
            </a:r>
            <a:r>
              <a:rPr lang="en-US" altLang="zh-CN" sz="2000" b="1" dirty="0">
                <a:solidFill>
                  <a:srgbClr val="000000">
                    <a:alpha val="0"/>
                  </a:srgbClr>
                </a:solidFill>
                <a:latin typeface="Times New Roman" panose="02020603050405020304" pitchFamily="18" charset="0"/>
                <a:cs typeface="Times New Roman" panose="02020603050405020304" pitchFamily="18" charset="0"/>
              </a:rPr>
              <a:t>first -person     </a:t>
            </a:r>
            <a:endParaRPr lang="en-US" altLang="zh-CN" sz="2000" b="1" dirty="0">
              <a:solidFill>
                <a:srgbClr val="000000">
                  <a:alpha val="0"/>
                </a:srgbClr>
              </a:solidFill>
              <a:latin typeface="Times New Roman" panose="02020603050405020304" pitchFamily="18" charset="0"/>
              <a:cs typeface="Times New Roman" panose="02020603050405020304" pitchFamily="18" charset="0"/>
            </a:endParaRPr>
          </a:p>
          <a:p>
            <a:r>
              <a:rPr lang="en-US" altLang="zh-CN" sz="2000" b="1" dirty="0">
                <a:latin typeface="Times New Roman" panose="02020603050405020304" pitchFamily="18" charset="0"/>
                <a:cs typeface="Times New Roman" panose="02020603050405020304" pitchFamily="18" charset="0"/>
              </a:rPr>
              <a:t>3.  time</a:t>
            </a:r>
            <a:r>
              <a:rPr lang="zh-CN" altLang="en-US" sz="2000" b="1" dirty="0">
                <a:latin typeface="Times New Roman" panose="02020603050405020304" pitchFamily="18" charset="0"/>
                <a:cs typeface="Times New Roman" panose="02020603050405020304" pitchFamily="18" charset="0"/>
              </a:rPr>
              <a:t>：</a:t>
            </a:r>
            <a:r>
              <a:rPr lang="en-US" altLang="zh-CN" sz="2000" b="1" dirty="0">
                <a:solidFill>
                  <a:srgbClr val="FF0000"/>
                </a:solid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 unknown </a:t>
            </a:r>
            <a:endParaRPr lang="en-US" altLang="zh-CN" sz="2000" dirty="0">
              <a:noFill/>
              <a:latin typeface="Times New Roman" panose="02020603050405020304" pitchFamily="18" charset="0"/>
              <a:cs typeface="Times New Roman" panose="02020603050405020304" pitchFamily="18" charset="0"/>
            </a:endParaRPr>
          </a:p>
          <a:p>
            <a:pPr indent="0">
              <a:buNone/>
            </a:pPr>
            <a:endParaRPr lang="en-US" altLang="zh-CN" sz="2000" b="1" dirty="0">
              <a:latin typeface="Times New Roman" panose="02020603050405020304" pitchFamily="18" charset="0"/>
              <a:cs typeface="Times New Roman" panose="02020603050405020304" pitchFamily="18" charset="0"/>
            </a:endParaRPr>
          </a:p>
          <a:p>
            <a:pPr indent="0">
              <a:buNone/>
            </a:pPr>
            <a:r>
              <a:rPr lang="en-US" altLang="zh-CN" sz="2000" b="1" dirty="0">
                <a:latin typeface="Times New Roman" panose="02020603050405020304" pitchFamily="18" charset="0"/>
                <a:cs typeface="Times New Roman" panose="02020603050405020304" pitchFamily="18" charset="0"/>
              </a:rPr>
              <a:t>4.  place</a:t>
            </a:r>
            <a:r>
              <a:rPr lang="zh-CN" altLang="en-US" sz="2000" b="1" dirty="0">
                <a:latin typeface="Times New Roman" panose="02020603050405020304" pitchFamily="18" charset="0"/>
                <a:cs typeface="Times New Roman" panose="02020603050405020304" pitchFamily="18" charset="0"/>
              </a:rPr>
              <a:t>：</a:t>
            </a:r>
            <a:r>
              <a:rPr lang="en-US" altLang="zh-CN" sz="2000" dirty="0"/>
              <a:t>  </a:t>
            </a:r>
            <a:r>
              <a:rPr lang="en-US" altLang="zh-CN" sz="2000" b="1" dirty="0">
                <a:solidFill>
                  <a:srgbClr val="000000">
                    <a:alpha val="0"/>
                  </a:srgbClr>
                </a:solidFill>
                <a:latin typeface="Times New Roman" panose="02020603050405020304" pitchFamily="18" charset="0"/>
                <a:cs typeface="Times New Roman" panose="02020603050405020304" pitchFamily="18" charset="0"/>
              </a:rPr>
              <a:t>gym  and  later stage</a:t>
            </a:r>
            <a:endParaRPr lang="en-US" altLang="zh-CN" sz="2000" dirty="0">
              <a:solidFill>
                <a:srgbClr val="000000">
                  <a:alpha val="0"/>
                </a:srgbClr>
              </a:solidFill>
            </a:endParaRPr>
          </a:p>
          <a:p>
            <a:pPr indent="0">
              <a:buNone/>
            </a:pPr>
            <a:endParaRPr lang="en-US" altLang="zh-CN" sz="2000" b="1" dirty="0">
              <a:latin typeface="Times New Roman" panose="02020603050405020304" pitchFamily="18" charset="0"/>
              <a:cs typeface="Times New Roman" panose="02020603050405020304" pitchFamily="18" charset="0"/>
            </a:endParaRPr>
          </a:p>
          <a:p>
            <a:pPr indent="0">
              <a:buNone/>
            </a:pPr>
            <a:r>
              <a:rPr lang="en-US" altLang="zh-CN" sz="2000" b="1" dirty="0">
                <a:latin typeface="Times New Roman" panose="02020603050405020304" pitchFamily="18" charset="0"/>
                <a:cs typeface="Times New Roman" panose="02020603050405020304" pitchFamily="18" charset="0"/>
              </a:rPr>
              <a:t>5.  Event : </a:t>
            </a:r>
            <a:endParaRPr lang="en-US" altLang="zh-CN" sz="2000" b="1" dirty="0">
              <a:latin typeface="Times New Roman" panose="02020603050405020304" pitchFamily="18" charset="0"/>
              <a:cs typeface="Times New Roman" panose="02020603050405020304" pitchFamily="18" charset="0"/>
            </a:endParaRPr>
          </a:p>
          <a:p>
            <a:pPr indent="0">
              <a:buNone/>
            </a:pPr>
            <a:r>
              <a:rPr lang="en-US" altLang="zh-CN" sz="2000" b="1" dirty="0">
                <a:solidFill>
                  <a:srgbClr val="FF0000"/>
                </a:solidFill>
                <a:latin typeface="Times New Roman" panose="02020603050405020304" pitchFamily="18" charset="0"/>
                <a:cs typeface="Times New Roman" panose="02020603050405020304" pitchFamily="18" charset="0"/>
              </a:rPr>
              <a:t>  Kenzie and her friends prepared gifts for their sick friend Holly. Due to a tight budget, Kenzie made a loving handmade gift, showing care is more important than money.</a:t>
            </a:r>
            <a:endParaRPr lang="en-US" altLang="zh-CN" sz="2000" b="1" dirty="0">
              <a:solidFill>
                <a:srgbClr val="FF0000"/>
              </a:solidFill>
              <a:latin typeface="Times New Roman" panose="02020603050405020304" pitchFamily="18" charset="0"/>
              <a:cs typeface="Times New Roman" panose="02020603050405020304" pitchFamily="18" charset="0"/>
            </a:endParaRPr>
          </a:p>
          <a:p>
            <a:pPr indent="0">
              <a:buNone/>
            </a:pPr>
            <a:r>
              <a:rPr lang="en-US" altLang="zh-CN" sz="2000" b="1" dirty="0"/>
              <a:t>   </a:t>
            </a:r>
            <a:r>
              <a:rPr lang="en-US" altLang="zh-CN" sz="2000" b="1" dirty="0">
                <a:solidFill>
                  <a:srgbClr val="FF0000"/>
                </a:solid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I was a tired and overweight mother who ignored self-care because of the heavy burden of taking care of three babies. One day I made a decision to sign up for a 6-month fitness challenge and life-turning change began.</a:t>
            </a:r>
            <a:endParaRPr lang="en-US" altLang="zh-CN" sz="2000" b="1" dirty="0">
              <a:noFill/>
              <a:latin typeface="Times New Roman" panose="02020603050405020304" pitchFamily="18" charset="0"/>
              <a:cs typeface="Times New Roman" panose="02020603050405020304" pitchFamily="18" charset="0"/>
            </a:endParaRPr>
          </a:p>
          <a:p>
            <a:pPr marL="742950" indent="-742950">
              <a:buAutoNum type="arabicPeriod" startAt="4"/>
            </a:pPr>
            <a:endParaRPr lang="en-US" altLang="zh-CN" sz="2000" b="1" dirty="0">
              <a:solidFill>
                <a:srgbClr val="C00000"/>
              </a:solidFill>
            </a:endParaRPr>
          </a:p>
          <a:p>
            <a:pPr marL="742950" indent="-742950">
              <a:buAutoNum type="arabicPeriod" startAt="4"/>
            </a:pPr>
            <a:endParaRPr lang="zh-CN" altLang="en-US" sz="2000" b="1" dirty="0">
              <a:solidFill>
                <a:srgbClr val="C00000"/>
              </a:solidFill>
            </a:endParaRPr>
          </a:p>
        </p:txBody>
      </p:sp>
      <p:sp>
        <p:nvSpPr>
          <p:cNvPr id="3" name="文本框 2"/>
          <p:cNvSpPr txBox="1"/>
          <p:nvPr/>
        </p:nvSpPr>
        <p:spPr>
          <a:xfrm>
            <a:off x="186690" y="67945"/>
            <a:ext cx="3187700" cy="521970"/>
          </a:xfrm>
          <a:prstGeom prst="rect">
            <a:avLst/>
          </a:prstGeom>
          <a:solidFill>
            <a:srgbClr val="FFFF00"/>
          </a:solidFill>
        </p:spPr>
        <p:txBody>
          <a:bodyPr wrap="square">
            <a:spAutoFit/>
          </a:bodyPr>
          <a:lstStyle/>
          <a:p>
            <a:r>
              <a:rPr lang="en-US" altLang="zh-CN" sz="2800" b="1" dirty="0">
                <a:solidFill>
                  <a:srgbClr val="CC00CC"/>
                </a:solidFill>
                <a:latin typeface="Times New Roman" panose="02020603050405020304" pitchFamily="18" charset="0"/>
                <a:cs typeface="Times New Roman" panose="02020603050405020304" pitchFamily="18" charset="0"/>
                <a:sym typeface="+mn-ea"/>
              </a:rPr>
              <a:t>Read for elements</a:t>
            </a:r>
            <a:endParaRPr lang="en-US" altLang="zh-CN" sz="2800" b="1" dirty="0">
              <a:solidFill>
                <a:srgbClr val="CC00CC"/>
              </a:solidFill>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102235" y="1034285"/>
            <a:ext cx="5045118" cy="1014730"/>
          </a:xfrm>
          <a:prstGeom prst="rect">
            <a:avLst/>
          </a:prstGeom>
          <a:noFill/>
        </p:spPr>
        <p:txBody>
          <a:bodyPr wrap="square" rtlCol="0" anchor="t">
            <a:spAutoFit/>
          </a:bodyPr>
          <a:lstStyle/>
          <a:p>
            <a:pPr algn="l">
              <a:buFontTx/>
            </a:pPr>
            <a:r>
              <a:rPr lang="en-US" altLang="zh-CN" sz="2000" b="1" dirty="0">
                <a:solidFill>
                  <a:srgbClr val="FF0000"/>
                </a:solidFill>
                <a:latin typeface="Times New Roman" panose="02020603050405020304" pitchFamily="18" charset="0"/>
                <a:ea typeface="+mn-ea"/>
                <a:cs typeface="Times New Roman" panose="02020603050405020304" pitchFamily="18" charset="0"/>
                <a:sym typeface="+mn-ea"/>
              </a:rPr>
              <a:t>Kenzie </a:t>
            </a:r>
            <a:r>
              <a:rPr lang="en-US" altLang="zh-CN" sz="2000" b="1" dirty="0">
                <a:solidFill>
                  <a:srgbClr val="0000FF"/>
                </a:solidFill>
                <a:latin typeface="Times New Roman" panose="02020603050405020304" pitchFamily="18" charset="0"/>
                <a:ea typeface="+mn-ea"/>
                <a:cs typeface="Times New Roman" panose="02020603050405020304" pitchFamily="18" charset="0"/>
                <a:sym typeface="+mn-ea"/>
              </a:rPr>
              <a:t>(</a:t>
            </a:r>
            <a:r>
              <a:rPr lang="zh-CN" altLang="en-US" sz="2000" b="1" dirty="0">
                <a:solidFill>
                  <a:srgbClr val="0000FF"/>
                </a:solidFill>
                <a:latin typeface="Times New Roman" panose="02020603050405020304" pitchFamily="18" charset="0"/>
                <a:ea typeface="+mn-ea"/>
                <a:cs typeface="Times New Roman" panose="02020603050405020304" pitchFamily="18" charset="0"/>
                <a:sym typeface="+mn-ea"/>
              </a:rPr>
              <a:t> </a:t>
            </a:r>
            <a:r>
              <a:rPr lang="en-US" altLang="zh-CN" sz="2000" b="1" dirty="0">
                <a:solidFill>
                  <a:srgbClr val="0000FF"/>
                </a:solidFill>
                <a:latin typeface="Times New Roman" panose="02020603050405020304" pitchFamily="18" charset="0"/>
                <a:ea typeface="+mn-ea"/>
                <a:cs typeface="Times New Roman" panose="02020603050405020304" pitchFamily="18" charset="0"/>
                <a:sym typeface="+mn-ea"/>
              </a:rPr>
              <a:t>leading )</a:t>
            </a:r>
            <a:endParaRPr lang="en-US" altLang="zh-CN" sz="2000" b="1" dirty="0">
              <a:solidFill>
                <a:srgbClr val="0000FF"/>
              </a:solidFill>
              <a:latin typeface="Times New Roman" panose="02020603050405020304" pitchFamily="18" charset="0"/>
              <a:cs typeface="Times New Roman" panose="02020603050405020304" pitchFamily="18" charset="0"/>
            </a:endParaRPr>
          </a:p>
          <a:p>
            <a:r>
              <a:rPr lang="en-US" altLang="zh-CN" sz="2000" b="1" dirty="0">
                <a:solidFill>
                  <a:srgbClr val="FF0000"/>
                </a:solidFill>
                <a:latin typeface="Times New Roman" panose="02020603050405020304" pitchFamily="18" charset="0"/>
                <a:ea typeface="+mn-ea"/>
                <a:cs typeface="Times New Roman" panose="02020603050405020304" pitchFamily="18" charset="0"/>
                <a:sym typeface="+mn-ea"/>
              </a:rPr>
              <a:t> Holly, Maya, Brynlee, Kenzie’s mom, Nathan  </a:t>
            </a:r>
            <a:r>
              <a:rPr lang="en-US" altLang="zh-CN" sz="2000" b="1" dirty="0">
                <a:solidFill>
                  <a:srgbClr val="0000FF"/>
                </a:solidFill>
                <a:latin typeface="Times New Roman" panose="02020603050405020304" pitchFamily="18" charset="0"/>
                <a:ea typeface="+mn-ea"/>
                <a:cs typeface="Times New Roman" panose="02020603050405020304" pitchFamily="18" charset="0"/>
                <a:sym typeface="+mn-ea"/>
              </a:rPr>
              <a:t>( supporting)    </a:t>
            </a:r>
            <a:r>
              <a:rPr lang="en-US" altLang="zh-CN" sz="2000" dirty="0">
                <a:solidFill>
                  <a:srgbClr val="0000FF"/>
                </a:solidFill>
                <a:latin typeface="Times New Roman" panose="02020603050405020304" pitchFamily="18" charset="0"/>
                <a:ea typeface="+mn-ea"/>
                <a:cs typeface="Times New Roman" panose="02020603050405020304" pitchFamily="18" charset="0"/>
                <a:sym typeface="+mn-ea"/>
              </a:rPr>
              <a:t> </a:t>
            </a:r>
            <a:endParaRPr lang="en-US" altLang="zh-CN" sz="2000" dirty="0">
              <a:solidFill>
                <a:srgbClr val="0000FF"/>
              </a:solidFill>
              <a:latin typeface="Times New Roman" panose="02020603050405020304" pitchFamily="18" charset="0"/>
              <a:ea typeface="+mn-ea"/>
              <a:cs typeface="Times New Roman" panose="02020603050405020304" pitchFamily="18" charset="0"/>
              <a:sym typeface="+mn-ea"/>
            </a:endParaRPr>
          </a:p>
        </p:txBody>
      </p:sp>
      <p:sp>
        <p:nvSpPr>
          <p:cNvPr id="6" name="文本框 5"/>
          <p:cNvSpPr txBox="1"/>
          <p:nvPr/>
        </p:nvSpPr>
        <p:spPr>
          <a:xfrm>
            <a:off x="3115688" y="1930325"/>
            <a:ext cx="2872740" cy="398780"/>
          </a:xfrm>
          <a:prstGeom prst="rect">
            <a:avLst/>
          </a:prstGeom>
          <a:noFill/>
        </p:spPr>
        <p:txBody>
          <a:bodyPr wrap="square" rtlCol="0" anchor="t">
            <a:spAutoFit/>
          </a:bodyPr>
          <a:lstStyle/>
          <a:p>
            <a:r>
              <a:rPr lang="en-US" altLang="zh-CN" sz="2000" dirty="0">
                <a:latin typeface="Times New Roman" panose="02020603050405020304" pitchFamily="18" charset="0"/>
                <a:ea typeface="+mn-ea"/>
                <a:cs typeface="Times New Roman" panose="02020603050405020304" pitchFamily="18" charset="0"/>
                <a:sym typeface="+mn-ea"/>
              </a:rPr>
              <a:t> </a:t>
            </a:r>
            <a:r>
              <a:rPr lang="en-US" altLang="zh-CN" sz="2000" b="1" dirty="0">
                <a:solidFill>
                  <a:srgbClr val="C00000"/>
                </a:solidFill>
                <a:latin typeface="Times New Roman" panose="02020603050405020304" pitchFamily="18" charset="0"/>
                <a:ea typeface="+mn-ea"/>
                <a:cs typeface="Times New Roman" panose="02020603050405020304" pitchFamily="18" charset="0"/>
                <a:sym typeface="+mn-ea"/>
              </a:rPr>
              <a:t>third -person     </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sp>
        <p:nvSpPr>
          <p:cNvPr id="8" name="文本框 7"/>
          <p:cNvSpPr txBox="1"/>
          <p:nvPr/>
        </p:nvSpPr>
        <p:spPr>
          <a:xfrm>
            <a:off x="1091565" y="2612390"/>
            <a:ext cx="3329940" cy="706755"/>
          </a:xfrm>
          <a:prstGeom prst="rect">
            <a:avLst/>
          </a:prstGeom>
          <a:noFill/>
        </p:spPr>
        <p:txBody>
          <a:bodyPr wrap="square" rtlCol="0" anchor="t">
            <a:spAutoFit/>
          </a:bodyPr>
          <a:lstStyle/>
          <a:p>
            <a:r>
              <a:rPr lang="en-US" altLang="zh-CN" sz="2000" b="1" dirty="0">
                <a:solidFill>
                  <a:srgbClr val="C00000"/>
                </a:solidFill>
                <a:latin typeface="Times New Roman" panose="02020603050405020304" pitchFamily="18" charset="0"/>
                <a:ea typeface="+mn-ea"/>
                <a:cs typeface="Times New Roman" panose="02020603050405020304" pitchFamily="18" charset="0"/>
                <a:sym typeface="+mn-ea"/>
              </a:rPr>
              <a:t>  the days before  Friday &amp; Friday </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sp>
        <p:nvSpPr>
          <p:cNvPr id="9" name="文本框 8"/>
          <p:cNvSpPr txBox="1"/>
          <p:nvPr/>
        </p:nvSpPr>
        <p:spPr>
          <a:xfrm>
            <a:off x="1313815" y="3225165"/>
            <a:ext cx="3761105" cy="706755"/>
          </a:xfrm>
          <a:prstGeom prst="rect">
            <a:avLst/>
          </a:prstGeom>
          <a:noFill/>
        </p:spPr>
        <p:txBody>
          <a:bodyPr wrap="square" rtlCol="0" anchor="t">
            <a:spAutoFit/>
          </a:bodyPr>
          <a:lstStyle/>
          <a:p>
            <a:pPr algn="l"/>
            <a:r>
              <a:rPr lang="en-US" altLang="zh-CN" sz="2000" b="1" dirty="0">
                <a:solidFill>
                  <a:srgbClr val="C00000"/>
                </a:solidFill>
                <a:latin typeface="Times New Roman" panose="02020603050405020304" pitchFamily="18" charset="0"/>
                <a:cs typeface="Times New Roman" panose="02020603050405020304" pitchFamily="18" charset="0"/>
                <a:sym typeface="+mn-ea"/>
              </a:rPr>
              <a:t> Kenzie’s home and Holly’s home</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sp>
        <p:nvSpPr>
          <p:cNvPr id="10" name="文本框 9"/>
          <p:cNvSpPr txBox="1"/>
          <p:nvPr/>
        </p:nvSpPr>
        <p:spPr>
          <a:xfrm>
            <a:off x="186690" y="4205072"/>
            <a:ext cx="4449823" cy="398780"/>
          </a:xfrm>
          <a:prstGeom prst="rect">
            <a:avLst/>
          </a:prstGeom>
          <a:noFill/>
        </p:spPr>
        <p:txBody>
          <a:bodyPr wrap="square" rtlCol="0" anchor="t">
            <a:spAutoFit/>
          </a:bodyPr>
          <a:lstStyle/>
          <a:p>
            <a:pPr algn="just"/>
            <a:r>
              <a:rPr lang="en-US" altLang="zh-CN" sz="2000" b="1" dirty="0">
                <a:solidFill>
                  <a:srgbClr val="C00000"/>
                </a:solidFill>
                <a:latin typeface="Times New Roman" panose="02020603050405020304" pitchFamily="18" charset="0"/>
                <a:ea typeface="+mn-ea"/>
                <a:cs typeface="Times New Roman" panose="02020603050405020304" pitchFamily="18" charset="0"/>
                <a:sym typeface="+mn-ea"/>
              </a:rPr>
              <a:t>  </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8" grpId="0"/>
      <p:bldP spid="8" grpId="1"/>
      <p:bldP spid="9" grpId="0"/>
      <p:bldP spid="9" grpId="1"/>
      <p:bldP spid="10" grpId="0"/>
      <p:bldP spid="10"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67945" y="84455"/>
            <a:ext cx="3459480" cy="582295"/>
          </a:xfrm>
          <a:prstGeom prst="rect">
            <a:avLst/>
          </a:prstGeom>
          <a:solidFill>
            <a:srgbClr val="FFFF00"/>
          </a:solidFill>
        </p:spPr>
        <p:txBody>
          <a:bodyPr wrap="square" rtlCol="0">
            <a:noAutofit/>
          </a:bodyPr>
          <a:lstStyle/>
          <a:p>
            <a:r>
              <a:rPr lang="en-US" altLang="zh-CN" sz="3200" b="1" dirty="0">
                <a:latin typeface="Times New Roman" panose="02020603050405020304" pitchFamily="18" charset="0"/>
                <a:cs typeface="Times New Roman" panose="02020603050405020304" pitchFamily="18" charset="0"/>
              </a:rPr>
              <a:t>  6.story line</a:t>
            </a:r>
            <a:endParaRPr lang="en-US" altLang="zh-CN" sz="3200" b="1" dirty="0">
              <a:latin typeface="Times New Roman" panose="02020603050405020304" pitchFamily="18" charset="0"/>
              <a:cs typeface="Times New Roman" panose="02020603050405020304" pitchFamily="18" charset="0"/>
            </a:endParaRPr>
          </a:p>
        </p:txBody>
      </p:sp>
      <p:grpSp>
        <p:nvGrpSpPr>
          <p:cNvPr id="22" name="组合 8"/>
          <p:cNvGrpSpPr/>
          <p:nvPr/>
        </p:nvGrpSpPr>
        <p:grpSpPr bwMode="auto">
          <a:xfrm>
            <a:off x="1124585" y="300355"/>
            <a:ext cx="10233025" cy="5133340"/>
            <a:chOff x="867" y="2113"/>
            <a:chExt cx="16116" cy="5900"/>
          </a:xfrm>
        </p:grpSpPr>
        <p:cxnSp>
          <p:nvCxnSpPr>
            <p:cNvPr id="23" name="直接连接符 22"/>
            <p:cNvCxnSpPr/>
            <p:nvPr>
              <p:custDataLst>
                <p:tags r:id="rId1"/>
              </p:custDataLst>
            </p:nvPr>
          </p:nvCxnSpPr>
          <p:spPr>
            <a:xfrm flipV="1">
              <a:off x="867" y="7984"/>
              <a:ext cx="3560" cy="2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2"/>
              </p:custDataLst>
            </p:nvPr>
          </p:nvCxnSpPr>
          <p:spPr>
            <a:xfrm flipV="1">
              <a:off x="4427" y="2113"/>
              <a:ext cx="4628" cy="587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3"/>
              </p:custDataLst>
            </p:nvPr>
          </p:nvCxnSpPr>
          <p:spPr>
            <a:xfrm>
              <a:off x="9055" y="2113"/>
              <a:ext cx="4302" cy="587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4"/>
              </p:custDataLst>
            </p:nvPr>
          </p:nvCxnSpPr>
          <p:spPr>
            <a:xfrm>
              <a:off x="13357" y="7991"/>
              <a:ext cx="3626" cy="22"/>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28" name="文本框 10"/>
          <p:cNvSpPr txBox="1">
            <a:spLocks noChangeArrowheads="1"/>
          </p:cNvSpPr>
          <p:nvPr>
            <p:custDataLst>
              <p:tags r:id="rId5"/>
            </p:custDataLst>
          </p:nvPr>
        </p:nvSpPr>
        <p:spPr bwMode="auto">
          <a:xfrm>
            <a:off x="4249370" y="275123"/>
            <a:ext cx="1667469" cy="646331"/>
          </a:xfrm>
          <a:prstGeom prst="rect">
            <a:avLst/>
          </a:prstGeom>
          <a:solidFill>
            <a:schemeClr val="bg1"/>
          </a:solidFill>
          <a:ln w="9525">
            <a:noFill/>
            <a:miter lim="800000"/>
          </a:ln>
        </p:spPr>
        <p:txBody>
          <a:bodyPr wrap="square">
            <a:spAutoFit/>
          </a:bodyPr>
          <a:lstStyle/>
          <a:p>
            <a:r>
              <a:rPr lang="en-US" altLang="zh-CN" sz="3600" b="1" dirty="0">
                <a:solidFill>
                  <a:srgbClr val="C00000"/>
                </a:solidFill>
                <a:latin typeface="Times New Roman" panose="02020603050405020304" pitchFamily="18" charset="0"/>
              </a:rPr>
              <a:t>Climax</a:t>
            </a:r>
            <a:endParaRPr lang="en-US" altLang="zh-CN" sz="3600" b="1" dirty="0">
              <a:solidFill>
                <a:srgbClr val="C00000"/>
              </a:solidFill>
              <a:latin typeface="Times New Roman" panose="02020603050405020304" pitchFamily="18" charset="0"/>
            </a:endParaRPr>
          </a:p>
        </p:txBody>
      </p:sp>
      <p:sp>
        <p:nvSpPr>
          <p:cNvPr id="29" name="文本框 11"/>
          <p:cNvSpPr txBox="1">
            <a:spLocks noChangeArrowheads="1"/>
          </p:cNvSpPr>
          <p:nvPr>
            <p:custDataLst>
              <p:tags r:id="rId6"/>
            </p:custDataLst>
          </p:nvPr>
        </p:nvSpPr>
        <p:spPr bwMode="auto">
          <a:xfrm>
            <a:off x="9182036" y="5339881"/>
            <a:ext cx="1835150" cy="646331"/>
          </a:xfrm>
          <a:prstGeom prst="rect">
            <a:avLst/>
          </a:prstGeom>
          <a:solidFill>
            <a:schemeClr val="bg1"/>
          </a:solidFill>
          <a:ln w="9525">
            <a:noFill/>
            <a:miter lim="800000"/>
          </a:ln>
        </p:spPr>
        <p:txBody>
          <a:bodyPr>
            <a:spAutoFit/>
          </a:bodyPr>
          <a:lstStyle/>
          <a:p>
            <a:r>
              <a:rPr lang="en-US" altLang="zh-CN" sz="3600" b="1" dirty="0">
                <a:solidFill>
                  <a:srgbClr val="C00000"/>
                </a:solidFill>
                <a:latin typeface="Times New Roman" panose="02020603050405020304" pitchFamily="18" charset="0"/>
              </a:rPr>
              <a:t>Ending</a:t>
            </a:r>
            <a:endParaRPr lang="en-US" altLang="zh-CN" sz="3600" b="1" dirty="0">
              <a:solidFill>
                <a:srgbClr val="C00000"/>
              </a:solidFill>
              <a:latin typeface="Times New Roman" panose="02020603050405020304" pitchFamily="18" charset="0"/>
            </a:endParaRPr>
          </a:p>
        </p:txBody>
      </p:sp>
      <p:sp>
        <p:nvSpPr>
          <p:cNvPr id="7" name="文本框 6"/>
          <p:cNvSpPr txBox="1"/>
          <p:nvPr/>
        </p:nvSpPr>
        <p:spPr>
          <a:xfrm>
            <a:off x="7695344" y="333564"/>
            <a:ext cx="4496656" cy="1814830"/>
          </a:xfrm>
          <a:prstGeom prst="rect">
            <a:avLst/>
          </a:prstGeom>
          <a:solidFill>
            <a:schemeClr val="bg1"/>
          </a:solidFill>
        </p:spPr>
        <p:txBody>
          <a:bodyPr wrap="square" rtlCol="0" anchor="t">
            <a:spAutoFit/>
          </a:bodyPr>
          <a:lstStyle/>
          <a:p>
            <a:r>
              <a:rPr lang="en-US" altLang="zh-CN" sz="2800" kern="100" dirty="0">
                <a:solidFill>
                  <a:srgbClr val="0000FF"/>
                </a:solidFill>
                <a:latin typeface="Times New Roman Regular"/>
                <a:ea typeface="宋体" panose="02010600030101010101" pitchFamily="2" charset="-122"/>
                <a:cs typeface="Times New Roman" panose="02020603050405020304" pitchFamily="18" charset="0"/>
              </a:rPr>
              <a:t>Para1: 1: Over the next few days, Kenzie worked hard on her gift.</a:t>
            </a:r>
            <a:endParaRPr lang="en-US" altLang="zh-CN" sz="2800" kern="100" dirty="0">
              <a:solidFill>
                <a:srgbClr val="0000FF"/>
              </a:solidFill>
              <a:latin typeface="Times New Roman Regular"/>
              <a:ea typeface="宋体" panose="02010600030101010101" pitchFamily="2" charset="-122"/>
              <a:cs typeface="Times New Roman" panose="02020603050405020304" pitchFamily="18" charset="0"/>
            </a:endParaRPr>
          </a:p>
          <a:p>
            <a:endParaRPr lang="en-US" altLang="zh-CN" sz="2800" kern="100" dirty="0">
              <a:solidFill>
                <a:srgbClr val="0000FF"/>
              </a:solidFill>
              <a:latin typeface="Times New Roman Regular"/>
              <a:ea typeface="宋体" panose="02010600030101010101" pitchFamily="2" charset="-122"/>
              <a:cs typeface="Times New Roman" panose="02020603050405020304" pitchFamily="18" charset="0"/>
            </a:endParaRPr>
          </a:p>
        </p:txBody>
      </p:sp>
      <p:sp>
        <p:nvSpPr>
          <p:cNvPr id="10" name="文本框 9"/>
          <p:cNvSpPr txBox="1"/>
          <p:nvPr/>
        </p:nvSpPr>
        <p:spPr>
          <a:xfrm>
            <a:off x="7109717" y="2805956"/>
            <a:ext cx="5082283" cy="1383665"/>
          </a:xfrm>
          <a:prstGeom prst="rect">
            <a:avLst/>
          </a:prstGeom>
          <a:solidFill>
            <a:schemeClr val="bg1"/>
          </a:solidFill>
        </p:spPr>
        <p:txBody>
          <a:bodyPr wrap="square" rtlCol="0" anchor="t">
            <a:spAutoFit/>
          </a:bodyPr>
          <a:lstStyle/>
          <a:p>
            <a:r>
              <a:rPr lang="en-US" altLang="zh-CN" sz="2800" dirty="0">
                <a:solidFill>
                  <a:srgbClr val="0000FF"/>
                </a:solidFill>
                <a:latin typeface="Times New Roman" panose="02020603050405020304" pitchFamily="18" charset="0"/>
                <a:cs typeface="Times New Roman" panose="02020603050405020304" pitchFamily="18" charset="0"/>
                <a:sym typeface="+mn-ea"/>
              </a:rPr>
              <a:t>Para2: On Friday, the girls visited Holly with their gifts after school. </a:t>
            </a:r>
            <a:endParaRPr lang="en-US" altLang="zh-CN" sz="2800" dirty="0">
              <a:solidFill>
                <a:srgbClr val="0000FF"/>
              </a:solidFill>
              <a:latin typeface="Times New Roman" panose="02020603050405020304" pitchFamily="18" charset="0"/>
              <a:cs typeface="Times New Roman" panose="02020603050405020304" pitchFamily="18" charset="0"/>
              <a:sym typeface="+mn-ea"/>
            </a:endParaRPr>
          </a:p>
          <a:p>
            <a:endParaRPr lang="en-US" altLang="zh-CN" sz="2800" dirty="0">
              <a:solidFill>
                <a:srgbClr val="0000FF"/>
              </a:solidFill>
              <a:latin typeface="Times New Roman" panose="02020603050405020304" pitchFamily="18" charset="0"/>
              <a:cs typeface="Times New Roman" panose="02020603050405020304" pitchFamily="18" charset="0"/>
              <a:sym typeface="+mn-ea"/>
            </a:endParaRPr>
          </a:p>
        </p:txBody>
      </p:sp>
      <p:pic>
        <p:nvPicPr>
          <p:cNvPr id="12" name="图片 11"/>
          <p:cNvPicPr>
            <a:picLocks noChangeAspect="1"/>
          </p:cNvPicPr>
          <p:nvPr/>
        </p:nvPicPr>
        <p:blipFill>
          <a:blip r:embed="rId7"/>
          <a:stretch>
            <a:fillRect/>
          </a:stretch>
        </p:blipFill>
        <p:spPr>
          <a:xfrm>
            <a:off x="10206426" y="1689282"/>
            <a:ext cx="666115" cy="767715"/>
          </a:xfrm>
          <a:prstGeom prst="rect">
            <a:avLst/>
          </a:prstGeom>
        </p:spPr>
      </p:pic>
      <p:pic>
        <p:nvPicPr>
          <p:cNvPr id="13" name="图片 12"/>
          <p:cNvPicPr>
            <a:picLocks noChangeAspect="1"/>
          </p:cNvPicPr>
          <p:nvPr/>
        </p:nvPicPr>
        <p:blipFill>
          <a:blip r:embed="rId7"/>
          <a:stretch>
            <a:fillRect/>
          </a:stretch>
        </p:blipFill>
        <p:spPr>
          <a:xfrm>
            <a:off x="11017186" y="4956023"/>
            <a:ext cx="666115" cy="767715"/>
          </a:xfrm>
          <a:prstGeom prst="rect">
            <a:avLst/>
          </a:prstGeom>
        </p:spPr>
      </p:pic>
      <p:sp>
        <p:nvSpPr>
          <p:cNvPr id="8" name="文本框 7"/>
          <p:cNvSpPr txBox="1"/>
          <p:nvPr/>
        </p:nvSpPr>
        <p:spPr>
          <a:xfrm>
            <a:off x="113030" y="2807335"/>
            <a:ext cx="6339840" cy="2171065"/>
          </a:xfrm>
          <a:prstGeom prst="rect">
            <a:avLst/>
          </a:prstGeom>
          <a:solidFill>
            <a:schemeClr val="bg1"/>
          </a:solidFill>
        </p:spPr>
        <p:txBody>
          <a:bodyPr wrap="square" rtlCol="0" anchor="t">
            <a:noAutofit/>
          </a:bodyPr>
          <a:lstStyle/>
          <a:p>
            <a:pPr algn="l">
              <a:buClrTx/>
              <a:buSzTx/>
              <a:buFontTx/>
            </a:pPr>
            <a:r>
              <a:rPr lang="en-US" altLang="zh-CN" sz="2400" dirty="0">
                <a:solidFill>
                  <a:schemeClr val="tx1"/>
                </a:solidFill>
                <a:latin typeface="Times New Roman" panose="02020603050405020304" pitchFamily="18" charset="0"/>
                <a:cs typeface="Times New Roman" panose="02020603050405020304" pitchFamily="18" charset="0"/>
              </a:rPr>
              <a:t>Kenzie wants to give Holly a meaningful gift, but her family is saving money for a new car, so she can’t spend much. She worries about not being able to prepare a good present.</a:t>
            </a:r>
            <a:endParaRPr lang="en-US" altLang="zh-CN" sz="2400" dirty="0">
              <a:solidFill>
                <a:schemeClr val="tx1"/>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112833" y="841596"/>
            <a:ext cx="7335748" cy="1580501"/>
          </a:xfrm>
          <a:prstGeom prst="rect">
            <a:avLst/>
          </a:prstGeom>
          <a:solidFill>
            <a:schemeClr val="bg1"/>
          </a:solidFill>
        </p:spPr>
        <p:txBody>
          <a:bodyPr wrap="square" rtlCol="0" anchor="t">
            <a:noAutofit/>
          </a:bodyPr>
          <a:lstStyle/>
          <a:p>
            <a:r>
              <a:rPr lang="en-US" altLang="zh-CN" sz="2400" dirty="0">
                <a:solidFill>
                  <a:schemeClr val="tx1"/>
                </a:solidFill>
                <a:latin typeface="Times New Roman" panose="02020603050405020304" pitchFamily="18" charset="0"/>
                <a:cs typeface="Times New Roman" panose="02020603050405020304" pitchFamily="18" charset="0"/>
                <a:sym typeface="+mn-ea"/>
              </a:rPr>
              <a:t>Inspired by her mom and brother Nathan, Kenzie got an idea from the dentist’s goody bag and planned to make thoughtful, loving handmade gift with little surprises.</a:t>
            </a:r>
            <a:endParaRPr lang="en-US" altLang="zh-CN" sz="2400" dirty="0">
              <a:solidFill>
                <a:schemeClr val="tx1"/>
              </a:solidFill>
              <a:latin typeface="Times New Roman" panose="02020603050405020304" pitchFamily="18" charset="0"/>
              <a:cs typeface="Times New Roman" panose="02020603050405020304" pitchFamily="18" charset="0"/>
              <a:sym typeface="+mn-ea"/>
            </a:endParaRPr>
          </a:p>
        </p:txBody>
      </p:sp>
      <p:sp>
        <p:nvSpPr>
          <p:cNvPr id="16" name="文本框 15"/>
          <p:cNvSpPr txBox="1"/>
          <p:nvPr/>
        </p:nvSpPr>
        <p:spPr>
          <a:xfrm>
            <a:off x="4361698" y="3544905"/>
            <a:ext cx="1933186" cy="584775"/>
          </a:xfrm>
          <a:prstGeom prst="rect">
            <a:avLst/>
          </a:prstGeom>
          <a:solidFill>
            <a:srgbClr val="FFFF00"/>
          </a:solidFill>
        </p:spPr>
        <p:txBody>
          <a:bodyPr wrap="square">
            <a:spAutoFit/>
          </a:bodyPr>
          <a:lstStyle/>
          <a:p>
            <a:r>
              <a:rPr lang="en-US" altLang="zh-CN" sz="3200" b="1" dirty="0">
                <a:solidFill>
                  <a:srgbClr val="C00000"/>
                </a:solidFill>
                <a:latin typeface="Times New Roman" panose="02020603050405020304" pitchFamily="18" charset="0"/>
                <a:cs typeface="Times New Roman" panose="02020603050405020304" pitchFamily="18" charset="0"/>
              </a:rPr>
              <a:t>conflict</a:t>
            </a:r>
            <a:endParaRPr lang="zh-CN" altLang="en-US" sz="3200" dirty="0">
              <a:solidFill>
                <a:srgbClr val="C00000"/>
              </a:solidFill>
            </a:endParaRPr>
          </a:p>
        </p:txBody>
      </p:sp>
      <p:sp>
        <p:nvSpPr>
          <p:cNvPr id="2" name="文本框 1"/>
          <p:cNvSpPr txBox="1"/>
          <p:nvPr/>
        </p:nvSpPr>
        <p:spPr>
          <a:xfrm>
            <a:off x="143838" y="5260370"/>
            <a:ext cx="5952162" cy="1568450"/>
          </a:xfrm>
          <a:prstGeom prst="rect">
            <a:avLst/>
          </a:prstGeom>
          <a:solidFill>
            <a:schemeClr val="bg1"/>
          </a:solidFill>
        </p:spPr>
        <p:txBody>
          <a:bodyPr wrap="square" rtlCol="0">
            <a:spAutoFit/>
          </a:bodyPr>
          <a:lstStyle/>
          <a:p>
            <a:pPr algn="l">
              <a:buClrTx/>
              <a:buSzTx/>
              <a:buFontTx/>
            </a:pPr>
            <a:r>
              <a:rPr lang="en-US" altLang="zh-CN" sz="2400" dirty="0">
                <a:solidFill>
                  <a:schemeClr val="tx1"/>
                </a:solidFill>
                <a:latin typeface="Times New Roman" panose="02020603050405020304" pitchFamily="18" charset="0"/>
                <a:cs typeface="Times New Roman" panose="02020603050405020304" pitchFamily="18" charset="0"/>
              </a:rPr>
              <a:t>Kenzie and her friends miss their friend Holly, who is recovering from surgery at home and will miss school for two weeks. They decide to bring her gifts to cheer her up.</a:t>
            </a:r>
            <a:endParaRPr lang="en-US" altLang="zh-CN" sz="2400" dirty="0">
              <a:solidFill>
                <a:schemeClr val="tx1"/>
              </a:solidFill>
              <a:latin typeface="Times New Roman" panose="02020603050405020304" pitchFamily="18" charset="0"/>
              <a:cs typeface="Times New Roman" panose="02020603050405020304" pitchFamily="18" charset="0"/>
            </a:endParaRPr>
          </a:p>
        </p:txBody>
      </p:sp>
      <p:sp>
        <p:nvSpPr>
          <p:cNvPr id="27" name="文本框 9"/>
          <p:cNvSpPr txBox="1">
            <a:spLocks noChangeArrowheads="1"/>
          </p:cNvSpPr>
          <p:nvPr>
            <p:custDataLst>
              <p:tags r:id="rId8"/>
            </p:custDataLst>
          </p:nvPr>
        </p:nvSpPr>
        <p:spPr bwMode="auto">
          <a:xfrm>
            <a:off x="6222792" y="5592159"/>
            <a:ext cx="2618819" cy="646331"/>
          </a:xfrm>
          <a:prstGeom prst="rect">
            <a:avLst/>
          </a:prstGeom>
          <a:solidFill>
            <a:schemeClr val="bg1"/>
          </a:solidFill>
          <a:ln w="9525">
            <a:noFill/>
            <a:miter lim="800000"/>
          </a:ln>
        </p:spPr>
        <p:txBody>
          <a:bodyPr wrap="square">
            <a:spAutoFit/>
          </a:bodyPr>
          <a:lstStyle/>
          <a:p>
            <a:r>
              <a:rPr lang="en-US" altLang="zh-CN" sz="3600" b="1" dirty="0">
                <a:solidFill>
                  <a:srgbClr val="C00000"/>
                </a:solidFill>
                <a:latin typeface="Times New Roman" panose="02020603050405020304" pitchFamily="18" charset="0"/>
              </a:rPr>
              <a:t>background</a:t>
            </a:r>
            <a:endParaRPr lang="en-US" altLang="zh-CN" sz="3600" b="1" dirty="0">
              <a:solidFill>
                <a:srgbClr val="C00000"/>
              </a:solidFill>
              <a:latin typeface="Times New Roman" panose="02020603050405020304" pitchFamily="18" charset="0"/>
            </a:endParaRPr>
          </a:p>
        </p:txBody>
      </p:sp>
      <p:pic>
        <p:nvPicPr>
          <p:cNvPr id="5124" name="图片 6" descr="logo横版 png"/>
          <p:cNvPicPr>
            <a:picLocks noChangeAspect="1"/>
          </p:cNvPicPr>
          <p:nvPr/>
        </p:nvPicPr>
        <p:blipFill>
          <a:blip r:embed="rId9"/>
          <a:stretch>
            <a:fillRect/>
          </a:stretch>
        </p:blipFill>
        <p:spPr>
          <a:xfrm>
            <a:off x="11477625" y="82550"/>
            <a:ext cx="608013" cy="642938"/>
          </a:xfrm>
          <a:prstGeom prst="rect">
            <a:avLst/>
          </a:prstGeom>
          <a:noFill/>
          <a:ln w="9525">
            <a:noFill/>
          </a:ln>
        </p:spPr>
      </p:pic>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linds(horizontal)">
                                      <p:cBhvr>
                                        <p:cTn id="21" dur="500"/>
                                        <p:tgtEl>
                                          <p:spTgt spid="11"/>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par>
                                <p:cTn id="33" presetID="3" presetClass="entr" presetSubtype="1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linds(horizontal)">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linds(horizont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par>
                                <p:cTn id="45" presetID="3" presetClass="entr" presetSubtype="10"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7" grpId="0" bldLvl="0" animBg="1"/>
      <p:bldP spid="10" grpId="0" bldLvl="0" animBg="1"/>
      <p:bldP spid="8" grpId="0" bldLvl="0" animBg="1"/>
      <p:bldP spid="11" grpId="0" bldLvl="0" animBg="1"/>
      <p:bldP spid="16" grpId="0" animBg="1"/>
      <p:bldP spid="2" grpId="0" bldLvl="0" animBg="1"/>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042935"/>
        </p:xfrm>
        <a:graphic>
          <a:graphicData uri="http://schemas.openxmlformats.org/drawingml/2006/table">
            <a:tbl>
              <a:tblPr firstRow="1" bandRow="1">
                <a:tableStyleId>{5C22544A-7EE6-4342-B048-85BDC9FD1C3A}</a:tableStyleId>
              </a:tblPr>
              <a:tblGrid>
                <a:gridCol w="5024063"/>
                <a:gridCol w="7157663"/>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400"/>
                        </a:lnSpc>
                        <a:spcBef>
                          <a:spcPct val="0"/>
                        </a:spcBef>
                        <a:spcAft>
                          <a:spcPct val="0"/>
                        </a:spcAft>
                        <a:buClrTx/>
                        <a:buSzTx/>
                        <a:buFontTx/>
                        <a:buNone/>
                        <a:defRPr/>
                      </a:pPr>
                      <a:r>
                        <a:rPr kumimoji="0" lang="en-US" altLang="zh-CN" sz="2800" b="1" i="0"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Kenzie walked home from the bus with her friends Maya and Brynlee. </a:t>
                      </a:r>
                      <a:r>
                        <a:rPr kumimoji="0" lang="en-US" altLang="zh-CN" sz="2800" b="1" i="0"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They really missed their friend Holly, who was at home recovering from surgery. </a:t>
                      </a:r>
                      <a:r>
                        <a:rPr kumimoji="0" lang="en-US" altLang="zh-CN" sz="2800" b="1" i="0"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She was going to have to </a:t>
                      </a:r>
                      <a:r>
                        <a:rPr kumimoji="0" lang="en-US" altLang="zh-CN" sz="2800" b="1" i="0" strike="noStrike" kern="100" cap="none" spc="0" normalizeH="0" baseline="0" noProof="0" dirty="0">
                          <a:ln>
                            <a:noFill/>
                          </a:ln>
                          <a:solidFill>
                            <a:srgbClr val="FF0000"/>
                          </a:solidFill>
                          <a:effectLst/>
                          <a:uLnTx/>
                          <a:uFillTx/>
                          <a:latin typeface="Tahoma" panose="020B0604030504040204" pitchFamily="34" charset="0"/>
                          <a:ea typeface="Tahoma" panose="020B0604030504040204" pitchFamily="34" charset="0"/>
                          <a:cs typeface="Tahoma" panose="020B0604030504040204" pitchFamily="34" charset="0"/>
                        </a:rPr>
                        <a:t>stay home from school for the next two weeks!</a:t>
                      </a:r>
                      <a:endParaRPr kumimoji="0" lang="en-US" altLang="zh-CN" sz="2800" b="1" i="0" strike="noStrike" kern="100" cap="none" spc="0" normalizeH="0" baseline="0" noProof="0" dirty="0">
                        <a:ln>
                          <a:noFill/>
                        </a:ln>
                        <a:solidFill>
                          <a:srgbClr val="FF0000"/>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none" dirty="0">
                          <a:solidFill>
                            <a:srgbClr val="EF0000"/>
                          </a:solidFill>
                        </a:rPr>
                        <a:t>1. </a:t>
                      </a:r>
                      <a:r>
                        <a:rPr lang="en-US" altLang="zh-CN" sz="2800" b="1" u="none" dirty="0" smtClean="0">
                          <a:solidFill>
                            <a:srgbClr val="EF0000"/>
                          </a:solidFill>
                        </a:rPr>
                        <a:t>Seeing her friends’ familiar smiles,</a:t>
                      </a:r>
                      <a:r>
                        <a:rPr lang="en-US" altLang="zh-CN" sz="2800" b="1" u="none" baseline="0" dirty="0" smtClean="0">
                          <a:solidFill>
                            <a:srgbClr val="EF0000"/>
                          </a:solidFill>
                        </a:rPr>
                        <a:t> </a:t>
                      </a:r>
                      <a:r>
                        <a:rPr lang="en-US" altLang="zh-CN" sz="2800" b="1" u="none" dirty="0" smtClean="0">
                          <a:solidFill>
                            <a:srgbClr val="EF0000"/>
                          </a:solidFill>
                        </a:rPr>
                        <a:t>Holly </a:t>
                      </a:r>
                      <a:r>
                        <a:rPr lang="en-US" altLang="zh-CN" sz="2800" b="1" u="none" dirty="0">
                          <a:solidFill>
                            <a:srgbClr val="EF0000"/>
                          </a:solidFill>
                        </a:rPr>
                        <a:t>exclaimed, “ </a:t>
                      </a:r>
                      <a:r>
                        <a:rPr lang="en-US" altLang="zh-CN" sz="2800" b="1" u="sng" dirty="0">
                          <a:solidFill>
                            <a:srgbClr val="EF0000"/>
                          </a:solidFill>
                        </a:rPr>
                        <a:t>How I miss you! How I miss school!</a:t>
                      </a:r>
                      <a:r>
                        <a:rPr lang="en-US" altLang="zh-CN" sz="2800" b="1" u="none" dirty="0">
                          <a:solidFill>
                            <a:srgbClr val="EF0000"/>
                          </a:solidFill>
                        </a:rPr>
                        <a:t> Time drags by without you by my side.” </a:t>
                      </a:r>
                      <a:endParaRPr lang="en-US" altLang="zh-CN" sz="2800" b="1" u="none" dirty="0">
                        <a:solidFill>
                          <a:srgbClr val="0000CC"/>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u="none" dirty="0">
                          <a:solidFill>
                            <a:srgbClr val="005E00"/>
                          </a:solidFill>
                        </a:rPr>
                        <a:t>伏笔小贴士：</a:t>
                      </a:r>
                      <a:endParaRPr lang="zh-CN" altLang="en-US" sz="2800" b="1" u="none"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none" dirty="0">
                          <a:solidFill>
                            <a:srgbClr val="005E00"/>
                          </a:solidFill>
                        </a:rPr>
                        <a:t>1. </a:t>
                      </a:r>
                      <a:r>
                        <a:rPr lang="zh-CN" altLang="en-US" sz="2800" b="1" u="none" dirty="0">
                          <a:solidFill>
                            <a:srgbClr val="005E00"/>
                          </a:solidFill>
                        </a:rPr>
                        <a:t>根据原文原有的线索进行合理的同向或反向表达，增进续写文本的融合程度。 </a:t>
                      </a:r>
                      <a:endParaRPr lang="en-US" altLang="zh-CN" sz="2800" b="1" u="none"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2800" b="1" dirty="0">
                        <a:solidFill>
                          <a:srgbClr val="0000FF"/>
                        </a:solidFill>
                      </a:endParaRPr>
                    </a:p>
                  </a:txBody>
                  <a:tcPr/>
                </a:tc>
              </a:tr>
            </a:tbl>
          </a:graphicData>
        </a:graphic>
      </p:graphicFrame>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042935"/>
        </p:xfrm>
        <a:graphic>
          <a:graphicData uri="http://schemas.openxmlformats.org/drawingml/2006/table">
            <a:tbl>
              <a:tblPr firstRow="1" bandRow="1">
                <a:tableStyleId>{5C22544A-7EE6-4342-B048-85BDC9FD1C3A}</a:tableStyleId>
              </a:tblPr>
              <a:tblGrid>
                <a:gridCol w="5210175"/>
                <a:gridCol w="6971551"/>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400"/>
                        </a:lnSpc>
                        <a:spcBef>
                          <a:spcPct val="0"/>
                        </a:spcBef>
                        <a:spcAft>
                          <a:spcPct val="0"/>
                        </a:spcAft>
                        <a:buClrTx/>
                        <a:buSzTx/>
                        <a:buFontTx/>
                        <a:buNone/>
                        <a:defRPr/>
                      </a:pPr>
                      <a:r>
                        <a:rPr kumimoji="0" lang="en-US" altLang="zh-CN" sz="2400" b="1"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"When my mom was in the hospital after my baby sister was born, people brought her gifts," said Maya. "We should bring gifts to Holly!" The girls agreed instantly. They planned to visit Holly after school the next Friday. After some thought, </a:t>
                      </a:r>
                      <a:r>
                        <a:rPr kumimoji="0" lang="en-US" altLang="zh-CN" sz="2400" b="1" i="0" u="sng"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Brynlee decided to give Holly a cool necklace-making kit</a:t>
                      </a:r>
                      <a:r>
                        <a:rPr kumimoji="0" lang="en-US" altLang="zh-CN" sz="2400" b="1"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zh-CN" sz="2400" b="1"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while </a:t>
                      </a:r>
                      <a:r>
                        <a:rPr kumimoji="0" lang="en-US" altLang="zh-CN" sz="2400" b="1"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Maya decided to buy Holly </a:t>
                      </a:r>
                      <a:r>
                        <a:rPr kumimoji="0" lang="en-US" altLang="zh-CN" sz="2400" b="1" i="0" u="sng"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a gift card </a:t>
                      </a:r>
                      <a:r>
                        <a:rPr kumimoji="0" lang="en-US" altLang="zh-CN" sz="2400" b="1"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so that she could buy the video games she wanted..</a:t>
                      </a:r>
                      <a:endParaRPr kumimoji="0" lang="en-US" altLang="zh-CN" sz="2400" b="1"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l" defTabSz="914400" rtl="0" eaLnBrk="1" fontAlgn="auto" latinLnBrk="0" hangingPunct="1">
                        <a:lnSpc>
                          <a:spcPts val="3000"/>
                        </a:lnSpc>
                        <a:spcBef>
                          <a:spcPts val="0"/>
                        </a:spcBef>
                        <a:spcAft>
                          <a:spcPts val="0"/>
                        </a:spcAft>
                        <a:buClrTx/>
                        <a:buSzTx/>
                        <a:buFontTx/>
                        <a:buNone/>
                        <a:defRPr/>
                      </a:pPr>
                      <a:r>
                        <a:rPr lang="en-US" altLang="zh-CN" sz="2800" b="1" u="none" dirty="0">
                          <a:solidFill>
                            <a:srgbClr val="C00000"/>
                          </a:solidFill>
                        </a:rPr>
                        <a:t>2.  Eyes shining brightly, Brynlee gave her the necklace-making kit, and Maya handed her the gift card, making Holly grin from ear to ear. </a:t>
                      </a:r>
                      <a:endParaRPr lang="en-US" altLang="zh-CN" sz="2800" b="1" u="none" dirty="0">
                        <a:solidFill>
                          <a:srgbClr val="C00000"/>
                        </a:solidFill>
                      </a:endParaRPr>
                    </a:p>
                    <a:p>
                      <a:pPr marL="0" marR="0" lvl="0" indent="0" algn="l" defTabSz="914400" rtl="0" eaLnBrk="1" fontAlgn="auto" latinLnBrk="0" hangingPunct="1">
                        <a:lnSpc>
                          <a:spcPts val="3000"/>
                        </a:lnSpc>
                        <a:spcBef>
                          <a:spcPts val="0"/>
                        </a:spcBef>
                        <a:spcAft>
                          <a:spcPts val="0"/>
                        </a:spcAft>
                        <a:buClrTx/>
                        <a:buSzTx/>
                        <a:buFontTx/>
                        <a:buNone/>
                        <a:defRPr/>
                      </a:pPr>
                      <a:r>
                        <a:rPr lang="zh-CN" altLang="en-US" sz="2400" b="1" u="none" dirty="0">
                          <a:solidFill>
                            <a:srgbClr val="005E00"/>
                          </a:solidFill>
                        </a:rPr>
                        <a:t>伏笔小贴士：</a:t>
                      </a:r>
                      <a:endParaRPr lang="zh-CN" altLang="en-US" sz="2400" b="1" u="none" dirty="0">
                        <a:solidFill>
                          <a:srgbClr val="005E00"/>
                        </a:solidFill>
                      </a:endParaRPr>
                    </a:p>
                    <a:p>
                      <a:pPr marL="0" marR="0" lvl="0" indent="0" algn="l" defTabSz="914400" rtl="0" eaLnBrk="1" fontAlgn="auto" latinLnBrk="0" hangingPunct="1">
                        <a:lnSpc>
                          <a:spcPts val="3000"/>
                        </a:lnSpc>
                        <a:spcBef>
                          <a:spcPts val="0"/>
                        </a:spcBef>
                        <a:spcAft>
                          <a:spcPts val="0"/>
                        </a:spcAft>
                        <a:buClrTx/>
                        <a:buSzTx/>
                        <a:buFontTx/>
                        <a:buNone/>
                        <a:defRPr/>
                      </a:pPr>
                      <a:r>
                        <a:rPr lang="en-US" altLang="zh-CN" sz="2400" b="1" u="none" dirty="0">
                          <a:solidFill>
                            <a:srgbClr val="005E00"/>
                          </a:solidFill>
                        </a:rPr>
                        <a:t>2.</a:t>
                      </a:r>
                      <a:r>
                        <a:rPr lang="zh-CN" altLang="en-US" sz="2400" b="1" dirty="0">
                          <a:solidFill>
                            <a:srgbClr val="005E00"/>
                          </a:solidFill>
                          <a:sym typeface="+mn-ea"/>
                        </a:rPr>
                        <a:t>直接采用</a:t>
                      </a:r>
                      <a:r>
                        <a:rPr lang="zh-CN" altLang="en-US" sz="2400" b="1" u="none" dirty="0">
                          <a:solidFill>
                            <a:srgbClr val="005E00"/>
                          </a:solidFill>
                        </a:rPr>
                        <a:t>原文的内容，确保续写内容与原文本相一致。 </a:t>
                      </a:r>
                      <a:endParaRPr lang="en-US" altLang="zh-CN" sz="2400" b="1" u="none" dirty="0">
                        <a:solidFill>
                          <a:srgbClr val="005E00"/>
                        </a:solidFill>
                      </a:endParaRPr>
                    </a:p>
                    <a:p>
                      <a:pPr marL="0" marR="0" lvl="0" indent="0" algn="l" defTabSz="914400" rtl="0" eaLnBrk="1" fontAlgn="auto" latinLnBrk="0" hangingPunct="1">
                        <a:lnSpc>
                          <a:spcPts val="3000"/>
                        </a:lnSpc>
                        <a:spcBef>
                          <a:spcPts val="0"/>
                        </a:spcBef>
                        <a:spcAft>
                          <a:spcPts val="0"/>
                        </a:spcAft>
                        <a:buClrTx/>
                        <a:buSzTx/>
                        <a:buFontTx/>
                        <a:buNone/>
                        <a:defRPr/>
                      </a:pPr>
                      <a:r>
                        <a:rPr lang="en-US" altLang="zh-CN" sz="2800" b="1" dirty="0">
                          <a:solidFill>
                            <a:srgbClr val="C00000"/>
                          </a:solidFill>
                          <a:sym typeface="+mn-ea"/>
                        </a:rPr>
                        <a:t>3.  “ When I am fully recovered, we can make necklaces  and play video games together. ” added Holly. </a:t>
                      </a:r>
                      <a:endParaRPr lang="en-US" altLang="zh-CN" sz="2800" b="1" dirty="0">
                        <a:solidFill>
                          <a:srgbClr val="C00000"/>
                        </a:solidFill>
                      </a:endParaRPr>
                    </a:p>
                    <a:p>
                      <a:pPr marL="0" marR="0" lvl="0" indent="0" algn="l" defTabSz="914400" rtl="0" eaLnBrk="1" fontAlgn="auto" latinLnBrk="0" hangingPunct="1">
                        <a:lnSpc>
                          <a:spcPts val="3000"/>
                        </a:lnSpc>
                        <a:spcBef>
                          <a:spcPts val="0"/>
                        </a:spcBef>
                        <a:spcAft>
                          <a:spcPts val="0"/>
                        </a:spcAft>
                        <a:buClrTx/>
                        <a:buSzTx/>
                        <a:buFontTx/>
                        <a:buNone/>
                        <a:defRPr/>
                      </a:pPr>
                      <a:r>
                        <a:rPr lang="zh-CN" altLang="en-US" sz="2400" b="1" dirty="0">
                          <a:solidFill>
                            <a:srgbClr val="005E00"/>
                          </a:solidFill>
                          <a:sym typeface="+mn-ea"/>
                        </a:rPr>
                        <a:t>伏笔小贴士：</a:t>
                      </a:r>
                      <a:endParaRPr lang="zh-CN" altLang="en-US" sz="2400" b="1" dirty="0">
                        <a:solidFill>
                          <a:srgbClr val="005E00"/>
                        </a:solidFill>
                      </a:endParaRPr>
                    </a:p>
                    <a:p>
                      <a:pPr marL="0" marR="0" lvl="0" indent="0" algn="l" defTabSz="914400" rtl="0" eaLnBrk="1" fontAlgn="auto" latinLnBrk="0" hangingPunct="1">
                        <a:lnSpc>
                          <a:spcPts val="3000"/>
                        </a:lnSpc>
                        <a:spcBef>
                          <a:spcPts val="0"/>
                        </a:spcBef>
                        <a:spcAft>
                          <a:spcPts val="0"/>
                        </a:spcAft>
                        <a:buClrTx/>
                        <a:buSzTx/>
                        <a:buFontTx/>
                        <a:buNone/>
                        <a:defRPr/>
                      </a:pPr>
                      <a:r>
                        <a:rPr lang="en-US" altLang="zh-CN" sz="2400" b="1" dirty="0">
                          <a:solidFill>
                            <a:srgbClr val="005E00"/>
                          </a:solidFill>
                        </a:rPr>
                        <a:t>3. </a:t>
                      </a:r>
                      <a:r>
                        <a:rPr lang="zh-CN" altLang="en-US" sz="2400" b="1" dirty="0">
                          <a:solidFill>
                            <a:srgbClr val="005E00"/>
                          </a:solidFill>
                        </a:rPr>
                        <a:t>利用原文事物的特性进行发挥性创作。</a:t>
                      </a:r>
                      <a:r>
                        <a:rPr lang="en-US" altLang="zh-CN" sz="2400" b="1" dirty="0">
                          <a:solidFill>
                            <a:srgbClr val="005E00"/>
                          </a:solidFill>
                        </a:rPr>
                        <a:t>(</a:t>
                      </a:r>
                      <a:r>
                        <a:rPr lang="zh-CN" altLang="en-US" sz="2400" b="1" dirty="0">
                          <a:solidFill>
                            <a:srgbClr val="005E00"/>
                          </a:solidFill>
                        </a:rPr>
                        <a:t>如</a:t>
                      </a:r>
                      <a:r>
                        <a:rPr lang="en-US" altLang="zh-CN" sz="2400" b="1" dirty="0">
                          <a:solidFill>
                            <a:srgbClr val="005E00"/>
                          </a:solidFill>
                        </a:rPr>
                        <a:t> the necklace-making kit &amp; the video games </a:t>
                      </a:r>
                      <a:r>
                        <a:rPr lang="zh-CN" altLang="en-US" sz="2400" b="1" dirty="0">
                          <a:solidFill>
                            <a:srgbClr val="005E00"/>
                          </a:solidFill>
                        </a:rPr>
                        <a:t>）</a:t>
                      </a:r>
                      <a:endParaRPr lang="zh-CN" altLang="en-US" sz="2400" b="1"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dirty="0">
                          <a:solidFill>
                            <a:srgbClr val="0000FF"/>
                          </a:solidFill>
                        </a:rPr>
                        <a:t> </a:t>
                      </a:r>
                      <a:endParaRPr lang="en-US" altLang="zh-CN" sz="2800" b="1" dirty="0">
                        <a:solidFill>
                          <a:srgbClr val="0000FF"/>
                        </a:solidFill>
                      </a:endParaRPr>
                    </a:p>
                  </a:txBody>
                  <a:tcPr/>
                </a:tc>
              </a:tr>
            </a:tbl>
          </a:graphicData>
        </a:graphic>
      </p:graphicFrame>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042935"/>
        </p:xfrm>
        <a:graphic>
          <a:graphicData uri="http://schemas.openxmlformats.org/drawingml/2006/table">
            <a:tbl>
              <a:tblPr firstRow="1" bandRow="1">
                <a:tableStyleId>{5C22544A-7EE6-4342-B048-85BDC9FD1C3A}</a:tableStyleId>
              </a:tblPr>
              <a:tblGrid>
                <a:gridCol w="5619964"/>
                <a:gridCol w="6561762"/>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400"/>
                        </a:lnSpc>
                        <a:spcBef>
                          <a:spcPct val="0"/>
                        </a:spcBef>
                        <a:spcAft>
                          <a:spcPct val="0"/>
                        </a:spcAft>
                        <a:buClrTx/>
                        <a:buSzTx/>
                        <a:buFontTx/>
                        <a:buNone/>
                        <a:defRPr/>
                      </a:pP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Kenzie fell silent. She couldn't decide. </a:t>
                      </a:r>
                      <a:r>
                        <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She wanted to give Holly something meaningful.</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 But her family was saving money for a new car, and she knew it wasn't the time to spend a lot. Upon arriving home, Kenzie sank into the sofa. </a:t>
                      </a:r>
                      <a:r>
                        <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She couldn't wait for her mom to get home from work so she could talk to her.</a:t>
                      </a:r>
                      <a:endPar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none" dirty="0">
                          <a:solidFill>
                            <a:srgbClr val="EF0000"/>
                          </a:solidFill>
                        </a:rPr>
                        <a:t>4. With the meaningful , thoughtful and creative gift ready, how Kenzie hoped  the big Friday would come as soon as possible and present it to Holly.</a:t>
                      </a:r>
                      <a:endParaRPr lang="en-US" altLang="zh-CN" sz="2800" b="1" u="none" dirty="0">
                        <a:solidFill>
                          <a:srgbClr val="EF00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u="none" dirty="0">
                          <a:solidFill>
                            <a:srgbClr val="005E00"/>
                          </a:solidFill>
                        </a:rPr>
                        <a:t>伏笔小贴士：</a:t>
                      </a:r>
                      <a:endParaRPr lang="zh-CN" altLang="en-US" sz="2800" b="1" u="none"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none" dirty="0">
                          <a:solidFill>
                            <a:srgbClr val="005E00"/>
                          </a:solidFill>
                        </a:rPr>
                        <a:t>2.</a:t>
                      </a:r>
                      <a:r>
                        <a:rPr lang="zh-CN" altLang="en-US" sz="2800" b="1" u="none" dirty="0">
                          <a:solidFill>
                            <a:srgbClr val="005E00"/>
                          </a:solidFill>
                        </a:rPr>
                        <a:t>直接采用原文的内容，确保续写内容与原文内容的契合度。 </a:t>
                      </a:r>
                      <a:endParaRPr lang="en-US" altLang="zh-CN" sz="2800" b="1" u="none"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2800" b="1" dirty="0">
                        <a:solidFill>
                          <a:srgbClr val="0000FF"/>
                        </a:solidFill>
                      </a:endParaRPr>
                    </a:p>
                  </a:txBody>
                  <a:tcPr/>
                </a:tc>
              </a:tr>
            </a:tbl>
          </a:graphicData>
        </a:graphic>
      </p:graphicFrame>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042935"/>
        </p:xfrm>
        <a:graphic>
          <a:graphicData uri="http://schemas.openxmlformats.org/drawingml/2006/table">
            <a:tbl>
              <a:tblPr firstRow="1" bandRow="1">
                <a:tableStyleId>{5C22544A-7EE6-4342-B048-85BDC9FD1C3A}</a:tableStyleId>
              </a:tblPr>
              <a:tblGrid>
                <a:gridCol w="6267236"/>
                <a:gridCol w="5914490"/>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400"/>
                        </a:lnSpc>
                        <a:spcBef>
                          <a:spcPct val="0"/>
                        </a:spcBef>
                        <a:spcAft>
                          <a:spcPct val="0"/>
                        </a:spcAft>
                        <a:buClrTx/>
                        <a:buSzTx/>
                        <a:buFontTx/>
                        <a:buNone/>
                        <a:defRPr/>
                      </a:pP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Later, while her mother prepared dinner, Kenzie told her about Holly and the gift thing. She explained what each of her friends was giving Holly, adding that she hoped to prepare something special too. </a:t>
                      </a:r>
                      <a:r>
                        <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She wondered how she could do that without a lot of money.</a:t>
                      </a:r>
                      <a:endPar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457200" algn="just" defTabSz="913765" rtl="0" eaLnBrk="1" fontAlgn="auto" latinLnBrk="0" hangingPunct="1">
                        <a:lnSpc>
                          <a:spcPts val="3400"/>
                        </a:lnSpc>
                        <a:spcBef>
                          <a:spcPct val="0"/>
                        </a:spcBef>
                        <a:spcAft>
                          <a:spcPct val="0"/>
                        </a:spcAft>
                        <a:buClrTx/>
                        <a:buSzTx/>
                        <a:buFontTx/>
                        <a:buNone/>
                        <a:defRPr/>
                      </a:pP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a:t>
                      </a:r>
                      <a:r>
                        <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I know you can do it. You're creative," encouraged Mom</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 "You don't need to spend a lot to show that you care." Kenzie nodded thoughtfully, her mind racing to find a possible solution.</a:t>
                      </a:r>
                      <a:endPar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none" dirty="0">
                          <a:solidFill>
                            <a:srgbClr val="EF0000"/>
                          </a:solidFill>
                          <a:latin typeface="Times New Roman" panose="02020603050405020304" pitchFamily="18" charset="0"/>
                          <a:cs typeface="Times New Roman" panose="02020603050405020304" pitchFamily="18" charset="0"/>
                        </a:rPr>
                        <a:t>5. Thanks to Mom’s encouragement and Nathan’s words, Kenzie made something special that tugged at Holly’s heartstring. </a:t>
                      </a:r>
                      <a:r>
                        <a:rPr lang="zh-CN" altLang="en-US" sz="2800" b="1" u="none" dirty="0">
                          <a:solidFill>
                            <a:srgbClr val="EF0000"/>
                          </a:solidFill>
                          <a:latin typeface="Times New Roman" panose="02020603050405020304" pitchFamily="18" charset="0"/>
                          <a:cs typeface="Times New Roman" panose="02020603050405020304" pitchFamily="18" charset="0"/>
                        </a:rPr>
                        <a:t>或者</a:t>
                      </a:r>
                      <a:endParaRPr lang="en-US" altLang="zh-CN" sz="2800" b="1" u="none" dirty="0">
                        <a:solidFill>
                          <a:srgbClr val="EF0000"/>
                        </a:solidFill>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none" dirty="0">
                          <a:solidFill>
                            <a:srgbClr val="EF0000"/>
                          </a:solidFill>
                          <a:latin typeface="Times New Roman" panose="02020603050405020304" pitchFamily="18" charset="0"/>
                          <a:cs typeface="Times New Roman" panose="02020603050405020304" pitchFamily="18" charset="0"/>
                        </a:rPr>
                        <a:t> It dawned on her that  </a:t>
                      </a:r>
                      <a:r>
                        <a:rPr lang="en-US" altLang="zh-CN" sz="2800" b="1" u="sng" dirty="0"/>
                        <a:t>what makes a gift meaningful is the heart put into it, not the money spent on it</a:t>
                      </a:r>
                      <a:r>
                        <a:rPr lang="en-US" altLang="zh-CN" sz="2800" dirty="0"/>
                        <a:t>.</a:t>
                      </a:r>
                      <a:endParaRPr lang="en-US" altLang="zh-CN" sz="2800"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u="none" dirty="0">
                          <a:solidFill>
                            <a:srgbClr val="005E00"/>
                          </a:solidFill>
                        </a:rPr>
                        <a:t>伏笔小贴士：</a:t>
                      </a:r>
                      <a:endParaRPr lang="zh-CN" altLang="en-US" sz="2800" b="1" u="none"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none" dirty="0">
                          <a:solidFill>
                            <a:srgbClr val="005E00"/>
                          </a:solidFill>
                        </a:rPr>
                        <a:t>4. </a:t>
                      </a:r>
                      <a:r>
                        <a:rPr lang="zh-CN" altLang="en-US" sz="2800" b="1" u="none" dirty="0">
                          <a:solidFill>
                            <a:srgbClr val="005E00"/>
                          </a:solidFill>
                        </a:rPr>
                        <a:t>根据原文原有的线索进行合理的展望，合理预测故事结局。</a:t>
                      </a:r>
                      <a:endParaRPr lang="en-US" altLang="zh-CN" sz="2800" b="1" dirty="0">
                        <a:solidFill>
                          <a:srgbClr val="0000FF"/>
                        </a:solidFill>
                      </a:endParaRPr>
                    </a:p>
                  </a:txBody>
                  <a:tcPr/>
                </a:tc>
              </a:tr>
            </a:tbl>
          </a:graphicData>
        </a:graphic>
      </p:graphicFrame>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314478"/>
        </p:xfrm>
        <a:graphic>
          <a:graphicData uri="http://schemas.openxmlformats.org/drawingml/2006/table">
            <a:tbl>
              <a:tblPr firstRow="1" bandRow="1">
                <a:tableStyleId>{5C22544A-7EE6-4342-B048-85BDC9FD1C3A}</a:tableStyleId>
              </a:tblPr>
              <a:tblGrid>
                <a:gridCol w="6267236"/>
                <a:gridCol w="5914490"/>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400"/>
                        </a:lnSpc>
                        <a:spcBef>
                          <a:spcPct val="0"/>
                        </a:spcBef>
                        <a:spcAft>
                          <a:spcPct val="0"/>
                        </a:spcAft>
                        <a:buClrTx/>
                        <a:buSzTx/>
                        <a:buFontTx/>
                        <a:buNone/>
                        <a:defRPr/>
                      </a:pP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The next Monday, Kenzie and her brother Nathan had dentist appointments. They opened their goody bags on the way home. Inside were the usual toothbrush and toothpaste along with a few other things, including a super bouncy ball, a press-on tattoo and a glow-in-the-dark ring. Nathan said it was fun finding </a:t>
                      </a:r>
                      <a:r>
                        <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little surprises. </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It is fun, thought Kenzie. </a:t>
                      </a:r>
                      <a:r>
                        <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Then she realized Nathan had just given her an idea for Holly's gift. She'd make little things that would be special to Holly and make her happy.</a:t>
                      </a:r>
                      <a:endPar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algn="l" defTabSz="914400" rtl="0" eaLnBrk="1" fontAlgn="auto" latinLnBrk="0" hangingPunct="1">
                        <a:lnSpc>
                          <a:spcPct val="100000"/>
                        </a:lnSpc>
                        <a:spcBef>
                          <a:spcPts val="0"/>
                        </a:spcBef>
                        <a:spcAft>
                          <a:spcPts val="0"/>
                        </a:spcAft>
                        <a:buClrTx/>
                        <a:buSzTx/>
                        <a:buFontTx/>
                        <a:buNone/>
                        <a:defRPr/>
                      </a:pPr>
                      <a:r>
                        <a:rPr lang="en-US" altLang="zh-CN" sz="2800" b="1" dirty="0">
                          <a:solidFill>
                            <a:srgbClr val="C00000"/>
                          </a:solidFill>
                        </a:rPr>
                        <a:t>6. The thought of making/ creating a special gift full of little surprises filled her heart with excitement mingled with anticipation. </a:t>
                      </a:r>
                      <a:endParaRPr lang="en-US" altLang="zh-CN" sz="2800" b="1" dirty="0">
                        <a:solidFill>
                          <a:srgbClr val="C00000"/>
                        </a:solidFill>
                      </a:endParaRPr>
                    </a:p>
                    <a:p>
                      <a:pPr marL="0" marR="0" lvl="0" algn="l" defTabSz="914400" rtl="0" eaLnBrk="1" fontAlgn="auto" latinLnBrk="0" hangingPunct="1">
                        <a:lnSpc>
                          <a:spcPct val="100000"/>
                        </a:lnSpc>
                        <a:spcBef>
                          <a:spcPts val="0"/>
                        </a:spcBef>
                        <a:spcAft>
                          <a:spcPts val="0"/>
                        </a:spcAft>
                        <a:buClrTx/>
                        <a:buSzTx/>
                        <a:buFontTx/>
                        <a:buNone/>
                        <a:defRPr/>
                      </a:pPr>
                      <a:r>
                        <a:rPr lang="zh-CN" altLang="en-US" sz="2800" b="1" dirty="0">
                          <a:solidFill>
                            <a:srgbClr val="005E00"/>
                          </a:solidFill>
                        </a:rPr>
                        <a:t>伏笔小贴士：</a:t>
                      </a:r>
                      <a:endParaRPr lang="zh-CN" altLang="en-US" sz="2800" b="1" dirty="0">
                        <a:solidFill>
                          <a:srgbClr val="005E00"/>
                        </a:solidFill>
                      </a:endParaRPr>
                    </a:p>
                    <a:p>
                      <a:pPr marL="0" marR="0" lvl="0" algn="l" defTabSz="914400" rtl="0" eaLnBrk="1" fontAlgn="auto" latinLnBrk="0" hangingPunct="1">
                        <a:lnSpc>
                          <a:spcPct val="100000"/>
                        </a:lnSpc>
                        <a:spcBef>
                          <a:spcPts val="0"/>
                        </a:spcBef>
                        <a:spcAft>
                          <a:spcPts val="0"/>
                        </a:spcAft>
                        <a:buClrTx/>
                        <a:buSzTx/>
                        <a:buFontTx/>
                        <a:buNone/>
                        <a:defRPr/>
                      </a:pPr>
                      <a:r>
                        <a:rPr lang="en-US" altLang="zh-CN" sz="2800" b="1" dirty="0">
                          <a:solidFill>
                            <a:srgbClr val="005E00"/>
                          </a:solidFill>
                        </a:rPr>
                        <a:t>1. </a:t>
                      </a:r>
                      <a:r>
                        <a:rPr lang="zh-CN" altLang="en-US" sz="2800" b="1" dirty="0">
                          <a:solidFill>
                            <a:srgbClr val="005E00"/>
                          </a:solidFill>
                        </a:rPr>
                        <a:t>根据原文原有的线索进行合理的同向或反向表达，增进续写文本的融合程度。 </a:t>
                      </a:r>
                      <a:endParaRPr lang="zh-CN" altLang="en-US" sz="2800" b="1" dirty="0">
                        <a:solidFill>
                          <a:srgbClr val="005E00"/>
                        </a:solidFill>
                      </a:endParaRPr>
                    </a:p>
                    <a:p>
                      <a:pPr marL="0" marR="0" lvl="0" algn="l" defTabSz="914400" rtl="0" eaLnBrk="1" fontAlgn="auto" latinLnBrk="0" hangingPunct="1">
                        <a:lnSpc>
                          <a:spcPct val="100000"/>
                        </a:lnSpc>
                        <a:spcBef>
                          <a:spcPts val="0"/>
                        </a:spcBef>
                        <a:spcAft>
                          <a:spcPts val="0"/>
                        </a:spcAft>
                        <a:buClrTx/>
                        <a:buSzTx/>
                        <a:buFontTx/>
                        <a:buNone/>
                        <a:defRPr/>
                      </a:pPr>
                      <a:endParaRPr lang="zh-CN" altLang="en-US" sz="2800" b="1" dirty="0">
                        <a:solidFill>
                          <a:srgbClr val="005E00"/>
                        </a:solidFill>
                      </a:endParaRPr>
                    </a:p>
                  </a:txBody>
                  <a:tcPr/>
                </a:tc>
              </a:tr>
            </a:tbl>
          </a:graphicData>
        </a:graphic>
      </p:graphicFrame>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AS_UNIQUEID" val="1257"/>
</p:tagLst>
</file>

<file path=ppt/tags/tag11.xml><?xml version="1.0" encoding="utf-8"?>
<p:tagLst xmlns:p="http://schemas.openxmlformats.org/presentationml/2006/main">
  <p:tag name="AS_UNIQUEID" val="1258"/>
</p:tagLst>
</file>

<file path=ppt/tags/tag12.xml><?xml version="1.0" encoding="utf-8"?>
<p:tagLst xmlns:p="http://schemas.openxmlformats.org/presentationml/2006/main">
  <p:tag name="AS_UNIQUEID" val="1259"/>
</p:tagLst>
</file>

<file path=ppt/tags/tag13.xml><?xml version="1.0" encoding="utf-8"?>
<p:tagLst xmlns:p="http://schemas.openxmlformats.org/presentationml/2006/main">
  <p:tag name="AS_UNIQUEID" val="1260"/>
</p:tagLst>
</file>

<file path=ppt/tags/tag14.xml><?xml version="1.0" encoding="utf-8"?>
<p:tagLst xmlns:p="http://schemas.openxmlformats.org/presentationml/2006/main">
  <p:tag name="AS_UNIQUEID" val="1261"/>
</p:tagLst>
</file>

<file path=ppt/tags/tag15.xml><?xml version="1.0" encoding="utf-8"?>
<p:tagLst xmlns:p="http://schemas.openxmlformats.org/presentationml/2006/main">
  <p:tag name="AS_UNIQUEID" val="1262"/>
</p:tagLst>
</file>

<file path=ppt/tags/tag16.xml><?xml version="1.0" encoding="utf-8"?>
<p:tagLst xmlns:p="http://schemas.openxmlformats.org/presentationml/2006/main">
  <p:tag name="AS_UNIQUEID" val="1263"/>
</p:tagLst>
</file>

<file path=ppt/tags/tag17.xml><?xml version="1.0" encoding="utf-8"?>
<p:tagLst xmlns:p="http://schemas.openxmlformats.org/presentationml/2006/main">
  <p:tag name="AS_UNIQUEID" val="1264"/>
</p:tagLst>
</file>

<file path=ppt/tags/tag18.xml><?xml version="1.0" encoding="utf-8"?>
<p:tagLst xmlns:p="http://schemas.openxmlformats.org/presentationml/2006/main">
  <p:tag name="AS_UNIQUEID" val="1265"/>
</p:tagLst>
</file>

<file path=ppt/tags/tag19.xml><?xml version="1.0" encoding="utf-8"?>
<p:tagLst xmlns:p="http://schemas.openxmlformats.org/presentationml/2006/main">
  <p:tag name="AS_UNIQUEID" val="1266"/>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AS_UNIQUEID" val="1267"/>
</p:tagLst>
</file>

<file path=ppt/tags/tag21.xml><?xml version="1.0" encoding="utf-8"?>
<p:tagLst xmlns:p="http://schemas.openxmlformats.org/presentationml/2006/main">
  <p:tag name="AS_UNIQUEID" val="1268"/>
</p:tagLst>
</file>

<file path=ppt/tags/tag22.xml><?xml version="1.0" encoding="utf-8"?>
<p:tagLst xmlns:p="http://schemas.openxmlformats.org/presentationml/2006/main">
  <p:tag name="AS_UNIQUEID" val="1269"/>
</p:tagLst>
</file>

<file path=ppt/tags/tag23.xml><?xml version="1.0" encoding="utf-8"?>
<p:tagLst xmlns:p="http://schemas.openxmlformats.org/presentationml/2006/main">
  <p:tag name="AS_UNIQUEID" val="1270"/>
</p:tagLst>
</file>

<file path=ppt/tags/tag24.xml><?xml version="1.0" encoding="utf-8"?>
<p:tagLst xmlns:p="http://schemas.openxmlformats.org/presentationml/2006/main">
  <p:tag name="AS_UNIQUEID" val="1271"/>
</p:tagLst>
</file>

<file path=ppt/tags/tag25.xml><?xml version="1.0" encoding="utf-8"?>
<p:tagLst xmlns:p="http://schemas.openxmlformats.org/presentationml/2006/main">
  <p:tag name="AS_UNIQUEID" val="1272"/>
</p:tagLst>
</file>

<file path=ppt/tags/tag26.xml><?xml version="1.0" encoding="utf-8"?>
<p:tagLst xmlns:p="http://schemas.openxmlformats.org/presentationml/2006/main">
  <p:tag name="AS_UNIQUEID" val="1273"/>
</p:tagLst>
</file>

<file path=ppt/tags/tag27.xml><?xml version="1.0" encoding="utf-8"?>
<p:tagLst xmlns:p="http://schemas.openxmlformats.org/presentationml/2006/main">
  <p:tag name="AS_UNIQUEID" val="1274"/>
</p:tagLst>
</file>

<file path=ppt/tags/tag28.xml><?xml version="1.0" encoding="utf-8"?>
<p:tagLst xmlns:p="http://schemas.openxmlformats.org/presentationml/2006/main">
  <p:tag name="AS_UNIQUEID" val="1275"/>
</p:tagLst>
</file>

<file path=ppt/tags/tag29.xml><?xml version="1.0" encoding="utf-8"?>
<p:tagLst xmlns:p="http://schemas.openxmlformats.org/presentationml/2006/main">
  <p:tag name="AS_UNIQUEID" val="1276"/>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AS_UNIQUEID" val="1277"/>
</p:tagLst>
</file>

<file path=ppt/tags/tag31.xml><?xml version="1.0" encoding="utf-8"?>
<p:tagLst xmlns:p="http://schemas.openxmlformats.org/presentationml/2006/main">
  <p:tag name="AS_UNIQUEID" val="1278"/>
</p:tagLst>
</file>

<file path=ppt/tags/tag32.xml><?xml version="1.0" encoding="utf-8"?>
<p:tagLst xmlns:p="http://schemas.openxmlformats.org/presentationml/2006/main">
  <p:tag name="AS_UNIQUEID" val="1279"/>
</p:tagLst>
</file>

<file path=ppt/tags/tag33.xml><?xml version="1.0" encoding="utf-8"?>
<p:tagLst xmlns:p="http://schemas.openxmlformats.org/presentationml/2006/main">
  <p:tag name="AS_UNIQUEID" val="1280"/>
</p:tagLst>
</file>

<file path=ppt/tags/tag34.xml><?xml version="1.0" encoding="utf-8"?>
<p:tagLst xmlns:p="http://schemas.openxmlformats.org/presentationml/2006/main">
  <p:tag name="AS_UNIQUEID" val="1281"/>
</p:tagLst>
</file>

<file path=ppt/tags/tag35.xml><?xml version="1.0" encoding="utf-8"?>
<p:tagLst xmlns:p="http://schemas.openxmlformats.org/presentationml/2006/main">
  <p:tag name="AS_UNIQUEID" val="1282"/>
</p:tagLst>
</file>

<file path=ppt/tags/tag36.xml><?xml version="1.0" encoding="utf-8"?>
<p:tagLst xmlns:p="http://schemas.openxmlformats.org/presentationml/2006/main">
  <p:tag name="AS_UNIQUEID" val="1283"/>
</p:tagLst>
</file>

<file path=ppt/tags/tag37.xml><?xml version="1.0" encoding="utf-8"?>
<p:tagLst xmlns:p="http://schemas.openxmlformats.org/presentationml/2006/main">
  <p:tag name="AS_UNIQUEID" val="1284"/>
</p:tagLst>
</file>

<file path=ppt/tags/tag38.xml><?xml version="1.0" encoding="utf-8"?>
<p:tagLst xmlns:p="http://schemas.openxmlformats.org/presentationml/2006/main">
  <p:tag name="AS_UNIQUEID" val="1285"/>
</p:tagLst>
</file>

<file path=ppt/tags/tag39.xml><?xml version="1.0" encoding="utf-8"?>
<p:tagLst xmlns:p="http://schemas.openxmlformats.org/presentationml/2006/main">
  <p:tag name="AS_UNIQUEID" val="1286"/>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AS_UNIQUEID" val="1287"/>
</p:tagLst>
</file>

<file path=ppt/tags/tag41.xml><?xml version="1.0" encoding="utf-8"?>
<p:tagLst xmlns:p="http://schemas.openxmlformats.org/presentationml/2006/main">
  <p:tag name="AS_UNIQUEID" val="1288"/>
</p:tagLst>
</file>

<file path=ppt/tags/tag42.xml><?xml version="1.0" encoding="utf-8"?>
<p:tagLst xmlns:p="http://schemas.openxmlformats.org/presentationml/2006/main">
  <p:tag name="AS_UNIQUEID" val="1289"/>
</p:tagLst>
</file>

<file path=ppt/tags/tag43.xml><?xml version="1.0" encoding="utf-8"?>
<p:tagLst xmlns:p="http://schemas.openxmlformats.org/presentationml/2006/main">
  <p:tag name="AS_UNIQUEID" val="1290"/>
</p:tagLst>
</file>

<file path=ppt/tags/tag44.xml><?xml version="1.0" encoding="utf-8"?>
<p:tagLst xmlns:p="http://schemas.openxmlformats.org/presentationml/2006/main">
  <p:tag name="AS_UNIQUEID" val="1291"/>
</p:tagLst>
</file>

<file path=ppt/tags/tag45.xml><?xml version="1.0" encoding="utf-8"?>
<p:tagLst xmlns:p="http://schemas.openxmlformats.org/presentationml/2006/main">
  <p:tag name="AS_UNIQUEID" val="1292"/>
</p:tagLst>
</file>

<file path=ppt/tags/tag46.xml><?xml version="1.0" encoding="utf-8"?>
<p:tagLst xmlns:p="http://schemas.openxmlformats.org/presentationml/2006/main">
  <p:tag name="AS_UNIQUEID" val="1293"/>
</p:tagLst>
</file>

<file path=ppt/tags/tag47.xml><?xml version="1.0" encoding="utf-8"?>
<p:tagLst xmlns:p="http://schemas.openxmlformats.org/presentationml/2006/main">
  <p:tag name="AS_UNIQUEID" val="1294"/>
</p:tagLst>
</file>

<file path=ppt/tags/tag48.xml><?xml version="1.0" encoding="utf-8"?>
<p:tagLst xmlns:p="http://schemas.openxmlformats.org/presentationml/2006/main">
  <p:tag name="AS_UNIQUEID" val="1295"/>
</p:tagLst>
</file>

<file path=ppt/tags/tag49.xml><?xml version="1.0" encoding="utf-8"?>
<p:tagLst xmlns:p="http://schemas.openxmlformats.org/presentationml/2006/main">
  <p:tag name="AS_UNIQUEID" val="1296"/>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AS_UNIQUEID" val="1297"/>
</p:tagLst>
</file>

<file path=ppt/tags/tag51.xml><?xml version="1.0" encoding="utf-8"?>
<p:tagLst xmlns:p="http://schemas.openxmlformats.org/presentationml/2006/main">
  <p:tag name="AS_UNIQUEID" val="1298"/>
</p:tagLst>
</file>

<file path=ppt/tags/tag52.xml><?xml version="1.0" encoding="utf-8"?>
<p:tagLst xmlns:p="http://schemas.openxmlformats.org/presentationml/2006/main">
  <p:tag name="AS_UNIQUEID" val="1299"/>
</p:tagLst>
</file>

<file path=ppt/tags/tag53.xml><?xml version="1.0" encoding="utf-8"?>
<p:tagLst xmlns:p="http://schemas.openxmlformats.org/presentationml/2006/main">
  <p:tag name="AS_UNIQUEID" val="1300"/>
</p:tagLst>
</file>

<file path=ppt/tags/tag54.xml><?xml version="1.0" encoding="utf-8"?>
<p:tagLst xmlns:p="http://schemas.openxmlformats.org/presentationml/2006/main">
  <p:tag name="AS_UNIQUEID" val="1301"/>
</p:tagLst>
</file>

<file path=ppt/tags/tag55.xml><?xml version="1.0" encoding="utf-8"?>
<p:tagLst xmlns:p="http://schemas.openxmlformats.org/presentationml/2006/main">
  <p:tag name="AS_UNIQUEID" val="1302"/>
</p:tagLst>
</file>

<file path=ppt/tags/tag56.xml><?xml version="1.0" encoding="utf-8"?>
<p:tagLst xmlns:p="http://schemas.openxmlformats.org/presentationml/2006/main">
  <p:tag name="AS_UNIQUEID" val="1303"/>
</p:tagLst>
</file>

<file path=ppt/tags/tag57.xml><?xml version="1.0" encoding="utf-8"?>
<p:tagLst xmlns:p="http://schemas.openxmlformats.org/presentationml/2006/main">
  <p:tag name="AS_UNIQUEID" val="1304"/>
</p:tagLst>
</file>

<file path=ppt/tags/tag58.xml><?xml version="1.0" encoding="utf-8"?>
<p:tagLst xmlns:p="http://schemas.openxmlformats.org/presentationml/2006/main">
  <p:tag name="AS_UNIQUEID" val="1305"/>
</p:tagLst>
</file>

<file path=ppt/tags/tag59.xml><?xml version="1.0" encoding="utf-8"?>
<p:tagLst xmlns:p="http://schemas.openxmlformats.org/presentationml/2006/main">
  <p:tag name="AS_UNIQUEID" val="1306"/>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AS_UNIQUEID" val="1307"/>
</p:tagLst>
</file>

<file path=ppt/tags/tag61.xml><?xml version="1.0" encoding="utf-8"?>
<p:tagLst xmlns:p="http://schemas.openxmlformats.org/presentationml/2006/main">
  <p:tag name="AS_UNIQUEID" val="1308"/>
</p:tagLst>
</file>

<file path=ppt/tags/tag62.xml><?xml version="1.0" encoding="utf-8"?>
<p:tagLst xmlns:p="http://schemas.openxmlformats.org/presentationml/2006/main">
  <p:tag name="AS_UNIQUEID" val="487"/>
</p:tagLst>
</file>

<file path=ppt/tags/tag63.xml><?xml version="1.0" encoding="utf-8"?>
<p:tagLst xmlns:p="http://schemas.openxmlformats.org/presentationml/2006/main">
  <p:tag name="AS_UNIQUEID" val="412"/>
  <p:tag name="PA" val="v5.2.2"/>
</p:tagLst>
</file>

<file path=ppt/tags/tag64.xml><?xml version="1.0" encoding="utf-8"?>
<p:tagLst xmlns:p="http://schemas.openxmlformats.org/presentationml/2006/main">
  <p:tag name="AS_UNIQUEID" val="411"/>
</p:tagLst>
</file>

<file path=ppt/tags/tag65.xml><?xml version="1.0" encoding="utf-8"?>
<p:tagLst xmlns:p="http://schemas.openxmlformats.org/presentationml/2006/main">
  <p:tag name="AS_UNIQUEID" val="486"/>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AS_UNIQUEID" val="125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13496</Words>
  <Application>WPS 演示</Application>
  <PresentationFormat>宽屏</PresentationFormat>
  <Paragraphs>268</Paragraphs>
  <Slides>22</Slides>
  <Notes>7</Notes>
  <HiddenSlides>1</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22</vt:i4>
      </vt:variant>
    </vt:vector>
  </HeadingPairs>
  <TitlesOfParts>
    <vt:vector size="39" baseType="lpstr">
      <vt:lpstr>Arial</vt:lpstr>
      <vt:lpstr>宋体</vt:lpstr>
      <vt:lpstr>Wingdings</vt:lpstr>
      <vt:lpstr>思源黑体</vt:lpstr>
      <vt:lpstr>Calibri</vt:lpstr>
      <vt:lpstr>Times New Roman</vt:lpstr>
      <vt:lpstr>Times New Roman Regular</vt:lpstr>
      <vt:lpstr>Tahoma</vt:lpstr>
      <vt:lpstr>微软雅黑</vt:lpstr>
      <vt:lpstr>等线</vt:lpstr>
      <vt:lpstr>Arial Unicode MS</vt:lpstr>
      <vt:lpstr>等线 Light</vt:lpstr>
      <vt:lpstr>黑体</vt:lpstr>
      <vt:lpstr>HelveticaNeue</vt:lpstr>
      <vt:lpstr>华文新魏</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ＦＵ　ＪＩＡＨＵＩ</dc:creator>
  <cp:lastModifiedBy>Administrator</cp:lastModifiedBy>
  <cp:revision>906</cp:revision>
  <dcterms:created xsi:type="dcterms:W3CDTF">2024-05-24T10:01:00Z</dcterms:created>
  <dcterms:modified xsi:type="dcterms:W3CDTF">2026-03-04T08:59:29Z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E28A937735134307A2545D67B58BC2CB_12</vt:lpwstr>
  </property>
  <property fmtid="{D5CDD505-2E9C-101B-9397-08002B2CF9AE}" pid="3" name="KSOProductBuildVer">
    <vt:lpwstr>2052-11.8.2.7978</vt:lpwstr>
  </property>
</Properties>
</file>