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46" r:id="rId3"/>
    <p:sldId id="256" r:id="rId4"/>
    <p:sldId id="257" r:id="rId5"/>
    <p:sldId id="270" r:id="rId6"/>
    <p:sldId id="271" r:id="rId7"/>
    <p:sldId id="272" r:id="rId8"/>
    <p:sldId id="273" r:id="rId9"/>
    <p:sldId id="276" r:id="rId10"/>
    <p:sldId id="277" r:id="rId11"/>
    <p:sldId id="278" r:id="rId12"/>
    <p:sldId id="274" r:id="rId13"/>
    <p:sldId id="275" r:id="rId14"/>
    <p:sldId id="280" r:id="rId15"/>
    <p:sldId id="281" r:id="rId16"/>
    <p:sldId id="282" r:id="rId17"/>
    <p:sldId id="283" r:id="rId18"/>
    <p:sldId id="286" r:id="rId19"/>
    <p:sldId id="287" r:id="rId20"/>
    <p:sldId id="288" r:id="rId21"/>
    <p:sldId id="289" r:id="rId22"/>
    <p:sldId id="284" r:id="rId23"/>
    <p:sldId id="285" r:id="rId24"/>
    <p:sldId id="291" r:id="rId25"/>
    <p:sldId id="292" r:id="rId26"/>
    <p:sldId id="293" r:id="rId27"/>
    <p:sldId id="294" r:id="rId28"/>
    <p:sldId id="297" r:id="rId29"/>
    <p:sldId id="298" r:id="rId30"/>
    <p:sldId id="299" r:id="rId31"/>
    <p:sldId id="300" r:id="rId32"/>
    <p:sldId id="295" r:id="rId33"/>
    <p:sldId id="296" r:id="rId34"/>
    <p:sldId id="302" r:id="rId35"/>
    <p:sldId id="303" r:id="rId36"/>
    <p:sldId id="304" r:id="rId37"/>
    <p:sldId id="305" r:id="rId38"/>
    <p:sldId id="308" r:id="rId39"/>
    <p:sldId id="309" r:id="rId40"/>
    <p:sldId id="310" r:id="rId41"/>
    <p:sldId id="311" r:id="rId42"/>
    <p:sldId id="306" r:id="rId43"/>
    <p:sldId id="307" r:id="rId44"/>
    <p:sldId id="313" r:id="rId45"/>
    <p:sldId id="317" r:id="rId46"/>
    <p:sldId id="315" r:id="rId47"/>
    <p:sldId id="318" r:id="rId48"/>
    <p:sldId id="319" r:id="rId49"/>
    <p:sldId id="320" r:id="rId50"/>
    <p:sldId id="316" r:id="rId51"/>
    <p:sldId id="322" r:id="rId52"/>
    <p:sldId id="324" r:id="rId53"/>
    <p:sldId id="325" r:id="rId54"/>
    <p:sldId id="326" r:id="rId55"/>
    <p:sldId id="327" r:id="rId56"/>
    <p:sldId id="328" r:id="rId57"/>
    <p:sldId id="329" r:id="rId58"/>
    <p:sldId id="330" r:id="rId59"/>
    <p:sldId id="331" r:id="rId60"/>
    <p:sldId id="332" r:id="rId61"/>
    <p:sldId id="333" r:id="rId62"/>
    <p:sldId id="335" r:id="rId63"/>
    <p:sldId id="337" r:id="rId64"/>
    <p:sldId id="338" r:id="rId65"/>
    <p:sldId id="339" r:id="rId66"/>
    <p:sldId id="340" r:id="rId67"/>
    <p:sldId id="341" r:id="rId68"/>
    <p:sldId id="342" r:id="rId69"/>
    <p:sldId id="343" r:id="rId70"/>
    <p:sldId id="345" r:id="rId71"/>
  </p:sldIdLst>
  <p:sldSz cx="1219136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124" d="100"/>
          <a:sy n="124" d="100"/>
        </p:scale>
        <p:origin x="-1512" y="-112"/>
      </p:cViewPr>
      <p:guideLst>
        <p:guide orient="horz" pos="2141"/>
        <p:guide pos="285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1113135" y="912495"/>
            <a:ext cx="732155" cy="77406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0" Type="http://schemas.openxmlformats.org/officeDocument/2006/relationships/slideLayout" Target="../slideLayouts/slideLayout7.xml"/><Relationship Id="rId3" Type="http://schemas.openxmlformats.org/officeDocument/2006/relationships/tags" Target="../tags/tag3.xml"/><Relationship Id="rId29" Type="http://schemas.openxmlformats.org/officeDocument/2006/relationships/image" Target="../media/image1.jpeg"/><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4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0" Type="http://schemas.openxmlformats.org/officeDocument/2006/relationships/slideLayout" Target="../slideLayouts/slideLayout7.xml"/><Relationship Id="rId1" Type="http://schemas.openxmlformats.org/officeDocument/2006/relationships/tags" Target="../tags/tag44.xml"/></Relationships>
</file>

<file path=ppt/slides/_rels/slide48.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0" Type="http://schemas.openxmlformats.org/officeDocument/2006/relationships/slideLayout" Target="../slideLayouts/slideLayout7.xml"/><Relationship Id="rId1" Type="http://schemas.openxmlformats.org/officeDocument/2006/relationships/tags" Target="../tags/tag5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9" Type="http://schemas.openxmlformats.org/officeDocument/2006/relationships/slideLayout" Target="../slideLayouts/slideLayout7.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第 23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330825"/>
          </a:xfrm>
          <a:prstGeom prst="rect">
            <a:avLst/>
          </a:prstGeom>
          <a:noFill/>
        </p:spPr>
        <p:txBody>
          <a:bodyPr wrap="square" lIns="25400" tIns="12700" rIns="25400" bIns="12700" anchor="t">
            <a:noAutofit/>
          </a:bodyPr>
          <a:lstStyle/>
          <a:p>
            <a:pPr algn="l">
              <a:lnSpc>
                <a:spcPct val="150000"/>
              </a:lnSpc>
              <a:spcAft>
                <a:spcPts val="400"/>
              </a:spcAft>
            </a:pPr>
            <a:r>
              <a:rPr sz="2400" b="1">
                <a:solidFill>
                  <a:srgbClr val="FFC107"/>
                </a:solidFill>
                <a:latin typeface="微软雅黑" panose="020B0503020204020204" charset="-122"/>
              </a:rPr>
              <a:t>【题干】 </a:t>
            </a:r>
            <a:r>
              <a:rPr sz="2400" b="1">
                <a:solidFill>
                  <a:srgbClr val="2C3E50"/>
                </a:solidFill>
                <a:latin typeface="微软雅黑" panose="020B0503020204020204" charset="-122"/>
              </a:rPr>
              <a:t>In which section of a magazine would you probably find this passage?</a:t>
            </a:r>
            <a:r>
              <a:rPr sz="2400" b="0">
                <a:solidFill>
                  <a:srgbClr val="6E7884"/>
                </a:solidFill>
                <a:latin typeface="微软雅黑" panose="020B0503020204020204" charset="-122"/>
              </a:rPr>
              <a:t>（本文最可能出现在杂志哪个栏目？）</a:t>
            </a:r>
            <a:endParaRPr sz="2400" b="0">
              <a:solidFill>
                <a:srgbClr val="6E7884"/>
              </a:solidFill>
              <a:latin typeface="微软雅黑" panose="020B0503020204020204" charset="-122"/>
            </a:endParaRPr>
          </a:p>
          <a:p>
            <a:pPr algn="l">
              <a:lnSpc>
                <a:spcPct val="103000"/>
              </a:lnSpc>
              <a:spcAft>
                <a:spcPts val="400"/>
              </a:spcAft>
            </a:pPr>
            <a:endParaRPr sz="2400" b="0">
              <a:solidFill>
                <a:srgbClr val="6E7884"/>
              </a:solidFill>
              <a:latin typeface="微软雅黑" panose="020B0503020204020204" charset="-122"/>
            </a:endParaRPr>
          </a:p>
          <a:p>
            <a:pPr algn="l">
              <a:lnSpc>
                <a:spcPct val="103000"/>
              </a:lnSpc>
              <a:spcAft>
                <a:spcPts val="400"/>
              </a:spcAft>
            </a:pPr>
            <a:r>
              <a:rPr sz="2400" b="1">
                <a:solidFill>
                  <a:srgbClr val="FFC107"/>
                </a:solidFill>
                <a:latin typeface="微软雅黑" panose="020B0503020204020204" charset="-122"/>
              </a:rPr>
              <a:t>【选项】</a:t>
            </a:r>
            <a:endParaRPr sz="2400" b="1">
              <a:solidFill>
                <a:srgbClr val="FFC107"/>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 A. </a:t>
            </a:r>
            <a:r>
              <a:rPr sz="2400" b="1">
                <a:solidFill>
                  <a:srgbClr val="2C3E50"/>
                </a:solidFill>
                <a:latin typeface="微软雅黑" panose="020B0503020204020204" charset="-122"/>
              </a:rPr>
              <a:t>Smart Living.  </a:t>
            </a:r>
            <a:r>
              <a:rPr sz="2400" b="1">
                <a:solidFill>
                  <a:srgbClr val="219E5A"/>
                </a:solidFill>
                <a:latin typeface="微软雅黑" panose="020B0503020204020204" charset="-122"/>
              </a:rPr>
              <a:t>（智能生活）</a:t>
            </a:r>
            <a:endParaRPr sz="2400" b="1">
              <a:solidFill>
                <a:srgbClr val="219E5A"/>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Wearable Tech.  </a:t>
            </a:r>
            <a:r>
              <a:rPr sz="2400" b="0">
                <a:solidFill>
                  <a:srgbClr val="6E7884"/>
                </a:solidFill>
                <a:latin typeface="微软雅黑" panose="020B0503020204020204" charset="-122"/>
              </a:rPr>
              <a:t>（可穿戴科技）</a:t>
            </a:r>
            <a:endParaRPr sz="2400" b="0">
              <a:solidFill>
                <a:srgbClr val="6E7884"/>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User Reviews.  </a:t>
            </a:r>
            <a:r>
              <a:rPr sz="2400" b="0">
                <a:solidFill>
                  <a:srgbClr val="6E7884"/>
                </a:solidFill>
                <a:latin typeface="微软雅黑" panose="020B0503020204020204" charset="-122"/>
              </a:rPr>
              <a:t>（用户评测）</a:t>
            </a:r>
            <a:endParaRPr sz="2400" b="0">
              <a:solidFill>
                <a:srgbClr val="6E7884"/>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Green Innovations.  </a:t>
            </a:r>
            <a:r>
              <a:rPr sz="2400" b="0">
                <a:solidFill>
                  <a:srgbClr val="6E7884"/>
                </a:solidFill>
                <a:latin typeface="微软雅黑" panose="020B0503020204020204" charset="-122"/>
              </a:rPr>
              <a:t>（绿色创新）</a:t>
            </a:r>
            <a:endParaRPr sz="2400" b="0">
              <a:solidFill>
                <a:srgbClr val="6E7884"/>
              </a:solidFill>
              <a:latin typeface="微软雅黑" panose="020B0503020204020204" charset="-122"/>
            </a:endParaRPr>
          </a:p>
          <a:p>
            <a:pPr algn="l">
              <a:lnSpc>
                <a:spcPct val="103000"/>
              </a:lnSpc>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开篇总起 + 三款产品定位</a:t>
            </a:r>
            <a:endParaRPr sz="2400" b="0">
              <a:solidFill>
                <a:srgbClr val="5A6470"/>
              </a:solidFill>
              <a:latin typeface="微软雅黑" panose="020B0503020204020204" charset="-122"/>
            </a:endParaRPr>
          </a:p>
          <a:p>
            <a:pPr algn="l">
              <a:lnSpc>
                <a:spcPct val="103000"/>
              </a:lnSpc>
              <a:spcAft>
                <a:spcPts val="400"/>
              </a:spcAft>
            </a:pPr>
            <a:r>
              <a:rPr sz="2400" b="1">
                <a:solidFill>
                  <a:srgbClr val="1E3C72"/>
                </a:solidFill>
                <a:latin typeface="微软雅黑" panose="020B0503020204020204" charset="-122"/>
              </a:rPr>
              <a:t>【解析】 </a:t>
            </a:r>
            <a:r>
              <a:rPr sz="2400" b="0">
                <a:solidFill>
                  <a:srgbClr val="2C3E50"/>
                </a:solidFill>
                <a:latin typeface="微软雅黑" panose="020B0503020204020204" charset="-122"/>
              </a:rPr>
              <a:t>文章开篇点明“创新产品改变生活方式”，三款产品均体现智能科技与日常生活的结合，最适合归入 Smart Living（智能生活）。</a:t>
            </a:r>
            <a:endParaRPr sz="2400" b="0">
              <a:solidFill>
                <a:srgbClr val="2C3E50"/>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【答案】 ✅  A</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4" end="4"/>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重点词汇短语</a:t>
            </a:r>
            <a:endParaRPr sz="2400" b="1">
              <a:solidFill>
                <a:srgbClr val="FFFFFF"/>
              </a:solidFill>
              <a:latin typeface="微软雅黑" panose="020B0503020204020204" charset="-122"/>
            </a:endParaRPr>
          </a:p>
        </p:txBody>
      </p:sp>
      <p:sp>
        <p:nvSpPr>
          <p:cNvPr id="5" name="Rounded Rectangle 4"/>
          <p:cNvSpPr/>
          <p:nvPr/>
        </p:nvSpPr>
        <p:spPr>
          <a:xfrm>
            <a:off x="548640"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13232"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innovative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创新的</a:t>
            </a:r>
            <a:endParaRPr sz="1800" b="0">
              <a:solidFill>
                <a:srgbClr val="2C3E50"/>
              </a:solidFill>
              <a:latin typeface="微软雅黑" panose="020B0503020204020204" charset="-122"/>
            </a:endParaRPr>
          </a:p>
        </p:txBody>
      </p:sp>
      <p:sp>
        <p:nvSpPr>
          <p:cNvPr id="7" name="Rounded Rectangle 6"/>
          <p:cNvSpPr/>
          <p:nvPr/>
        </p:nvSpPr>
        <p:spPr>
          <a:xfrm>
            <a:off x="548640"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713232"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practicality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实用性</a:t>
            </a:r>
            <a:endParaRPr sz="1800" b="0">
              <a:solidFill>
                <a:srgbClr val="2C3E50"/>
              </a:solidFill>
              <a:latin typeface="微软雅黑" panose="020B0503020204020204" charset="-122"/>
            </a:endParaRPr>
          </a:p>
        </p:txBody>
      </p:sp>
      <p:sp>
        <p:nvSpPr>
          <p:cNvPr id="9" name="Rounded Rectangle 8"/>
          <p:cNvSpPr/>
          <p:nvPr/>
        </p:nvSpPr>
        <p:spPr>
          <a:xfrm>
            <a:off x="548640"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13232"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considerably  </a:t>
            </a:r>
            <a:r>
              <a:rPr sz="1800" b="0">
                <a:solidFill>
                  <a:srgbClr val="6E7884"/>
                </a:solidFill>
                <a:latin typeface="微软雅黑" panose="020B0503020204020204" charset="-122"/>
              </a:rPr>
              <a:t>adv.  </a:t>
            </a:r>
            <a:r>
              <a:rPr sz="1800" b="0">
                <a:solidFill>
                  <a:srgbClr val="2C3E50"/>
                </a:solidFill>
                <a:latin typeface="微软雅黑" panose="020B0503020204020204" charset="-122"/>
              </a:rPr>
              <a:t>相当地</a:t>
            </a:r>
            <a:endParaRPr sz="1800" b="0">
              <a:solidFill>
                <a:srgbClr val="2C3E50"/>
              </a:solidFill>
              <a:latin typeface="微软雅黑" panose="020B0503020204020204" charset="-122"/>
            </a:endParaRPr>
          </a:p>
        </p:txBody>
      </p:sp>
      <p:sp>
        <p:nvSpPr>
          <p:cNvPr id="11" name="Rounded Rectangle 10"/>
          <p:cNvSpPr/>
          <p:nvPr/>
        </p:nvSpPr>
        <p:spPr>
          <a:xfrm>
            <a:off x="548640"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13232"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cheaper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更便宜的</a:t>
            </a:r>
            <a:endParaRPr sz="1800" b="0">
              <a:solidFill>
                <a:srgbClr val="2C3E50"/>
              </a:solidFill>
              <a:latin typeface="微软雅黑" panose="020B0503020204020204" charset="-122"/>
            </a:endParaRPr>
          </a:p>
        </p:txBody>
      </p:sp>
      <p:sp>
        <p:nvSpPr>
          <p:cNvPr id="13" name="Rounded Rectangle 12"/>
          <p:cNvSpPr/>
          <p:nvPr/>
        </p:nvSpPr>
        <p:spPr>
          <a:xfrm>
            <a:off x="548640"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13232"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integrates  </a:t>
            </a:r>
            <a:r>
              <a:rPr sz="1800" b="0">
                <a:solidFill>
                  <a:srgbClr val="6E7884"/>
                </a:solidFill>
                <a:latin typeface="微软雅黑" panose="020B0503020204020204" charset="-122"/>
              </a:rPr>
              <a:t>v.  </a:t>
            </a:r>
            <a:r>
              <a:rPr sz="1800" b="0">
                <a:solidFill>
                  <a:srgbClr val="2C3E50"/>
                </a:solidFill>
                <a:latin typeface="微软雅黑" panose="020B0503020204020204" charset="-122"/>
              </a:rPr>
              <a:t>整合</a:t>
            </a:r>
            <a:endParaRPr sz="1800" b="0">
              <a:solidFill>
                <a:srgbClr val="2C3E50"/>
              </a:solidFill>
              <a:latin typeface="微软雅黑" panose="020B0503020204020204" charset="-122"/>
            </a:endParaRPr>
          </a:p>
        </p:txBody>
      </p:sp>
      <p:sp>
        <p:nvSpPr>
          <p:cNvPr id="15" name="Rounded Rectangle 14"/>
          <p:cNvSpPr/>
          <p:nvPr/>
        </p:nvSpPr>
        <p:spPr>
          <a:xfrm>
            <a:off x="548640"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13232"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recycled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回收的</a:t>
            </a:r>
            <a:endParaRPr sz="1800" b="0">
              <a:solidFill>
                <a:srgbClr val="2C3E50"/>
              </a:solidFill>
              <a:latin typeface="微软雅黑" panose="020B0503020204020204" charset="-122"/>
            </a:endParaRPr>
          </a:p>
        </p:txBody>
      </p:sp>
      <p:sp>
        <p:nvSpPr>
          <p:cNvPr id="17" name="Rounded Rectangle 16"/>
          <p:cNvSpPr/>
          <p:nvPr/>
        </p:nvSpPr>
        <p:spPr>
          <a:xfrm>
            <a:off x="6355079"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519671"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offcuts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边角料</a:t>
            </a:r>
            <a:endParaRPr sz="1800" b="0">
              <a:solidFill>
                <a:srgbClr val="2C3E50"/>
              </a:solidFill>
              <a:latin typeface="微软雅黑" panose="020B0503020204020204" charset="-122"/>
            </a:endParaRPr>
          </a:p>
        </p:txBody>
      </p:sp>
      <p:sp>
        <p:nvSpPr>
          <p:cNvPr id="19" name="Rounded Rectangle 18"/>
          <p:cNvSpPr/>
          <p:nvPr/>
        </p:nvSpPr>
        <p:spPr>
          <a:xfrm>
            <a:off x="6355079"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519671"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limited editions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限量版</a:t>
            </a:r>
            <a:endParaRPr sz="1800" b="0">
              <a:solidFill>
                <a:srgbClr val="2C3E50"/>
              </a:solidFill>
              <a:latin typeface="微软雅黑" panose="020B0503020204020204" charset="-122"/>
            </a:endParaRPr>
          </a:p>
        </p:txBody>
      </p:sp>
      <p:sp>
        <p:nvSpPr>
          <p:cNvPr id="21" name="Rounded Rectangle 20"/>
          <p:cNvSpPr/>
          <p:nvPr/>
        </p:nvSpPr>
        <p:spPr>
          <a:xfrm>
            <a:off x="6355079"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519671"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microplastics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微塑料</a:t>
            </a:r>
            <a:endParaRPr sz="1800" b="0">
              <a:solidFill>
                <a:srgbClr val="2C3E50"/>
              </a:solidFill>
              <a:latin typeface="微软雅黑" panose="020B0503020204020204" charset="-122"/>
            </a:endParaRPr>
          </a:p>
        </p:txBody>
      </p:sp>
      <p:sp>
        <p:nvSpPr>
          <p:cNvPr id="23" name="Rounded Rectangle 22"/>
          <p:cNvSpPr/>
          <p:nvPr/>
        </p:nvSpPr>
        <p:spPr>
          <a:xfrm>
            <a:off x="6355079"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6519671"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filters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过滤器</a:t>
            </a:r>
            <a:endParaRPr sz="1800" b="0">
              <a:solidFill>
                <a:srgbClr val="2C3E50"/>
              </a:solidFill>
              <a:latin typeface="微软雅黑" panose="020B0503020204020204" charset="-122"/>
            </a:endParaRPr>
          </a:p>
        </p:txBody>
      </p:sp>
      <p:sp>
        <p:nvSpPr>
          <p:cNvPr id="25" name="Rounded Rectangle 24"/>
          <p:cNvSpPr/>
          <p:nvPr/>
        </p:nvSpPr>
        <p:spPr>
          <a:xfrm>
            <a:off x="6355079"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519671"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effectiveness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有效性</a:t>
            </a:r>
            <a:endParaRPr sz="1800" b="0">
              <a:solidFill>
                <a:srgbClr val="2C3E50"/>
              </a:solidFill>
              <a:latin typeface="微软雅黑" panose="020B0503020204020204" charset="-122"/>
            </a:endParaRPr>
          </a:p>
        </p:txBody>
      </p:sp>
      <p:sp>
        <p:nvSpPr>
          <p:cNvPr id="27" name="Rounded Rectangle 26"/>
          <p:cNvSpPr/>
          <p:nvPr/>
        </p:nvSpPr>
        <p:spPr>
          <a:xfrm>
            <a:off x="6355079"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6519671"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sustainable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可持续的</a:t>
            </a:r>
            <a:endParaRPr sz="1800" b="0">
              <a:solidFill>
                <a:srgbClr val="2C3E50"/>
              </a:solidFill>
              <a:latin typeface="微软雅黑" panose="020B0503020204020204" charset="-122"/>
            </a:endParaRPr>
          </a:p>
        </p:txBody>
      </p:sp>
      <p:sp>
        <p:nvSpPr>
          <p:cNvPr id="30" name="TextBox 29"/>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长难句精讲</a:t>
            </a:r>
            <a:endParaRPr sz="2400" b="1">
              <a:solidFill>
                <a:srgbClr val="FFFFFF"/>
              </a:solidFill>
              <a:latin typeface="微软雅黑" panose="020B0503020204020204" charset="-122"/>
            </a:endParaRPr>
          </a:p>
        </p:txBody>
      </p:sp>
      <p:sp>
        <p:nvSpPr>
          <p:cNvPr id="5" name="Rectangle 4"/>
          <p:cNvSpPr/>
          <p:nvPr>
            <p:custDataLst>
              <p:tags r:id="rId1"/>
            </p:custDataLst>
          </p:nvPr>
        </p:nvSpPr>
        <p:spPr>
          <a:xfrm>
            <a:off x="502920" y="1234440"/>
            <a:ext cx="457200" cy="457200"/>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custDataLst>
              <p:tags r:id="rId2"/>
            </p:custDataLst>
          </p:nvPr>
        </p:nvSpPr>
        <p:spPr>
          <a:xfrm>
            <a:off x="502920" y="123444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1</a:t>
            </a:r>
            <a:endParaRPr sz="2000" b="1">
              <a:solidFill>
                <a:srgbClr val="FFFFFF"/>
              </a:solidFill>
              <a:latin typeface="微软雅黑" panose="020B0503020204020204" charset="-122"/>
            </a:endParaRPr>
          </a:p>
        </p:txBody>
      </p:sp>
      <p:sp>
        <p:nvSpPr>
          <p:cNvPr id="7" name="TextBox 6"/>
          <p:cNvSpPr txBox="1"/>
          <p:nvPr>
            <p:custDataLst>
              <p:tags r:id="rId3"/>
            </p:custDataLst>
          </p:nvPr>
        </p:nvSpPr>
        <p:spPr>
          <a:xfrm>
            <a:off x="1097280" y="1188720"/>
            <a:ext cx="10698480" cy="2317750"/>
          </a:xfrm>
          <a:prstGeom prst="rect">
            <a:avLst/>
          </a:prstGeom>
          <a:noFill/>
        </p:spPr>
        <p:txBody>
          <a:bodyPr wrap="square" lIns="25400" tIns="12700" rIns="25400" bIns="12700" anchor="t">
            <a:spAutoFit/>
          </a:bodyPr>
          <a:lstStyle/>
          <a:p>
            <a:pPr algn="l">
              <a:lnSpc>
                <a:spcPct val="120000"/>
              </a:lnSpc>
              <a:spcBef>
                <a:spcPts val="0"/>
              </a:spcBef>
              <a:spcAft>
                <a:spcPts val="300"/>
              </a:spcAft>
            </a:pPr>
            <a:r>
              <a:rPr sz="2400" b="1">
                <a:solidFill>
                  <a:srgbClr val="1E3C72"/>
                </a:solidFill>
                <a:latin typeface="微软雅黑" panose="020B0503020204020204" charset="-122"/>
              </a:rPr>
              <a:t>原句  </a:t>
            </a:r>
            <a:r>
              <a:rPr sz="2400" b="0">
                <a:solidFill>
                  <a:srgbClr val="2C3E50"/>
                </a:solidFill>
                <a:latin typeface="微软雅黑" panose="020B0503020204020204" charset="-122"/>
              </a:rPr>
              <a:t>Screenless fitness trackers are the new trend in wearable workout gear.</a:t>
            </a:r>
            <a:endParaRPr sz="2400" b="0">
              <a:solidFill>
                <a:srgbClr val="2C3E50"/>
              </a:solidFill>
              <a:latin typeface="微软雅黑" panose="020B0503020204020204" charset="-122"/>
            </a:endParaRPr>
          </a:p>
          <a:p>
            <a:pPr algn="l">
              <a:lnSpc>
                <a:spcPct val="120000"/>
              </a:lnSpc>
              <a:spcBef>
                <a:spcPts val="0"/>
              </a:spcBef>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主语 Screenless fitness trackers + 系表结构 are the new trend；in wearable workout gear 作后置定语。</a:t>
            </a:r>
            <a:endParaRPr sz="2400" b="0">
              <a:solidFill>
                <a:srgbClr val="6E7884"/>
              </a:solidFill>
              <a:latin typeface="微软雅黑" panose="020B0503020204020204" charset="-122"/>
            </a:endParaRPr>
          </a:p>
          <a:p>
            <a:pPr algn="l">
              <a:lnSpc>
                <a:spcPct val="120000"/>
              </a:lnSpc>
              <a:spcBef>
                <a:spcPts val="0"/>
              </a:spcBef>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无屏幕健身追踪器正成为可穿戴运动装备的新趋势。</a:t>
            </a:r>
            <a:endParaRPr sz="2400" b="0">
              <a:solidFill>
                <a:srgbClr val="2C3E50"/>
              </a:solidFill>
              <a:latin typeface="微软雅黑" panose="020B0503020204020204" charset="-122"/>
            </a:endParaRPr>
          </a:p>
        </p:txBody>
      </p:sp>
      <p:sp>
        <p:nvSpPr>
          <p:cNvPr id="8" name="Rectangle 7"/>
          <p:cNvSpPr/>
          <p:nvPr>
            <p:custDataLst>
              <p:tags r:id="rId4"/>
            </p:custDataLst>
          </p:nvPr>
        </p:nvSpPr>
        <p:spPr>
          <a:xfrm>
            <a:off x="1097280" y="3465576"/>
            <a:ext cx="1060704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custDataLst>
              <p:tags r:id="rId5"/>
            </p:custDataLst>
          </p:nvPr>
        </p:nvSpPr>
        <p:spPr>
          <a:xfrm>
            <a:off x="502920" y="3566160"/>
            <a:ext cx="457200" cy="457200"/>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custDataLst>
              <p:tags r:id="rId6"/>
            </p:custDataLst>
          </p:nvPr>
        </p:nvSpPr>
        <p:spPr>
          <a:xfrm>
            <a:off x="502920" y="356616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2</a:t>
            </a:r>
            <a:endParaRPr sz="2000" b="1">
              <a:solidFill>
                <a:srgbClr val="FFFFFF"/>
              </a:solidFill>
              <a:latin typeface="微软雅黑" panose="020B0503020204020204" charset="-122"/>
            </a:endParaRPr>
          </a:p>
        </p:txBody>
      </p:sp>
      <p:sp>
        <p:nvSpPr>
          <p:cNvPr id="11" name="TextBox 10"/>
          <p:cNvSpPr txBox="1"/>
          <p:nvPr>
            <p:custDataLst>
              <p:tags r:id="rId7"/>
            </p:custDataLst>
          </p:nvPr>
        </p:nvSpPr>
        <p:spPr>
          <a:xfrm>
            <a:off x="1097280" y="3520440"/>
            <a:ext cx="10698480" cy="2318385"/>
          </a:xfrm>
          <a:prstGeom prst="rect">
            <a:avLst/>
          </a:prstGeom>
          <a:noFill/>
        </p:spPr>
        <p:txBody>
          <a:bodyPr wrap="square" lIns="25400" tIns="12700" rIns="25400" bIns="12700" anchor="t">
            <a:spAutoFit/>
          </a:bodyPr>
          <a:lstStyle/>
          <a:p>
            <a:pPr algn="l">
              <a:lnSpc>
                <a:spcPct val="150000"/>
              </a:lnSpc>
              <a:spcAft>
                <a:spcPts val="300"/>
              </a:spcAft>
            </a:pPr>
            <a:r>
              <a:rPr sz="2400" b="1">
                <a:solidFill>
                  <a:srgbClr val="1E3C72"/>
                </a:solidFill>
                <a:latin typeface="微软雅黑" panose="020B0503020204020204" charset="-122"/>
              </a:rPr>
              <a:t>原句  </a:t>
            </a:r>
            <a:r>
              <a:rPr sz="2400" b="0">
                <a:solidFill>
                  <a:srgbClr val="2C3E50"/>
                </a:solidFill>
                <a:latin typeface="微软雅黑" panose="020B0503020204020204" charset="-122"/>
              </a:rPr>
              <a:t>The Fitbit Air is considerably cheaper than those options, and integrates with Google's updated Health app.</a:t>
            </a:r>
            <a:endParaRPr sz="2400" b="0">
              <a:solidFill>
                <a:srgbClr val="2C3E50"/>
              </a:solidFill>
              <a:latin typeface="微软雅黑" panose="020B0503020204020204" charset="-122"/>
            </a:endParaRPr>
          </a:p>
          <a:p>
            <a:pPr algn="l">
              <a:lnSpc>
                <a:spcPct val="150000"/>
              </a:lnSpc>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并列谓语 is cheaper 与 integrates；than those options 比较状语。</a:t>
            </a:r>
            <a:endParaRPr sz="2400" b="0">
              <a:solidFill>
                <a:srgbClr val="6E7884"/>
              </a:solidFill>
              <a:latin typeface="微软雅黑" panose="020B0503020204020204" charset="-122"/>
            </a:endParaRPr>
          </a:p>
          <a:p>
            <a:pPr algn="l">
              <a:lnSpc>
                <a:spcPct val="150000"/>
              </a:lnSpc>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Fitbit Air 比那些竞品便宜得多，并与谷歌升级版健康 app 整合。</a:t>
            </a:r>
            <a:endParaRPr sz="2400" b="0">
              <a:solidFill>
                <a:srgbClr val="2C3E50"/>
              </a:solidFill>
              <a:latin typeface="微软雅黑" panose="020B0503020204020204" charset="-122"/>
            </a:endParaRPr>
          </a:p>
        </p:txBody>
      </p:sp>
      <p:sp>
        <p:nvSpPr>
          <p:cNvPr id="13" name="TextBox 1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7"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2" end="2"/>
                                            </p:txEl>
                                          </p:spTgt>
                                        </p:tgtEl>
                                        <p:attrNameLst>
                                          <p:attrName>style.visibility</p:attrName>
                                        </p:attrNameLst>
                                      </p:cBhvr>
                                      <p:to>
                                        <p:strVal val="visible"/>
                                      </p:to>
                                    </p:set>
                                    <p:anim calcmode="discrete" valueType="clr">
                                      <p:cBhvr override="childStyle">
                                        <p:cTn id="14" dur="80"/>
                                        <p:tgtEl>
                                          <p:spTgt spid="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一）</a:t>
            </a:r>
            <a:endParaRPr sz="1800" b="0">
              <a:solidFill>
                <a:srgbClr val="DCE4F0"/>
              </a:solidFill>
              <a:latin typeface="微软雅黑" panose="020B0503020204020204" charset="-122"/>
            </a:endParaRPr>
          </a:p>
        </p:txBody>
      </p:sp>
      <p:sp>
        <p:nvSpPr>
          <p:cNvPr id="6" name="TextBox 5"/>
          <p:cNvSpPr txBox="1"/>
          <p:nvPr/>
        </p:nvSpPr>
        <p:spPr>
          <a:xfrm>
            <a:off x="135255" y="1042670"/>
            <a:ext cx="12007215" cy="5692775"/>
          </a:xfrm>
          <a:prstGeom prst="rect">
            <a:avLst/>
          </a:prstGeom>
          <a:noFill/>
        </p:spPr>
        <p:txBody>
          <a:bodyPr wrap="square" lIns="25400" tIns="12700" rIns="25400" bIns="12700" anchor="t">
            <a:spAutoFit/>
          </a:bodyPr>
          <a:lstStyle/>
          <a:p>
            <a:pPr algn="l">
              <a:lnSpc>
                <a:spcPct val="102000"/>
              </a:lnSpc>
              <a:spcAft>
                <a:spcPts val="400"/>
              </a:spcAft>
            </a:pPr>
            <a:r>
              <a:rPr sz="2000" b="1">
                <a:solidFill>
                  <a:srgbClr val="D4AF37"/>
                </a:solidFill>
                <a:latin typeface="微软雅黑" panose="020B0503020204020204" charset="-122"/>
              </a:rPr>
              <a:t>【B】</a:t>
            </a:r>
            <a:endParaRPr sz="2000" b="1">
              <a:solidFill>
                <a:srgbClr val="D4AF37"/>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Few names in the history of magic bring more wonder and fascination than Harry Houdini, a legendary escape artist who turned impossible tasks into breathtaking live shows. Born in Budapest, Hungary, on March 24, 1874, he moved to the United States with his family at the age of four. He grew up in a common family in Wisconsin and lived a simple life in his childhood. He deeply admired a French magician named Jean Eugene Robert-Houdin, so he created his stage name after him, which later became a symbol for daring and spectacular escapes.</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Yet Houdini's early career was far from successful. For years, he struggled to make a living by performing card tricks and small illusions at carnivals and street shows. His life changed completely when he discovered his extraordinary talent for breaking free from tight controls. His simple handcuff（手铐）escapes gradually evolved into daring tricks that attracted audiences worldwide. He freed himself from locked milk cans filled with water, got out of the dangerous Water Torture Cell while hanging upside down, and even survived after being buried six feet underground. These heart-stopping performances earned him the nickname “The Handcuff King” and made him one of the highest-paid entertainers of his time.</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二）</a:t>
            </a:r>
            <a:endParaRPr sz="1800" b="0">
              <a:solidFill>
                <a:srgbClr val="DCE4F0"/>
              </a:solidFill>
              <a:latin typeface="微软雅黑" panose="020B0503020204020204" charset="-122"/>
            </a:endParaRPr>
          </a:p>
        </p:txBody>
      </p:sp>
      <p:sp>
        <p:nvSpPr>
          <p:cNvPr id="6" name="TextBox 5"/>
          <p:cNvSpPr txBox="1"/>
          <p:nvPr/>
        </p:nvSpPr>
        <p:spPr>
          <a:xfrm>
            <a:off x="366395" y="1143000"/>
            <a:ext cx="11466830" cy="5154930"/>
          </a:xfrm>
          <a:prstGeom prst="rect">
            <a:avLst/>
          </a:prstGeom>
          <a:noFill/>
        </p:spPr>
        <p:txBody>
          <a:bodyPr wrap="square" lIns="25400" tIns="12700" rIns="25400" bIns="12700" anchor="t">
            <a:spAutoFit/>
          </a:bodyPr>
          <a:lstStyle/>
          <a:p>
            <a:pPr indent="457200" algn="l">
              <a:lnSpc>
                <a:spcPct val="150000"/>
              </a:lnSpc>
              <a:spcAft>
                <a:spcPts val="400"/>
              </a:spcAft>
            </a:pPr>
            <a:r>
              <a:rPr sz="2000" b="0">
                <a:solidFill>
                  <a:srgbClr val="2C3E50"/>
                </a:solidFill>
                <a:latin typeface="微软雅黑" panose="020B0503020204020204" charset="-122"/>
              </a:rPr>
              <a:t>Beyond his stage career, Houdini committed himself to exposing dishonest mediums and spiritualists who preyed on heart-broken families by pretending to communicate with their dead relatives. Believing that truth should never be sacrificed for profit, Houdini felt a strong responsibility to protect ordinary people from being cheated. Drawing on his comprehensive knowledge of magic skills, he clearly revealed how these cheaters created false illusions to fool common people. This meaningful act won him great praise, but also invited hatred and criticism from those he exposed.</a:t>
            </a:r>
            <a:endParaRPr sz="2000" b="0">
              <a:solidFill>
                <a:srgbClr val="2C3E50"/>
              </a:solidFill>
              <a:latin typeface="微软雅黑" panose="020B0503020204020204" charset="-122"/>
            </a:endParaRPr>
          </a:p>
          <a:p>
            <a:pPr indent="457200" algn="l">
              <a:lnSpc>
                <a:spcPct val="150000"/>
              </a:lnSpc>
              <a:spcAft>
                <a:spcPts val="400"/>
              </a:spcAft>
            </a:pPr>
            <a:r>
              <a:rPr sz="2000" b="0">
                <a:solidFill>
                  <a:srgbClr val="2C3E50"/>
                </a:solidFill>
                <a:latin typeface="微软雅黑" panose="020B0503020204020204" charset="-122"/>
              </a:rPr>
              <a:t>Unfortunately, Houdini's remarkable life came to a sudden end in 1926, when he was only 52 years old. Up to now, almost a century has passed, but his innovative spirit, wonderful performing skills and persistent pursuit of truth continue to encourage modern performers and those who stick to facts, securing his legacy as the greatest escape artist in history.</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Vintage_art_deco_poster_style__2026-08-22T13-46-55.png"/>
          <p:cNvPicPr>
            <a:picLocks noChangeAspect="1"/>
          </p:cNvPicPr>
          <p:nvPr/>
        </p:nvPicPr>
        <p:blipFill>
          <a:blip r:embed="rId1"/>
          <a:srcRect b="6883"/>
          <a:stretch>
            <a:fillRect/>
          </a:stretch>
        </p:blipFill>
        <p:spPr>
          <a:xfrm>
            <a:off x="845820" y="1431290"/>
            <a:ext cx="4114800" cy="3831590"/>
          </a:xfrm>
          <a:prstGeom prst="rect">
            <a:avLst/>
          </a:prstGeom>
        </p:spPr>
      </p:pic>
      <p:sp>
        <p:nvSpPr>
          <p:cNvPr id="8" name="Rounded Rectangle 7"/>
          <p:cNvSpPr/>
          <p:nvPr/>
        </p:nvSpPr>
        <p:spPr>
          <a:xfrm>
            <a:off x="5532120" y="1234440"/>
            <a:ext cx="6172200" cy="914400"/>
          </a:xfrm>
          <a:prstGeom prst="roundRect">
            <a:avLst/>
          </a:prstGeom>
          <a:solidFill>
            <a:srgbClr val="F5F8FA"/>
          </a:solidFill>
          <a:ln w="15240">
            <a:solidFill>
              <a:srgbClr val="D4AF3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按时间顺序展现胡迪尼从平凡到传奇的一生，侧重“传记脉络”与“写作目的/主旨”题。</a:t>
            </a:r>
            <a:endParaRPr sz="1800" b="1">
              <a:solidFill>
                <a:srgbClr val="7A2026"/>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人与社会 — 历史、社会与文化</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记叙文（人物传记）</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346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细节(24) + 写作目的(25) + 主旨(27)</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★★★（长难句较多）</a:t>
            </a:r>
            <a:endParaRPr sz="1800" b="0">
              <a:solidFill>
                <a:srgbClr val="2C3E50"/>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思维导图（生平时间线）</a:t>
            </a:r>
            <a:endParaRPr sz="2400" b="1">
              <a:solidFill>
                <a:srgbClr val="FFFFFF"/>
              </a:solidFill>
              <a:latin typeface="微软雅黑" panose="020B0503020204020204" charset="-122"/>
            </a:endParaRPr>
          </a:p>
        </p:txBody>
      </p:sp>
      <p:sp>
        <p:nvSpPr>
          <p:cNvPr id="5" name="Rectangle 4"/>
          <p:cNvSpPr/>
          <p:nvPr/>
        </p:nvSpPr>
        <p:spPr>
          <a:xfrm>
            <a:off x="868680" y="3584448"/>
            <a:ext cx="10469880" cy="54864"/>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713231" y="3456432"/>
            <a:ext cx="310896" cy="310896"/>
          </a:xfrm>
          <a:prstGeom prst="ellipse">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ounded Rectangle 6"/>
          <p:cNvSpPr/>
          <p:nvPr/>
        </p:nvSpPr>
        <p:spPr>
          <a:xfrm>
            <a:off x="114935" y="1783080"/>
            <a:ext cx="1965960" cy="1508760"/>
          </a:xfrm>
          <a:prstGeom prst="roundRect">
            <a:avLst/>
          </a:prstGeom>
          <a:solidFill>
            <a:srgbClr val="F8FAFC"/>
          </a:solidFill>
          <a:ln w="19050">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06376" y="1874520"/>
            <a:ext cx="1783080" cy="1417319"/>
          </a:xfrm>
          <a:prstGeom prst="rect">
            <a:avLst/>
          </a:prstGeom>
          <a:noFill/>
        </p:spPr>
        <p:txBody>
          <a:bodyPr wrap="square" lIns="25400" tIns="12700" rIns="25400" bIns="12700" anchor="t">
            <a:spAutoFit/>
          </a:bodyPr>
          <a:lstStyle/>
          <a:p>
            <a:pPr algn="l">
              <a:lnSpc>
                <a:spcPct val="100000"/>
              </a:lnSpc>
              <a:spcAft>
                <a:spcPts val="200"/>
              </a:spcAft>
            </a:pPr>
            <a:r>
              <a:rPr sz="2000" b="1">
                <a:solidFill>
                  <a:srgbClr val="7A2026"/>
                </a:solidFill>
                <a:latin typeface="微软雅黑" panose="020B0503020204020204" charset="-122"/>
              </a:rPr>
              <a:t>1874</a:t>
            </a:r>
            <a:endParaRPr sz="2000" b="1">
              <a:solidFill>
                <a:srgbClr val="7A2026"/>
              </a:solidFill>
              <a:latin typeface="微软雅黑" panose="020B0503020204020204" charset="-122"/>
            </a:endParaRPr>
          </a:p>
          <a:p>
            <a:pPr algn="l">
              <a:lnSpc>
                <a:spcPct val="100000"/>
              </a:lnSpc>
              <a:spcAft>
                <a:spcPts val="200"/>
              </a:spcAft>
            </a:pPr>
            <a:r>
              <a:rPr sz="1800" b="1">
                <a:solidFill>
                  <a:srgbClr val="2C3E50"/>
                </a:solidFill>
                <a:latin typeface="微软雅黑" panose="020B0503020204020204" charset="-122"/>
              </a:rPr>
              <a:t>生于布达佩斯</a:t>
            </a:r>
            <a:endParaRPr sz="1800" b="1">
              <a:solidFill>
                <a:srgbClr val="2C3E50"/>
              </a:solidFill>
              <a:latin typeface="微软雅黑" panose="020B0503020204020204" charset="-122"/>
            </a:endParaRPr>
          </a:p>
          <a:p>
            <a:pPr algn="l">
              <a:lnSpc>
                <a:spcPct val="100000"/>
              </a:lnSpc>
              <a:spcAft>
                <a:spcPts val="200"/>
              </a:spcAft>
            </a:pPr>
            <a:r>
              <a:rPr sz="1800" b="0">
                <a:solidFill>
                  <a:srgbClr val="6E7884"/>
                </a:solidFill>
                <a:latin typeface="微软雅黑" panose="020B0503020204020204" charset="-122"/>
              </a:rPr>
              <a:t>4 岁移居美国，普通家庭</a:t>
            </a:r>
            <a:endParaRPr sz="1800" b="0">
              <a:solidFill>
                <a:srgbClr val="6E7884"/>
              </a:solidFill>
              <a:latin typeface="微软雅黑" panose="020B0503020204020204" charset="-122"/>
            </a:endParaRPr>
          </a:p>
        </p:txBody>
      </p:sp>
      <p:sp>
        <p:nvSpPr>
          <p:cNvPr id="9" name="Oval 8"/>
          <p:cNvSpPr/>
          <p:nvPr/>
        </p:nvSpPr>
        <p:spPr>
          <a:xfrm>
            <a:off x="3330702" y="3456432"/>
            <a:ext cx="310896" cy="310896"/>
          </a:xfrm>
          <a:prstGeom prst="ellipse">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2503170" y="3931920"/>
            <a:ext cx="1965960" cy="1508760"/>
          </a:xfrm>
          <a:prstGeom prst="roundRect">
            <a:avLst/>
          </a:prstGeom>
          <a:solidFill>
            <a:srgbClr val="F8FAFC"/>
          </a:solidFill>
          <a:ln w="19050">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2594610" y="3977639"/>
            <a:ext cx="1783080" cy="1417319"/>
          </a:xfrm>
          <a:prstGeom prst="rect">
            <a:avLst/>
          </a:prstGeom>
          <a:noFill/>
        </p:spPr>
        <p:txBody>
          <a:bodyPr wrap="square" lIns="25400" tIns="12700" rIns="25400" bIns="12700" anchor="t">
            <a:spAutoFit/>
          </a:bodyPr>
          <a:lstStyle/>
          <a:p>
            <a:pPr algn="l">
              <a:lnSpc>
                <a:spcPct val="100000"/>
              </a:lnSpc>
              <a:spcAft>
                <a:spcPts val="200"/>
              </a:spcAft>
            </a:pPr>
            <a:r>
              <a:rPr sz="2000" b="1">
                <a:solidFill>
                  <a:srgbClr val="7A2026"/>
                </a:solidFill>
                <a:latin typeface="微软雅黑" panose="020B0503020204020204" charset="-122"/>
              </a:rPr>
              <a:t>早年</a:t>
            </a:r>
            <a:endParaRPr sz="2000" b="1">
              <a:solidFill>
                <a:srgbClr val="7A2026"/>
              </a:solidFill>
              <a:latin typeface="微软雅黑" panose="020B0503020204020204" charset="-122"/>
            </a:endParaRPr>
          </a:p>
          <a:p>
            <a:pPr algn="l">
              <a:lnSpc>
                <a:spcPct val="100000"/>
              </a:lnSpc>
              <a:spcAft>
                <a:spcPts val="200"/>
              </a:spcAft>
            </a:pPr>
            <a:r>
              <a:rPr sz="1800" b="1">
                <a:solidFill>
                  <a:srgbClr val="2C3E50"/>
                </a:solidFill>
                <a:latin typeface="微软雅黑" panose="020B0503020204020204" charset="-122"/>
              </a:rPr>
              <a:t>事业低谷</a:t>
            </a:r>
            <a:endParaRPr sz="1800" b="1">
              <a:solidFill>
                <a:srgbClr val="2C3E50"/>
              </a:solidFill>
              <a:latin typeface="微软雅黑" panose="020B0503020204020204" charset="-122"/>
            </a:endParaRPr>
          </a:p>
          <a:p>
            <a:pPr algn="l">
              <a:lnSpc>
                <a:spcPct val="100000"/>
              </a:lnSpc>
              <a:spcAft>
                <a:spcPts val="200"/>
              </a:spcAft>
            </a:pPr>
            <a:r>
              <a:rPr sz="1800" b="0">
                <a:solidFill>
                  <a:srgbClr val="6E7884"/>
                </a:solidFill>
                <a:latin typeface="微软雅黑" panose="020B0503020204020204" charset="-122"/>
              </a:rPr>
              <a:t>街头/嘉年华演小戏法</a:t>
            </a:r>
            <a:endParaRPr sz="1800" b="0">
              <a:solidFill>
                <a:srgbClr val="6E7884"/>
              </a:solidFill>
              <a:latin typeface="微软雅黑" panose="020B0503020204020204" charset="-122"/>
            </a:endParaRPr>
          </a:p>
        </p:txBody>
      </p:sp>
      <p:sp>
        <p:nvSpPr>
          <p:cNvPr id="12" name="Oval 11"/>
          <p:cNvSpPr/>
          <p:nvPr/>
        </p:nvSpPr>
        <p:spPr>
          <a:xfrm>
            <a:off x="5948172" y="3456432"/>
            <a:ext cx="310896" cy="310896"/>
          </a:xfrm>
          <a:prstGeom prst="ellipse">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ounded Rectangle 12"/>
          <p:cNvSpPr/>
          <p:nvPr/>
        </p:nvSpPr>
        <p:spPr>
          <a:xfrm>
            <a:off x="5120640" y="1783080"/>
            <a:ext cx="1965960" cy="1508760"/>
          </a:xfrm>
          <a:prstGeom prst="roundRect">
            <a:avLst/>
          </a:prstGeom>
          <a:solidFill>
            <a:srgbClr val="F8FAFC"/>
          </a:solidFill>
          <a:ln w="19050">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212080" y="1828800"/>
            <a:ext cx="1783080" cy="1417319"/>
          </a:xfrm>
          <a:prstGeom prst="rect">
            <a:avLst/>
          </a:prstGeom>
          <a:noFill/>
        </p:spPr>
        <p:txBody>
          <a:bodyPr wrap="square" lIns="25400" tIns="12700" rIns="25400" bIns="12700" anchor="t">
            <a:spAutoFit/>
          </a:bodyPr>
          <a:lstStyle/>
          <a:p>
            <a:pPr algn="l">
              <a:lnSpc>
                <a:spcPct val="100000"/>
              </a:lnSpc>
              <a:spcAft>
                <a:spcPts val="200"/>
              </a:spcAft>
            </a:pPr>
            <a:r>
              <a:rPr sz="2000" b="1">
                <a:solidFill>
                  <a:srgbClr val="7A2026"/>
                </a:solidFill>
                <a:latin typeface="微软雅黑" panose="020B0503020204020204" charset="-122"/>
              </a:rPr>
              <a:t>转折</a:t>
            </a:r>
            <a:endParaRPr sz="2000" b="1">
              <a:solidFill>
                <a:srgbClr val="7A2026"/>
              </a:solidFill>
              <a:latin typeface="微软雅黑" panose="020B0503020204020204" charset="-122"/>
            </a:endParaRPr>
          </a:p>
          <a:p>
            <a:pPr algn="l">
              <a:lnSpc>
                <a:spcPct val="100000"/>
              </a:lnSpc>
              <a:spcAft>
                <a:spcPts val="200"/>
              </a:spcAft>
            </a:pPr>
            <a:r>
              <a:rPr sz="1800" b="1">
                <a:solidFill>
                  <a:srgbClr val="2C3E50"/>
                </a:solidFill>
                <a:latin typeface="微软雅黑" panose="020B0503020204020204" charset="-122"/>
              </a:rPr>
              <a:t>逃脱天赋</a:t>
            </a:r>
            <a:endParaRPr sz="1800" b="1">
              <a:solidFill>
                <a:srgbClr val="2C3E50"/>
              </a:solidFill>
              <a:latin typeface="微软雅黑" panose="020B0503020204020204" charset="-122"/>
            </a:endParaRPr>
          </a:p>
          <a:p>
            <a:pPr algn="l">
              <a:lnSpc>
                <a:spcPct val="100000"/>
              </a:lnSpc>
              <a:spcAft>
                <a:spcPts val="200"/>
              </a:spcAft>
            </a:pPr>
            <a:r>
              <a:rPr sz="1800" b="0">
                <a:solidFill>
                  <a:srgbClr val="6E7884"/>
                </a:solidFill>
                <a:latin typeface="微软雅黑" panose="020B0503020204020204" charset="-122"/>
              </a:rPr>
              <a:t>手铐→水牢→地下 6 尺「手铐王」</a:t>
            </a:r>
            <a:endParaRPr sz="1800" b="0">
              <a:solidFill>
                <a:srgbClr val="6E7884"/>
              </a:solidFill>
              <a:latin typeface="微软雅黑" panose="020B0503020204020204" charset="-122"/>
            </a:endParaRPr>
          </a:p>
        </p:txBody>
      </p:sp>
      <p:sp>
        <p:nvSpPr>
          <p:cNvPr id="15" name="Oval 14"/>
          <p:cNvSpPr/>
          <p:nvPr/>
        </p:nvSpPr>
        <p:spPr>
          <a:xfrm>
            <a:off x="8565642" y="3456432"/>
            <a:ext cx="310896" cy="310896"/>
          </a:xfrm>
          <a:prstGeom prst="ellipse">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ounded Rectangle 15"/>
          <p:cNvSpPr/>
          <p:nvPr/>
        </p:nvSpPr>
        <p:spPr>
          <a:xfrm>
            <a:off x="7738110" y="3931920"/>
            <a:ext cx="1965960" cy="1508760"/>
          </a:xfrm>
          <a:prstGeom prst="roundRect">
            <a:avLst/>
          </a:prstGeom>
          <a:solidFill>
            <a:srgbClr val="F8FAFC"/>
          </a:solidFill>
          <a:ln w="19050">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7829550" y="3977639"/>
            <a:ext cx="1783080" cy="1417319"/>
          </a:xfrm>
          <a:prstGeom prst="rect">
            <a:avLst/>
          </a:prstGeom>
          <a:noFill/>
        </p:spPr>
        <p:txBody>
          <a:bodyPr wrap="square" lIns="25400" tIns="12700" rIns="25400" bIns="12700" anchor="t">
            <a:spAutoFit/>
          </a:bodyPr>
          <a:lstStyle/>
          <a:p>
            <a:pPr algn="l">
              <a:lnSpc>
                <a:spcPct val="100000"/>
              </a:lnSpc>
              <a:spcAft>
                <a:spcPts val="200"/>
              </a:spcAft>
            </a:pPr>
            <a:r>
              <a:rPr sz="2000" b="1">
                <a:solidFill>
                  <a:srgbClr val="7A2026"/>
                </a:solidFill>
                <a:latin typeface="微软雅黑" panose="020B0503020204020204" charset="-122"/>
              </a:rPr>
              <a:t>盛年</a:t>
            </a:r>
            <a:endParaRPr sz="2000" b="1">
              <a:solidFill>
                <a:srgbClr val="7A2026"/>
              </a:solidFill>
              <a:latin typeface="微软雅黑" panose="020B0503020204020204" charset="-122"/>
            </a:endParaRPr>
          </a:p>
          <a:p>
            <a:pPr algn="l">
              <a:lnSpc>
                <a:spcPct val="100000"/>
              </a:lnSpc>
              <a:spcAft>
                <a:spcPts val="200"/>
              </a:spcAft>
            </a:pPr>
            <a:r>
              <a:rPr sz="1800" b="1">
                <a:solidFill>
                  <a:srgbClr val="2C3E50"/>
                </a:solidFill>
                <a:latin typeface="微软雅黑" panose="020B0503020204020204" charset="-122"/>
              </a:rPr>
              <a:t>揭穿伪灵媒</a:t>
            </a:r>
            <a:endParaRPr sz="1800" b="1">
              <a:solidFill>
                <a:srgbClr val="2C3E50"/>
              </a:solidFill>
              <a:latin typeface="微软雅黑" panose="020B0503020204020204" charset="-122"/>
            </a:endParaRPr>
          </a:p>
          <a:p>
            <a:pPr algn="l">
              <a:lnSpc>
                <a:spcPct val="100000"/>
              </a:lnSpc>
              <a:spcAft>
                <a:spcPts val="200"/>
              </a:spcAft>
            </a:pPr>
            <a:r>
              <a:rPr sz="1800" b="0">
                <a:solidFill>
                  <a:srgbClr val="6E7884"/>
                </a:solidFill>
                <a:latin typeface="微软雅黑" panose="020B0503020204020204" charset="-122"/>
              </a:rPr>
              <a:t>以魔法知识护民免受骗</a:t>
            </a:r>
            <a:endParaRPr sz="1800" b="0">
              <a:solidFill>
                <a:srgbClr val="6E7884"/>
              </a:solidFill>
              <a:latin typeface="微软雅黑" panose="020B0503020204020204" charset="-122"/>
            </a:endParaRPr>
          </a:p>
        </p:txBody>
      </p:sp>
      <p:sp>
        <p:nvSpPr>
          <p:cNvPr id="18" name="Oval 17"/>
          <p:cNvSpPr/>
          <p:nvPr/>
        </p:nvSpPr>
        <p:spPr>
          <a:xfrm>
            <a:off x="11183112" y="3456432"/>
            <a:ext cx="310896" cy="310896"/>
          </a:xfrm>
          <a:prstGeom prst="ellipse">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10126345" y="1783080"/>
            <a:ext cx="1965960" cy="1508760"/>
          </a:xfrm>
          <a:prstGeom prst="roundRect">
            <a:avLst/>
          </a:prstGeom>
          <a:solidFill>
            <a:srgbClr val="F8FAFC"/>
          </a:solidFill>
          <a:ln w="19050">
            <a:solidFill>
              <a:srgbClr val="7A20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10309225" y="1828800"/>
            <a:ext cx="1783080" cy="1417319"/>
          </a:xfrm>
          <a:prstGeom prst="rect">
            <a:avLst/>
          </a:prstGeom>
          <a:noFill/>
        </p:spPr>
        <p:txBody>
          <a:bodyPr wrap="square" lIns="25400" tIns="12700" rIns="25400" bIns="12700" anchor="t">
            <a:spAutoFit/>
          </a:bodyPr>
          <a:lstStyle/>
          <a:p>
            <a:pPr algn="l">
              <a:lnSpc>
                <a:spcPct val="100000"/>
              </a:lnSpc>
              <a:spcAft>
                <a:spcPts val="200"/>
              </a:spcAft>
            </a:pPr>
            <a:r>
              <a:rPr sz="2000" b="1">
                <a:solidFill>
                  <a:srgbClr val="7A2026"/>
                </a:solidFill>
                <a:latin typeface="微软雅黑" panose="020B0503020204020204" charset="-122"/>
              </a:rPr>
              <a:t>1926</a:t>
            </a:r>
            <a:endParaRPr sz="2000" b="1">
              <a:solidFill>
                <a:srgbClr val="7A2026"/>
              </a:solidFill>
              <a:latin typeface="微软雅黑" panose="020B0503020204020204" charset="-122"/>
            </a:endParaRPr>
          </a:p>
          <a:p>
            <a:pPr algn="l">
              <a:lnSpc>
                <a:spcPct val="100000"/>
              </a:lnSpc>
              <a:spcAft>
                <a:spcPts val="200"/>
              </a:spcAft>
            </a:pPr>
            <a:r>
              <a:rPr sz="1800" b="1">
                <a:solidFill>
                  <a:srgbClr val="2C3E50"/>
                </a:solidFill>
                <a:latin typeface="微软雅黑" panose="020B0503020204020204" charset="-122"/>
              </a:rPr>
              <a:t>逝世·52 岁</a:t>
            </a:r>
            <a:endParaRPr sz="1800" b="1">
              <a:solidFill>
                <a:srgbClr val="2C3E50"/>
              </a:solidFill>
              <a:latin typeface="微软雅黑" panose="020B0503020204020204" charset="-122"/>
            </a:endParaRPr>
          </a:p>
          <a:p>
            <a:pPr algn="l">
              <a:lnSpc>
                <a:spcPct val="100000"/>
              </a:lnSpc>
              <a:spcAft>
                <a:spcPts val="200"/>
              </a:spcAft>
            </a:pPr>
            <a:r>
              <a:rPr sz="1800" b="0">
                <a:solidFill>
                  <a:srgbClr val="6E7884"/>
                </a:solidFill>
                <a:latin typeface="微软雅黑" panose="020B0503020204020204" charset="-122"/>
              </a:rPr>
              <a:t>创新精神与求真 legacy 永存</a:t>
            </a:r>
            <a:endParaRPr sz="1800" b="0">
              <a:solidFill>
                <a:srgbClr val="6E7884"/>
              </a:solidFill>
              <a:latin typeface="微软雅黑" panose="020B0503020204020204" charset="-122"/>
            </a:endParaRPr>
          </a:p>
        </p:txBody>
      </p:sp>
      <p:sp>
        <p:nvSpPr>
          <p:cNvPr id="22" name="TextBox 21"/>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第 24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480685"/>
          </a:xfrm>
          <a:prstGeom prst="rect">
            <a:avLst/>
          </a:prstGeom>
          <a:noFill/>
        </p:spPr>
        <p:txBody>
          <a:bodyPr wrap="square" lIns="25400" tIns="12700" rIns="25400" bIns="12700" anchor="t">
            <a:spAutoFit/>
          </a:bodyPr>
          <a:lstStyle/>
          <a:p>
            <a:pPr algn="l">
              <a:lnSpc>
                <a:spcPct val="123000"/>
              </a:lnSpc>
              <a:spcBef>
                <a:spcPts val="0"/>
              </a:spcBef>
              <a:spcAft>
                <a:spcPts val="400"/>
              </a:spcAft>
            </a:pPr>
            <a:r>
              <a:rPr sz="2400" b="1">
                <a:solidFill>
                  <a:srgbClr val="D4AF37"/>
                </a:solidFill>
                <a:latin typeface="微软雅黑" panose="020B0503020204020204" charset="-122"/>
              </a:rPr>
              <a:t>【题干】 </a:t>
            </a:r>
            <a:r>
              <a:rPr sz="2400" b="1">
                <a:solidFill>
                  <a:srgbClr val="2C3E50"/>
                </a:solidFill>
                <a:latin typeface="微软雅黑" panose="020B0503020204020204" charset="-122"/>
              </a:rPr>
              <a:t>What can we learn about Harry Houdini from paragraph 1?</a:t>
            </a:r>
            <a:endParaRPr sz="2400" b="1">
              <a:solidFill>
                <a:srgbClr val="2C3E50"/>
              </a:solidFill>
              <a:latin typeface="微软雅黑" panose="020B0503020204020204" charset="-122"/>
            </a:endParaRPr>
          </a:p>
          <a:p>
            <a:pPr algn="l">
              <a:lnSpc>
                <a:spcPct val="123000"/>
              </a:lnSpc>
              <a:spcBef>
                <a:spcPts val="0"/>
              </a:spcBef>
              <a:spcAft>
                <a:spcPts val="400"/>
              </a:spcAft>
            </a:pPr>
            <a:r>
              <a:rPr sz="2400" b="0">
                <a:solidFill>
                  <a:srgbClr val="6E7884"/>
                </a:solidFill>
                <a:latin typeface="微软雅黑" panose="020B0503020204020204" charset="-122"/>
              </a:rPr>
              <a:t>（从第一段可了解到胡迪尼的什么？）</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4AF37"/>
                </a:solidFill>
                <a:latin typeface="微软雅黑" panose="020B0503020204020204" charset="-122"/>
              </a:rPr>
              <a:t>【选项】</a:t>
            </a:r>
            <a:endParaRPr sz="2400" b="1">
              <a:solidFill>
                <a:srgbClr val="D4AF37"/>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He was born into a well-off family.  </a:t>
            </a:r>
            <a:r>
              <a:rPr sz="2400" b="0">
                <a:solidFill>
                  <a:srgbClr val="6E7884"/>
                </a:solidFill>
                <a:latin typeface="微软雅黑" panose="020B0503020204020204" charset="-122"/>
              </a:rPr>
              <a:t>（出身富裕）</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He moved to the USA in his teens.  </a:t>
            </a:r>
            <a:r>
              <a:rPr sz="2400" b="0">
                <a:solidFill>
                  <a:srgbClr val="6E7884"/>
                </a:solidFill>
                <a:latin typeface="微软雅黑" panose="020B0503020204020204" charset="-122"/>
              </a:rPr>
              <a:t>（少年移居美国）</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He was the best magician in history.  </a:t>
            </a:r>
            <a:r>
              <a:rPr sz="2400" b="0">
                <a:solidFill>
                  <a:srgbClr val="6E7884"/>
                </a:solidFill>
                <a:latin typeface="微软雅黑" panose="020B0503020204020204" charset="-122"/>
              </a:rPr>
              <a:t>（史上最佳魔术师）</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 D. </a:t>
            </a:r>
            <a:r>
              <a:rPr sz="2400" b="1">
                <a:solidFill>
                  <a:srgbClr val="2C3E50"/>
                </a:solidFill>
                <a:latin typeface="微软雅黑" panose="020B0503020204020204" charset="-122"/>
              </a:rPr>
              <a:t>He took his stage name in honor of his idol.  </a:t>
            </a:r>
            <a:r>
              <a:rPr sz="2400" b="1">
                <a:solidFill>
                  <a:srgbClr val="219E5A"/>
                </a:solidFill>
                <a:latin typeface="微软雅黑" panose="020B0503020204020204" charset="-122"/>
              </a:rPr>
              <a:t>（艺名致敬偶像）</a:t>
            </a:r>
            <a:endParaRPr sz="2400" b="1">
              <a:solidFill>
                <a:srgbClr val="219E5A"/>
              </a:solidFill>
              <a:latin typeface="微软雅黑" panose="020B0503020204020204" charset="-122"/>
            </a:endParaRPr>
          </a:p>
          <a:p>
            <a:pPr algn="l">
              <a:lnSpc>
                <a:spcPct val="123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第一段：“He deeply admired... created his stage name after him”</a:t>
            </a:r>
            <a:endParaRPr sz="2400" b="0">
              <a:solidFill>
                <a:srgbClr val="5A6470"/>
              </a:solidFill>
              <a:latin typeface="微软雅黑" panose="020B0503020204020204" charset="-122"/>
            </a:endParaRPr>
          </a:p>
          <a:p>
            <a:pPr algn="l">
              <a:lnSpc>
                <a:spcPct val="123000"/>
              </a:lnSpc>
              <a:spcBef>
                <a:spcPts val="0"/>
              </a:spcBef>
              <a:spcAft>
                <a:spcPts val="400"/>
              </a:spcAft>
            </a:pPr>
            <a:r>
              <a:rPr sz="2400" b="1">
                <a:solidFill>
                  <a:srgbClr val="7A2026"/>
                </a:solidFill>
                <a:latin typeface="微软雅黑" panose="020B0503020204020204" charset="-122"/>
              </a:rPr>
              <a:t>【解析】 </a:t>
            </a:r>
            <a:r>
              <a:rPr sz="2400" b="0">
                <a:solidFill>
                  <a:srgbClr val="2C3E50"/>
                </a:solidFill>
                <a:latin typeface="微软雅黑" panose="020B0503020204020204" charset="-122"/>
              </a:rPr>
              <a:t>他钦佩法国魔术师 Robert-Houdin 并以其为名，D 正确；他出身普通家庭、四岁移居美国，C 属过度推断。</a:t>
            </a:r>
            <a:endParaRPr sz="2400" b="0">
              <a:solidFill>
                <a:srgbClr val="2C3E50"/>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【答案】 ✅  D</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第 25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360670"/>
          </a:xfrm>
          <a:prstGeom prst="rect">
            <a:avLst/>
          </a:prstGeom>
          <a:noFill/>
        </p:spPr>
        <p:txBody>
          <a:bodyPr wrap="square" lIns="25400" tIns="12700" rIns="25400" bIns="12700" anchor="t">
            <a:spAutoFit/>
          </a:bodyPr>
          <a:lstStyle/>
          <a:p>
            <a:pPr algn="l">
              <a:lnSpc>
                <a:spcPct val="120000"/>
              </a:lnSpc>
              <a:spcBef>
                <a:spcPts val="0"/>
              </a:spcBef>
              <a:spcAft>
                <a:spcPts val="400"/>
              </a:spcAft>
            </a:pPr>
            <a:r>
              <a:rPr sz="2400" b="1">
                <a:solidFill>
                  <a:srgbClr val="D4AF37"/>
                </a:solidFill>
                <a:latin typeface="微软雅黑" panose="020B0503020204020204" charset="-122"/>
              </a:rPr>
              <a:t>【题干】 </a:t>
            </a:r>
            <a:r>
              <a:rPr sz="2400" b="1">
                <a:solidFill>
                  <a:srgbClr val="2C3E50"/>
                </a:solidFill>
                <a:latin typeface="微软雅黑" panose="020B0503020204020204" charset="-122"/>
              </a:rPr>
              <a:t>Why does the author describe Houdini's escape acts?</a:t>
            </a:r>
            <a:endParaRPr sz="2400" b="1">
              <a:solidFill>
                <a:srgbClr val="2C3E50"/>
              </a:solidFill>
              <a:latin typeface="微软雅黑" panose="020B0503020204020204" charset="-122"/>
            </a:endParaRPr>
          </a:p>
          <a:p>
            <a:pPr algn="l">
              <a:lnSpc>
                <a:spcPct val="120000"/>
              </a:lnSpc>
              <a:spcBef>
                <a:spcPts val="0"/>
              </a:spcBef>
              <a:spcAft>
                <a:spcPts val="400"/>
              </a:spcAft>
            </a:pPr>
            <a:r>
              <a:rPr sz="2400" b="0">
                <a:solidFill>
                  <a:srgbClr val="6E7884"/>
                </a:solidFill>
                <a:latin typeface="微软雅黑" panose="020B0503020204020204" charset="-122"/>
              </a:rPr>
              <a:t>（作者描写胡迪尼的逃脱表演是为了？）</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D4AF37"/>
                </a:solidFill>
                <a:latin typeface="微软雅黑" panose="020B0503020204020204" charset="-122"/>
              </a:rPr>
              <a:t>【选项】</a:t>
            </a:r>
            <a:endParaRPr sz="2400" b="1">
              <a:solidFill>
                <a:srgbClr val="D4AF37"/>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 A. </a:t>
            </a:r>
            <a:r>
              <a:rPr sz="2400" b="1">
                <a:solidFill>
                  <a:srgbClr val="2C3E50"/>
                </a:solidFill>
                <a:latin typeface="微软雅黑" panose="020B0503020204020204" charset="-122"/>
              </a:rPr>
              <a:t>To illustrate his path to success.  </a:t>
            </a:r>
            <a:r>
              <a:rPr sz="2400" b="1">
                <a:solidFill>
                  <a:srgbClr val="219E5A"/>
                </a:solidFill>
                <a:latin typeface="微软雅黑" panose="020B0503020204020204" charset="-122"/>
              </a:rPr>
              <a:t>（说明其成功之路）</a:t>
            </a:r>
            <a:endParaRPr sz="2400" b="1">
              <a:solidFill>
                <a:srgbClr val="219E5A"/>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To compare different magic styles.  </a:t>
            </a:r>
            <a:r>
              <a:rPr sz="2400" b="0">
                <a:solidFill>
                  <a:srgbClr val="6E7884"/>
                </a:solidFill>
                <a:latin typeface="微软雅黑" panose="020B0503020204020204" charset="-122"/>
              </a:rPr>
              <a:t>（比较不同魔术风格）</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To show how dangerous they are.  </a:t>
            </a:r>
            <a:r>
              <a:rPr sz="2400" b="0">
                <a:solidFill>
                  <a:srgbClr val="6E7884"/>
                </a:solidFill>
                <a:latin typeface="微软雅黑" panose="020B0503020204020204" charset="-122"/>
              </a:rPr>
              <a:t>（展示其危险性）</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To uncover the secrets behind them.  </a:t>
            </a:r>
            <a:r>
              <a:rPr sz="2400" b="0">
                <a:solidFill>
                  <a:srgbClr val="6E7884"/>
                </a:solidFill>
                <a:latin typeface="微软雅黑" panose="020B0503020204020204" charset="-122"/>
              </a:rPr>
              <a:t>（揭穿背后秘密）</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第二段整体脉络</a:t>
            </a:r>
            <a:endParaRPr sz="2400" b="0">
              <a:solidFill>
                <a:srgbClr val="5A6470"/>
              </a:solidFill>
              <a:latin typeface="微软雅黑" panose="020B0503020204020204" charset="-122"/>
            </a:endParaRPr>
          </a:p>
          <a:p>
            <a:pPr algn="l">
              <a:lnSpc>
                <a:spcPct val="120000"/>
              </a:lnSpc>
              <a:spcBef>
                <a:spcPts val="0"/>
              </a:spcBef>
              <a:spcAft>
                <a:spcPts val="400"/>
              </a:spcAft>
            </a:pPr>
            <a:r>
              <a:rPr sz="2400" b="1">
                <a:solidFill>
                  <a:srgbClr val="7A2026"/>
                </a:solidFill>
                <a:latin typeface="微软雅黑" panose="020B0503020204020204" charset="-122"/>
              </a:rPr>
              <a:t>【解析】 </a:t>
            </a:r>
            <a:r>
              <a:rPr sz="2400" b="0">
                <a:solidFill>
                  <a:srgbClr val="2C3E50"/>
                </a:solidFill>
                <a:latin typeface="微软雅黑" panose="020B0503020204020204" charset="-122"/>
              </a:rPr>
              <a:t>第二段写他早年事业不顺，后凭逃脱天赋一步步成名、成为“手铐王”，描写逃脱行为是为说明其走向成功的过程。</a:t>
            </a:r>
            <a:endParaRPr sz="2400" b="0">
              <a:solidFill>
                <a:srgbClr val="2C3E5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【答案】 ✅  A</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4" end="4"/>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第 26 题</a:t>
            </a:r>
            <a:endParaRPr sz="2400" b="1">
              <a:solidFill>
                <a:srgbClr val="FFFFFF"/>
              </a:solidFill>
              <a:latin typeface="微软雅黑" panose="020B0503020204020204" charset="-122"/>
            </a:endParaRPr>
          </a:p>
        </p:txBody>
      </p:sp>
      <p:sp>
        <p:nvSpPr>
          <p:cNvPr id="5" name="TextBox 4"/>
          <p:cNvSpPr txBox="1"/>
          <p:nvPr/>
        </p:nvSpPr>
        <p:spPr>
          <a:xfrm>
            <a:off x="502920" y="1042670"/>
            <a:ext cx="11201400" cy="5803900"/>
          </a:xfrm>
          <a:prstGeom prst="rect">
            <a:avLst/>
          </a:prstGeom>
          <a:noFill/>
        </p:spPr>
        <p:txBody>
          <a:bodyPr wrap="square" lIns="25400" tIns="12700" rIns="25400" bIns="12700" anchor="t">
            <a:spAutoFit/>
          </a:bodyPr>
          <a:lstStyle/>
          <a:p>
            <a:pPr algn="l">
              <a:lnSpc>
                <a:spcPct val="120000"/>
              </a:lnSpc>
              <a:spcBef>
                <a:spcPts val="0"/>
              </a:spcBef>
              <a:spcAft>
                <a:spcPts val="400"/>
              </a:spcAft>
            </a:pPr>
            <a:r>
              <a:rPr sz="2400" b="1">
                <a:solidFill>
                  <a:srgbClr val="D4AF37"/>
                </a:solidFill>
                <a:latin typeface="微软雅黑" panose="020B0503020204020204" charset="-122"/>
              </a:rPr>
              <a:t>【题干】 </a:t>
            </a:r>
            <a:r>
              <a:rPr sz="2400" b="1">
                <a:solidFill>
                  <a:srgbClr val="2C3E50"/>
                </a:solidFill>
                <a:latin typeface="微软雅黑" panose="020B0503020204020204" charset="-122"/>
              </a:rPr>
              <a:t>What drove Houdini to reveal dishonest spiritualists?</a:t>
            </a:r>
            <a:endParaRPr sz="2400" b="1">
              <a:solidFill>
                <a:srgbClr val="2C3E50"/>
              </a:solidFill>
              <a:latin typeface="微软雅黑" panose="020B0503020204020204" charset="-122"/>
            </a:endParaRPr>
          </a:p>
          <a:p>
            <a:pPr algn="l">
              <a:lnSpc>
                <a:spcPct val="120000"/>
              </a:lnSpc>
              <a:spcBef>
                <a:spcPts val="0"/>
              </a:spcBef>
              <a:spcAft>
                <a:spcPts val="400"/>
              </a:spcAft>
            </a:pPr>
            <a:r>
              <a:rPr sz="2400" b="0">
                <a:solidFill>
                  <a:srgbClr val="6E7884"/>
                </a:solidFill>
                <a:latin typeface="微软雅黑" panose="020B0503020204020204" charset="-122"/>
              </a:rPr>
              <a:t>（是什么促使胡迪尼揭露虚假灵媒？）</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D4AF37"/>
                </a:solidFill>
                <a:latin typeface="微软雅黑" panose="020B0503020204020204" charset="-122"/>
              </a:rPr>
              <a:t>【选项】</a:t>
            </a:r>
            <a:endParaRPr sz="2400" b="1">
              <a:solidFill>
                <a:srgbClr val="D4AF37"/>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His plan to get back at his critics.  </a:t>
            </a:r>
            <a:r>
              <a:rPr sz="2400" b="0">
                <a:solidFill>
                  <a:srgbClr val="6E7884"/>
                </a:solidFill>
                <a:latin typeface="微软雅黑" panose="020B0503020204020204" charset="-122"/>
              </a:rPr>
              <a:t>（报复批评者）</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His desire for more recognition.  </a:t>
            </a:r>
            <a:r>
              <a:rPr sz="2400" b="0">
                <a:solidFill>
                  <a:srgbClr val="6E7884"/>
                </a:solidFill>
                <a:latin typeface="微软雅黑" panose="020B0503020204020204" charset="-122"/>
              </a:rPr>
              <a:t>（渴望更多认可）</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His eagerness to prove his magic skills.  </a:t>
            </a:r>
            <a:r>
              <a:rPr sz="2400" b="0">
                <a:solidFill>
                  <a:srgbClr val="6E7884"/>
                </a:solidFill>
                <a:latin typeface="微软雅黑" panose="020B0503020204020204" charset="-122"/>
              </a:rPr>
              <a:t>（急于证明技艺）</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 D. </a:t>
            </a:r>
            <a:r>
              <a:rPr sz="2400" b="1">
                <a:solidFill>
                  <a:srgbClr val="2C3E50"/>
                </a:solidFill>
                <a:latin typeface="微软雅黑" panose="020B0503020204020204" charset="-122"/>
              </a:rPr>
              <a:t>His sense of justice and responsibility.  </a:t>
            </a:r>
            <a:r>
              <a:rPr sz="2400" b="1">
                <a:solidFill>
                  <a:srgbClr val="219E5A"/>
                </a:solidFill>
                <a:latin typeface="微软雅黑" panose="020B0503020204020204" charset="-122"/>
              </a:rPr>
              <a:t>（正义感与责任感）</a:t>
            </a:r>
            <a:endParaRPr sz="2400" b="1">
              <a:solidFill>
                <a:srgbClr val="219E5A"/>
              </a:solidFill>
              <a:latin typeface="微软雅黑" panose="020B0503020204020204" charset="-122"/>
            </a:endParaRPr>
          </a:p>
          <a:p>
            <a:pPr algn="l">
              <a:lnSpc>
                <a:spcPct val="120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第三段：“truth should never be sacrificed for profit... responsibility to protect”</a:t>
            </a:r>
            <a:endParaRPr sz="2400" b="0">
              <a:solidFill>
                <a:srgbClr val="5A6470"/>
              </a:solidFill>
              <a:latin typeface="微软雅黑" panose="020B0503020204020204" charset="-122"/>
            </a:endParaRPr>
          </a:p>
          <a:p>
            <a:pPr algn="l">
              <a:lnSpc>
                <a:spcPct val="120000"/>
              </a:lnSpc>
              <a:spcBef>
                <a:spcPts val="0"/>
              </a:spcBef>
              <a:spcAft>
                <a:spcPts val="400"/>
              </a:spcAft>
            </a:pPr>
            <a:r>
              <a:rPr sz="2400" b="1">
                <a:solidFill>
                  <a:srgbClr val="7A2026"/>
                </a:solidFill>
                <a:latin typeface="微软雅黑" panose="020B0503020204020204" charset="-122"/>
              </a:rPr>
              <a:t>【解析】 </a:t>
            </a:r>
            <a:r>
              <a:rPr sz="2400" b="0">
                <a:solidFill>
                  <a:srgbClr val="2C3E50"/>
                </a:solidFill>
                <a:latin typeface="微软雅黑" panose="020B0503020204020204" charset="-122"/>
              </a:rPr>
              <a:t>他认为不应为利益牺牲真相，并有责任保护普通人免受欺骗，故驱使他的是正义感与责任感。</a:t>
            </a:r>
            <a:endParaRPr sz="2400" b="0">
              <a:solidFill>
                <a:srgbClr val="2C3E5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【答案】 ✅  D</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502920" cy="6858000"/>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4572000"/>
            <a:ext cx="12191695" cy="54864"/>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097280" y="1699895"/>
            <a:ext cx="10677525" cy="763905"/>
          </a:xfrm>
          <a:prstGeom prst="rect">
            <a:avLst/>
          </a:prstGeom>
          <a:noFill/>
        </p:spPr>
        <p:txBody>
          <a:bodyPr wrap="square" lIns="25400" tIns="12700" rIns="25400" bIns="12700" anchor="t">
            <a:spAutoFit/>
          </a:bodyPr>
          <a:lstStyle/>
          <a:p>
            <a:pPr algn="l">
              <a:lnSpc>
                <a:spcPct val="100000"/>
              </a:lnSpc>
              <a:spcAft>
                <a:spcPts val="400"/>
              </a:spcAft>
            </a:pPr>
            <a:r>
              <a:rPr sz="4800" b="1">
                <a:solidFill>
                  <a:srgbClr val="FFFFFF"/>
                </a:solidFill>
                <a:latin typeface="微软雅黑" panose="020B0503020204020204" charset="-122"/>
              </a:rPr>
              <a:t>浙江 Z20 名校联盟高三联考英语讲评</a:t>
            </a:r>
            <a:r>
              <a:rPr lang="en-US" sz="4000" b="1">
                <a:solidFill>
                  <a:srgbClr val="FFFFFF"/>
                </a:solidFill>
                <a:latin typeface="微软雅黑" panose="020B0503020204020204" charset="-122"/>
              </a:rPr>
              <a:t>     </a:t>
            </a:r>
            <a:endParaRPr lang="en-US" sz="4000" b="1">
              <a:solidFill>
                <a:srgbClr val="FFFFFF"/>
              </a:solidFill>
              <a:latin typeface="微软雅黑" panose="020B0503020204020204" charset="-122"/>
            </a:endParaRPr>
          </a:p>
        </p:txBody>
      </p:sp>
      <p:sp>
        <p:nvSpPr>
          <p:cNvPr id="6" name="TextBox 5"/>
          <p:cNvSpPr txBox="1"/>
          <p:nvPr/>
        </p:nvSpPr>
        <p:spPr>
          <a:xfrm>
            <a:off x="1097280" y="2743200"/>
            <a:ext cx="10058400" cy="1005840"/>
          </a:xfrm>
          <a:prstGeom prst="rect">
            <a:avLst/>
          </a:prstGeom>
          <a:noFill/>
        </p:spPr>
        <p:txBody>
          <a:bodyPr wrap="square" lIns="25400" tIns="12700" rIns="25400" bIns="12700" anchor="t">
            <a:spAutoFit/>
          </a:bodyPr>
          <a:lstStyle/>
          <a:p>
            <a:pPr algn="l">
              <a:lnSpc>
                <a:spcPct val="100000"/>
              </a:lnSpc>
              <a:spcAft>
                <a:spcPts val="400"/>
              </a:spcAft>
            </a:pPr>
            <a:r>
              <a:rPr sz="1900" b="0">
                <a:solidFill>
                  <a:srgbClr val="D2DCF0"/>
                </a:solidFill>
                <a:latin typeface="微软雅黑" panose="020B0503020204020204" charset="-122"/>
              </a:rPr>
              <a:t>Z20+名校联盟（浙江省名校新高考研究联盟）2027 届高三第一次学情诊断</a:t>
            </a:r>
            <a:endParaRPr sz="1900" b="0">
              <a:solidFill>
                <a:srgbClr val="D2DCF0"/>
              </a:solidFill>
              <a:latin typeface="微软雅黑" panose="020B0503020204020204" charset="-122"/>
            </a:endParaRPr>
          </a:p>
        </p:txBody>
      </p:sp>
      <p:sp>
        <p:nvSpPr>
          <p:cNvPr id="9" name="TextBox 8"/>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1</a:t>
            </a:r>
            <a:endParaRPr sz="1000" b="0">
              <a:solidFill>
                <a:srgbClr val="6E7884"/>
              </a:solidFill>
              <a:latin typeface="微软雅黑" panose="020B0503020204020204" charset="-122"/>
            </a:endParaRPr>
          </a:p>
        </p:txBody>
      </p:sp>
      <p:sp>
        <p:nvSpPr>
          <p:cNvPr id="10" name="TextBox 9"/>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第 27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4975225"/>
          </a:xfrm>
          <a:prstGeom prst="rect">
            <a:avLst/>
          </a:prstGeom>
          <a:noFill/>
        </p:spPr>
        <p:txBody>
          <a:bodyPr wrap="square" lIns="25400" tIns="12700" rIns="25400" bIns="12700" anchor="t">
            <a:spAutoFit/>
          </a:bodyPr>
          <a:lstStyle/>
          <a:p>
            <a:pPr algn="l">
              <a:lnSpc>
                <a:spcPct val="123000"/>
              </a:lnSpc>
              <a:spcBef>
                <a:spcPts val="0"/>
              </a:spcBef>
              <a:spcAft>
                <a:spcPts val="400"/>
              </a:spcAft>
            </a:pPr>
            <a:r>
              <a:rPr sz="2400" b="1">
                <a:solidFill>
                  <a:srgbClr val="D4AF37"/>
                </a:solidFill>
                <a:latin typeface="微软雅黑" panose="020B0503020204020204" charset="-122"/>
              </a:rPr>
              <a:t>【题干】 </a:t>
            </a:r>
            <a:r>
              <a:rPr sz="2400" b="1">
                <a:solidFill>
                  <a:srgbClr val="2C3E50"/>
                </a:solidFill>
                <a:latin typeface="微软雅黑" panose="020B0503020204020204" charset="-122"/>
              </a:rPr>
              <a:t>Which is the best title for the passage?</a:t>
            </a:r>
            <a:r>
              <a:rPr sz="2400" b="0">
                <a:solidFill>
                  <a:srgbClr val="6E7884"/>
                </a:solidFill>
                <a:latin typeface="微软雅黑" panose="020B0503020204020204" charset="-122"/>
              </a:rPr>
              <a:t>（最佳标题是？）</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4AF37"/>
                </a:solidFill>
                <a:latin typeface="微软雅黑" panose="020B0503020204020204" charset="-122"/>
              </a:rPr>
              <a:t>【选项】</a:t>
            </a:r>
            <a:endParaRPr sz="2400" b="1">
              <a:solidFill>
                <a:srgbClr val="D4AF37"/>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The Rise of a Magic Legend  </a:t>
            </a:r>
            <a:r>
              <a:rPr sz="2400" b="0">
                <a:solidFill>
                  <a:srgbClr val="6E7884"/>
                </a:solidFill>
                <a:latin typeface="微软雅黑" panose="020B0503020204020204" charset="-122"/>
              </a:rPr>
              <a:t>（魔术传奇的崛起）</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A Magician's Amazing Live Shows  </a:t>
            </a:r>
            <a:r>
              <a:rPr sz="2400" b="0">
                <a:solidFill>
                  <a:srgbClr val="6E7884"/>
                </a:solidFill>
                <a:latin typeface="微软雅黑" panose="020B0503020204020204" charset="-122"/>
              </a:rPr>
              <a:t>（魔术师精彩演出）</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 C. </a:t>
            </a:r>
            <a:r>
              <a:rPr sz="2400" b="1">
                <a:solidFill>
                  <a:srgbClr val="2C3E50"/>
                </a:solidFill>
                <a:latin typeface="微软雅黑" panose="020B0503020204020204" charset="-122"/>
              </a:rPr>
              <a:t>Houdini: More Than a Great Escape Artist  </a:t>
            </a:r>
            <a:r>
              <a:rPr sz="2400" b="1">
                <a:solidFill>
                  <a:srgbClr val="219E5A"/>
                </a:solidFill>
                <a:latin typeface="微软雅黑" panose="020B0503020204020204" charset="-122"/>
              </a:rPr>
              <a:t>（胡迪尼：不止是逃脱大师）</a:t>
            </a:r>
            <a:endParaRPr sz="2400" b="1">
              <a:solidFill>
                <a:srgbClr val="219E5A"/>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Houdini: Champion Against Fake Spiritualists  </a:t>
            </a:r>
            <a:r>
              <a:rPr sz="2400" b="0">
                <a:solidFill>
                  <a:srgbClr val="6E7884"/>
                </a:solidFill>
                <a:latin typeface="微软雅黑" panose="020B0503020204020204" charset="-122"/>
              </a:rPr>
              <a:t>（胡迪尼：反伪灵媒斗士）</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全文主旨</a:t>
            </a:r>
            <a:endParaRPr sz="2400" b="0">
              <a:solidFill>
                <a:srgbClr val="5A6470"/>
              </a:solidFill>
              <a:latin typeface="微软雅黑" panose="020B0503020204020204" charset="-122"/>
            </a:endParaRPr>
          </a:p>
          <a:p>
            <a:pPr algn="l">
              <a:lnSpc>
                <a:spcPct val="123000"/>
              </a:lnSpc>
              <a:spcBef>
                <a:spcPts val="0"/>
              </a:spcBef>
              <a:spcAft>
                <a:spcPts val="400"/>
              </a:spcAft>
            </a:pPr>
            <a:r>
              <a:rPr sz="2400" b="1">
                <a:solidFill>
                  <a:srgbClr val="7A2026"/>
                </a:solidFill>
                <a:latin typeface="微软雅黑" panose="020B0503020204020204" charset="-122"/>
              </a:rPr>
              <a:t>【解析】 </a:t>
            </a:r>
            <a:r>
              <a:rPr sz="2400" b="0">
                <a:solidFill>
                  <a:srgbClr val="2C3E50"/>
                </a:solidFill>
                <a:latin typeface="微软雅黑" panose="020B0503020204020204" charset="-122"/>
              </a:rPr>
              <a:t>文章不仅写其逃脱成就，还重点写揭穿伪灵媒、追求真相，并强调其精神遗产，C 最全面概括。</a:t>
            </a:r>
            <a:endParaRPr sz="2400" b="0">
              <a:solidFill>
                <a:srgbClr val="2C3E50"/>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【答案】 ✅  C</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2" end="2"/>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strips(downLeft)">
                                      <p:cBhvr>
                                        <p:cTn id="25" dur="500"/>
                                        <p:tgtEl>
                                          <p:spTgt spid="5">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strips(downLeft)">
                                      <p:cBhvr>
                                        <p:cTn id="28" dur="500"/>
                                        <p:tgtEl>
                                          <p:spTgt spid="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重点词汇短语</a:t>
            </a:r>
            <a:endParaRPr sz="2400" b="1">
              <a:solidFill>
                <a:srgbClr val="FFFFFF"/>
              </a:solidFill>
              <a:latin typeface="微软雅黑" panose="020B0503020204020204" charset="-122"/>
            </a:endParaRPr>
          </a:p>
        </p:txBody>
      </p:sp>
      <p:sp>
        <p:nvSpPr>
          <p:cNvPr id="5" name="Rounded Rectangle 4"/>
          <p:cNvSpPr/>
          <p:nvPr/>
        </p:nvSpPr>
        <p:spPr>
          <a:xfrm>
            <a:off x="548640"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13232"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fascination  </a:t>
            </a:r>
            <a:r>
              <a:rPr sz="1800" b="0">
                <a:solidFill>
                  <a:srgbClr val="6E7884"/>
                </a:solidFill>
                <a:latin typeface="微软雅黑" panose="020B0503020204020204" charset="-122"/>
              </a:rPr>
              <a:t>n.  </a:t>
            </a:r>
            <a:r>
              <a:rPr sz="1800" b="0">
                <a:solidFill>
                  <a:srgbClr val="2C3E50"/>
                </a:solidFill>
                <a:latin typeface="微软雅黑" panose="020B0503020204020204" charset="-122"/>
              </a:rPr>
              <a:t>魅力</a:t>
            </a:r>
            <a:endParaRPr sz="1800" b="0">
              <a:solidFill>
                <a:srgbClr val="2C3E50"/>
              </a:solidFill>
              <a:latin typeface="微软雅黑" panose="020B0503020204020204" charset="-122"/>
            </a:endParaRPr>
          </a:p>
        </p:txBody>
      </p:sp>
      <p:sp>
        <p:nvSpPr>
          <p:cNvPr id="7" name="Rounded Rectangle 6"/>
          <p:cNvSpPr/>
          <p:nvPr/>
        </p:nvSpPr>
        <p:spPr>
          <a:xfrm>
            <a:off x="548640"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713232"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escape artist  </a:t>
            </a:r>
            <a:r>
              <a:rPr sz="1800" b="0">
                <a:solidFill>
                  <a:srgbClr val="6E7884"/>
                </a:solidFill>
                <a:latin typeface="微软雅黑" panose="020B0503020204020204" charset="-122"/>
              </a:rPr>
              <a:t>n.  </a:t>
            </a:r>
            <a:r>
              <a:rPr sz="1800" b="0">
                <a:solidFill>
                  <a:srgbClr val="2C3E50"/>
                </a:solidFill>
                <a:latin typeface="微软雅黑" panose="020B0503020204020204" charset="-122"/>
              </a:rPr>
              <a:t>逃脱艺术家</a:t>
            </a:r>
            <a:endParaRPr sz="1800" b="0">
              <a:solidFill>
                <a:srgbClr val="2C3E50"/>
              </a:solidFill>
              <a:latin typeface="微软雅黑" panose="020B0503020204020204" charset="-122"/>
            </a:endParaRPr>
          </a:p>
        </p:txBody>
      </p:sp>
      <p:sp>
        <p:nvSpPr>
          <p:cNvPr id="9" name="Rounded Rectangle 8"/>
          <p:cNvSpPr/>
          <p:nvPr/>
        </p:nvSpPr>
        <p:spPr>
          <a:xfrm>
            <a:off x="548640"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13232"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extraordinary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非凡的</a:t>
            </a:r>
            <a:endParaRPr sz="1800" b="0">
              <a:solidFill>
                <a:srgbClr val="2C3E50"/>
              </a:solidFill>
              <a:latin typeface="微软雅黑" panose="020B0503020204020204" charset="-122"/>
            </a:endParaRPr>
          </a:p>
        </p:txBody>
      </p:sp>
      <p:sp>
        <p:nvSpPr>
          <p:cNvPr id="11" name="Rounded Rectangle 10"/>
          <p:cNvSpPr/>
          <p:nvPr/>
        </p:nvSpPr>
        <p:spPr>
          <a:xfrm>
            <a:off x="548640"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13232"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evolved  </a:t>
            </a:r>
            <a:r>
              <a:rPr sz="1800" b="0">
                <a:solidFill>
                  <a:srgbClr val="6E7884"/>
                </a:solidFill>
                <a:latin typeface="微软雅黑" panose="020B0503020204020204" charset="-122"/>
              </a:rPr>
              <a:t>v.  </a:t>
            </a:r>
            <a:r>
              <a:rPr sz="1800" b="0">
                <a:solidFill>
                  <a:srgbClr val="2C3E50"/>
                </a:solidFill>
                <a:latin typeface="微软雅黑" panose="020B0503020204020204" charset="-122"/>
              </a:rPr>
              <a:t>逐步发展</a:t>
            </a:r>
            <a:endParaRPr sz="1800" b="0">
              <a:solidFill>
                <a:srgbClr val="2C3E50"/>
              </a:solidFill>
              <a:latin typeface="微软雅黑" panose="020B0503020204020204" charset="-122"/>
            </a:endParaRPr>
          </a:p>
        </p:txBody>
      </p:sp>
      <p:sp>
        <p:nvSpPr>
          <p:cNvPr id="13" name="Rounded Rectangle 12"/>
          <p:cNvSpPr/>
          <p:nvPr/>
        </p:nvSpPr>
        <p:spPr>
          <a:xfrm>
            <a:off x="548640"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13232"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daring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大胆的</a:t>
            </a:r>
            <a:endParaRPr sz="1800" b="0">
              <a:solidFill>
                <a:srgbClr val="2C3E50"/>
              </a:solidFill>
              <a:latin typeface="微软雅黑" panose="020B0503020204020204" charset="-122"/>
            </a:endParaRPr>
          </a:p>
        </p:txBody>
      </p:sp>
      <p:sp>
        <p:nvSpPr>
          <p:cNvPr id="15" name="Rounded Rectangle 14"/>
          <p:cNvSpPr/>
          <p:nvPr/>
        </p:nvSpPr>
        <p:spPr>
          <a:xfrm>
            <a:off x="548640"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13232"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buried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被埋的</a:t>
            </a:r>
            <a:endParaRPr sz="1800" b="0">
              <a:solidFill>
                <a:srgbClr val="2C3E50"/>
              </a:solidFill>
              <a:latin typeface="微软雅黑" panose="020B0503020204020204" charset="-122"/>
            </a:endParaRPr>
          </a:p>
        </p:txBody>
      </p:sp>
      <p:sp>
        <p:nvSpPr>
          <p:cNvPr id="17" name="Rounded Rectangle 16"/>
          <p:cNvSpPr/>
          <p:nvPr/>
        </p:nvSpPr>
        <p:spPr>
          <a:xfrm>
            <a:off x="6355079"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519671"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mediums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灵媒</a:t>
            </a:r>
            <a:endParaRPr sz="1800" b="0">
              <a:solidFill>
                <a:srgbClr val="2C3E50"/>
              </a:solidFill>
              <a:latin typeface="微软雅黑" panose="020B0503020204020204" charset="-122"/>
            </a:endParaRPr>
          </a:p>
        </p:txBody>
      </p:sp>
      <p:sp>
        <p:nvSpPr>
          <p:cNvPr id="19" name="Rounded Rectangle 18"/>
          <p:cNvSpPr/>
          <p:nvPr/>
        </p:nvSpPr>
        <p:spPr>
          <a:xfrm>
            <a:off x="6355079"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519671"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spiritualists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唯灵论者</a:t>
            </a:r>
            <a:endParaRPr sz="1800" b="0">
              <a:solidFill>
                <a:srgbClr val="2C3E50"/>
              </a:solidFill>
              <a:latin typeface="微软雅黑" panose="020B0503020204020204" charset="-122"/>
            </a:endParaRPr>
          </a:p>
        </p:txBody>
      </p:sp>
      <p:sp>
        <p:nvSpPr>
          <p:cNvPr id="21" name="Rounded Rectangle 20"/>
          <p:cNvSpPr/>
          <p:nvPr/>
        </p:nvSpPr>
        <p:spPr>
          <a:xfrm>
            <a:off x="6355079"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519671"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preyed on  </a:t>
            </a:r>
            <a:r>
              <a:rPr sz="1800" b="0">
                <a:solidFill>
                  <a:srgbClr val="6E7884"/>
                </a:solidFill>
                <a:latin typeface="微软雅黑" panose="020B0503020204020204" charset="-122"/>
              </a:rPr>
              <a:t>phr.  </a:t>
            </a:r>
            <a:r>
              <a:rPr sz="1800" b="0">
                <a:solidFill>
                  <a:srgbClr val="2C3E50"/>
                </a:solidFill>
                <a:latin typeface="微软雅黑" panose="020B0503020204020204" charset="-122"/>
              </a:rPr>
              <a:t>剥削/坑害</a:t>
            </a:r>
            <a:endParaRPr sz="1800" b="0">
              <a:solidFill>
                <a:srgbClr val="2C3E50"/>
              </a:solidFill>
              <a:latin typeface="微软雅黑" panose="020B0503020204020204" charset="-122"/>
            </a:endParaRPr>
          </a:p>
        </p:txBody>
      </p:sp>
      <p:sp>
        <p:nvSpPr>
          <p:cNvPr id="23" name="Rounded Rectangle 22"/>
          <p:cNvSpPr/>
          <p:nvPr/>
        </p:nvSpPr>
        <p:spPr>
          <a:xfrm>
            <a:off x="6355079"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6519671"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comprehensive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全面的</a:t>
            </a:r>
            <a:endParaRPr sz="1800" b="0">
              <a:solidFill>
                <a:srgbClr val="2C3E50"/>
              </a:solidFill>
              <a:latin typeface="微软雅黑" panose="020B0503020204020204" charset="-122"/>
            </a:endParaRPr>
          </a:p>
        </p:txBody>
      </p:sp>
      <p:sp>
        <p:nvSpPr>
          <p:cNvPr id="25" name="Rounded Rectangle 24"/>
          <p:cNvSpPr/>
          <p:nvPr/>
        </p:nvSpPr>
        <p:spPr>
          <a:xfrm>
            <a:off x="6355079"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519671"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legacy  </a:t>
            </a:r>
            <a:r>
              <a:rPr sz="1800" b="0">
                <a:solidFill>
                  <a:srgbClr val="6E7884"/>
                </a:solidFill>
                <a:latin typeface="微软雅黑" panose="020B0503020204020204" charset="-122"/>
              </a:rPr>
              <a:t>n.  </a:t>
            </a:r>
            <a:r>
              <a:rPr sz="1800" b="0">
                <a:solidFill>
                  <a:srgbClr val="2C3E50"/>
                </a:solidFill>
                <a:latin typeface="微软雅黑" panose="020B0503020204020204" charset="-122"/>
              </a:rPr>
              <a:t>遗产</a:t>
            </a:r>
            <a:endParaRPr sz="1800" b="0">
              <a:solidFill>
                <a:srgbClr val="2C3E50"/>
              </a:solidFill>
              <a:latin typeface="微软雅黑" panose="020B0503020204020204" charset="-122"/>
            </a:endParaRPr>
          </a:p>
        </p:txBody>
      </p:sp>
      <p:sp>
        <p:nvSpPr>
          <p:cNvPr id="27" name="Rounded Rectangle 26"/>
          <p:cNvSpPr/>
          <p:nvPr/>
        </p:nvSpPr>
        <p:spPr>
          <a:xfrm>
            <a:off x="6355079"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6519671"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A2026"/>
                </a:solidFill>
                <a:latin typeface="微软雅黑" panose="020B0503020204020204" charset="-122"/>
              </a:rPr>
              <a:t>persistent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坚持不懈的</a:t>
            </a:r>
            <a:endParaRPr sz="1800" b="0">
              <a:solidFill>
                <a:srgbClr val="2C3E50"/>
              </a:solidFill>
              <a:latin typeface="微软雅黑" panose="020B0503020204020204" charset="-122"/>
            </a:endParaRPr>
          </a:p>
        </p:txBody>
      </p:sp>
      <p:sp>
        <p:nvSpPr>
          <p:cNvPr id="30" name="TextBox 29"/>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B · 长难句精讲</a:t>
            </a:r>
            <a:endParaRPr sz="2400" b="1">
              <a:solidFill>
                <a:srgbClr val="FFFFFF"/>
              </a:solidFill>
              <a:latin typeface="微软雅黑" panose="020B0503020204020204" charset="-122"/>
            </a:endParaRPr>
          </a:p>
        </p:txBody>
      </p:sp>
      <p:sp>
        <p:nvSpPr>
          <p:cNvPr id="5" name="Rectangle 4"/>
          <p:cNvSpPr/>
          <p:nvPr/>
        </p:nvSpPr>
        <p:spPr>
          <a:xfrm>
            <a:off x="502920" y="1234440"/>
            <a:ext cx="457200" cy="457200"/>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02920" y="123444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1</a:t>
            </a:r>
            <a:endParaRPr sz="2000" b="1">
              <a:solidFill>
                <a:srgbClr val="FFFFFF"/>
              </a:solidFill>
              <a:latin typeface="微软雅黑" panose="020B0503020204020204" charset="-122"/>
            </a:endParaRPr>
          </a:p>
        </p:txBody>
      </p:sp>
      <p:sp>
        <p:nvSpPr>
          <p:cNvPr id="7" name="TextBox 6"/>
          <p:cNvSpPr txBox="1"/>
          <p:nvPr/>
        </p:nvSpPr>
        <p:spPr>
          <a:xfrm>
            <a:off x="1097280" y="1188720"/>
            <a:ext cx="10698480" cy="1874520"/>
          </a:xfrm>
          <a:prstGeom prst="rect">
            <a:avLst/>
          </a:prstGeom>
          <a:noFill/>
        </p:spPr>
        <p:txBody>
          <a:bodyPr wrap="square" lIns="25400" tIns="12700" rIns="25400" bIns="12700" anchor="t">
            <a:spAutoFit/>
          </a:bodyPr>
          <a:lstStyle/>
          <a:p>
            <a:pPr algn="l">
              <a:lnSpc>
                <a:spcPct val="120000"/>
              </a:lnSpc>
              <a:spcBef>
                <a:spcPts val="0"/>
              </a:spcBef>
              <a:spcAft>
                <a:spcPts val="300"/>
              </a:spcAft>
            </a:pPr>
            <a:r>
              <a:rPr sz="2400" b="1">
                <a:solidFill>
                  <a:srgbClr val="7A2026"/>
                </a:solidFill>
                <a:latin typeface="微软雅黑" panose="020B0503020204020204" charset="-122"/>
              </a:rPr>
              <a:t>原句  </a:t>
            </a:r>
            <a:r>
              <a:rPr sz="2400" b="0">
                <a:solidFill>
                  <a:srgbClr val="2C3E50"/>
                </a:solidFill>
                <a:latin typeface="微软雅黑" panose="020B0503020204020204" charset="-122"/>
              </a:rPr>
              <a:t>His simple handcuff escapes gradually evolved into daring tricks that attracted audiences worldwide.</a:t>
            </a:r>
            <a:endParaRPr sz="2400" b="0">
              <a:solidFill>
                <a:srgbClr val="2C3E50"/>
              </a:solidFill>
              <a:latin typeface="微软雅黑" panose="020B0503020204020204" charset="-122"/>
            </a:endParaRPr>
          </a:p>
          <a:p>
            <a:pPr algn="l">
              <a:lnSpc>
                <a:spcPct val="120000"/>
              </a:lnSpc>
              <a:spcBef>
                <a:spcPts val="0"/>
              </a:spcBef>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that 引导定语从句修饰 tricks。</a:t>
            </a:r>
            <a:endParaRPr sz="2400" b="0">
              <a:solidFill>
                <a:srgbClr val="6E7884"/>
              </a:solidFill>
              <a:latin typeface="微软雅黑" panose="020B0503020204020204" charset="-122"/>
            </a:endParaRPr>
          </a:p>
          <a:p>
            <a:pPr algn="l">
              <a:lnSpc>
                <a:spcPct val="120000"/>
              </a:lnSpc>
              <a:spcBef>
                <a:spcPts val="0"/>
              </a:spcBef>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他简单的手铐逃脱逐渐发展成吸引全球观众的大胆特技。</a:t>
            </a:r>
            <a:endParaRPr sz="2400" b="0">
              <a:solidFill>
                <a:srgbClr val="2C3E50"/>
              </a:solidFill>
              <a:latin typeface="微软雅黑" panose="020B0503020204020204" charset="-122"/>
            </a:endParaRPr>
          </a:p>
        </p:txBody>
      </p:sp>
      <p:sp>
        <p:nvSpPr>
          <p:cNvPr id="8" name="Rectangle 7"/>
          <p:cNvSpPr/>
          <p:nvPr/>
        </p:nvSpPr>
        <p:spPr>
          <a:xfrm>
            <a:off x="1097280" y="3465576"/>
            <a:ext cx="1060704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502920" y="3566160"/>
            <a:ext cx="457200" cy="457200"/>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02920" y="356616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2</a:t>
            </a:r>
            <a:endParaRPr sz="2000" b="1">
              <a:solidFill>
                <a:srgbClr val="FFFFFF"/>
              </a:solidFill>
              <a:latin typeface="微软雅黑" panose="020B0503020204020204" charset="-122"/>
            </a:endParaRPr>
          </a:p>
        </p:txBody>
      </p:sp>
      <p:sp>
        <p:nvSpPr>
          <p:cNvPr id="11" name="TextBox 10"/>
          <p:cNvSpPr txBox="1"/>
          <p:nvPr/>
        </p:nvSpPr>
        <p:spPr>
          <a:xfrm>
            <a:off x="1097280" y="3520440"/>
            <a:ext cx="10698480" cy="2760345"/>
          </a:xfrm>
          <a:prstGeom prst="rect">
            <a:avLst/>
          </a:prstGeom>
          <a:noFill/>
        </p:spPr>
        <p:txBody>
          <a:bodyPr wrap="square" lIns="25400" tIns="12700" rIns="25400" bIns="12700" anchor="t">
            <a:spAutoFit/>
          </a:bodyPr>
          <a:lstStyle/>
          <a:p>
            <a:pPr algn="l">
              <a:lnSpc>
                <a:spcPct val="120000"/>
              </a:lnSpc>
              <a:spcBef>
                <a:spcPts val="0"/>
              </a:spcBef>
              <a:spcAft>
                <a:spcPts val="300"/>
              </a:spcAft>
            </a:pPr>
            <a:r>
              <a:rPr sz="2400" b="1">
                <a:solidFill>
                  <a:srgbClr val="7A2026"/>
                </a:solidFill>
                <a:latin typeface="微软雅黑" panose="020B0503020204020204" charset="-122"/>
              </a:rPr>
              <a:t>原句  </a:t>
            </a:r>
            <a:r>
              <a:rPr sz="2400" b="0">
                <a:solidFill>
                  <a:srgbClr val="2C3E50"/>
                </a:solidFill>
                <a:latin typeface="微软雅黑" panose="020B0503020204020204" charset="-122"/>
              </a:rPr>
              <a:t>Believing that truth should never be sacrificed for profit, Houdini felt a strong responsibility to protect ordinary people from being cheated.</a:t>
            </a:r>
            <a:endParaRPr sz="2400" b="0">
              <a:solidFill>
                <a:srgbClr val="2C3E50"/>
              </a:solidFill>
              <a:latin typeface="微软雅黑" panose="020B0503020204020204" charset="-122"/>
            </a:endParaRPr>
          </a:p>
          <a:p>
            <a:pPr algn="l">
              <a:lnSpc>
                <a:spcPct val="120000"/>
              </a:lnSpc>
              <a:spcBef>
                <a:spcPts val="0"/>
              </a:spcBef>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现在分词短语作状语；should be sacrificed 被动；protect... from being cheated 防被欺骗。</a:t>
            </a:r>
            <a:endParaRPr sz="2400" b="0">
              <a:solidFill>
                <a:srgbClr val="6E7884"/>
              </a:solidFill>
              <a:latin typeface="微软雅黑" panose="020B0503020204020204" charset="-122"/>
            </a:endParaRPr>
          </a:p>
          <a:p>
            <a:pPr algn="l">
              <a:lnSpc>
                <a:spcPct val="120000"/>
              </a:lnSpc>
              <a:spcBef>
                <a:spcPts val="0"/>
              </a:spcBef>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认为真相不应为利益牺牲，胡迪尼深感有责任保护普通人免遭欺骗。</a:t>
            </a:r>
            <a:endParaRPr sz="2400" b="0">
              <a:solidFill>
                <a:srgbClr val="2C3E50"/>
              </a:solidFill>
              <a:latin typeface="微软雅黑" panose="020B0503020204020204" charset="-122"/>
            </a:endParaRPr>
          </a:p>
        </p:txBody>
      </p:sp>
      <p:sp>
        <p:nvSpPr>
          <p:cNvPr id="12" name="TextBox 11"/>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30</a:t>
            </a:r>
            <a:endParaRPr sz="1000" b="0">
              <a:solidFill>
                <a:srgbClr val="6E7884"/>
              </a:solidFill>
              <a:latin typeface="微软雅黑" panose="020B0503020204020204" charset="-122"/>
            </a:endParaRPr>
          </a:p>
        </p:txBody>
      </p:sp>
      <p:sp>
        <p:nvSpPr>
          <p:cNvPr id="13" name="TextBox 1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7"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2" end="2"/>
                                            </p:txEl>
                                          </p:spTgt>
                                        </p:tgtEl>
                                        <p:attrNameLst>
                                          <p:attrName>style.visibility</p:attrName>
                                        </p:attrNameLst>
                                      </p:cBhvr>
                                      <p:to>
                                        <p:strVal val="visible"/>
                                      </p:to>
                                    </p:set>
                                    <p:anim calcmode="discrete" valueType="clr">
                                      <p:cBhvr override="childStyle">
                                        <p:cTn id="14" dur="80"/>
                                        <p:tgtEl>
                                          <p:spTgt spid="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一）</a:t>
            </a:r>
            <a:endParaRPr sz="1800" b="0">
              <a:solidFill>
                <a:srgbClr val="DCE4F0"/>
              </a:solidFill>
              <a:latin typeface="微软雅黑" panose="020B0503020204020204" charset="-122"/>
            </a:endParaRPr>
          </a:p>
        </p:txBody>
      </p:sp>
      <p:sp>
        <p:nvSpPr>
          <p:cNvPr id="6" name="TextBox 5"/>
          <p:cNvSpPr txBox="1"/>
          <p:nvPr/>
        </p:nvSpPr>
        <p:spPr>
          <a:xfrm>
            <a:off x="502920" y="1143000"/>
            <a:ext cx="11201400" cy="5368925"/>
          </a:xfrm>
          <a:prstGeom prst="rect">
            <a:avLst/>
          </a:prstGeom>
          <a:noFill/>
        </p:spPr>
        <p:txBody>
          <a:bodyPr wrap="square" lIns="25400" tIns="12700" rIns="25400" bIns="12700" anchor="t">
            <a:spAutoFit/>
          </a:bodyPr>
          <a:lstStyle/>
          <a:p>
            <a:pPr algn="l">
              <a:lnSpc>
                <a:spcPct val="102000"/>
              </a:lnSpc>
              <a:spcAft>
                <a:spcPts val="400"/>
              </a:spcAft>
            </a:pPr>
            <a:r>
              <a:rPr sz="2000" b="1">
                <a:solidFill>
                  <a:srgbClr val="A3D160"/>
                </a:solidFill>
                <a:latin typeface="微软雅黑" panose="020B0503020204020204" charset="-122"/>
              </a:rPr>
              <a:t>【C】</a:t>
            </a:r>
            <a:endParaRPr sz="2000" b="1">
              <a:solidFill>
                <a:srgbClr val="A3D16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Pop culture holds that if you're trapped in a well, Lassie will lead the rescue—but if you're stuck with Garfield, you'd better have some lasagna（千层面）in your pocket. And a recent study suggests such stereotypes（刻板印象）aren't far off.</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The study grew out of a broader question about prosocial behavior—why some species help others and some don't, says comparative ethologist Melitta Csepregi. To get at that, she and her colleagues compared 19 children (16-24 months old) with 38 untrained pet dogs and 22 cats—three species that live closely with humans but differ sharply in their evolutionary histories.</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In the experiment, a familiar caregiver—the child's parent or the pet's owner—interacted with a sponge（海绵）before turning away. Then an experimenter hid it in full view of the study subject. Across three trials—when the sponge was unreachable and covered, then visible but out of reach, then fully reachable—the caregiver searched, repeating, “I can't find it. What should I do?” but never directly addressing the subject.</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二）</a:t>
            </a:r>
            <a:endParaRPr sz="1800" b="0">
              <a:solidFill>
                <a:srgbClr val="DCE4F0"/>
              </a:solidFill>
              <a:latin typeface="微软雅黑" panose="020B0503020204020204" charset="-122"/>
            </a:endParaRPr>
          </a:p>
        </p:txBody>
      </p:sp>
      <p:sp>
        <p:nvSpPr>
          <p:cNvPr id="6" name="TextBox 5"/>
          <p:cNvSpPr txBox="1"/>
          <p:nvPr/>
        </p:nvSpPr>
        <p:spPr>
          <a:xfrm>
            <a:off x="502920" y="1143000"/>
            <a:ext cx="11201400" cy="5379085"/>
          </a:xfrm>
          <a:prstGeom prst="rect">
            <a:avLst/>
          </a:prstGeom>
          <a:noFill/>
        </p:spPr>
        <p:txBody>
          <a:bodyPr wrap="square" lIns="25400" tIns="12700" rIns="25400" bIns="12700" anchor="t">
            <a:spAutoFit/>
          </a:bodyPr>
          <a:lstStyle/>
          <a:p>
            <a:pPr indent="457200" algn="l">
              <a:lnSpc>
                <a:spcPct val="122000"/>
              </a:lnSpc>
              <a:spcBef>
                <a:spcPts val="0"/>
              </a:spcBef>
              <a:spcAft>
                <a:spcPts val="400"/>
              </a:spcAft>
            </a:pPr>
            <a:r>
              <a:rPr sz="2000">
                <a:solidFill>
                  <a:srgbClr val="2C3E50"/>
                </a:solidFill>
                <a:latin typeface="微软雅黑" panose="020B0503020204020204" charset="-122"/>
                <a:sym typeface="+mn-ea"/>
              </a:rPr>
              <a:t>The study, published in Animal Behaviour, found that all three groups paid similar levels of attention. But children and dogs were more likely to show helping-related behaviors—approaching, indicating or retrieving the object. By the third trial, more than half the dogs and nearly half the kids indicated the object's location, and some even brought it to the caregiver. Cats never approached it and only rarely indicated its location.</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So was it that the cats didn't understand the cue, or did they just lack the motivation? To find out, the researchers added a final trial, replacing the sponge with food or a favorite toy. Cats then approached and indicated the object as often as dogs and children did.</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“This brilliant study puts hard data to showing that cats aren't mean but operate on a different evolutionary system,” says ethologist Elisabetta Palagi, who was not part of the study. Dogs and children, she notes, are evolutionarily hardwired to treat another's problem as their own. Cats, however, remain autonomous, understanding the situation without feeling forced to intervene unless there's a direct benefit for themselves. “They truly are the efficient specialists of the animal kingdom.”</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Cute_flat_illustration_of_a_yo_2026-08-22T13-47-20.png"/>
          <p:cNvPicPr>
            <a:picLocks noChangeAspect="1"/>
          </p:cNvPicPr>
          <p:nvPr/>
        </p:nvPicPr>
        <p:blipFill>
          <a:blip r:embed="rId1"/>
          <a:srcRect b="5355"/>
          <a:stretch>
            <a:fillRect/>
          </a:stretch>
        </p:blipFill>
        <p:spPr>
          <a:xfrm>
            <a:off x="845820" y="1458595"/>
            <a:ext cx="4114800" cy="3894455"/>
          </a:xfrm>
          <a:prstGeom prst="rect">
            <a:avLst/>
          </a:prstGeom>
        </p:spPr>
      </p:pic>
      <p:sp>
        <p:nvSpPr>
          <p:cNvPr id="8" name="Rounded Rectangle 7"/>
          <p:cNvSpPr/>
          <p:nvPr/>
        </p:nvSpPr>
        <p:spPr>
          <a:xfrm>
            <a:off x="5532120" y="1234440"/>
            <a:ext cx="6172200" cy="914400"/>
          </a:xfrm>
          <a:prstGeom prst="roundRect">
            <a:avLst/>
          </a:prstGeom>
          <a:solidFill>
            <a:srgbClr val="F5F8FA"/>
          </a:solidFill>
          <a:ln w="15240">
            <a:solidFill>
              <a:srgbClr val="A3D1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以“研究论文”逻辑展开：话题引入→实验设计→发现→追加验证→专家结论。</a:t>
            </a:r>
            <a:endParaRPr sz="1800" b="1">
              <a:solidFill>
                <a:srgbClr val="1B5E20"/>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人与自然 — 自然生态（动物行为）</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科普说明文（实验研究报告）</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349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写作手法(28) + 实验细节(29) + 词义(30) + 观点(31)</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★★★（实验逻辑链长）</a:t>
            </a:r>
            <a:endParaRPr sz="1800" b="0">
              <a:solidFill>
                <a:srgbClr val="2C3E50"/>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思维导图（研究脉络）</a:t>
            </a:r>
            <a:endParaRPr sz="2400" b="1">
              <a:solidFill>
                <a:srgbClr val="FFFFFF"/>
              </a:solidFill>
              <a:latin typeface="微软雅黑" panose="020B0503020204020204" charset="-122"/>
            </a:endParaRPr>
          </a:p>
        </p:txBody>
      </p:sp>
      <p:sp>
        <p:nvSpPr>
          <p:cNvPr id="5" name="Rounded Rectangle 4"/>
          <p:cNvSpPr/>
          <p:nvPr/>
        </p:nvSpPr>
        <p:spPr>
          <a:xfrm>
            <a:off x="261975" y="2240280"/>
            <a:ext cx="2084831" cy="2057400"/>
          </a:xfrm>
          <a:prstGeom prst="roundRect">
            <a:avLst/>
          </a:prstGeom>
          <a:solidFill>
            <a:srgbClr val="DCF0DE"/>
          </a:solidFill>
          <a:ln w="22225">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ounded Rectangle 5"/>
          <p:cNvSpPr/>
          <p:nvPr/>
        </p:nvSpPr>
        <p:spPr>
          <a:xfrm>
            <a:off x="261975" y="2240280"/>
            <a:ext cx="2084831" cy="566928"/>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261975" y="2240280"/>
            <a:ext cx="2084831" cy="56692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①  引入话题</a:t>
            </a:r>
            <a:endParaRPr sz="1800" b="1">
              <a:solidFill>
                <a:srgbClr val="FFFFFF"/>
              </a:solidFill>
              <a:latin typeface="微软雅黑" panose="020B0503020204020204" charset="-122"/>
            </a:endParaRPr>
          </a:p>
        </p:txBody>
      </p:sp>
      <p:sp>
        <p:nvSpPr>
          <p:cNvPr id="8" name="TextBox 7"/>
          <p:cNvSpPr txBox="1"/>
          <p:nvPr/>
        </p:nvSpPr>
        <p:spPr>
          <a:xfrm>
            <a:off x="371703" y="2898648"/>
            <a:ext cx="1865376" cy="1307592"/>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流行文化：猫狗助人刻板印象</a:t>
            </a:r>
            <a:endParaRPr sz="1800" b="0">
              <a:solidFill>
                <a:srgbClr val="2C3E50"/>
              </a:solidFill>
              <a:latin typeface="微软雅黑" panose="020B0503020204020204" charset="-122"/>
            </a:endParaRPr>
          </a:p>
        </p:txBody>
      </p:sp>
      <p:sp>
        <p:nvSpPr>
          <p:cNvPr id="9" name="Right Arrow 8"/>
          <p:cNvSpPr/>
          <p:nvPr/>
        </p:nvSpPr>
        <p:spPr>
          <a:xfrm>
            <a:off x="2374239" y="3140964"/>
            <a:ext cx="256032" cy="256032"/>
          </a:xfrm>
          <a:prstGeom prst="rightArrow">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2657703" y="2240280"/>
            <a:ext cx="2084831" cy="2057400"/>
          </a:xfrm>
          <a:prstGeom prst="roundRect">
            <a:avLst/>
          </a:prstGeom>
          <a:solidFill>
            <a:srgbClr val="EEE1F7"/>
          </a:solidFill>
          <a:ln w="22225">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2657703" y="2240280"/>
            <a:ext cx="2084831" cy="566928"/>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2657703" y="2240280"/>
            <a:ext cx="2084831" cy="56692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②  实验设计</a:t>
            </a:r>
            <a:endParaRPr sz="1800" b="1">
              <a:solidFill>
                <a:srgbClr val="FFFFFF"/>
              </a:solidFill>
              <a:latin typeface="微软雅黑" panose="020B0503020204020204" charset="-122"/>
            </a:endParaRPr>
          </a:p>
        </p:txBody>
      </p:sp>
      <p:sp>
        <p:nvSpPr>
          <p:cNvPr id="13" name="TextBox 12"/>
          <p:cNvSpPr txBox="1"/>
          <p:nvPr/>
        </p:nvSpPr>
        <p:spPr>
          <a:xfrm>
            <a:off x="2767431" y="2898648"/>
            <a:ext cx="1865376" cy="1307592"/>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儿童 vs 狗 vs 猫；3 轮找海绵</a:t>
            </a:r>
            <a:endParaRPr sz="1800" b="0">
              <a:solidFill>
                <a:srgbClr val="2C3E50"/>
              </a:solidFill>
              <a:latin typeface="微软雅黑" panose="020B0503020204020204" charset="-122"/>
            </a:endParaRPr>
          </a:p>
        </p:txBody>
      </p:sp>
      <p:sp>
        <p:nvSpPr>
          <p:cNvPr id="14" name="Right Arrow 13"/>
          <p:cNvSpPr/>
          <p:nvPr/>
        </p:nvSpPr>
        <p:spPr>
          <a:xfrm>
            <a:off x="4769967" y="3140964"/>
            <a:ext cx="256032" cy="256032"/>
          </a:xfrm>
          <a:prstGeom prst="rightArrow">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053431" y="2240280"/>
            <a:ext cx="2084831" cy="2057400"/>
          </a:xfrm>
          <a:prstGeom prst="roundRect">
            <a:avLst/>
          </a:prstGeom>
          <a:solidFill>
            <a:srgbClr val="DCF0DE"/>
          </a:solidFill>
          <a:ln w="22225">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ounded Rectangle 15"/>
          <p:cNvSpPr/>
          <p:nvPr/>
        </p:nvSpPr>
        <p:spPr>
          <a:xfrm>
            <a:off x="5053431" y="2240280"/>
            <a:ext cx="2084831" cy="566928"/>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053431" y="2240280"/>
            <a:ext cx="2084831" cy="56692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③  核心发现</a:t>
            </a:r>
            <a:endParaRPr sz="1800" b="1">
              <a:solidFill>
                <a:srgbClr val="FFFFFF"/>
              </a:solidFill>
              <a:latin typeface="微软雅黑" panose="020B0503020204020204" charset="-122"/>
            </a:endParaRPr>
          </a:p>
        </p:txBody>
      </p:sp>
      <p:sp>
        <p:nvSpPr>
          <p:cNvPr id="18" name="TextBox 17"/>
          <p:cNvSpPr txBox="1"/>
          <p:nvPr/>
        </p:nvSpPr>
        <p:spPr>
          <a:xfrm>
            <a:off x="5163159" y="2898648"/>
            <a:ext cx="1865376" cy="1307592"/>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儿童+狗助人；猫不行动</a:t>
            </a:r>
            <a:endParaRPr sz="1800" b="0">
              <a:solidFill>
                <a:srgbClr val="2C3E50"/>
              </a:solidFill>
              <a:latin typeface="微软雅黑" panose="020B0503020204020204" charset="-122"/>
            </a:endParaRPr>
          </a:p>
        </p:txBody>
      </p:sp>
      <p:sp>
        <p:nvSpPr>
          <p:cNvPr id="19" name="Right Arrow 18"/>
          <p:cNvSpPr/>
          <p:nvPr/>
        </p:nvSpPr>
        <p:spPr>
          <a:xfrm>
            <a:off x="7165695" y="3140964"/>
            <a:ext cx="256032" cy="256032"/>
          </a:xfrm>
          <a:prstGeom prst="rightArrow">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ounded Rectangle 19"/>
          <p:cNvSpPr/>
          <p:nvPr/>
        </p:nvSpPr>
        <p:spPr>
          <a:xfrm>
            <a:off x="7449159" y="2240280"/>
            <a:ext cx="2084831" cy="2057400"/>
          </a:xfrm>
          <a:prstGeom prst="roundRect">
            <a:avLst/>
          </a:prstGeom>
          <a:solidFill>
            <a:srgbClr val="EEE1F7"/>
          </a:solidFill>
          <a:ln w="22225">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ounded Rectangle 20"/>
          <p:cNvSpPr/>
          <p:nvPr/>
        </p:nvSpPr>
        <p:spPr>
          <a:xfrm>
            <a:off x="7449159" y="2240280"/>
            <a:ext cx="2084831" cy="566928"/>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449159" y="2240280"/>
            <a:ext cx="2084831" cy="56692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④  追加验证</a:t>
            </a:r>
            <a:endParaRPr sz="1800" b="1">
              <a:solidFill>
                <a:srgbClr val="FFFFFF"/>
              </a:solidFill>
              <a:latin typeface="微软雅黑" panose="020B0503020204020204" charset="-122"/>
            </a:endParaRPr>
          </a:p>
        </p:txBody>
      </p:sp>
      <p:sp>
        <p:nvSpPr>
          <p:cNvPr id="23" name="TextBox 22"/>
          <p:cNvSpPr txBox="1"/>
          <p:nvPr/>
        </p:nvSpPr>
        <p:spPr>
          <a:xfrm>
            <a:off x="7558887" y="2898648"/>
            <a:ext cx="1865376" cy="1307592"/>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换食物/玩具→猫也行动</a:t>
            </a:r>
            <a:endParaRPr sz="1800" b="0">
              <a:solidFill>
                <a:srgbClr val="2C3E50"/>
              </a:solidFill>
              <a:latin typeface="微软雅黑" panose="020B0503020204020204" charset="-122"/>
            </a:endParaRPr>
          </a:p>
        </p:txBody>
      </p:sp>
      <p:sp>
        <p:nvSpPr>
          <p:cNvPr id="24" name="Right Arrow 23"/>
          <p:cNvSpPr/>
          <p:nvPr/>
        </p:nvSpPr>
        <p:spPr>
          <a:xfrm>
            <a:off x="9561423" y="3140964"/>
            <a:ext cx="256032" cy="256032"/>
          </a:xfrm>
          <a:prstGeom prst="rightArrow">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ounded Rectangle 24"/>
          <p:cNvSpPr/>
          <p:nvPr/>
        </p:nvSpPr>
        <p:spPr>
          <a:xfrm>
            <a:off x="9844887" y="2240280"/>
            <a:ext cx="2084831" cy="2057400"/>
          </a:xfrm>
          <a:prstGeom prst="roundRect">
            <a:avLst/>
          </a:prstGeom>
          <a:solidFill>
            <a:srgbClr val="DCF0DE"/>
          </a:solidFill>
          <a:ln w="22225">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ounded Rectangle 25"/>
          <p:cNvSpPr/>
          <p:nvPr/>
        </p:nvSpPr>
        <p:spPr>
          <a:xfrm>
            <a:off x="9844887" y="2240280"/>
            <a:ext cx="2084831" cy="566928"/>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9844887" y="2240280"/>
            <a:ext cx="2084831" cy="56692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⑤  专家结论</a:t>
            </a:r>
            <a:endParaRPr sz="1800" b="1">
              <a:solidFill>
                <a:srgbClr val="FFFFFF"/>
              </a:solidFill>
              <a:latin typeface="微软雅黑" panose="020B0503020204020204" charset="-122"/>
            </a:endParaRPr>
          </a:p>
        </p:txBody>
      </p:sp>
      <p:sp>
        <p:nvSpPr>
          <p:cNvPr id="28" name="TextBox 27"/>
          <p:cNvSpPr txBox="1"/>
          <p:nvPr/>
        </p:nvSpPr>
        <p:spPr>
          <a:xfrm>
            <a:off x="9954615" y="2898648"/>
            <a:ext cx="1865376" cy="1307592"/>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猫非冷漠，进化系统不同</a:t>
            </a:r>
            <a:endParaRPr sz="1800" b="0">
              <a:solidFill>
                <a:srgbClr val="2C3E50"/>
              </a:solidFill>
              <a:latin typeface="微软雅黑" panose="020B0503020204020204" charset="-122"/>
            </a:endParaRPr>
          </a:p>
        </p:txBody>
      </p:sp>
      <p:sp>
        <p:nvSpPr>
          <p:cNvPr id="30" name="TextBox 29"/>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第 28 题</a:t>
            </a:r>
            <a:endParaRPr sz="2400" b="1">
              <a:solidFill>
                <a:srgbClr val="FFFFFF"/>
              </a:solidFill>
              <a:latin typeface="微软雅黑" panose="020B0503020204020204" charset="-122"/>
            </a:endParaRPr>
          </a:p>
        </p:txBody>
      </p:sp>
      <p:sp>
        <p:nvSpPr>
          <p:cNvPr id="5" name="TextBox 4"/>
          <p:cNvSpPr txBox="1"/>
          <p:nvPr/>
        </p:nvSpPr>
        <p:spPr>
          <a:xfrm>
            <a:off x="244475" y="1143000"/>
            <a:ext cx="11459845" cy="4669155"/>
          </a:xfrm>
          <a:prstGeom prst="rect">
            <a:avLst/>
          </a:prstGeom>
          <a:noFill/>
        </p:spPr>
        <p:txBody>
          <a:bodyPr wrap="square" lIns="25400" tIns="12700" rIns="25400" bIns="12700" anchor="t">
            <a:spAutoFit/>
          </a:bodyPr>
          <a:lstStyle/>
          <a:p>
            <a:pPr algn="l">
              <a:lnSpc>
                <a:spcPct val="103000"/>
              </a:lnSpc>
              <a:spcAft>
                <a:spcPts val="400"/>
              </a:spcAft>
            </a:pPr>
            <a:r>
              <a:rPr sz="2400" b="1">
                <a:solidFill>
                  <a:srgbClr val="A3D160"/>
                </a:solidFill>
                <a:latin typeface="微软雅黑" panose="020B0503020204020204" charset="-122"/>
              </a:rPr>
              <a:t>【题干】 </a:t>
            </a:r>
            <a:r>
              <a:rPr sz="2400" b="1">
                <a:solidFill>
                  <a:srgbClr val="2C3E50"/>
                </a:solidFill>
                <a:latin typeface="微软雅黑" panose="020B0503020204020204" charset="-122"/>
              </a:rPr>
              <a:t>How does the author introduce the research topic in paragraph 1?</a:t>
            </a:r>
            <a:endParaRPr sz="2400" b="1">
              <a:solidFill>
                <a:srgbClr val="2C3E50"/>
              </a:solidFill>
              <a:latin typeface="微软雅黑" panose="020B0503020204020204" charset="-122"/>
            </a:endParaRPr>
          </a:p>
          <a:p>
            <a:pPr algn="l">
              <a:lnSpc>
                <a:spcPct val="103000"/>
              </a:lnSpc>
              <a:spcAft>
                <a:spcPts val="400"/>
              </a:spcAft>
            </a:pPr>
            <a:r>
              <a:rPr sz="2400" b="0">
                <a:solidFill>
                  <a:srgbClr val="6E7884"/>
                </a:solidFill>
                <a:latin typeface="微软雅黑" panose="020B0503020204020204" charset="-122"/>
              </a:rPr>
              <a:t>（作者在第一段如何引出研究话题？）</a:t>
            </a:r>
            <a:endParaRPr sz="2400" b="0">
              <a:solidFill>
                <a:srgbClr val="6E7884"/>
              </a:solidFill>
              <a:latin typeface="微软雅黑" panose="020B0503020204020204" charset="-122"/>
            </a:endParaRPr>
          </a:p>
          <a:p>
            <a:pPr algn="l">
              <a:lnSpc>
                <a:spcPct val="103000"/>
              </a:lnSpc>
              <a:spcAft>
                <a:spcPts val="400"/>
              </a:spcAft>
            </a:pPr>
            <a:r>
              <a:rPr sz="2400" b="1">
                <a:solidFill>
                  <a:srgbClr val="A3D160"/>
                </a:solidFill>
                <a:latin typeface="微软雅黑" panose="020B0503020204020204" charset="-122"/>
              </a:rPr>
              <a:t>【选项】</a:t>
            </a:r>
            <a:endParaRPr sz="2400" b="1">
              <a:solidFill>
                <a:srgbClr val="A3D160"/>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By presenting a scientific theory.  </a:t>
            </a:r>
            <a:r>
              <a:rPr sz="2400" b="0">
                <a:solidFill>
                  <a:srgbClr val="6E7884"/>
                </a:solidFill>
                <a:latin typeface="微软雅黑" panose="020B0503020204020204" charset="-122"/>
              </a:rPr>
              <a:t>（提出科学理论）</a:t>
            </a:r>
            <a:endParaRPr sz="2400" b="0">
              <a:solidFill>
                <a:srgbClr val="6E7884"/>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 B. </a:t>
            </a:r>
            <a:r>
              <a:rPr sz="2400" b="1">
                <a:solidFill>
                  <a:srgbClr val="2C3E50"/>
                </a:solidFill>
                <a:latin typeface="微软雅黑" panose="020B0503020204020204" charset="-122"/>
              </a:rPr>
              <a:t>By citing pop culture images.  </a:t>
            </a:r>
            <a:r>
              <a:rPr sz="2400" b="1">
                <a:solidFill>
                  <a:srgbClr val="219E5A"/>
                </a:solidFill>
                <a:latin typeface="微软雅黑" panose="020B0503020204020204" charset="-122"/>
              </a:rPr>
              <a:t>（引用流行文化形象）</a:t>
            </a:r>
            <a:endParaRPr sz="2400" b="1">
              <a:solidFill>
                <a:srgbClr val="219E5A"/>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By questioning certain stereotypes.  </a:t>
            </a:r>
            <a:r>
              <a:rPr sz="2400" b="0">
                <a:solidFill>
                  <a:srgbClr val="6E7884"/>
                </a:solidFill>
                <a:latin typeface="微软雅黑" panose="020B0503020204020204" charset="-122"/>
              </a:rPr>
              <a:t>（质疑刻板印象）</a:t>
            </a:r>
            <a:endParaRPr sz="2400" b="0">
              <a:solidFill>
                <a:srgbClr val="6E7884"/>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By describing a rescue experience.  </a:t>
            </a:r>
            <a:r>
              <a:rPr sz="2400" b="0">
                <a:solidFill>
                  <a:srgbClr val="6E7884"/>
                </a:solidFill>
                <a:latin typeface="微软雅黑" panose="020B0503020204020204" charset="-122"/>
              </a:rPr>
              <a:t>（描述救援经历）</a:t>
            </a:r>
            <a:endParaRPr sz="2400" b="0">
              <a:solidFill>
                <a:srgbClr val="6E7884"/>
              </a:solidFill>
              <a:latin typeface="微软雅黑" panose="020B0503020204020204" charset="-122"/>
            </a:endParaRPr>
          </a:p>
          <a:p>
            <a:pPr algn="l">
              <a:lnSpc>
                <a:spcPct val="103000"/>
              </a:lnSpc>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第一段 Lassie / Garfield 形象</a:t>
            </a:r>
            <a:endParaRPr sz="2400" b="0">
              <a:solidFill>
                <a:srgbClr val="5A6470"/>
              </a:solidFill>
              <a:latin typeface="微软雅黑" panose="020B0503020204020204" charset="-122"/>
            </a:endParaRPr>
          </a:p>
          <a:p>
            <a:pPr algn="l">
              <a:lnSpc>
                <a:spcPct val="103000"/>
              </a:lnSpc>
              <a:spcAft>
                <a:spcPts val="400"/>
              </a:spcAft>
            </a:pPr>
            <a:r>
              <a:rPr sz="2400" b="1">
                <a:solidFill>
                  <a:srgbClr val="1B5E20"/>
                </a:solidFill>
                <a:latin typeface="微软雅黑" panose="020B0503020204020204" charset="-122"/>
              </a:rPr>
              <a:t>【解析】 </a:t>
            </a:r>
            <a:r>
              <a:rPr sz="2400" b="0">
                <a:solidFill>
                  <a:srgbClr val="2C3E50"/>
                </a:solidFill>
                <a:latin typeface="微软雅黑" panose="020B0503020204020204" charset="-122"/>
              </a:rPr>
              <a:t>首段以 Lassie 与 Garfield 这两个流行文化形象引出关于动物助人行为的刻板印象，从而切入研究。</a:t>
            </a:r>
            <a:endParaRPr sz="2400" b="0">
              <a:solidFill>
                <a:srgbClr val="2C3E50"/>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【答案】 ✅  B</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第 29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429250"/>
          </a:xfrm>
          <a:prstGeom prst="rect">
            <a:avLst/>
          </a:prstGeom>
          <a:noFill/>
        </p:spPr>
        <p:txBody>
          <a:bodyPr wrap="square" lIns="25400" tIns="12700" rIns="25400" bIns="12700" anchor="t">
            <a:spAutoFit/>
          </a:bodyPr>
          <a:lstStyle/>
          <a:p>
            <a:pPr algn="l">
              <a:lnSpc>
                <a:spcPct val="123000"/>
              </a:lnSpc>
              <a:spcBef>
                <a:spcPts val="0"/>
              </a:spcBef>
              <a:spcAft>
                <a:spcPts val="400"/>
              </a:spcAft>
            </a:pPr>
            <a:r>
              <a:rPr sz="2400" b="1">
                <a:solidFill>
                  <a:srgbClr val="A3D160"/>
                </a:solidFill>
                <a:latin typeface="微软雅黑" panose="020B0503020204020204" charset="-122"/>
              </a:rPr>
              <a:t>【题干】 </a:t>
            </a:r>
            <a:r>
              <a:rPr sz="2400" b="1">
                <a:solidFill>
                  <a:srgbClr val="2C3E50"/>
                </a:solidFill>
                <a:latin typeface="微软雅黑" panose="020B0503020204020204" charset="-122"/>
              </a:rPr>
              <a:t>What can we learn about the experiment?</a:t>
            </a:r>
            <a:r>
              <a:rPr lang="en-US" sz="2400" b="1">
                <a:solidFill>
                  <a:srgbClr val="2C3E50"/>
                </a:solidFill>
                <a:latin typeface="微软雅黑" panose="020B0503020204020204" charset="-122"/>
              </a:rPr>
              <a:t> </a:t>
            </a:r>
            <a:r>
              <a:rPr sz="2400" b="0">
                <a:solidFill>
                  <a:srgbClr val="6E7884"/>
                </a:solidFill>
                <a:latin typeface="微软雅黑" panose="020B0503020204020204" charset="-122"/>
              </a:rPr>
              <a:t>（关于该实验，可知？）</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A3D160"/>
                </a:solidFill>
                <a:latin typeface="微软雅黑" panose="020B0503020204020204" charset="-122"/>
              </a:rPr>
              <a:t>【选项】</a:t>
            </a:r>
            <a:endParaRPr sz="2400" b="1">
              <a:solidFill>
                <a:srgbClr val="A3D160"/>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The caregiver turned to the subject for help.  </a:t>
            </a:r>
            <a:r>
              <a:rPr sz="2400" b="0">
                <a:solidFill>
                  <a:srgbClr val="6E7884"/>
                </a:solidFill>
                <a:latin typeface="微软雅黑" panose="020B0503020204020204" charset="-122"/>
              </a:rPr>
              <a:t>（照顾者向受试求助）</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The first three trials were randomly conducted.  </a:t>
            </a:r>
            <a:r>
              <a:rPr sz="2400" b="0">
                <a:solidFill>
                  <a:srgbClr val="6E7884"/>
                </a:solidFill>
                <a:latin typeface="微软雅黑" panose="020B0503020204020204" charset="-122"/>
              </a:rPr>
              <a:t>（前三轮随机进行）</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 C. </a:t>
            </a:r>
            <a:r>
              <a:rPr sz="2400" b="1">
                <a:solidFill>
                  <a:srgbClr val="2C3E50"/>
                </a:solidFill>
                <a:latin typeface="微软雅黑" panose="020B0503020204020204" charset="-122"/>
              </a:rPr>
              <a:t>The last trial explored the cause of cats' inaction.  </a:t>
            </a:r>
            <a:r>
              <a:rPr sz="2400" b="1">
                <a:solidFill>
                  <a:srgbClr val="219E5A"/>
                </a:solidFill>
                <a:latin typeface="微软雅黑" panose="020B0503020204020204" charset="-122"/>
              </a:rPr>
              <a:t>（最后一轮探究猫不行动的原因）</a:t>
            </a:r>
            <a:endParaRPr sz="2400" b="1">
              <a:solidFill>
                <a:srgbClr val="219E5A"/>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The subjects have identical evolutionary histories.  </a:t>
            </a:r>
            <a:r>
              <a:rPr sz="2400" b="0">
                <a:solidFill>
                  <a:srgbClr val="6E7884"/>
                </a:solidFill>
                <a:latin typeface="微软雅黑" panose="020B0503020204020204" charset="-122"/>
              </a:rPr>
              <a:t>（受试进化史相同）</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第五段增补实验</a:t>
            </a:r>
            <a:endParaRPr sz="2400" b="0">
              <a:solidFill>
                <a:srgbClr val="5A6470"/>
              </a:solidFill>
              <a:latin typeface="微软雅黑" panose="020B0503020204020204" charset="-122"/>
            </a:endParaRPr>
          </a:p>
          <a:p>
            <a:pPr algn="l">
              <a:lnSpc>
                <a:spcPct val="123000"/>
              </a:lnSpc>
              <a:spcBef>
                <a:spcPts val="0"/>
              </a:spcBef>
              <a:spcAft>
                <a:spcPts val="400"/>
              </a:spcAft>
            </a:pPr>
            <a:r>
              <a:rPr sz="2400" b="1">
                <a:solidFill>
                  <a:srgbClr val="1B5E20"/>
                </a:solidFill>
                <a:latin typeface="微软雅黑" panose="020B0503020204020204" charset="-122"/>
              </a:rPr>
              <a:t>【解析】 </a:t>
            </a:r>
            <a:r>
              <a:rPr sz="2400" b="0">
                <a:solidFill>
                  <a:srgbClr val="2C3E50"/>
                </a:solidFill>
                <a:latin typeface="微软雅黑" panose="020B0503020204020204" charset="-122"/>
              </a:rPr>
              <a:t>研究者增加最后一轮（用食物/玩具）是为弄清猫不行动是“不理解”还是“没动机”，即探究原因。</a:t>
            </a:r>
            <a:endParaRPr sz="2400" b="0">
              <a:solidFill>
                <a:srgbClr val="2C3E50"/>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【答案】 ✅  C</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2" end="2"/>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strips(downLeft)">
                                      <p:cBhvr>
                                        <p:cTn id="25" dur="500"/>
                                        <p:tgtEl>
                                          <p:spTgt spid="5">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strips(downLeft)">
                                      <p:cBhvr>
                                        <p:cTn id="28" dur="500"/>
                                        <p:tgtEl>
                                          <p:spTgt spid="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第 30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309235"/>
          </a:xfrm>
          <a:prstGeom prst="rect">
            <a:avLst/>
          </a:prstGeom>
          <a:noFill/>
        </p:spPr>
        <p:txBody>
          <a:bodyPr wrap="square" lIns="25400" tIns="12700" rIns="25400" bIns="12700" anchor="t">
            <a:spAutoFit/>
          </a:bodyPr>
          <a:lstStyle/>
          <a:p>
            <a:pPr algn="l">
              <a:lnSpc>
                <a:spcPct val="120000"/>
              </a:lnSpc>
              <a:spcBef>
                <a:spcPts val="0"/>
              </a:spcBef>
              <a:spcAft>
                <a:spcPts val="400"/>
              </a:spcAft>
            </a:pPr>
            <a:r>
              <a:rPr sz="2400" b="1">
                <a:solidFill>
                  <a:srgbClr val="A3D160"/>
                </a:solidFill>
                <a:latin typeface="微软雅黑" panose="020B0503020204020204" charset="-122"/>
              </a:rPr>
              <a:t>【题干】 </a:t>
            </a:r>
            <a:r>
              <a:rPr sz="2400" b="1">
                <a:solidFill>
                  <a:srgbClr val="2C3E50"/>
                </a:solidFill>
                <a:latin typeface="微软雅黑" panose="020B0503020204020204" charset="-122"/>
              </a:rPr>
              <a:t>What does the underlined word “retrieving” in paragraph 4 mean?</a:t>
            </a:r>
            <a:r>
              <a:rPr lang="en-US" sz="2400" b="1">
                <a:solidFill>
                  <a:srgbClr val="2C3E50"/>
                </a:solidFill>
                <a:latin typeface="微软雅黑" panose="020B0503020204020204" charset="-122"/>
              </a:rPr>
              <a:t>  </a:t>
            </a:r>
            <a:r>
              <a:rPr sz="2400" b="0">
                <a:solidFill>
                  <a:srgbClr val="6E7884"/>
                </a:solidFill>
                <a:latin typeface="微软雅黑" panose="020B0503020204020204" charset="-122"/>
              </a:rPr>
              <a:t>（第四段画线词 retrieving 意为？）</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A3D160"/>
                </a:solidFill>
                <a:latin typeface="微软雅黑" panose="020B0503020204020204" charset="-122"/>
              </a:rPr>
              <a:t>【选项】</a:t>
            </a:r>
            <a:endParaRPr sz="2400" b="1">
              <a:solidFill>
                <a:srgbClr val="A3D16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 A. </a:t>
            </a:r>
            <a:r>
              <a:rPr sz="2400" b="1">
                <a:solidFill>
                  <a:srgbClr val="2C3E50"/>
                </a:solidFill>
                <a:latin typeface="微软雅黑" panose="020B0503020204020204" charset="-122"/>
              </a:rPr>
              <a:t>Fetching.  </a:t>
            </a:r>
            <a:r>
              <a:rPr sz="2400" b="1">
                <a:solidFill>
                  <a:srgbClr val="219E5A"/>
                </a:solidFill>
                <a:latin typeface="微软雅黑" panose="020B0503020204020204" charset="-122"/>
              </a:rPr>
              <a:t>（取回）</a:t>
            </a:r>
            <a:endParaRPr sz="2400" b="1">
              <a:solidFill>
                <a:srgbClr val="219E5A"/>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Locating.  </a:t>
            </a:r>
            <a:r>
              <a:rPr sz="2400" b="0">
                <a:solidFill>
                  <a:srgbClr val="6E7884"/>
                </a:solidFill>
                <a:latin typeface="微软雅黑" panose="020B0503020204020204" charset="-122"/>
              </a:rPr>
              <a:t>（定位）</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Overlooking.  </a:t>
            </a:r>
            <a:r>
              <a:rPr sz="2400" b="0">
                <a:solidFill>
                  <a:srgbClr val="6E7884"/>
                </a:solidFill>
                <a:latin typeface="微软雅黑" panose="020B0503020204020204" charset="-122"/>
              </a:rPr>
              <a:t>（忽视）</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Identifying.  </a:t>
            </a:r>
            <a:r>
              <a:rPr sz="2400" b="0">
                <a:solidFill>
                  <a:srgbClr val="6E7884"/>
                </a:solidFill>
                <a:latin typeface="微软雅黑" panose="020B0503020204020204" charset="-122"/>
              </a:rPr>
              <a:t>（辨认）</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第四段：“some even brought it to the caregiver”</a:t>
            </a:r>
            <a:endParaRPr sz="2400" b="0">
              <a:solidFill>
                <a:srgbClr val="5A6470"/>
              </a:solidFill>
              <a:latin typeface="微软雅黑" panose="020B0503020204020204" charset="-122"/>
            </a:endParaRPr>
          </a:p>
          <a:p>
            <a:pPr algn="l">
              <a:lnSpc>
                <a:spcPct val="120000"/>
              </a:lnSpc>
              <a:spcBef>
                <a:spcPts val="0"/>
              </a:spcBef>
              <a:spcAft>
                <a:spcPts val="400"/>
              </a:spcAft>
            </a:pPr>
            <a:r>
              <a:rPr sz="2400" b="1">
                <a:solidFill>
                  <a:srgbClr val="1B5E20"/>
                </a:solidFill>
                <a:latin typeface="微软雅黑" panose="020B0503020204020204" charset="-122"/>
              </a:rPr>
              <a:t>【解析】 </a:t>
            </a:r>
            <a:r>
              <a:rPr sz="2400" b="0">
                <a:solidFill>
                  <a:srgbClr val="2C3E50"/>
                </a:solidFill>
                <a:latin typeface="微软雅黑" panose="020B0503020204020204" charset="-122"/>
              </a:rPr>
              <a:t>retrieving 与 approaching、indicating 并列，后文“brought it to the caregiver”提示其意为“取回、拿来”，同 fetch。</a:t>
            </a:r>
            <a:endParaRPr sz="2400" b="0">
              <a:solidFill>
                <a:srgbClr val="2C3E5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【答案】 ✅  A</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strips(downLeft)">
                                      <p:cBhvr>
                                        <p:cTn id="25" dur="500"/>
                                        <p:tgtEl>
                                          <p:spTgt spid="5">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strips(downLeft)">
                                      <p:cBhvr>
                                        <p:cTn id="28" dur="500"/>
                                        <p:tgtEl>
                                          <p:spTgt spid="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 calcmode="lin" valueType="num">
                                      <p:cBhvr additive="base">
                                        <p:cTn id="3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5F7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914400"/>
          </a:xfrm>
          <a:prstGeom prst="rect">
            <a:avLst/>
          </a:prstGeom>
          <a:solidFill>
            <a:srgbClr val="16264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600" b="1">
                <a:solidFill>
                  <a:srgbClr val="FFFFFF"/>
                </a:solidFill>
                <a:latin typeface="微软雅黑" panose="020B0503020204020204" charset="-122"/>
              </a:rPr>
              <a:t>目录 · CONTENTS</a:t>
            </a:r>
            <a:endParaRPr sz="2600" b="1">
              <a:solidFill>
                <a:srgbClr val="FFFFFF"/>
              </a:solidFill>
              <a:latin typeface="微软雅黑" panose="020B0503020204020204" charset="-122"/>
            </a:endParaRPr>
          </a:p>
        </p:txBody>
      </p:sp>
      <p:sp>
        <p:nvSpPr>
          <p:cNvPr id="10" name="Rectangle 9"/>
          <p:cNvSpPr/>
          <p:nvPr>
            <p:custDataLst>
              <p:tags r:id="rId1"/>
            </p:custDataLst>
          </p:nvPr>
        </p:nvSpPr>
        <p:spPr>
          <a:xfrm>
            <a:off x="661845" y="978281"/>
            <a:ext cx="458934" cy="752651"/>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custDataLst>
              <p:tags r:id="rId2"/>
            </p:custDataLst>
          </p:nvPr>
        </p:nvSpPr>
        <p:spPr>
          <a:xfrm>
            <a:off x="661845" y="1172679"/>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1</a:t>
            </a:r>
            <a:endParaRPr lang="en-US" sz="2200" b="1">
              <a:solidFill>
                <a:srgbClr val="FFFFFF"/>
              </a:solidFill>
              <a:latin typeface="微软雅黑" panose="020B0503020204020204" charset="-122"/>
            </a:endParaRPr>
          </a:p>
        </p:txBody>
      </p:sp>
      <p:sp>
        <p:nvSpPr>
          <p:cNvPr id="12" name="Rectangle 11"/>
          <p:cNvSpPr/>
          <p:nvPr>
            <p:custDataLst>
              <p:tags r:id="rId3"/>
            </p:custDataLst>
          </p:nvPr>
        </p:nvSpPr>
        <p:spPr>
          <a:xfrm>
            <a:off x="1258459" y="978281"/>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4"/>
            </p:custDataLst>
          </p:nvPr>
        </p:nvSpPr>
        <p:spPr>
          <a:xfrm>
            <a:off x="1487926" y="1188237"/>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1E3C72"/>
                </a:solidFill>
                <a:latin typeface="微软雅黑" panose="020B0503020204020204" charset="-122"/>
              </a:rPr>
              <a:t>阅读理解 A   </a:t>
            </a:r>
            <a:r>
              <a:rPr sz="1800" b="0">
                <a:solidFill>
                  <a:srgbClr val="6E7884"/>
                </a:solidFill>
                <a:latin typeface="微软雅黑" panose="020B0503020204020204" charset="-122"/>
              </a:rPr>
              <a:t>应用文·智能科技产品（三款新品）</a:t>
            </a:r>
            <a:endParaRPr sz="1800" b="0">
              <a:solidFill>
                <a:srgbClr val="6E7884"/>
              </a:solidFill>
              <a:latin typeface="微软雅黑" panose="020B0503020204020204" charset="-122"/>
            </a:endParaRPr>
          </a:p>
        </p:txBody>
      </p:sp>
      <p:sp>
        <p:nvSpPr>
          <p:cNvPr id="14" name="Rectangle 13"/>
          <p:cNvSpPr/>
          <p:nvPr>
            <p:custDataLst>
              <p:tags r:id="rId5"/>
            </p:custDataLst>
          </p:nvPr>
        </p:nvSpPr>
        <p:spPr>
          <a:xfrm>
            <a:off x="661845" y="1841076"/>
            <a:ext cx="458934" cy="752651"/>
          </a:xfrm>
          <a:prstGeom prst="rect">
            <a:avLst/>
          </a:prstGeom>
          <a:solidFill>
            <a:srgbClr val="7A2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6"/>
            </p:custDataLst>
          </p:nvPr>
        </p:nvSpPr>
        <p:spPr>
          <a:xfrm>
            <a:off x="661845" y="2035475"/>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2</a:t>
            </a:r>
            <a:endParaRPr lang="en-US" sz="2200" b="1">
              <a:solidFill>
                <a:srgbClr val="FFFFFF"/>
              </a:solidFill>
              <a:latin typeface="微软雅黑" panose="020B0503020204020204" charset="-122"/>
            </a:endParaRPr>
          </a:p>
        </p:txBody>
      </p:sp>
      <p:sp>
        <p:nvSpPr>
          <p:cNvPr id="16" name="Rectangle 15"/>
          <p:cNvSpPr/>
          <p:nvPr>
            <p:custDataLst>
              <p:tags r:id="rId7"/>
            </p:custDataLst>
          </p:nvPr>
        </p:nvSpPr>
        <p:spPr>
          <a:xfrm>
            <a:off x="1258459" y="1841076"/>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custDataLst>
              <p:tags r:id="rId8"/>
            </p:custDataLst>
          </p:nvPr>
        </p:nvSpPr>
        <p:spPr>
          <a:xfrm>
            <a:off x="1487926" y="2051032"/>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7A2026"/>
                </a:solidFill>
                <a:latin typeface="微软雅黑" panose="020B0503020204020204" charset="-122"/>
              </a:rPr>
              <a:t>阅读理解 B   </a:t>
            </a:r>
            <a:r>
              <a:rPr sz="1800" b="0">
                <a:solidFill>
                  <a:srgbClr val="6E7884"/>
                </a:solidFill>
                <a:latin typeface="微软雅黑" panose="020B0503020204020204" charset="-122"/>
              </a:rPr>
              <a:t>记叙文·魔术师胡迪尼传记</a:t>
            </a:r>
            <a:endParaRPr sz="1800" b="0">
              <a:solidFill>
                <a:srgbClr val="6E7884"/>
              </a:solidFill>
              <a:latin typeface="微软雅黑" panose="020B0503020204020204" charset="-122"/>
            </a:endParaRPr>
          </a:p>
        </p:txBody>
      </p:sp>
      <p:sp>
        <p:nvSpPr>
          <p:cNvPr id="18" name="Rectangle 17"/>
          <p:cNvSpPr/>
          <p:nvPr>
            <p:custDataLst>
              <p:tags r:id="rId9"/>
            </p:custDataLst>
          </p:nvPr>
        </p:nvSpPr>
        <p:spPr>
          <a:xfrm>
            <a:off x="661845" y="2703872"/>
            <a:ext cx="458934" cy="752651"/>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0"/>
            </p:custDataLst>
          </p:nvPr>
        </p:nvSpPr>
        <p:spPr>
          <a:xfrm>
            <a:off x="661845" y="2898270"/>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3</a:t>
            </a:r>
            <a:endParaRPr lang="en-US" sz="2200" b="1">
              <a:solidFill>
                <a:srgbClr val="FFFFFF"/>
              </a:solidFill>
              <a:latin typeface="微软雅黑" panose="020B0503020204020204" charset="-122"/>
            </a:endParaRPr>
          </a:p>
        </p:txBody>
      </p:sp>
      <p:sp>
        <p:nvSpPr>
          <p:cNvPr id="20" name="Rectangle 19"/>
          <p:cNvSpPr/>
          <p:nvPr>
            <p:custDataLst>
              <p:tags r:id="rId11"/>
            </p:custDataLst>
          </p:nvPr>
        </p:nvSpPr>
        <p:spPr>
          <a:xfrm>
            <a:off x="1258459" y="2703872"/>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custDataLst>
              <p:tags r:id="rId12"/>
            </p:custDataLst>
          </p:nvPr>
        </p:nvSpPr>
        <p:spPr>
          <a:xfrm>
            <a:off x="1487926" y="2913826"/>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1B5E20"/>
                </a:solidFill>
                <a:latin typeface="微软雅黑" panose="020B0503020204020204" charset="-122"/>
              </a:rPr>
              <a:t>阅读理解 C   </a:t>
            </a:r>
            <a:r>
              <a:rPr sz="1800" b="0">
                <a:solidFill>
                  <a:srgbClr val="6E7884"/>
                </a:solidFill>
                <a:latin typeface="微软雅黑" panose="020B0503020204020204" charset="-122"/>
              </a:rPr>
              <a:t>说明文·儿童/狗/猫助人研究</a:t>
            </a:r>
            <a:endParaRPr sz="1800" b="0">
              <a:solidFill>
                <a:srgbClr val="6E7884"/>
              </a:solidFill>
              <a:latin typeface="微软雅黑" panose="020B0503020204020204" charset="-122"/>
            </a:endParaRPr>
          </a:p>
        </p:txBody>
      </p:sp>
      <p:sp>
        <p:nvSpPr>
          <p:cNvPr id="22" name="Rectangle 21"/>
          <p:cNvSpPr/>
          <p:nvPr>
            <p:custDataLst>
              <p:tags r:id="rId13"/>
            </p:custDataLst>
          </p:nvPr>
        </p:nvSpPr>
        <p:spPr>
          <a:xfrm>
            <a:off x="661845" y="3566667"/>
            <a:ext cx="458934" cy="752651"/>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custDataLst>
              <p:tags r:id="rId14"/>
            </p:custDataLst>
          </p:nvPr>
        </p:nvSpPr>
        <p:spPr>
          <a:xfrm>
            <a:off x="661845" y="3761065"/>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4</a:t>
            </a:r>
            <a:endParaRPr lang="en-US" sz="2200" b="1">
              <a:solidFill>
                <a:srgbClr val="FFFFFF"/>
              </a:solidFill>
              <a:latin typeface="微软雅黑" panose="020B0503020204020204" charset="-122"/>
            </a:endParaRPr>
          </a:p>
        </p:txBody>
      </p:sp>
      <p:sp>
        <p:nvSpPr>
          <p:cNvPr id="24" name="Rectangle 23"/>
          <p:cNvSpPr/>
          <p:nvPr>
            <p:custDataLst>
              <p:tags r:id="rId15"/>
            </p:custDataLst>
          </p:nvPr>
        </p:nvSpPr>
        <p:spPr>
          <a:xfrm>
            <a:off x="1258459" y="3566667"/>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6"/>
            </p:custDataLst>
          </p:nvPr>
        </p:nvSpPr>
        <p:spPr>
          <a:xfrm>
            <a:off x="1487926" y="3776623"/>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662D8C"/>
                </a:solidFill>
                <a:latin typeface="微软雅黑" panose="020B0503020204020204" charset="-122"/>
              </a:rPr>
              <a:t>阅读理解 D   </a:t>
            </a:r>
            <a:r>
              <a:rPr sz="1800" b="0">
                <a:solidFill>
                  <a:srgbClr val="6E7884"/>
                </a:solidFill>
                <a:latin typeface="微软雅黑" panose="020B0503020204020204" charset="-122"/>
              </a:rPr>
              <a:t>议论文·社交摩擦与谄媚 AI</a:t>
            </a:r>
            <a:endParaRPr sz="1800" b="0">
              <a:solidFill>
                <a:srgbClr val="6E7884"/>
              </a:solidFill>
              <a:latin typeface="微软雅黑" panose="020B0503020204020204" charset="-122"/>
            </a:endParaRPr>
          </a:p>
        </p:txBody>
      </p:sp>
      <p:sp>
        <p:nvSpPr>
          <p:cNvPr id="26" name="Rectangle 25"/>
          <p:cNvSpPr/>
          <p:nvPr>
            <p:custDataLst>
              <p:tags r:id="rId17"/>
            </p:custDataLst>
          </p:nvPr>
        </p:nvSpPr>
        <p:spPr>
          <a:xfrm>
            <a:off x="661845" y="4429463"/>
            <a:ext cx="458934" cy="752651"/>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custDataLst>
              <p:tags r:id="rId18"/>
            </p:custDataLst>
          </p:nvPr>
        </p:nvSpPr>
        <p:spPr>
          <a:xfrm>
            <a:off x="661845" y="4623861"/>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5</a:t>
            </a:r>
            <a:endParaRPr lang="en-US" sz="2200" b="1">
              <a:solidFill>
                <a:srgbClr val="FFFFFF"/>
              </a:solidFill>
              <a:latin typeface="微软雅黑" panose="020B0503020204020204" charset="-122"/>
            </a:endParaRPr>
          </a:p>
        </p:txBody>
      </p:sp>
      <p:sp>
        <p:nvSpPr>
          <p:cNvPr id="28" name="Rectangle 27"/>
          <p:cNvSpPr/>
          <p:nvPr>
            <p:custDataLst>
              <p:tags r:id="rId19"/>
            </p:custDataLst>
          </p:nvPr>
        </p:nvSpPr>
        <p:spPr>
          <a:xfrm>
            <a:off x="1258459" y="4429463"/>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custDataLst>
              <p:tags r:id="rId20"/>
            </p:custDataLst>
          </p:nvPr>
        </p:nvSpPr>
        <p:spPr>
          <a:xfrm>
            <a:off x="1487926" y="4639417"/>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0D6E6E"/>
                </a:solidFill>
                <a:latin typeface="微软雅黑" panose="020B0503020204020204" charset="-122"/>
              </a:rPr>
              <a:t>七选五   </a:t>
            </a:r>
            <a:r>
              <a:rPr sz="1800" b="0">
                <a:solidFill>
                  <a:srgbClr val="6E7884"/>
                </a:solidFill>
                <a:latin typeface="微软雅黑" panose="020B0503020204020204" charset="-122"/>
              </a:rPr>
              <a:t>说明文·青少年自媒体与亲子引导</a:t>
            </a:r>
            <a:endParaRPr sz="1800" b="0">
              <a:solidFill>
                <a:srgbClr val="6E7884"/>
              </a:solidFill>
              <a:latin typeface="微软雅黑" panose="020B0503020204020204" charset="-122"/>
            </a:endParaRPr>
          </a:p>
        </p:txBody>
      </p:sp>
      <p:sp>
        <p:nvSpPr>
          <p:cNvPr id="30" name="Rectangle 29"/>
          <p:cNvSpPr/>
          <p:nvPr>
            <p:custDataLst>
              <p:tags r:id="rId21"/>
            </p:custDataLst>
          </p:nvPr>
        </p:nvSpPr>
        <p:spPr>
          <a:xfrm>
            <a:off x="661845" y="5292257"/>
            <a:ext cx="458934" cy="752651"/>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custDataLst>
              <p:tags r:id="rId22"/>
            </p:custDataLst>
          </p:nvPr>
        </p:nvSpPr>
        <p:spPr>
          <a:xfrm>
            <a:off x="661845" y="5486655"/>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6</a:t>
            </a:r>
            <a:endParaRPr lang="en-US" sz="2200" b="1">
              <a:solidFill>
                <a:srgbClr val="FFFFFF"/>
              </a:solidFill>
              <a:latin typeface="微软雅黑" panose="020B0503020204020204" charset="-122"/>
            </a:endParaRPr>
          </a:p>
        </p:txBody>
      </p:sp>
      <p:sp>
        <p:nvSpPr>
          <p:cNvPr id="32" name="Rectangle 31"/>
          <p:cNvSpPr/>
          <p:nvPr>
            <p:custDataLst>
              <p:tags r:id="rId23"/>
            </p:custDataLst>
          </p:nvPr>
        </p:nvSpPr>
        <p:spPr>
          <a:xfrm>
            <a:off x="1258459" y="5292257"/>
            <a:ext cx="10004755" cy="75265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custDataLst>
              <p:tags r:id="rId24"/>
            </p:custDataLst>
          </p:nvPr>
        </p:nvSpPr>
        <p:spPr>
          <a:xfrm>
            <a:off x="1487926" y="5502213"/>
            <a:ext cx="9637608" cy="33274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78481C"/>
                </a:solidFill>
                <a:latin typeface="微软雅黑" panose="020B0503020204020204" charset="-122"/>
              </a:rPr>
              <a:t>完形填空   </a:t>
            </a:r>
            <a:r>
              <a:rPr sz="1800" b="0">
                <a:solidFill>
                  <a:srgbClr val="6E7884"/>
                </a:solidFill>
                <a:latin typeface="微软雅黑" panose="020B0503020204020204" charset="-122"/>
              </a:rPr>
              <a:t>记叙文·Kofi 的自我成长</a:t>
            </a:r>
            <a:endParaRPr sz="1800" b="0">
              <a:solidFill>
                <a:srgbClr val="6E7884"/>
              </a:solidFill>
              <a:latin typeface="微软雅黑" panose="020B0503020204020204" charset="-122"/>
            </a:endParaRPr>
          </a:p>
        </p:txBody>
      </p:sp>
      <p:sp>
        <p:nvSpPr>
          <p:cNvPr id="34" name="Rectangle 33"/>
          <p:cNvSpPr/>
          <p:nvPr>
            <p:custDataLst>
              <p:tags r:id="rId25"/>
            </p:custDataLst>
          </p:nvPr>
        </p:nvSpPr>
        <p:spPr>
          <a:xfrm>
            <a:off x="661845" y="6154926"/>
            <a:ext cx="518213" cy="682664"/>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custDataLst>
              <p:tags r:id="rId26"/>
            </p:custDataLst>
          </p:nvPr>
        </p:nvSpPr>
        <p:spPr>
          <a:xfrm>
            <a:off x="661845" y="6349451"/>
            <a:ext cx="458934" cy="363855"/>
          </a:xfrm>
          <a:prstGeom prst="rect">
            <a:avLst/>
          </a:prstGeom>
          <a:noFill/>
        </p:spPr>
        <p:txBody>
          <a:bodyPr wrap="square" lIns="25400" tIns="12700" rIns="25400" bIns="12700" anchor="ctr">
            <a:spAutoFit/>
          </a:bodyPr>
          <a:lstStyle/>
          <a:p>
            <a:pPr algn="ctr">
              <a:lnSpc>
                <a:spcPct val="100000"/>
              </a:lnSpc>
              <a:spcAft>
                <a:spcPts val="400"/>
              </a:spcAft>
            </a:pPr>
            <a:r>
              <a:rPr lang="en-US" sz="2200" b="1">
                <a:solidFill>
                  <a:srgbClr val="FFFFFF"/>
                </a:solidFill>
                <a:latin typeface="微软雅黑" panose="020B0503020204020204" charset="-122"/>
              </a:rPr>
              <a:t>7</a:t>
            </a:r>
            <a:endParaRPr lang="en-US" sz="2200" b="1">
              <a:solidFill>
                <a:srgbClr val="FFFFFF"/>
              </a:solidFill>
              <a:latin typeface="微软雅黑" panose="020B0503020204020204" charset="-122"/>
            </a:endParaRPr>
          </a:p>
        </p:txBody>
      </p:sp>
      <p:sp>
        <p:nvSpPr>
          <p:cNvPr id="36" name="Rectangle 35"/>
          <p:cNvSpPr/>
          <p:nvPr>
            <p:custDataLst>
              <p:tags r:id="rId27"/>
            </p:custDataLst>
          </p:nvPr>
        </p:nvSpPr>
        <p:spPr>
          <a:xfrm>
            <a:off x="1258459" y="6154926"/>
            <a:ext cx="10068496" cy="648881"/>
          </a:xfrm>
          <a:prstGeom prst="rect">
            <a:avLst/>
          </a:prstGeom>
          <a:solidFill>
            <a:srgbClr val="FFFFFF"/>
          </a:solidFill>
          <a:ln w="12700">
            <a:solidFill>
              <a:srgbClr val="DCE2E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custDataLst>
              <p:tags r:id="rId28"/>
            </p:custDataLst>
          </p:nvPr>
        </p:nvSpPr>
        <p:spPr>
          <a:xfrm>
            <a:off x="1487926" y="6173411"/>
            <a:ext cx="9637608" cy="687763"/>
          </a:xfrm>
          <a:prstGeom prst="rect">
            <a:avLst/>
          </a:prstGeom>
          <a:noFill/>
        </p:spPr>
        <p:txBody>
          <a:bodyPr wrap="square" lIns="25400" tIns="12700" rIns="25400" bIns="12700" anchor="ctr">
            <a:noAutofit/>
          </a:bodyPr>
          <a:lstStyle/>
          <a:p>
            <a:pPr algn="l">
              <a:lnSpc>
                <a:spcPct val="100000"/>
              </a:lnSpc>
              <a:spcAft>
                <a:spcPts val="400"/>
              </a:spcAft>
            </a:pPr>
            <a:r>
              <a:rPr sz="2000" b="1">
                <a:solidFill>
                  <a:srgbClr val="56286E"/>
                </a:solidFill>
                <a:latin typeface="微软雅黑" panose="020B0503020204020204" charset="-122"/>
              </a:rPr>
              <a:t>语法填空   </a:t>
            </a:r>
            <a:r>
              <a:rPr sz="1800" b="0">
                <a:solidFill>
                  <a:srgbClr val="6E7884"/>
                </a:solidFill>
                <a:latin typeface="微软雅黑" panose="020B0503020204020204" charset="-122"/>
              </a:rPr>
              <a:t>说明文·蒙古族马头琴</a:t>
            </a:r>
            <a:endParaRPr sz="1800" b="0">
              <a:solidFill>
                <a:srgbClr val="6E7884"/>
              </a:solidFill>
              <a:latin typeface="微软雅黑" panose="020B0503020204020204" charset="-122"/>
            </a:endParaRPr>
          </a:p>
        </p:txBody>
      </p:sp>
      <p:sp>
        <p:nvSpPr>
          <p:cNvPr id="42" name="TextBox 41"/>
          <p:cNvSpPr txBox="1"/>
          <p:nvPr/>
        </p:nvSpPr>
        <p:spPr>
          <a:xfrm>
            <a:off x="224790" y="5349367"/>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2</a:t>
            </a:r>
            <a:endParaRPr sz="1000" b="0">
              <a:solidFill>
                <a:srgbClr val="6E7884"/>
              </a:solidFill>
              <a:latin typeface="微软雅黑" panose="020B0503020204020204" charset="-122"/>
            </a:endParaRPr>
          </a:p>
        </p:txBody>
      </p:sp>
      <p:sp>
        <p:nvSpPr>
          <p:cNvPr id="43" name="TextBox 4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pic>
        <p:nvPicPr>
          <p:cNvPr id="5124" name="图片 6" descr="logo横版 png"/>
          <p:cNvPicPr>
            <a:picLocks noChangeAspect="1"/>
          </p:cNvPicPr>
          <p:nvPr/>
        </p:nvPicPr>
        <p:blipFill>
          <a:blip r:embed="rId29"/>
          <a:stretch>
            <a:fillRect/>
          </a:stretch>
        </p:blipFill>
        <p:spPr>
          <a:xfrm>
            <a:off x="11477625" y="1087755"/>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第 31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104765"/>
          </a:xfrm>
          <a:prstGeom prst="rect">
            <a:avLst/>
          </a:prstGeom>
          <a:noFill/>
        </p:spPr>
        <p:txBody>
          <a:bodyPr wrap="square" lIns="25400" tIns="12700" rIns="25400" bIns="12700" anchor="t">
            <a:spAutoFit/>
          </a:bodyPr>
          <a:lstStyle/>
          <a:p>
            <a:pPr algn="l">
              <a:lnSpc>
                <a:spcPct val="115000"/>
              </a:lnSpc>
              <a:spcBef>
                <a:spcPts val="0"/>
              </a:spcBef>
              <a:spcAft>
                <a:spcPts val="400"/>
              </a:spcAft>
            </a:pPr>
            <a:r>
              <a:rPr sz="2400" b="1">
                <a:solidFill>
                  <a:srgbClr val="A3D160"/>
                </a:solidFill>
                <a:latin typeface="微软雅黑" panose="020B0503020204020204" charset="-122"/>
              </a:rPr>
              <a:t>【题干】 </a:t>
            </a:r>
            <a:r>
              <a:rPr sz="2400" b="1">
                <a:solidFill>
                  <a:srgbClr val="2C3E50"/>
                </a:solidFill>
                <a:latin typeface="微软雅黑" panose="020B0503020204020204" charset="-122"/>
              </a:rPr>
              <a:t>What does Palagi mean by referring to cats as “efficient specialists”?</a:t>
            </a:r>
            <a:r>
              <a:rPr lang="en-US" sz="2400" b="1">
                <a:solidFill>
                  <a:srgbClr val="2C3E50"/>
                </a:solidFill>
                <a:latin typeface="微软雅黑" panose="020B0503020204020204" charset="-122"/>
              </a:rPr>
              <a:t>  </a:t>
            </a:r>
            <a:r>
              <a:rPr sz="2400" b="0">
                <a:solidFill>
                  <a:srgbClr val="6E7884"/>
                </a:solidFill>
                <a:latin typeface="微软雅黑" panose="020B0503020204020204" charset="-122"/>
              </a:rPr>
              <a:t>（Palagi 称猫为“高效专家”意指？）</a:t>
            </a:r>
            <a:endParaRPr sz="2400" b="0">
              <a:solidFill>
                <a:srgbClr val="6E7884"/>
              </a:solidFill>
              <a:latin typeface="微软雅黑" panose="020B0503020204020204" charset="-122"/>
            </a:endParaRPr>
          </a:p>
          <a:p>
            <a:pPr algn="l">
              <a:lnSpc>
                <a:spcPct val="115000"/>
              </a:lnSpc>
              <a:spcBef>
                <a:spcPts val="0"/>
              </a:spcBef>
              <a:spcAft>
                <a:spcPts val="400"/>
              </a:spcAft>
            </a:pPr>
            <a:r>
              <a:rPr sz="2400" b="1">
                <a:solidFill>
                  <a:srgbClr val="A3D160"/>
                </a:solidFill>
                <a:latin typeface="微软雅黑" panose="020B0503020204020204" charset="-122"/>
              </a:rPr>
              <a:t>【选项】</a:t>
            </a:r>
            <a:endParaRPr sz="2400" b="1">
              <a:solidFill>
                <a:srgbClr val="A3D160"/>
              </a:solidFill>
              <a:latin typeface="微软雅黑" panose="020B0503020204020204" charset="-122"/>
            </a:endParaRPr>
          </a:p>
          <a:p>
            <a:pPr algn="l">
              <a:lnSpc>
                <a:spcPct val="115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They are less attached to humans.  </a:t>
            </a:r>
            <a:r>
              <a:rPr sz="2400" b="0">
                <a:solidFill>
                  <a:srgbClr val="6E7884"/>
                </a:solidFill>
                <a:latin typeface="微软雅黑" panose="020B0503020204020204" charset="-122"/>
              </a:rPr>
              <a:t>（较少依附人类）</a:t>
            </a:r>
            <a:endParaRPr sz="2400" b="0">
              <a:solidFill>
                <a:srgbClr val="6E7884"/>
              </a:solidFill>
              <a:latin typeface="微软雅黑" panose="020B0503020204020204" charset="-122"/>
            </a:endParaRPr>
          </a:p>
          <a:p>
            <a:pPr algn="l">
              <a:lnSpc>
                <a:spcPct val="115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They are evolutionarily superior.  </a:t>
            </a:r>
            <a:r>
              <a:rPr sz="2400" b="0">
                <a:solidFill>
                  <a:srgbClr val="6E7884"/>
                </a:solidFill>
                <a:latin typeface="微软雅黑" panose="020B0503020204020204" charset="-122"/>
              </a:rPr>
              <a:t>（进化上更优）</a:t>
            </a:r>
            <a:endParaRPr sz="2400" b="0">
              <a:solidFill>
                <a:srgbClr val="6E7884"/>
              </a:solidFill>
              <a:latin typeface="微软雅黑" panose="020B0503020204020204" charset="-122"/>
            </a:endParaRPr>
          </a:p>
          <a:p>
            <a:pPr algn="l">
              <a:lnSpc>
                <a:spcPct val="115000"/>
              </a:lnSpc>
              <a:spcBef>
                <a:spcPts val="0"/>
              </a:spcBef>
              <a:spcAft>
                <a:spcPts val="400"/>
              </a:spcAft>
            </a:pPr>
            <a:r>
              <a:rPr sz="2400" b="1">
                <a:solidFill>
                  <a:srgbClr val="219E5A"/>
                </a:solidFill>
                <a:latin typeface="微软雅黑" panose="020B0503020204020204" charset="-122"/>
              </a:rPr>
              <a:t>✅ C. </a:t>
            </a:r>
            <a:r>
              <a:rPr sz="2400" b="1">
                <a:solidFill>
                  <a:srgbClr val="2C3E50"/>
                </a:solidFill>
                <a:latin typeface="微软雅黑" panose="020B0503020204020204" charset="-122"/>
              </a:rPr>
              <a:t>They help only when it pays to do so.  </a:t>
            </a:r>
            <a:r>
              <a:rPr sz="2400" b="1">
                <a:solidFill>
                  <a:srgbClr val="219E5A"/>
                </a:solidFill>
                <a:latin typeface="微软雅黑" panose="020B0503020204020204" charset="-122"/>
              </a:rPr>
              <a:t>（有利时才帮忙）</a:t>
            </a:r>
            <a:endParaRPr sz="2400" b="1">
              <a:solidFill>
                <a:srgbClr val="219E5A"/>
              </a:solidFill>
              <a:latin typeface="微软雅黑" panose="020B0503020204020204" charset="-122"/>
            </a:endParaRPr>
          </a:p>
          <a:p>
            <a:pPr algn="l">
              <a:lnSpc>
                <a:spcPct val="115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They are more efficient at problem-solving.  </a:t>
            </a:r>
            <a:r>
              <a:rPr sz="2400" b="0">
                <a:solidFill>
                  <a:srgbClr val="6E7884"/>
                </a:solidFill>
                <a:latin typeface="微软雅黑" panose="020B0503020204020204" charset="-122"/>
              </a:rPr>
              <a:t>（更擅长解决问题）</a:t>
            </a:r>
            <a:endParaRPr sz="2400" b="0">
              <a:solidFill>
                <a:srgbClr val="6E7884"/>
              </a:solidFill>
              <a:latin typeface="微软雅黑" panose="020B0503020204020204" charset="-122"/>
            </a:endParaRPr>
          </a:p>
          <a:p>
            <a:pPr algn="l">
              <a:lnSpc>
                <a:spcPct val="115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第六段 Palagi 评论</a:t>
            </a:r>
            <a:endParaRPr sz="2400" b="0">
              <a:solidFill>
                <a:srgbClr val="5A6470"/>
              </a:solidFill>
              <a:latin typeface="微软雅黑" panose="020B0503020204020204" charset="-122"/>
            </a:endParaRPr>
          </a:p>
          <a:p>
            <a:pPr algn="l">
              <a:lnSpc>
                <a:spcPct val="115000"/>
              </a:lnSpc>
              <a:spcBef>
                <a:spcPts val="0"/>
              </a:spcBef>
              <a:spcAft>
                <a:spcPts val="400"/>
              </a:spcAft>
            </a:pPr>
            <a:r>
              <a:rPr sz="2400" b="1">
                <a:solidFill>
                  <a:srgbClr val="1B5E20"/>
                </a:solidFill>
                <a:latin typeface="微软雅黑" panose="020B0503020204020204" charset="-122"/>
              </a:rPr>
              <a:t>【解析】 </a:t>
            </a:r>
            <a:r>
              <a:rPr sz="2400" b="0">
                <a:solidFill>
                  <a:srgbClr val="2C3E50"/>
                </a:solidFill>
                <a:latin typeface="微软雅黑" panose="020B0503020204020204" charset="-122"/>
              </a:rPr>
              <a:t>Palagi 认为猫理解情境却不被迫干预，除非有自身直接好处，故“高效专家”指它们只在有利可图时才出手。</a:t>
            </a:r>
            <a:endParaRPr sz="2400" b="0">
              <a:solidFill>
                <a:srgbClr val="2C3E50"/>
              </a:solidFill>
              <a:latin typeface="微软雅黑" panose="020B0503020204020204" charset="-122"/>
            </a:endParaRPr>
          </a:p>
          <a:p>
            <a:pPr algn="l">
              <a:lnSpc>
                <a:spcPct val="115000"/>
              </a:lnSpc>
              <a:spcBef>
                <a:spcPts val="0"/>
              </a:spcBef>
              <a:spcAft>
                <a:spcPts val="400"/>
              </a:spcAft>
            </a:pPr>
            <a:r>
              <a:rPr sz="2400" b="1">
                <a:solidFill>
                  <a:srgbClr val="219E5A"/>
                </a:solidFill>
                <a:latin typeface="微软雅黑" panose="020B0503020204020204" charset="-122"/>
              </a:rPr>
              <a:t>【答案】 ✅  C</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2" end="2"/>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strips(downLeft)">
                                      <p:cBhvr>
                                        <p:cTn id="25" dur="500"/>
                                        <p:tgtEl>
                                          <p:spTgt spid="5">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strips(downLeft)">
                                      <p:cBhvr>
                                        <p:cTn id="28" dur="500"/>
                                        <p:tgtEl>
                                          <p:spTgt spid="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重点词汇短语</a:t>
            </a:r>
            <a:endParaRPr sz="2400" b="1">
              <a:solidFill>
                <a:srgbClr val="FFFFFF"/>
              </a:solidFill>
              <a:latin typeface="微软雅黑" panose="020B0503020204020204" charset="-122"/>
            </a:endParaRPr>
          </a:p>
        </p:txBody>
      </p:sp>
      <p:sp>
        <p:nvSpPr>
          <p:cNvPr id="5" name="Rounded Rectangle 4"/>
          <p:cNvSpPr/>
          <p:nvPr/>
        </p:nvSpPr>
        <p:spPr>
          <a:xfrm>
            <a:off x="548640"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13232"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stereotype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刻板印象</a:t>
            </a:r>
            <a:endParaRPr sz="1800" b="0">
              <a:solidFill>
                <a:srgbClr val="2C3E50"/>
              </a:solidFill>
              <a:latin typeface="微软雅黑" panose="020B0503020204020204" charset="-122"/>
            </a:endParaRPr>
          </a:p>
        </p:txBody>
      </p:sp>
      <p:sp>
        <p:nvSpPr>
          <p:cNvPr id="7" name="Rounded Rectangle 6"/>
          <p:cNvSpPr/>
          <p:nvPr/>
        </p:nvSpPr>
        <p:spPr>
          <a:xfrm>
            <a:off x="548640"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713232"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prosocial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亲社会的</a:t>
            </a:r>
            <a:endParaRPr sz="1800" b="0">
              <a:solidFill>
                <a:srgbClr val="2C3E50"/>
              </a:solidFill>
              <a:latin typeface="微软雅黑" panose="020B0503020204020204" charset="-122"/>
            </a:endParaRPr>
          </a:p>
        </p:txBody>
      </p:sp>
      <p:sp>
        <p:nvSpPr>
          <p:cNvPr id="9" name="Rounded Rectangle 8"/>
          <p:cNvSpPr/>
          <p:nvPr/>
        </p:nvSpPr>
        <p:spPr>
          <a:xfrm>
            <a:off x="548640"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13232"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ethologist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动物行为学家</a:t>
            </a:r>
            <a:endParaRPr sz="1800" b="0">
              <a:solidFill>
                <a:srgbClr val="2C3E50"/>
              </a:solidFill>
              <a:latin typeface="微软雅黑" panose="020B0503020204020204" charset="-122"/>
            </a:endParaRPr>
          </a:p>
        </p:txBody>
      </p:sp>
      <p:sp>
        <p:nvSpPr>
          <p:cNvPr id="11" name="Rounded Rectangle 10"/>
          <p:cNvSpPr/>
          <p:nvPr/>
        </p:nvSpPr>
        <p:spPr>
          <a:xfrm>
            <a:off x="548640"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13232"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evolutionary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进化的</a:t>
            </a:r>
            <a:endParaRPr sz="1800" b="0">
              <a:solidFill>
                <a:srgbClr val="2C3E50"/>
              </a:solidFill>
              <a:latin typeface="微软雅黑" panose="020B0503020204020204" charset="-122"/>
            </a:endParaRPr>
          </a:p>
        </p:txBody>
      </p:sp>
      <p:sp>
        <p:nvSpPr>
          <p:cNvPr id="13" name="Rounded Rectangle 12"/>
          <p:cNvSpPr/>
          <p:nvPr/>
        </p:nvSpPr>
        <p:spPr>
          <a:xfrm>
            <a:off x="548640"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13232"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caregiver  </a:t>
            </a:r>
            <a:r>
              <a:rPr sz="1800" b="0">
                <a:solidFill>
                  <a:srgbClr val="6E7884"/>
                </a:solidFill>
                <a:latin typeface="微软雅黑" panose="020B0503020204020204" charset="-122"/>
              </a:rPr>
              <a:t>n.  </a:t>
            </a:r>
            <a:r>
              <a:rPr sz="1800" b="0">
                <a:solidFill>
                  <a:srgbClr val="2C3E50"/>
                </a:solidFill>
                <a:latin typeface="微软雅黑" panose="020B0503020204020204" charset="-122"/>
              </a:rPr>
              <a:t>照顾者</a:t>
            </a:r>
            <a:endParaRPr sz="1800" b="0">
              <a:solidFill>
                <a:srgbClr val="2C3E50"/>
              </a:solidFill>
              <a:latin typeface="微软雅黑" panose="020B0503020204020204" charset="-122"/>
            </a:endParaRPr>
          </a:p>
        </p:txBody>
      </p:sp>
      <p:sp>
        <p:nvSpPr>
          <p:cNvPr id="15" name="Rounded Rectangle 14"/>
          <p:cNvSpPr/>
          <p:nvPr/>
        </p:nvSpPr>
        <p:spPr>
          <a:xfrm>
            <a:off x="548640"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13232"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trial  </a:t>
            </a:r>
            <a:r>
              <a:rPr sz="1800" b="0">
                <a:solidFill>
                  <a:srgbClr val="6E7884"/>
                </a:solidFill>
                <a:latin typeface="微软雅黑" panose="020B0503020204020204" charset="-122"/>
              </a:rPr>
              <a:t>n.  </a:t>
            </a:r>
            <a:r>
              <a:rPr sz="1800" b="0">
                <a:solidFill>
                  <a:srgbClr val="2C3E50"/>
                </a:solidFill>
                <a:latin typeface="微软雅黑" panose="020B0503020204020204" charset="-122"/>
              </a:rPr>
              <a:t>试验/轮次</a:t>
            </a:r>
            <a:endParaRPr sz="1800" b="0">
              <a:solidFill>
                <a:srgbClr val="2C3E50"/>
              </a:solidFill>
              <a:latin typeface="微软雅黑" panose="020B0503020204020204" charset="-122"/>
            </a:endParaRPr>
          </a:p>
        </p:txBody>
      </p:sp>
      <p:sp>
        <p:nvSpPr>
          <p:cNvPr id="17" name="Rounded Rectangle 16"/>
          <p:cNvSpPr/>
          <p:nvPr/>
        </p:nvSpPr>
        <p:spPr>
          <a:xfrm>
            <a:off x="6355079"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519671"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retrieving  </a:t>
            </a:r>
            <a:r>
              <a:rPr sz="1800" b="0">
                <a:solidFill>
                  <a:srgbClr val="6E7884"/>
                </a:solidFill>
                <a:latin typeface="微软雅黑" panose="020B0503020204020204" charset="-122"/>
              </a:rPr>
              <a:t>v.  </a:t>
            </a:r>
            <a:r>
              <a:rPr sz="1800" b="0">
                <a:solidFill>
                  <a:srgbClr val="2C3E50"/>
                </a:solidFill>
                <a:latin typeface="微软雅黑" panose="020B0503020204020204" charset="-122"/>
              </a:rPr>
              <a:t>取回</a:t>
            </a:r>
            <a:endParaRPr sz="1800" b="0">
              <a:solidFill>
                <a:srgbClr val="2C3E50"/>
              </a:solidFill>
              <a:latin typeface="微软雅黑" panose="020B0503020204020204" charset="-122"/>
            </a:endParaRPr>
          </a:p>
        </p:txBody>
      </p:sp>
      <p:sp>
        <p:nvSpPr>
          <p:cNvPr id="19" name="Rounded Rectangle 18"/>
          <p:cNvSpPr/>
          <p:nvPr/>
        </p:nvSpPr>
        <p:spPr>
          <a:xfrm>
            <a:off x="6355079"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519671"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autonomous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自主的</a:t>
            </a:r>
            <a:endParaRPr sz="1800" b="0">
              <a:solidFill>
                <a:srgbClr val="2C3E50"/>
              </a:solidFill>
              <a:latin typeface="微软雅黑" panose="020B0503020204020204" charset="-122"/>
            </a:endParaRPr>
          </a:p>
        </p:txBody>
      </p:sp>
      <p:sp>
        <p:nvSpPr>
          <p:cNvPr id="21" name="Rounded Rectangle 20"/>
          <p:cNvSpPr/>
          <p:nvPr/>
        </p:nvSpPr>
        <p:spPr>
          <a:xfrm>
            <a:off x="6355079"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519671"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efficient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高效的</a:t>
            </a:r>
            <a:endParaRPr sz="1800" b="0">
              <a:solidFill>
                <a:srgbClr val="2C3E50"/>
              </a:solidFill>
              <a:latin typeface="微软雅黑" panose="020B0503020204020204" charset="-122"/>
            </a:endParaRPr>
          </a:p>
        </p:txBody>
      </p:sp>
      <p:sp>
        <p:nvSpPr>
          <p:cNvPr id="23" name="Rounded Rectangle 22"/>
          <p:cNvSpPr/>
          <p:nvPr/>
        </p:nvSpPr>
        <p:spPr>
          <a:xfrm>
            <a:off x="6355079"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6519671"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specialists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专家</a:t>
            </a:r>
            <a:endParaRPr sz="1800" b="0">
              <a:solidFill>
                <a:srgbClr val="2C3E50"/>
              </a:solidFill>
              <a:latin typeface="微软雅黑" panose="020B0503020204020204" charset="-122"/>
            </a:endParaRPr>
          </a:p>
        </p:txBody>
      </p:sp>
      <p:sp>
        <p:nvSpPr>
          <p:cNvPr id="25" name="Rounded Rectangle 24"/>
          <p:cNvSpPr/>
          <p:nvPr/>
        </p:nvSpPr>
        <p:spPr>
          <a:xfrm>
            <a:off x="6355079"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519671"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B5E20"/>
                </a:solidFill>
                <a:latin typeface="微软雅黑" panose="020B0503020204020204" charset="-122"/>
              </a:rPr>
              <a:t>hardwired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与生俱来的</a:t>
            </a:r>
            <a:endParaRPr sz="1800" b="0">
              <a:solidFill>
                <a:srgbClr val="2C3E50"/>
              </a:solidFill>
              <a:latin typeface="微软雅黑" panose="020B0503020204020204" charset="-122"/>
            </a:endParaRPr>
          </a:p>
        </p:txBody>
      </p:sp>
      <p:sp>
        <p:nvSpPr>
          <p:cNvPr id="28" name="TextBox 2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C · 长难句精讲</a:t>
            </a:r>
            <a:endParaRPr sz="2400" b="1">
              <a:solidFill>
                <a:srgbClr val="FFFFFF"/>
              </a:solidFill>
              <a:latin typeface="微软雅黑" panose="020B0503020204020204" charset="-122"/>
            </a:endParaRPr>
          </a:p>
        </p:txBody>
      </p:sp>
      <p:sp>
        <p:nvSpPr>
          <p:cNvPr id="5" name="Rectangle 4"/>
          <p:cNvSpPr/>
          <p:nvPr/>
        </p:nvSpPr>
        <p:spPr>
          <a:xfrm>
            <a:off x="502920" y="1234440"/>
            <a:ext cx="457200" cy="457200"/>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02920" y="123444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1</a:t>
            </a:r>
            <a:endParaRPr sz="2000" b="1">
              <a:solidFill>
                <a:srgbClr val="FFFFFF"/>
              </a:solidFill>
              <a:latin typeface="微软雅黑" panose="020B0503020204020204" charset="-122"/>
            </a:endParaRPr>
          </a:p>
        </p:txBody>
      </p:sp>
      <p:sp>
        <p:nvSpPr>
          <p:cNvPr id="7" name="TextBox 6"/>
          <p:cNvSpPr txBox="1"/>
          <p:nvPr/>
        </p:nvSpPr>
        <p:spPr>
          <a:xfrm>
            <a:off x="1097280" y="1188720"/>
            <a:ext cx="10698480" cy="2318385"/>
          </a:xfrm>
          <a:prstGeom prst="rect">
            <a:avLst/>
          </a:prstGeom>
          <a:noFill/>
        </p:spPr>
        <p:txBody>
          <a:bodyPr wrap="square" lIns="25400" tIns="12700" rIns="25400" bIns="12700" anchor="t">
            <a:spAutoFit/>
          </a:bodyPr>
          <a:lstStyle/>
          <a:p>
            <a:pPr algn="l">
              <a:lnSpc>
                <a:spcPct val="100000"/>
              </a:lnSpc>
              <a:spcAft>
                <a:spcPts val="300"/>
              </a:spcAft>
            </a:pPr>
            <a:r>
              <a:rPr sz="2400" b="1">
                <a:solidFill>
                  <a:srgbClr val="1B5E20"/>
                </a:solidFill>
                <a:latin typeface="微软雅黑" panose="020B0503020204020204" charset="-122"/>
              </a:rPr>
              <a:t>原句  </a:t>
            </a:r>
            <a:r>
              <a:rPr sz="2400" b="0">
                <a:solidFill>
                  <a:srgbClr val="2C3E50"/>
                </a:solidFill>
                <a:latin typeface="微软雅黑" panose="020B0503020204020204" charset="-122"/>
              </a:rPr>
              <a:t>Across three trials—when the sponge was unreachable and covered, then visible but out of reach, then fully reachable—the caregiver searched...</a:t>
            </a:r>
            <a:endParaRPr sz="2400" b="0">
              <a:solidFill>
                <a:srgbClr val="2C3E50"/>
              </a:solidFill>
              <a:latin typeface="微软雅黑" panose="020B0503020204020204" charset="-122"/>
            </a:endParaRPr>
          </a:p>
          <a:p>
            <a:pPr algn="l">
              <a:lnSpc>
                <a:spcPct val="100000"/>
              </a:lnSpc>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插入语列举三轮；was + adj. + prep. 系表结构。</a:t>
            </a:r>
            <a:endParaRPr sz="2400" b="0">
              <a:solidFill>
                <a:srgbClr val="6E7884"/>
              </a:solidFill>
              <a:latin typeface="微软雅黑" panose="020B0503020204020204" charset="-122"/>
            </a:endParaRPr>
          </a:p>
          <a:p>
            <a:pPr algn="l">
              <a:lnSpc>
                <a:spcPct val="100000"/>
              </a:lnSpc>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在三轮中——海绵不可及被遮、可见但够不到、完全可及——照顾者搜寻……</a:t>
            </a:r>
            <a:endParaRPr sz="2400" b="0">
              <a:solidFill>
                <a:srgbClr val="2C3E50"/>
              </a:solidFill>
              <a:latin typeface="微软雅黑" panose="020B0503020204020204" charset="-122"/>
            </a:endParaRPr>
          </a:p>
        </p:txBody>
      </p:sp>
      <p:sp>
        <p:nvSpPr>
          <p:cNvPr id="8" name="Rectangle 7"/>
          <p:cNvSpPr/>
          <p:nvPr/>
        </p:nvSpPr>
        <p:spPr>
          <a:xfrm>
            <a:off x="1097280" y="3465576"/>
            <a:ext cx="1060704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502920" y="3566160"/>
            <a:ext cx="457200" cy="457200"/>
          </a:xfrm>
          <a:prstGeom prst="rect">
            <a:avLst/>
          </a:prstGeom>
          <a:solidFill>
            <a:srgbClr val="A3D1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02920" y="356616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2</a:t>
            </a:r>
            <a:endParaRPr sz="2000" b="1">
              <a:solidFill>
                <a:srgbClr val="FFFFFF"/>
              </a:solidFill>
              <a:latin typeface="微软雅黑" panose="020B0503020204020204" charset="-122"/>
            </a:endParaRPr>
          </a:p>
        </p:txBody>
      </p:sp>
      <p:sp>
        <p:nvSpPr>
          <p:cNvPr id="11" name="TextBox 10"/>
          <p:cNvSpPr txBox="1"/>
          <p:nvPr/>
        </p:nvSpPr>
        <p:spPr>
          <a:xfrm>
            <a:off x="1097280" y="3520440"/>
            <a:ext cx="10698480" cy="2318385"/>
          </a:xfrm>
          <a:prstGeom prst="rect">
            <a:avLst/>
          </a:prstGeom>
          <a:noFill/>
        </p:spPr>
        <p:txBody>
          <a:bodyPr wrap="square" lIns="25400" tIns="12700" rIns="25400" bIns="12700" anchor="t">
            <a:spAutoFit/>
          </a:bodyPr>
          <a:lstStyle/>
          <a:p>
            <a:pPr algn="l">
              <a:lnSpc>
                <a:spcPct val="150000"/>
              </a:lnSpc>
              <a:spcAft>
                <a:spcPts val="300"/>
              </a:spcAft>
            </a:pPr>
            <a:r>
              <a:rPr sz="2400" b="1">
                <a:solidFill>
                  <a:srgbClr val="1B5E20"/>
                </a:solidFill>
                <a:latin typeface="微软雅黑" panose="020B0503020204020204" charset="-122"/>
              </a:rPr>
              <a:t>原句  </a:t>
            </a:r>
            <a:r>
              <a:rPr sz="2400" b="0">
                <a:solidFill>
                  <a:srgbClr val="2C3E50"/>
                </a:solidFill>
                <a:latin typeface="微软雅黑" panose="020B0503020204020204" charset="-122"/>
              </a:rPr>
              <a:t>Dogs and children are evolutionarily hardwired to treat another's problem as their own.</a:t>
            </a:r>
            <a:endParaRPr sz="2400" b="0">
              <a:solidFill>
                <a:srgbClr val="2C3E50"/>
              </a:solidFill>
              <a:latin typeface="微软雅黑" panose="020B0503020204020204" charset="-122"/>
            </a:endParaRPr>
          </a:p>
          <a:p>
            <a:pPr algn="l">
              <a:lnSpc>
                <a:spcPct val="150000"/>
              </a:lnSpc>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be hardwired to do 固定表达“天生倾向于”；treat... as... 把……当作。</a:t>
            </a:r>
            <a:endParaRPr sz="2400" b="0">
              <a:solidFill>
                <a:srgbClr val="6E7884"/>
              </a:solidFill>
              <a:latin typeface="微软雅黑" panose="020B0503020204020204" charset="-122"/>
            </a:endParaRPr>
          </a:p>
          <a:p>
            <a:pPr algn="l">
              <a:lnSpc>
                <a:spcPct val="150000"/>
              </a:lnSpc>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狗与儿童在进化上天生就把他人的问题当作自己的。</a:t>
            </a:r>
            <a:endParaRPr sz="2400" b="0">
              <a:solidFill>
                <a:srgbClr val="2C3E50"/>
              </a:solidFill>
              <a:latin typeface="微软雅黑" panose="020B0503020204020204" charset="-122"/>
            </a:endParaRPr>
          </a:p>
        </p:txBody>
      </p:sp>
      <p:sp>
        <p:nvSpPr>
          <p:cNvPr id="12" name="TextBox 11"/>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41</a:t>
            </a:r>
            <a:endParaRPr sz="1000" b="0">
              <a:solidFill>
                <a:srgbClr val="6E7884"/>
              </a:solidFill>
              <a:latin typeface="微软雅黑" panose="020B0503020204020204" charset="-122"/>
            </a:endParaRPr>
          </a:p>
        </p:txBody>
      </p:sp>
      <p:sp>
        <p:nvSpPr>
          <p:cNvPr id="13" name="TextBox 1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7"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2" end="2"/>
                                            </p:txEl>
                                          </p:spTgt>
                                        </p:tgtEl>
                                        <p:attrNameLst>
                                          <p:attrName>style.visibility</p:attrName>
                                        </p:attrNameLst>
                                      </p:cBhvr>
                                      <p:to>
                                        <p:strVal val="visible"/>
                                      </p:to>
                                    </p:set>
                                    <p:anim calcmode="discrete" valueType="clr">
                                      <p:cBhvr override="childStyle">
                                        <p:cTn id="14" dur="80"/>
                                        <p:tgtEl>
                                          <p:spTgt spid="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一）</a:t>
            </a:r>
            <a:endParaRPr sz="1800" b="0">
              <a:solidFill>
                <a:srgbClr val="DCE4F0"/>
              </a:solidFill>
              <a:latin typeface="微软雅黑" panose="020B0503020204020204" charset="-122"/>
            </a:endParaRPr>
          </a:p>
        </p:txBody>
      </p:sp>
      <p:sp>
        <p:nvSpPr>
          <p:cNvPr id="6" name="TextBox 5"/>
          <p:cNvSpPr txBox="1"/>
          <p:nvPr/>
        </p:nvSpPr>
        <p:spPr>
          <a:xfrm>
            <a:off x="280670" y="1143000"/>
            <a:ext cx="11516995" cy="5307330"/>
          </a:xfrm>
          <a:prstGeom prst="rect">
            <a:avLst/>
          </a:prstGeom>
          <a:noFill/>
        </p:spPr>
        <p:txBody>
          <a:bodyPr wrap="square" lIns="25400" tIns="12700" rIns="25400" bIns="12700" anchor="t">
            <a:spAutoFit/>
          </a:bodyPr>
          <a:lstStyle/>
          <a:p>
            <a:pPr algn="l">
              <a:lnSpc>
                <a:spcPct val="102000"/>
              </a:lnSpc>
              <a:spcAft>
                <a:spcPts val="400"/>
              </a:spcAft>
            </a:pPr>
            <a:r>
              <a:rPr sz="2000" b="1">
                <a:solidFill>
                  <a:srgbClr val="F1C40F"/>
                </a:solidFill>
                <a:latin typeface="微软雅黑" panose="020B0503020204020204" charset="-122"/>
              </a:rPr>
              <a:t>【D】</a:t>
            </a:r>
            <a:endParaRPr sz="2000" b="1">
              <a:solidFill>
                <a:srgbClr val="F1C40F"/>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Human well-being depends on the ability to navigate the social world. Such social skill depends on reliable feedback: acts of kindness may be met with gratitude; on other occasions, a misstep brings about a friend's disapproval and recognition that an apology is needed. These moments are crucial for deepening trust and personal growth. Social life is rarely frictionless, because people are not perfectly in tune with one another. Yet it is precisely through such social friction that relationships deepen and moral understanding develops.</a:t>
            </a:r>
            <a:endParaRPr sz="2000" b="0">
              <a:solidFill>
                <a:srgbClr val="2C3E50"/>
              </a:solidFill>
              <a:latin typeface="微软雅黑" panose="020B0503020204020204" charset="-122"/>
            </a:endParaRPr>
          </a:p>
          <a:p>
            <a:pPr indent="457200" algn="l">
              <a:lnSpc>
                <a:spcPct val="122000"/>
              </a:lnSpc>
              <a:spcBef>
                <a:spcPts val="0"/>
              </a:spcBef>
              <a:spcAft>
                <a:spcPts val="400"/>
              </a:spcAft>
            </a:pPr>
            <a:r>
              <a:rPr sz="2000" b="0">
                <a:solidFill>
                  <a:srgbClr val="2C3E50"/>
                </a:solidFill>
                <a:latin typeface="微软雅黑" panose="020B0503020204020204" charset="-122"/>
              </a:rPr>
              <a:t>Sycophancy（谄媚）is the opposite of this friction. Many users experience this when AI enthusiastically agrees with their ideas or writing. In academic contexts, the consequence may be investing more time in an average idea. But as AI systems are increasingly consulted for guidance about relationships and conflicts, affirmation（肯定）of this kind may shape how people interpret their own actions and their perspectives of others, and in turn, how they respond to conflict and whether they take responsibility when things go wrong.</a:t>
            </a:r>
            <a:endParaRPr sz="2000" b="0">
              <a:solidFill>
                <a:srgbClr val="2C3E50"/>
              </a:solidFill>
              <a:latin typeface="微软雅黑" panose="020B0503020204020204" charset="-122"/>
            </a:endParaRPr>
          </a:p>
          <a:p>
            <a:pPr algn="l">
              <a:lnSpc>
                <a:spcPct val="102000"/>
              </a:lnSpc>
              <a:spcAft>
                <a:spcPts val="400"/>
              </a:spcAft>
            </a:pP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二）</a:t>
            </a:r>
            <a:endParaRPr sz="1800" b="0">
              <a:solidFill>
                <a:srgbClr val="DCE4F0"/>
              </a:solidFill>
              <a:latin typeface="微软雅黑" panose="020B0503020204020204" charset="-122"/>
            </a:endParaRPr>
          </a:p>
        </p:txBody>
      </p:sp>
      <p:sp>
        <p:nvSpPr>
          <p:cNvPr id="6" name="TextBox 5"/>
          <p:cNvSpPr txBox="1"/>
          <p:nvPr/>
        </p:nvSpPr>
        <p:spPr>
          <a:xfrm>
            <a:off x="166370" y="1042670"/>
            <a:ext cx="11804015" cy="5616575"/>
          </a:xfrm>
          <a:prstGeom prst="rect">
            <a:avLst/>
          </a:prstGeom>
          <a:noFill/>
        </p:spPr>
        <p:txBody>
          <a:bodyPr wrap="square" lIns="25400" tIns="12700" rIns="25400" bIns="12700" anchor="t">
            <a:spAutoFit/>
          </a:bodyPr>
          <a:lstStyle/>
          <a:p>
            <a:pPr indent="457200" algn="l">
              <a:lnSpc>
                <a:spcPct val="120000"/>
              </a:lnSpc>
              <a:spcBef>
                <a:spcPts val="0"/>
              </a:spcBef>
              <a:spcAft>
                <a:spcPts val="400"/>
              </a:spcAft>
            </a:pPr>
            <a:r>
              <a:rPr sz="2000">
                <a:solidFill>
                  <a:srgbClr val="2C3E50"/>
                </a:solidFill>
                <a:latin typeface="微软雅黑" panose="020B0503020204020204" charset="-122"/>
                <a:sym typeface="+mn-ea"/>
              </a:rPr>
              <a:t>Now imagine a world where people routinely consult a sycophantic AI about interpersonal conflicts or moral dilemmas. They are repeatedly assured that they are right, that others are wrong, and that no apology is needed. Over time, this patterned sycophancy may reshape expectations about what feedback should feel like. Individuals may begin to anticipate the same constant affirmation from real human beings. The cumulative effect is a reduction in tolerance for the very social friction through which accountability, perspective-taking, and growth occur.</a:t>
            </a:r>
            <a:endParaRPr sz="2000" b="0">
              <a:solidFill>
                <a:srgbClr val="2C3E50"/>
              </a:solidFill>
              <a:latin typeface="微软雅黑" panose="020B0503020204020204" charset="-122"/>
            </a:endParaRPr>
          </a:p>
          <a:p>
            <a:pPr indent="457200" algn="l">
              <a:lnSpc>
                <a:spcPct val="120000"/>
              </a:lnSpc>
              <a:spcBef>
                <a:spcPts val="0"/>
              </a:spcBef>
              <a:spcAft>
                <a:spcPts val="400"/>
              </a:spcAft>
            </a:pPr>
            <a:r>
              <a:rPr sz="2000" b="0">
                <a:solidFill>
                  <a:srgbClr val="2C3E50"/>
                </a:solidFill>
                <a:latin typeface="微软雅黑" panose="020B0503020204020204" charset="-122"/>
              </a:rPr>
              <a:t>An AI companion that is always “on your side” may keep users engaged and dependent. But it cannot teach them how to handle real relationships—how to disagree respectfully, repair damaged trust, or accept being wrong. Although AI could be improved to promote long-term personal development, such goals conflict with systems built to maximize user engagement. Challenging users or presenting uncomfortable truths is a sure way to drive them away. This tension raises fundamental ethical questions: Should we prioritize immediate emotional comfort or long-term social health? Who gets to decide? Addressing these challenges will require interdisciplinary collaboration among computer scientists, social scientists, ethicists, and policy makers.</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Conceptual_split_illustration__2026-08-22T13-47-46.png"/>
          <p:cNvPicPr>
            <a:picLocks noChangeAspect="1"/>
          </p:cNvPicPr>
          <p:nvPr/>
        </p:nvPicPr>
        <p:blipFill>
          <a:blip r:embed="rId1"/>
          <a:stretch>
            <a:fillRect/>
          </a:stretch>
        </p:blipFill>
        <p:spPr>
          <a:xfrm>
            <a:off x="845820" y="1353312"/>
            <a:ext cx="4114800" cy="4114800"/>
          </a:xfrm>
          <a:prstGeom prst="rect">
            <a:avLst/>
          </a:prstGeom>
        </p:spPr>
      </p:pic>
      <p:sp>
        <p:nvSpPr>
          <p:cNvPr id="7" name="TextBox 6"/>
          <p:cNvSpPr txBox="1"/>
          <p:nvPr/>
        </p:nvSpPr>
        <p:spPr>
          <a:xfrm>
            <a:off x="713232" y="5632704"/>
            <a:ext cx="4389120" cy="320040"/>
          </a:xfrm>
          <a:prstGeom prst="rect">
            <a:avLst/>
          </a:prstGeom>
          <a:noFill/>
        </p:spPr>
        <p:txBody>
          <a:bodyPr wrap="square" lIns="25400" tIns="12700" rIns="25400" bIns="12700" anchor="t">
            <a:spAutoFit/>
          </a:bodyPr>
          <a:lstStyle/>
          <a:p>
            <a:pPr algn="ctr">
              <a:lnSpc>
                <a:spcPct val="100000"/>
              </a:lnSpc>
              <a:spcAft>
                <a:spcPts val="400"/>
              </a:spcAft>
            </a:pPr>
            <a:r>
              <a:rPr sz="1800" b="0">
                <a:solidFill>
                  <a:srgbClr val="6E7884"/>
                </a:solidFill>
                <a:latin typeface="微软雅黑" panose="020B0503020204020204" charset="-122"/>
              </a:rPr>
              <a:t>◆ 主题插图</a:t>
            </a:r>
            <a:endParaRPr sz="1800" b="0">
              <a:solidFill>
                <a:srgbClr val="6E7884"/>
              </a:solidFill>
              <a:latin typeface="微软雅黑" panose="020B0503020204020204" charset="-122"/>
            </a:endParaRPr>
          </a:p>
        </p:txBody>
      </p:sp>
      <p:sp>
        <p:nvSpPr>
          <p:cNvPr id="8" name="Rounded Rectangle 7"/>
          <p:cNvSpPr/>
          <p:nvPr/>
        </p:nvSpPr>
        <p:spPr>
          <a:xfrm>
            <a:off x="5532120" y="1234440"/>
            <a:ext cx="6172200" cy="914400"/>
          </a:xfrm>
          <a:prstGeom prst="roundRect">
            <a:avLst/>
          </a:prstGeom>
          <a:solidFill>
            <a:srgbClr val="F5F8FA"/>
          </a:solidFill>
          <a:ln w="15240">
            <a:solidFill>
              <a:srgbClr val="F1C40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以“论证链条”推进：先立社交摩擦之价值，再破谄媚 AI 之害，终揭商业利益冲突。</a:t>
            </a:r>
            <a:endParaRPr sz="1800" b="1">
              <a:solidFill>
                <a:srgbClr val="662D8C"/>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人与社会 — 科学与技术（AI 伦理）</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议论文（现象—分析—对策）</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349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细节(32/33) + 推理(34) + 态度(35)</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★★★★（抽象概念密集）</a:t>
            </a:r>
            <a:endParaRPr sz="1800" b="0">
              <a:solidFill>
                <a:srgbClr val="2C3E50"/>
              </a:solidFill>
              <a:latin typeface="微软雅黑" panose="020B0503020204020204" charset="-122"/>
            </a:endParaRPr>
          </a:p>
        </p:txBody>
      </p:sp>
      <p:sp>
        <p:nvSpPr>
          <p:cNvPr id="30" name="TextBox 2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49</a:t>
            </a:r>
            <a:endParaRPr sz="1000" b="0">
              <a:solidFill>
                <a:srgbClr val="6E7884"/>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思维导图（论证链条）</a:t>
            </a:r>
            <a:endParaRPr sz="2400" b="1">
              <a:solidFill>
                <a:srgbClr val="FFFFFF"/>
              </a:solidFill>
              <a:latin typeface="微软雅黑" panose="020B0503020204020204" charset="-122"/>
            </a:endParaRPr>
          </a:p>
        </p:txBody>
      </p:sp>
      <p:sp>
        <p:nvSpPr>
          <p:cNvPr id="5" name="Rounded Rectangle 4"/>
          <p:cNvSpPr/>
          <p:nvPr/>
        </p:nvSpPr>
        <p:spPr>
          <a:xfrm>
            <a:off x="243687" y="2286000"/>
            <a:ext cx="2121408" cy="2240280"/>
          </a:xfrm>
          <a:prstGeom prst="roundRect">
            <a:avLst/>
          </a:prstGeom>
          <a:solidFill>
            <a:srgbClr val="DCF0DE"/>
          </a:solidFill>
          <a:ln w="25400">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353415" y="2423160"/>
            <a:ext cx="1901952" cy="196596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1B5E20"/>
                </a:solidFill>
                <a:latin typeface="微软雅黑" panose="020B0503020204020204" charset="-122"/>
              </a:rPr>
              <a:t>社交摩擦</a:t>
            </a:r>
            <a:endParaRPr sz="2000" b="1">
              <a:solidFill>
                <a:srgbClr val="1B5E2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深化信任·道德成长</a:t>
            </a:r>
            <a:endParaRPr sz="1800" b="0">
              <a:solidFill>
                <a:srgbClr val="2C3E50"/>
              </a:solidFill>
              <a:latin typeface="微软雅黑" panose="020B0503020204020204" charset="-122"/>
            </a:endParaRPr>
          </a:p>
        </p:txBody>
      </p:sp>
      <p:sp>
        <p:nvSpPr>
          <p:cNvPr id="7" name="Right Arrow 6"/>
          <p:cNvSpPr/>
          <p:nvPr/>
        </p:nvSpPr>
        <p:spPr>
          <a:xfrm>
            <a:off x="2374239" y="3278124"/>
            <a:ext cx="256032" cy="256032"/>
          </a:xfrm>
          <a:prstGeom prst="rightArrow">
            <a:avLst/>
          </a:prstGeom>
          <a:solidFill>
            <a:srgbClr val="7878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ounded Rectangle 7"/>
          <p:cNvSpPr/>
          <p:nvPr/>
        </p:nvSpPr>
        <p:spPr>
          <a:xfrm>
            <a:off x="2639415" y="2286000"/>
            <a:ext cx="2121408" cy="2240280"/>
          </a:xfrm>
          <a:prstGeom prst="roundRect">
            <a:avLst/>
          </a:prstGeom>
          <a:solidFill>
            <a:srgbClr val="F8E2D7"/>
          </a:solidFill>
          <a:ln w="25400">
            <a:solidFill>
              <a:srgbClr val="BF360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2749143" y="2423160"/>
            <a:ext cx="1901952" cy="196596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BF360C"/>
                </a:solidFill>
                <a:latin typeface="微软雅黑" panose="020B0503020204020204" charset="-122"/>
              </a:rPr>
              <a:t>谄媚 AI</a:t>
            </a:r>
            <a:endParaRPr sz="2000" b="1">
              <a:solidFill>
                <a:srgbClr val="BF360C"/>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一味肯定用户</a:t>
            </a:r>
            <a:endParaRPr sz="1800" b="0">
              <a:solidFill>
                <a:srgbClr val="2C3E50"/>
              </a:solidFill>
              <a:latin typeface="微软雅黑" panose="020B0503020204020204" charset="-122"/>
            </a:endParaRPr>
          </a:p>
        </p:txBody>
      </p:sp>
      <p:sp>
        <p:nvSpPr>
          <p:cNvPr id="10" name="Right Arrow 9"/>
          <p:cNvSpPr/>
          <p:nvPr/>
        </p:nvSpPr>
        <p:spPr>
          <a:xfrm>
            <a:off x="4769967" y="3278124"/>
            <a:ext cx="256032" cy="256032"/>
          </a:xfrm>
          <a:prstGeom prst="rightArrow">
            <a:avLst/>
          </a:prstGeom>
          <a:solidFill>
            <a:srgbClr val="7878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035143" y="2286000"/>
            <a:ext cx="2121408" cy="2240280"/>
          </a:xfrm>
          <a:prstGeom prst="roundRect">
            <a:avLst/>
          </a:prstGeom>
          <a:solidFill>
            <a:srgbClr val="F8E2D7"/>
          </a:solidFill>
          <a:ln w="25400">
            <a:solidFill>
              <a:srgbClr val="BF360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144871" y="2423160"/>
            <a:ext cx="1901952" cy="196596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BF360C"/>
                </a:solidFill>
                <a:latin typeface="微软雅黑" panose="020B0503020204020204" charset="-122"/>
              </a:rPr>
              <a:t>推演</a:t>
            </a:r>
            <a:endParaRPr sz="2000" b="1">
              <a:solidFill>
                <a:srgbClr val="BF360C"/>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重塑预期·降低容忍</a:t>
            </a:r>
            <a:endParaRPr sz="1800" b="0">
              <a:solidFill>
                <a:srgbClr val="2C3E50"/>
              </a:solidFill>
              <a:latin typeface="微软雅黑" panose="020B0503020204020204" charset="-122"/>
            </a:endParaRPr>
          </a:p>
        </p:txBody>
      </p:sp>
      <p:sp>
        <p:nvSpPr>
          <p:cNvPr id="13" name="Right Arrow 12"/>
          <p:cNvSpPr/>
          <p:nvPr/>
        </p:nvSpPr>
        <p:spPr>
          <a:xfrm>
            <a:off x="7165695" y="3278124"/>
            <a:ext cx="256032" cy="256032"/>
          </a:xfrm>
          <a:prstGeom prst="rightArrow">
            <a:avLst/>
          </a:prstGeom>
          <a:solidFill>
            <a:srgbClr val="7878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ounded Rectangle 13"/>
          <p:cNvSpPr/>
          <p:nvPr/>
        </p:nvSpPr>
        <p:spPr>
          <a:xfrm>
            <a:off x="7430871" y="2286000"/>
            <a:ext cx="2121408" cy="2240280"/>
          </a:xfrm>
          <a:prstGeom prst="roundRect">
            <a:avLst/>
          </a:prstGeom>
          <a:solidFill>
            <a:srgbClr val="F8E2D7"/>
          </a:solidFill>
          <a:ln w="25400">
            <a:solidFill>
              <a:srgbClr val="BF360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540599" y="2423160"/>
            <a:ext cx="1901952" cy="196596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BF360C"/>
                </a:solidFill>
                <a:latin typeface="微软雅黑" panose="020B0503020204020204" charset="-122"/>
              </a:rPr>
              <a:t>冲突</a:t>
            </a:r>
            <a:endParaRPr sz="2000" b="1">
              <a:solidFill>
                <a:srgbClr val="BF360C"/>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商业利益 vs 改进</a:t>
            </a:r>
            <a:endParaRPr sz="1800" b="0">
              <a:solidFill>
                <a:srgbClr val="2C3E50"/>
              </a:solidFill>
              <a:latin typeface="微软雅黑" panose="020B0503020204020204" charset="-122"/>
            </a:endParaRPr>
          </a:p>
        </p:txBody>
      </p:sp>
      <p:sp>
        <p:nvSpPr>
          <p:cNvPr id="16" name="Right Arrow 15"/>
          <p:cNvSpPr/>
          <p:nvPr/>
        </p:nvSpPr>
        <p:spPr>
          <a:xfrm>
            <a:off x="9561423" y="3278124"/>
            <a:ext cx="256032" cy="256032"/>
          </a:xfrm>
          <a:prstGeom prst="rightArrow">
            <a:avLst/>
          </a:prstGeom>
          <a:solidFill>
            <a:srgbClr val="7878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ounded Rectangle 16"/>
          <p:cNvSpPr/>
          <p:nvPr/>
        </p:nvSpPr>
        <p:spPr>
          <a:xfrm>
            <a:off x="9826599" y="2286000"/>
            <a:ext cx="2121408" cy="2240280"/>
          </a:xfrm>
          <a:prstGeom prst="roundRect">
            <a:avLst/>
          </a:prstGeom>
          <a:solidFill>
            <a:srgbClr val="EEE1F7"/>
          </a:solidFill>
          <a:ln w="25400">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936327" y="2423160"/>
            <a:ext cx="1901952" cy="196596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662D8C"/>
                </a:solidFill>
                <a:latin typeface="微软雅黑" panose="020B0503020204020204" charset="-122"/>
              </a:rPr>
              <a:t>叩问</a:t>
            </a:r>
            <a:endParaRPr sz="2000" b="1">
              <a:solidFill>
                <a:srgbClr val="662D8C"/>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即时安慰 vs 长期社会健康？</a:t>
            </a:r>
            <a:endParaRPr sz="1800" b="0">
              <a:solidFill>
                <a:srgbClr val="2C3E50"/>
              </a:solidFill>
              <a:latin typeface="微软雅黑" panose="020B0503020204020204" charset="-122"/>
            </a:endParaRPr>
          </a:p>
        </p:txBody>
      </p:sp>
      <p:sp>
        <p:nvSpPr>
          <p:cNvPr id="19" name="TextBox 18"/>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50</a:t>
            </a:r>
            <a:endParaRPr sz="1000" b="0">
              <a:solidFill>
                <a:srgbClr val="6E7884"/>
              </a:solidFill>
              <a:latin typeface="微软雅黑" panose="020B0503020204020204" charset="-122"/>
            </a:endParaRPr>
          </a:p>
        </p:txBody>
      </p:sp>
      <p:sp>
        <p:nvSpPr>
          <p:cNvPr id="20" name="TextBox 19"/>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第 32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4998720"/>
          </a:xfrm>
          <a:prstGeom prst="rect">
            <a:avLst/>
          </a:prstGeom>
          <a:noFill/>
        </p:spPr>
        <p:txBody>
          <a:bodyPr wrap="square" lIns="25400" tIns="12700" rIns="25400" bIns="12700" anchor="t">
            <a:spAutoFit/>
          </a:bodyPr>
          <a:lstStyle/>
          <a:p>
            <a:pPr algn="l">
              <a:lnSpc>
                <a:spcPct val="103000"/>
              </a:lnSpc>
              <a:spcAft>
                <a:spcPts val="400"/>
              </a:spcAft>
            </a:pPr>
            <a:r>
              <a:rPr sz="2400" b="1">
                <a:solidFill>
                  <a:srgbClr val="F1C40F"/>
                </a:solidFill>
                <a:latin typeface="微软雅黑" panose="020B0503020204020204" charset="-122"/>
              </a:rPr>
              <a:t>【题干】 </a:t>
            </a:r>
            <a:r>
              <a:rPr sz="2400" b="1">
                <a:solidFill>
                  <a:srgbClr val="2C3E50"/>
                </a:solidFill>
                <a:latin typeface="微软雅黑" panose="020B0503020204020204" charset="-122"/>
              </a:rPr>
              <a:t>What role does social friction play in relationships according to the author?</a:t>
            </a:r>
            <a:r>
              <a:rPr sz="2400" b="0">
                <a:solidFill>
                  <a:srgbClr val="6E7884"/>
                </a:solidFill>
                <a:latin typeface="微软雅黑" panose="020B0503020204020204" charset="-122"/>
              </a:rPr>
              <a:t>（作者认为社交摩擦在人际关系中起何作用？）</a:t>
            </a:r>
            <a:endParaRPr sz="2400" b="0">
              <a:solidFill>
                <a:srgbClr val="6E7884"/>
              </a:solidFill>
              <a:latin typeface="微软雅黑" panose="020B0503020204020204" charset="-122"/>
            </a:endParaRPr>
          </a:p>
          <a:p>
            <a:pPr algn="l">
              <a:lnSpc>
                <a:spcPct val="103000"/>
              </a:lnSpc>
              <a:spcAft>
                <a:spcPts val="400"/>
              </a:spcAft>
            </a:pPr>
            <a:r>
              <a:rPr sz="2400" b="1">
                <a:solidFill>
                  <a:srgbClr val="F1C40F"/>
                </a:solidFill>
                <a:latin typeface="微软雅黑" panose="020B0503020204020204" charset="-122"/>
              </a:rPr>
              <a:t>【选项】</a:t>
            </a:r>
            <a:endParaRPr sz="2400" b="1">
              <a:solidFill>
                <a:srgbClr val="F1C40F"/>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It generates positive feedback.  </a:t>
            </a:r>
            <a:r>
              <a:rPr sz="2400" b="0">
                <a:solidFill>
                  <a:srgbClr val="6E7884"/>
                </a:solidFill>
                <a:latin typeface="微软雅黑" panose="020B0503020204020204" charset="-122"/>
              </a:rPr>
              <a:t>（产生正面反馈）</a:t>
            </a:r>
            <a:endParaRPr sz="2400" b="0">
              <a:solidFill>
                <a:srgbClr val="6E7884"/>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It guarantees harmonious relationships.  </a:t>
            </a:r>
            <a:r>
              <a:rPr sz="2400" b="0">
                <a:solidFill>
                  <a:srgbClr val="6E7884"/>
                </a:solidFill>
                <a:latin typeface="微软雅黑" panose="020B0503020204020204" charset="-122"/>
              </a:rPr>
              <a:t>（保证和谐关系）</a:t>
            </a:r>
            <a:endParaRPr sz="2400" b="0">
              <a:solidFill>
                <a:srgbClr val="6E7884"/>
              </a:solidFill>
              <a:latin typeface="微软雅黑" panose="020B0503020204020204" charset="-122"/>
            </a:endParaRPr>
          </a:p>
          <a:p>
            <a:pPr algn="l">
              <a:lnSpc>
                <a:spcPct val="103000"/>
              </a:lnSpc>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It causes open disapproval or conflicts.  </a:t>
            </a:r>
            <a:r>
              <a:rPr sz="2400" b="0">
                <a:solidFill>
                  <a:srgbClr val="6E7884"/>
                </a:solidFill>
                <a:latin typeface="微软雅黑" panose="020B0503020204020204" charset="-122"/>
              </a:rPr>
              <a:t>（引发不满或冲突）</a:t>
            </a:r>
            <a:endParaRPr sz="2400" b="0">
              <a:solidFill>
                <a:srgbClr val="6E7884"/>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 D. </a:t>
            </a:r>
            <a:r>
              <a:rPr sz="2400" b="1">
                <a:solidFill>
                  <a:srgbClr val="2C3E50"/>
                </a:solidFill>
                <a:latin typeface="微软雅黑" panose="020B0503020204020204" charset="-122"/>
              </a:rPr>
              <a:t>It enhances social bonds and moral growth.  </a:t>
            </a:r>
            <a:r>
              <a:rPr sz="2400" b="1">
                <a:solidFill>
                  <a:srgbClr val="219E5A"/>
                </a:solidFill>
                <a:latin typeface="微软雅黑" panose="020B0503020204020204" charset="-122"/>
              </a:rPr>
              <a:t>（增进纽带与道德成长）</a:t>
            </a:r>
            <a:endParaRPr sz="2400" b="1">
              <a:solidFill>
                <a:srgbClr val="219E5A"/>
              </a:solidFill>
              <a:latin typeface="微软雅黑" panose="020B0503020204020204" charset="-122"/>
            </a:endParaRPr>
          </a:p>
          <a:p>
            <a:pPr algn="l">
              <a:lnSpc>
                <a:spcPct val="103000"/>
              </a:lnSpc>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第一段：“through such social friction that relationships deepen and moral understanding develops”</a:t>
            </a:r>
            <a:endParaRPr sz="2400" b="0">
              <a:solidFill>
                <a:srgbClr val="5A6470"/>
              </a:solidFill>
              <a:latin typeface="微软雅黑" panose="020B0503020204020204" charset="-122"/>
            </a:endParaRPr>
          </a:p>
          <a:p>
            <a:pPr algn="l">
              <a:lnSpc>
                <a:spcPct val="103000"/>
              </a:lnSpc>
              <a:spcAft>
                <a:spcPts val="400"/>
              </a:spcAft>
            </a:pPr>
            <a:r>
              <a:rPr sz="2400" b="1">
                <a:solidFill>
                  <a:srgbClr val="662D8C"/>
                </a:solidFill>
                <a:latin typeface="微软雅黑" panose="020B0503020204020204" charset="-122"/>
              </a:rPr>
              <a:t>【解析】 </a:t>
            </a:r>
            <a:r>
              <a:rPr sz="2400" b="0">
                <a:solidFill>
                  <a:srgbClr val="2C3E50"/>
                </a:solidFill>
                <a:latin typeface="微软雅黑" panose="020B0503020204020204" charset="-122"/>
              </a:rPr>
              <a:t>作者认为正是通过社交摩擦，关系得以深化、道德理解得以发展，即增强社交纽带与道德成长。</a:t>
            </a:r>
            <a:endParaRPr sz="2400" b="0">
              <a:solidFill>
                <a:srgbClr val="2C3E50"/>
              </a:solidFill>
              <a:latin typeface="微软雅黑" panose="020B0503020204020204" charset="-122"/>
            </a:endParaRPr>
          </a:p>
          <a:p>
            <a:pPr algn="l">
              <a:lnSpc>
                <a:spcPct val="103000"/>
              </a:lnSpc>
              <a:spcAft>
                <a:spcPts val="400"/>
              </a:spcAft>
            </a:pPr>
            <a:r>
              <a:rPr sz="2400" b="1">
                <a:solidFill>
                  <a:srgbClr val="219E5A"/>
                </a:solidFill>
                <a:latin typeface="微软雅黑" panose="020B0503020204020204" charset="-122"/>
              </a:rPr>
              <a:t>【答案】 ✅  D</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2" end="2"/>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strips(downLeft)">
                                      <p:cBhvr>
                                        <p:cTn id="25" dur="500"/>
                                        <p:tgtEl>
                                          <p:spTgt spid="5">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strips(downLeft)">
                                      <p:cBhvr>
                                        <p:cTn id="28" dur="500"/>
                                        <p:tgtEl>
                                          <p:spTgt spid="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 calcmode="lin" valueType="num">
                                      <p:cBhvr additive="base">
                                        <p:cTn id="3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第 33 题</a:t>
            </a:r>
            <a:endParaRPr sz="2400" b="1">
              <a:solidFill>
                <a:srgbClr val="FFFFFF"/>
              </a:solidFill>
              <a:latin typeface="微软雅黑" panose="020B0503020204020204" charset="-122"/>
            </a:endParaRPr>
          </a:p>
        </p:txBody>
      </p:sp>
      <p:sp>
        <p:nvSpPr>
          <p:cNvPr id="5" name="TextBox 4"/>
          <p:cNvSpPr txBox="1"/>
          <p:nvPr/>
        </p:nvSpPr>
        <p:spPr>
          <a:xfrm>
            <a:off x="295910" y="1143000"/>
            <a:ext cx="11840210" cy="5360670"/>
          </a:xfrm>
          <a:prstGeom prst="rect">
            <a:avLst/>
          </a:prstGeom>
          <a:noFill/>
        </p:spPr>
        <p:txBody>
          <a:bodyPr wrap="square" lIns="25400" tIns="12700" rIns="25400" bIns="12700" anchor="t">
            <a:spAutoFit/>
          </a:bodyPr>
          <a:lstStyle/>
          <a:p>
            <a:pPr algn="l">
              <a:lnSpc>
                <a:spcPct val="120000"/>
              </a:lnSpc>
              <a:spcBef>
                <a:spcPts val="0"/>
              </a:spcBef>
              <a:spcAft>
                <a:spcPts val="400"/>
              </a:spcAft>
            </a:pPr>
            <a:r>
              <a:rPr sz="2400" b="1">
                <a:solidFill>
                  <a:srgbClr val="F1C40F"/>
                </a:solidFill>
                <a:latin typeface="微软雅黑" panose="020B0503020204020204" charset="-122"/>
              </a:rPr>
              <a:t>【题干】 </a:t>
            </a:r>
            <a:r>
              <a:rPr sz="2400" b="1">
                <a:solidFill>
                  <a:srgbClr val="2C3E50"/>
                </a:solidFill>
                <a:latin typeface="微软雅黑" panose="020B0503020204020204" charset="-122"/>
              </a:rPr>
              <a:t>Which is NOT a consequence of sycophantic AI?</a:t>
            </a:r>
            <a:endParaRPr sz="2400" b="1">
              <a:solidFill>
                <a:srgbClr val="2C3E50"/>
              </a:solidFill>
              <a:latin typeface="微软雅黑" panose="020B0503020204020204" charset="-122"/>
            </a:endParaRPr>
          </a:p>
          <a:p>
            <a:pPr algn="l">
              <a:lnSpc>
                <a:spcPct val="120000"/>
              </a:lnSpc>
              <a:spcBef>
                <a:spcPts val="0"/>
              </a:spcBef>
              <a:spcAft>
                <a:spcPts val="400"/>
              </a:spcAft>
            </a:pPr>
            <a:r>
              <a:rPr sz="2400" b="0">
                <a:solidFill>
                  <a:srgbClr val="6E7884"/>
                </a:solidFill>
                <a:latin typeface="微软雅黑" panose="020B0503020204020204" charset="-122"/>
              </a:rPr>
              <a:t>（以下哪项不是谄媚型 AI 的后果？）</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F1C40F"/>
                </a:solidFill>
                <a:latin typeface="微软雅黑" panose="020B0503020204020204" charset="-122"/>
              </a:rPr>
              <a:t>【选项】</a:t>
            </a:r>
            <a:endParaRPr sz="2400" b="1">
              <a:solidFill>
                <a:srgbClr val="F1C40F"/>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Misguided judgment about one's actions.  </a:t>
            </a:r>
            <a:r>
              <a:rPr sz="2400" b="0">
                <a:solidFill>
                  <a:srgbClr val="6E7884"/>
                </a:solidFill>
                <a:latin typeface="微软雅黑" panose="020B0503020204020204" charset="-122"/>
              </a:rPr>
              <a:t>（对自身行为误判）</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Reduced tolerance for interpersonal friction.  </a:t>
            </a:r>
            <a:r>
              <a:rPr sz="2400" b="0">
                <a:solidFill>
                  <a:srgbClr val="6E7884"/>
                </a:solidFill>
                <a:latin typeface="微软雅黑" panose="020B0503020204020204" charset="-122"/>
              </a:rPr>
              <a:t>（降低对摩擦的容忍）</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Weakened willingness to take responsibility.  </a:t>
            </a:r>
            <a:r>
              <a:rPr sz="2400" b="0">
                <a:solidFill>
                  <a:srgbClr val="6E7884"/>
                </a:solidFill>
                <a:latin typeface="微软雅黑" panose="020B0503020204020204" charset="-122"/>
              </a:rPr>
              <a:t>（削弱担责意愿）</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 D. </a:t>
            </a:r>
            <a:r>
              <a:rPr sz="2400" b="1">
                <a:solidFill>
                  <a:srgbClr val="2C3E50"/>
                </a:solidFill>
                <a:latin typeface="微软雅黑" panose="020B0503020204020204" charset="-122"/>
              </a:rPr>
              <a:t>Increased ability to resolve real-life conflicts.  </a:t>
            </a:r>
            <a:r>
              <a:rPr sz="2400" b="1">
                <a:solidFill>
                  <a:srgbClr val="219E5A"/>
                </a:solidFill>
                <a:latin typeface="微软雅黑" panose="020B0503020204020204" charset="-122"/>
              </a:rPr>
              <a:t>（提升解决现实冲突能力）</a:t>
            </a:r>
            <a:endParaRPr sz="2400" b="1">
              <a:solidFill>
                <a:srgbClr val="219E5A"/>
              </a:solidFill>
              <a:latin typeface="微软雅黑" panose="020B0503020204020204" charset="-122"/>
            </a:endParaRPr>
          </a:p>
          <a:p>
            <a:pPr algn="l">
              <a:lnSpc>
                <a:spcPct val="120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第二至四段</a:t>
            </a:r>
            <a:endParaRPr sz="2400" b="0">
              <a:solidFill>
                <a:srgbClr val="5A6470"/>
              </a:solidFill>
              <a:latin typeface="微软雅黑" panose="020B0503020204020204" charset="-122"/>
            </a:endParaRPr>
          </a:p>
          <a:p>
            <a:pPr algn="l">
              <a:lnSpc>
                <a:spcPct val="120000"/>
              </a:lnSpc>
              <a:spcBef>
                <a:spcPts val="0"/>
              </a:spcBef>
              <a:spcAft>
                <a:spcPts val="400"/>
              </a:spcAft>
            </a:pPr>
            <a:r>
              <a:rPr sz="2400" b="1">
                <a:solidFill>
                  <a:srgbClr val="662D8C"/>
                </a:solidFill>
                <a:latin typeface="微软雅黑" panose="020B0503020204020204" charset="-122"/>
              </a:rPr>
              <a:t>【解析】 </a:t>
            </a:r>
            <a:r>
              <a:rPr sz="2400" b="0">
                <a:solidFill>
                  <a:srgbClr val="2C3E50"/>
                </a:solidFill>
                <a:latin typeface="微软雅黑" panose="020B0503020204020204" charset="-122"/>
              </a:rPr>
              <a:t>文中明确指出谄媚 AI 无法教会人们处理真实关系、解决现实冲突，故 D 不是其后果。</a:t>
            </a:r>
            <a:endParaRPr sz="2400" b="0">
              <a:solidFill>
                <a:srgbClr val="2C3E5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【答案】 ✅  D</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第 34 题</a:t>
            </a:r>
            <a:endParaRPr sz="2400" b="1">
              <a:solidFill>
                <a:srgbClr val="FFFFFF"/>
              </a:solidFill>
              <a:latin typeface="微软雅黑" panose="020B0503020204020204" charset="-122"/>
            </a:endParaRPr>
          </a:p>
        </p:txBody>
      </p:sp>
      <p:sp>
        <p:nvSpPr>
          <p:cNvPr id="5" name="TextBox 4"/>
          <p:cNvSpPr txBox="1"/>
          <p:nvPr/>
        </p:nvSpPr>
        <p:spPr>
          <a:xfrm>
            <a:off x="244475" y="1143000"/>
            <a:ext cx="11689080" cy="5480685"/>
          </a:xfrm>
          <a:prstGeom prst="rect">
            <a:avLst/>
          </a:prstGeom>
          <a:noFill/>
        </p:spPr>
        <p:txBody>
          <a:bodyPr wrap="square" lIns="25400" tIns="12700" rIns="25400" bIns="12700" anchor="t">
            <a:spAutoFit/>
          </a:bodyPr>
          <a:lstStyle/>
          <a:p>
            <a:pPr algn="l">
              <a:lnSpc>
                <a:spcPct val="123000"/>
              </a:lnSpc>
              <a:spcBef>
                <a:spcPts val="0"/>
              </a:spcBef>
              <a:spcAft>
                <a:spcPts val="400"/>
              </a:spcAft>
            </a:pPr>
            <a:r>
              <a:rPr sz="2400" b="1">
                <a:solidFill>
                  <a:srgbClr val="F1C40F"/>
                </a:solidFill>
                <a:latin typeface="微软雅黑" panose="020B0503020204020204" charset="-122"/>
              </a:rPr>
              <a:t>【题干】 </a:t>
            </a:r>
            <a:r>
              <a:rPr sz="2400" b="1">
                <a:solidFill>
                  <a:srgbClr val="2C3E50"/>
                </a:solidFill>
                <a:latin typeface="微软雅黑" panose="020B0503020204020204" charset="-122"/>
              </a:rPr>
              <a:t>What prevents AI systems from being improved to challenge users?</a:t>
            </a:r>
            <a:endParaRPr sz="2400" b="1">
              <a:solidFill>
                <a:srgbClr val="2C3E50"/>
              </a:solidFill>
              <a:latin typeface="微软雅黑" panose="020B0503020204020204" charset="-122"/>
            </a:endParaRPr>
          </a:p>
          <a:p>
            <a:pPr algn="l">
              <a:lnSpc>
                <a:spcPct val="123000"/>
              </a:lnSpc>
              <a:spcBef>
                <a:spcPts val="0"/>
              </a:spcBef>
              <a:spcAft>
                <a:spcPts val="400"/>
              </a:spcAft>
            </a:pPr>
            <a:r>
              <a:rPr sz="2400" b="0">
                <a:solidFill>
                  <a:srgbClr val="6E7884"/>
                </a:solidFill>
                <a:latin typeface="微软雅黑" panose="020B0503020204020204" charset="-122"/>
              </a:rPr>
              <a:t>（是什么阻碍 AI 被改进以挑战用户？）</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F1C40F"/>
                </a:solidFill>
                <a:latin typeface="微软雅黑" panose="020B0503020204020204" charset="-122"/>
              </a:rPr>
              <a:t>【选项】</a:t>
            </a:r>
            <a:endParaRPr sz="2400" b="1">
              <a:solidFill>
                <a:srgbClr val="F1C40F"/>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Lack of technical capacity.  </a:t>
            </a:r>
            <a:r>
              <a:rPr sz="2400" b="0">
                <a:solidFill>
                  <a:srgbClr val="6E7884"/>
                </a:solidFill>
                <a:latin typeface="微软雅黑" panose="020B0503020204020204" charset="-122"/>
              </a:rPr>
              <a:t>（缺乏技术）</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 B. </a:t>
            </a:r>
            <a:r>
              <a:rPr sz="2400" b="1">
                <a:solidFill>
                  <a:srgbClr val="2C3E50"/>
                </a:solidFill>
                <a:latin typeface="微软雅黑" panose="020B0503020204020204" charset="-122"/>
              </a:rPr>
              <a:t>Conflicts with commercial interests.  </a:t>
            </a:r>
            <a:r>
              <a:rPr sz="2400" b="1">
                <a:solidFill>
                  <a:srgbClr val="219E5A"/>
                </a:solidFill>
                <a:latin typeface="微软雅黑" panose="020B0503020204020204" charset="-122"/>
              </a:rPr>
              <a:t>（与商业利益冲突）</a:t>
            </a:r>
            <a:endParaRPr sz="2400" b="1">
              <a:solidFill>
                <a:srgbClr val="219E5A"/>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Unawareness of its potential harm.  </a:t>
            </a:r>
            <a:r>
              <a:rPr sz="2400" b="0">
                <a:solidFill>
                  <a:srgbClr val="6E7884"/>
                </a:solidFill>
                <a:latin typeface="微软雅黑" panose="020B0503020204020204" charset="-122"/>
              </a:rPr>
              <a:t>（未意识到危害）</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Absence of interdisciplinary collaboration.  </a:t>
            </a:r>
            <a:r>
              <a:rPr sz="2400" b="0">
                <a:solidFill>
                  <a:srgbClr val="6E7884"/>
                </a:solidFill>
                <a:latin typeface="微软雅黑" panose="020B0503020204020204" charset="-122"/>
              </a:rPr>
              <a:t>（缺乏跨学科合作）</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第四段：“such goals conflict with systems built to maximize user engagement”</a:t>
            </a:r>
            <a:endParaRPr sz="2400" b="0">
              <a:solidFill>
                <a:srgbClr val="5A6470"/>
              </a:solidFill>
              <a:latin typeface="微软雅黑" panose="020B0503020204020204" charset="-122"/>
            </a:endParaRPr>
          </a:p>
          <a:p>
            <a:pPr algn="l">
              <a:lnSpc>
                <a:spcPct val="123000"/>
              </a:lnSpc>
              <a:spcBef>
                <a:spcPts val="0"/>
              </a:spcBef>
              <a:spcAft>
                <a:spcPts val="400"/>
              </a:spcAft>
            </a:pPr>
            <a:r>
              <a:rPr sz="2400" b="1">
                <a:solidFill>
                  <a:srgbClr val="662D8C"/>
                </a:solidFill>
                <a:latin typeface="微软雅黑" panose="020B0503020204020204" charset="-122"/>
              </a:rPr>
              <a:t>【解析】 </a:t>
            </a:r>
            <a:r>
              <a:rPr sz="2400" b="0">
                <a:solidFill>
                  <a:srgbClr val="2C3E50"/>
                </a:solidFill>
                <a:latin typeface="微软雅黑" panose="020B0503020204020204" charset="-122"/>
              </a:rPr>
              <a:t>挑战用户与追求用户参与度最大化的商业利益相冲突，因而阻碍改进。</a:t>
            </a:r>
            <a:endParaRPr sz="2400" b="0">
              <a:solidFill>
                <a:srgbClr val="2C3E50"/>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【答案】 ✅  B</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一）</a:t>
            </a:r>
            <a:endParaRPr sz="1800" b="0">
              <a:solidFill>
                <a:srgbClr val="DCE4F0"/>
              </a:solidFill>
              <a:latin typeface="微软雅黑" panose="020B0503020204020204" charset="-122"/>
            </a:endParaRPr>
          </a:p>
        </p:txBody>
      </p:sp>
      <p:sp>
        <p:nvSpPr>
          <p:cNvPr id="6" name="TextBox 5"/>
          <p:cNvSpPr txBox="1"/>
          <p:nvPr/>
        </p:nvSpPr>
        <p:spPr>
          <a:xfrm>
            <a:off x="365125" y="978535"/>
            <a:ext cx="11597640" cy="6421120"/>
          </a:xfrm>
          <a:prstGeom prst="rect">
            <a:avLst/>
          </a:prstGeom>
          <a:noFill/>
        </p:spPr>
        <p:txBody>
          <a:bodyPr wrap="square" lIns="25400" tIns="12700" rIns="25400" bIns="12700" anchor="t">
            <a:spAutoFit/>
          </a:bodyPr>
          <a:lstStyle/>
          <a:p>
            <a:pPr indent="0" algn="l" fontAlgn="auto">
              <a:lnSpc>
                <a:spcPct val="120000"/>
              </a:lnSpc>
              <a:spcAft>
                <a:spcPts val="400"/>
              </a:spcAft>
            </a:pPr>
            <a:r>
              <a:rPr sz="2200" b="1">
                <a:solidFill>
                  <a:srgbClr val="FFC107"/>
                </a:solidFill>
                <a:latin typeface="微软雅黑" panose="020B0503020204020204" charset="-122"/>
              </a:rPr>
              <a:t>【A】</a:t>
            </a:r>
            <a:endParaRPr sz="2200" b="1">
              <a:solidFill>
                <a:srgbClr val="FFC107"/>
              </a:solidFill>
              <a:latin typeface="微软雅黑" panose="020B0503020204020204" charset="-122"/>
            </a:endParaRPr>
          </a:p>
          <a:p>
            <a:pPr indent="457200" algn="l" fontAlgn="auto">
              <a:lnSpc>
                <a:spcPct val="120000"/>
              </a:lnSpc>
              <a:spcAft>
                <a:spcPts val="400"/>
              </a:spcAft>
            </a:pPr>
            <a:r>
              <a:rPr sz="2200" b="0">
                <a:solidFill>
                  <a:srgbClr val="2C3E50"/>
                </a:solidFill>
                <a:latin typeface="微软雅黑" panose="020B0503020204020204" charset="-122"/>
              </a:rPr>
              <a:t>From fitness tracking to sustainable fashion and home appliances, innovative products are changing the way we live. Here are three newly-launched items that combine smart technology with everyday practicality.</a:t>
            </a:r>
            <a:endParaRPr sz="2200" b="0">
              <a:solidFill>
                <a:srgbClr val="2C3E50"/>
              </a:solidFill>
              <a:latin typeface="微软雅黑" panose="020B0503020204020204" charset="-122"/>
            </a:endParaRPr>
          </a:p>
          <a:p>
            <a:pPr indent="457200" algn="l" fontAlgn="auto">
              <a:lnSpc>
                <a:spcPct val="120000"/>
              </a:lnSpc>
              <a:spcAft>
                <a:spcPts val="400"/>
              </a:spcAft>
            </a:pPr>
            <a:r>
              <a:rPr sz="2200" b="1">
                <a:solidFill>
                  <a:srgbClr val="1E3C72"/>
                </a:solidFill>
                <a:latin typeface="微软雅黑" panose="020B0503020204020204" charset="-122"/>
              </a:rPr>
              <a:t>ON TRACK</a:t>
            </a:r>
            <a:endParaRPr sz="2200" b="1">
              <a:solidFill>
                <a:srgbClr val="1E3C72"/>
              </a:solidFill>
              <a:latin typeface="微软雅黑" panose="020B0503020204020204" charset="-122"/>
            </a:endParaRPr>
          </a:p>
          <a:p>
            <a:pPr indent="457200" algn="l" fontAlgn="auto">
              <a:lnSpc>
                <a:spcPct val="120000"/>
              </a:lnSpc>
              <a:spcAft>
                <a:spcPts val="400"/>
              </a:spcAft>
            </a:pPr>
            <a:r>
              <a:rPr sz="2200" b="0">
                <a:solidFill>
                  <a:srgbClr val="2C3E50"/>
                </a:solidFill>
                <a:latin typeface="微软雅黑" panose="020B0503020204020204" charset="-122"/>
              </a:rPr>
              <a:t>Screenless fitness trackers are the new trend in wearable workout gear. The first new Fitbit since 2023 enters that market, which competitors like Whoop and Oura have muscled into in recent years. The Fitbit Air is considerably cheaper than those options, and integrates with Google's updated Health app. The tracker covers basic metrics like heart rate, blood oxygen and motion data during activity and sleep. All data is processed in the app, with an AI coach available for an additional $7.99 per month.</a:t>
            </a:r>
            <a:endParaRPr sz="2200" b="0">
              <a:solidFill>
                <a:srgbClr val="2C3E50"/>
              </a:solidFill>
              <a:latin typeface="微软雅黑" panose="020B0503020204020204" charset="-122"/>
            </a:endParaRPr>
          </a:p>
          <a:p>
            <a:pPr indent="457200" algn="l" fontAlgn="auto">
              <a:lnSpc>
                <a:spcPct val="120000"/>
              </a:lnSpc>
              <a:spcAft>
                <a:spcPts val="400"/>
              </a:spcAft>
            </a:pPr>
            <a:r>
              <a:rPr sz="2200" b="0">
                <a:solidFill>
                  <a:srgbClr val="2C3E50"/>
                </a:solidFill>
                <a:latin typeface="微软雅黑" panose="020B0503020204020204" charset="-122"/>
              </a:rPr>
              <a:t>Google Fitbit Air</a:t>
            </a:r>
            <a:endParaRPr sz="2200" b="0">
              <a:solidFill>
                <a:srgbClr val="2C3E50"/>
              </a:solidFill>
              <a:latin typeface="微软雅黑" panose="020B0503020204020204" charset="-122"/>
            </a:endParaRPr>
          </a:p>
          <a:p>
            <a:pPr indent="457200" algn="l" fontAlgn="auto">
              <a:lnSpc>
                <a:spcPct val="120000"/>
              </a:lnSpc>
              <a:spcAft>
                <a:spcPts val="400"/>
              </a:spcAft>
            </a:pPr>
            <a:r>
              <a:rPr sz="2200" b="0">
                <a:solidFill>
                  <a:srgbClr val="2C3E50"/>
                </a:solidFill>
                <a:latin typeface="微软雅黑" panose="020B0503020204020204" charset="-122"/>
              </a:rPr>
              <a:t>£84.99, store.google.Com</a:t>
            </a:r>
            <a:endParaRPr sz="2200" b="0">
              <a:solidFill>
                <a:srgbClr val="2C3E50"/>
              </a:solidFill>
              <a:latin typeface="微软雅黑" panose="020B0503020204020204" charset="-122"/>
            </a:endParaRPr>
          </a:p>
          <a:p>
            <a:pPr indent="0" algn="l" fontAlgn="auto">
              <a:lnSpc>
                <a:spcPct val="120000"/>
              </a:lnSpc>
              <a:spcAft>
                <a:spcPts val="400"/>
              </a:spcAft>
            </a:pPr>
            <a:endParaRPr sz="2200" b="1">
              <a:solidFill>
                <a:srgbClr val="1E3C72"/>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第 35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480685"/>
          </a:xfrm>
          <a:prstGeom prst="rect">
            <a:avLst/>
          </a:prstGeom>
          <a:noFill/>
        </p:spPr>
        <p:txBody>
          <a:bodyPr wrap="square" lIns="25400" tIns="12700" rIns="25400" bIns="12700" anchor="t">
            <a:spAutoFit/>
          </a:bodyPr>
          <a:lstStyle/>
          <a:p>
            <a:pPr algn="l">
              <a:lnSpc>
                <a:spcPct val="123000"/>
              </a:lnSpc>
              <a:spcBef>
                <a:spcPts val="0"/>
              </a:spcBef>
              <a:spcAft>
                <a:spcPts val="400"/>
              </a:spcAft>
            </a:pPr>
            <a:r>
              <a:rPr sz="2400" b="1">
                <a:solidFill>
                  <a:srgbClr val="F1C40F"/>
                </a:solidFill>
                <a:latin typeface="微软雅黑" panose="020B0503020204020204" charset="-122"/>
              </a:rPr>
              <a:t>【题干】 </a:t>
            </a:r>
            <a:r>
              <a:rPr sz="2400" b="1">
                <a:solidFill>
                  <a:srgbClr val="2C3E50"/>
                </a:solidFill>
                <a:latin typeface="微软雅黑" panose="020B0503020204020204" charset="-122"/>
              </a:rPr>
              <a:t>What is the author's attitude toward current AI systems?</a:t>
            </a:r>
            <a:endParaRPr sz="2400" b="1">
              <a:solidFill>
                <a:srgbClr val="2C3E50"/>
              </a:solidFill>
              <a:latin typeface="微软雅黑" panose="020B0503020204020204" charset="-122"/>
            </a:endParaRPr>
          </a:p>
          <a:p>
            <a:pPr algn="l">
              <a:lnSpc>
                <a:spcPct val="123000"/>
              </a:lnSpc>
              <a:spcBef>
                <a:spcPts val="0"/>
              </a:spcBef>
              <a:spcAft>
                <a:spcPts val="400"/>
              </a:spcAft>
            </a:pPr>
            <a:r>
              <a:rPr sz="2400" b="0">
                <a:solidFill>
                  <a:srgbClr val="6E7884"/>
                </a:solidFill>
                <a:latin typeface="微软雅黑" panose="020B0503020204020204" charset="-122"/>
              </a:rPr>
              <a:t>（作者对当前 AI 系统的态度是？）</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F1C40F"/>
                </a:solidFill>
                <a:latin typeface="微软雅黑" panose="020B0503020204020204" charset="-122"/>
              </a:rPr>
              <a:t>【选项】</a:t>
            </a:r>
            <a:endParaRPr sz="2400" b="1">
              <a:solidFill>
                <a:srgbClr val="F1C40F"/>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Strictly neutral.  </a:t>
            </a:r>
            <a:r>
              <a:rPr sz="2400" b="0">
                <a:solidFill>
                  <a:srgbClr val="6E7884"/>
                </a:solidFill>
                <a:latin typeface="微软雅黑" panose="020B0503020204020204" charset="-122"/>
              </a:rPr>
              <a:t>（完全中立）</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B. </a:t>
            </a:r>
            <a:r>
              <a:rPr sz="2400" b="0">
                <a:solidFill>
                  <a:srgbClr val="2C3E50"/>
                </a:solidFill>
                <a:latin typeface="微软雅黑" panose="020B0503020204020204" charset="-122"/>
              </a:rPr>
              <a:t>Strongly opposed.  </a:t>
            </a:r>
            <a:r>
              <a:rPr sz="2400" b="0">
                <a:solidFill>
                  <a:srgbClr val="6E7884"/>
                </a:solidFill>
                <a:latin typeface="微软雅黑" panose="020B0503020204020204" charset="-122"/>
              </a:rPr>
              <a:t>（强烈反对）</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 C. </a:t>
            </a:r>
            <a:r>
              <a:rPr sz="2400" b="1">
                <a:solidFill>
                  <a:srgbClr val="2C3E50"/>
                </a:solidFill>
                <a:latin typeface="微软雅黑" panose="020B0503020204020204" charset="-122"/>
              </a:rPr>
              <a:t>Cautiously concerned.  </a:t>
            </a:r>
            <a:r>
              <a:rPr sz="2400" b="1">
                <a:solidFill>
                  <a:srgbClr val="219E5A"/>
                </a:solidFill>
                <a:latin typeface="微软雅黑" panose="020B0503020204020204" charset="-122"/>
              </a:rPr>
              <a:t>（审慎担忧）</a:t>
            </a:r>
            <a:endParaRPr sz="2400" b="1">
              <a:solidFill>
                <a:srgbClr val="219E5A"/>
              </a:solidFill>
              <a:latin typeface="微软雅黑" panose="020B0503020204020204" charset="-122"/>
            </a:endParaRPr>
          </a:p>
          <a:p>
            <a:pPr algn="l">
              <a:lnSpc>
                <a:spcPct val="123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Mildly supportive.  </a:t>
            </a:r>
            <a:r>
              <a:rPr sz="2400" b="0">
                <a:solidFill>
                  <a:srgbClr val="6E7884"/>
                </a:solidFill>
                <a:latin typeface="微软雅黑" panose="020B0503020204020204" charset="-122"/>
              </a:rPr>
              <a:t>（轻微支持）</a:t>
            </a:r>
            <a:endParaRPr sz="2400" b="0">
              <a:solidFill>
                <a:srgbClr val="6E7884"/>
              </a:solidFill>
              <a:latin typeface="微软雅黑" panose="020B0503020204020204" charset="-122"/>
            </a:endParaRPr>
          </a:p>
          <a:p>
            <a:pPr algn="l">
              <a:lnSpc>
                <a:spcPct val="123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全文语气</a:t>
            </a:r>
            <a:endParaRPr sz="2400" b="0">
              <a:solidFill>
                <a:srgbClr val="5A6470"/>
              </a:solidFill>
              <a:latin typeface="微软雅黑" panose="020B0503020204020204" charset="-122"/>
            </a:endParaRPr>
          </a:p>
          <a:p>
            <a:pPr algn="l">
              <a:lnSpc>
                <a:spcPct val="123000"/>
              </a:lnSpc>
              <a:spcBef>
                <a:spcPts val="0"/>
              </a:spcBef>
              <a:spcAft>
                <a:spcPts val="400"/>
              </a:spcAft>
            </a:pPr>
            <a:r>
              <a:rPr sz="2400" b="1">
                <a:solidFill>
                  <a:srgbClr val="662D8C"/>
                </a:solidFill>
                <a:latin typeface="微软雅黑" panose="020B0503020204020204" charset="-122"/>
              </a:rPr>
              <a:t>【解析】 </a:t>
            </a:r>
            <a:r>
              <a:rPr sz="2400" b="0">
                <a:solidFill>
                  <a:srgbClr val="2C3E50"/>
                </a:solidFill>
                <a:latin typeface="微软雅黑" panose="020B0503020204020204" charset="-122"/>
              </a:rPr>
              <a:t>作者担忧谄媚 AI 损害社交摩擦与责任感，并提出伦理问题，但非全盘否定，而是呼吁合作，态度为审慎担忧。</a:t>
            </a:r>
            <a:endParaRPr sz="2400" b="0">
              <a:solidFill>
                <a:srgbClr val="2C3E50"/>
              </a:solidFill>
              <a:latin typeface="微软雅黑" panose="020B0503020204020204" charset="-122"/>
            </a:endParaRPr>
          </a:p>
          <a:p>
            <a:pPr algn="l">
              <a:lnSpc>
                <a:spcPct val="123000"/>
              </a:lnSpc>
              <a:spcBef>
                <a:spcPts val="0"/>
              </a:spcBef>
              <a:spcAft>
                <a:spcPts val="400"/>
              </a:spcAft>
            </a:pPr>
            <a:r>
              <a:rPr sz="2400" b="1">
                <a:solidFill>
                  <a:srgbClr val="219E5A"/>
                </a:solidFill>
                <a:latin typeface="微软雅黑" panose="020B0503020204020204" charset="-122"/>
              </a:rPr>
              <a:t>【答案】 ✅  C</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 calcmode="lin" valueType="num">
                                      <p:cBhvr additive="base">
                                        <p:cTn id="3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重点词汇短语</a:t>
            </a:r>
            <a:endParaRPr sz="2400" b="1">
              <a:solidFill>
                <a:srgbClr val="FFFFFF"/>
              </a:solidFill>
              <a:latin typeface="微软雅黑" panose="020B0503020204020204" charset="-122"/>
            </a:endParaRPr>
          </a:p>
        </p:txBody>
      </p:sp>
      <p:sp>
        <p:nvSpPr>
          <p:cNvPr id="5" name="Rounded Rectangle 4"/>
          <p:cNvSpPr/>
          <p:nvPr/>
        </p:nvSpPr>
        <p:spPr>
          <a:xfrm>
            <a:off x="548640"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13232"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well-being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幸福/福祉</a:t>
            </a:r>
            <a:endParaRPr sz="1800" b="0">
              <a:solidFill>
                <a:srgbClr val="2C3E50"/>
              </a:solidFill>
              <a:latin typeface="微软雅黑" panose="020B0503020204020204" charset="-122"/>
            </a:endParaRPr>
          </a:p>
        </p:txBody>
      </p:sp>
      <p:sp>
        <p:nvSpPr>
          <p:cNvPr id="7" name="Rounded Rectangle 6"/>
          <p:cNvSpPr/>
          <p:nvPr/>
        </p:nvSpPr>
        <p:spPr>
          <a:xfrm>
            <a:off x="548640"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713232"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friction  </a:t>
            </a:r>
            <a:r>
              <a:rPr sz="1800" b="0">
                <a:solidFill>
                  <a:srgbClr val="6E7884"/>
                </a:solidFill>
                <a:latin typeface="微软雅黑" panose="020B0503020204020204" charset="-122"/>
              </a:rPr>
              <a:t>n.  </a:t>
            </a:r>
            <a:r>
              <a:rPr sz="1800" b="0">
                <a:solidFill>
                  <a:srgbClr val="2C3E50"/>
                </a:solidFill>
                <a:latin typeface="微软雅黑" panose="020B0503020204020204" charset="-122"/>
              </a:rPr>
              <a:t>摩擦</a:t>
            </a:r>
            <a:endParaRPr sz="1800" b="0">
              <a:solidFill>
                <a:srgbClr val="2C3E50"/>
              </a:solidFill>
              <a:latin typeface="微软雅黑" panose="020B0503020204020204" charset="-122"/>
            </a:endParaRPr>
          </a:p>
        </p:txBody>
      </p:sp>
      <p:sp>
        <p:nvSpPr>
          <p:cNvPr id="9" name="Rounded Rectangle 8"/>
          <p:cNvSpPr/>
          <p:nvPr/>
        </p:nvSpPr>
        <p:spPr>
          <a:xfrm>
            <a:off x="548640"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13232"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misstep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失误</a:t>
            </a:r>
            <a:endParaRPr sz="1800" b="0">
              <a:solidFill>
                <a:srgbClr val="2C3E50"/>
              </a:solidFill>
              <a:latin typeface="微软雅黑" panose="020B0503020204020204" charset="-122"/>
            </a:endParaRPr>
          </a:p>
        </p:txBody>
      </p:sp>
      <p:sp>
        <p:nvSpPr>
          <p:cNvPr id="11" name="Rounded Rectangle 10"/>
          <p:cNvSpPr/>
          <p:nvPr/>
        </p:nvSpPr>
        <p:spPr>
          <a:xfrm>
            <a:off x="548640"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13232"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sycophancy  </a:t>
            </a:r>
            <a:r>
              <a:rPr sz="1800" b="0">
                <a:solidFill>
                  <a:srgbClr val="6E7884"/>
                </a:solidFill>
                <a:latin typeface="微软雅黑" panose="020B0503020204020204" charset="-122"/>
              </a:rPr>
              <a:t>n.  </a:t>
            </a:r>
            <a:r>
              <a:rPr sz="1800" b="0">
                <a:solidFill>
                  <a:srgbClr val="2C3E50"/>
                </a:solidFill>
                <a:latin typeface="微软雅黑" panose="020B0503020204020204" charset="-122"/>
              </a:rPr>
              <a:t>谄媚</a:t>
            </a:r>
            <a:endParaRPr sz="1800" b="0">
              <a:solidFill>
                <a:srgbClr val="2C3E50"/>
              </a:solidFill>
              <a:latin typeface="微软雅黑" panose="020B0503020204020204" charset="-122"/>
            </a:endParaRPr>
          </a:p>
        </p:txBody>
      </p:sp>
      <p:sp>
        <p:nvSpPr>
          <p:cNvPr id="13" name="Rounded Rectangle 12"/>
          <p:cNvSpPr/>
          <p:nvPr/>
        </p:nvSpPr>
        <p:spPr>
          <a:xfrm>
            <a:off x="548640"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13232"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affirmation  </a:t>
            </a:r>
            <a:r>
              <a:rPr sz="1800" b="0">
                <a:solidFill>
                  <a:srgbClr val="6E7884"/>
                </a:solidFill>
                <a:latin typeface="微软雅黑" panose="020B0503020204020204" charset="-122"/>
              </a:rPr>
              <a:t>n.  </a:t>
            </a:r>
            <a:r>
              <a:rPr sz="1800" b="0">
                <a:solidFill>
                  <a:srgbClr val="2C3E50"/>
                </a:solidFill>
                <a:latin typeface="微软雅黑" panose="020B0503020204020204" charset="-122"/>
              </a:rPr>
              <a:t>肯定</a:t>
            </a:r>
            <a:endParaRPr sz="1800" b="0">
              <a:solidFill>
                <a:srgbClr val="2C3E50"/>
              </a:solidFill>
              <a:latin typeface="微软雅黑" panose="020B0503020204020204" charset="-122"/>
            </a:endParaRPr>
          </a:p>
        </p:txBody>
      </p:sp>
      <p:sp>
        <p:nvSpPr>
          <p:cNvPr id="15" name="Rounded Rectangle 14"/>
          <p:cNvSpPr/>
          <p:nvPr/>
        </p:nvSpPr>
        <p:spPr>
          <a:xfrm>
            <a:off x="548640" y="429768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13232" y="429768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dilemmas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困境</a:t>
            </a:r>
            <a:endParaRPr sz="1800" b="0">
              <a:solidFill>
                <a:srgbClr val="2C3E50"/>
              </a:solidFill>
              <a:latin typeface="微软雅黑" panose="020B0503020204020204" charset="-122"/>
            </a:endParaRPr>
          </a:p>
        </p:txBody>
      </p:sp>
      <p:sp>
        <p:nvSpPr>
          <p:cNvPr id="17" name="Rounded Rectangle 16"/>
          <p:cNvSpPr/>
          <p:nvPr/>
        </p:nvSpPr>
        <p:spPr>
          <a:xfrm>
            <a:off x="6355079" y="1188720"/>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519671" y="1188720"/>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cumulative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累积的</a:t>
            </a:r>
            <a:endParaRPr sz="1800" b="0">
              <a:solidFill>
                <a:srgbClr val="2C3E50"/>
              </a:solidFill>
              <a:latin typeface="微软雅黑" panose="020B0503020204020204" charset="-122"/>
            </a:endParaRPr>
          </a:p>
        </p:txBody>
      </p:sp>
      <p:sp>
        <p:nvSpPr>
          <p:cNvPr id="19" name="Rounded Rectangle 18"/>
          <p:cNvSpPr/>
          <p:nvPr/>
        </p:nvSpPr>
        <p:spPr>
          <a:xfrm>
            <a:off x="6355079" y="1810512"/>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519671" y="1810512"/>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tolerance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容忍度</a:t>
            </a:r>
            <a:endParaRPr sz="1800" b="0">
              <a:solidFill>
                <a:srgbClr val="2C3E50"/>
              </a:solidFill>
              <a:latin typeface="微软雅黑" panose="020B0503020204020204" charset="-122"/>
            </a:endParaRPr>
          </a:p>
        </p:txBody>
      </p:sp>
      <p:sp>
        <p:nvSpPr>
          <p:cNvPr id="21" name="Rounded Rectangle 20"/>
          <p:cNvSpPr/>
          <p:nvPr/>
        </p:nvSpPr>
        <p:spPr>
          <a:xfrm>
            <a:off x="6355079" y="2432304"/>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519671" y="2432304"/>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engagement  </a:t>
            </a:r>
            <a:r>
              <a:rPr sz="1800" b="0">
                <a:solidFill>
                  <a:srgbClr val="6E7884"/>
                </a:solidFill>
                <a:latin typeface="微软雅黑" panose="020B0503020204020204" charset="-122"/>
              </a:rPr>
              <a:t>n.  </a:t>
            </a:r>
            <a:r>
              <a:rPr sz="1800" b="0">
                <a:solidFill>
                  <a:srgbClr val="2C3E50"/>
                </a:solidFill>
                <a:latin typeface="微软雅黑" panose="020B0503020204020204" charset="-122"/>
              </a:rPr>
              <a:t>参与度</a:t>
            </a:r>
            <a:endParaRPr sz="1800" b="0">
              <a:solidFill>
                <a:srgbClr val="2C3E50"/>
              </a:solidFill>
              <a:latin typeface="微软雅黑" panose="020B0503020204020204" charset="-122"/>
            </a:endParaRPr>
          </a:p>
        </p:txBody>
      </p:sp>
      <p:sp>
        <p:nvSpPr>
          <p:cNvPr id="23" name="Rounded Rectangle 22"/>
          <p:cNvSpPr/>
          <p:nvPr/>
        </p:nvSpPr>
        <p:spPr>
          <a:xfrm>
            <a:off x="6355079" y="3054096"/>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6519671" y="3054096"/>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interdisciplinary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跨学科的</a:t>
            </a:r>
            <a:endParaRPr sz="1800" b="0">
              <a:solidFill>
                <a:srgbClr val="2C3E50"/>
              </a:solidFill>
              <a:latin typeface="微软雅黑" panose="020B0503020204020204" charset="-122"/>
            </a:endParaRPr>
          </a:p>
        </p:txBody>
      </p:sp>
      <p:sp>
        <p:nvSpPr>
          <p:cNvPr id="25" name="Rounded Rectangle 24"/>
          <p:cNvSpPr/>
          <p:nvPr/>
        </p:nvSpPr>
        <p:spPr>
          <a:xfrm>
            <a:off x="6355079" y="3675888"/>
            <a:ext cx="5440680" cy="566928"/>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519671" y="3675888"/>
            <a:ext cx="5212080" cy="566928"/>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662D8C"/>
                </a:solidFill>
                <a:latin typeface="微软雅黑" panose="020B0503020204020204" charset="-122"/>
              </a:rPr>
              <a:t>ethical  </a:t>
            </a:r>
            <a:r>
              <a:rPr sz="1800" b="0">
                <a:solidFill>
                  <a:srgbClr val="6E7884"/>
                </a:solidFill>
                <a:latin typeface="微软雅黑" panose="020B0503020204020204" charset="-122"/>
              </a:rPr>
              <a:t>adj.  </a:t>
            </a:r>
            <a:r>
              <a:rPr sz="1800" b="0">
                <a:solidFill>
                  <a:srgbClr val="2C3E50"/>
                </a:solidFill>
                <a:latin typeface="微软雅黑" panose="020B0503020204020204" charset="-122"/>
              </a:rPr>
              <a:t>伦理的</a:t>
            </a:r>
            <a:endParaRPr sz="1800" b="0">
              <a:solidFill>
                <a:srgbClr val="2C3E50"/>
              </a:solidFill>
              <a:latin typeface="微软雅黑" panose="020B0503020204020204" charset="-122"/>
            </a:endParaRPr>
          </a:p>
        </p:txBody>
      </p:sp>
      <p:sp>
        <p:nvSpPr>
          <p:cNvPr id="27" name="TextBox 26"/>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51</a:t>
            </a:r>
            <a:endParaRPr sz="1000" b="0">
              <a:solidFill>
                <a:srgbClr val="6E7884"/>
              </a:solidFill>
              <a:latin typeface="微软雅黑" panose="020B0503020204020204" charset="-122"/>
            </a:endParaRPr>
          </a:p>
        </p:txBody>
      </p:sp>
      <p:sp>
        <p:nvSpPr>
          <p:cNvPr id="28" name="TextBox 2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662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D · 长难句精讲</a:t>
            </a:r>
            <a:endParaRPr sz="2400" b="1">
              <a:solidFill>
                <a:srgbClr val="FFFFFF"/>
              </a:solidFill>
              <a:latin typeface="微软雅黑" panose="020B0503020204020204" charset="-122"/>
            </a:endParaRPr>
          </a:p>
        </p:txBody>
      </p:sp>
      <p:sp>
        <p:nvSpPr>
          <p:cNvPr id="5" name="Rectangle 4"/>
          <p:cNvSpPr/>
          <p:nvPr/>
        </p:nvSpPr>
        <p:spPr>
          <a:xfrm>
            <a:off x="502920" y="1234440"/>
            <a:ext cx="457200" cy="457200"/>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02920" y="123444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1</a:t>
            </a:r>
            <a:endParaRPr sz="2000" b="1">
              <a:solidFill>
                <a:srgbClr val="FFFFFF"/>
              </a:solidFill>
              <a:latin typeface="微软雅黑" panose="020B0503020204020204" charset="-122"/>
            </a:endParaRPr>
          </a:p>
        </p:txBody>
      </p:sp>
      <p:sp>
        <p:nvSpPr>
          <p:cNvPr id="7" name="TextBox 6"/>
          <p:cNvSpPr txBox="1"/>
          <p:nvPr/>
        </p:nvSpPr>
        <p:spPr>
          <a:xfrm>
            <a:off x="1097280" y="1188720"/>
            <a:ext cx="10698480" cy="1874520"/>
          </a:xfrm>
          <a:prstGeom prst="rect">
            <a:avLst/>
          </a:prstGeom>
          <a:noFill/>
        </p:spPr>
        <p:txBody>
          <a:bodyPr wrap="square" lIns="25400" tIns="12700" rIns="25400" bIns="12700" anchor="t">
            <a:spAutoFit/>
          </a:bodyPr>
          <a:lstStyle/>
          <a:p>
            <a:pPr algn="l">
              <a:lnSpc>
                <a:spcPct val="120000"/>
              </a:lnSpc>
              <a:spcBef>
                <a:spcPts val="0"/>
              </a:spcBef>
              <a:spcAft>
                <a:spcPts val="300"/>
              </a:spcAft>
            </a:pPr>
            <a:r>
              <a:rPr sz="2400" b="1">
                <a:solidFill>
                  <a:srgbClr val="662D8C"/>
                </a:solidFill>
                <a:latin typeface="微软雅黑" panose="020B0503020204020204" charset="-122"/>
              </a:rPr>
              <a:t>原句  </a:t>
            </a:r>
            <a:r>
              <a:rPr sz="2400" b="0">
                <a:solidFill>
                  <a:srgbClr val="2C3E50"/>
                </a:solidFill>
                <a:latin typeface="微软雅黑" panose="020B0503020204020204" charset="-122"/>
              </a:rPr>
              <a:t>Yet it is precisely through such social friction that relationships deepen and moral understanding develops.</a:t>
            </a:r>
            <a:endParaRPr sz="2400" b="0">
              <a:solidFill>
                <a:srgbClr val="2C3E50"/>
              </a:solidFill>
              <a:latin typeface="微软雅黑" panose="020B0503020204020204" charset="-122"/>
            </a:endParaRPr>
          </a:p>
          <a:p>
            <a:pPr algn="l">
              <a:lnSpc>
                <a:spcPct val="120000"/>
              </a:lnSpc>
              <a:spcBef>
                <a:spcPts val="0"/>
              </a:spcBef>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强调句 It is... that...；precisely 强调“正是”。</a:t>
            </a:r>
            <a:endParaRPr sz="2400" b="0">
              <a:solidFill>
                <a:srgbClr val="6E7884"/>
              </a:solidFill>
              <a:latin typeface="微软雅黑" panose="020B0503020204020204" charset="-122"/>
            </a:endParaRPr>
          </a:p>
          <a:p>
            <a:pPr algn="l">
              <a:lnSpc>
                <a:spcPct val="120000"/>
              </a:lnSpc>
              <a:spcBef>
                <a:spcPts val="0"/>
              </a:spcBef>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然而，正是通过这种社交摩擦，关系得以深化、道德理解得以发展。</a:t>
            </a:r>
            <a:endParaRPr sz="2400" b="0">
              <a:solidFill>
                <a:srgbClr val="2C3E50"/>
              </a:solidFill>
              <a:latin typeface="微软雅黑" panose="020B0503020204020204" charset="-122"/>
            </a:endParaRPr>
          </a:p>
        </p:txBody>
      </p:sp>
      <p:sp>
        <p:nvSpPr>
          <p:cNvPr id="8" name="Rectangle 7"/>
          <p:cNvSpPr/>
          <p:nvPr/>
        </p:nvSpPr>
        <p:spPr>
          <a:xfrm>
            <a:off x="1097280" y="3465576"/>
            <a:ext cx="1060704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502920" y="3566160"/>
            <a:ext cx="457200" cy="457200"/>
          </a:xfrm>
          <a:prstGeom prst="rect">
            <a:avLst/>
          </a:prstGeom>
          <a:solidFill>
            <a:srgbClr val="F1C4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02920" y="3566160"/>
            <a:ext cx="457200" cy="45720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2</a:t>
            </a:r>
            <a:endParaRPr sz="2000" b="1">
              <a:solidFill>
                <a:srgbClr val="FFFFFF"/>
              </a:solidFill>
              <a:latin typeface="微软雅黑" panose="020B0503020204020204" charset="-122"/>
            </a:endParaRPr>
          </a:p>
        </p:txBody>
      </p:sp>
      <p:sp>
        <p:nvSpPr>
          <p:cNvPr id="11" name="TextBox 10"/>
          <p:cNvSpPr txBox="1"/>
          <p:nvPr/>
        </p:nvSpPr>
        <p:spPr>
          <a:xfrm>
            <a:off x="1097280" y="3520440"/>
            <a:ext cx="10698480" cy="2318385"/>
          </a:xfrm>
          <a:prstGeom prst="rect">
            <a:avLst/>
          </a:prstGeom>
          <a:noFill/>
        </p:spPr>
        <p:txBody>
          <a:bodyPr wrap="square" lIns="25400" tIns="12700" rIns="25400" bIns="12700" anchor="t">
            <a:spAutoFit/>
          </a:bodyPr>
          <a:lstStyle/>
          <a:p>
            <a:pPr algn="l">
              <a:lnSpc>
                <a:spcPct val="150000"/>
              </a:lnSpc>
              <a:spcAft>
                <a:spcPts val="300"/>
              </a:spcAft>
            </a:pPr>
            <a:r>
              <a:rPr sz="2400" b="1">
                <a:solidFill>
                  <a:srgbClr val="662D8C"/>
                </a:solidFill>
                <a:latin typeface="微软雅黑" panose="020B0503020204020204" charset="-122"/>
              </a:rPr>
              <a:t>原句  </a:t>
            </a:r>
            <a:r>
              <a:rPr sz="2400" b="0">
                <a:solidFill>
                  <a:srgbClr val="2C3E50"/>
                </a:solidFill>
                <a:latin typeface="微软雅黑" panose="020B0503020204020204" charset="-122"/>
              </a:rPr>
              <a:t>Challenging users or presenting uncomfortable truths is a sure way to drive them away.</a:t>
            </a:r>
            <a:endParaRPr sz="2400" b="0">
              <a:solidFill>
                <a:srgbClr val="2C3E50"/>
              </a:solidFill>
              <a:latin typeface="微软雅黑" panose="020B0503020204020204" charset="-122"/>
            </a:endParaRPr>
          </a:p>
          <a:p>
            <a:pPr algn="l">
              <a:lnSpc>
                <a:spcPct val="150000"/>
              </a:lnSpc>
              <a:spcAft>
                <a:spcPts val="300"/>
              </a:spcAft>
            </a:pPr>
            <a:r>
              <a:rPr sz="2400" b="1">
                <a:solidFill>
                  <a:srgbClr val="D67E1E"/>
                </a:solidFill>
                <a:latin typeface="微软雅黑" panose="020B0503020204020204" charset="-122"/>
              </a:rPr>
              <a:t>结构  </a:t>
            </a:r>
            <a:r>
              <a:rPr sz="2400" b="0">
                <a:solidFill>
                  <a:srgbClr val="6E7884"/>
                </a:solidFill>
                <a:latin typeface="微软雅黑" panose="020B0503020204020204" charset="-122"/>
              </a:rPr>
              <a:t>动名词短语作主语；is a sure way to do 表“必然导致”。</a:t>
            </a:r>
            <a:endParaRPr sz="2400" b="0">
              <a:solidFill>
                <a:srgbClr val="6E7884"/>
              </a:solidFill>
              <a:latin typeface="微软雅黑" panose="020B0503020204020204" charset="-122"/>
            </a:endParaRPr>
          </a:p>
          <a:p>
            <a:pPr algn="l">
              <a:lnSpc>
                <a:spcPct val="150000"/>
              </a:lnSpc>
              <a:spcAft>
                <a:spcPts val="300"/>
              </a:spcAft>
            </a:pPr>
            <a:r>
              <a:rPr sz="2400" b="1">
                <a:solidFill>
                  <a:srgbClr val="219E5A"/>
                </a:solidFill>
                <a:latin typeface="微软雅黑" panose="020B0503020204020204" charset="-122"/>
              </a:rPr>
              <a:t>译文  </a:t>
            </a:r>
            <a:r>
              <a:rPr sz="2400" b="0">
                <a:solidFill>
                  <a:srgbClr val="2C3E50"/>
                </a:solidFill>
                <a:latin typeface="微软雅黑" panose="020B0503020204020204" charset="-122"/>
              </a:rPr>
              <a:t>挑战用户或呈现令人不适的真相，必然会把他们赶走。</a:t>
            </a:r>
            <a:endParaRPr sz="2400" b="0">
              <a:solidFill>
                <a:srgbClr val="2C3E50"/>
              </a:solidFill>
              <a:latin typeface="微软雅黑" panose="020B0503020204020204" charset="-122"/>
            </a:endParaRPr>
          </a:p>
        </p:txBody>
      </p:sp>
      <p:sp>
        <p:nvSpPr>
          <p:cNvPr id="12" name="TextBox 11"/>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52</a:t>
            </a:r>
            <a:endParaRPr sz="1000" b="0">
              <a:solidFill>
                <a:srgbClr val="6E7884"/>
              </a:solidFill>
              <a:latin typeface="微软雅黑" panose="020B0503020204020204" charset="-122"/>
            </a:endParaRPr>
          </a:p>
        </p:txBody>
      </p:sp>
      <p:sp>
        <p:nvSpPr>
          <p:cNvPr id="13" name="TextBox 1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7"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2" end="2"/>
                                            </p:txEl>
                                          </p:spTgt>
                                        </p:tgtEl>
                                        <p:attrNameLst>
                                          <p:attrName>style.visibility</p:attrName>
                                        </p:attrNameLst>
                                      </p:cBhvr>
                                      <p:to>
                                        <p:strVal val="visible"/>
                                      </p:to>
                                    </p:set>
                                    <p:anim calcmode="discrete" valueType="clr">
                                      <p:cBhvr override="childStyle">
                                        <p:cTn id="14" dur="80"/>
                                        <p:tgtEl>
                                          <p:spTgt spid="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原文重现</a:t>
            </a:r>
            <a:endParaRPr sz="2400" b="1">
              <a:solidFill>
                <a:srgbClr val="FFFFFF"/>
              </a:solidFill>
              <a:latin typeface="微软雅黑" panose="020B0503020204020204" charset="-122"/>
            </a:endParaRPr>
          </a:p>
        </p:txBody>
      </p:sp>
      <p:sp>
        <p:nvSpPr>
          <p:cNvPr id="6" name="TextBox 5"/>
          <p:cNvSpPr txBox="1"/>
          <p:nvPr/>
        </p:nvSpPr>
        <p:spPr>
          <a:xfrm>
            <a:off x="274320" y="1042670"/>
            <a:ext cx="11643360" cy="5591175"/>
          </a:xfrm>
          <a:prstGeom prst="rect">
            <a:avLst/>
          </a:prstGeom>
          <a:noFill/>
        </p:spPr>
        <p:txBody>
          <a:bodyPr wrap="square" lIns="25400" tIns="12700" rIns="25400" bIns="12700" anchor="t">
            <a:spAutoFit/>
          </a:bodyPr>
          <a:lstStyle/>
          <a:p>
            <a:pPr indent="457200" algn="l">
              <a:lnSpc>
                <a:spcPct val="102000"/>
              </a:lnSpc>
              <a:spcAft>
                <a:spcPts val="400"/>
              </a:spcAft>
            </a:pPr>
            <a:r>
              <a:rPr sz="1800" b="0">
                <a:solidFill>
                  <a:srgbClr val="2C3E50"/>
                </a:solidFill>
                <a:latin typeface="微软雅黑" panose="020B0503020204020204" charset="-122"/>
              </a:rPr>
              <a:t>More than 30% of Gen Alpha children long to become social media creators, with around 32% of 12-to-15-year-olds naming “YouTuber” as their dream job. _____（36）_____ This is where parental involvement becomes not just helpful, but vital, turning the risks into valuable teachable moments.</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To that end, parents should communicate with kids in a curious and open manner rather than being critical. When children express the desire to be online influencers, parents should avoid shutting down their enthusiasm. _____（37）_____ For example, they can ask why their children want to create online content and what they plan to post. By showing respect for their kids' interests, parents build trust and naturally introduce safety topics like privacy settings and online boundaries.</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Beyond that, parents should help children develop safe digital habits. They can set up accounts together to adjust privacy settings, turn off location tagging, and set strong passwords. Meanwhile, children must be taught not to share private details such as home addresses, school names and daily schedules. _____（38）_____</a:t>
            </a:r>
            <a:endParaRPr sz="1800" b="0">
              <a:solidFill>
                <a:srgbClr val="2C3E50"/>
              </a:solidFill>
              <a:latin typeface="微软雅黑" panose="020B0503020204020204" charset="-122"/>
            </a:endParaRPr>
          </a:p>
          <a:p>
            <a:pPr indent="457200" algn="l">
              <a:lnSpc>
                <a:spcPct val="102000"/>
              </a:lnSpc>
              <a:spcAft>
                <a:spcPts val="400"/>
              </a:spcAft>
            </a:pPr>
            <a:r>
              <a:rPr>
                <a:solidFill>
                  <a:srgbClr val="2C3E50"/>
                </a:solidFill>
                <a:latin typeface="微软雅黑" panose="020B0503020204020204" charset="-122"/>
                <a:sym typeface="+mn-ea"/>
              </a:rPr>
              <a:t>Warning children against hidden online dangers is equally necessary. As would-be young influencers start gaining visibility, they may be targeted by scams that aim to steal personal data. _____（39）_____ They also need to recognize ill-intentioned strangers and dangerous behavior, such as frequent personal messages, requests for secrecy, or pressure to share private photos.</a:t>
            </a:r>
            <a:endParaRPr b="0">
              <a:solidFill>
                <a:srgbClr val="2C3E50"/>
              </a:solidFill>
              <a:latin typeface="微软雅黑" panose="020B0503020204020204" charset="-122"/>
            </a:endParaRPr>
          </a:p>
          <a:p>
            <a:pPr indent="457200" algn="l">
              <a:lnSpc>
                <a:spcPct val="102000"/>
              </a:lnSpc>
              <a:spcAft>
                <a:spcPts val="400"/>
              </a:spcAft>
            </a:pPr>
            <a:r>
              <a:rPr>
                <a:solidFill>
                  <a:srgbClr val="2C3E50"/>
                </a:solidFill>
                <a:latin typeface="微软雅黑" panose="020B0503020204020204" charset="-122"/>
                <a:sym typeface="+mn-ea"/>
              </a:rPr>
              <a:t>Actually, children's wish to create online content is a way to express their identity and creativity. _____（40）_____ With proper parental guidance, young creators can build their voice without compromising their safety.</a:t>
            </a:r>
            <a:endParaRPr sz="18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第二部分 七选五 · 选项与答案</a:t>
            </a:r>
            <a:endParaRPr sz="2400" b="1">
              <a:solidFill>
                <a:srgbClr val="FFFFFF"/>
              </a:solidFill>
              <a:latin typeface="微软雅黑" panose="020B0503020204020204" charset="-122"/>
            </a:endParaRPr>
          </a:p>
        </p:txBody>
      </p:sp>
      <p:sp>
        <p:nvSpPr>
          <p:cNvPr id="5" name="Rounded Rectangle 4"/>
          <p:cNvSpPr/>
          <p:nvPr/>
        </p:nvSpPr>
        <p:spPr>
          <a:xfrm>
            <a:off x="548640" y="1234440"/>
            <a:ext cx="5486400" cy="1051560"/>
          </a:xfrm>
          <a:prstGeom prst="roundRect">
            <a:avLst/>
          </a:prstGeom>
          <a:solidFill>
            <a:srgbClr val="E0F2E8"/>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234440"/>
            <a:ext cx="5120640"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A. </a:t>
            </a:r>
            <a:r>
              <a:rPr sz="1800" b="0">
                <a:solidFill>
                  <a:srgbClr val="2C3E50"/>
                </a:solidFill>
                <a:latin typeface="微软雅黑" panose="020B0503020204020204" charset="-122"/>
              </a:rPr>
              <a:t>These measures can effectively minimize online risks. ✓</a:t>
            </a:r>
            <a:endParaRPr sz="1800" b="0">
              <a:solidFill>
                <a:srgbClr val="2C3E50"/>
              </a:solidFill>
              <a:latin typeface="微软雅黑" panose="020B0503020204020204" charset="-122"/>
            </a:endParaRPr>
          </a:p>
        </p:txBody>
      </p:sp>
      <p:sp>
        <p:nvSpPr>
          <p:cNvPr id="7" name="Rounded Rectangle 6"/>
          <p:cNvSpPr/>
          <p:nvPr/>
        </p:nvSpPr>
        <p:spPr>
          <a:xfrm>
            <a:off x="548640" y="2377440"/>
            <a:ext cx="5486400" cy="1051560"/>
          </a:xfrm>
          <a:prstGeom prst="roundRect">
            <a:avLst/>
          </a:prstGeom>
          <a:solidFill>
            <a:srgbClr val="E0F2E8"/>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731520" y="2377440"/>
            <a:ext cx="5120640"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B. </a:t>
            </a:r>
            <a:r>
              <a:rPr sz="1800" b="0">
                <a:solidFill>
                  <a:srgbClr val="2C3E50"/>
                </a:solidFill>
                <a:latin typeface="微软雅黑" panose="020B0503020204020204" charset="-122"/>
              </a:rPr>
              <a:t>However, this pursuit comes with potential digital risks. ✓</a:t>
            </a:r>
            <a:endParaRPr sz="1800" b="0">
              <a:solidFill>
                <a:srgbClr val="2C3E50"/>
              </a:solidFill>
              <a:latin typeface="微软雅黑" panose="020B0503020204020204" charset="-122"/>
            </a:endParaRPr>
          </a:p>
        </p:txBody>
      </p:sp>
      <p:sp>
        <p:nvSpPr>
          <p:cNvPr id="9" name="Rounded Rectangle 8"/>
          <p:cNvSpPr/>
          <p:nvPr/>
        </p:nvSpPr>
        <p:spPr>
          <a:xfrm>
            <a:off x="548640" y="3520440"/>
            <a:ext cx="5486400" cy="1051560"/>
          </a:xfrm>
          <a:prstGeom prst="roundRect">
            <a:avLst/>
          </a:prstGeom>
          <a:solidFill>
            <a:srgbClr val="F8FAFC"/>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3520440"/>
            <a:ext cx="5120640"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C. </a:t>
            </a:r>
            <a:r>
              <a:rPr sz="1800" b="0">
                <a:solidFill>
                  <a:srgbClr val="2C3E50"/>
                </a:solidFill>
                <a:latin typeface="微软雅黑" panose="020B0503020204020204" charset="-122"/>
              </a:rPr>
              <a:t>Teenagers tend to spend much time watching online videos.</a:t>
            </a:r>
            <a:endParaRPr sz="1800" b="0">
              <a:solidFill>
                <a:srgbClr val="2C3E50"/>
              </a:solidFill>
              <a:latin typeface="微软雅黑" panose="020B0503020204020204" charset="-122"/>
            </a:endParaRPr>
          </a:p>
        </p:txBody>
      </p:sp>
      <p:sp>
        <p:nvSpPr>
          <p:cNvPr id="11" name="Rounded Rectangle 10"/>
          <p:cNvSpPr/>
          <p:nvPr/>
        </p:nvSpPr>
        <p:spPr>
          <a:xfrm>
            <a:off x="548640" y="4663440"/>
            <a:ext cx="5486400" cy="1051560"/>
          </a:xfrm>
          <a:prstGeom prst="roundRect">
            <a:avLst/>
          </a:prstGeom>
          <a:solidFill>
            <a:srgbClr val="F8FAFC"/>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31520" y="4663440"/>
            <a:ext cx="5120640"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D. </a:t>
            </a:r>
            <a:r>
              <a:rPr sz="1800" b="0">
                <a:solidFill>
                  <a:srgbClr val="2C3E50"/>
                </a:solidFill>
                <a:latin typeface="微软雅黑" panose="020B0503020204020204" charset="-122"/>
              </a:rPr>
              <a:t>Parents should fully understand teenagers' craze for online creation.</a:t>
            </a:r>
            <a:endParaRPr sz="1800" b="0">
              <a:solidFill>
                <a:srgbClr val="2C3E50"/>
              </a:solidFill>
              <a:latin typeface="微软雅黑" panose="020B0503020204020204" charset="-122"/>
            </a:endParaRPr>
          </a:p>
        </p:txBody>
      </p:sp>
      <p:sp>
        <p:nvSpPr>
          <p:cNvPr id="13" name="Rounded Rectangle 12"/>
          <p:cNvSpPr/>
          <p:nvPr/>
        </p:nvSpPr>
        <p:spPr>
          <a:xfrm>
            <a:off x="6309360" y="1234440"/>
            <a:ext cx="5349240" cy="1051560"/>
          </a:xfrm>
          <a:prstGeom prst="roundRect">
            <a:avLst/>
          </a:prstGeom>
          <a:solidFill>
            <a:srgbClr val="E0F2E8"/>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6492240" y="1234440"/>
            <a:ext cx="4983479"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E. </a:t>
            </a:r>
            <a:r>
              <a:rPr sz="1800" b="0">
                <a:solidFill>
                  <a:srgbClr val="2C3E50"/>
                </a:solidFill>
                <a:latin typeface="微软雅黑" panose="020B0503020204020204" charset="-122"/>
              </a:rPr>
              <a:t>Kids should learn to identify suspicious links, fake offers, and other traps. ✓</a:t>
            </a:r>
            <a:endParaRPr sz="1800" b="0">
              <a:solidFill>
                <a:srgbClr val="2C3E50"/>
              </a:solidFill>
              <a:latin typeface="微软雅黑" panose="020B0503020204020204" charset="-122"/>
            </a:endParaRPr>
          </a:p>
        </p:txBody>
      </p:sp>
      <p:sp>
        <p:nvSpPr>
          <p:cNvPr id="15" name="Rounded Rectangle 14"/>
          <p:cNvSpPr/>
          <p:nvPr/>
        </p:nvSpPr>
        <p:spPr>
          <a:xfrm>
            <a:off x="6309360" y="2377440"/>
            <a:ext cx="5349240" cy="1051560"/>
          </a:xfrm>
          <a:prstGeom prst="roundRect">
            <a:avLst/>
          </a:prstGeom>
          <a:solidFill>
            <a:srgbClr val="E0F2E8"/>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92240" y="2377440"/>
            <a:ext cx="4983479"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F. </a:t>
            </a:r>
            <a:r>
              <a:rPr sz="1800" b="0">
                <a:solidFill>
                  <a:srgbClr val="2C3E50"/>
                </a:solidFill>
                <a:latin typeface="微软雅黑" panose="020B0503020204020204" charset="-122"/>
              </a:rPr>
              <a:t>Instead, they need genuine conversations to learn about their children's ideas. ✓</a:t>
            </a:r>
            <a:endParaRPr sz="1800" b="0">
              <a:solidFill>
                <a:srgbClr val="2C3E50"/>
              </a:solidFill>
              <a:latin typeface="微软雅黑" panose="020B0503020204020204" charset="-122"/>
            </a:endParaRPr>
          </a:p>
        </p:txBody>
      </p:sp>
      <p:sp>
        <p:nvSpPr>
          <p:cNvPr id="17" name="Rounded Rectangle 16"/>
          <p:cNvSpPr/>
          <p:nvPr/>
        </p:nvSpPr>
        <p:spPr>
          <a:xfrm>
            <a:off x="6309360" y="3520440"/>
            <a:ext cx="5349240" cy="1051560"/>
          </a:xfrm>
          <a:prstGeom prst="roundRect">
            <a:avLst/>
          </a:prstGeom>
          <a:solidFill>
            <a:srgbClr val="E0F2E8"/>
          </a:solidFill>
          <a:ln w="1270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492240" y="3520440"/>
            <a:ext cx="4983479" cy="105156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G. </a:t>
            </a:r>
            <a:r>
              <a:rPr sz="1800" b="0">
                <a:solidFill>
                  <a:srgbClr val="2C3E50"/>
                </a:solidFill>
                <a:latin typeface="微软雅黑" panose="020B0503020204020204" charset="-122"/>
              </a:rPr>
              <a:t>Parents can support it through open dialogue, practical habits, and risk awareness. ✓</a:t>
            </a:r>
            <a:endParaRPr sz="1800" b="0">
              <a:solidFill>
                <a:srgbClr val="2C3E50"/>
              </a:solidFill>
              <a:latin typeface="微软雅黑" panose="020B0503020204020204" charset="-122"/>
            </a:endParaRPr>
          </a:p>
        </p:txBody>
      </p:sp>
      <p:sp>
        <p:nvSpPr>
          <p:cNvPr id="19" name="Rounded Rectangle 18"/>
          <p:cNvSpPr/>
          <p:nvPr/>
        </p:nvSpPr>
        <p:spPr>
          <a:xfrm>
            <a:off x="548640" y="5897880"/>
            <a:ext cx="11109960" cy="502920"/>
          </a:xfrm>
          <a:prstGeom prst="roundRect">
            <a:avLst/>
          </a:prstGeom>
          <a:solidFill>
            <a:srgbClr val="F7FAFC"/>
          </a:solidFill>
          <a:ln w="15240">
            <a:solidFill>
              <a:srgbClr val="78C8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31520" y="5897880"/>
            <a:ext cx="10789920" cy="502920"/>
          </a:xfrm>
          <a:prstGeom prst="rect">
            <a:avLst/>
          </a:prstGeom>
          <a:noFill/>
        </p:spPr>
        <p:txBody>
          <a:bodyPr wrap="square" lIns="25400" tIns="12700" rIns="25400" bIns="12700" anchor="ctr">
            <a:spAutoFit/>
          </a:bodyPr>
          <a:lstStyle/>
          <a:p>
            <a:pPr algn="l">
              <a:lnSpc>
                <a:spcPct val="100000"/>
              </a:lnSpc>
              <a:spcAft>
                <a:spcPts val="400"/>
              </a:spcAft>
            </a:pPr>
            <a:r>
              <a:rPr sz="2200" b="1">
                <a:solidFill>
                  <a:srgbClr val="219E5A"/>
                </a:solidFill>
                <a:latin typeface="微软雅黑" panose="020B0503020204020204" charset="-122"/>
              </a:rPr>
              <a:t>答案速查   36-40  B  F  A  E  G</a:t>
            </a:r>
            <a:endParaRPr sz="2200" b="1">
              <a:solidFill>
                <a:srgbClr val="219E5A"/>
              </a:solidFill>
              <a:latin typeface="微软雅黑" panose="020B0503020204020204" charset="-122"/>
            </a:endParaRPr>
          </a:p>
        </p:txBody>
      </p:sp>
      <p:sp>
        <p:nvSpPr>
          <p:cNvPr id="22" name="TextBox 21"/>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Flat_illustration_of_a_happy_t_2026-08-22T13-48-11.png"/>
          <p:cNvPicPr>
            <a:picLocks noChangeAspect="1"/>
          </p:cNvPicPr>
          <p:nvPr/>
        </p:nvPicPr>
        <p:blipFill>
          <a:blip r:embed="rId1"/>
          <a:stretch>
            <a:fillRect/>
          </a:stretch>
        </p:blipFill>
        <p:spPr>
          <a:xfrm>
            <a:off x="845820" y="1353312"/>
            <a:ext cx="4114800" cy="4114800"/>
          </a:xfrm>
          <a:prstGeom prst="rect">
            <a:avLst/>
          </a:prstGeom>
        </p:spPr>
      </p:pic>
      <p:sp>
        <p:nvSpPr>
          <p:cNvPr id="7" name="TextBox 6"/>
          <p:cNvSpPr txBox="1"/>
          <p:nvPr/>
        </p:nvSpPr>
        <p:spPr>
          <a:xfrm>
            <a:off x="713232" y="5632704"/>
            <a:ext cx="4389120" cy="320040"/>
          </a:xfrm>
          <a:prstGeom prst="rect">
            <a:avLst/>
          </a:prstGeom>
          <a:noFill/>
        </p:spPr>
        <p:txBody>
          <a:bodyPr wrap="square" lIns="25400" tIns="12700" rIns="25400" bIns="12700" anchor="t">
            <a:spAutoFit/>
          </a:bodyPr>
          <a:lstStyle/>
          <a:p>
            <a:pPr algn="ctr">
              <a:lnSpc>
                <a:spcPct val="100000"/>
              </a:lnSpc>
              <a:spcAft>
                <a:spcPts val="400"/>
              </a:spcAft>
            </a:pPr>
            <a:r>
              <a:rPr sz="1800" b="0">
                <a:solidFill>
                  <a:srgbClr val="6E7884"/>
                </a:solidFill>
                <a:latin typeface="微软雅黑" panose="020B0503020204020204" charset="-122"/>
              </a:rPr>
              <a:t>◆ 主题插图</a:t>
            </a:r>
            <a:endParaRPr sz="1800" b="0">
              <a:solidFill>
                <a:srgbClr val="6E7884"/>
              </a:solidFill>
              <a:latin typeface="微软雅黑" panose="020B0503020204020204" charset="-122"/>
            </a:endParaRPr>
          </a:p>
        </p:txBody>
      </p:sp>
      <p:sp>
        <p:nvSpPr>
          <p:cNvPr id="8" name="Rounded Rectangle 7"/>
          <p:cNvSpPr/>
          <p:nvPr/>
        </p:nvSpPr>
        <p:spPr>
          <a:xfrm>
            <a:off x="5532120" y="1234440"/>
            <a:ext cx="6172200" cy="914400"/>
          </a:xfrm>
          <a:prstGeom prst="roundRect">
            <a:avLst/>
          </a:prstGeom>
          <a:solidFill>
            <a:srgbClr val="F5F8FA"/>
          </a:solidFill>
          <a:ln w="15240">
            <a:solidFill>
              <a:srgbClr val="78C8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0D6E6E"/>
                </a:solidFill>
                <a:latin typeface="微软雅黑" panose="020B0503020204020204" charset="-122"/>
              </a:rPr>
              <a:t>围绕“孩子想当创作者→家长引导”展开，逻辑信号词（However/Instead/These/also）是解题钥匙。</a:t>
            </a:r>
            <a:endParaRPr sz="1800" b="1">
              <a:solidFill>
                <a:srgbClr val="0D6E6E"/>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人与社会 — 科技发展与信息技术</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说明文（建议/指导类）</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250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段间/句间逻辑衔接（36-40）</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★★★（强逻辑衔接）</a:t>
            </a:r>
            <a:endParaRPr sz="1800" b="0">
              <a:solidFill>
                <a:srgbClr val="2C3E50"/>
              </a:solidFill>
              <a:latin typeface="微软雅黑" panose="020B0503020204020204" charset="-122"/>
            </a:endParaRPr>
          </a:p>
        </p:txBody>
      </p:sp>
      <p:sp>
        <p:nvSpPr>
          <p:cNvPr id="30" name="TextBox 2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60</a:t>
            </a:r>
            <a:endParaRPr sz="1000" b="0">
              <a:solidFill>
                <a:srgbClr val="6E7884"/>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解题策略与命题规律</a:t>
            </a:r>
            <a:endParaRPr sz="2400" b="1">
              <a:solidFill>
                <a:srgbClr val="FFFFFF"/>
              </a:solidFill>
              <a:latin typeface="微软雅黑" panose="020B0503020204020204" charset="-122"/>
            </a:endParaRPr>
          </a:p>
        </p:txBody>
      </p:sp>
      <p:sp>
        <p:nvSpPr>
          <p:cNvPr id="5" name="Rounded Rectangle 4"/>
          <p:cNvSpPr/>
          <p:nvPr>
            <p:custDataLst>
              <p:tags r:id="rId1"/>
            </p:custDataLst>
          </p:nvPr>
        </p:nvSpPr>
        <p:spPr>
          <a:xfrm>
            <a:off x="548640" y="1234440"/>
            <a:ext cx="5486400" cy="493776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ounded Rectangle 5"/>
          <p:cNvSpPr/>
          <p:nvPr>
            <p:custDataLst>
              <p:tags r:id="rId2"/>
            </p:custDataLst>
          </p:nvPr>
        </p:nvSpPr>
        <p:spPr>
          <a:xfrm>
            <a:off x="548640" y="1234440"/>
            <a:ext cx="5486400" cy="502920"/>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custDataLst>
              <p:tags r:id="rId3"/>
            </p:custDataLst>
          </p:nvPr>
        </p:nvSpPr>
        <p:spPr>
          <a:xfrm>
            <a:off x="548640" y="1234440"/>
            <a:ext cx="5486400" cy="50292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一、四大命题角度</a:t>
            </a:r>
            <a:endParaRPr sz="2000" b="1">
              <a:solidFill>
                <a:srgbClr val="FFFFFF"/>
              </a:solidFill>
              <a:latin typeface="微软雅黑" panose="020B0503020204020204" charset="-122"/>
            </a:endParaRPr>
          </a:p>
        </p:txBody>
      </p:sp>
      <p:sp>
        <p:nvSpPr>
          <p:cNvPr id="8" name="TextBox 7"/>
          <p:cNvSpPr txBox="1"/>
          <p:nvPr>
            <p:custDataLst>
              <p:tags r:id="rId4"/>
            </p:custDataLst>
          </p:nvPr>
        </p:nvSpPr>
        <p:spPr>
          <a:xfrm>
            <a:off x="777240" y="1874519"/>
            <a:ext cx="5120640" cy="3585210"/>
          </a:xfrm>
          <a:prstGeom prst="rect">
            <a:avLst/>
          </a:prstGeom>
          <a:noFill/>
        </p:spPr>
        <p:txBody>
          <a:bodyPr wrap="square" lIns="25400" tIns="12700" rIns="25400" bIns="12700" anchor="t">
            <a:spAutoFit/>
          </a:bodyPr>
          <a:lstStyle/>
          <a:p>
            <a:pPr algn="l">
              <a:lnSpc>
                <a:spcPct val="105000"/>
              </a:lnSpc>
              <a:spcAft>
                <a:spcPts val="1200"/>
              </a:spcAft>
            </a:pPr>
            <a:r>
              <a:rPr sz="2400" b="1">
                <a:solidFill>
                  <a:srgbClr val="00B050"/>
                </a:solidFill>
                <a:latin typeface="微软雅黑" panose="020B0503020204020204" charset="-122"/>
              </a:rPr>
              <a:t>• 段首 / 段尾</a:t>
            </a:r>
            <a:r>
              <a:rPr sz="2400" b="0">
                <a:solidFill>
                  <a:srgbClr val="2C3E50"/>
                </a:solidFill>
                <a:latin typeface="微软雅黑" panose="020B0503020204020204" charset="-122"/>
              </a:rPr>
              <a:t>：概括主旨或总结全文（常含 therefore / thus / in short）</a:t>
            </a:r>
            <a:endParaRPr sz="2400" b="0">
              <a:solidFill>
                <a:srgbClr val="2C3E50"/>
              </a:solidFill>
              <a:latin typeface="微软雅黑" panose="020B0503020204020204" charset="-122"/>
            </a:endParaRPr>
          </a:p>
          <a:p>
            <a:pPr algn="l">
              <a:lnSpc>
                <a:spcPct val="105000"/>
              </a:lnSpc>
              <a:spcAft>
                <a:spcPts val="1200"/>
              </a:spcAft>
            </a:pPr>
            <a:r>
              <a:rPr sz="2400" b="0">
                <a:solidFill>
                  <a:srgbClr val="2C3E50"/>
                </a:solidFill>
                <a:latin typeface="微软雅黑" panose="020B0503020204020204" charset="-122"/>
              </a:rPr>
              <a:t>• </a:t>
            </a:r>
            <a:r>
              <a:rPr sz="2400" b="1">
                <a:solidFill>
                  <a:srgbClr val="00B050"/>
                </a:solidFill>
                <a:latin typeface="微软雅黑" panose="020B0503020204020204" charset="-122"/>
              </a:rPr>
              <a:t>段中过渡</a:t>
            </a:r>
            <a:r>
              <a:rPr sz="2400" b="0">
                <a:solidFill>
                  <a:srgbClr val="2C3E50"/>
                </a:solidFill>
                <a:latin typeface="微软雅黑" panose="020B0503020204020204" charset="-122"/>
              </a:rPr>
              <a:t>：承上启下，连接前后话题（However / Besides）</a:t>
            </a:r>
            <a:endParaRPr sz="2400" b="0">
              <a:solidFill>
                <a:srgbClr val="2C3E50"/>
              </a:solidFill>
              <a:latin typeface="微软雅黑" panose="020B0503020204020204" charset="-122"/>
            </a:endParaRPr>
          </a:p>
          <a:p>
            <a:pPr algn="l">
              <a:lnSpc>
                <a:spcPct val="105000"/>
              </a:lnSpc>
              <a:spcAft>
                <a:spcPts val="1200"/>
              </a:spcAft>
            </a:pPr>
            <a:r>
              <a:rPr sz="2400" b="0">
                <a:solidFill>
                  <a:srgbClr val="2C3E50"/>
                </a:solidFill>
                <a:latin typeface="微软雅黑" panose="020B0503020204020204" charset="-122"/>
              </a:rPr>
              <a:t>•</a:t>
            </a:r>
            <a:r>
              <a:rPr sz="2400" b="1">
                <a:solidFill>
                  <a:srgbClr val="00B050"/>
                </a:solidFill>
                <a:latin typeface="微软雅黑" panose="020B0503020204020204" charset="-122"/>
              </a:rPr>
              <a:t> 句间逻辑</a:t>
            </a:r>
            <a:r>
              <a:rPr sz="2400" b="0">
                <a:solidFill>
                  <a:srgbClr val="2C3E50"/>
                </a:solidFill>
                <a:latin typeface="微软雅黑" panose="020B0503020204020204" charset="-122"/>
              </a:rPr>
              <a:t>：转折·并列·因果·对比（but / and / so / instead）</a:t>
            </a:r>
            <a:endParaRPr sz="2400" b="0">
              <a:solidFill>
                <a:srgbClr val="2C3E50"/>
              </a:solidFill>
              <a:latin typeface="微软雅黑" panose="020B0503020204020204" charset="-122"/>
            </a:endParaRPr>
          </a:p>
          <a:p>
            <a:pPr algn="l">
              <a:lnSpc>
                <a:spcPct val="105000"/>
              </a:lnSpc>
              <a:spcAft>
                <a:spcPts val="1200"/>
              </a:spcAft>
            </a:pPr>
            <a:r>
              <a:rPr sz="2400" b="0">
                <a:solidFill>
                  <a:srgbClr val="2C3E50"/>
                </a:solidFill>
                <a:latin typeface="微软雅黑" panose="020B0503020204020204" charset="-122"/>
              </a:rPr>
              <a:t>• </a:t>
            </a:r>
            <a:r>
              <a:rPr sz="2400" b="1">
                <a:solidFill>
                  <a:srgbClr val="00B050"/>
                </a:solidFill>
                <a:latin typeface="微软雅黑" panose="020B0503020204020204" charset="-122"/>
              </a:rPr>
              <a:t>指带回指</a:t>
            </a:r>
            <a:r>
              <a:rPr sz="2400" b="0">
                <a:solidFill>
                  <a:srgbClr val="2C3E50"/>
                </a:solidFill>
                <a:latin typeface="微软雅黑" panose="020B0503020204020204" charset="-122"/>
              </a:rPr>
              <a:t>：this / these / it / such 必与前文某名词复现</a:t>
            </a:r>
            <a:endParaRPr sz="2400" b="0">
              <a:solidFill>
                <a:srgbClr val="2C3E50"/>
              </a:solidFill>
              <a:latin typeface="微软雅黑" panose="020B0503020204020204" charset="-122"/>
            </a:endParaRPr>
          </a:p>
        </p:txBody>
      </p:sp>
      <p:sp>
        <p:nvSpPr>
          <p:cNvPr id="9" name="Rounded Rectangle 8"/>
          <p:cNvSpPr/>
          <p:nvPr>
            <p:custDataLst>
              <p:tags r:id="rId5"/>
            </p:custDataLst>
          </p:nvPr>
        </p:nvSpPr>
        <p:spPr>
          <a:xfrm>
            <a:off x="6309360" y="1234440"/>
            <a:ext cx="5349240" cy="493776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custDataLst>
              <p:tags r:id="rId6"/>
            </p:custDataLst>
          </p:nvPr>
        </p:nvSpPr>
        <p:spPr>
          <a:xfrm>
            <a:off x="6309360" y="1234440"/>
            <a:ext cx="5349240" cy="502920"/>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custDataLst>
              <p:tags r:id="rId7"/>
            </p:custDataLst>
          </p:nvPr>
        </p:nvSpPr>
        <p:spPr>
          <a:xfrm>
            <a:off x="6309360" y="1234440"/>
            <a:ext cx="5349240" cy="50292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二、高频信号词 &amp; 三步法</a:t>
            </a:r>
            <a:endParaRPr sz="2000" b="1">
              <a:solidFill>
                <a:srgbClr val="FFFFFF"/>
              </a:solidFill>
              <a:latin typeface="微软雅黑" panose="020B0503020204020204" charset="-122"/>
            </a:endParaRPr>
          </a:p>
        </p:txBody>
      </p:sp>
      <p:sp>
        <p:nvSpPr>
          <p:cNvPr id="12" name="TextBox 11"/>
          <p:cNvSpPr txBox="1"/>
          <p:nvPr>
            <p:custDataLst>
              <p:tags r:id="rId8"/>
            </p:custDataLst>
          </p:nvPr>
        </p:nvSpPr>
        <p:spPr>
          <a:xfrm>
            <a:off x="6537960" y="1874519"/>
            <a:ext cx="4983480" cy="4032885"/>
          </a:xfrm>
          <a:prstGeom prst="rect">
            <a:avLst/>
          </a:prstGeom>
          <a:noFill/>
        </p:spPr>
        <p:txBody>
          <a:bodyPr wrap="square" lIns="25400" tIns="12700" rIns="25400" bIns="12700" anchor="t">
            <a:spAutoFit/>
          </a:bodyPr>
          <a:lstStyle/>
          <a:p>
            <a:pPr algn="l">
              <a:lnSpc>
                <a:spcPct val="105000"/>
              </a:lnSpc>
              <a:spcAft>
                <a:spcPts val="1200"/>
              </a:spcAft>
            </a:pPr>
            <a:r>
              <a:rPr sz="2100" b="0">
                <a:solidFill>
                  <a:srgbClr val="2C3E50"/>
                </a:solidFill>
                <a:latin typeface="微软雅黑" panose="020B0503020204020204" charset="-122"/>
              </a:rPr>
              <a:t>• </a:t>
            </a:r>
            <a:r>
              <a:rPr sz="2100" b="1">
                <a:solidFill>
                  <a:srgbClr val="7030A0"/>
                </a:solidFill>
                <a:latin typeface="微软雅黑" panose="020B0503020204020204" charset="-122"/>
              </a:rPr>
              <a:t>转折</a:t>
            </a:r>
            <a:r>
              <a:rPr sz="2100" b="0">
                <a:solidFill>
                  <a:srgbClr val="2C3E50"/>
                </a:solidFill>
                <a:latin typeface="微软雅黑" panose="020B0503020204020204" charset="-122"/>
              </a:rPr>
              <a:t>：However / But / Yet → 前后语义相反</a:t>
            </a:r>
            <a:endParaRPr sz="2100" b="0">
              <a:solidFill>
                <a:srgbClr val="2C3E50"/>
              </a:solidFill>
              <a:latin typeface="微软雅黑" panose="020B0503020204020204" charset="-122"/>
            </a:endParaRPr>
          </a:p>
          <a:p>
            <a:pPr algn="l">
              <a:lnSpc>
                <a:spcPct val="105000"/>
              </a:lnSpc>
              <a:spcAft>
                <a:spcPts val="1200"/>
              </a:spcAft>
            </a:pPr>
            <a:r>
              <a:rPr sz="2100" b="0">
                <a:solidFill>
                  <a:srgbClr val="2C3E50"/>
                </a:solidFill>
                <a:latin typeface="微软雅黑" panose="020B0503020204020204" charset="-122"/>
              </a:rPr>
              <a:t>• </a:t>
            </a:r>
            <a:r>
              <a:rPr sz="2100" b="1">
                <a:solidFill>
                  <a:srgbClr val="7030A0"/>
                </a:solidFill>
                <a:latin typeface="微软雅黑" panose="020B0503020204020204" charset="-122"/>
              </a:rPr>
              <a:t>递进</a:t>
            </a:r>
            <a:r>
              <a:rPr sz="2100" b="0">
                <a:solidFill>
                  <a:srgbClr val="2C3E50"/>
                </a:solidFill>
                <a:latin typeface="微软雅黑" panose="020B0503020204020204" charset="-122"/>
              </a:rPr>
              <a:t>：also / Furthermore / Moreover → 同向补充</a:t>
            </a:r>
            <a:endParaRPr sz="2100" b="0">
              <a:solidFill>
                <a:srgbClr val="2C3E50"/>
              </a:solidFill>
              <a:latin typeface="微软雅黑" panose="020B0503020204020204" charset="-122"/>
            </a:endParaRPr>
          </a:p>
          <a:p>
            <a:pPr algn="l">
              <a:lnSpc>
                <a:spcPct val="105000"/>
              </a:lnSpc>
              <a:spcAft>
                <a:spcPts val="1200"/>
              </a:spcAft>
            </a:pPr>
            <a:r>
              <a:rPr sz="2100" b="0">
                <a:solidFill>
                  <a:srgbClr val="2C3E50"/>
                </a:solidFill>
                <a:latin typeface="微软雅黑" panose="020B0503020204020204" charset="-122"/>
              </a:rPr>
              <a:t>• </a:t>
            </a:r>
            <a:r>
              <a:rPr sz="2100" b="1">
                <a:solidFill>
                  <a:srgbClr val="7030A0"/>
                </a:solidFill>
                <a:latin typeface="微软雅黑" panose="020B0503020204020204" charset="-122"/>
              </a:rPr>
              <a:t>对比</a:t>
            </a:r>
            <a:r>
              <a:rPr sz="2100" b="0">
                <a:solidFill>
                  <a:srgbClr val="2C3E50"/>
                </a:solidFill>
                <a:latin typeface="微软雅黑" panose="020B0503020204020204" charset="-122"/>
              </a:rPr>
              <a:t>：Instead / rather than → 取代前者做法</a:t>
            </a:r>
            <a:endParaRPr sz="2100" b="0">
              <a:solidFill>
                <a:srgbClr val="2C3E50"/>
              </a:solidFill>
              <a:latin typeface="微软雅黑" panose="020B0503020204020204" charset="-122"/>
            </a:endParaRPr>
          </a:p>
          <a:p>
            <a:pPr algn="l">
              <a:lnSpc>
                <a:spcPct val="105000"/>
              </a:lnSpc>
              <a:spcAft>
                <a:spcPts val="1200"/>
              </a:spcAft>
            </a:pPr>
            <a:r>
              <a:rPr sz="2100" b="0">
                <a:solidFill>
                  <a:srgbClr val="2C3E50"/>
                </a:solidFill>
                <a:latin typeface="微软雅黑" panose="020B0503020204020204" charset="-122"/>
              </a:rPr>
              <a:t>• </a:t>
            </a:r>
            <a:r>
              <a:rPr sz="2100" b="1">
                <a:solidFill>
                  <a:srgbClr val="7030A0"/>
                </a:solidFill>
                <a:latin typeface="微软雅黑" panose="020B0503020204020204" charset="-122"/>
              </a:rPr>
              <a:t>指代</a:t>
            </a:r>
            <a:r>
              <a:rPr sz="2100" b="0">
                <a:solidFill>
                  <a:srgbClr val="2C3E50"/>
                </a:solidFill>
                <a:latin typeface="微软雅黑" panose="020B0503020204020204" charset="-122"/>
              </a:rPr>
              <a:t>：These / this / it / such → 回指前文名词</a:t>
            </a:r>
            <a:endParaRPr sz="2100" b="0">
              <a:solidFill>
                <a:srgbClr val="2C3E50"/>
              </a:solidFill>
              <a:latin typeface="微软雅黑" panose="020B0503020204020204" charset="-122"/>
            </a:endParaRPr>
          </a:p>
          <a:p>
            <a:pPr algn="l">
              <a:lnSpc>
                <a:spcPct val="105000"/>
              </a:lnSpc>
              <a:spcAft>
                <a:spcPts val="1200"/>
              </a:spcAft>
            </a:pPr>
            <a:r>
              <a:rPr sz="2100" b="0">
                <a:solidFill>
                  <a:srgbClr val="2C3E50"/>
                </a:solidFill>
                <a:latin typeface="微软雅黑" panose="020B0503020204020204" charset="-122"/>
              </a:rPr>
              <a:t>•</a:t>
            </a:r>
            <a:r>
              <a:rPr sz="2100" b="1">
                <a:solidFill>
                  <a:srgbClr val="FF0000"/>
                </a:solidFill>
                <a:latin typeface="微软雅黑" panose="020B0503020204020204" charset="-122"/>
              </a:rPr>
              <a:t> 【三步法】① 定位空格位置 ② 精读前后句抓关键词 ③ 匹配复现词 + 排除干扰</a:t>
            </a:r>
            <a:endParaRPr sz="2100" b="1">
              <a:solidFill>
                <a:srgbClr val="FF0000"/>
              </a:solidFill>
              <a:latin typeface="微软雅黑" panose="020B0503020204020204" charset="-122"/>
            </a:endParaRPr>
          </a:p>
        </p:txBody>
      </p:sp>
      <p:sp>
        <p:nvSpPr>
          <p:cNvPr id="14" name="TextBox 13"/>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逐空精析（36-38）</a:t>
            </a:r>
            <a:endParaRPr sz="2400" b="1">
              <a:solidFill>
                <a:srgbClr val="FFFFFF"/>
              </a:solidFill>
              <a:latin typeface="微软雅黑" panose="020B0503020204020204" charset="-122"/>
            </a:endParaRPr>
          </a:p>
        </p:txBody>
      </p:sp>
      <p:sp>
        <p:nvSpPr>
          <p:cNvPr id="5" name="Rounded Rectangle 4"/>
          <p:cNvSpPr/>
          <p:nvPr>
            <p:custDataLst>
              <p:tags r:id="rId1"/>
            </p:custDataLst>
          </p:nvPr>
        </p:nvSpPr>
        <p:spPr>
          <a:xfrm>
            <a:off x="548640" y="1188720"/>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custDataLst>
              <p:tags r:id="rId2"/>
            </p:custDataLst>
          </p:nvPr>
        </p:nvSpPr>
        <p:spPr>
          <a:xfrm>
            <a:off x="548640" y="1188720"/>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custDataLst>
              <p:tags r:id="rId3"/>
            </p:custDataLst>
          </p:nvPr>
        </p:nvSpPr>
        <p:spPr>
          <a:xfrm>
            <a:off x="868680" y="1243584"/>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36 → B ｜ 段中过渡·转折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前句背景：Gen Alpha 32% 想当创作者，引出 parental involvement vital</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信号词：However 转折，digital risks 与段尾 risks 复现呼应</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排除：C（爱看视频）/ D（理解狂热）均未触及「风险」话题</a:t>
            </a:r>
            <a:endParaRPr sz="1800" b="0">
              <a:solidFill>
                <a:srgbClr val="2C3E50"/>
              </a:solidFill>
              <a:latin typeface="微软雅黑" panose="020B0503020204020204" charset="-122"/>
            </a:endParaRPr>
          </a:p>
        </p:txBody>
      </p:sp>
      <p:sp>
        <p:nvSpPr>
          <p:cNvPr id="8" name="Rounded Rectangle 7"/>
          <p:cNvSpPr/>
          <p:nvPr>
            <p:custDataLst>
              <p:tags r:id="rId4"/>
            </p:custDataLst>
          </p:nvPr>
        </p:nvSpPr>
        <p:spPr>
          <a:xfrm>
            <a:off x="548640" y="2670048"/>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custDataLst>
              <p:tags r:id="rId5"/>
            </p:custDataLst>
          </p:nvPr>
        </p:nvSpPr>
        <p:spPr>
          <a:xfrm>
            <a:off x="548640" y="2670048"/>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custDataLst>
              <p:tags r:id="rId6"/>
            </p:custDataLst>
          </p:nvPr>
        </p:nvSpPr>
        <p:spPr>
          <a:xfrm>
            <a:off x="868680" y="2724912"/>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37 → F ｜ 句间对比·递进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前句：父母应避免 shut down 孩子热情（否定做法）</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信号词：Instead 表「取代」，genuine conversations 呼应后文 ask why</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排除：D 仅说理解狂热，未给出「对话」这一具体行动</a:t>
            </a:r>
            <a:endParaRPr sz="1800" b="0">
              <a:solidFill>
                <a:srgbClr val="2C3E50"/>
              </a:solidFill>
              <a:latin typeface="微软雅黑" panose="020B0503020204020204" charset="-122"/>
            </a:endParaRPr>
          </a:p>
        </p:txBody>
      </p:sp>
      <p:sp>
        <p:nvSpPr>
          <p:cNvPr id="11" name="Rounded Rectangle 10"/>
          <p:cNvSpPr/>
          <p:nvPr>
            <p:custDataLst>
              <p:tags r:id="rId7"/>
            </p:custDataLst>
          </p:nvPr>
        </p:nvSpPr>
        <p:spPr>
          <a:xfrm>
            <a:off x="548640" y="4151376"/>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custDataLst>
              <p:tags r:id="rId8"/>
            </p:custDataLst>
          </p:nvPr>
        </p:nvSpPr>
        <p:spPr>
          <a:xfrm>
            <a:off x="548640" y="4151376"/>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9"/>
            </p:custDataLst>
          </p:nvPr>
        </p:nvSpPr>
        <p:spPr>
          <a:xfrm>
            <a:off x="868680" y="4206240"/>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38 → A ｜ 段尾总结·指代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本段讲设隐私/强密码、关定位等安全措施</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信号词：These measures 指代前文措施，minimize risks 收束本段</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排除：G 为全文总结，不宜在单段段尾过早收篇</a:t>
            </a:r>
            <a:endParaRPr sz="1800" b="0">
              <a:solidFill>
                <a:srgbClr val="2C3E50"/>
              </a:solidFill>
              <a:latin typeface="微软雅黑" panose="020B0503020204020204" charset="-122"/>
            </a:endParaRPr>
          </a:p>
        </p:txBody>
      </p:sp>
      <p:sp>
        <p:nvSpPr>
          <p:cNvPr id="15" name="TextBox 14"/>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 calcmode="lin" valueType="num">
                                      <p:cBhvr additive="base">
                                        <p:cTn id="2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 calcmode="lin" valueType="num">
                                      <p:cBhvr additive="base">
                                        <p:cTn id="3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 calcmode="lin" valueType="num">
                                      <p:cBhvr additive="base">
                                        <p:cTn id="37"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additive="base">
                                        <p:cTn id="4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
                                            <p:txEl>
                                              <p:pRg st="1" end="1"/>
                                            </p:txEl>
                                          </p:spTgt>
                                        </p:tgtEl>
                                        <p:attrNameLst>
                                          <p:attrName>style.visibility</p:attrName>
                                        </p:attrNameLst>
                                      </p:cBhvr>
                                      <p:to>
                                        <p:strVal val="visible"/>
                                      </p:to>
                                    </p:set>
                                    <p:anim calcmode="lin" valueType="num">
                                      <p:cBhvr additive="base">
                                        <p:cTn id="4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
                                            <p:txEl>
                                              <p:pRg st="2" end="2"/>
                                            </p:txEl>
                                          </p:spTgt>
                                        </p:tgtEl>
                                        <p:attrNameLst>
                                          <p:attrName>style.visibility</p:attrName>
                                        </p:attrNameLst>
                                      </p:cBhvr>
                                      <p:to>
                                        <p:strVal val="visible"/>
                                      </p:to>
                                    </p:set>
                                    <p:anim calcmode="lin" valueType="num">
                                      <p:cBhvr additive="base">
                                        <p:cTn id="51"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3">
                                            <p:txEl>
                                              <p:pRg st="3" end="3"/>
                                            </p:txEl>
                                          </p:spTgt>
                                        </p:tgtEl>
                                        <p:attrNameLst>
                                          <p:attrName>style.visibility</p:attrName>
                                        </p:attrNameLst>
                                      </p:cBhvr>
                                      <p:to>
                                        <p:strVal val="visible"/>
                                      </p:to>
                                    </p:set>
                                    <p:anim calcmode="lin" valueType="num">
                                      <p:cBhvr additive="base">
                                        <p:cTn id="55"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逐空精析（39-40）+ 干扰项</a:t>
            </a:r>
            <a:endParaRPr sz="2400" b="1">
              <a:solidFill>
                <a:srgbClr val="FFFFFF"/>
              </a:solidFill>
              <a:latin typeface="微软雅黑" panose="020B0503020204020204" charset="-122"/>
            </a:endParaRPr>
          </a:p>
        </p:txBody>
      </p:sp>
      <p:sp>
        <p:nvSpPr>
          <p:cNvPr id="5" name="Rounded Rectangle 4"/>
          <p:cNvSpPr/>
          <p:nvPr>
            <p:custDataLst>
              <p:tags r:id="rId1"/>
            </p:custDataLst>
          </p:nvPr>
        </p:nvSpPr>
        <p:spPr>
          <a:xfrm>
            <a:off x="548640" y="1188720"/>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custDataLst>
              <p:tags r:id="rId2"/>
            </p:custDataLst>
          </p:nvPr>
        </p:nvSpPr>
        <p:spPr>
          <a:xfrm>
            <a:off x="548640" y="1188720"/>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custDataLst>
              <p:tags r:id="rId3"/>
            </p:custDataLst>
          </p:nvPr>
        </p:nvSpPr>
        <p:spPr>
          <a:xfrm>
            <a:off x="868680" y="1243584"/>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39 → E ｜ 句间并列·递进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前句：年轻创作者易被窃取数据的骗局盯上</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信号词：与后文 also need to recognize 并列，identify…traps 防诈骗</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排除：A 讲「措施减风险」属上一段，话题不接</a:t>
            </a:r>
            <a:endParaRPr sz="1800" b="0">
              <a:solidFill>
                <a:srgbClr val="2C3E50"/>
              </a:solidFill>
              <a:latin typeface="微软雅黑" panose="020B0503020204020204" charset="-122"/>
            </a:endParaRPr>
          </a:p>
        </p:txBody>
      </p:sp>
      <p:sp>
        <p:nvSpPr>
          <p:cNvPr id="8" name="Rounded Rectangle 7"/>
          <p:cNvSpPr/>
          <p:nvPr>
            <p:custDataLst>
              <p:tags r:id="rId4"/>
            </p:custDataLst>
          </p:nvPr>
        </p:nvSpPr>
        <p:spPr>
          <a:xfrm>
            <a:off x="548640" y="2670048"/>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custDataLst>
              <p:tags r:id="rId5"/>
            </p:custDataLst>
          </p:nvPr>
        </p:nvSpPr>
        <p:spPr>
          <a:xfrm>
            <a:off x="548640" y="2670048"/>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custDataLst>
              <p:tags r:id="rId6"/>
            </p:custDataLst>
          </p:nvPr>
        </p:nvSpPr>
        <p:spPr>
          <a:xfrm>
            <a:off x="868680" y="2724912"/>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40 → G ｜ 段尾总结·收篇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前句：创作是表达自我与创造力的方式（it 指代该愿望）</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结构：open dialogue / habits / awareness 精准对应二三四段</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排除：B 已用于 36，且为转折引入风险而非收束</a:t>
            </a:r>
            <a:endParaRPr sz="1800" b="0">
              <a:solidFill>
                <a:srgbClr val="2C3E50"/>
              </a:solidFill>
              <a:latin typeface="微软雅黑" panose="020B0503020204020204" charset="-122"/>
            </a:endParaRPr>
          </a:p>
        </p:txBody>
      </p:sp>
      <p:sp>
        <p:nvSpPr>
          <p:cNvPr id="11" name="Rounded Rectangle 10"/>
          <p:cNvSpPr/>
          <p:nvPr>
            <p:custDataLst>
              <p:tags r:id="rId7"/>
            </p:custDataLst>
          </p:nvPr>
        </p:nvSpPr>
        <p:spPr>
          <a:xfrm>
            <a:off x="548640" y="4151376"/>
            <a:ext cx="11109960" cy="1325880"/>
          </a:xfrm>
          <a:prstGeom prst="roundRect">
            <a:avLst/>
          </a:prstGeom>
          <a:solidFill>
            <a:srgbClr val="F8FAFC"/>
          </a:solidFill>
          <a:ln w="1524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custDataLst>
              <p:tags r:id="rId8"/>
            </p:custDataLst>
          </p:nvPr>
        </p:nvSpPr>
        <p:spPr>
          <a:xfrm>
            <a:off x="548640" y="4151376"/>
            <a:ext cx="164592" cy="1325880"/>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9"/>
            </p:custDataLst>
          </p:nvPr>
        </p:nvSpPr>
        <p:spPr>
          <a:xfrm>
            <a:off x="868680" y="4206240"/>
            <a:ext cx="10607040" cy="1216152"/>
          </a:xfrm>
          <a:prstGeom prst="rect">
            <a:avLst/>
          </a:prstGeom>
          <a:noFill/>
        </p:spPr>
        <p:txBody>
          <a:bodyPr wrap="square" lIns="25400" tIns="12700" rIns="25400" bIns="12700" anchor="ctr">
            <a:spAutoFit/>
          </a:bodyPr>
          <a:lstStyle/>
          <a:p>
            <a:pPr algn="l">
              <a:lnSpc>
                <a:spcPct val="100000"/>
              </a:lnSpc>
              <a:spcAft>
                <a:spcPts val="300"/>
              </a:spcAft>
            </a:pPr>
            <a:r>
              <a:rPr sz="2000" b="1">
                <a:solidFill>
                  <a:srgbClr val="0D6E6E"/>
                </a:solidFill>
                <a:latin typeface="微软雅黑" panose="020B0503020204020204" charset="-122"/>
              </a:rPr>
              <a:t>干扰项 C / D 为何是「陪跑」   </a:t>
            </a:r>
            <a:endParaRPr sz="2000" b="1">
              <a:solidFill>
                <a:srgbClr val="0D6E6E"/>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C：『爱看视频』属无中生有，全文谈「创作/风险」而非「观看」</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D：『理解狂热』只呼应先期背景，未提供可填入的衔接功能</a:t>
            </a:r>
            <a:endParaRPr sz="1800" b="0">
              <a:solidFill>
                <a:srgbClr val="2C3E50"/>
              </a:solidFill>
              <a:latin typeface="微软雅黑" panose="020B0503020204020204" charset="-122"/>
            </a:endParaRPr>
          </a:p>
          <a:p>
            <a:pPr algn="l">
              <a:lnSpc>
                <a:spcPct val="100000"/>
              </a:lnSpc>
              <a:spcAft>
                <a:spcPts val="300"/>
              </a:spcAft>
            </a:pPr>
            <a:r>
              <a:rPr sz="1800" b="0">
                <a:solidFill>
                  <a:srgbClr val="2C3E50"/>
                </a:solidFill>
                <a:latin typeface="微软雅黑" panose="020B0503020204020204" charset="-122"/>
              </a:rPr>
              <a:t>• 七选五套路：偏离主题 / 重复信息 / 逻辑断点 → 见即排除</a:t>
            </a:r>
            <a:endParaRPr sz="1800" b="0">
              <a:solidFill>
                <a:srgbClr val="2C3E50"/>
              </a:solidFill>
              <a:latin typeface="微软雅黑" panose="020B0503020204020204" charset="-122"/>
            </a:endParaRPr>
          </a:p>
        </p:txBody>
      </p:sp>
      <p:sp>
        <p:nvSpPr>
          <p:cNvPr id="15" name="TextBox 14"/>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 calcmode="lin" valueType="num">
                                      <p:cBhvr additive="base">
                                        <p:cTn id="2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 calcmode="lin" valueType="num">
                                      <p:cBhvr additive="base">
                                        <p:cTn id="3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 calcmode="lin" valueType="num">
                                      <p:cBhvr additive="base">
                                        <p:cTn id="37"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additive="base">
                                        <p:cTn id="4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
                                            <p:txEl>
                                              <p:pRg st="1" end="1"/>
                                            </p:txEl>
                                          </p:spTgt>
                                        </p:tgtEl>
                                        <p:attrNameLst>
                                          <p:attrName>style.visibility</p:attrName>
                                        </p:attrNameLst>
                                      </p:cBhvr>
                                      <p:to>
                                        <p:strVal val="visible"/>
                                      </p:to>
                                    </p:set>
                                    <p:anim calcmode="lin" valueType="num">
                                      <p:cBhvr additive="base">
                                        <p:cTn id="4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
                                            <p:txEl>
                                              <p:pRg st="2" end="2"/>
                                            </p:txEl>
                                          </p:spTgt>
                                        </p:tgtEl>
                                        <p:attrNameLst>
                                          <p:attrName>style.visibility</p:attrName>
                                        </p:attrNameLst>
                                      </p:cBhvr>
                                      <p:to>
                                        <p:strVal val="visible"/>
                                      </p:to>
                                    </p:set>
                                    <p:anim calcmode="lin" valueType="num">
                                      <p:cBhvr additive="base">
                                        <p:cTn id="51"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3">
                                            <p:txEl>
                                              <p:pRg st="3" end="3"/>
                                            </p:txEl>
                                          </p:spTgt>
                                        </p:tgtEl>
                                        <p:attrNameLst>
                                          <p:attrName>style.visibility</p:attrName>
                                        </p:attrNameLst>
                                      </p:cBhvr>
                                      <p:to>
                                        <p:strVal val="visible"/>
                                      </p:to>
                                    </p:set>
                                    <p:anim calcmode="lin" valueType="num">
                                      <p:cBhvr additive="base">
                                        <p:cTn id="55"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78C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七选五 · 思维导图（逻辑主线）</a:t>
            </a:r>
            <a:endParaRPr sz="2400" b="1">
              <a:solidFill>
                <a:srgbClr val="FFFFFF"/>
              </a:solidFill>
              <a:latin typeface="微软雅黑" panose="020B0503020204020204" charset="-122"/>
            </a:endParaRPr>
          </a:p>
        </p:txBody>
      </p:sp>
      <p:sp>
        <p:nvSpPr>
          <p:cNvPr id="5" name="Rounded Rectangle 4"/>
          <p:cNvSpPr/>
          <p:nvPr/>
        </p:nvSpPr>
        <p:spPr>
          <a:xfrm>
            <a:off x="914400" y="1371600"/>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ounded Rectangle 5"/>
          <p:cNvSpPr/>
          <p:nvPr/>
        </p:nvSpPr>
        <p:spPr>
          <a:xfrm>
            <a:off x="914400" y="1371600"/>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4400" y="1371600"/>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背景·36前</a:t>
            </a:r>
            <a:endParaRPr sz="1800" b="1">
              <a:solidFill>
                <a:srgbClr val="FFFFFF"/>
              </a:solidFill>
              <a:latin typeface="微软雅黑" panose="020B0503020204020204" charset="-122"/>
            </a:endParaRPr>
          </a:p>
        </p:txBody>
      </p:sp>
      <p:sp>
        <p:nvSpPr>
          <p:cNvPr id="8" name="TextBox 7"/>
          <p:cNvSpPr txBox="1"/>
          <p:nvPr/>
        </p:nvSpPr>
        <p:spPr>
          <a:xfrm>
            <a:off x="2606040" y="1371600"/>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Gen Alpha 32% 想当创作者，父母介入 vital</a:t>
            </a:r>
            <a:endParaRPr sz="1800" b="0">
              <a:solidFill>
                <a:srgbClr val="2C3E50"/>
              </a:solidFill>
              <a:latin typeface="微软雅黑" panose="020B0503020204020204" charset="-122"/>
            </a:endParaRPr>
          </a:p>
        </p:txBody>
      </p:sp>
      <p:sp>
        <p:nvSpPr>
          <p:cNvPr id="9" name="Down Arrow 8"/>
          <p:cNvSpPr/>
          <p:nvPr/>
        </p:nvSpPr>
        <p:spPr>
          <a:xfrm>
            <a:off x="5961888" y="2130551"/>
            <a:ext cx="237744" cy="182880"/>
          </a:xfrm>
          <a:prstGeom prst="downArrow">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914400" y="2322576"/>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914400" y="2322576"/>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4400" y="2322576"/>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36→B 转折</a:t>
            </a:r>
            <a:endParaRPr sz="1800" b="1">
              <a:solidFill>
                <a:srgbClr val="FFFFFF"/>
              </a:solidFill>
              <a:latin typeface="微软雅黑" panose="020B0503020204020204" charset="-122"/>
            </a:endParaRPr>
          </a:p>
        </p:txBody>
      </p:sp>
      <p:sp>
        <p:nvSpPr>
          <p:cNvPr id="13" name="TextBox 12"/>
          <p:cNvSpPr txBox="1"/>
          <p:nvPr/>
        </p:nvSpPr>
        <p:spPr>
          <a:xfrm>
            <a:off x="2606040" y="2322576"/>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However 引出 digital risks 与段尾 risks 复现</a:t>
            </a:r>
            <a:endParaRPr sz="1800" b="0">
              <a:solidFill>
                <a:srgbClr val="2C3E50"/>
              </a:solidFill>
              <a:latin typeface="微软雅黑" panose="020B0503020204020204" charset="-122"/>
            </a:endParaRPr>
          </a:p>
        </p:txBody>
      </p:sp>
      <p:sp>
        <p:nvSpPr>
          <p:cNvPr id="14" name="Down Arrow 13"/>
          <p:cNvSpPr/>
          <p:nvPr/>
        </p:nvSpPr>
        <p:spPr>
          <a:xfrm>
            <a:off x="5961888" y="3081527"/>
            <a:ext cx="237744" cy="182880"/>
          </a:xfrm>
          <a:prstGeom prst="downArrow">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914400" y="3273552"/>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ounded Rectangle 15"/>
          <p:cNvSpPr/>
          <p:nvPr/>
        </p:nvSpPr>
        <p:spPr>
          <a:xfrm>
            <a:off x="914400" y="3273552"/>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914400" y="3273552"/>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37→F 对比</a:t>
            </a:r>
            <a:endParaRPr sz="1800" b="1">
              <a:solidFill>
                <a:srgbClr val="FFFFFF"/>
              </a:solidFill>
              <a:latin typeface="微软雅黑" panose="020B0503020204020204" charset="-122"/>
            </a:endParaRPr>
          </a:p>
        </p:txBody>
      </p:sp>
      <p:sp>
        <p:nvSpPr>
          <p:cNvPr id="18" name="TextBox 17"/>
          <p:cNvSpPr txBox="1"/>
          <p:nvPr/>
        </p:nvSpPr>
        <p:spPr>
          <a:xfrm>
            <a:off x="2606040" y="3273552"/>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Instead 取代说教，genuine conversations 呼应后文</a:t>
            </a:r>
            <a:endParaRPr sz="1800" b="0">
              <a:solidFill>
                <a:srgbClr val="2C3E50"/>
              </a:solidFill>
              <a:latin typeface="微软雅黑" panose="020B0503020204020204" charset="-122"/>
            </a:endParaRPr>
          </a:p>
        </p:txBody>
      </p:sp>
      <p:sp>
        <p:nvSpPr>
          <p:cNvPr id="19" name="Down Arrow 18"/>
          <p:cNvSpPr/>
          <p:nvPr/>
        </p:nvSpPr>
        <p:spPr>
          <a:xfrm>
            <a:off x="5961888" y="4032504"/>
            <a:ext cx="237744" cy="182880"/>
          </a:xfrm>
          <a:prstGeom prst="downArrow">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ounded Rectangle 19"/>
          <p:cNvSpPr/>
          <p:nvPr/>
        </p:nvSpPr>
        <p:spPr>
          <a:xfrm>
            <a:off x="914400" y="4224528"/>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ounded Rectangle 20"/>
          <p:cNvSpPr/>
          <p:nvPr/>
        </p:nvSpPr>
        <p:spPr>
          <a:xfrm>
            <a:off x="914400" y="4224528"/>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914400" y="4224528"/>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38→A 指代</a:t>
            </a:r>
            <a:endParaRPr sz="1800" b="1">
              <a:solidFill>
                <a:srgbClr val="FFFFFF"/>
              </a:solidFill>
              <a:latin typeface="微软雅黑" panose="020B0503020204020204" charset="-122"/>
            </a:endParaRPr>
          </a:p>
        </p:txBody>
      </p:sp>
      <p:sp>
        <p:nvSpPr>
          <p:cNvPr id="23" name="TextBox 22"/>
          <p:cNvSpPr txBox="1"/>
          <p:nvPr/>
        </p:nvSpPr>
        <p:spPr>
          <a:xfrm>
            <a:off x="2606040" y="4224528"/>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These measures 收束隐私/强密码等安全措施</a:t>
            </a:r>
            <a:endParaRPr sz="1800" b="0">
              <a:solidFill>
                <a:srgbClr val="2C3E50"/>
              </a:solidFill>
              <a:latin typeface="微软雅黑" panose="020B0503020204020204" charset="-122"/>
            </a:endParaRPr>
          </a:p>
        </p:txBody>
      </p:sp>
      <p:sp>
        <p:nvSpPr>
          <p:cNvPr id="24" name="Down Arrow 23"/>
          <p:cNvSpPr/>
          <p:nvPr/>
        </p:nvSpPr>
        <p:spPr>
          <a:xfrm>
            <a:off x="5961888" y="4983480"/>
            <a:ext cx="237744" cy="182880"/>
          </a:xfrm>
          <a:prstGeom prst="downArrow">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ounded Rectangle 24"/>
          <p:cNvSpPr/>
          <p:nvPr/>
        </p:nvSpPr>
        <p:spPr>
          <a:xfrm>
            <a:off x="914400" y="5175504"/>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ounded Rectangle 25"/>
          <p:cNvSpPr/>
          <p:nvPr/>
        </p:nvSpPr>
        <p:spPr>
          <a:xfrm>
            <a:off x="914400" y="5175504"/>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914400" y="5175504"/>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39→E 并列</a:t>
            </a:r>
            <a:endParaRPr sz="1800" b="1">
              <a:solidFill>
                <a:srgbClr val="FFFFFF"/>
              </a:solidFill>
              <a:latin typeface="微软雅黑" panose="020B0503020204020204" charset="-122"/>
            </a:endParaRPr>
          </a:p>
        </p:txBody>
      </p:sp>
      <p:sp>
        <p:nvSpPr>
          <p:cNvPr id="28" name="TextBox 27"/>
          <p:cNvSpPr txBox="1"/>
          <p:nvPr/>
        </p:nvSpPr>
        <p:spPr>
          <a:xfrm>
            <a:off x="2606040" y="5175504"/>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与后文 also 并列，识别骗局/陌生人</a:t>
            </a:r>
            <a:endParaRPr sz="1800" b="0">
              <a:solidFill>
                <a:srgbClr val="2C3E50"/>
              </a:solidFill>
              <a:latin typeface="微软雅黑" panose="020B0503020204020204" charset="-122"/>
            </a:endParaRPr>
          </a:p>
        </p:txBody>
      </p:sp>
      <p:sp>
        <p:nvSpPr>
          <p:cNvPr id="29" name="Down Arrow 28"/>
          <p:cNvSpPr/>
          <p:nvPr/>
        </p:nvSpPr>
        <p:spPr>
          <a:xfrm>
            <a:off x="5961888" y="5934456"/>
            <a:ext cx="237744" cy="182880"/>
          </a:xfrm>
          <a:prstGeom prst="downArrow">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Rounded Rectangle 29"/>
          <p:cNvSpPr/>
          <p:nvPr/>
        </p:nvSpPr>
        <p:spPr>
          <a:xfrm>
            <a:off x="914400" y="6126480"/>
            <a:ext cx="10332720" cy="749808"/>
          </a:xfrm>
          <a:prstGeom prst="roundRect">
            <a:avLst/>
          </a:prstGeom>
          <a:solidFill>
            <a:srgbClr val="DCF0F0"/>
          </a:solidFill>
          <a:ln w="19050">
            <a:solidFill>
              <a:srgbClr val="0D6E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ounded Rectangle 30"/>
          <p:cNvSpPr/>
          <p:nvPr/>
        </p:nvSpPr>
        <p:spPr>
          <a:xfrm>
            <a:off x="914400" y="6126480"/>
            <a:ext cx="1554480" cy="749808"/>
          </a:xfrm>
          <a:prstGeom prst="roundRect">
            <a:avLst/>
          </a:prstGeom>
          <a:solidFill>
            <a:srgbClr val="0D6E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TextBox 31"/>
          <p:cNvSpPr txBox="1"/>
          <p:nvPr/>
        </p:nvSpPr>
        <p:spPr>
          <a:xfrm>
            <a:off x="914400" y="6126480"/>
            <a:ext cx="1554480" cy="749808"/>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40→G 总结</a:t>
            </a:r>
            <a:endParaRPr sz="1800" b="1">
              <a:solidFill>
                <a:srgbClr val="FFFFFF"/>
              </a:solidFill>
              <a:latin typeface="微软雅黑" panose="020B0503020204020204" charset="-122"/>
            </a:endParaRPr>
          </a:p>
        </p:txBody>
      </p:sp>
      <p:sp>
        <p:nvSpPr>
          <p:cNvPr id="33" name="TextBox 32"/>
          <p:cNvSpPr txBox="1"/>
          <p:nvPr/>
        </p:nvSpPr>
        <p:spPr>
          <a:xfrm>
            <a:off x="2606040" y="6126480"/>
            <a:ext cx="8549640" cy="749808"/>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open dialogue+habits+awareness 收篇点题</a:t>
            </a:r>
            <a:endParaRPr sz="1800" b="0">
              <a:solidFill>
                <a:srgbClr val="2C3E50"/>
              </a:solidFill>
              <a:latin typeface="微软雅黑" panose="020B0503020204020204" charset="-122"/>
            </a:endParaRPr>
          </a:p>
        </p:txBody>
      </p:sp>
      <p:sp>
        <p:nvSpPr>
          <p:cNvPr id="35" name="TextBox 34"/>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18160" y="100457"/>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二）</a:t>
            </a:r>
            <a:endParaRPr sz="1800" b="0">
              <a:solidFill>
                <a:srgbClr val="DCE4F0"/>
              </a:solidFill>
              <a:latin typeface="微软雅黑" panose="020B0503020204020204" charset="-122"/>
            </a:endParaRPr>
          </a:p>
        </p:txBody>
      </p:sp>
      <p:sp>
        <p:nvSpPr>
          <p:cNvPr id="6" name="TextBox 5"/>
          <p:cNvSpPr txBox="1"/>
          <p:nvPr/>
        </p:nvSpPr>
        <p:spPr>
          <a:xfrm>
            <a:off x="196215" y="1143000"/>
            <a:ext cx="11744960" cy="5467985"/>
          </a:xfrm>
          <a:prstGeom prst="rect">
            <a:avLst/>
          </a:prstGeom>
          <a:noFill/>
        </p:spPr>
        <p:txBody>
          <a:bodyPr wrap="square" lIns="25400" tIns="12700" rIns="25400" bIns="12700" anchor="t">
            <a:noAutofit/>
          </a:bodyPr>
          <a:lstStyle/>
          <a:p>
            <a:pPr indent="457200" algn="l">
              <a:lnSpc>
                <a:spcPct val="102000"/>
              </a:lnSpc>
              <a:spcAft>
                <a:spcPts val="400"/>
              </a:spcAft>
            </a:pPr>
            <a:r>
              <a:rPr sz="2000" b="1">
                <a:solidFill>
                  <a:srgbClr val="1E3C72"/>
                </a:solidFill>
                <a:latin typeface="微软雅黑" panose="020B0503020204020204" charset="-122"/>
                <a:sym typeface="+mn-ea"/>
              </a:rPr>
              <a:t>GOOD TIMING</a:t>
            </a:r>
            <a:endParaRPr sz="2000" b="0">
              <a:solidFill>
                <a:srgbClr val="2C3E50"/>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If time is running out to meaningfully slow down climate change, here's a watch to both monitor the countdown and also feel slightly better about it. Detrash is a British watchmaking brand using recycled ocean plastics, steel and fashion industry offcuts（边角料）to create its timepieces. The watches—from dress to dive styles—come in at under £500. Most lines are limited editions, so if you see one you like, time is probably running out.</a:t>
            </a:r>
            <a:endParaRPr sz="2000" b="0">
              <a:solidFill>
                <a:srgbClr val="2C3E50"/>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Detrash 'Midnight Flamingo'</a:t>
            </a:r>
            <a:endParaRPr sz="2000" b="0">
              <a:solidFill>
                <a:srgbClr val="2C3E50"/>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From £375, detrash. com</a:t>
            </a:r>
            <a:endParaRPr sz="2000" b="0">
              <a:solidFill>
                <a:srgbClr val="2C3E50"/>
              </a:solidFill>
              <a:latin typeface="微软雅黑" panose="020B0503020204020204" charset="-122"/>
            </a:endParaRPr>
          </a:p>
          <a:p>
            <a:pPr indent="457200" algn="l">
              <a:lnSpc>
                <a:spcPct val="102000"/>
              </a:lnSpc>
              <a:spcAft>
                <a:spcPts val="400"/>
              </a:spcAft>
            </a:pPr>
            <a:r>
              <a:rPr sz="2000" b="1">
                <a:solidFill>
                  <a:srgbClr val="1E3C72"/>
                </a:solidFill>
                <a:latin typeface="微软雅黑" panose="020B0503020204020204" charset="-122"/>
              </a:rPr>
              <a:t>PLASTIC PROGRESS</a:t>
            </a:r>
            <a:endParaRPr sz="2000" b="1">
              <a:solidFill>
                <a:srgbClr val="1E3C72"/>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Up to 500,000 tonnes of textile microplastics enter the oceans every year, much from washing machines. Now, effective microplastic filters（过滤器）are being introduced, including a 2025 Moonshot Prize winner. Developed by Bristol-based Matter, the Regen filter can be built into machines or bought separately and installed at home. The company claims 97% effectiveness. It needs emptying every six weeks, with no replacement filters required.</a:t>
            </a:r>
            <a:endParaRPr sz="2000" b="0">
              <a:solidFill>
                <a:srgbClr val="2C3E50"/>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Regen Microplastic Filter</a:t>
            </a:r>
            <a:endParaRPr sz="2000" b="0">
              <a:solidFill>
                <a:srgbClr val="2C3E50"/>
              </a:solidFill>
              <a:latin typeface="微软雅黑" panose="020B0503020204020204" charset="-122"/>
            </a:endParaRPr>
          </a:p>
          <a:p>
            <a:pPr indent="457200" algn="l">
              <a:lnSpc>
                <a:spcPct val="102000"/>
              </a:lnSpc>
              <a:spcAft>
                <a:spcPts val="400"/>
              </a:spcAft>
            </a:pPr>
            <a:r>
              <a:rPr sz="2000" b="0">
                <a:solidFill>
                  <a:srgbClr val="2C3E50"/>
                </a:solidFill>
                <a:latin typeface="微软雅黑" panose="020B0503020204020204" charset="-122"/>
              </a:rPr>
              <a:t>From £199, matter.industries</a:t>
            </a:r>
            <a:endParaRPr sz="20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原文重现</a:t>
            </a:r>
            <a:endParaRPr sz="2400" b="1">
              <a:solidFill>
                <a:srgbClr val="FFFFFF"/>
              </a:solidFill>
              <a:latin typeface="微软雅黑" panose="020B0503020204020204" charset="-122"/>
            </a:endParaRPr>
          </a:p>
        </p:txBody>
      </p:sp>
      <p:sp>
        <p:nvSpPr>
          <p:cNvPr id="6" name="TextBox 5"/>
          <p:cNvSpPr txBox="1"/>
          <p:nvPr/>
        </p:nvSpPr>
        <p:spPr>
          <a:xfrm>
            <a:off x="274320" y="1042670"/>
            <a:ext cx="11695430" cy="5744845"/>
          </a:xfrm>
          <a:prstGeom prst="rect">
            <a:avLst/>
          </a:prstGeom>
          <a:noFill/>
        </p:spPr>
        <p:txBody>
          <a:bodyPr wrap="square" lIns="25400" tIns="12700" rIns="25400" bIns="12700" anchor="t">
            <a:spAutoFit/>
          </a:bodyPr>
          <a:lstStyle/>
          <a:p>
            <a:pPr indent="457200" algn="l">
              <a:lnSpc>
                <a:spcPct val="102000"/>
              </a:lnSpc>
              <a:spcAft>
                <a:spcPts val="400"/>
              </a:spcAft>
            </a:pPr>
            <a:r>
              <a:rPr sz="1800" b="0">
                <a:solidFill>
                  <a:srgbClr val="2C3E50"/>
                </a:solidFill>
                <a:latin typeface="微软雅黑" panose="020B0503020204020204" charset="-122"/>
              </a:rPr>
              <a:t>Every morning, Kofi woke up with a quiet sigh. He reached for his phone out of habit, and as he scrolled, his chest __41__ slightly. His classmates were posting acceptance letters and photos from campus visits, their futures already beginning to __42__. He told himself he was happy for them. Sometimes that was true, but other times it was a __43__ he repeated until it sounded polite.</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He began to __44__ himself quietly. His grades felt unimpressive and his clothes too ordinary. Even his smile looked __45__, worn only for others. The mirror in the house caught him on bad mornings, with __46__ eyes, shoulders bent forward. Some days he turned his face away from it. Other days, he stared too long, hoping it might show him a(n) __47__ of himself that had already “arrived”.</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One evening, his grandma __48__ into the chair beside him and said softly, “Mirrors can lie.” </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He laughed __49__. “They only show the truth, Grandma.” </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She shook her head. “They show what you're __50__ to see.” </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She told him of two seeds that were planted. One seed sprouted early and took away all the __51__. The other stayed hidden, growing roots underground where no one clapped. “But when its day came, the hidden sprout __52__ its way upward.” Her words didn't __53__ anything right away. But something shifted.</a:t>
            </a:r>
            <a:endParaRPr sz="1800" b="0">
              <a:solidFill>
                <a:srgbClr val="2C3E50"/>
              </a:solidFill>
              <a:latin typeface="微软雅黑" panose="020B0503020204020204" charset="-122"/>
            </a:endParaRPr>
          </a:p>
          <a:p>
            <a:pPr indent="457200" algn="l">
              <a:lnSpc>
                <a:spcPct val="102000"/>
              </a:lnSpc>
              <a:spcAft>
                <a:spcPts val="400"/>
              </a:spcAft>
            </a:pPr>
            <a:r>
              <a:rPr>
                <a:solidFill>
                  <a:srgbClr val="2C3E50"/>
                </a:solidFill>
                <a:latin typeface="微软雅黑" panose="020B0503020204020204" charset="-122"/>
                <a:sym typeface="+mn-ea"/>
              </a:rPr>
              <a:t>That night, Kofi stood in front of the mirror again. For the first time, he noticed __54__ in his weary eyes—his life was not late or behind. It was simply unfolding in a way that wasn't meant to be filtered（加滤镜）, posted, or __55__.</a:t>
            </a:r>
            <a:endParaRPr b="0">
              <a:solidFill>
                <a:srgbClr val="2C3E50"/>
              </a:solidFill>
              <a:latin typeface="微软雅黑" panose="020B0503020204020204" charset="-122"/>
            </a:endParaRPr>
          </a:p>
          <a:p>
            <a:pPr algn="l">
              <a:lnSpc>
                <a:spcPct val="102000"/>
              </a:lnSpc>
              <a:spcAft>
                <a:spcPts val="400"/>
              </a:spcAft>
            </a:pPr>
            <a:endParaRPr sz="18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7848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Gentle_emotional_illustration__2026-08-22T13-48-37.png"/>
          <p:cNvPicPr>
            <a:picLocks noChangeAspect="1"/>
          </p:cNvPicPr>
          <p:nvPr/>
        </p:nvPicPr>
        <p:blipFill>
          <a:blip r:embed="rId1"/>
          <a:stretch>
            <a:fillRect/>
          </a:stretch>
        </p:blipFill>
        <p:spPr>
          <a:xfrm>
            <a:off x="845820" y="1353312"/>
            <a:ext cx="4114800" cy="4114800"/>
          </a:xfrm>
          <a:prstGeom prst="rect">
            <a:avLst/>
          </a:prstGeom>
        </p:spPr>
      </p:pic>
      <p:sp>
        <p:nvSpPr>
          <p:cNvPr id="7" name="TextBox 6"/>
          <p:cNvSpPr txBox="1"/>
          <p:nvPr/>
        </p:nvSpPr>
        <p:spPr>
          <a:xfrm>
            <a:off x="713232" y="5632704"/>
            <a:ext cx="4389120" cy="320040"/>
          </a:xfrm>
          <a:prstGeom prst="rect">
            <a:avLst/>
          </a:prstGeom>
          <a:noFill/>
        </p:spPr>
        <p:txBody>
          <a:bodyPr wrap="square" lIns="25400" tIns="12700" rIns="25400" bIns="12700" anchor="t">
            <a:spAutoFit/>
          </a:bodyPr>
          <a:lstStyle/>
          <a:p>
            <a:pPr algn="ctr">
              <a:lnSpc>
                <a:spcPct val="100000"/>
              </a:lnSpc>
              <a:spcAft>
                <a:spcPts val="400"/>
              </a:spcAft>
            </a:pPr>
            <a:r>
              <a:rPr sz="1800" b="0">
                <a:solidFill>
                  <a:srgbClr val="6E7884"/>
                </a:solidFill>
                <a:latin typeface="微软雅黑" panose="020B0503020204020204" charset="-122"/>
              </a:rPr>
              <a:t>◆ 主题插图</a:t>
            </a:r>
            <a:endParaRPr sz="1800" b="0">
              <a:solidFill>
                <a:srgbClr val="6E7884"/>
              </a:solidFill>
              <a:latin typeface="微软雅黑" panose="020B0503020204020204" charset="-122"/>
            </a:endParaRPr>
          </a:p>
        </p:txBody>
      </p:sp>
      <p:sp>
        <p:nvSpPr>
          <p:cNvPr id="8" name="Rounded Rectangle 7"/>
          <p:cNvSpPr/>
          <p:nvPr/>
        </p:nvSpPr>
        <p:spPr>
          <a:xfrm>
            <a:off x="5532120" y="1234440"/>
            <a:ext cx="6172200" cy="914400"/>
          </a:xfrm>
          <a:prstGeom prst="roundRect">
            <a:avLst/>
          </a:prstGeom>
          <a:solidFill>
            <a:srgbClr val="F5F8FA"/>
          </a:solidFill>
          <a:ln w="15240">
            <a:solidFill>
              <a:srgbClr val="E6AA5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78481C"/>
                </a:solidFill>
                <a:latin typeface="微软雅黑" panose="020B0503020204020204" charset="-122"/>
              </a:rPr>
              <a:t>借“镜子”与“两颗种子”的比喻，写少年 Kofi 由自我怀疑到重拾希望的情感曲线。</a:t>
            </a:r>
            <a:endParaRPr sz="1800" b="1">
              <a:solidFill>
                <a:srgbClr val="78481C"/>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人与自我 — 认识自我、完善自我</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记叙文（情感成长故事）</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266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动词/名词辨析 + 语境情感（41-55）</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★★★（比喻义需推敲）</a:t>
            </a:r>
            <a:endParaRPr sz="1800" b="0">
              <a:solidFill>
                <a:srgbClr val="2C3E50"/>
              </a:solidFill>
              <a:latin typeface="微软雅黑" panose="020B0503020204020204" charset="-122"/>
            </a:endParaRPr>
          </a:p>
        </p:txBody>
      </p:sp>
      <p:sp>
        <p:nvSpPr>
          <p:cNvPr id="30" name="TextBox 2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69</a:t>
            </a:r>
            <a:endParaRPr sz="1000" b="0">
              <a:solidFill>
                <a:srgbClr val="6E7884"/>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思维导图（情感曲线）</a:t>
            </a:r>
            <a:endParaRPr sz="2400" b="1">
              <a:solidFill>
                <a:srgbClr val="FFFFFF"/>
              </a:solidFill>
              <a:latin typeface="微软雅黑" panose="020B0503020204020204" charset="-122"/>
            </a:endParaRPr>
          </a:p>
        </p:txBody>
      </p:sp>
      <p:cxnSp>
        <p:nvCxnSpPr>
          <p:cNvPr id="5" name="Connector 4"/>
          <p:cNvCxnSpPr/>
          <p:nvPr/>
        </p:nvCxnSpPr>
        <p:spPr>
          <a:xfrm flipV="1">
            <a:off x="1188720" y="3657600"/>
            <a:ext cx="3261360" cy="914400"/>
          </a:xfrm>
          <a:prstGeom prst="line">
            <a:avLst/>
          </a:prstGeom>
          <a:ln w="31750">
            <a:solidFill>
              <a:srgbClr val="E6AA5A"/>
            </a:solidFill>
          </a:ln>
          <a:effectLst/>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flipV="1">
            <a:off x="4450080" y="2743200"/>
            <a:ext cx="3261360" cy="914400"/>
          </a:xfrm>
          <a:prstGeom prst="line">
            <a:avLst/>
          </a:prstGeom>
          <a:ln w="31750">
            <a:solidFill>
              <a:srgbClr val="E6AA5A"/>
            </a:solidFill>
          </a:ln>
          <a:effectLst/>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flipV="1">
            <a:off x="7711440" y="1828800"/>
            <a:ext cx="3261359" cy="914400"/>
          </a:xfrm>
          <a:prstGeom prst="line">
            <a:avLst/>
          </a:prstGeom>
          <a:ln w="31750">
            <a:solidFill>
              <a:srgbClr val="E6AA5A"/>
            </a:solidFill>
          </a:ln>
          <a:effectLst/>
        </p:spPr>
        <p:style>
          <a:lnRef idx="2">
            <a:schemeClr val="accent1"/>
          </a:lnRef>
          <a:fillRef idx="0">
            <a:schemeClr val="accent1"/>
          </a:fillRef>
          <a:effectRef idx="1">
            <a:schemeClr val="accent1"/>
          </a:effectRef>
          <a:fontRef idx="minor">
            <a:schemeClr val="tx1"/>
          </a:fontRef>
        </p:style>
      </p:cxnSp>
      <p:sp>
        <p:nvSpPr>
          <p:cNvPr id="8" name="Oval 7"/>
          <p:cNvSpPr/>
          <p:nvPr/>
        </p:nvSpPr>
        <p:spPr>
          <a:xfrm>
            <a:off x="1005840" y="4389120"/>
            <a:ext cx="365760" cy="365760"/>
          </a:xfrm>
          <a:prstGeom prst="ellipse">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1005840" y="4389120"/>
            <a:ext cx="365760" cy="36576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1</a:t>
            </a:r>
            <a:endParaRPr sz="1800" b="1">
              <a:solidFill>
                <a:srgbClr val="FFFFFF"/>
              </a:solidFill>
              <a:latin typeface="微软雅黑" panose="020B0503020204020204" charset="-122"/>
            </a:endParaRPr>
          </a:p>
        </p:txBody>
      </p:sp>
      <p:sp>
        <p:nvSpPr>
          <p:cNvPr id="10" name="Rounded Rectangle 9"/>
          <p:cNvSpPr/>
          <p:nvPr/>
        </p:nvSpPr>
        <p:spPr>
          <a:xfrm>
            <a:off x="205740" y="4792980"/>
            <a:ext cx="2331720" cy="1051560"/>
          </a:xfrm>
          <a:prstGeom prst="roundRect">
            <a:avLst/>
          </a:prstGeom>
          <a:solidFill>
            <a:srgbClr val="F8FAFC"/>
          </a:solidFill>
          <a:ln w="19050">
            <a:solidFill>
              <a:srgbClr val="7848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297180" y="4811268"/>
            <a:ext cx="2148839" cy="1005840"/>
          </a:xfrm>
          <a:prstGeom prst="rect">
            <a:avLst/>
          </a:prstGeom>
          <a:noFill/>
        </p:spPr>
        <p:txBody>
          <a:bodyPr wrap="square" lIns="25400" tIns="12700" rIns="25400" bIns="12700" anchor="t">
            <a:spAutoFit/>
          </a:bodyPr>
          <a:lstStyle/>
          <a:p>
            <a:pPr algn="l">
              <a:lnSpc>
                <a:spcPct val="100000"/>
              </a:lnSpc>
              <a:spcAft>
                <a:spcPts val="200"/>
              </a:spcAft>
            </a:pPr>
            <a:r>
              <a:rPr sz="1800" b="1">
                <a:solidFill>
                  <a:srgbClr val="78481C"/>
                </a:solidFill>
                <a:latin typeface="微软雅黑" panose="020B0503020204020204" charset="-122"/>
              </a:rPr>
              <a:t>对比</a:t>
            </a:r>
            <a:endParaRPr sz="1800" b="1">
              <a:solidFill>
                <a:srgbClr val="78481C"/>
              </a:solidFill>
              <a:latin typeface="微软雅黑" panose="020B0503020204020204" charset="-122"/>
            </a:endParaRPr>
          </a:p>
          <a:p>
            <a:pPr algn="l">
              <a:lnSpc>
                <a:spcPct val="100000"/>
              </a:lnSpc>
              <a:spcAft>
                <a:spcPts val="200"/>
              </a:spcAft>
            </a:pPr>
            <a:r>
              <a:rPr sz="1800" b="0">
                <a:solidFill>
                  <a:srgbClr val="2C3E50"/>
                </a:solidFill>
                <a:latin typeface="微软雅黑" panose="020B0503020204020204" charset="-122"/>
              </a:rPr>
              <a:t>刷手机见同学录取，胸口发紧</a:t>
            </a:r>
            <a:endParaRPr sz="1800" b="0">
              <a:solidFill>
                <a:srgbClr val="2C3E50"/>
              </a:solidFill>
              <a:latin typeface="微软雅黑" panose="020B0503020204020204" charset="-122"/>
            </a:endParaRPr>
          </a:p>
        </p:txBody>
      </p:sp>
      <p:sp>
        <p:nvSpPr>
          <p:cNvPr id="12" name="Oval 11"/>
          <p:cNvSpPr/>
          <p:nvPr/>
        </p:nvSpPr>
        <p:spPr>
          <a:xfrm>
            <a:off x="4267199" y="3474720"/>
            <a:ext cx="365760" cy="365760"/>
          </a:xfrm>
          <a:prstGeom prst="ellipse">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4267199" y="3474720"/>
            <a:ext cx="365760" cy="36576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2</a:t>
            </a:r>
            <a:endParaRPr sz="1800" b="1">
              <a:solidFill>
                <a:srgbClr val="FFFFFF"/>
              </a:solidFill>
              <a:latin typeface="微软雅黑" panose="020B0503020204020204" charset="-122"/>
            </a:endParaRPr>
          </a:p>
        </p:txBody>
      </p:sp>
      <p:sp>
        <p:nvSpPr>
          <p:cNvPr id="14" name="Rounded Rectangle 13"/>
          <p:cNvSpPr/>
          <p:nvPr/>
        </p:nvSpPr>
        <p:spPr>
          <a:xfrm>
            <a:off x="3375659" y="3886200"/>
            <a:ext cx="2331720" cy="1051560"/>
          </a:xfrm>
          <a:prstGeom prst="roundRect">
            <a:avLst/>
          </a:prstGeom>
          <a:solidFill>
            <a:srgbClr val="F8FAFC"/>
          </a:solidFill>
          <a:ln w="19050">
            <a:solidFill>
              <a:srgbClr val="7848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3467100" y="3904488"/>
            <a:ext cx="2148839" cy="1005840"/>
          </a:xfrm>
          <a:prstGeom prst="rect">
            <a:avLst/>
          </a:prstGeom>
          <a:noFill/>
        </p:spPr>
        <p:txBody>
          <a:bodyPr wrap="square" lIns="25400" tIns="12700" rIns="25400" bIns="12700" anchor="t">
            <a:spAutoFit/>
          </a:bodyPr>
          <a:lstStyle/>
          <a:p>
            <a:pPr algn="l">
              <a:lnSpc>
                <a:spcPct val="100000"/>
              </a:lnSpc>
              <a:spcAft>
                <a:spcPts val="200"/>
              </a:spcAft>
            </a:pPr>
            <a:r>
              <a:rPr sz="1800" b="1">
                <a:solidFill>
                  <a:srgbClr val="78481C"/>
                </a:solidFill>
                <a:latin typeface="微软雅黑" panose="020B0503020204020204" charset="-122"/>
              </a:rPr>
              <a:t>低谷</a:t>
            </a:r>
            <a:endParaRPr sz="1800" b="1">
              <a:solidFill>
                <a:srgbClr val="78481C"/>
              </a:solidFill>
              <a:latin typeface="微软雅黑" panose="020B0503020204020204" charset="-122"/>
            </a:endParaRPr>
          </a:p>
          <a:p>
            <a:pPr algn="l">
              <a:lnSpc>
                <a:spcPct val="100000"/>
              </a:lnSpc>
              <a:spcAft>
                <a:spcPts val="200"/>
              </a:spcAft>
            </a:pPr>
            <a:r>
              <a:rPr sz="1800" b="0">
                <a:solidFill>
                  <a:srgbClr val="2C3E50"/>
                </a:solidFill>
                <a:latin typeface="微软雅黑" panose="020B0503020204020204" charset="-122"/>
              </a:rPr>
              <a:t>自我贬低，借来的笑</a:t>
            </a:r>
            <a:endParaRPr sz="1800" b="0">
              <a:solidFill>
                <a:srgbClr val="2C3E50"/>
              </a:solidFill>
              <a:latin typeface="微软雅黑" panose="020B0503020204020204" charset="-122"/>
            </a:endParaRPr>
          </a:p>
        </p:txBody>
      </p:sp>
      <p:sp>
        <p:nvSpPr>
          <p:cNvPr id="16" name="Oval 15"/>
          <p:cNvSpPr/>
          <p:nvPr/>
        </p:nvSpPr>
        <p:spPr>
          <a:xfrm>
            <a:off x="7528560" y="2560320"/>
            <a:ext cx="365760" cy="365760"/>
          </a:xfrm>
          <a:prstGeom prst="ellipse">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7528560" y="2560320"/>
            <a:ext cx="365760" cy="36576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3</a:t>
            </a:r>
            <a:endParaRPr sz="1800" b="1">
              <a:solidFill>
                <a:srgbClr val="FFFFFF"/>
              </a:solidFill>
              <a:latin typeface="微软雅黑" panose="020B0503020204020204" charset="-122"/>
            </a:endParaRPr>
          </a:p>
        </p:txBody>
      </p:sp>
      <p:sp>
        <p:nvSpPr>
          <p:cNvPr id="18" name="Rounded Rectangle 17"/>
          <p:cNvSpPr/>
          <p:nvPr/>
        </p:nvSpPr>
        <p:spPr>
          <a:xfrm>
            <a:off x="6637020" y="3136265"/>
            <a:ext cx="2331720" cy="1051560"/>
          </a:xfrm>
          <a:prstGeom prst="roundRect">
            <a:avLst/>
          </a:prstGeom>
          <a:solidFill>
            <a:srgbClr val="F8FAFC"/>
          </a:solidFill>
          <a:ln w="19050">
            <a:solidFill>
              <a:srgbClr val="7848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728460" y="3154553"/>
            <a:ext cx="2148839" cy="1005840"/>
          </a:xfrm>
          <a:prstGeom prst="rect">
            <a:avLst/>
          </a:prstGeom>
          <a:noFill/>
        </p:spPr>
        <p:txBody>
          <a:bodyPr wrap="square" lIns="25400" tIns="12700" rIns="25400" bIns="12700" anchor="t">
            <a:spAutoFit/>
          </a:bodyPr>
          <a:lstStyle/>
          <a:p>
            <a:pPr algn="l">
              <a:lnSpc>
                <a:spcPct val="100000"/>
              </a:lnSpc>
              <a:spcAft>
                <a:spcPts val="200"/>
              </a:spcAft>
            </a:pPr>
            <a:r>
              <a:rPr sz="1800" b="1">
                <a:solidFill>
                  <a:srgbClr val="78481C"/>
                </a:solidFill>
                <a:latin typeface="微软雅黑" panose="020B0503020204020204" charset="-122"/>
              </a:rPr>
              <a:t>转折</a:t>
            </a:r>
            <a:endParaRPr sz="1800" b="1">
              <a:solidFill>
                <a:srgbClr val="78481C"/>
              </a:solidFill>
              <a:latin typeface="微软雅黑" panose="020B0503020204020204" charset="-122"/>
            </a:endParaRPr>
          </a:p>
          <a:p>
            <a:pPr algn="l">
              <a:lnSpc>
                <a:spcPct val="100000"/>
              </a:lnSpc>
              <a:spcAft>
                <a:spcPts val="200"/>
              </a:spcAft>
            </a:pPr>
            <a:r>
              <a:rPr sz="1800" b="0">
                <a:solidFill>
                  <a:srgbClr val="2C3E50"/>
                </a:solidFill>
                <a:latin typeface="微软雅黑" panose="020B0503020204020204" charset="-122"/>
              </a:rPr>
              <a:t>祖母「镜子会撒谎」+两颗种子</a:t>
            </a:r>
            <a:endParaRPr sz="1800" b="0">
              <a:solidFill>
                <a:srgbClr val="2C3E50"/>
              </a:solidFill>
              <a:latin typeface="微软雅黑" panose="020B0503020204020204" charset="-122"/>
            </a:endParaRPr>
          </a:p>
        </p:txBody>
      </p:sp>
      <p:sp>
        <p:nvSpPr>
          <p:cNvPr id="20" name="Oval 19"/>
          <p:cNvSpPr/>
          <p:nvPr/>
        </p:nvSpPr>
        <p:spPr>
          <a:xfrm>
            <a:off x="10789919" y="1645920"/>
            <a:ext cx="365760" cy="365760"/>
          </a:xfrm>
          <a:prstGeom prst="ellipse">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10789919" y="1645920"/>
            <a:ext cx="365760" cy="36576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4</a:t>
            </a:r>
            <a:endParaRPr sz="1800" b="1">
              <a:solidFill>
                <a:srgbClr val="FFFFFF"/>
              </a:solidFill>
              <a:latin typeface="微软雅黑" panose="020B0503020204020204" charset="-122"/>
            </a:endParaRPr>
          </a:p>
        </p:txBody>
      </p:sp>
      <p:sp>
        <p:nvSpPr>
          <p:cNvPr id="22" name="Rounded Rectangle 21"/>
          <p:cNvSpPr/>
          <p:nvPr/>
        </p:nvSpPr>
        <p:spPr>
          <a:xfrm>
            <a:off x="9898379" y="2103120"/>
            <a:ext cx="2331720" cy="1051560"/>
          </a:xfrm>
          <a:prstGeom prst="roundRect">
            <a:avLst/>
          </a:prstGeom>
          <a:solidFill>
            <a:srgbClr val="F8FAFC"/>
          </a:solidFill>
          <a:ln w="19050">
            <a:solidFill>
              <a:srgbClr val="78481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9989819" y="2148713"/>
            <a:ext cx="2148839" cy="1005840"/>
          </a:xfrm>
          <a:prstGeom prst="rect">
            <a:avLst/>
          </a:prstGeom>
          <a:noFill/>
        </p:spPr>
        <p:txBody>
          <a:bodyPr wrap="square" lIns="25400" tIns="12700" rIns="25400" bIns="12700" anchor="t">
            <a:spAutoFit/>
          </a:bodyPr>
          <a:lstStyle/>
          <a:p>
            <a:pPr algn="l">
              <a:lnSpc>
                <a:spcPct val="100000"/>
              </a:lnSpc>
              <a:spcAft>
                <a:spcPts val="200"/>
              </a:spcAft>
            </a:pPr>
            <a:r>
              <a:rPr sz="1800" b="1">
                <a:solidFill>
                  <a:srgbClr val="78481C"/>
                </a:solidFill>
                <a:latin typeface="微软雅黑" panose="020B0503020204020204" charset="-122"/>
              </a:rPr>
              <a:t>领悟</a:t>
            </a:r>
            <a:endParaRPr sz="1800" b="1">
              <a:solidFill>
                <a:srgbClr val="78481C"/>
              </a:solidFill>
              <a:latin typeface="微软雅黑" panose="020B0503020204020204" charset="-122"/>
            </a:endParaRPr>
          </a:p>
          <a:p>
            <a:pPr algn="l">
              <a:lnSpc>
                <a:spcPct val="100000"/>
              </a:lnSpc>
              <a:spcAft>
                <a:spcPts val="200"/>
              </a:spcAft>
            </a:pPr>
            <a:r>
              <a:rPr sz="1800" b="0">
                <a:solidFill>
                  <a:srgbClr val="2C3E50"/>
                </a:solidFill>
                <a:latin typeface="微软雅黑" panose="020B0503020204020204" charset="-122"/>
              </a:rPr>
              <a:t>镜中见希望，成长不必比较</a:t>
            </a:r>
            <a:endParaRPr sz="1800" b="0">
              <a:solidFill>
                <a:srgbClr val="2C3E50"/>
              </a:solidFill>
              <a:latin typeface="微软雅黑" panose="020B0503020204020204" charset="-122"/>
            </a:endParaRPr>
          </a:p>
        </p:txBody>
      </p:sp>
      <p:sp>
        <p:nvSpPr>
          <p:cNvPr id="25" name="TextBox 24"/>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5"/>
                                        </p:tgtEl>
                                        <p:attrNameLst>
                                          <p:attrName>style.visibility</p:attrName>
                                        </p:attrNameLst>
                                      </p:cBhvr>
                                      <p:to>
                                        <p:strVal val="visible"/>
                                      </p:to>
                                    </p:set>
                                    <p:anim calcmode="discrete" valueType="clr">
                                      <p:cBhvr override="childStyle">
                                        <p:cTn id="1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
                                        </p:tgtEl>
                                        <p:attrNameLst>
                                          <p:attrName>fillcolor</p:attrName>
                                        </p:attrNameLst>
                                      </p:cBhvr>
                                      <p:tavLst>
                                        <p:tav tm="0">
                                          <p:val>
                                            <p:clrVal>
                                              <a:schemeClr val="accent2"/>
                                            </p:clrVal>
                                          </p:val>
                                        </p:tav>
                                        <p:tav tm="50000">
                                          <p:val>
                                            <p:clrVal>
                                              <a:schemeClr val="hlink"/>
                                            </p:clrVal>
                                          </p:val>
                                        </p:tav>
                                      </p:tavLst>
                                    </p:anim>
                                    <p:set>
                                      <p:cBhvr>
                                        <p:cTn id="16" dur="80"/>
                                        <p:tgtEl>
                                          <p:spTgt spid="1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9"/>
                                        </p:tgtEl>
                                        <p:attrNameLst>
                                          <p:attrName>style.visibility</p:attrName>
                                        </p:attrNameLst>
                                      </p:cBhvr>
                                      <p:to>
                                        <p:strVal val="visible"/>
                                      </p:to>
                                    </p:set>
                                    <p:anim calcmode="discrete" valueType="clr">
                                      <p:cBhvr override="childStyle">
                                        <p:cTn id="21"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9"/>
                                        </p:tgtEl>
                                        <p:attrNameLst>
                                          <p:attrName>fillcolor</p:attrName>
                                        </p:attrNameLst>
                                      </p:cBhvr>
                                      <p:tavLst>
                                        <p:tav tm="0">
                                          <p:val>
                                            <p:clrVal>
                                              <a:schemeClr val="accent2"/>
                                            </p:clrVal>
                                          </p:val>
                                        </p:tav>
                                        <p:tav tm="50000">
                                          <p:val>
                                            <p:clrVal>
                                              <a:schemeClr val="hlink"/>
                                            </p:clrVal>
                                          </p:val>
                                        </p:tav>
                                      </p:tavLst>
                                    </p:anim>
                                    <p:set>
                                      <p:cBhvr>
                                        <p:cTn id="23" dur="80"/>
                                        <p:tgtEl>
                                          <p:spTgt spid="1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3"/>
                                        </p:tgtEl>
                                        <p:attrNameLst>
                                          <p:attrName>style.visibility</p:attrName>
                                        </p:attrNameLst>
                                      </p:cBhvr>
                                      <p:to>
                                        <p:strVal val="visible"/>
                                      </p:to>
                                    </p:set>
                                    <p:anim calcmode="discrete" valueType="clr">
                                      <p:cBhvr override="childStyle">
                                        <p:cTn id="28"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3"/>
                                        </p:tgtEl>
                                        <p:attrNameLst>
                                          <p:attrName>fillcolor</p:attrName>
                                        </p:attrNameLst>
                                      </p:cBhvr>
                                      <p:tavLst>
                                        <p:tav tm="0">
                                          <p:val>
                                            <p:clrVal>
                                              <a:schemeClr val="accent2"/>
                                            </p:clrVal>
                                          </p:val>
                                        </p:tav>
                                        <p:tav tm="50000">
                                          <p:val>
                                            <p:clrVal>
                                              <a:schemeClr val="hlink"/>
                                            </p:clrVal>
                                          </p:val>
                                        </p:tav>
                                      </p:tavLst>
                                    </p:anim>
                                    <p:set>
                                      <p:cBhvr>
                                        <p:cTn id="30"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5" grpId="0"/>
      <p:bldP spid="15" grpId="1"/>
      <p:bldP spid="19" grpId="0"/>
      <p:bldP spid="19" grpId="1"/>
      <p:bldP spid="23" grpId="0"/>
      <p:bldP spid="23"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41、42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【41】 </a:t>
            </a:r>
            <a:r>
              <a:rPr sz="1800" b="0">
                <a:solidFill>
                  <a:srgbClr val="2C3E50"/>
                </a:solidFill>
                <a:latin typeface="微软雅黑" panose="020B0503020204020204" charset="-122"/>
              </a:rPr>
              <a:t>He reached for his phone out of habit, and as he scrolled, his chest __41__ slightly.</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widened（变宽）</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softened（变柔和）</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lightened（变轻松）</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D. tightened（发紧）</a:t>
            </a:r>
            <a:endParaRPr sz="1800" b="1">
              <a:solidFill>
                <a:srgbClr val="219E5A"/>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看到同学晒录取通知书与校园照，胸口不由得发紧，表比较带来的压抑揪心。</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D</a:t>
            </a:r>
            <a:endParaRPr sz="2200" b="1">
              <a:solidFill>
                <a:srgbClr val="219E5A"/>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【42】 </a:t>
            </a:r>
            <a:r>
              <a:rPr sz="1800" b="0">
                <a:solidFill>
                  <a:srgbClr val="2C3E50"/>
                </a:solidFill>
                <a:latin typeface="微软雅黑" panose="020B0503020204020204" charset="-122"/>
              </a:rPr>
              <a:t>His classmates were posting... their futures already beginning to __42__.</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fall apart（崩溃）</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slip away（溜走）</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C. take shape（成形）</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make sense（讲得通）</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同学的录取通知书意味着他们的未来已开始“成形、有眉目”。</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C</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71</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2" end="2"/>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anim calcmode="lin" valueType="num">
                                      <p:cBhvr additive="base">
                                        <p:cTn id="11"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3" end="3"/>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 calcmode="lin" valueType="num">
                                      <p:cBhvr additive="base">
                                        <p:cTn id="15"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 calcmode="lin" valueType="num">
                                      <p:cBhvr additive="base">
                                        <p:cTn id="26"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 calcmode="lin" valueType="num">
                                      <p:cBhvr additive="base">
                                        <p:cTn id="40" dur="500"/>
                                        <p:tgtEl>
                                          <p:spTgt spid="9">
                                            <p:txEl>
                                              <p:pRg st="3" end="3"/>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3" end="3"/>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p:tgtEl>
                                          <p:spTgt spid="9">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4" end="4"/>
                                            </p:txEl>
                                          </p:spTgt>
                                        </p:tgtEl>
                                        <p:attrNameLst>
                                          <p:attrName>style.visibility</p:attrName>
                                        </p:attrNameLst>
                                      </p:cBhvr>
                                      <p:to>
                                        <p:strVal val="visible"/>
                                      </p:to>
                                    </p:set>
                                    <p:anim calcmode="lin" valueType="num">
                                      <p:cBhvr additive="base">
                                        <p:cTn id="5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4" end="4"/>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43、44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【43】 </a:t>
            </a:r>
            <a:r>
              <a:rPr sz="1800" b="0">
                <a:solidFill>
                  <a:srgbClr val="2C3E50"/>
                </a:solidFill>
                <a:latin typeface="微软雅黑" panose="020B0503020204020204" charset="-122"/>
              </a:rPr>
              <a:t>other times it was a __43__ he repeated until it sounded polite.</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A. lie（谎言）</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trick（诡计）</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secret（秘密）</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promise（承诺）</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他告诉自己为同学高兴，有时并非真心，只是重复到听起来礼貌的“谎言”。</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A</a:t>
            </a:r>
            <a:endParaRPr sz="2200" b="1">
              <a:solidFill>
                <a:srgbClr val="219E5A"/>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【44】 </a:t>
            </a:r>
            <a:r>
              <a:rPr sz="1800" b="0">
                <a:solidFill>
                  <a:srgbClr val="2C3E50"/>
                </a:solidFill>
                <a:latin typeface="微软雅黑" panose="020B0503020204020204" charset="-122"/>
              </a:rPr>
              <a:t>He began to __44__ himself quietly.</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warn（警告）</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adjust（调整）</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C. measure（衡量/打量）</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challenge（挑战）</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他开始悄悄用外部标准衡量、打量自己，觉成绩不出众、衣服普通。</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C</a:t>
            </a:r>
            <a:endParaRPr sz="2200" b="1">
              <a:solidFill>
                <a:srgbClr val="219E5A"/>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3" end="3"/>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4" end="4"/>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 calcmode="lin" valueType="num">
                                      <p:cBhvr additive="base">
                                        <p:cTn id="40" dur="500"/>
                                        <p:tgtEl>
                                          <p:spTgt spid="9">
                                            <p:txEl>
                                              <p:pRg st="3" end="3"/>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3" end="3"/>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p:tgtEl>
                                          <p:spTgt spid="9">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4" end="4"/>
                                            </p:txEl>
                                          </p:spTgt>
                                        </p:tgtEl>
                                        <p:attrNameLst>
                                          <p:attrName>style.visibility</p:attrName>
                                        </p:attrNameLst>
                                      </p:cBhvr>
                                      <p:to>
                                        <p:strVal val="visible"/>
                                      </p:to>
                                    </p:set>
                                    <p:anim calcmode="lin" valueType="num">
                                      <p:cBhvr additive="base">
                                        <p:cTn id="5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4" end="4"/>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45、46 题精讲</a:t>
            </a:r>
            <a:endParaRPr sz="2400" b="1">
              <a:solidFill>
                <a:srgbClr val="FFFFFF"/>
              </a:solidFill>
              <a:latin typeface="微软雅黑" panose="020B0503020204020204" charset="-122"/>
            </a:endParaRPr>
          </a:p>
        </p:txBody>
      </p:sp>
      <p:sp>
        <p:nvSpPr>
          <p:cNvPr id="5" name="Rectangle 4"/>
          <p:cNvSpPr/>
          <p:nvPr>
            <p:custDataLst>
              <p:tags r:id="rId1"/>
            </p:custDataLst>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custDataLst>
              <p:tags r:id="rId2"/>
            </p:custDataLst>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【45】 </a:t>
            </a:r>
            <a:r>
              <a:rPr sz="1800" b="0">
                <a:solidFill>
                  <a:srgbClr val="2C3E50"/>
                </a:solidFill>
                <a:latin typeface="微软雅黑" panose="020B0503020204020204" charset="-122"/>
              </a:rPr>
              <a:t>Even his smile looked __45__, worn only for others.</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A. borrowed（借来的）</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defeated（被打败的）</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annoyed（恼怒的）</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confused（困惑的）</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他的笑像是“借来的”，只是为别人而戴，并非发自内心。</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A</a:t>
            </a:r>
            <a:endParaRPr sz="2200" b="1">
              <a:solidFill>
                <a:srgbClr val="219E5A"/>
              </a:solidFill>
              <a:latin typeface="微软雅黑" panose="020B0503020204020204" charset="-122"/>
            </a:endParaRPr>
          </a:p>
        </p:txBody>
      </p:sp>
      <p:sp>
        <p:nvSpPr>
          <p:cNvPr id="7" name="Rectangle 6"/>
          <p:cNvSpPr/>
          <p:nvPr>
            <p:custDataLst>
              <p:tags r:id="rId3"/>
            </p:custDataLst>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custDataLst>
              <p:tags r:id="rId4"/>
            </p:custDataLst>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5"/>
            </p:custDataLst>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【46】 </a:t>
            </a:r>
            <a:r>
              <a:rPr sz="1800" b="0">
                <a:solidFill>
                  <a:srgbClr val="2C3E50"/>
                </a:solidFill>
                <a:latin typeface="微软雅黑" panose="020B0503020204020204" charset="-122"/>
              </a:rPr>
              <a:t>with __46__ eyes, shoulders bent forward.</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guilty（内疚的）</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B. tired（疲惫的）</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misty（泪眼模糊的）</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impatient（不耐烦的）</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糟糕的早晨，镜中的他眼神疲惫、肩膀前倾（后文 weary eyes 呼应）。</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B</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73</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3" end="3"/>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4" end="4"/>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 calcmode="lin" valueType="num">
                                      <p:cBhvr additive="base">
                                        <p:cTn id="40" dur="500"/>
                                        <p:tgtEl>
                                          <p:spTgt spid="9">
                                            <p:txEl>
                                              <p:pRg st="4" end="4"/>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4" end="4"/>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p:tgtEl>
                                          <p:spTgt spid="9">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3" end="3"/>
                                            </p:txEl>
                                          </p:spTgt>
                                        </p:tgtEl>
                                        <p:attrNameLst>
                                          <p:attrName>style.visibility</p:attrName>
                                        </p:attrNameLst>
                                      </p:cBhvr>
                                      <p:to>
                                        <p:strVal val="visible"/>
                                      </p:to>
                                    </p:set>
                                    <p:anim calcmode="lin" valueType="num">
                                      <p:cBhvr additive="base">
                                        <p:cTn id="5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3" end="3"/>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47、48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【47】 </a:t>
            </a:r>
            <a:r>
              <a:rPr sz="1800" b="0">
                <a:solidFill>
                  <a:srgbClr val="2C3E50"/>
                </a:solidFill>
                <a:latin typeface="微软雅黑" panose="020B0503020204020204" charset="-122"/>
              </a:rPr>
              <a:t>show him a(n) __47__ of himself that had already “arrived”.</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A. version（版本/样子）</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copy（副本）</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story（故事）</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example（例子）</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他希望镜子展示一个已经“到达”、成功的自己的“版本”。</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A</a:t>
            </a:r>
            <a:endParaRPr sz="2200" b="1">
              <a:solidFill>
                <a:srgbClr val="219E5A"/>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【48】 </a:t>
            </a:r>
            <a:r>
              <a:rPr sz="1800" b="0">
                <a:solidFill>
                  <a:srgbClr val="2C3E50"/>
                </a:solidFill>
                <a:latin typeface="微软雅黑" panose="020B0503020204020204" charset="-122"/>
              </a:rPr>
              <a:t>his grandma __48__ into the chair beside him</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rushed（冲）</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collapsed（瘫坐）</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crashed（猛撞）</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D. eased（缓缓坐下）</a:t>
            </a:r>
            <a:endParaRPr sz="1800" b="1">
              <a:solidFill>
                <a:srgbClr val="219E5A"/>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eased into the chair 表老人动作轻缓地坐下。</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D</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74</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3" end="3"/>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4" end="4"/>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 calcmode="lin" valueType="num">
                                      <p:cBhvr additive="base">
                                        <p:cTn id="40" dur="500"/>
                                        <p:tgtEl>
                                          <p:spTgt spid="9">
                                            <p:txEl>
                                              <p:pRg st="3" end="3"/>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3" end="3"/>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4" end="4"/>
                                            </p:txEl>
                                          </p:spTgt>
                                        </p:tgtEl>
                                        <p:attrNameLst>
                                          <p:attrName>style.visibility</p:attrName>
                                        </p:attrNameLst>
                                      </p:cBhvr>
                                      <p:to>
                                        <p:strVal val="visible"/>
                                      </p:to>
                                    </p:set>
                                    <p:anim calcmode="lin" valueType="num">
                                      <p:cBhvr additive="base">
                                        <p:cTn id="44" dur="500"/>
                                        <p:tgtEl>
                                          <p:spTgt spid="9">
                                            <p:txEl>
                                              <p:pRg st="4" end="4"/>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5" end="5"/>
                                            </p:txEl>
                                          </p:spTgt>
                                        </p:tgtEl>
                                        <p:attrNameLst>
                                          <p:attrName>style.visibility</p:attrName>
                                        </p:attrNameLst>
                                      </p:cBhvr>
                                      <p:to>
                                        <p:strVal val="visible"/>
                                      </p:to>
                                    </p:set>
                                    <p:anim calcmode="lin" valueType="num">
                                      <p:cBhvr additive="base">
                                        <p:cTn id="55"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5" end="5"/>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49、50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【49】 </a:t>
            </a:r>
            <a:r>
              <a:rPr sz="1800" b="0">
                <a:solidFill>
                  <a:srgbClr val="2C3E50"/>
                </a:solidFill>
                <a:latin typeface="微软雅黑" panose="020B0503020204020204" charset="-122"/>
              </a:rPr>
              <a:t>He laughed __49__.</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coldly（冷冷地）</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wildly（狂野地）</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C. bitterly（苦涩地）</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nervously（紧张地）</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他内心痛苦不自信，笑中带苦，故“苦涩地”笑。</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C</a:t>
            </a:r>
            <a:endParaRPr sz="2200" b="1">
              <a:solidFill>
                <a:srgbClr val="219E5A"/>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【50】 </a:t>
            </a:r>
            <a:r>
              <a:rPr sz="1800" b="0">
                <a:solidFill>
                  <a:srgbClr val="2C3E50"/>
                </a:solidFill>
                <a:latin typeface="微软雅黑" panose="020B0503020204020204" charset="-122"/>
              </a:rPr>
              <a:t>They show what you're __50__ to see.</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afraid（害怕的）</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B. ready（准备好的）</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proud（骄傲的）</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unable（不能的）</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奶奶说镜子显示的是你“准备好/愿意”看到的东西，取决于心态。</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B</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75</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2" end="2"/>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anim calcmode="lin" valueType="num">
                                      <p:cBhvr additive="base">
                                        <p:cTn id="11"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3" end="3"/>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 calcmode="lin" valueType="num">
                                      <p:cBhvr additive="base">
                                        <p:cTn id="2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 calcmode="lin" valueType="num">
                                      <p:cBhvr additive="base">
                                        <p:cTn id="40" dur="500"/>
                                        <p:tgtEl>
                                          <p:spTgt spid="9">
                                            <p:txEl>
                                              <p:pRg st="4" end="4"/>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4" end="4"/>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p:tgtEl>
                                          <p:spTgt spid="9">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3" end="3"/>
                                            </p:txEl>
                                          </p:spTgt>
                                        </p:tgtEl>
                                        <p:attrNameLst>
                                          <p:attrName>style.visibility</p:attrName>
                                        </p:attrNameLst>
                                      </p:cBhvr>
                                      <p:to>
                                        <p:strVal val="visible"/>
                                      </p:to>
                                    </p:set>
                                    <p:anim calcmode="lin" valueType="num">
                                      <p:cBhvr additive="base">
                                        <p:cTn id="5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3" end="3"/>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51、52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【51】 </a:t>
            </a:r>
            <a:r>
              <a:rPr sz="1800" b="0">
                <a:solidFill>
                  <a:srgbClr val="2C3E50"/>
                </a:solidFill>
                <a:latin typeface="微软雅黑" panose="020B0503020204020204" charset="-122"/>
              </a:rPr>
              <a:t>One seed sprouted early and took away all the __51__.</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warmth（温暖）</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strength（力量）</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nutrition（营养）</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D. attention（关注）</a:t>
            </a:r>
            <a:endParaRPr sz="1800" b="1">
              <a:solidFill>
                <a:srgbClr val="219E5A"/>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早发芽的种子夺走所有“关注”，另一颗在地下默默扎根（与 no one clapped 呼应）。</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D</a:t>
            </a:r>
            <a:endParaRPr sz="2200" b="1">
              <a:solidFill>
                <a:srgbClr val="219E5A"/>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【52】 </a:t>
            </a:r>
            <a:r>
              <a:rPr sz="1800" b="0">
                <a:solidFill>
                  <a:srgbClr val="2C3E50"/>
                </a:solidFill>
                <a:latin typeface="微软雅黑" panose="020B0503020204020204" charset="-122"/>
              </a:rPr>
              <a:t>the hidden sprout __52__ its way upward.</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blocked（阻挡）</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lost（失去）</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C. forced（奋力推进）</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wound（蜿蜒）</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force one's way 为固定搭配，意为“奋力前进、挤上去”。</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C</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76</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2" end="2"/>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anim calcmode="lin" valueType="num">
                                      <p:cBhvr additive="base">
                                        <p:cTn id="11"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3" end="3"/>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 calcmode="lin" valueType="num">
                                      <p:cBhvr additive="base">
                                        <p:cTn id="15"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 calcmode="lin" valueType="num">
                                      <p:cBhvr additive="base">
                                        <p:cTn id="26"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 calcmode="lin" valueType="num">
                                      <p:cBhvr additive="base">
                                        <p:cTn id="40" dur="500"/>
                                        <p:tgtEl>
                                          <p:spTgt spid="9">
                                            <p:txEl>
                                              <p:pRg st="3" end="3"/>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3" end="3"/>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p:tgtEl>
                                          <p:spTgt spid="9">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4" end="4"/>
                                            </p:txEl>
                                          </p:spTgt>
                                        </p:tgtEl>
                                        <p:attrNameLst>
                                          <p:attrName>style.visibility</p:attrName>
                                        </p:attrNameLst>
                                      </p:cBhvr>
                                      <p:to>
                                        <p:strVal val="visible"/>
                                      </p:to>
                                    </p:set>
                                    <p:anim calcmode="lin" valueType="num">
                                      <p:cBhvr additive="base">
                                        <p:cTn id="5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4" end="4"/>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53、54 题精讲</a:t>
            </a:r>
            <a:endParaRPr sz="2400" b="1">
              <a:solidFill>
                <a:srgbClr val="FFFFFF"/>
              </a:solidFill>
              <a:latin typeface="微软雅黑" panose="020B0503020204020204" charset="-122"/>
            </a:endParaRPr>
          </a:p>
        </p:txBody>
      </p:sp>
      <p:sp>
        <p:nvSpPr>
          <p:cNvPr id="5" name="Rectangle 4"/>
          <p:cNvSpPr/>
          <p:nvPr>
            <p:custDataLst>
              <p:tags r:id="rId1"/>
            </p:custDataLst>
          </p:nvPr>
        </p:nvSpPr>
        <p:spPr>
          <a:xfrm>
            <a:off x="502920" y="126187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custDataLst>
              <p:tags r:id="rId2"/>
            </p:custDataLst>
          </p:nvPr>
        </p:nvSpPr>
        <p:spPr>
          <a:xfrm>
            <a:off x="777240" y="1207008"/>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【53】 </a:t>
            </a:r>
            <a:r>
              <a:rPr sz="1800" b="0">
                <a:solidFill>
                  <a:srgbClr val="2C3E50"/>
                </a:solidFill>
                <a:latin typeface="微软雅黑" panose="020B0503020204020204" charset="-122"/>
              </a:rPr>
              <a:t>Her words didn't __53__ anything right away.</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A. fix（解决/使变好）</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explain（解释）</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cover（覆盖）</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add（增加）</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奶奶的话没有立刻“解决”任何事，但有些东西开始变化。</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A</a:t>
            </a:r>
            <a:endParaRPr sz="2200" b="1">
              <a:solidFill>
                <a:srgbClr val="219E5A"/>
              </a:solidFill>
              <a:latin typeface="微软雅黑" panose="020B0503020204020204" charset="-122"/>
            </a:endParaRPr>
          </a:p>
        </p:txBody>
      </p:sp>
      <p:sp>
        <p:nvSpPr>
          <p:cNvPr id="7" name="Rectangle 6"/>
          <p:cNvSpPr/>
          <p:nvPr>
            <p:custDataLst>
              <p:tags r:id="rId3"/>
            </p:custDataLst>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custDataLst>
              <p:tags r:id="rId4"/>
            </p:custDataLst>
          </p:nvPr>
        </p:nvSpPr>
        <p:spPr>
          <a:xfrm>
            <a:off x="502920" y="3845052"/>
            <a:ext cx="128016" cy="230886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5"/>
            </p:custDataLst>
          </p:nvPr>
        </p:nvSpPr>
        <p:spPr>
          <a:xfrm>
            <a:off x="777240" y="3790187"/>
            <a:ext cx="10927080" cy="252831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【54】 </a:t>
            </a:r>
            <a:r>
              <a:rPr sz="1800" b="0">
                <a:solidFill>
                  <a:srgbClr val="2C3E50"/>
                </a:solidFill>
                <a:latin typeface="微软雅黑" panose="020B0503020204020204" charset="-122"/>
              </a:rPr>
              <a:t>he noticed __54__ in his weary eyes</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sympathy（同情）</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B. trust（信任）</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gratitude（感激）</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D. hope（希望）</a:t>
            </a:r>
            <a:endParaRPr sz="1800" b="1">
              <a:solidFill>
                <a:srgbClr val="219E5A"/>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他第一次在疲惫眼中看到“希望”——人生并未迟到或落后。</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D</a:t>
            </a:r>
            <a:endParaRPr sz="2200" b="1">
              <a:solidFill>
                <a:srgbClr val="219E5A"/>
              </a:solidFill>
              <a:latin typeface="微软雅黑" panose="020B0503020204020204" charset="-122"/>
            </a:endParaRPr>
          </a:p>
        </p:txBody>
      </p:sp>
      <p:sp>
        <p:nvSpPr>
          <p:cNvPr id="10" name="TextBox 9"/>
          <p:cNvSpPr txBox="1"/>
          <p:nvPr/>
        </p:nvSpPr>
        <p:spPr>
          <a:xfrm>
            <a:off x="365760" y="6473952"/>
            <a:ext cx="914400" cy="274320"/>
          </a:xfrm>
          <a:prstGeom prst="rect">
            <a:avLst/>
          </a:prstGeom>
          <a:noFill/>
        </p:spPr>
        <p:txBody>
          <a:bodyPr wrap="square" lIns="25400" tIns="12700" rIns="25400" bIns="12700" anchor="t">
            <a:spAutoFit/>
          </a:bodyPr>
          <a:lstStyle/>
          <a:p>
            <a:pPr algn="l">
              <a:lnSpc>
                <a:spcPct val="100000"/>
              </a:lnSpc>
              <a:spcAft>
                <a:spcPts val="400"/>
              </a:spcAft>
            </a:pPr>
            <a:r>
              <a:rPr sz="1000" b="0">
                <a:solidFill>
                  <a:srgbClr val="6E7884"/>
                </a:solidFill>
                <a:latin typeface="微软雅黑" panose="020B0503020204020204" charset="-122"/>
              </a:rPr>
              <a:t>77</a:t>
            </a:r>
            <a:endParaRPr sz="1000" b="0">
              <a:solidFill>
                <a:srgbClr val="6E7884"/>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3" end="3"/>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4" end="4"/>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additive="base">
                                        <p:cTn id="36" dur="500"/>
                                        <p:tgtEl>
                                          <p:spTgt spid="9">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9">
                                            <p:txEl>
                                              <p:pRg st="2" end="2"/>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 calcmode="lin" valueType="num">
                                      <p:cBhvr additive="base">
                                        <p:cTn id="40" dur="500"/>
                                        <p:tgtEl>
                                          <p:spTgt spid="9">
                                            <p:txEl>
                                              <p:pRg st="3" end="3"/>
                                            </p:txEl>
                                          </p:spTgt>
                                        </p:tgtEl>
                                        <p:attrNameLst>
                                          <p:attrName>ppt_y</p:attrName>
                                        </p:attrNameLst>
                                      </p:cBhvr>
                                      <p:tavLst>
                                        <p:tav tm="0">
                                          <p:val>
                                            <p:strVal val="#ppt_y+#ppt_h*1.125000"/>
                                          </p:val>
                                        </p:tav>
                                        <p:tav tm="100000">
                                          <p:val>
                                            <p:strVal val="#ppt_y"/>
                                          </p:val>
                                        </p:tav>
                                      </p:tavLst>
                                    </p:anim>
                                    <p:animEffect transition="in" filter="wipe(up)">
                                      <p:cBhvr>
                                        <p:cTn id="41" dur="500"/>
                                        <p:tgtEl>
                                          <p:spTgt spid="9">
                                            <p:txEl>
                                              <p:pRg st="3" end="3"/>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9">
                                            <p:txEl>
                                              <p:pRg st="4" end="4"/>
                                            </p:txEl>
                                          </p:spTgt>
                                        </p:tgtEl>
                                        <p:attrNameLst>
                                          <p:attrName>style.visibility</p:attrName>
                                        </p:attrNameLst>
                                      </p:cBhvr>
                                      <p:to>
                                        <p:strVal val="visible"/>
                                      </p:to>
                                    </p:set>
                                    <p:anim calcmode="lin" valueType="num">
                                      <p:cBhvr additive="base">
                                        <p:cTn id="44" dur="500"/>
                                        <p:tgtEl>
                                          <p:spTgt spid="9">
                                            <p:txEl>
                                              <p:pRg st="4" end="4"/>
                                            </p:txEl>
                                          </p:spTgt>
                                        </p:tgtEl>
                                        <p:attrNameLst>
                                          <p:attrName>ppt_y</p:attrName>
                                        </p:attrNameLst>
                                      </p:cBhvr>
                                      <p:tavLst>
                                        <p:tav tm="0">
                                          <p:val>
                                            <p:strVal val="#ppt_y+#ppt_h*1.125000"/>
                                          </p:val>
                                        </p:tav>
                                        <p:tav tm="100000">
                                          <p:val>
                                            <p:strVal val="#ppt_y"/>
                                          </p:val>
                                        </p:tav>
                                      </p:tavLst>
                                    </p:anim>
                                    <p:animEffect transition="in" filter="wipe(up)">
                                      <p:cBhvr>
                                        <p:cTn id="45" dur="500"/>
                                        <p:tgtEl>
                                          <p:spTgt spid="9">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strips(downLeft)">
                                      <p:cBhvr>
                                        <p:cTn id="50" dur="500"/>
                                        <p:tgtEl>
                                          <p:spTgt spid="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5" end="5"/>
                                            </p:txEl>
                                          </p:spTgt>
                                        </p:tgtEl>
                                        <p:attrNameLst>
                                          <p:attrName>style.visibility</p:attrName>
                                        </p:attrNameLst>
                                      </p:cBhvr>
                                      <p:to>
                                        <p:strVal val="visible"/>
                                      </p:to>
                                    </p:set>
                                    <p:anim calcmode="lin" valueType="num">
                                      <p:cBhvr additive="base">
                                        <p:cTn id="55"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5" end="5"/>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7" end="7"/>
                                            </p:txEl>
                                          </p:spTgt>
                                        </p:tgtEl>
                                        <p:attrNameLst>
                                          <p:attrName>style.visibility</p:attrName>
                                        </p:attrNameLst>
                                      </p:cBhvr>
                                      <p:to>
                                        <p:strVal val="visible"/>
                                      </p:to>
                                    </p:set>
                                    <p:anim calcmode="lin" valueType="num">
                                      <p:cBhvr additive="base">
                                        <p:cTn id="5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语篇解读</a:t>
            </a:r>
            <a:endParaRPr sz="2400" b="1">
              <a:solidFill>
                <a:srgbClr val="FFFFFF"/>
              </a:solidFill>
              <a:latin typeface="微软雅黑" panose="020B0503020204020204" charset="-122"/>
            </a:endParaRPr>
          </a:p>
        </p:txBody>
      </p:sp>
      <p:sp>
        <p:nvSpPr>
          <p:cNvPr id="5" name="Rounded Rectangle 4"/>
          <p:cNvSpPr/>
          <p:nvPr/>
        </p:nvSpPr>
        <p:spPr>
          <a:xfrm>
            <a:off x="503555" y="1234440"/>
            <a:ext cx="4799965" cy="4803140"/>
          </a:xfrm>
          <a:prstGeom prst="roundRect">
            <a:avLst/>
          </a:prstGeom>
          <a:solidFill>
            <a:srgbClr val="F8FAFC"/>
          </a:solidFill>
          <a:ln w="22225">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Flat_vector_infographic_illust_2026-08-22T13-46-29.png"/>
          <p:cNvPicPr>
            <a:picLocks noChangeAspect="1"/>
          </p:cNvPicPr>
          <p:nvPr/>
        </p:nvPicPr>
        <p:blipFill>
          <a:blip r:embed="rId1"/>
          <a:stretch>
            <a:fillRect/>
          </a:stretch>
        </p:blipFill>
        <p:spPr>
          <a:xfrm>
            <a:off x="761365" y="1590675"/>
            <a:ext cx="4302760" cy="4204970"/>
          </a:xfrm>
          <a:prstGeom prst="rect">
            <a:avLst/>
          </a:prstGeom>
        </p:spPr>
      </p:pic>
      <p:sp>
        <p:nvSpPr>
          <p:cNvPr id="8" name="Rounded Rectangle 7"/>
          <p:cNvSpPr/>
          <p:nvPr/>
        </p:nvSpPr>
        <p:spPr>
          <a:xfrm>
            <a:off x="5532120" y="1234440"/>
            <a:ext cx="6172200" cy="914400"/>
          </a:xfrm>
          <a:prstGeom prst="roundRect">
            <a:avLst/>
          </a:prstGeom>
          <a:solidFill>
            <a:srgbClr val="F5F8FA"/>
          </a:solidFill>
          <a:ln w="1524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三款将智能科技与日常实用结合的新品，引导考生辨析“细节对比”与“出处推断”。</a:t>
            </a:r>
            <a:endParaRPr sz="1800" b="1">
              <a:solidFill>
                <a:srgbClr val="1E3C72"/>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人与社会 — 科技与生活</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应用文（产品介绍 / 广告）</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270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细节理解(21/22) + 出处推断(23)</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★★☆（信息定位清晰）</a:t>
            </a:r>
            <a:endParaRPr sz="1800" b="0">
              <a:solidFill>
                <a:srgbClr val="2C3E50"/>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7848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完形填空 · 第 55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4892040"/>
          </a:xfrm>
          <a:prstGeom prst="rect">
            <a:avLst/>
          </a:prstGeom>
          <a:solidFill>
            <a:srgbClr val="E6AA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261618"/>
            <a:ext cx="10927080" cy="5111496"/>
          </a:xfrm>
          <a:prstGeom prst="rect">
            <a:avLst/>
          </a:prstGeom>
          <a:noFill/>
        </p:spPr>
        <p:txBody>
          <a:bodyPr wrap="square" lIns="25400" tIns="12700" rIns="25400" bIns="12700" anchor="t">
            <a:spAutoFit/>
          </a:bodyPr>
          <a:lstStyle/>
          <a:p>
            <a:pPr algn="l">
              <a:lnSpc>
                <a:spcPct val="100000"/>
              </a:lnSpc>
              <a:spcAft>
                <a:spcPts val="100"/>
              </a:spcAft>
            </a:pPr>
            <a:r>
              <a:rPr sz="2000" b="1">
                <a:solidFill>
                  <a:srgbClr val="78481C"/>
                </a:solidFill>
                <a:latin typeface="微软雅黑" panose="020B0503020204020204" charset="-122"/>
              </a:rPr>
              <a:t>【55】 </a:t>
            </a:r>
            <a:r>
              <a:rPr sz="1800" b="0">
                <a:solidFill>
                  <a:srgbClr val="2C3E50"/>
                </a:solidFill>
                <a:latin typeface="微软雅黑" panose="020B0503020204020204" charset="-122"/>
              </a:rPr>
              <a:t>not meant to be filtered, posted, or __55__.</a:t>
            </a:r>
            <a:endParaRPr sz="1800" b="0">
              <a:solidFill>
                <a:srgbClr val="2C3E50"/>
              </a:solidFill>
              <a:latin typeface="微软雅黑" panose="020B0503020204020204" charset="-122"/>
            </a:endParaRPr>
          </a:p>
          <a:p>
            <a:pPr algn="l">
              <a:lnSpc>
                <a:spcPct val="100000"/>
              </a:lnSpc>
              <a:spcAft>
                <a:spcPts val="100"/>
              </a:spcAft>
            </a:pPr>
            <a:r>
              <a:rPr sz="1800" b="1">
                <a:solidFill>
                  <a:srgbClr val="D67E1E"/>
                </a:solidFill>
                <a:latin typeface="微软雅黑" panose="020B0503020204020204" charset="-122"/>
              </a:rPr>
              <a:t>选项  </a:t>
            </a:r>
            <a:endParaRPr sz="1800" b="1">
              <a:solidFill>
                <a:srgbClr val="D67E1E"/>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A. expected（期待）</a:t>
            </a:r>
            <a:endParaRPr sz="1800" b="0">
              <a:solidFill>
                <a:srgbClr val="2C3E50"/>
              </a:solidFill>
              <a:latin typeface="微软雅黑" panose="020B0503020204020204" charset="-122"/>
            </a:endParaRPr>
          </a:p>
          <a:p>
            <a:pPr algn="l">
              <a:lnSpc>
                <a:spcPct val="100000"/>
              </a:lnSpc>
              <a:spcAft>
                <a:spcPts val="100"/>
              </a:spcAft>
            </a:pPr>
            <a:r>
              <a:rPr sz="1800" b="1">
                <a:solidFill>
                  <a:srgbClr val="219E5A"/>
                </a:solidFill>
                <a:latin typeface="微软雅黑" panose="020B0503020204020204" charset="-122"/>
              </a:rPr>
              <a:t>   ✅ B. compared（比较）</a:t>
            </a:r>
            <a:endParaRPr sz="1800" b="1">
              <a:solidFill>
                <a:srgbClr val="219E5A"/>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C. described（描述）</a:t>
            </a:r>
            <a:endParaRPr sz="1800" b="0">
              <a:solidFill>
                <a:srgbClr val="2C3E50"/>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   D. shaped（塑造）</a:t>
            </a:r>
            <a:endParaRPr sz="1800" b="0">
              <a:solidFill>
                <a:srgbClr val="2C3E50"/>
              </a:solidFill>
              <a:latin typeface="微软雅黑" panose="020B0503020204020204" charset="-122"/>
            </a:endParaRPr>
          </a:p>
          <a:p>
            <a:pPr algn="l">
              <a:lnSpc>
                <a:spcPct val="100000"/>
              </a:lnSpc>
              <a:spcAft>
                <a:spcPts val="100"/>
              </a:spcAft>
            </a:pPr>
            <a:r>
              <a:rPr sz="1800" b="1">
                <a:solidFill>
                  <a:srgbClr val="78481C"/>
                </a:solidFill>
                <a:latin typeface="微软雅黑" panose="020B0503020204020204" charset="-122"/>
              </a:rPr>
              <a:t>解析  </a:t>
            </a:r>
            <a:r>
              <a:rPr sz="1800" b="0">
                <a:solidFill>
                  <a:srgbClr val="2C3E50"/>
                </a:solidFill>
                <a:latin typeface="微软雅黑" panose="020B0503020204020204" charset="-122"/>
              </a:rPr>
              <a:t>他的人生不必被加滤镜、不必被发布、也不必被“比较”，与前文刷手机比较呼应。</a:t>
            </a:r>
            <a:endParaRPr sz="1800" b="0">
              <a:solidFill>
                <a:srgbClr val="2C3E50"/>
              </a:solidFill>
              <a:latin typeface="微软雅黑" panose="020B0503020204020204" charset="-122"/>
            </a:endParaRPr>
          </a:p>
          <a:p>
            <a:pPr algn="l">
              <a:lnSpc>
                <a:spcPct val="100000"/>
              </a:lnSpc>
              <a:spcAft>
                <a:spcPts val="100"/>
              </a:spcAft>
            </a:pPr>
            <a:r>
              <a:rPr sz="2000" b="1">
                <a:solidFill>
                  <a:srgbClr val="219E5A"/>
                </a:solidFill>
                <a:latin typeface="微软雅黑" panose="020B0503020204020204" charset="-122"/>
              </a:rPr>
              <a:t>答案  </a:t>
            </a:r>
            <a:r>
              <a:rPr sz="2200" b="1">
                <a:solidFill>
                  <a:srgbClr val="219E5A"/>
                </a:solidFill>
                <a:latin typeface="微软雅黑" panose="020B0503020204020204" charset="-122"/>
              </a:rPr>
              <a:t>✅  B</a:t>
            </a:r>
            <a:endParaRPr sz="2200" b="1">
              <a:solidFill>
                <a:srgbClr val="219E5A"/>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
        <p:nvSpPr>
          <p:cNvPr id="156" name="任意多边形: 形状 155"/>
          <p:cNvSpPr/>
          <p:nvPr>
            <p:custDataLst>
              <p:tags r:id="rId1"/>
            </p:custDataLst>
          </p:nvPr>
        </p:nvSpPr>
        <p:spPr>
          <a:xfrm>
            <a:off x="2298700" y="3641725"/>
            <a:ext cx="7588885" cy="3176905"/>
          </a:xfrm>
          <a:custGeom>
            <a:avLst/>
            <a:gdLst>
              <a:gd name="connsiteX0" fmla="*/ 3444164 w 5649772"/>
              <a:gd name="connsiteY0" fmla="*/ 1023182 h 2870346"/>
              <a:gd name="connsiteX1" fmla="*/ 4117010 w 5649772"/>
              <a:gd name="connsiteY1" fmla="*/ 448482 h 2870346"/>
              <a:gd name="connsiteX2" fmla="*/ 4184218 w 5649772"/>
              <a:gd name="connsiteY2" fmla="*/ 407258 h 2870346"/>
              <a:gd name="connsiteX3" fmla="*/ 4459910 w 5649772"/>
              <a:gd name="connsiteY3" fmla="*/ 194888 h 2870346"/>
              <a:gd name="connsiteX4" fmla="*/ 4568343 w 5649772"/>
              <a:gd name="connsiteY4" fmla="*/ 39059 h 2870346"/>
              <a:gd name="connsiteX5" fmla="*/ 4529709 w 5649772"/>
              <a:gd name="connsiteY5" fmla="*/ 5227 h 2870346"/>
              <a:gd name="connsiteX6" fmla="*/ 3623462 w 5649772"/>
              <a:gd name="connsiteY6" fmla="*/ 380435 h 2870346"/>
              <a:gd name="connsiteX7" fmla="*/ 3792398 w 5649772"/>
              <a:gd name="connsiteY7" fmla="*/ 175838 h 2870346"/>
              <a:gd name="connsiteX8" fmla="*/ 3780816 w 5649772"/>
              <a:gd name="connsiteY8" fmla="*/ 133700 h 2870346"/>
              <a:gd name="connsiteX9" fmla="*/ 2824887 w 5649772"/>
              <a:gd name="connsiteY9" fmla="*/ 682644 h 2870346"/>
              <a:gd name="connsiteX10" fmla="*/ 1868957 w 5649772"/>
              <a:gd name="connsiteY10" fmla="*/ 133700 h 2870346"/>
              <a:gd name="connsiteX11" fmla="*/ 1857375 w 5649772"/>
              <a:gd name="connsiteY11" fmla="*/ 175838 h 2870346"/>
              <a:gd name="connsiteX12" fmla="*/ 2026311 w 5649772"/>
              <a:gd name="connsiteY12" fmla="*/ 380435 h 2870346"/>
              <a:gd name="connsiteX13" fmla="*/ 1120064 w 5649772"/>
              <a:gd name="connsiteY13" fmla="*/ 5227 h 2870346"/>
              <a:gd name="connsiteX14" fmla="*/ 1081431 w 5649772"/>
              <a:gd name="connsiteY14" fmla="*/ 39059 h 2870346"/>
              <a:gd name="connsiteX15" fmla="*/ 1189863 w 5649772"/>
              <a:gd name="connsiteY15" fmla="*/ 194888 h 2870346"/>
              <a:gd name="connsiteX16" fmla="*/ 1465555 w 5649772"/>
              <a:gd name="connsiteY16" fmla="*/ 407258 h 2870346"/>
              <a:gd name="connsiteX17" fmla="*/ 1532763 w 5649772"/>
              <a:gd name="connsiteY17" fmla="*/ 448482 h 2870346"/>
              <a:gd name="connsiteX18" fmla="*/ 2205609 w 5649772"/>
              <a:gd name="connsiteY18" fmla="*/ 1023182 h 2870346"/>
              <a:gd name="connsiteX19" fmla="*/ 0 w 5649772"/>
              <a:gd name="connsiteY19" fmla="*/ 2870347 h 2870346"/>
              <a:gd name="connsiteX20" fmla="*/ 2824887 w 5649772"/>
              <a:gd name="connsiteY20" fmla="*/ 2870347 h 2870346"/>
              <a:gd name="connsiteX21" fmla="*/ 5649773 w 5649772"/>
              <a:gd name="connsiteY21" fmla="*/ 2870347 h 2870346"/>
              <a:gd name="connsiteX22" fmla="*/ 3444164 w 5649772"/>
              <a:gd name="connsiteY22" fmla="*/ 1023182 h 2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9772" h="2870346">
                <a:moveTo>
                  <a:pt x="3444164" y="1023182"/>
                </a:moveTo>
                <a:cubicBezTo>
                  <a:pt x="3479826" y="661461"/>
                  <a:pt x="3858158" y="602939"/>
                  <a:pt x="4117010" y="448482"/>
                </a:cubicBezTo>
                <a:cubicBezTo>
                  <a:pt x="4139565" y="434994"/>
                  <a:pt x="4162044" y="421278"/>
                  <a:pt x="4184218" y="407258"/>
                </a:cubicBezTo>
                <a:cubicBezTo>
                  <a:pt x="4281754" y="345536"/>
                  <a:pt x="4380434" y="278632"/>
                  <a:pt x="4459910" y="194888"/>
                </a:cubicBezTo>
                <a:cubicBezTo>
                  <a:pt x="4504335" y="148178"/>
                  <a:pt x="4536948" y="94914"/>
                  <a:pt x="4568343" y="39059"/>
                </a:cubicBezTo>
                <a:cubicBezTo>
                  <a:pt x="4582058" y="14599"/>
                  <a:pt x="4552645" y="-11233"/>
                  <a:pt x="4529709" y="5227"/>
                </a:cubicBezTo>
                <a:cubicBezTo>
                  <a:pt x="4211498" y="234284"/>
                  <a:pt x="3780282" y="457626"/>
                  <a:pt x="3623462" y="380435"/>
                </a:cubicBezTo>
                <a:cubicBezTo>
                  <a:pt x="3509315" y="324276"/>
                  <a:pt x="3669182" y="232302"/>
                  <a:pt x="3792398" y="175838"/>
                </a:cubicBezTo>
                <a:cubicBezTo>
                  <a:pt x="3815258" y="165323"/>
                  <a:pt x="3805885" y="131109"/>
                  <a:pt x="3780816" y="133700"/>
                </a:cubicBezTo>
                <a:cubicBezTo>
                  <a:pt x="3136011" y="199537"/>
                  <a:pt x="2824887" y="682644"/>
                  <a:pt x="2824887" y="682644"/>
                </a:cubicBezTo>
                <a:cubicBezTo>
                  <a:pt x="2824887" y="682644"/>
                  <a:pt x="2513762" y="199537"/>
                  <a:pt x="1868957" y="133700"/>
                </a:cubicBezTo>
                <a:cubicBezTo>
                  <a:pt x="1843888" y="131109"/>
                  <a:pt x="1834515" y="165323"/>
                  <a:pt x="1857375" y="175838"/>
                </a:cubicBezTo>
                <a:cubicBezTo>
                  <a:pt x="1980667" y="232379"/>
                  <a:pt x="2140458" y="324276"/>
                  <a:pt x="2026311" y="380435"/>
                </a:cubicBezTo>
                <a:cubicBezTo>
                  <a:pt x="1869415" y="457702"/>
                  <a:pt x="1438199" y="234284"/>
                  <a:pt x="1120064" y="5227"/>
                </a:cubicBezTo>
                <a:cubicBezTo>
                  <a:pt x="1097128" y="-11309"/>
                  <a:pt x="1067715" y="14523"/>
                  <a:pt x="1081431" y="39059"/>
                </a:cubicBezTo>
                <a:cubicBezTo>
                  <a:pt x="1112825" y="94914"/>
                  <a:pt x="1145438" y="148178"/>
                  <a:pt x="1189863" y="194888"/>
                </a:cubicBezTo>
                <a:cubicBezTo>
                  <a:pt x="1269416" y="278632"/>
                  <a:pt x="1368019" y="345536"/>
                  <a:pt x="1465555" y="407258"/>
                </a:cubicBezTo>
                <a:cubicBezTo>
                  <a:pt x="1487805" y="421278"/>
                  <a:pt x="1510208" y="435071"/>
                  <a:pt x="1532763" y="448482"/>
                </a:cubicBezTo>
                <a:cubicBezTo>
                  <a:pt x="1791615" y="602863"/>
                  <a:pt x="2169947" y="661461"/>
                  <a:pt x="2205609" y="1023182"/>
                </a:cubicBezTo>
                <a:cubicBezTo>
                  <a:pt x="2241804" y="1390466"/>
                  <a:pt x="1955749" y="2244516"/>
                  <a:pt x="0" y="2870347"/>
                </a:cubicBezTo>
                <a:lnTo>
                  <a:pt x="2824887" y="2870347"/>
                </a:lnTo>
                <a:lnTo>
                  <a:pt x="5649773" y="2870347"/>
                </a:lnTo>
                <a:cubicBezTo>
                  <a:pt x="3694024" y="2244516"/>
                  <a:pt x="3407893" y="1390466"/>
                  <a:pt x="3444164" y="1023182"/>
                </a:cubicBezTo>
                <a:close/>
              </a:path>
            </a:pathLst>
          </a:custGeom>
          <a:gradFill>
            <a:gsLst>
              <a:gs pos="0">
                <a:srgbClr val="2C96F2"/>
              </a:gs>
              <a:gs pos="90000">
                <a:srgbClr val="2C96F2">
                  <a:lumMod val="60000"/>
                  <a:lumOff val="40000"/>
                  <a:alpha val="0"/>
                </a:srgbClr>
              </a:gs>
              <a:gs pos="71000">
                <a:srgbClr val="2C96F2">
                  <a:lumMod val="60000"/>
                  <a:lumOff val="4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54" name="任意多边形: 形状 153"/>
          <p:cNvSpPr/>
          <p:nvPr>
            <p:custDataLst>
              <p:tags r:id="rId2"/>
            </p:custDataLst>
          </p:nvPr>
        </p:nvSpPr>
        <p:spPr>
          <a:xfrm>
            <a:off x="2954338" y="4463733"/>
            <a:ext cx="457835" cy="457835"/>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55" name="任意多边形: 形状 153"/>
          <p:cNvSpPr/>
          <p:nvPr>
            <p:custDataLst>
              <p:tags r:id="rId3"/>
            </p:custDataLst>
          </p:nvPr>
        </p:nvSpPr>
        <p:spPr>
          <a:xfrm>
            <a:off x="3957638" y="2220278"/>
            <a:ext cx="227965" cy="227965"/>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33" name="任意多边形: 形状 153"/>
          <p:cNvSpPr/>
          <p:nvPr>
            <p:custDataLst>
              <p:tags r:id="rId4"/>
            </p:custDataLst>
          </p:nvPr>
        </p:nvSpPr>
        <p:spPr>
          <a:xfrm>
            <a:off x="7715568" y="2268538"/>
            <a:ext cx="621665" cy="621665"/>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57" name="任意多边形: 形状 152"/>
          <p:cNvSpPr/>
          <p:nvPr>
            <p:custDataLst>
              <p:tags r:id="rId5"/>
            </p:custDataLst>
          </p:nvPr>
        </p:nvSpPr>
        <p:spPr>
          <a:xfrm>
            <a:off x="1909445" y="2334895"/>
            <a:ext cx="2257425" cy="2129155"/>
          </a:xfrm>
          <a:custGeom>
            <a:avLst/>
            <a:gdLst>
              <a:gd name="connsiteX0" fmla="*/ 1660093 w 1660093"/>
              <a:gd name="connsiteY0" fmla="*/ 830047 h 1660093"/>
              <a:gd name="connsiteX1" fmla="*/ 830046 w 1660093"/>
              <a:gd name="connsiteY1" fmla="*/ 1660093 h 1660093"/>
              <a:gd name="connsiteX2" fmla="*/ 0 w 1660093"/>
              <a:gd name="connsiteY2" fmla="*/ 830047 h 1660093"/>
              <a:gd name="connsiteX3" fmla="*/ 830046 w 1660093"/>
              <a:gd name="connsiteY3" fmla="*/ 0 h 1660093"/>
              <a:gd name="connsiteX4" fmla="*/ 1660093 w 1660093"/>
              <a:gd name="connsiteY4" fmla="*/ 830047 h 1660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093" h="1660093">
                <a:moveTo>
                  <a:pt x="1660093" y="830047"/>
                </a:moveTo>
                <a:cubicBezTo>
                  <a:pt x="1660093" y="1288469"/>
                  <a:pt x="1288469" y="1660093"/>
                  <a:pt x="830046" y="1660093"/>
                </a:cubicBezTo>
                <a:cubicBezTo>
                  <a:pt x="371624" y="1660093"/>
                  <a:pt x="0" y="1288469"/>
                  <a:pt x="0" y="830047"/>
                </a:cubicBezTo>
                <a:cubicBezTo>
                  <a:pt x="0" y="371625"/>
                  <a:pt x="371624" y="0"/>
                  <a:pt x="830046" y="0"/>
                </a:cubicBezTo>
                <a:cubicBezTo>
                  <a:pt x="1288469" y="0"/>
                  <a:pt x="1660093" y="371625"/>
                  <a:pt x="1660093" y="830047"/>
                </a:cubicBezTo>
                <a:close/>
              </a:path>
            </a:pathLst>
          </a:custGeom>
          <a:solidFill>
            <a:srgbClr val="00C0D0"/>
          </a:solidFill>
          <a:ln w="7620" cap="flat">
            <a:solidFill>
              <a:srgbClr val="00C0D0">
                <a:alpha val="50000"/>
              </a:srgbClr>
            </a:solidFill>
            <a:prstDash val="solid"/>
            <a:miter/>
          </a:ln>
          <a:effectLst>
            <a:outerShdw blurRad="177800" dist="127000" dir="5400000" algn="t" rotWithShape="0">
              <a:srgbClr val="2C96F2">
                <a:alpha val="19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58" name="矩形 57"/>
          <p:cNvSpPr/>
          <p:nvPr>
            <p:custDataLst>
              <p:tags r:id="rId6"/>
            </p:custDataLst>
          </p:nvPr>
        </p:nvSpPr>
        <p:spPr>
          <a:xfrm>
            <a:off x="2181225" y="2597150"/>
            <a:ext cx="1727835" cy="511175"/>
          </a:xfrm>
          <a:prstGeom prst="rect">
            <a:avLst/>
          </a:prstGeom>
          <a:noFill/>
        </p:spPr>
        <p:txBody>
          <a:bodyPr wrap="square" lIns="0" tIns="0" rIns="0" bIns="0" rtlCol="0" anchor="t" anchorCtr="0">
            <a:noAutofit/>
          </a:bodyPr>
          <a:lstStyle/>
          <a:p>
            <a:pPr indent="0" algn="ctr" defTabSz="914400" fontAlgn="auto">
              <a:lnSpc>
                <a:spcPct val="110000"/>
              </a:lnSpc>
              <a:spcBef>
                <a:spcPct val="0"/>
              </a:spcBef>
              <a:spcAft>
                <a:spcPct val="0"/>
              </a:spcAft>
            </a:pPr>
            <a:r>
              <a:rPr lang="zh-CN" altLang="en-US" sz="1400" b="1" dirty="0">
                <a:ln>
                  <a:noFill/>
                  <a:prstDash val="sysDot"/>
                </a:ln>
                <a:solidFill>
                  <a:srgbClr val="FFFFFF"/>
                </a:solidFill>
                <a:latin typeface="微软雅黑" panose="020B0503020204020204" charset="-122"/>
                <a:cs typeface="微软雅黑" panose="020B0503020204020204" charset="-122"/>
              </a:rPr>
              <a:t>比较带来的焦虑：</a:t>
            </a:r>
            <a:r>
              <a:rPr lang="en-US" altLang="zh-CN" sz="1400" b="1" dirty="0">
                <a:ln>
                  <a:noFill/>
                  <a:prstDash val="sysDot"/>
                </a:ln>
                <a:solidFill>
                  <a:srgbClr val="FFFFFF"/>
                </a:solidFill>
                <a:latin typeface="微软雅黑" panose="020B0503020204020204" charset="-122"/>
                <a:cs typeface="微软雅黑" panose="020B0503020204020204" charset="-122"/>
              </a:rPr>
              <a:t>Kofi </a:t>
            </a:r>
            <a:r>
              <a:rPr lang="zh-CN" altLang="en-US" sz="1400" b="1" dirty="0">
                <a:ln>
                  <a:noFill/>
                  <a:prstDash val="sysDot"/>
                </a:ln>
                <a:solidFill>
                  <a:srgbClr val="FFFFFF"/>
                </a:solidFill>
                <a:latin typeface="微软雅黑" panose="020B0503020204020204" charset="-122"/>
                <a:cs typeface="微软雅黑" panose="020B0503020204020204" charset="-122"/>
              </a:rPr>
              <a:t>看到同学晒录取通知书、校园照片，陷入自我怀疑——成绩不够好、穿着太普通、连笑容都是"穿给别人看的"。</a:t>
            </a:r>
            <a:endParaRPr lang="zh-CN" altLang="en-US" sz="1400" b="1" dirty="0">
              <a:ln>
                <a:noFill/>
                <a:prstDash val="sysDot"/>
              </a:ln>
              <a:solidFill>
                <a:srgbClr val="FFFFFF"/>
              </a:solidFill>
              <a:latin typeface="微软雅黑" panose="020B0503020204020204" charset="-122"/>
              <a:cs typeface="微软雅黑" panose="020B0503020204020204" charset="-122"/>
            </a:endParaRPr>
          </a:p>
        </p:txBody>
      </p:sp>
      <p:sp>
        <p:nvSpPr>
          <p:cNvPr id="52" name="任意多边形: 形状 151"/>
          <p:cNvSpPr/>
          <p:nvPr>
            <p:custDataLst>
              <p:tags r:id="rId7"/>
            </p:custDataLst>
          </p:nvPr>
        </p:nvSpPr>
        <p:spPr>
          <a:xfrm>
            <a:off x="4615815" y="850265"/>
            <a:ext cx="2750185" cy="2708910"/>
          </a:xfrm>
          <a:custGeom>
            <a:avLst/>
            <a:gdLst>
              <a:gd name="connsiteX0" fmla="*/ 1718920 w 1718919"/>
              <a:gd name="connsiteY0" fmla="*/ 859460 h 1718919"/>
              <a:gd name="connsiteX1" fmla="*/ 859460 w 1718919"/>
              <a:gd name="connsiteY1" fmla="*/ 1718920 h 1718919"/>
              <a:gd name="connsiteX2" fmla="*/ 0 w 1718919"/>
              <a:gd name="connsiteY2" fmla="*/ 859460 h 1718919"/>
              <a:gd name="connsiteX3" fmla="*/ 859460 w 1718919"/>
              <a:gd name="connsiteY3" fmla="*/ 0 h 1718919"/>
              <a:gd name="connsiteX4" fmla="*/ 1718920 w 1718919"/>
              <a:gd name="connsiteY4" fmla="*/ 859460 h 1718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919" h="1718919">
                <a:moveTo>
                  <a:pt x="1718920" y="859460"/>
                </a:moveTo>
                <a:cubicBezTo>
                  <a:pt x="1718920" y="1334126"/>
                  <a:pt x="1334126" y="1718920"/>
                  <a:pt x="859460" y="1718920"/>
                </a:cubicBezTo>
                <a:cubicBezTo>
                  <a:pt x="384794" y="1718920"/>
                  <a:pt x="0" y="1334126"/>
                  <a:pt x="0" y="859460"/>
                </a:cubicBezTo>
                <a:cubicBezTo>
                  <a:pt x="0" y="384793"/>
                  <a:pt x="384794" y="0"/>
                  <a:pt x="859460" y="0"/>
                </a:cubicBezTo>
                <a:cubicBezTo>
                  <a:pt x="1334126" y="0"/>
                  <a:pt x="1718920" y="384793"/>
                  <a:pt x="1718920" y="859460"/>
                </a:cubicBezTo>
                <a:close/>
              </a:path>
            </a:pathLst>
          </a:custGeom>
          <a:solidFill>
            <a:srgbClr val="00A4E5"/>
          </a:solidFill>
          <a:ln w="7620" cap="flat">
            <a:noFill/>
            <a:prstDash val="solid"/>
            <a:miter/>
          </a:ln>
          <a:effectLst>
            <a:outerShdw blurRad="177800" dist="127000" dir="5400000" algn="t" rotWithShape="0">
              <a:srgbClr val="2C96F2">
                <a:alpha val="19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r>
              <a:rPr lang="zh-CN" altLang="en-US" sz="1400" b="1" dirty="0">
                <a:ln>
                  <a:noFill/>
                  <a:prstDash val="sysDot"/>
                </a:ln>
                <a:solidFill>
                  <a:srgbClr val="FFFFFF"/>
                </a:solidFill>
                <a:latin typeface="微软雅黑" panose="020B0503020204020204" charset="-122"/>
                <a:ea typeface="+mn-ea"/>
                <a:cs typeface="微软雅黑" panose="020B0503020204020204" charset="-122"/>
              </a:rPr>
              <a:t>祖母的智慧——两颗种子的</a:t>
            </a:r>
            <a:endParaRPr lang="zh-CN" altLang="en-US" sz="1400" b="1" dirty="0">
              <a:ln>
                <a:noFill/>
                <a:prstDash val="sysDot"/>
              </a:ln>
              <a:solidFill>
                <a:srgbClr val="FFFFFF"/>
              </a:solidFill>
              <a:latin typeface="微软雅黑" panose="020B0503020204020204" charset="-122"/>
              <a:ea typeface="+mn-ea"/>
              <a:cs typeface="微软雅黑" panose="020B0503020204020204" charset="-122"/>
            </a:endParaRPr>
          </a:p>
          <a:p>
            <a:r>
              <a:rPr lang="zh-CN" altLang="en-US" sz="1400" b="1" dirty="0">
                <a:ln>
                  <a:noFill/>
                  <a:prstDash val="sysDot"/>
                </a:ln>
                <a:solidFill>
                  <a:srgbClr val="FFFFFF"/>
                </a:solidFill>
                <a:latin typeface="微软雅黑" panose="020B0503020204020204" charset="-122"/>
                <a:ea typeface="+mn-ea"/>
                <a:cs typeface="微软雅黑" panose="020B0503020204020204" charset="-122"/>
              </a:rPr>
              <a:t>隐喻：一颗早早发芽，抢尽风头；另一颗在地下默默扎根，无人喝彩。但时机到了，后者同样会破土而出。关键不是"快慢"，而是你在哪个阶段。</a:t>
            </a:r>
            <a:endParaRPr lang="zh-CN" altLang="en-US" sz="1400" b="1" dirty="0">
              <a:ln>
                <a:noFill/>
                <a:prstDash val="sysDot"/>
              </a:ln>
              <a:solidFill>
                <a:srgbClr val="FFFFFF"/>
              </a:solidFill>
              <a:latin typeface="微软雅黑" panose="020B0503020204020204" charset="-122"/>
              <a:ea typeface="+mn-ea"/>
              <a:cs typeface="微软雅黑" panose="020B0503020204020204" charset="-122"/>
            </a:endParaRPr>
          </a:p>
        </p:txBody>
      </p:sp>
      <p:sp>
        <p:nvSpPr>
          <p:cNvPr id="34" name="任意多边形: 形状 150"/>
          <p:cNvSpPr>
            <a:spLocks noChangeAspect="1"/>
          </p:cNvSpPr>
          <p:nvPr>
            <p:custDataLst>
              <p:tags r:id="rId8"/>
            </p:custDataLst>
          </p:nvPr>
        </p:nvSpPr>
        <p:spPr>
          <a:xfrm>
            <a:off x="8072120" y="2078355"/>
            <a:ext cx="2179955" cy="2124710"/>
          </a:xfrm>
          <a:custGeom>
            <a:avLst/>
            <a:gdLst>
              <a:gd name="connsiteX0" fmla="*/ 1755496 w 1755495"/>
              <a:gd name="connsiteY0" fmla="*/ 877748 h 1755495"/>
              <a:gd name="connsiteX1" fmla="*/ 877748 w 1755495"/>
              <a:gd name="connsiteY1" fmla="*/ 1755496 h 1755495"/>
              <a:gd name="connsiteX2" fmla="*/ 1 w 1755495"/>
              <a:gd name="connsiteY2" fmla="*/ 877748 h 1755495"/>
              <a:gd name="connsiteX3" fmla="*/ 877748 w 1755495"/>
              <a:gd name="connsiteY3" fmla="*/ 0 h 1755495"/>
              <a:gd name="connsiteX4" fmla="*/ 1755496 w 1755495"/>
              <a:gd name="connsiteY4" fmla="*/ 877748 h 1755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495" h="1755495">
                <a:moveTo>
                  <a:pt x="1755496" y="877748"/>
                </a:moveTo>
                <a:cubicBezTo>
                  <a:pt x="1755496" y="1362515"/>
                  <a:pt x="1362515" y="1755496"/>
                  <a:pt x="877748" y="1755496"/>
                </a:cubicBezTo>
                <a:cubicBezTo>
                  <a:pt x="392982" y="1755496"/>
                  <a:pt x="1" y="1362515"/>
                  <a:pt x="1" y="877748"/>
                </a:cubicBezTo>
                <a:cubicBezTo>
                  <a:pt x="1" y="392981"/>
                  <a:pt x="392982" y="0"/>
                  <a:pt x="877748" y="0"/>
                </a:cubicBezTo>
                <a:cubicBezTo>
                  <a:pt x="1362515" y="0"/>
                  <a:pt x="1755496" y="392981"/>
                  <a:pt x="1755496" y="877748"/>
                </a:cubicBezTo>
                <a:close/>
              </a:path>
            </a:pathLst>
          </a:custGeom>
          <a:solidFill>
            <a:srgbClr val="24D3BA"/>
          </a:solidFill>
          <a:ln w="7620" cap="flat">
            <a:noFill/>
            <a:prstDash val="solid"/>
            <a:miter/>
          </a:ln>
          <a:effectLst>
            <a:outerShdw blurRad="177800" dist="127000" dir="5400000" algn="t" rotWithShape="0">
              <a:srgbClr val="2C96F2">
                <a:alpha val="19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r>
              <a:rPr lang="zh-CN" altLang="en-US" sz="1400" b="1" dirty="0">
                <a:ln>
                  <a:noFill/>
                  <a:prstDash val="sysDot"/>
                </a:ln>
                <a:solidFill>
                  <a:srgbClr val="FFFFFF"/>
                </a:solidFill>
                <a:latin typeface="微软雅黑" panose="020B0503020204020204" charset="-122"/>
                <a:ea typeface="+mn-ea"/>
                <a:cs typeface="微软雅黑" panose="020B0503020204020204" charset="-122"/>
              </a:rPr>
              <a:t>自我接纳：结尾 Kofi 照镜子时第一次发现——他的人生不是"迟到"或"落后"，只是以一种不需要被加滤镜、po 上网、拿来比较的方式在展开。</a:t>
            </a:r>
            <a:endParaRPr lang="zh-CN" altLang="en-US" sz="1400" b="1" dirty="0">
              <a:ln>
                <a:noFill/>
                <a:prstDash val="sysDot"/>
              </a:ln>
              <a:solidFill>
                <a:srgbClr val="FFFFFF"/>
              </a:solidFill>
              <a:latin typeface="微软雅黑" panose="020B0503020204020204" charset="-122"/>
              <a:ea typeface="+mn-ea"/>
              <a:cs typeface="微软雅黑" panose="020B0503020204020204" charset="-122"/>
            </a:endParaRPr>
          </a:p>
        </p:txBody>
      </p:sp>
      <p:sp>
        <p:nvSpPr>
          <p:cNvPr id="64" name="任意多边形: 形状 153"/>
          <p:cNvSpPr/>
          <p:nvPr>
            <p:custDataLst>
              <p:tags r:id="rId9"/>
            </p:custDataLst>
          </p:nvPr>
        </p:nvSpPr>
        <p:spPr>
          <a:xfrm>
            <a:off x="8835073" y="4782503"/>
            <a:ext cx="457835" cy="457835"/>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40" name="任意多边形: 形状 153"/>
          <p:cNvSpPr/>
          <p:nvPr>
            <p:custDataLst>
              <p:tags r:id="rId10"/>
            </p:custDataLst>
          </p:nvPr>
        </p:nvSpPr>
        <p:spPr>
          <a:xfrm>
            <a:off x="7528243" y="4347528"/>
            <a:ext cx="317500" cy="317500"/>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66" name="任意多边形: 形状 153"/>
          <p:cNvSpPr/>
          <p:nvPr>
            <p:custDataLst>
              <p:tags r:id="rId11"/>
            </p:custDataLst>
          </p:nvPr>
        </p:nvSpPr>
        <p:spPr>
          <a:xfrm>
            <a:off x="3309303" y="4324668"/>
            <a:ext cx="457835" cy="457835"/>
          </a:xfrm>
          <a:custGeom>
            <a:avLst/>
            <a:gdLst>
              <a:gd name="connsiteX0" fmla="*/ 1556156 w 1556156"/>
              <a:gd name="connsiteY0" fmla="*/ 778078 h 1556156"/>
              <a:gd name="connsiteX1" fmla="*/ 778078 w 1556156"/>
              <a:gd name="connsiteY1" fmla="*/ 1556156 h 1556156"/>
              <a:gd name="connsiteX2" fmla="*/ 0 w 1556156"/>
              <a:gd name="connsiteY2" fmla="*/ 778078 h 1556156"/>
              <a:gd name="connsiteX3" fmla="*/ 778078 w 1556156"/>
              <a:gd name="connsiteY3" fmla="*/ 0 h 1556156"/>
              <a:gd name="connsiteX4" fmla="*/ 1556156 w 1556156"/>
              <a:gd name="connsiteY4" fmla="*/ 778078 h 155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56" h="1556156">
                <a:moveTo>
                  <a:pt x="1556156" y="778078"/>
                </a:moveTo>
                <a:cubicBezTo>
                  <a:pt x="1556156" y="1207799"/>
                  <a:pt x="1207799" y="1556156"/>
                  <a:pt x="778078" y="1556156"/>
                </a:cubicBezTo>
                <a:cubicBezTo>
                  <a:pt x="348358" y="1556156"/>
                  <a:pt x="0" y="1207799"/>
                  <a:pt x="0" y="778078"/>
                </a:cubicBezTo>
                <a:cubicBezTo>
                  <a:pt x="0" y="348357"/>
                  <a:pt x="348358" y="0"/>
                  <a:pt x="778078" y="0"/>
                </a:cubicBezTo>
                <a:cubicBezTo>
                  <a:pt x="1207799" y="0"/>
                  <a:pt x="1556156" y="348357"/>
                  <a:pt x="1556156" y="778078"/>
                </a:cubicBezTo>
                <a:close/>
              </a:path>
            </a:pathLst>
          </a:custGeom>
          <a:solidFill>
            <a:srgbClr val="00A4E5">
              <a:lumMod val="40000"/>
              <a:lumOff val="60000"/>
              <a:alpha val="42000"/>
            </a:srgbClr>
          </a:soli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41" name="任意多边形: 形状 159"/>
          <p:cNvSpPr/>
          <p:nvPr>
            <p:custDataLst>
              <p:tags r:id="rId12"/>
            </p:custDataLst>
          </p:nvPr>
        </p:nvSpPr>
        <p:spPr>
          <a:xfrm>
            <a:off x="5438458" y="3823018"/>
            <a:ext cx="512445" cy="2159635"/>
          </a:xfrm>
          <a:custGeom>
            <a:avLst/>
            <a:gdLst>
              <a:gd name="connsiteX0" fmla="*/ 159792 w 512711"/>
              <a:gd name="connsiteY0" fmla="*/ 2441143 h 2441143"/>
              <a:gd name="connsiteX1" fmla="*/ 510540 w 512711"/>
              <a:gd name="connsiteY1" fmla="*/ 0 h 2441143"/>
              <a:gd name="connsiteX2" fmla="*/ 498958 w 512711"/>
              <a:gd name="connsiteY2" fmla="*/ 0 h 2441143"/>
              <a:gd name="connsiteX3" fmla="*/ 0 w 512711"/>
              <a:gd name="connsiteY3" fmla="*/ 2441143 h 2441143"/>
              <a:gd name="connsiteX4" fmla="*/ 159792 w 512711"/>
              <a:gd name="connsiteY4" fmla="*/ 2441143 h 2441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3401">
                <a:moveTo>
                  <a:pt x="792" y="0"/>
                </a:moveTo>
                <a:lnTo>
                  <a:pt x="805" y="7"/>
                </a:lnTo>
                <a:lnTo>
                  <a:pt x="805" y="8"/>
                </a:lnTo>
                <a:cubicBezTo>
                  <a:pt x="812" y="279"/>
                  <a:pt x="841" y="2252"/>
                  <a:pt x="252" y="3401"/>
                </a:cubicBezTo>
                <a:lnTo>
                  <a:pt x="0" y="3401"/>
                </a:lnTo>
                <a:cubicBezTo>
                  <a:pt x="244" y="3097"/>
                  <a:pt x="682" y="2249"/>
                  <a:pt x="783" y="29"/>
                </a:cubicBezTo>
                <a:lnTo>
                  <a:pt x="784" y="4"/>
                </a:lnTo>
                <a:lnTo>
                  <a:pt x="792" y="0"/>
                </a:lnTo>
                <a:close/>
              </a:path>
            </a:pathLst>
          </a:custGeom>
          <a:gradFill>
            <a:gsLst>
              <a:gs pos="43000">
                <a:srgbClr val="2C96F2">
                  <a:lumMod val="60000"/>
                  <a:lumOff val="40000"/>
                  <a:alpha val="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42" name="任意多边形: 形状 162"/>
          <p:cNvSpPr/>
          <p:nvPr>
            <p:custDataLst>
              <p:tags r:id="rId13"/>
            </p:custDataLst>
          </p:nvPr>
        </p:nvSpPr>
        <p:spPr>
          <a:xfrm>
            <a:off x="5835333" y="3610293"/>
            <a:ext cx="450215" cy="2372995"/>
          </a:xfrm>
          <a:custGeom>
            <a:avLst/>
            <a:gdLst>
              <a:gd name="connsiteX0" fmla="*/ 709 w 709"/>
              <a:gd name="connsiteY0" fmla="*/ 3859 h 3859"/>
              <a:gd name="connsiteX1" fmla="*/ 407 w 709"/>
              <a:gd name="connsiteY1" fmla="*/ 0 h 3859"/>
              <a:gd name="connsiteX2" fmla="*/ 0 w 709"/>
              <a:gd name="connsiteY2" fmla="*/ 3859 h 3859"/>
              <a:gd name="connsiteX3" fmla="*/ 709 w 709"/>
              <a:gd name="connsiteY3" fmla="*/ 3859 h 3859"/>
            </a:gdLst>
            <a:ahLst/>
            <a:cxnLst>
              <a:cxn ang="0">
                <a:pos x="connsiteX0" y="connsiteY0"/>
              </a:cxn>
              <a:cxn ang="0">
                <a:pos x="connsiteX1" y="connsiteY1"/>
              </a:cxn>
              <a:cxn ang="0">
                <a:pos x="connsiteX2" y="connsiteY2"/>
              </a:cxn>
              <a:cxn ang="0">
                <a:pos x="connsiteX3" y="connsiteY3"/>
              </a:cxn>
            </a:cxnLst>
            <a:rect l="l" t="t" r="r" b="b"/>
            <a:pathLst>
              <a:path w="709" h="3737">
                <a:moveTo>
                  <a:pt x="407" y="0"/>
                </a:moveTo>
                <a:lnTo>
                  <a:pt x="413" y="4"/>
                </a:lnTo>
                <a:lnTo>
                  <a:pt x="416" y="46"/>
                </a:lnTo>
                <a:cubicBezTo>
                  <a:pt x="474" y="1210"/>
                  <a:pt x="524" y="2886"/>
                  <a:pt x="709" y="3737"/>
                </a:cubicBezTo>
                <a:lnTo>
                  <a:pt x="0" y="3737"/>
                </a:lnTo>
                <a:cubicBezTo>
                  <a:pt x="151" y="3279"/>
                  <a:pt x="316" y="2381"/>
                  <a:pt x="401" y="49"/>
                </a:cubicBezTo>
                <a:lnTo>
                  <a:pt x="403" y="2"/>
                </a:lnTo>
                <a:lnTo>
                  <a:pt x="407" y="0"/>
                </a:lnTo>
                <a:close/>
              </a:path>
            </a:pathLst>
          </a:custGeom>
          <a:gradFill>
            <a:gsLst>
              <a:gs pos="43000">
                <a:srgbClr val="2C96F2">
                  <a:lumMod val="60000"/>
                  <a:lumOff val="40000"/>
                  <a:alpha val="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71" name="任意多边形: 形状 163"/>
          <p:cNvSpPr/>
          <p:nvPr>
            <p:custDataLst>
              <p:tags r:id="rId14"/>
            </p:custDataLst>
          </p:nvPr>
        </p:nvSpPr>
        <p:spPr>
          <a:xfrm>
            <a:off x="6241733" y="3823018"/>
            <a:ext cx="512445" cy="2159635"/>
          </a:xfrm>
          <a:custGeom>
            <a:avLst/>
            <a:gdLst>
              <a:gd name="connsiteX0" fmla="*/ 512712 w 512711"/>
              <a:gd name="connsiteY0" fmla="*/ 2441143 h 2441143"/>
              <a:gd name="connsiteX1" fmla="*/ 13754 w 512711"/>
              <a:gd name="connsiteY1" fmla="*/ 0 h 2441143"/>
              <a:gd name="connsiteX2" fmla="*/ 2172 w 512711"/>
              <a:gd name="connsiteY2" fmla="*/ 0 h 2441143"/>
              <a:gd name="connsiteX3" fmla="*/ 352920 w 512711"/>
              <a:gd name="connsiteY3" fmla="*/ 2441143 h 2441143"/>
              <a:gd name="connsiteX4" fmla="*/ 512712 w 512711"/>
              <a:gd name="connsiteY4" fmla="*/ 2441143 h 2441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3401">
                <a:moveTo>
                  <a:pt x="15" y="0"/>
                </a:moveTo>
                <a:lnTo>
                  <a:pt x="23" y="4"/>
                </a:lnTo>
                <a:lnTo>
                  <a:pt x="24" y="29"/>
                </a:lnTo>
                <a:cubicBezTo>
                  <a:pt x="125" y="2249"/>
                  <a:pt x="563" y="3097"/>
                  <a:pt x="807" y="3401"/>
                </a:cubicBezTo>
                <a:lnTo>
                  <a:pt x="555" y="3401"/>
                </a:lnTo>
                <a:cubicBezTo>
                  <a:pt x="-34" y="2252"/>
                  <a:pt x="-5" y="279"/>
                  <a:pt x="2" y="8"/>
                </a:cubicBezTo>
                <a:lnTo>
                  <a:pt x="2" y="7"/>
                </a:lnTo>
                <a:lnTo>
                  <a:pt x="15" y="0"/>
                </a:lnTo>
                <a:close/>
              </a:path>
            </a:pathLst>
          </a:custGeom>
          <a:gradFill>
            <a:gsLst>
              <a:gs pos="43000">
                <a:srgbClr val="2C96F2">
                  <a:lumMod val="60000"/>
                  <a:lumOff val="40000"/>
                  <a:alpha val="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72" name="任意多边形: 形状 158"/>
          <p:cNvSpPr/>
          <p:nvPr>
            <p:custDataLst>
              <p:tags r:id="rId15"/>
            </p:custDataLst>
          </p:nvPr>
        </p:nvSpPr>
        <p:spPr>
          <a:xfrm>
            <a:off x="6038533" y="3490278"/>
            <a:ext cx="110490" cy="150495"/>
          </a:xfrm>
          <a:custGeom>
            <a:avLst/>
            <a:gdLst>
              <a:gd name="connsiteX0" fmla="*/ 55169 w 110337"/>
              <a:gd name="connsiteY0" fmla="*/ 134798 h 169164"/>
              <a:gd name="connsiteX1" fmla="*/ 1067 w 110337"/>
              <a:gd name="connsiteY1" fmla="*/ 169164 h 169164"/>
              <a:gd name="connsiteX2" fmla="*/ 0 w 110337"/>
              <a:gd name="connsiteY2" fmla="*/ 169164 h 169164"/>
              <a:gd name="connsiteX3" fmla="*/ 55169 w 110337"/>
              <a:gd name="connsiteY3" fmla="*/ 0 h 169164"/>
              <a:gd name="connsiteX4" fmla="*/ 110337 w 110337"/>
              <a:gd name="connsiteY4" fmla="*/ 169164 h 169164"/>
              <a:gd name="connsiteX5" fmla="*/ 109271 w 110337"/>
              <a:gd name="connsiteY5" fmla="*/ 169164 h 16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37" h="169164">
                <a:moveTo>
                  <a:pt x="55169" y="134798"/>
                </a:moveTo>
                <a:lnTo>
                  <a:pt x="1067" y="169164"/>
                </a:lnTo>
                <a:lnTo>
                  <a:pt x="0" y="169164"/>
                </a:lnTo>
                <a:lnTo>
                  <a:pt x="55169" y="0"/>
                </a:lnTo>
                <a:lnTo>
                  <a:pt x="110337" y="169164"/>
                </a:lnTo>
                <a:lnTo>
                  <a:pt x="109271" y="169164"/>
                </a:lnTo>
                <a:close/>
              </a:path>
            </a:pathLst>
          </a:custGeom>
          <a:gradFill>
            <a:gsLst>
              <a:gs pos="43000">
                <a:srgbClr val="2C96F2">
                  <a:lumMod val="60000"/>
                  <a:lumOff val="40000"/>
                  <a:alpha val="5900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73" name="任意多边形: 形状 157"/>
          <p:cNvSpPr/>
          <p:nvPr>
            <p:custDataLst>
              <p:tags r:id="rId16"/>
            </p:custDataLst>
          </p:nvPr>
        </p:nvSpPr>
        <p:spPr>
          <a:xfrm>
            <a:off x="6196013" y="3703003"/>
            <a:ext cx="110490" cy="150495"/>
          </a:xfrm>
          <a:custGeom>
            <a:avLst/>
            <a:gdLst>
              <a:gd name="connsiteX0" fmla="*/ 55169 w 110337"/>
              <a:gd name="connsiteY0" fmla="*/ 134798 h 169163"/>
              <a:gd name="connsiteX1" fmla="*/ 1067 w 110337"/>
              <a:gd name="connsiteY1" fmla="*/ 169164 h 169163"/>
              <a:gd name="connsiteX2" fmla="*/ 0 w 110337"/>
              <a:gd name="connsiteY2" fmla="*/ 169164 h 169163"/>
              <a:gd name="connsiteX3" fmla="*/ 55169 w 110337"/>
              <a:gd name="connsiteY3" fmla="*/ 0 h 169163"/>
              <a:gd name="connsiteX4" fmla="*/ 110337 w 110337"/>
              <a:gd name="connsiteY4" fmla="*/ 169164 h 169163"/>
              <a:gd name="connsiteX5" fmla="*/ 109271 w 110337"/>
              <a:gd name="connsiteY5" fmla="*/ 169164 h 16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37" h="169163">
                <a:moveTo>
                  <a:pt x="55169" y="134798"/>
                </a:moveTo>
                <a:lnTo>
                  <a:pt x="1067" y="169164"/>
                </a:lnTo>
                <a:lnTo>
                  <a:pt x="0" y="169164"/>
                </a:lnTo>
                <a:lnTo>
                  <a:pt x="55169" y="0"/>
                </a:lnTo>
                <a:lnTo>
                  <a:pt x="110337" y="169164"/>
                </a:lnTo>
                <a:lnTo>
                  <a:pt x="109271" y="169164"/>
                </a:lnTo>
                <a:close/>
              </a:path>
            </a:pathLst>
          </a:custGeom>
          <a:gradFill>
            <a:gsLst>
              <a:gs pos="43000">
                <a:srgbClr val="2C96F2">
                  <a:lumMod val="60000"/>
                  <a:lumOff val="40000"/>
                  <a:alpha val="5900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74" name="任意多边形: 形状 157"/>
          <p:cNvSpPr/>
          <p:nvPr>
            <p:custDataLst>
              <p:tags r:id="rId17"/>
            </p:custDataLst>
          </p:nvPr>
        </p:nvSpPr>
        <p:spPr>
          <a:xfrm>
            <a:off x="5888673" y="3703003"/>
            <a:ext cx="110490" cy="150495"/>
          </a:xfrm>
          <a:custGeom>
            <a:avLst/>
            <a:gdLst>
              <a:gd name="connsiteX0" fmla="*/ 55169 w 110337"/>
              <a:gd name="connsiteY0" fmla="*/ 134798 h 169163"/>
              <a:gd name="connsiteX1" fmla="*/ 1067 w 110337"/>
              <a:gd name="connsiteY1" fmla="*/ 169164 h 169163"/>
              <a:gd name="connsiteX2" fmla="*/ 0 w 110337"/>
              <a:gd name="connsiteY2" fmla="*/ 169164 h 169163"/>
              <a:gd name="connsiteX3" fmla="*/ 55169 w 110337"/>
              <a:gd name="connsiteY3" fmla="*/ 0 h 169163"/>
              <a:gd name="connsiteX4" fmla="*/ 110337 w 110337"/>
              <a:gd name="connsiteY4" fmla="*/ 169164 h 169163"/>
              <a:gd name="connsiteX5" fmla="*/ 109271 w 110337"/>
              <a:gd name="connsiteY5" fmla="*/ 169164 h 16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37" h="169163">
                <a:moveTo>
                  <a:pt x="55169" y="134798"/>
                </a:moveTo>
                <a:lnTo>
                  <a:pt x="1067" y="169164"/>
                </a:lnTo>
                <a:lnTo>
                  <a:pt x="0" y="169164"/>
                </a:lnTo>
                <a:lnTo>
                  <a:pt x="55169" y="0"/>
                </a:lnTo>
                <a:lnTo>
                  <a:pt x="110337" y="169164"/>
                </a:lnTo>
                <a:lnTo>
                  <a:pt x="109271" y="169164"/>
                </a:lnTo>
                <a:close/>
              </a:path>
            </a:pathLst>
          </a:custGeom>
          <a:gradFill>
            <a:gsLst>
              <a:gs pos="43000">
                <a:srgbClr val="2C96F2">
                  <a:lumMod val="60000"/>
                  <a:lumOff val="40000"/>
                  <a:alpha val="59000"/>
                </a:srgbClr>
              </a:gs>
              <a:gs pos="0">
                <a:srgbClr val="2C96F2">
                  <a:lumMod val="60000"/>
                  <a:lumOff val="40000"/>
                  <a:alpha val="60000"/>
                </a:srgb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43" name="矩形 42"/>
          <p:cNvSpPr/>
          <p:nvPr>
            <p:custDataLst>
              <p:tags r:id="rId18"/>
            </p:custDataLst>
          </p:nvPr>
        </p:nvSpPr>
        <p:spPr>
          <a:xfrm>
            <a:off x="5181600" y="5401945"/>
            <a:ext cx="1758315" cy="1087755"/>
          </a:xfrm>
          <a:prstGeom prst="rect">
            <a:avLst/>
          </a:prstGeom>
          <a:noFill/>
          <a:effectLst/>
        </p:spPr>
        <p:txBody>
          <a:bodyPr wrap="square" lIns="0" tIns="0" rIns="0" bIns="0" rtlCol="0" anchor="b" anchorCtr="0">
            <a:noAutofit/>
          </a:bodyPr>
          <a:lstStyle/>
          <a:p>
            <a:pPr indent="0" algn="ctr" defTabSz="914400" fontAlgn="auto">
              <a:lnSpc>
                <a:spcPct val="120000"/>
              </a:lnSpc>
              <a:spcBef>
                <a:spcPct val="0"/>
              </a:spcBef>
              <a:spcAft>
                <a:spcPct val="0"/>
              </a:spcAft>
            </a:pPr>
            <a:r>
              <a:rPr lang="zh-CN" altLang="en-US" sz="2000" b="1" dirty="0">
                <a:ln>
                  <a:noFill/>
                  <a:prstDash val="sysDot"/>
                </a:ln>
                <a:solidFill>
                  <a:schemeClr val="tx1"/>
                </a:solidFill>
                <a:latin typeface="微软雅黑" panose="020B0503020204020204" charset="-122"/>
                <a:cs typeface="微软雅黑" panose="020B0503020204020204" charset="-122"/>
              </a:rPr>
              <a:t>每个人的成长都有自己的节奏，不必用别人的"开花"来否定自己还在</a:t>
            </a:r>
            <a:endParaRPr lang="zh-CN" altLang="en-US" sz="2000" b="1" dirty="0">
              <a:ln>
                <a:noFill/>
                <a:prstDash val="sysDot"/>
              </a:ln>
              <a:solidFill>
                <a:schemeClr val="tx1"/>
              </a:solidFill>
              <a:latin typeface="微软雅黑" panose="020B0503020204020204" charset="-122"/>
              <a:cs typeface="微软雅黑" panose="020B0503020204020204" charset="-122"/>
            </a:endParaRPr>
          </a:p>
          <a:p>
            <a:pPr indent="0" algn="ctr" defTabSz="914400" fontAlgn="auto">
              <a:lnSpc>
                <a:spcPct val="120000"/>
              </a:lnSpc>
              <a:spcBef>
                <a:spcPct val="0"/>
              </a:spcBef>
              <a:spcAft>
                <a:spcPct val="0"/>
              </a:spcAft>
            </a:pPr>
            <a:r>
              <a:rPr lang="zh-CN" altLang="en-US" sz="2000" b="1" dirty="0">
                <a:ln>
                  <a:noFill/>
                  <a:prstDash val="sysDot"/>
                </a:ln>
                <a:solidFill>
                  <a:schemeClr val="tx1"/>
                </a:solidFill>
                <a:latin typeface="微软雅黑" panose="020B0503020204020204" charset="-122"/>
                <a:cs typeface="微软雅黑" panose="020B0503020204020204" charset="-122"/>
              </a:rPr>
              <a:t>"扎根"。</a:t>
            </a:r>
            <a:endParaRPr lang="zh-CN" altLang="en-US" sz="2000" b="1" dirty="0">
              <a:ln>
                <a:noFill/>
                <a:prstDash val="sysDot"/>
              </a:ln>
              <a:solidFill>
                <a:schemeClr val="tx1"/>
              </a:solidFill>
              <a:latin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2" end="2"/>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4" end="4"/>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strips(downLeft)">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 calcmode="lin" valueType="num">
                                      <p:cBhvr additive="base">
                                        <p:cTn id="3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56"/>
                                        </p:tgtEl>
                                        <p:attrNameLst>
                                          <p:attrName>style.visibility</p:attrName>
                                        </p:attrNameLst>
                                      </p:cBhvr>
                                      <p:to>
                                        <p:strVal val="visible"/>
                                      </p:to>
                                    </p:set>
                                    <p:animEffect transition="in" filter="circle(in)">
                                      <p:cBhvr>
                                        <p:cTn id="36" dur="2000"/>
                                        <p:tgtEl>
                                          <p:spTgt spid="156"/>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circle(in)">
                                      <p:cBhvr>
                                        <p:cTn id="39" dur="2000"/>
                                        <p:tgtEl>
                                          <p:spTgt spid="54"/>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circle(in)">
                                      <p:cBhvr>
                                        <p:cTn id="42" dur="2000"/>
                                        <p:tgtEl>
                                          <p:spTgt spid="55"/>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circle(in)">
                                      <p:cBhvr>
                                        <p:cTn id="45" dur="2000"/>
                                        <p:tgtEl>
                                          <p:spTgt spid="33"/>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circle(in)">
                                      <p:cBhvr>
                                        <p:cTn id="48" dur="2000"/>
                                        <p:tgtEl>
                                          <p:spTgt spid="57"/>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circle(in)">
                                      <p:cBhvr>
                                        <p:cTn id="51" dur="2000"/>
                                        <p:tgtEl>
                                          <p:spTgt spid="58"/>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circle(in)">
                                      <p:cBhvr>
                                        <p:cTn id="54" dur="2000"/>
                                        <p:tgtEl>
                                          <p:spTgt spid="52"/>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circle(in)">
                                      <p:cBhvr>
                                        <p:cTn id="57" dur="2000"/>
                                        <p:tgtEl>
                                          <p:spTgt spid="34"/>
                                        </p:tgtEl>
                                      </p:cBhvr>
                                    </p:animEffect>
                                  </p:childTnLst>
                                </p:cTn>
                              </p:par>
                              <p:par>
                                <p:cTn id="58" presetID="6" presetClass="entr" presetSubtype="16"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circle(in)">
                                      <p:cBhvr>
                                        <p:cTn id="60" dur="2000"/>
                                        <p:tgtEl>
                                          <p:spTgt spid="64"/>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circle(in)">
                                      <p:cBhvr>
                                        <p:cTn id="63" dur="2000"/>
                                        <p:tgtEl>
                                          <p:spTgt spid="40"/>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circle(in)">
                                      <p:cBhvr>
                                        <p:cTn id="66" dur="2000"/>
                                        <p:tgtEl>
                                          <p:spTgt spid="66"/>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circle(in)">
                                      <p:cBhvr>
                                        <p:cTn id="69" dur="2000"/>
                                        <p:tgtEl>
                                          <p:spTgt spid="42"/>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circle(in)">
                                      <p:cBhvr>
                                        <p:cTn id="72" dur="2000"/>
                                        <p:tgtEl>
                                          <p:spTgt spid="71"/>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circle(in)">
                                      <p:cBhvr>
                                        <p:cTn id="75"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54" grpId="0" animBg="1"/>
      <p:bldP spid="55" grpId="0" animBg="1"/>
      <p:bldP spid="33" grpId="0" animBg="1"/>
      <p:bldP spid="57" grpId="0" animBg="1"/>
      <p:bldP spid="58" grpId="0"/>
      <p:bldP spid="52" grpId="0" animBg="1"/>
      <p:bldP spid="34" grpId="0" animBg="1"/>
      <p:bldP spid="64" grpId="0" animBg="1"/>
      <p:bldP spid="40" grpId="0" animBg="1"/>
      <p:bldP spid="66" grpId="0" animBg="1"/>
      <p:bldP spid="42" grpId="0" animBg="1"/>
      <p:bldP spid="71" grpId="0" animBg="1"/>
      <p:bldP spid="43" grpId="0" animBg="1"/>
      <p:bldP spid="156" grpId="1" animBg="1"/>
      <p:bldP spid="54" grpId="1" animBg="1"/>
      <p:bldP spid="55" grpId="1" animBg="1"/>
      <p:bldP spid="33" grpId="1" animBg="1"/>
      <p:bldP spid="57" grpId="1" animBg="1"/>
      <p:bldP spid="58" grpId="1"/>
      <p:bldP spid="52" grpId="1" animBg="1"/>
      <p:bldP spid="34" grpId="1" animBg="1"/>
      <p:bldP spid="64" grpId="1" animBg="1"/>
      <p:bldP spid="40" grpId="1" animBg="1"/>
      <p:bldP spid="66" grpId="1" animBg="1"/>
      <p:bldP spid="42" grpId="1" animBg="1"/>
      <p:bldP spid="71" grpId="1" animBg="1"/>
      <p:bldP spid="43"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原文重现</a:t>
            </a:r>
            <a:endParaRPr sz="2400" b="1">
              <a:solidFill>
                <a:srgbClr val="FFFFFF"/>
              </a:solidFill>
              <a:latin typeface="微软雅黑" panose="020B0503020204020204" charset="-122"/>
            </a:endParaRPr>
          </a:p>
        </p:txBody>
      </p:sp>
      <p:sp>
        <p:nvSpPr>
          <p:cNvPr id="5" name="TextBox 4"/>
          <p:cNvSpPr txBox="1"/>
          <p:nvPr/>
        </p:nvSpPr>
        <p:spPr>
          <a:xfrm>
            <a:off x="8046720" y="146304"/>
            <a:ext cx="3657600" cy="640080"/>
          </a:xfrm>
          <a:prstGeom prst="rect">
            <a:avLst/>
          </a:prstGeom>
          <a:noFill/>
        </p:spPr>
        <p:txBody>
          <a:bodyPr wrap="square" lIns="25400" tIns="12700" rIns="25400" bIns="12700" anchor="ctr">
            <a:spAutoFit/>
          </a:bodyPr>
          <a:lstStyle/>
          <a:p>
            <a:pPr algn="r">
              <a:lnSpc>
                <a:spcPct val="100000"/>
              </a:lnSpc>
              <a:spcAft>
                <a:spcPts val="400"/>
              </a:spcAft>
            </a:pPr>
            <a:r>
              <a:rPr sz="1800" b="0">
                <a:solidFill>
                  <a:srgbClr val="DCE4F0"/>
                </a:solidFill>
                <a:latin typeface="微软雅黑" panose="020B0503020204020204" charset="-122"/>
              </a:rPr>
              <a:t>（完整呈现 · 一）</a:t>
            </a:r>
            <a:endParaRPr sz="1800" b="0">
              <a:solidFill>
                <a:srgbClr val="DCE4F0"/>
              </a:solidFill>
              <a:latin typeface="微软雅黑" panose="020B0503020204020204" charset="-122"/>
            </a:endParaRPr>
          </a:p>
        </p:txBody>
      </p:sp>
      <p:sp>
        <p:nvSpPr>
          <p:cNvPr id="6" name="TextBox 5"/>
          <p:cNvSpPr txBox="1"/>
          <p:nvPr/>
        </p:nvSpPr>
        <p:spPr>
          <a:xfrm>
            <a:off x="215265" y="1042670"/>
            <a:ext cx="11731625" cy="5709285"/>
          </a:xfrm>
          <a:prstGeom prst="rect">
            <a:avLst/>
          </a:prstGeom>
          <a:noFill/>
        </p:spPr>
        <p:txBody>
          <a:bodyPr wrap="square" lIns="25400" tIns="12700" rIns="25400" bIns="12700" anchor="t">
            <a:noAutofit/>
          </a:bodyPr>
          <a:lstStyle/>
          <a:p>
            <a:pPr indent="457200" algn="l">
              <a:lnSpc>
                <a:spcPct val="102000"/>
              </a:lnSpc>
              <a:spcAft>
                <a:spcPts val="400"/>
              </a:spcAft>
            </a:pPr>
            <a:r>
              <a:rPr sz="1800" b="0">
                <a:solidFill>
                  <a:srgbClr val="2C3E50"/>
                </a:solidFill>
                <a:latin typeface="微软雅黑" panose="020B0503020204020204" charset="-122"/>
              </a:rPr>
              <a:t>In the boundless expanse of Inner Mongolia thrives a unique musical tradition. At its heart is the morin khuur, or horse-headed fiddle, a two-stringed instrument 56________(name) after the carved horse head atop its neck.</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The sound of the morin khuur is one of a kind. It can be as soft as a gentle whisper or as grand as a rolling thunderstorm. Legend has 57________ that the instrument was crafted by a herder who grieved deeply for his beloved horse and made the fiddle in its memory. Since then, the morin khuur has remained a 58________(faith) companion to the Mongolian people.</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What makes the morin khuur truly special, however, is its 59________(present) in everyday life. It blesses newlyweds at wedding ceremonies and fuels the passion of dancers and wrestlers at traditional festivals. On quiet evenings, herders play the fiddle by campfires, 60________(tell) tales of heroic ancestors through every single note.</a:t>
            </a:r>
            <a:endParaRPr sz="1800" b="0">
              <a:solidFill>
                <a:srgbClr val="2C3E50"/>
              </a:solidFill>
              <a:latin typeface="微软雅黑" panose="020B0503020204020204" charset="-122"/>
            </a:endParaRPr>
          </a:p>
          <a:p>
            <a:pPr indent="457200" algn="l">
              <a:lnSpc>
                <a:spcPct val="102000"/>
              </a:lnSpc>
              <a:spcAft>
                <a:spcPts val="400"/>
              </a:spcAft>
            </a:pPr>
            <a:r>
              <a:rPr sz="1800" b="0">
                <a:solidFill>
                  <a:srgbClr val="2C3E50"/>
                </a:solidFill>
                <a:latin typeface="微软雅黑" panose="020B0503020204020204" charset="-122"/>
              </a:rPr>
              <a:t>61________ urbanization and technological change, the morin khuur has never faded in charm. In 2017, the instrument 62________(introduce) to classrooms across Inner Mongolia, enabling urban children to stay connected with their cultural roots. Today, it is not 63________(common) to see the morin khuur performed in symphony halls alongside Western orchestras, which forms 64________ cultural dialogue between East and West.</a:t>
            </a:r>
            <a:endParaRPr sz="1800" b="0">
              <a:solidFill>
                <a:srgbClr val="2C3E50"/>
              </a:solidFill>
              <a:latin typeface="微软雅黑" panose="020B0503020204020204" charset="-122"/>
            </a:endParaRPr>
          </a:p>
          <a:p>
            <a:pPr indent="457200" algn="l">
              <a:lnSpc>
                <a:spcPct val="102000"/>
              </a:lnSpc>
              <a:spcAft>
                <a:spcPts val="400"/>
              </a:spcAft>
            </a:pPr>
            <a:r>
              <a:rPr>
                <a:solidFill>
                  <a:srgbClr val="2C3E50"/>
                </a:solidFill>
                <a:latin typeface="微软雅黑" panose="020B0503020204020204" charset="-122"/>
                <a:sym typeface="+mn-ea"/>
              </a:rPr>
              <a:t>The morin khuur is far more than a musical instrument. It is the voice of a people—a voice 65________ carries the wind, the horses, and the vast grassland within every note. To listen to its melody is to feel the enduring heartbeat of a centuries-old grassland culture.</a:t>
            </a:r>
            <a:endParaRPr b="0">
              <a:solidFill>
                <a:srgbClr val="2C3E50"/>
              </a:solidFill>
              <a:latin typeface="微软雅黑" panose="020B0503020204020204" charset="-122"/>
            </a:endParaRPr>
          </a:p>
          <a:p>
            <a:pPr algn="l">
              <a:lnSpc>
                <a:spcPct val="102000"/>
              </a:lnSpc>
              <a:spcAft>
                <a:spcPts val="400"/>
              </a:spcAft>
            </a:pPr>
            <a:endParaRPr sz="1800" b="0">
              <a:solidFill>
                <a:srgbClr val="2C3E50"/>
              </a:solidFill>
              <a:latin typeface="微软雅黑" panose="020B0503020204020204" charset="-122"/>
            </a:endParaRPr>
          </a:p>
        </p:txBody>
      </p:sp>
      <p:sp>
        <p:nvSpPr>
          <p:cNvPr id="8" name="TextBox 7"/>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语篇解读</a:t>
            </a:r>
            <a:endParaRPr sz="2400" b="1">
              <a:solidFill>
                <a:srgbClr val="FFFFFF"/>
              </a:solidFill>
              <a:latin typeface="微软雅黑" panose="020B0503020204020204" charset="-122"/>
            </a:endParaRPr>
          </a:p>
        </p:txBody>
      </p:sp>
      <p:sp>
        <p:nvSpPr>
          <p:cNvPr id="5" name="Rounded Rectangle 4"/>
          <p:cNvSpPr/>
          <p:nvPr/>
        </p:nvSpPr>
        <p:spPr>
          <a:xfrm>
            <a:off x="502920" y="1234440"/>
            <a:ext cx="4800600" cy="4343400"/>
          </a:xfrm>
          <a:prstGeom prst="roundRect">
            <a:avLst/>
          </a:prstGeom>
          <a:solidFill>
            <a:srgbClr val="F8FAFC"/>
          </a:solidFill>
          <a:ln w="22225">
            <a:solidFill>
              <a:srgbClr val="5628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6" name="Picture 5" descr="Beautiful_illustration_of_a_Mo_2026-08-22T13-49-02.png"/>
          <p:cNvPicPr>
            <a:picLocks noChangeAspect="1"/>
          </p:cNvPicPr>
          <p:nvPr/>
        </p:nvPicPr>
        <p:blipFill>
          <a:blip r:embed="rId1"/>
          <a:srcRect b="7978"/>
          <a:stretch>
            <a:fillRect/>
          </a:stretch>
        </p:blipFill>
        <p:spPr>
          <a:xfrm>
            <a:off x="845820" y="1536065"/>
            <a:ext cx="4114800" cy="3786505"/>
          </a:xfrm>
          <a:prstGeom prst="rect">
            <a:avLst/>
          </a:prstGeom>
        </p:spPr>
      </p:pic>
      <p:sp>
        <p:nvSpPr>
          <p:cNvPr id="8" name="Rounded Rectangle 7"/>
          <p:cNvSpPr/>
          <p:nvPr/>
        </p:nvSpPr>
        <p:spPr>
          <a:xfrm>
            <a:off x="5532120" y="1234440"/>
            <a:ext cx="6172200" cy="914400"/>
          </a:xfrm>
          <a:prstGeom prst="roundRect">
            <a:avLst/>
          </a:prstGeom>
          <a:solidFill>
            <a:srgbClr val="F5F8FA"/>
          </a:solidFill>
          <a:ln w="15240">
            <a:solidFill>
              <a:srgbClr val="C896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715000" y="1280160"/>
            <a:ext cx="5852160" cy="86868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56286E"/>
                </a:solidFill>
                <a:latin typeface="微软雅黑" panose="020B0503020204020204" charset="-122"/>
              </a:rPr>
              <a:t>介绍马头琴的命名、音色、日常作用与传承创新，语法点覆盖非谓语、时态、词性转换等。</a:t>
            </a:r>
            <a:endParaRPr sz="1800" b="1">
              <a:solidFill>
                <a:srgbClr val="56286E"/>
              </a:solidFill>
              <a:latin typeface="微软雅黑" panose="020B0503020204020204" charset="-122"/>
            </a:endParaRPr>
          </a:p>
        </p:txBody>
      </p:sp>
      <p:sp>
        <p:nvSpPr>
          <p:cNvPr id="10" name="Rounded Rectangle 9"/>
          <p:cNvSpPr/>
          <p:nvPr/>
        </p:nvSpPr>
        <p:spPr>
          <a:xfrm>
            <a:off x="5532120" y="2331720"/>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ounded Rectangle 10"/>
          <p:cNvSpPr/>
          <p:nvPr/>
        </p:nvSpPr>
        <p:spPr>
          <a:xfrm>
            <a:off x="5532120" y="2331720"/>
            <a:ext cx="1554480" cy="603504"/>
          </a:xfrm>
          <a:prstGeom prst="round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532120" y="2331720"/>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话题语境</a:t>
            </a:r>
            <a:endParaRPr sz="1800" b="1">
              <a:solidFill>
                <a:srgbClr val="FFFFFF"/>
              </a:solidFill>
              <a:latin typeface="微软雅黑" panose="020B0503020204020204" charset="-122"/>
            </a:endParaRPr>
          </a:p>
        </p:txBody>
      </p:sp>
      <p:sp>
        <p:nvSpPr>
          <p:cNvPr id="13" name="TextBox 12"/>
          <p:cNvSpPr txBox="1"/>
          <p:nvPr/>
        </p:nvSpPr>
        <p:spPr>
          <a:xfrm>
            <a:off x="7223760" y="2331720"/>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人与社会 — 传统文化与文化遗产</a:t>
            </a:r>
            <a:endParaRPr sz="1800" b="0">
              <a:solidFill>
                <a:srgbClr val="2C3E50"/>
              </a:solidFill>
              <a:latin typeface="微软雅黑" panose="020B0503020204020204" charset="-122"/>
            </a:endParaRPr>
          </a:p>
        </p:txBody>
      </p:sp>
      <p:sp>
        <p:nvSpPr>
          <p:cNvPr id="14" name="Rounded Rectangle 13"/>
          <p:cNvSpPr/>
          <p:nvPr/>
        </p:nvSpPr>
        <p:spPr>
          <a:xfrm>
            <a:off x="5532120" y="3044952"/>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5532120" y="3044952"/>
            <a:ext cx="1554480" cy="603504"/>
          </a:xfrm>
          <a:prstGeom prst="round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532120" y="3044952"/>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语篇文体</a:t>
            </a:r>
            <a:endParaRPr sz="1800" b="1">
              <a:solidFill>
                <a:srgbClr val="FFFFFF"/>
              </a:solidFill>
              <a:latin typeface="微软雅黑" panose="020B0503020204020204" charset="-122"/>
            </a:endParaRPr>
          </a:p>
        </p:txBody>
      </p:sp>
      <p:sp>
        <p:nvSpPr>
          <p:cNvPr id="17" name="TextBox 16"/>
          <p:cNvSpPr txBox="1"/>
          <p:nvPr/>
        </p:nvSpPr>
        <p:spPr>
          <a:xfrm>
            <a:off x="7223760" y="3044952"/>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说明文（文化类）</a:t>
            </a:r>
            <a:endParaRPr sz="1800" b="0">
              <a:solidFill>
                <a:srgbClr val="2C3E50"/>
              </a:solidFill>
              <a:latin typeface="微软雅黑" panose="020B0503020204020204" charset="-122"/>
            </a:endParaRPr>
          </a:p>
        </p:txBody>
      </p:sp>
      <p:sp>
        <p:nvSpPr>
          <p:cNvPr id="18" name="Rounded Rectangle 17"/>
          <p:cNvSpPr/>
          <p:nvPr/>
        </p:nvSpPr>
        <p:spPr>
          <a:xfrm>
            <a:off x="5532120" y="3758184"/>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5532120" y="3758184"/>
            <a:ext cx="1554480" cy="603504"/>
          </a:xfrm>
          <a:prstGeom prst="round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532120" y="3758184"/>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语篇字数</a:t>
            </a:r>
            <a:endParaRPr sz="1800" b="1">
              <a:solidFill>
                <a:srgbClr val="FFFFFF"/>
              </a:solidFill>
              <a:latin typeface="微软雅黑" panose="020B0503020204020204" charset="-122"/>
            </a:endParaRPr>
          </a:p>
        </p:txBody>
      </p:sp>
      <p:sp>
        <p:nvSpPr>
          <p:cNvPr id="21" name="TextBox 20"/>
          <p:cNvSpPr txBox="1"/>
          <p:nvPr/>
        </p:nvSpPr>
        <p:spPr>
          <a:xfrm>
            <a:off x="7223760" y="3758184"/>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约 255 词</a:t>
            </a:r>
            <a:endParaRPr sz="1800" b="0">
              <a:solidFill>
                <a:srgbClr val="2C3E50"/>
              </a:solidFill>
              <a:latin typeface="微软雅黑" panose="020B0503020204020204" charset="-122"/>
            </a:endParaRPr>
          </a:p>
        </p:txBody>
      </p:sp>
      <p:sp>
        <p:nvSpPr>
          <p:cNvPr id="22" name="Rounded Rectangle 21"/>
          <p:cNvSpPr/>
          <p:nvPr/>
        </p:nvSpPr>
        <p:spPr>
          <a:xfrm>
            <a:off x="5532120" y="4471416"/>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5532120" y="4471416"/>
            <a:ext cx="1554480" cy="603504"/>
          </a:xfrm>
          <a:prstGeom prst="round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532120" y="4471416"/>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命题特点</a:t>
            </a:r>
            <a:endParaRPr sz="1800" b="1">
              <a:solidFill>
                <a:srgbClr val="FFFFFF"/>
              </a:solidFill>
              <a:latin typeface="微软雅黑" panose="020B0503020204020204" charset="-122"/>
            </a:endParaRPr>
          </a:p>
        </p:txBody>
      </p:sp>
      <p:sp>
        <p:nvSpPr>
          <p:cNvPr id="25" name="TextBox 24"/>
          <p:cNvSpPr txBox="1"/>
          <p:nvPr/>
        </p:nvSpPr>
        <p:spPr>
          <a:xfrm>
            <a:off x="7223760" y="4471416"/>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非谓语/时态/词性/连词/定语从句（56-65）</a:t>
            </a:r>
            <a:endParaRPr sz="1800" b="0">
              <a:solidFill>
                <a:srgbClr val="2C3E50"/>
              </a:solidFill>
              <a:latin typeface="微软雅黑" panose="020B0503020204020204" charset="-122"/>
            </a:endParaRPr>
          </a:p>
        </p:txBody>
      </p:sp>
      <p:sp>
        <p:nvSpPr>
          <p:cNvPr id="26" name="Rounded Rectangle 25"/>
          <p:cNvSpPr/>
          <p:nvPr/>
        </p:nvSpPr>
        <p:spPr>
          <a:xfrm>
            <a:off x="5532120" y="5184648"/>
            <a:ext cx="6172200" cy="603504"/>
          </a:xfrm>
          <a:prstGeom prst="roundRect">
            <a:avLst/>
          </a:prstGeom>
          <a:solidFill>
            <a:srgbClr val="F8FAFC"/>
          </a:solidFill>
          <a:ln w="12700">
            <a:solidFill>
              <a:srgbClr val="E0E6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532120" y="5184648"/>
            <a:ext cx="1554480" cy="603504"/>
          </a:xfrm>
          <a:prstGeom prst="round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532120" y="5184648"/>
            <a:ext cx="1554480" cy="603504"/>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FFFFFF"/>
                </a:solidFill>
                <a:latin typeface="微软雅黑" panose="020B0503020204020204" charset="-122"/>
              </a:rPr>
              <a:t>难度</a:t>
            </a:r>
            <a:endParaRPr sz="1800" b="1">
              <a:solidFill>
                <a:srgbClr val="FFFFFF"/>
              </a:solidFill>
              <a:latin typeface="微软雅黑" panose="020B0503020204020204" charset="-122"/>
            </a:endParaRPr>
          </a:p>
        </p:txBody>
      </p:sp>
      <p:sp>
        <p:nvSpPr>
          <p:cNvPr id="29" name="TextBox 28"/>
          <p:cNvSpPr txBox="1"/>
          <p:nvPr/>
        </p:nvSpPr>
        <p:spPr>
          <a:xfrm>
            <a:off x="7223760" y="5184648"/>
            <a:ext cx="4389120" cy="603504"/>
          </a:xfrm>
          <a:prstGeom prst="rect">
            <a:avLst/>
          </a:prstGeom>
          <a:noFill/>
        </p:spPr>
        <p:txBody>
          <a:bodyPr wrap="square" lIns="25400" tIns="12700" rIns="25400" bIns="12700" anchor="ctr">
            <a:spAutoFit/>
          </a:bodyPr>
          <a:lstStyle/>
          <a:p>
            <a:pPr algn="l">
              <a:lnSpc>
                <a:spcPct val="100000"/>
              </a:lnSpc>
              <a:spcAft>
                <a:spcPts val="400"/>
              </a:spcAft>
            </a:pPr>
            <a:r>
              <a:rPr sz="1800" b="0">
                <a:solidFill>
                  <a:srgbClr val="2C3E50"/>
                </a:solidFill>
                <a:latin typeface="微软雅黑" panose="020B0503020204020204" charset="-122"/>
              </a:rPr>
              <a:t>★★★（传统文化词汇）</a:t>
            </a:r>
            <a:endParaRPr sz="1800" b="0">
              <a:solidFill>
                <a:srgbClr val="2C3E50"/>
              </a:solidFill>
              <a:latin typeface="微软雅黑" panose="020B0503020204020204" charset="-122"/>
            </a:endParaRPr>
          </a:p>
        </p:txBody>
      </p:sp>
      <p:sp>
        <p:nvSpPr>
          <p:cNvPr id="31" name="TextBox 3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思维导图（文化结构）</a:t>
            </a:r>
            <a:endParaRPr sz="2400" b="1">
              <a:solidFill>
                <a:srgbClr val="FFFFFF"/>
              </a:solidFill>
              <a:latin typeface="微软雅黑" panose="020B0503020204020204" charset="-122"/>
            </a:endParaRPr>
          </a:p>
        </p:txBody>
      </p:sp>
      <p:sp>
        <p:nvSpPr>
          <p:cNvPr id="5" name="Rounded Rectangle 4"/>
          <p:cNvSpPr/>
          <p:nvPr/>
        </p:nvSpPr>
        <p:spPr>
          <a:xfrm>
            <a:off x="1188720" y="2953512"/>
            <a:ext cx="2103120" cy="1133856"/>
          </a:xfrm>
          <a:prstGeom prst="roundRect">
            <a:avLst/>
          </a:prstGeom>
          <a:solidFill>
            <a:srgbClr val="56286E"/>
          </a:solidFill>
          <a:ln w="25400">
            <a:solidFill>
              <a:srgbClr val="C896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188720" y="2953512"/>
            <a:ext cx="2103120" cy="1133856"/>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马头琴
morin khuur</a:t>
            </a:r>
            <a:endParaRPr sz="2000" b="1">
              <a:solidFill>
                <a:srgbClr val="FFFFFF"/>
              </a:solidFill>
              <a:latin typeface="微软雅黑" panose="020B0503020204020204" charset="-122"/>
            </a:endParaRPr>
          </a:p>
        </p:txBody>
      </p:sp>
      <p:cxnSp>
        <p:nvCxnSpPr>
          <p:cNvPr id="7" name="Connector 6"/>
          <p:cNvCxnSpPr/>
          <p:nvPr/>
        </p:nvCxnSpPr>
        <p:spPr>
          <a:xfrm flipV="1">
            <a:off x="3291840" y="2240280"/>
            <a:ext cx="1463040" cy="1280160"/>
          </a:xfrm>
          <a:prstGeom prst="line">
            <a:avLst/>
          </a:prstGeom>
          <a:ln w="22225">
            <a:solidFill>
              <a:srgbClr val="A0A8B2"/>
            </a:solidFill>
          </a:ln>
          <a:effectLst/>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4754880" y="1819656"/>
            <a:ext cx="6035040" cy="841248"/>
          </a:xfrm>
          <a:prstGeom prst="roundRect">
            <a:avLst/>
          </a:prstGeom>
          <a:solidFill>
            <a:srgbClr val="DEE8F8"/>
          </a:solidFill>
          <a:ln w="22225">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892040" y="1856231"/>
            <a:ext cx="5760720" cy="768096"/>
          </a:xfrm>
          <a:prstGeom prst="rect">
            <a:avLst/>
          </a:prstGeom>
          <a:noFill/>
        </p:spPr>
        <p:txBody>
          <a:bodyPr wrap="square" lIns="25400" tIns="12700" rIns="25400" bIns="12700" anchor="ctr">
            <a:spAutoFit/>
          </a:bodyPr>
          <a:lstStyle/>
          <a:p>
            <a:pPr algn="l">
              <a:lnSpc>
                <a:spcPct val="100000"/>
              </a:lnSpc>
              <a:spcAft>
                <a:spcPts val="100"/>
              </a:spcAft>
            </a:pPr>
            <a:r>
              <a:rPr sz="1800" b="1">
                <a:solidFill>
                  <a:srgbClr val="1E3C72"/>
                </a:solidFill>
                <a:latin typeface="微软雅黑" panose="020B0503020204020204" charset="-122"/>
              </a:rPr>
              <a:t>命名</a:t>
            </a:r>
            <a:endParaRPr sz="1800" b="1">
              <a:solidFill>
                <a:srgbClr val="1E3C72"/>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琴颈马头雕刻；two-stringed 两弦</a:t>
            </a:r>
            <a:endParaRPr sz="1800" b="0">
              <a:solidFill>
                <a:srgbClr val="2C3E50"/>
              </a:solidFill>
              <a:latin typeface="微软雅黑" panose="020B0503020204020204" charset="-122"/>
            </a:endParaRPr>
          </a:p>
        </p:txBody>
      </p:sp>
      <p:cxnSp>
        <p:nvCxnSpPr>
          <p:cNvPr id="10" name="Connector 9"/>
          <p:cNvCxnSpPr/>
          <p:nvPr/>
        </p:nvCxnSpPr>
        <p:spPr>
          <a:xfrm flipV="1">
            <a:off x="3291840" y="3136392"/>
            <a:ext cx="1463040" cy="384048"/>
          </a:xfrm>
          <a:prstGeom prst="line">
            <a:avLst/>
          </a:prstGeom>
          <a:ln w="22225">
            <a:solidFill>
              <a:srgbClr val="A0A8B2"/>
            </a:solidFill>
          </a:ln>
          <a:effectLst/>
        </p:spPr>
        <p:style>
          <a:lnRef idx="2">
            <a:schemeClr val="accent1"/>
          </a:lnRef>
          <a:fillRef idx="0">
            <a:schemeClr val="accent1"/>
          </a:fillRef>
          <a:effectRef idx="1">
            <a:schemeClr val="accent1"/>
          </a:effectRef>
          <a:fontRef idx="minor">
            <a:schemeClr val="tx1"/>
          </a:fontRef>
        </p:style>
      </p:cxnSp>
      <p:sp>
        <p:nvSpPr>
          <p:cNvPr id="11" name="Rounded Rectangle 10"/>
          <p:cNvSpPr/>
          <p:nvPr/>
        </p:nvSpPr>
        <p:spPr>
          <a:xfrm>
            <a:off x="4754880" y="2715768"/>
            <a:ext cx="6035040" cy="841248"/>
          </a:xfrm>
          <a:prstGeom prst="roundRect">
            <a:avLst/>
          </a:prstGeom>
          <a:solidFill>
            <a:srgbClr val="EEE1F7"/>
          </a:solidFill>
          <a:ln w="22225">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4892040" y="2752344"/>
            <a:ext cx="5760720" cy="768096"/>
          </a:xfrm>
          <a:prstGeom prst="rect">
            <a:avLst/>
          </a:prstGeom>
          <a:noFill/>
        </p:spPr>
        <p:txBody>
          <a:bodyPr wrap="square" lIns="25400" tIns="12700" rIns="25400" bIns="12700" anchor="ctr">
            <a:spAutoFit/>
          </a:bodyPr>
          <a:lstStyle/>
          <a:p>
            <a:pPr algn="l">
              <a:lnSpc>
                <a:spcPct val="100000"/>
              </a:lnSpc>
              <a:spcAft>
                <a:spcPts val="100"/>
              </a:spcAft>
            </a:pPr>
            <a:r>
              <a:rPr sz="1800" b="1">
                <a:solidFill>
                  <a:srgbClr val="662D8C"/>
                </a:solidFill>
                <a:latin typeface="微软雅黑" panose="020B0503020204020204" charset="-122"/>
              </a:rPr>
              <a:t>音色</a:t>
            </a:r>
            <a:endParaRPr sz="1800" b="1">
              <a:solidFill>
                <a:srgbClr val="662D8C"/>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如低语/如雷暴；传说牧人悼马而作</a:t>
            </a:r>
            <a:endParaRPr sz="1800" b="0">
              <a:solidFill>
                <a:srgbClr val="2C3E50"/>
              </a:solidFill>
              <a:latin typeface="微软雅黑" panose="020B0503020204020204" charset="-122"/>
            </a:endParaRPr>
          </a:p>
        </p:txBody>
      </p:sp>
      <p:cxnSp>
        <p:nvCxnSpPr>
          <p:cNvPr id="13" name="Connector 12"/>
          <p:cNvCxnSpPr/>
          <p:nvPr/>
        </p:nvCxnSpPr>
        <p:spPr>
          <a:xfrm>
            <a:off x="3291840" y="3520440"/>
            <a:ext cx="1463040" cy="512064"/>
          </a:xfrm>
          <a:prstGeom prst="line">
            <a:avLst/>
          </a:prstGeom>
          <a:ln w="22225">
            <a:solidFill>
              <a:srgbClr val="A0A8B2"/>
            </a:solidFill>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54880" y="3611880"/>
            <a:ext cx="6035040" cy="841248"/>
          </a:xfrm>
          <a:prstGeom prst="roundRect">
            <a:avLst/>
          </a:prstGeom>
          <a:solidFill>
            <a:srgbClr val="DEE8F8"/>
          </a:solidFill>
          <a:ln w="22225">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4892040" y="3648456"/>
            <a:ext cx="5760720" cy="768096"/>
          </a:xfrm>
          <a:prstGeom prst="rect">
            <a:avLst/>
          </a:prstGeom>
          <a:noFill/>
        </p:spPr>
        <p:txBody>
          <a:bodyPr wrap="square" lIns="25400" tIns="12700" rIns="25400" bIns="12700" anchor="ctr">
            <a:spAutoFit/>
          </a:bodyPr>
          <a:lstStyle/>
          <a:p>
            <a:pPr algn="l">
              <a:lnSpc>
                <a:spcPct val="100000"/>
              </a:lnSpc>
              <a:spcAft>
                <a:spcPts val="100"/>
              </a:spcAft>
            </a:pPr>
            <a:r>
              <a:rPr sz="1800" b="1">
                <a:solidFill>
                  <a:srgbClr val="1E3C72"/>
                </a:solidFill>
                <a:latin typeface="微软雅黑" panose="020B0503020204020204" charset="-122"/>
              </a:rPr>
              <a:t>日常</a:t>
            </a:r>
            <a:endParaRPr sz="1800" b="1">
              <a:solidFill>
                <a:srgbClr val="1E3C72"/>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婚礼/节庆助兴；篝火旁讲故事</a:t>
            </a:r>
            <a:endParaRPr sz="1800" b="0">
              <a:solidFill>
                <a:srgbClr val="2C3E50"/>
              </a:solidFill>
              <a:latin typeface="微软雅黑" panose="020B0503020204020204" charset="-122"/>
            </a:endParaRPr>
          </a:p>
        </p:txBody>
      </p:sp>
      <p:cxnSp>
        <p:nvCxnSpPr>
          <p:cNvPr id="16" name="Connector 15"/>
          <p:cNvCxnSpPr/>
          <p:nvPr/>
        </p:nvCxnSpPr>
        <p:spPr>
          <a:xfrm>
            <a:off x="3291840" y="3520440"/>
            <a:ext cx="1463040" cy="1408176"/>
          </a:xfrm>
          <a:prstGeom prst="line">
            <a:avLst/>
          </a:prstGeom>
          <a:ln w="22225">
            <a:solidFill>
              <a:srgbClr val="A0A8B2"/>
            </a:solidFill>
          </a:ln>
          <a:effectLst/>
        </p:spPr>
        <p:style>
          <a:lnRef idx="2">
            <a:schemeClr val="accent1"/>
          </a:lnRef>
          <a:fillRef idx="0">
            <a:schemeClr val="accent1"/>
          </a:fillRef>
          <a:effectRef idx="1">
            <a:schemeClr val="accent1"/>
          </a:effectRef>
          <a:fontRef idx="minor">
            <a:schemeClr val="tx1"/>
          </a:fontRef>
        </p:style>
      </p:cxnSp>
      <p:sp>
        <p:nvSpPr>
          <p:cNvPr id="17" name="Rounded Rectangle 16"/>
          <p:cNvSpPr/>
          <p:nvPr/>
        </p:nvSpPr>
        <p:spPr>
          <a:xfrm>
            <a:off x="4754880" y="4507992"/>
            <a:ext cx="6035040" cy="841248"/>
          </a:xfrm>
          <a:prstGeom prst="roundRect">
            <a:avLst/>
          </a:prstGeom>
          <a:solidFill>
            <a:srgbClr val="EEE1F7"/>
          </a:solidFill>
          <a:ln w="22225">
            <a:solidFill>
              <a:srgbClr val="662D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4892040" y="4544568"/>
            <a:ext cx="5760720" cy="768096"/>
          </a:xfrm>
          <a:prstGeom prst="rect">
            <a:avLst/>
          </a:prstGeom>
          <a:noFill/>
        </p:spPr>
        <p:txBody>
          <a:bodyPr wrap="square" lIns="25400" tIns="12700" rIns="25400" bIns="12700" anchor="ctr">
            <a:spAutoFit/>
          </a:bodyPr>
          <a:lstStyle/>
          <a:p>
            <a:pPr algn="l">
              <a:lnSpc>
                <a:spcPct val="100000"/>
              </a:lnSpc>
              <a:spcAft>
                <a:spcPts val="100"/>
              </a:spcAft>
            </a:pPr>
            <a:r>
              <a:rPr sz="1800" b="1">
                <a:solidFill>
                  <a:srgbClr val="662D8C"/>
                </a:solidFill>
                <a:latin typeface="微软雅黑" panose="020B0503020204020204" charset="-122"/>
              </a:rPr>
              <a:t>传承</a:t>
            </a:r>
            <a:endParaRPr sz="1800" b="1">
              <a:solidFill>
                <a:srgbClr val="662D8C"/>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2017 进课堂；与西方交响同台</a:t>
            </a:r>
            <a:endParaRPr sz="1800" b="0">
              <a:solidFill>
                <a:srgbClr val="2C3E50"/>
              </a:solidFill>
              <a:latin typeface="微软雅黑" panose="020B0503020204020204" charset="-122"/>
            </a:endParaRPr>
          </a:p>
        </p:txBody>
      </p:sp>
      <p:cxnSp>
        <p:nvCxnSpPr>
          <p:cNvPr id="19" name="Connector 18"/>
          <p:cNvCxnSpPr/>
          <p:nvPr/>
        </p:nvCxnSpPr>
        <p:spPr>
          <a:xfrm>
            <a:off x="3291840" y="3520440"/>
            <a:ext cx="1463040" cy="2304288"/>
          </a:xfrm>
          <a:prstGeom prst="line">
            <a:avLst/>
          </a:prstGeom>
          <a:ln w="22225">
            <a:solidFill>
              <a:srgbClr val="A0A8B2"/>
            </a:solidFill>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4754880" y="5404104"/>
            <a:ext cx="6035040" cy="841248"/>
          </a:xfrm>
          <a:prstGeom prst="roundRect">
            <a:avLst/>
          </a:prstGeom>
          <a:solidFill>
            <a:srgbClr val="DEE8F8"/>
          </a:solidFill>
          <a:ln w="22225">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4892040" y="5440680"/>
            <a:ext cx="5760720" cy="768096"/>
          </a:xfrm>
          <a:prstGeom prst="rect">
            <a:avLst/>
          </a:prstGeom>
          <a:noFill/>
        </p:spPr>
        <p:txBody>
          <a:bodyPr wrap="square" lIns="25400" tIns="12700" rIns="25400" bIns="12700" anchor="ctr">
            <a:spAutoFit/>
          </a:bodyPr>
          <a:lstStyle/>
          <a:p>
            <a:pPr algn="l">
              <a:lnSpc>
                <a:spcPct val="100000"/>
              </a:lnSpc>
              <a:spcAft>
                <a:spcPts val="100"/>
              </a:spcAft>
            </a:pPr>
            <a:r>
              <a:rPr sz="1800" b="1">
                <a:solidFill>
                  <a:srgbClr val="1E3C72"/>
                </a:solidFill>
                <a:latin typeface="微软雅黑" panose="020B0503020204020204" charset="-122"/>
              </a:rPr>
              <a:t>意义</a:t>
            </a:r>
            <a:endParaRPr sz="1800" b="1">
              <a:solidFill>
                <a:srgbClr val="1E3C72"/>
              </a:solidFill>
              <a:latin typeface="微软雅黑" panose="020B0503020204020204" charset="-122"/>
            </a:endParaRPr>
          </a:p>
          <a:p>
            <a:pPr algn="l">
              <a:lnSpc>
                <a:spcPct val="100000"/>
              </a:lnSpc>
              <a:spcAft>
                <a:spcPts val="100"/>
              </a:spcAft>
            </a:pPr>
            <a:r>
              <a:rPr sz="1800" b="0">
                <a:solidFill>
                  <a:srgbClr val="2C3E50"/>
                </a:solidFill>
                <a:latin typeface="微软雅黑" panose="020B0503020204020204" charset="-122"/>
              </a:rPr>
              <a:t>草原文化之声；承载风与马</a:t>
            </a:r>
            <a:endParaRPr sz="1800" b="0">
              <a:solidFill>
                <a:srgbClr val="2C3E50"/>
              </a:solidFill>
              <a:latin typeface="微软雅黑" panose="020B0503020204020204" charset="-122"/>
            </a:endParaRPr>
          </a:p>
        </p:txBody>
      </p:sp>
      <p:sp>
        <p:nvSpPr>
          <p:cNvPr id="23" name="TextBox 22"/>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第 56、57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337691"/>
            <a:ext cx="10927080" cy="2266950"/>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【56】 </a:t>
            </a:r>
            <a:r>
              <a:rPr sz="2400" b="0">
                <a:solidFill>
                  <a:srgbClr val="2C3E50"/>
                </a:solidFill>
                <a:latin typeface="微软雅黑" panose="020B0503020204020204" charset="-122"/>
              </a:rPr>
              <a:t>a two-stringed instrument 56________(name) after the carved horse head</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named</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句中已有谓语 is，instrument 与 name 被动关系，用过去分词作后置定语（＝which is named after）。</a:t>
            </a:r>
            <a:endParaRPr sz="2400" b="0">
              <a:solidFill>
                <a:srgbClr val="2C3E50"/>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4198048"/>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【57】 </a:t>
            </a:r>
            <a:r>
              <a:rPr sz="2400" b="0">
                <a:solidFill>
                  <a:srgbClr val="2C3E50"/>
                </a:solidFill>
                <a:latin typeface="微软雅黑" panose="020B0503020204020204" charset="-122"/>
              </a:rPr>
              <a:t>Legend has 57________ that the instrument was crafted by a herder...</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it</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Legend has it that... 为固定句型，意为“传说……”，it 为固定用法，真正内容由 that 从句引出。</a:t>
            </a:r>
            <a:endParaRPr sz="2400" b="0">
              <a:solidFill>
                <a:srgbClr val="2C3E50"/>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strips(down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第 58、59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614869"/>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【58】 </a:t>
            </a:r>
            <a:r>
              <a:rPr sz="2400" b="0">
                <a:solidFill>
                  <a:srgbClr val="2C3E50"/>
                </a:solidFill>
                <a:latin typeface="微软雅黑" panose="020B0503020204020204" charset="-122"/>
              </a:rPr>
              <a:t>the morin khuur has remained a 58________(faith) companion</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faithful</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冠词 a 与名词 companion 之间需形容词，faith→faithful“忠实的”。</a:t>
            </a:r>
            <a:endParaRPr sz="2400" b="0">
              <a:solidFill>
                <a:srgbClr val="2C3E50"/>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4198048"/>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【59】 </a:t>
            </a:r>
            <a:r>
              <a:rPr sz="2400" b="0">
                <a:solidFill>
                  <a:srgbClr val="2C3E50"/>
                </a:solidFill>
                <a:latin typeface="微软雅黑" panose="020B0503020204020204" charset="-122"/>
              </a:rPr>
              <a:t>its 59________(present) in everyday life</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presence</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形容词性物主代词 its 后接名词，present→presence“存在、出现”。</a:t>
            </a:r>
            <a:endParaRPr sz="2400" b="0">
              <a:solidFill>
                <a:srgbClr val="2C3E50"/>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strips(down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第 60、61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614869"/>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【60】 </a:t>
            </a:r>
            <a:r>
              <a:rPr sz="2400" b="0">
                <a:solidFill>
                  <a:srgbClr val="2C3E50"/>
                </a:solidFill>
                <a:latin typeface="微软雅黑" panose="020B0503020204020204" charset="-122"/>
              </a:rPr>
              <a:t>herders play the fiddle by campfires, 60________(tell) tales</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telling</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句中已有谓语 play，herders 与 tell 主动关系，用现在分词作伴随状语。</a:t>
            </a:r>
            <a:endParaRPr sz="2400" b="0">
              <a:solidFill>
                <a:srgbClr val="2C3E50"/>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4198048"/>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【61】 </a:t>
            </a:r>
            <a:r>
              <a:rPr sz="2400" b="0">
                <a:solidFill>
                  <a:srgbClr val="2C3E50"/>
                </a:solidFill>
                <a:latin typeface="微软雅黑" panose="020B0503020204020204" charset="-122"/>
              </a:rPr>
              <a:t>61________ urbanization and technological change, ... never faded</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Despite</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后为名词短语，需介词表让步，“尽管”，句首首字母大写。</a:t>
            </a:r>
            <a:endParaRPr sz="2400" b="0">
              <a:solidFill>
                <a:srgbClr val="2C3E50"/>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strips(down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第 62、63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614869"/>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【62】 </a:t>
            </a:r>
            <a:r>
              <a:rPr sz="2400" b="0">
                <a:solidFill>
                  <a:srgbClr val="2C3E50"/>
                </a:solidFill>
                <a:latin typeface="微软雅黑" panose="020B0503020204020204" charset="-122"/>
              </a:rPr>
              <a:t>In 2017, the instrument 62________(introduce) to classrooms</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was introduced</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In 2017 表过去，instrument 与 introduce 被动，主语单数，用一般过去时被动。</a:t>
            </a:r>
            <a:endParaRPr sz="2400" b="0">
              <a:solidFill>
                <a:srgbClr val="2C3E50"/>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4198048"/>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【63】 </a:t>
            </a:r>
            <a:r>
              <a:rPr sz="2400" b="0">
                <a:solidFill>
                  <a:srgbClr val="2C3E50"/>
                </a:solidFill>
                <a:latin typeface="微软雅黑" panose="020B0503020204020204" charset="-122"/>
              </a:rPr>
              <a:t>it is not 63________(common) to see...</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uncommon</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not uncommon 双重否定表“并非不常见”，即“常见”，common→uncommon。</a:t>
            </a:r>
            <a:endParaRPr sz="2400" b="0">
              <a:solidFill>
                <a:srgbClr val="2C3E50"/>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strips(down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5628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语法填空 · 第 64、65 题精讲</a:t>
            </a:r>
            <a:endParaRPr sz="2400" b="1">
              <a:solidFill>
                <a:srgbClr val="FFFFFF"/>
              </a:solidFill>
              <a:latin typeface="微软雅黑" panose="020B0503020204020204" charset="-122"/>
            </a:endParaRPr>
          </a:p>
        </p:txBody>
      </p:sp>
      <p:sp>
        <p:nvSpPr>
          <p:cNvPr id="5" name="Rectangle 4"/>
          <p:cNvSpPr/>
          <p:nvPr/>
        </p:nvSpPr>
        <p:spPr>
          <a:xfrm>
            <a:off x="502920" y="126187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77240" y="1614869"/>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【64】 </a:t>
            </a:r>
            <a:r>
              <a:rPr sz="2400" b="0">
                <a:solidFill>
                  <a:srgbClr val="2C3E50"/>
                </a:solidFill>
                <a:latin typeface="微软雅黑" panose="020B0503020204020204" charset="-122"/>
              </a:rPr>
              <a:t>forms 64________ cultural dialogue between East and West</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a</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dialogue 可数单数，表“一种文化对话”，cultural 辅音开头，用不定冠词 a。</a:t>
            </a:r>
            <a:endParaRPr sz="2400" b="0">
              <a:solidFill>
                <a:srgbClr val="2C3E50"/>
              </a:solidFill>
              <a:latin typeface="微软雅黑" panose="020B0503020204020204" charset="-122"/>
            </a:endParaRPr>
          </a:p>
        </p:txBody>
      </p:sp>
      <p:sp>
        <p:nvSpPr>
          <p:cNvPr id="7" name="Rectangle 6"/>
          <p:cNvSpPr/>
          <p:nvPr/>
        </p:nvSpPr>
        <p:spPr>
          <a:xfrm>
            <a:off x="777240" y="3744468"/>
            <a:ext cx="10652760" cy="18288"/>
          </a:xfrm>
          <a:prstGeom prst="rect">
            <a:avLst/>
          </a:prstGeom>
          <a:solidFill>
            <a:srgbClr val="E1E6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02920" y="3845052"/>
            <a:ext cx="128016" cy="2308860"/>
          </a:xfrm>
          <a:prstGeom prst="rect">
            <a:avLst/>
          </a:prstGeom>
          <a:solidFill>
            <a:srgbClr val="C89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77240" y="4198048"/>
            <a:ext cx="10927080" cy="1712595"/>
          </a:xfrm>
          <a:prstGeom prst="rect">
            <a:avLst/>
          </a:prstGeom>
          <a:noFill/>
        </p:spPr>
        <p:txBody>
          <a:bodyPr wrap="square" lIns="25400" tIns="12700" rIns="25400" bIns="12700" anchor="ctr">
            <a:spAutoFit/>
          </a:bodyPr>
          <a:lstStyle/>
          <a:p>
            <a:pPr algn="l">
              <a:lnSpc>
                <a:spcPct val="150000"/>
              </a:lnSpc>
              <a:spcAft>
                <a:spcPts val="200"/>
              </a:spcAft>
            </a:pPr>
            <a:r>
              <a:rPr sz="2400" b="1">
                <a:solidFill>
                  <a:srgbClr val="56286E"/>
                </a:solidFill>
                <a:latin typeface="微软雅黑" panose="020B0503020204020204" charset="-122"/>
              </a:rPr>
              <a:t>【65】 </a:t>
            </a:r>
            <a:r>
              <a:rPr sz="2400" b="0">
                <a:solidFill>
                  <a:srgbClr val="2C3E50"/>
                </a:solidFill>
                <a:latin typeface="微软雅黑" panose="020B0503020204020204" charset="-122"/>
              </a:rPr>
              <a:t>a voice 65________ carries the wind, the horses...</a:t>
            </a:r>
            <a:endParaRPr sz="2400" b="0">
              <a:solidFill>
                <a:srgbClr val="2C3E50"/>
              </a:solidFill>
              <a:latin typeface="微软雅黑" panose="020B0503020204020204" charset="-122"/>
            </a:endParaRPr>
          </a:p>
          <a:p>
            <a:pPr algn="l">
              <a:lnSpc>
                <a:spcPct val="150000"/>
              </a:lnSpc>
              <a:spcAft>
                <a:spcPts val="200"/>
              </a:spcAft>
            </a:pPr>
            <a:r>
              <a:rPr sz="2400" b="1">
                <a:solidFill>
                  <a:srgbClr val="219E5A"/>
                </a:solidFill>
                <a:latin typeface="微软雅黑" panose="020B0503020204020204" charset="-122"/>
              </a:rPr>
              <a:t>答案 ✅ that/which</a:t>
            </a:r>
            <a:r>
              <a:rPr sz="2400" b="1">
                <a:solidFill>
                  <a:srgbClr val="56286E"/>
                </a:solidFill>
                <a:latin typeface="微软雅黑" panose="020B0503020204020204" charset="-122"/>
              </a:rPr>
              <a:t>    解析：</a:t>
            </a:r>
            <a:r>
              <a:rPr sz="2400" b="0">
                <a:solidFill>
                  <a:srgbClr val="2C3E50"/>
                </a:solidFill>
                <a:latin typeface="微软雅黑" panose="020B0503020204020204" charset="-122"/>
              </a:rPr>
              <a:t>先行词 a voice 指物，关系词在定语从句中作主语，用 that 或 which。</a:t>
            </a:r>
            <a:endParaRPr sz="2400" b="0">
              <a:solidFill>
                <a:srgbClr val="2C3E50"/>
              </a:solidFill>
              <a:latin typeface="微软雅黑" panose="020B0503020204020204" charset="-122"/>
            </a:endParaRPr>
          </a:p>
        </p:txBody>
      </p:sp>
      <p:sp>
        <p:nvSpPr>
          <p:cNvPr id="11" name="TextBox 10"/>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strips(down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44780" y="92075"/>
          <a:ext cx="5328920" cy="6600825"/>
        </p:xfrm>
        <a:graphic>
          <a:graphicData uri="http://schemas.openxmlformats.org/drawingml/2006/table">
            <a:tbl>
              <a:tblPr/>
              <a:tblGrid>
                <a:gridCol w="570230"/>
                <a:gridCol w="1368425"/>
                <a:gridCol w="2292985"/>
                <a:gridCol w="1097280"/>
              </a:tblGrid>
              <a:tr h="600075">
                <a:tc>
                  <a:txBody>
                    <a:bodyPr/>
                    <a:p>
                      <a:pPr algn="ctr"/>
                      <a:r>
                        <a:rPr lang="zh-CN" altLang="en-US" sz="1600" b="1"/>
                        <a:t>题号</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solidFill>
                      <a:srgbClr val="F2F2F2"/>
                    </a:solidFill>
                  </a:tcPr>
                </a:tc>
                <a:tc>
                  <a:txBody>
                    <a:bodyPr/>
                    <a:p>
                      <a:pPr algn="ctr"/>
                      <a:r>
                        <a:rPr lang="zh-CN" altLang="en-US" sz="1600" b="1"/>
                        <a:t>答案</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solidFill>
                      <a:srgbClr val="F2F2F2"/>
                    </a:solidFill>
                  </a:tcPr>
                </a:tc>
                <a:tc>
                  <a:txBody>
                    <a:bodyPr/>
                    <a:p>
                      <a:pPr algn="ctr"/>
                      <a:r>
                        <a:rPr lang="zh-CN" altLang="en-US" sz="1600" b="1"/>
                        <a:t>考点</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solidFill>
                      <a:srgbClr val="F2F2F2"/>
                    </a:solidFill>
                  </a:tcPr>
                </a:tc>
                <a:tc>
                  <a:txBody>
                    <a:bodyPr/>
                    <a:p>
                      <a:pPr algn="ctr"/>
                      <a:r>
                        <a:rPr lang="zh-CN" altLang="en-US" sz="1600" b="1"/>
                        <a:t>难度</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solidFill>
                      <a:srgbClr val="F2F2F2"/>
                    </a:solidFill>
                  </a:tcPr>
                </a:tc>
              </a:tr>
              <a:tr h="600075">
                <a:tc>
                  <a:txBody>
                    <a:bodyPr/>
                    <a:p>
                      <a:pPr algn="ctr"/>
                      <a:r>
                        <a:rPr lang="en-US" altLang="zh-CN" sz="1600" b="1"/>
                        <a:t>56</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named</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过去分词作后置定语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57</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it</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固定句式 </a:t>
                      </a:r>
                      <a:r>
                        <a:rPr lang="en-US" altLang="zh-CN" sz="1600" b="1"/>
                        <a:t>Legend has it that...</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难</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58</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faithful</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名词</a:t>
                      </a:r>
                      <a:r>
                        <a:rPr lang="en-US" altLang="zh-CN" sz="1600" b="1"/>
                        <a:t>→</a:t>
                      </a:r>
                      <a:r>
                        <a:rPr lang="zh-CN" altLang="en-US" sz="1600" b="1"/>
                        <a:t>形容词</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易</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59</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presence</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形容词</a:t>
                      </a:r>
                      <a:r>
                        <a:rPr lang="en-US" altLang="zh-CN" sz="1600" b="1"/>
                        <a:t>→</a:t>
                      </a:r>
                      <a:r>
                        <a:rPr lang="zh-CN" altLang="en-US" sz="1600" b="1"/>
                        <a:t>名词</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60</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telling</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现在分词作伴随状语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61</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Despite</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介词表让步</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62</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was introduced</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被动语态</a:t>
                      </a:r>
                      <a:r>
                        <a:rPr lang="en-US" altLang="zh-CN" sz="1600" b="1"/>
                        <a:t>+</a:t>
                      </a:r>
                      <a:r>
                        <a:rPr lang="zh-CN" altLang="en-US" sz="1600" b="1"/>
                        <a:t>时态</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63</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uncommon</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反义前缀构词</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易</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64</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a</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冠词</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易</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r h="600075">
                <a:tc>
                  <a:txBody>
                    <a:bodyPr/>
                    <a:p>
                      <a:pPr algn="ctr"/>
                      <a:r>
                        <a:rPr lang="en-US" altLang="zh-CN" sz="1600" b="1"/>
                        <a:t>65</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en-US" altLang="zh-CN" sz="1600" b="1"/>
                        <a:t>that/which</a:t>
                      </a:r>
                      <a:endParaRPr lang="en-US" altLang="zh-CN"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定语从句关系代词</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c>
                  <a:txBody>
                    <a:bodyPr/>
                    <a:p>
                      <a:pPr algn="ctr"/>
                      <a:r>
                        <a:rPr lang="zh-CN" altLang="en-US" sz="1600" b="1"/>
                        <a:t>中</a:t>
                      </a:r>
                      <a:endParaRPr lang="zh-CN" altLang="en-US" sz="1600" b="1"/>
                    </a:p>
                  </a:txBody>
                  <a:tcPr marL="38417" marR="38417" marT="38417" marB="38417" anchor="ctr" anchorCtr="0">
                    <a:lnL w="5080" cap="flat" cmpd="sng">
                      <a:solidFill>
                        <a:srgbClr val="DDDDDD"/>
                      </a:solidFill>
                      <a:prstDash val="solid"/>
                      <a:headEnd type="none" w="med" len="med"/>
                      <a:tailEnd type="none" w="med" len="med"/>
                    </a:lnL>
                    <a:lnR w="5080" cap="flat" cmpd="sng">
                      <a:solidFill>
                        <a:srgbClr val="DDDDDD"/>
                      </a:solidFill>
                      <a:prstDash val="solid"/>
                      <a:headEnd type="none" w="med" len="med"/>
                      <a:tailEnd type="none" w="med" len="med"/>
                    </a:lnR>
                    <a:lnT w="5080" cap="flat" cmpd="sng">
                      <a:solidFill>
                        <a:srgbClr val="DDDDDD"/>
                      </a:solidFill>
                      <a:prstDash val="solid"/>
                      <a:headEnd type="none" w="med" len="med"/>
                      <a:tailEnd type="none" w="med" len="med"/>
                    </a:lnT>
                    <a:lnB w="5080" cap="flat" cmpd="sng">
                      <a:solidFill>
                        <a:srgbClr val="DDDDDD"/>
                      </a:solidFill>
                      <a:prstDash val="solid"/>
                      <a:headEnd type="none" w="med" len="med"/>
                      <a:tailEnd type="none" w="med" len="med"/>
                    </a:lnB>
                    <a:noFill/>
                  </a:tcPr>
                </a:tc>
              </a:tr>
            </a:tbl>
          </a:graphicData>
        </a:graphic>
      </p:graphicFrame>
      <p:sp>
        <p:nvSpPr>
          <p:cNvPr id="3" name="文本框 2"/>
          <p:cNvSpPr txBox="1"/>
          <p:nvPr/>
        </p:nvSpPr>
        <p:spPr>
          <a:xfrm>
            <a:off x="5687060" y="187960"/>
            <a:ext cx="6388735" cy="6160770"/>
          </a:xfrm>
          <a:prstGeom prst="rect">
            <a:avLst/>
          </a:prstGeom>
          <a:noFill/>
        </p:spPr>
        <p:txBody>
          <a:bodyPr wrap="square" rtlCol="0">
            <a:noAutofit/>
          </a:bodyPr>
          <a:p>
            <a:pPr>
              <a:lnSpc>
                <a:spcPct val="120000"/>
              </a:lnSpc>
              <a:spcBef>
                <a:spcPts val="0"/>
              </a:spcBef>
              <a:spcAft>
                <a:spcPts val="0"/>
              </a:spcAft>
            </a:pPr>
            <a:r>
              <a:rPr lang="zh-CN" altLang="en-US" b="1"/>
              <a:t>1. 第57题是最有区分度的拉分题</a:t>
            </a:r>
            <a:endParaRPr lang="zh-CN" altLang="en-US" b="1"/>
          </a:p>
          <a:p>
            <a:pPr>
              <a:lnSpc>
                <a:spcPct val="120000"/>
              </a:lnSpc>
              <a:spcBef>
                <a:spcPts val="0"/>
              </a:spcBef>
              <a:spcAft>
                <a:spcPts val="0"/>
              </a:spcAft>
            </a:pPr>
            <a:r>
              <a:rPr lang="en-US" altLang="zh-CN"/>
              <a:t>Legend has it that... </a:t>
            </a:r>
            <a:r>
              <a:rPr lang="zh-CN" altLang="en-US"/>
              <a:t>是高考大纲里的固定句式，但学生很容易被 </a:t>
            </a:r>
            <a:r>
              <a:rPr lang="en-US" altLang="zh-CN"/>
              <a:t>Legend has ____ that </a:t>
            </a:r>
            <a:r>
              <a:rPr lang="zh-CN" altLang="en-US"/>
              <a:t>这种挖空方式卡住——他们会想填 </a:t>
            </a:r>
            <a:r>
              <a:rPr lang="en-US" altLang="zh-CN"/>
              <a:t>said、shown、proved，</a:t>
            </a:r>
            <a:r>
              <a:rPr lang="zh-CN" altLang="en-US"/>
              <a:t>但正确答案是 </a:t>
            </a:r>
            <a:r>
              <a:rPr lang="en-US" altLang="zh-CN"/>
              <a:t>it。</a:t>
            </a:r>
            <a:r>
              <a:rPr lang="zh-CN" altLang="en-US"/>
              <a:t>这道题精准区分了"靠语感蒙"和"真正掌握固定搭配"的学生。</a:t>
            </a:r>
            <a:endParaRPr lang="zh-CN" altLang="en-US"/>
          </a:p>
          <a:p>
            <a:pPr>
              <a:lnSpc>
                <a:spcPct val="120000"/>
              </a:lnSpc>
              <a:spcBef>
                <a:spcPts val="0"/>
              </a:spcBef>
              <a:spcAft>
                <a:spcPts val="0"/>
              </a:spcAft>
            </a:pPr>
            <a:r>
              <a:rPr lang="zh-CN" altLang="en-US" b="1"/>
              <a:t>2. 第56题和第60题构成非谓语的双向考察</a:t>
            </a:r>
            <a:endParaRPr lang="zh-CN" altLang="en-US" b="1"/>
          </a:p>
          <a:p>
            <a:pPr>
              <a:lnSpc>
                <a:spcPct val="120000"/>
              </a:lnSpc>
              <a:spcBef>
                <a:spcPts val="0"/>
              </a:spcBef>
              <a:spcAft>
                <a:spcPts val="0"/>
              </a:spcAft>
            </a:pPr>
            <a:r>
              <a:rPr lang="zh-CN" altLang="en-US"/>
              <a:t>56题 </a:t>
            </a:r>
            <a:r>
              <a:rPr lang="en-US" altLang="zh-CN"/>
              <a:t>named </a:t>
            </a:r>
            <a:r>
              <a:rPr lang="zh-CN" altLang="en-US"/>
              <a:t>是过去分词表被动（被命名为），60题 </a:t>
            </a:r>
            <a:r>
              <a:rPr lang="en-US" altLang="zh-CN"/>
              <a:t>telling </a:t>
            </a:r>
            <a:r>
              <a:rPr lang="zh-CN" altLang="en-US"/>
              <a:t>是现在分词表主动伴随——一个 </a:t>
            </a:r>
            <a:r>
              <a:rPr lang="en-US" altLang="zh-CN"/>
              <a:t>ed </a:t>
            </a:r>
            <a:r>
              <a:rPr lang="zh-CN" altLang="en-US"/>
              <a:t>一个 </a:t>
            </a:r>
            <a:r>
              <a:rPr lang="en-US" altLang="zh-CN"/>
              <a:t>ing，</a:t>
            </a:r>
            <a:r>
              <a:rPr lang="zh-CN" altLang="en-US"/>
              <a:t>考的是非谓语最核心的"主被动判断"能力，两道题放在同一篇文章里形成了漂亮的对照。</a:t>
            </a:r>
            <a:endParaRPr lang="zh-CN" altLang="en-US"/>
          </a:p>
          <a:p>
            <a:pPr>
              <a:lnSpc>
                <a:spcPct val="120000"/>
              </a:lnSpc>
              <a:spcBef>
                <a:spcPts val="0"/>
              </a:spcBef>
              <a:spcAft>
                <a:spcPts val="0"/>
              </a:spcAft>
            </a:pPr>
            <a:r>
              <a:rPr lang="zh-CN" altLang="en-US" b="1"/>
              <a:t>3. 第61题考的是逻辑而非死记硬背</a:t>
            </a:r>
            <a:endParaRPr lang="zh-CN" altLang="en-US" b="1"/>
          </a:p>
          <a:p>
            <a:pPr>
              <a:lnSpc>
                <a:spcPct val="120000"/>
              </a:lnSpc>
              <a:spcBef>
                <a:spcPts val="0"/>
              </a:spcBef>
              <a:spcAft>
                <a:spcPts val="0"/>
              </a:spcAft>
            </a:pPr>
            <a:r>
              <a:rPr lang="en-US" altLang="zh-CN"/>
              <a:t>Despite urbanization and technological change, the morin khuur has never faded... </a:t>
            </a:r>
            <a:r>
              <a:rPr lang="zh-CN" altLang="en-US"/>
              <a:t>挖掉句首的让步连词/介词，学生必须读懂前后句的转折关系才能填对。这不是考背单词，是考阅读理解能力。</a:t>
            </a:r>
            <a:endParaRPr lang="zh-CN" altLang="en-US"/>
          </a:p>
          <a:p>
            <a:pPr>
              <a:lnSpc>
                <a:spcPct val="120000"/>
              </a:lnSpc>
              <a:spcBef>
                <a:spcPts val="0"/>
              </a:spcBef>
              <a:spcAft>
                <a:spcPts val="0"/>
              </a:spcAft>
            </a:pPr>
            <a:r>
              <a:rPr lang="zh-CN" altLang="en-US" b="1"/>
              <a:t>4. 第63题的反义构词有陷阱</a:t>
            </a:r>
            <a:endParaRPr lang="zh-CN" altLang="en-US" b="1"/>
          </a:p>
          <a:p>
            <a:pPr>
              <a:lnSpc>
                <a:spcPct val="120000"/>
              </a:lnSpc>
              <a:spcBef>
                <a:spcPts val="0"/>
              </a:spcBef>
              <a:spcAft>
                <a:spcPts val="0"/>
              </a:spcAft>
            </a:pPr>
            <a:r>
              <a:rPr lang="zh-CN" altLang="en-US"/>
              <a:t>看到 </a:t>
            </a:r>
            <a:r>
              <a:rPr lang="en-US" altLang="zh-CN"/>
              <a:t>not ____ (common)，</a:t>
            </a:r>
            <a:r>
              <a:rPr lang="zh-CN" altLang="en-US"/>
              <a:t>学生本能反应是填 </a:t>
            </a:r>
            <a:r>
              <a:rPr lang="en-US" altLang="zh-CN"/>
              <a:t>uncommon，</a:t>
            </a:r>
            <a:r>
              <a:rPr lang="zh-CN" altLang="en-US"/>
              <a:t>但极少数学生会犹豫是不是填 </a:t>
            </a:r>
            <a:r>
              <a:rPr lang="en-US" altLang="zh-CN"/>
              <a:t>commonly。</a:t>
            </a:r>
            <a:r>
              <a:rPr lang="zh-CN" altLang="en-US"/>
              <a:t>这个空看似简单，其实在考"</a:t>
            </a:r>
            <a:r>
              <a:rPr lang="en-US" altLang="zh-CN"/>
              <a:t>not + </a:t>
            </a:r>
            <a:r>
              <a:rPr lang="zh-CN" altLang="en-US"/>
              <a:t>形容词"这个结构里是否允许再加否定前缀——真正理解句意才能做对。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思维导图（产品总览）</a:t>
            </a:r>
            <a:endParaRPr sz="2400" b="1">
              <a:solidFill>
                <a:srgbClr val="FFFFFF"/>
              </a:solidFill>
              <a:latin typeface="微软雅黑" panose="020B0503020204020204" charset="-122"/>
            </a:endParaRPr>
          </a:p>
        </p:txBody>
      </p:sp>
      <p:sp>
        <p:nvSpPr>
          <p:cNvPr id="5" name="Rounded Rectangle 4"/>
          <p:cNvSpPr/>
          <p:nvPr/>
        </p:nvSpPr>
        <p:spPr>
          <a:xfrm>
            <a:off x="502920" y="1143000"/>
            <a:ext cx="11201400" cy="502920"/>
          </a:xfrm>
          <a:prstGeom prst="roundRect">
            <a:avLst/>
          </a:prstGeom>
          <a:solidFill>
            <a:srgbClr val="F5F8FA"/>
          </a:solidFill>
          <a:ln w="1524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143000"/>
            <a:ext cx="10972800" cy="502920"/>
          </a:xfrm>
          <a:prstGeom prst="rect">
            <a:avLst/>
          </a:prstGeom>
          <a:noFill/>
        </p:spPr>
        <p:txBody>
          <a:bodyPr wrap="square" lIns="25400" tIns="12700" rIns="25400" bIns="12700" anchor="ctr">
            <a:spAutoFit/>
          </a:bodyPr>
          <a:lstStyle/>
          <a:p>
            <a:pPr algn="l">
              <a:lnSpc>
                <a:spcPct val="100000"/>
              </a:lnSpc>
              <a:spcAft>
                <a:spcPts val="400"/>
              </a:spcAft>
            </a:pPr>
            <a:r>
              <a:rPr sz="1800" b="1">
                <a:solidFill>
                  <a:srgbClr val="1E3C72"/>
                </a:solidFill>
                <a:latin typeface="微软雅黑" panose="020B0503020204020204" charset="-122"/>
              </a:rPr>
              <a:t>总起：三款「智能科技 × 日常实用」新品，共同指向——科技赋能、绿色环保、生活落地</a:t>
            </a:r>
            <a:endParaRPr sz="1800" b="1">
              <a:solidFill>
                <a:srgbClr val="1E3C72"/>
              </a:solidFill>
              <a:latin typeface="微软雅黑" panose="020B0503020204020204" charset="-122"/>
            </a:endParaRPr>
          </a:p>
        </p:txBody>
      </p:sp>
      <p:sp>
        <p:nvSpPr>
          <p:cNvPr id="7" name="Rounded Rectangle 6"/>
          <p:cNvSpPr/>
          <p:nvPr/>
        </p:nvSpPr>
        <p:spPr>
          <a:xfrm>
            <a:off x="548640" y="1828800"/>
            <a:ext cx="3566160" cy="3977639"/>
          </a:xfrm>
          <a:prstGeom prst="roundRect">
            <a:avLst/>
          </a:prstGeom>
          <a:solidFill>
            <a:srgbClr val="DEE8F8"/>
          </a:solidFill>
          <a:ln w="25400">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ounded Rectangle 7"/>
          <p:cNvSpPr/>
          <p:nvPr/>
        </p:nvSpPr>
        <p:spPr>
          <a:xfrm>
            <a:off x="548640" y="1828800"/>
            <a:ext cx="3566160" cy="640080"/>
          </a:xfrm>
          <a:prstGeom prst="round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48640" y="1828800"/>
            <a:ext cx="3566160" cy="64008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ON TRACK</a:t>
            </a:r>
            <a:endParaRPr sz="2000" b="1">
              <a:solidFill>
                <a:srgbClr val="FFFFFF"/>
              </a:solidFill>
              <a:latin typeface="微软雅黑" panose="020B0503020204020204" charset="-122"/>
            </a:endParaRPr>
          </a:p>
        </p:txBody>
      </p:sp>
      <p:sp>
        <p:nvSpPr>
          <p:cNvPr id="10" name="TextBox 9"/>
          <p:cNvSpPr txBox="1"/>
          <p:nvPr/>
        </p:nvSpPr>
        <p:spPr>
          <a:xfrm>
            <a:off x="685800" y="2578608"/>
            <a:ext cx="3291840" cy="45720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1E3C72"/>
                </a:solidFill>
                <a:latin typeface="微软雅黑" panose="020B0503020204020204" charset="-122"/>
              </a:rPr>
              <a:t>Fitbit Air</a:t>
            </a:r>
            <a:endParaRPr sz="2000" b="1">
              <a:solidFill>
                <a:srgbClr val="1E3C72"/>
              </a:solidFill>
              <a:latin typeface="微软雅黑" panose="020B0503020204020204" charset="-122"/>
            </a:endParaRPr>
          </a:p>
        </p:txBody>
      </p:sp>
      <p:sp>
        <p:nvSpPr>
          <p:cNvPr id="11" name="Rounded Rectangle 10"/>
          <p:cNvSpPr/>
          <p:nvPr/>
        </p:nvSpPr>
        <p:spPr>
          <a:xfrm>
            <a:off x="685800" y="3090672"/>
            <a:ext cx="3291840" cy="457200"/>
          </a:xfrm>
          <a:prstGeom prst="roundRect">
            <a:avLst/>
          </a:prstGeom>
          <a:solidFill>
            <a:srgbClr val="FFFFFF"/>
          </a:solidFill>
          <a:ln w="12700">
            <a:solidFill>
              <a:srgbClr val="1E3C7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5800" y="3090672"/>
            <a:ext cx="3291840" cy="45720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2C3E50"/>
                </a:solidFill>
                <a:latin typeface="微软雅黑" panose="020B0503020204020204" charset="-122"/>
              </a:rPr>
              <a:t>价格  £84.99</a:t>
            </a:r>
            <a:endParaRPr sz="1800" b="1">
              <a:solidFill>
                <a:srgbClr val="2C3E50"/>
              </a:solidFill>
              <a:latin typeface="微软雅黑" panose="020B0503020204020204" charset="-122"/>
            </a:endParaRPr>
          </a:p>
        </p:txBody>
      </p:sp>
      <p:sp>
        <p:nvSpPr>
          <p:cNvPr id="13" name="TextBox 12"/>
          <p:cNvSpPr txBox="1"/>
          <p:nvPr/>
        </p:nvSpPr>
        <p:spPr>
          <a:xfrm>
            <a:off x="713232" y="3675887"/>
            <a:ext cx="3236976" cy="2011679"/>
          </a:xfrm>
          <a:prstGeom prst="rect">
            <a:avLst/>
          </a:prstGeom>
          <a:noFill/>
        </p:spPr>
        <p:txBody>
          <a:bodyPr wrap="square" lIns="25400" tIns="12700" rIns="25400" bIns="12700" anchor="t">
            <a:spAutoFit/>
          </a:bodyPr>
          <a:lstStyle/>
          <a:p>
            <a:pPr algn="l">
              <a:lnSpc>
                <a:spcPct val="100000"/>
              </a:lnSpc>
              <a:spcAft>
                <a:spcPts val="400"/>
              </a:spcAft>
            </a:pPr>
            <a:r>
              <a:rPr sz="1800" b="0">
                <a:solidFill>
                  <a:srgbClr val="2C3E50"/>
                </a:solidFill>
                <a:latin typeface="微软雅黑" panose="020B0503020204020204" charset="-122"/>
              </a:rPr>
              <a:t>• 无屏健身追踪器</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心率/血氧/运动数据</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AI 教练 +$7.99/月</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比竞品更便宜</a:t>
            </a:r>
            <a:endParaRPr sz="1800" b="0">
              <a:solidFill>
                <a:srgbClr val="2C3E50"/>
              </a:solidFill>
              <a:latin typeface="微软雅黑" panose="020B0503020204020204" charset="-122"/>
            </a:endParaRPr>
          </a:p>
        </p:txBody>
      </p:sp>
      <p:sp>
        <p:nvSpPr>
          <p:cNvPr id="14" name="Rounded Rectangle 13"/>
          <p:cNvSpPr/>
          <p:nvPr/>
        </p:nvSpPr>
        <p:spPr>
          <a:xfrm>
            <a:off x="4389120" y="1828800"/>
            <a:ext cx="3566160" cy="3977639"/>
          </a:xfrm>
          <a:prstGeom prst="roundRect">
            <a:avLst/>
          </a:prstGeom>
          <a:solidFill>
            <a:srgbClr val="DCF0DE"/>
          </a:solidFill>
          <a:ln w="25400">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4389120" y="1828800"/>
            <a:ext cx="3566160" cy="640080"/>
          </a:xfrm>
          <a:prstGeom prst="roundRect">
            <a:avLst/>
          </a:prstGeom>
          <a:solidFill>
            <a:srgbClr val="1B5E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4389120" y="1828800"/>
            <a:ext cx="3566160" cy="64008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GOOD TIMING</a:t>
            </a:r>
            <a:endParaRPr sz="2000" b="1">
              <a:solidFill>
                <a:srgbClr val="FFFFFF"/>
              </a:solidFill>
              <a:latin typeface="微软雅黑" panose="020B0503020204020204" charset="-122"/>
            </a:endParaRPr>
          </a:p>
        </p:txBody>
      </p:sp>
      <p:sp>
        <p:nvSpPr>
          <p:cNvPr id="17" name="TextBox 16"/>
          <p:cNvSpPr txBox="1"/>
          <p:nvPr/>
        </p:nvSpPr>
        <p:spPr>
          <a:xfrm>
            <a:off x="4526280" y="2578608"/>
            <a:ext cx="3291840" cy="45720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1B5E20"/>
                </a:solidFill>
                <a:latin typeface="微软雅黑" panose="020B0503020204020204" charset="-122"/>
              </a:rPr>
              <a:t>Detrash 手表</a:t>
            </a:r>
            <a:endParaRPr sz="2000" b="1">
              <a:solidFill>
                <a:srgbClr val="1B5E20"/>
              </a:solidFill>
              <a:latin typeface="微软雅黑" panose="020B0503020204020204" charset="-122"/>
            </a:endParaRPr>
          </a:p>
        </p:txBody>
      </p:sp>
      <p:sp>
        <p:nvSpPr>
          <p:cNvPr id="18" name="Rounded Rectangle 17"/>
          <p:cNvSpPr/>
          <p:nvPr/>
        </p:nvSpPr>
        <p:spPr>
          <a:xfrm>
            <a:off x="4526280" y="3090672"/>
            <a:ext cx="3291840" cy="457200"/>
          </a:xfrm>
          <a:prstGeom prst="roundRect">
            <a:avLst/>
          </a:prstGeom>
          <a:solidFill>
            <a:srgbClr val="FFFFFF"/>
          </a:solidFill>
          <a:ln w="12700">
            <a:solidFill>
              <a:srgbClr val="1B5E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4526280" y="3090672"/>
            <a:ext cx="3291840" cy="45720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2C3E50"/>
                </a:solidFill>
                <a:latin typeface="微软雅黑" panose="020B0503020204020204" charset="-122"/>
              </a:rPr>
              <a:t>价格  &lt;£500</a:t>
            </a:r>
            <a:endParaRPr sz="1800" b="1">
              <a:solidFill>
                <a:srgbClr val="2C3E50"/>
              </a:solidFill>
              <a:latin typeface="微软雅黑" panose="020B0503020204020204" charset="-122"/>
            </a:endParaRPr>
          </a:p>
        </p:txBody>
      </p:sp>
      <p:sp>
        <p:nvSpPr>
          <p:cNvPr id="20" name="TextBox 19"/>
          <p:cNvSpPr txBox="1"/>
          <p:nvPr/>
        </p:nvSpPr>
        <p:spPr>
          <a:xfrm>
            <a:off x="4553712" y="3675887"/>
            <a:ext cx="3236976" cy="2011679"/>
          </a:xfrm>
          <a:prstGeom prst="rect">
            <a:avLst/>
          </a:prstGeom>
          <a:noFill/>
        </p:spPr>
        <p:txBody>
          <a:bodyPr wrap="square" lIns="25400" tIns="12700" rIns="25400" bIns="12700" anchor="t">
            <a:spAutoFit/>
          </a:bodyPr>
          <a:lstStyle/>
          <a:p>
            <a:pPr algn="l">
              <a:lnSpc>
                <a:spcPct val="100000"/>
              </a:lnSpc>
              <a:spcAft>
                <a:spcPts val="400"/>
              </a:spcAft>
            </a:pPr>
            <a:r>
              <a:rPr sz="1800" b="0">
                <a:solidFill>
                  <a:srgbClr val="2C3E50"/>
                </a:solidFill>
                <a:latin typeface="微软雅黑" panose="020B0503020204020204" charset="-122"/>
              </a:rPr>
              <a:t>• 回收海洋塑料/钢材/边角料</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英国品牌，多为限量</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正装到潜水多风格</a:t>
            </a:r>
            <a:endParaRPr sz="1800" b="0">
              <a:solidFill>
                <a:srgbClr val="2C3E50"/>
              </a:solidFill>
              <a:latin typeface="微软雅黑" panose="020B0503020204020204" charset="-122"/>
            </a:endParaRPr>
          </a:p>
        </p:txBody>
      </p:sp>
      <p:sp>
        <p:nvSpPr>
          <p:cNvPr id="21" name="Rounded Rectangle 20"/>
          <p:cNvSpPr/>
          <p:nvPr/>
        </p:nvSpPr>
        <p:spPr>
          <a:xfrm>
            <a:off x="8229600" y="1828800"/>
            <a:ext cx="3566160" cy="3977639"/>
          </a:xfrm>
          <a:prstGeom prst="roundRect">
            <a:avLst/>
          </a:prstGeom>
          <a:solidFill>
            <a:srgbClr val="F8E2D7"/>
          </a:solidFill>
          <a:ln w="25400">
            <a:solidFill>
              <a:srgbClr val="BF360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ounded Rectangle 21"/>
          <p:cNvSpPr/>
          <p:nvPr/>
        </p:nvSpPr>
        <p:spPr>
          <a:xfrm>
            <a:off x="8229600" y="1828800"/>
            <a:ext cx="3566160" cy="640080"/>
          </a:xfrm>
          <a:prstGeom prst="roundRect">
            <a:avLst/>
          </a:prstGeom>
          <a:solidFill>
            <a:srgbClr val="BF360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8229600" y="1828800"/>
            <a:ext cx="3566160" cy="640080"/>
          </a:xfrm>
          <a:prstGeom prst="rect">
            <a:avLst/>
          </a:prstGeom>
          <a:noFill/>
        </p:spPr>
        <p:txBody>
          <a:bodyPr wrap="square" lIns="25400" tIns="12700" rIns="25400" bIns="12700" anchor="ctr">
            <a:spAutoFit/>
          </a:bodyPr>
          <a:lstStyle/>
          <a:p>
            <a:pPr algn="ctr">
              <a:lnSpc>
                <a:spcPct val="100000"/>
              </a:lnSpc>
              <a:spcAft>
                <a:spcPts val="400"/>
              </a:spcAft>
            </a:pPr>
            <a:r>
              <a:rPr sz="2000" b="1">
                <a:solidFill>
                  <a:srgbClr val="FFFFFF"/>
                </a:solidFill>
                <a:latin typeface="微软雅黑" panose="020B0503020204020204" charset="-122"/>
              </a:rPr>
              <a:t>PLASTIC PROGRESS</a:t>
            </a:r>
            <a:endParaRPr sz="2000" b="1">
              <a:solidFill>
                <a:srgbClr val="FFFFFF"/>
              </a:solidFill>
              <a:latin typeface="微软雅黑" panose="020B0503020204020204" charset="-122"/>
            </a:endParaRPr>
          </a:p>
        </p:txBody>
      </p:sp>
      <p:sp>
        <p:nvSpPr>
          <p:cNvPr id="24" name="TextBox 23"/>
          <p:cNvSpPr txBox="1"/>
          <p:nvPr/>
        </p:nvSpPr>
        <p:spPr>
          <a:xfrm>
            <a:off x="8366760" y="2578608"/>
            <a:ext cx="3291840" cy="457200"/>
          </a:xfrm>
          <a:prstGeom prst="rect">
            <a:avLst/>
          </a:prstGeom>
          <a:noFill/>
        </p:spPr>
        <p:txBody>
          <a:bodyPr wrap="square" lIns="25400" tIns="12700" rIns="25400" bIns="12700" anchor="ctr">
            <a:spAutoFit/>
          </a:bodyPr>
          <a:lstStyle/>
          <a:p>
            <a:pPr algn="l">
              <a:lnSpc>
                <a:spcPct val="100000"/>
              </a:lnSpc>
              <a:spcAft>
                <a:spcPts val="400"/>
              </a:spcAft>
            </a:pPr>
            <a:r>
              <a:rPr sz="2000" b="1">
                <a:solidFill>
                  <a:srgbClr val="BF360C"/>
                </a:solidFill>
                <a:latin typeface="微软雅黑" panose="020B0503020204020204" charset="-122"/>
              </a:rPr>
              <a:t>Regen 过滤器</a:t>
            </a:r>
            <a:endParaRPr sz="2000" b="1">
              <a:solidFill>
                <a:srgbClr val="BF360C"/>
              </a:solidFill>
              <a:latin typeface="微软雅黑" panose="020B0503020204020204" charset="-122"/>
            </a:endParaRPr>
          </a:p>
        </p:txBody>
      </p:sp>
      <p:sp>
        <p:nvSpPr>
          <p:cNvPr id="25" name="Rounded Rectangle 24"/>
          <p:cNvSpPr/>
          <p:nvPr/>
        </p:nvSpPr>
        <p:spPr>
          <a:xfrm>
            <a:off x="8366760" y="3090672"/>
            <a:ext cx="3291840" cy="457200"/>
          </a:xfrm>
          <a:prstGeom prst="roundRect">
            <a:avLst/>
          </a:prstGeom>
          <a:solidFill>
            <a:srgbClr val="FFFFFF"/>
          </a:solidFill>
          <a:ln w="12700">
            <a:solidFill>
              <a:srgbClr val="BF360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8366760" y="3090672"/>
            <a:ext cx="3291840" cy="457200"/>
          </a:xfrm>
          <a:prstGeom prst="rect">
            <a:avLst/>
          </a:prstGeom>
          <a:noFill/>
        </p:spPr>
        <p:txBody>
          <a:bodyPr wrap="square" lIns="25400" tIns="12700" rIns="25400" bIns="12700" anchor="ctr">
            <a:spAutoFit/>
          </a:bodyPr>
          <a:lstStyle/>
          <a:p>
            <a:pPr algn="ctr">
              <a:lnSpc>
                <a:spcPct val="100000"/>
              </a:lnSpc>
              <a:spcAft>
                <a:spcPts val="400"/>
              </a:spcAft>
            </a:pPr>
            <a:r>
              <a:rPr sz="1800" b="1">
                <a:solidFill>
                  <a:srgbClr val="2C3E50"/>
                </a:solidFill>
                <a:latin typeface="微软雅黑" panose="020B0503020204020204" charset="-122"/>
              </a:rPr>
              <a:t>价格  £199</a:t>
            </a:r>
            <a:endParaRPr sz="1800" b="1">
              <a:solidFill>
                <a:srgbClr val="2C3E50"/>
              </a:solidFill>
              <a:latin typeface="微软雅黑" panose="020B0503020204020204" charset="-122"/>
            </a:endParaRPr>
          </a:p>
        </p:txBody>
      </p:sp>
      <p:sp>
        <p:nvSpPr>
          <p:cNvPr id="27" name="TextBox 26"/>
          <p:cNvSpPr txBox="1"/>
          <p:nvPr/>
        </p:nvSpPr>
        <p:spPr>
          <a:xfrm>
            <a:off x="8394192" y="3675887"/>
            <a:ext cx="3236976" cy="2011679"/>
          </a:xfrm>
          <a:prstGeom prst="rect">
            <a:avLst/>
          </a:prstGeom>
          <a:noFill/>
        </p:spPr>
        <p:txBody>
          <a:bodyPr wrap="square" lIns="25400" tIns="12700" rIns="25400" bIns="12700" anchor="t">
            <a:spAutoFit/>
          </a:bodyPr>
          <a:lstStyle/>
          <a:p>
            <a:pPr algn="l">
              <a:lnSpc>
                <a:spcPct val="100000"/>
              </a:lnSpc>
              <a:spcAft>
                <a:spcPts val="400"/>
              </a:spcAft>
            </a:pPr>
            <a:r>
              <a:rPr sz="1800" b="0">
                <a:solidFill>
                  <a:srgbClr val="2C3E50"/>
                </a:solidFill>
                <a:latin typeface="微软雅黑" panose="020B0503020204020204" charset="-122"/>
              </a:rPr>
              <a:t>• 拦截洗衣微塑料</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2025 Moonshot 奖·97%有效</a:t>
            </a:r>
            <a:endParaRPr sz="1800" b="0">
              <a:solidFill>
                <a:srgbClr val="2C3E50"/>
              </a:solidFill>
              <a:latin typeface="微软雅黑" panose="020B0503020204020204" charset="-122"/>
            </a:endParaRPr>
          </a:p>
          <a:p>
            <a:pPr algn="l">
              <a:lnSpc>
                <a:spcPct val="100000"/>
              </a:lnSpc>
              <a:spcAft>
                <a:spcPts val="400"/>
              </a:spcAft>
            </a:pPr>
            <a:r>
              <a:rPr sz="1800" b="0">
                <a:solidFill>
                  <a:srgbClr val="2C3E50"/>
                </a:solidFill>
                <a:latin typeface="微软雅黑" panose="020B0503020204020204" charset="-122"/>
              </a:rPr>
              <a:t>• 可装洗衣机或单买</a:t>
            </a:r>
            <a:endParaRPr sz="1800" b="0">
              <a:solidFill>
                <a:srgbClr val="2C3E50"/>
              </a:solidFill>
              <a:latin typeface="微软雅黑" panose="020B0503020204020204" charset="-122"/>
            </a:endParaRPr>
          </a:p>
        </p:txBody>
      </p:sp>
      <p:sp>
        <p:nvSpPr>
          <p:cNvPr id="29" name="TextBox 28"/>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第 21 题</a:t>
            </a:r>
            <a:endParaRPr sz="2400" b="1">
              <a:solidFill>
                <a:srgbClr val="FFFFFF"/>
              </a:solidFill>
              <a:latin typeface="微软雅黑" panose="020B0503020204020204" charset="-122"/>
            </a:endParaRPr>
          </a:p>
        </p:txBody>
      </p:sp>
      <p:sp>
        <p:nvSpPr>
          <p:cNvPr id="5" name="TextBox 4"/>
          <p:cNvSpPr txBox="1"/>
          <p:nvPr/>
        </p:nvSpPr>
        <p:spPr>
          <a:xfrm>
            <a:off x="502920" y="1143000"/>
            <a:ext cx="11201400" cy="5426710"/>
          </a:xfrm>
          <a:prstGeom prst="rect">
            <a:avLst/>
          </a:prstGeom>
          <a:noFill/>
        </p:spPr>
        <p:txBody>
          <a:bodyPr wrap="square" lIns="25400" tIns="12700" rIns="25400" bIns="12700" anchor="t">
            <a:spAutoFit/>
          </a:bodyPr>
          <a:lstStyle/>
          <a:p>
            <a:pPr algn="l">
              <a:lnSpc>
                <a:spcPct val="103000"/>
              </a:lnSpc>
              <a:spcAft>
                <a:spcPts val="400"/>
              </a:spcAft>
            </a:pPr>
            <a:r>
              <a:rPr sz="2600" b="1">
                <a:solidFill>
                  <a:srgbClr val="FFC107"/>
                </a:solidFill>
                <a:latin typeface="微软雅黑" panose="020B0503020204020204" charset="-122"/>
              </a:rPr>
              <a:t>【题干】 </a:t>
            </a:r>
            <a:r>
              <a:rPr sz="2600" b="1">
                <a:solidFill>
                  <a:srgbClr val="2C3E50"/>
                </a:solidFill>
                <a:latin typeface="微软雅黑" panose="020B0503020204020204" charset="-122"/>
              </a:rPr>
              <a:t>Which is one of the advantages of the Fitbit Air?</a:t>
            </a:r>
            <a:endParaRPr sz="2600" b="1">
              <a:solidFill>
                <a:srgbClr val="2C3E50"/>
              </a:solidFill>
              <a:latin typeface="微软雅黑" panose="020B0503020204020204" charset="-122"/>
            </a:endParaRPr>
          </a:p>
          <a:p>
            <a:pPr algn="l">
              <a:lnSpc>
                <a:spcPct val="103000"/>
              </a:lnSpc>
              <a:spcAft>
                <a:spcPts val="400"/>
              </a:spcAft>
            </a:pPr>
            <a:r>
              <a:rPr sz="2600" b="0">
                <a:solidFill>
                  <a:srgbClr val="6E7884"/>
                </a:solidFill>
                <a:latin typeface="微软雅黑" panose="020B0503020204020204" charset="-122"/>
              </a:rPr>
              <a:t>（Fitbit Air 的优势之一是？）</a:t>
            </a:r>
            <a:endParaRPr sz="2600" b="0">
              <a:solidFill>
                <a:srgbClr val="6E7884"/>
              </a:solidFill>
              <a:latin typeface="微软雅黑" panose="020B0503020204020204" charset="-122"/>
            </a:endParaRPr>
          </a:p>
          <a:p>
            <a:pPr algn="l">
              <a:lnSpc>
                <a:spcPct val="103000"/>
              </a:lnSpc>
              <a:spcAft>
                <a:spcPts val="400"/>
              </a:spcAft>
            </a:pPr>
            <a:r>
              <a:rPr sz="2600" b="1">
                <a:solidFill>
                  <a:srgbClr val="FFC107"/>
                </a:solidFill>
                <a:latin typeface="微软雅黑" panose="020B0503020204020204" charset="-122"/>
              </a:rPr>
              <a:t>【选项】</a:t>
            </a:r>
            <a:endParaRPr sz="2600" b="1">
              <a:solidFill>
                <a:srgbClr val="FFC107"/>
              </a:solidFill>
              <a:latin typeface="微软雅黑" panose="020B0503020204020204" charset="-122"/>
            </a:endParaRPr>
          </a:p>
          <a:p>
            <a:pPr algn="l">
              <a:lnSpc>
                <a:spcPct val="103000"/>
              </a:lnSpc>
              <a:spcAft>
                <a:spcPts val="400"/>
              </a:spcAft>
            </a:pPr>
            <a:r>
              <a:rPr sz="2600" b="1">
                <a:solidFill>
                  <a:srgbClr val="219E5A"/>
                </a:solidFill>
                <a:latin typeface="微软雅黑" panose="020B0503020204020204" charset="-122"/>
              </a:rPr>
              <a:t>✅ A. </a:t>
            </a:r>
            <a:r>
              <a:rPr sz="2600" b="1">
                <a:solidFill>
                  <a:srgbClr val="2C3E50"/>
                </a:solidFill>
                <a:latin typeface="微软雅黑" panose="020B0503020204020204" charset="-122"/>
              </a:rPr>
              <a:t>It is more affordable.  </a:t>
            </a:r>
            <a:r>
              <a:rPr sz="2600" b="1">
                <a:solidFill>
                  <a:srgbClr val="219E5A"/>
                </a:solidFill>
                <a:latin typeface="微软雅黑" panose="020B0503020204020204" charset="-122"/>
              </a:rPr>
              <a:t>（更实惠）</a:t>
            </a:r>
            <a:endParaRPr sz="2600" b="1">
              <a:solidFill>
                <a:srgbClr val="219E5A"/>
              </a:solidFill>
              <a:latin typeface="微软雅黑" panose="020B0503020204020204" charset="-122"/>
            </a:endParaRPr>
          </a:p>
          <a:p>
            <a:pPr algn="l">
              <a:lnSpc>
                <a:spcPct val="103000"/>
              </a:lnSpc>
              <a:spcAft>
                <a:spcPts val="400"/>
              </a:spcAft>
            </a:pPr>
            <a:r>
              <a:rPr sz="2600" b="1">
                <a:solidFill>
                  <a:srgbClr val="6E7884"/>
                </a:solidFill>
                <a:latin typeface="微软雅黑" panose="020B0503020204020204" charset="-122"/>
              </a:rPr>
              <a:t>B. </a:t>
            </a:r>
            <a:r>
              <a:rPr sz="2600" b="0">
                <a:solidFill>
                  <a:srgbClr val="2C3E50"/>
                </a:solidFill>
                <a:latin typeface="微软雅黑" panose="020B0503020204020204" charset="-122"/>
              </a:rPr>
              <a:t>It works without any app.  </a:t>
            </a:r>
            <a:r>
              <a:rPr sz="2600" b="0">
                <a:solidFill>
                  <a:srgbClr val="6E7884"/>
                </a:solidFill>
                <a:latin typeface="微软雅黑" panose="020B0503020204020204" charset="-122"/>
              </a:rPr>
              <a:t>（无需 app）</a:t>
            </a:r>
            <a:endParaRPr sz="2600" b="0">
              <a:solidFill>
                <a:srgbClr val="6E7884"/>
              </a:solidFill>
              <a:latin typeface="微软雅黑" panose="020B0503020204020204" charset="-122"/>
            </a:endParaRPr>
          </a:p>
          <a:p>
            <a:pPr algn="l">
              <a:lnSpc>
                <a:spcPct val="103000"/>
              </a:lnSpc>
              <a:spcAft>
                <a:spcPts val="400"/>
              </a:spcAft>
            </a:pPr>
            <a:r>
              <a:rPr sz="2600" b="1">
                <a:solidFill>
                  <a:srgbClr val="6E7884"/>
                </a:solidFill>
                <a:latin typeface="微软雅黑" panose="020B0503020204020204" charset="-122"/>
              </a:rPr>
              <a:t>C. </a:t>
            </a:r>
            <a:r>
              <a:rPr sz="2600" b="0">
                <a:solidFill>
                  <a:srgbClr val="2C3E50"/>
                </a:solidFill>
                <a:latin typeface="微软雅黑" panose="020B0503020204020204" charset="-122"/>
              </a:rPr>
              <a:t>It offers free AI coaching.  </a:t>
            </a:r>
            <a:r>
              <a:rPr sz="2600" b="0">
                <a:solidFill>
                  <a:srgbClr val="6E7884"/>
                </a:solidFill>
                <a:latin typeface="微软雅黑" panose="020B0503020204020204" charset="-122"/>
              </a:rPr>
              <a:t>（免费 AI 教练）</a:t>
            </a:r>
            <a:endParaRPr sz="2600" b="0">
              <a:solidFill>
                <a:srgbClr val="6E7884"/>
              </a:solidFill>
              <a:latin typeface="微软雅黑" panose="020B0503020204020204" charset="-122"/>
            </a:endParaRPr>
          </a:p>
          <a:p>
            <a:pPr algn="l">
              <a:lnSpc>
                <a:spcPct val="103000"/>
              </a:lnSpc>
              <a:spcAft>
                <a:spcPts val="400"/>
              </a:spcAft>
            </a:pPr>
            <a:r>
              <a:rPr sz="2600" b="1">
                <a:solidFill>
                  <a:srgbClr val="6E7884"/>
                </a:solidFill>
                <a:latin typeface="微软雅黑" panose="020B0503020204020204" charset="-122"/>
              </a:rPr>
              <a:t>D. </a:t>
            </a:r>
            <a:r>
              <a:rPr sz="2600" b="0">
                <a:solidFill>
                  <a:srgbClr val="2C3E50"/>
                </a:solidFill>
                <a:latin typeface="微软雅黑" panose="020B0503020204020204" charset="-122"/>
              </a:rPr>
              <a:t>It gathers more health data.  </a:t>
            </a:r>
            <a:r>
              <a:rPr sz="2600" b="0">
                <a:solidFill>
                  <a:srgbClr val="6E7884"/>
                </a:solidFill>
                <a:latin typeface="微软雅黑" panose="020B0503020204020204" charset="-122"/>
              </a:rPr>
              <a:t>（更多健康数据）</a:t>
            </a:r>
            <a:endParaRPr sz="2600" b="0">
              <a:solidFill>
                <a:srgbClr val="6E7884"/>
              </a:solidFill>
              <a:latin typeface="微软雅黑" panose="020B0503020204020204" charset="-122"/>
            </a:endParaRPr>
          </a:p>
          <a:p>
            <a:pPr algn="l">
              <a:lnSpc>
                <a:spcPct val="103000"/>
              </a:lnSpc>
              <a:spcAft>
                <a:spcPts val="400"/>
              </a:spcAft>
            </a:pPr>
            <a:r>
              <a:rPr sz="2600" b="1">
                <a:solidFill>
                  <a:srgbClr val="D67E1E"/>
                </a:solidFill>
                <a:latin typeface="微软雅黑" panose="020B0503020204020204" charset="-122"/>
              </a:rPr>
              <a:t>【定位】 </a:t>
            </a:r>
            <a:r>
              <a:rPr sz="2600" b="0">
                <a:solidFill>
                  <a:srgbClr val="5A6470"/>
                </a:solidFill>
                <a:latin typeface="微软雅黑" panose="020B0503020204020204" charset="-122"/>
              </a:rPr>
              <a:t>ON TRACK 部分：“The Fitbit Air is </a:t>
            </a:r>
            <a:r>
              <a:rPr sz="2600" b="0">
                <a:solidFill>
                  <a:srgbClr val="FF0000"/>
                </a:solidFill>
                <a:latin typeface="微软雅黑" panose="020B0503020204020204" charset="-122"/>
              </a:rPr>
              <a:t>considerably cheaper</a:t>
            </a:r>
            <a:r>
              <a:rPr sz="2600" b="0">
                <a:solidFill>
                  <a:srgbClr val="5A6470"/>
                </a:solidFill>
                <a:latin typeface="微软雅黑" panose="020B0503020204020204" charset="-122"/>
              </a:rPr>
              <a:t> than those options”</a:t>
            </a:r>
            <a:endParaRPr sz="2600" b="0">
              <a:solidFill>
                <a:srgbClr val="5A6470"/>
              </a:solidFill>
              <a:latin typeface="微软雅黑" panose="020B0503020204020204" charset="-122"/>
            </a:endParaRPr>
          </a:p>
          <a:p>
            <a:pPr algn="l">
              <a:lnSpc>
                <a:spcPct val="103000"/>
              </a:lnSpc>
              <a:spcAft>
                <a:spcPts val="400"/>
              </a:spcAft>
            </a:pPr>
            <a:r>
              <a:rPr sz="2600" b="1">
                <a:solidFill>
                  <a:srgbClr val="1E3C72"/>
                </a:solidFill>
                <a:latin typeface="微软雅黑" panose="020B0503020204020204" charset="-122"/>
              </a:rPr>
              <a:t>【解析】 </a:t>
            </a:r>
            <a:r>
              <a:rPr sz="2600" b="0">
                <a:solidFill>
                  <a:srgbClr val="2C3E50"/>
                </a:solidFill>
                <a:latin typeface="微软雅黑" panose="020B0503020204020204" charset="-122"/>
              </a:rPr>
              <a:t>根据 ON TRACK 段，Fitbit Air 比 Whoop、Oura 等同类产品便宜得多，故“更实惠”是其优势之一。</a:t>
            </a:r>
            <a:r>
              <a:rPr lang="zh-CN" sz="2600" b="0">
                <a:solidFill>
                  <a:srgbClr val="2C3E50"/>
                </a:solidFill>
                <a:latin typeface="微软雅黑" panose="020B0503020204020204" charset="-122"/>
              </a:rPr>
              <a:t>考查同义替换。</a:t>
            </a:r>
            <a:endParaRPr sz="2600" b="0">
              <a:solidFill>
                <a:srgbClr val="2C3E50"/>
              </a:solidFill>
              <a:latin typeface="微软雅黑" panose="020B0503020204020204" charset="-122"/>
            </a:endParaRPr>
          </a:p>
          <a:p>
            <a:pPr algn="l">
              <a:lnSpc>
                <a:spcPct val="103000"/>
              </a:lnSpc>
              <a:spcAft>
                <a:spcPts val="400"/>
              </a:spcAft>
            </a:pPr>
            <a:r>
              <a:rPr sz="2600" b="1">
                <a:solidFill>
                  <a:srgbClr val="219E5A"/>
                </a:solidFill>
                <a:latin typeface="微软雅黑" panose="020B0503020204020204" charset="-122"/>
              </a:rPr>
              <a:t>【答案】 ✅  A</a:t>
            </a:r>
            <a:endParaRPr sz="26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4" end="4"/>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strips(downLeft)">
                                      <p:cBhvr>
                                        <p:cTn id="30" dur="500"/>
                                        <p:tgtEl>
                                          <p:spTgt spid="5">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anim calcmode="lin" valueType="num">
                                      <p:cBhvr additive="base">
                                        <p:cTn id="3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additive="base">
                                        <p:cTn id="3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914400"/>
          </a:xfrm>
          <a:prstGeom prst="rect">
            <a:avLst/>
          </a:prstGeom>
          <a:solidFill>
            <a:srgbClr val="1E3C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914400"/>
            <a:ext cx="12191695" cy="64008"/>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118872"/>
            <a:ext cx="11155680" cy="731520"/>
          </a:xfrm>
          <a:prstGeom prst="rect">
            <a:avLst/>
          </a:prstGeom>
          <a:noFill/>
        </p:spPr>
        <p:txBody>
          <a:bodyPr wrap="square" lIns="25400" tIns="12700" rIns="25400" bIns="12700" anchor="ctr">
            <a:spAutoFit/>
          </a:bodyPr>
          <a:lstStyle/>
          <a:p>
            <a:pPr algn="l">
              <a:lnSpc>
                <a:spcPct val="100000"/>
              </a:lnSpc>
              <a:spcAft>
                <a:spcPts val="400"/>
              </a:spcAft>
            </a:pPr>
            <a:r>
              <a:rPr sz="2400" b="1">
                <a:solidFill>
                  <a:srgbClr val="FFFFFF"/>
                </a:solidFill>
                <a:latin typeface="微软雅黑" panose="020B0503020204020204" charset="-122"/>
              </a:rPr>
              <a:t>Passage A · 第 22 题</a:t>
            </a:r>
            <a:endParaRPr sz="2400" b="1">
              <a:solidFill>
                <a:srgbClr val="FFFFFF"/>
              </a:solidFill>
              <a:latin typeface="微软雅黑" panose="020B0503020204020204" charset="-122"/>
            </a:endParaRPr>
          </a:p>
        </p:txBody>
      </p:sp>
      <p:sp>
        <p:nvSpPr>
          <p:cNvPr id="5" name="TextBox 4"/>
          <p:cNvSpPr txBox="1"/>
          <p:nvPr/>
        </p:nvSpPr>
        <p:spPr>
          <a:xfrm>
            <a:off x="279400" y="1143000"/>
            <a:ext cx="11633200" cy="5354320"/>
          </a:xfrm>
          <a:prstGeom prst="rect">
            <a:avLst/>
          </a:prstGeom>
          <a:noFill/>
        </p:spPr>
        <p:txBody>
          <a:bodyPr wrap="square" lIns="25400" tIns="12700" rIns="25400" bIns="12700" anchor="t">
            <a:noAutofit/>
          </a:bodyPr>
          <a:lstStyle/>
          <a:p>
            <a:pPr algn="l">
              <a:lnSpc>
                <a:spcPct val="120000"/>
              </a:lnSpc>
              <a:spcBef>
                <a:spcPts val="0"/>
              </a:spcBef>
              <a:spcAft>
                <a:spcPts val="400"/>
              </a:spcAft>
            </a:pPr>
            <a:r>
              <a:rPr sz="2400" b="1">
                <a:solidFill>
                  <a:srgbClr val="FFC107"/>
                </a:solidFill>
                <a:latin typeface="微软雅黑" panose="020B0503020204020204" charset="-122"/>
              </a:rPr>
              <a:t>【题干】 </a:t>
            </a:r>
            <a:r>
              <a:rPr sz="2400" b="1">
                <a:solidFill>
                  <a:srgbClr val="2C3E50"/>
                </a:solidFill>
                <a:latin typeface="微软雅黑" panose="020B0503020204020204" charset="-122"/>
              </a:rPr>
              <a:t>What do the Detrash watch and the Regen filter have in common?</a:t>
            </a:r>
            <a:endParaRPr sz="2400" b="1">
              <a:solidFill>
                <a:srgbClr val="2C3E50"/>
              </a:solidFill>
              <a:latin typeface="微软雅黑" panose="020B0503020204020204" charset="-122"/>
            </a:endParaRPr>
          </a:p>
          <a:p>
            <a:pPr algn="l">
              <a:lnSpc>
                <a:spcPct val="120000"/>
              </a:lnSpc>
              <a:spcBef>
                <a:spcPts val="0"/>
              </a:spcBef>
              <a:spcAft>
                <a:spcPts val="400"/>
              </a:spcAft>
            </a:pPr>
            <a:r>
              <a:rPr sz="2400" b="0">
                <a:solidFill>
                  <a:srgbClr val="6E7884"/>
                </a:solidFill>
                <a:latin typeface="微软雅黑" panose="020B0503020204020204" charset="-122"/>
              </a:rPr>
              <a:t>（Detrash 手表与 Regen 过滤器的共同点是？）</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FFC107"/>
                </a:solidFill>
                <a:latin typeface="微软雅黑" panose="020B0503020204020204" charset="-122"/>
              </a:rPr>
              <a:t>【选项】</a:t>
            </a:r>
            <a:endParaRPr sz="2400" b="1">
              <a:solidFill>
                <a:srgbClr val="FFC107"/>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A. </a:t>
            </a:r>
            <a:r>
              <a:rPr sz="2400" b="0">
                <a:solidFill>
                  <a:srgbClr val="2C3E50"/>
                </a:solidFill>
                <a:latin typeface="微软雅黑" panose="020B0503020204020204" charset="-122"/>
              </a:rPr>
              <a:t>They are offered in limited editions.  </a:t>
            </a:r>
            <a:r>
              <a:rPr sz="2400" b="0">
                <a:solidFill>
                  <a:srgbClr val="6E7884"/>
                </a:solidFill>
                <a:latin typeface="微软雅黑" panose="020B0503020204020204" charset="-122"/>
              </a:rPr>
              <a:t>（均为限量）</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 B. </a:t>
            </a:r>
            <a:r>
              <a:rPr sz="2400" b="1">
                <a:solidFill>
                  <a:srgbClr val="2C3E50"/>
                </a:solidFill>
                <a:latin typeface="微软雅黑" panose="020B0503020204020204" charset="-122"/>
              </a:rPr>
              <a:t>They reduce environmental pollution.  </a:t>
            </a:r>
            <a:r>
              <a:rPr sz="2400" b="1">
                <a:solidFill>
                  <a:srgbClr val="219E5A"/>
                </a:solidFill>
                <a:latin typeface="微软雅黑" panose="020B0503020204020204" charset="-122"/>
              </a:rPr>
              <a:t>（减少环境污染）</a:t>
            </a:r>
            <a:endParaRPr sz="2400" b="1">
              <a:solidFill>
                <a:srgbClr val="219E5A"/>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C. </a:t>
            </a:r>
            <a:r>
              <a:rPr sz="2400" b="0">
                <a:solidFill>
                  <a:srgbClr val="2C3E50"/>
                </a:solidFill>
                <a:latin typeface="微软雅黑" panose="020B0503020204020204" charset="-122"/>
              </a:rPr>
              <a:t>They are made from recycled plastics.  </a:t>
            </a:r>
            <a:r>
              <a:rPr sz="2400" b="0">
                <a:solidFill>
                  <a:srgbClr val="6E7884"/>
                </a:solidFill>
                <a:latin typeface="微软雅黑" panose="020B0503020204020204" charset="-122"/>
              </a:rPr>
              <a:t>（由回收塑料制成）</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6E7884"/>
                </a:solidFill>
                <a:latin typeface="微软雅黑" panose="020B0503020204020204" charset="-122"/>
              </a:rPr>
              <a:t>D. </a:t>
            </a:r>
            <a:r>
              <a:rPr sz="2400" b="0">
                <a:solidFill>
                  <a:srgbClr val="2C3E50"/>
                </a:solidFill>
                <a:latin typeface="微软雅黑" panose="020B0503020204020204" charset="-122"/>
              </a:rPr>
              <a:t>They need regular replacement of parts.  </a:t>
            </a:r>
            <a:r>
              <a:rPr sz="2400" b="0">
                <a:solidFill>
                  <a:srgbClr val="6E7884"/>
                </a:solidFill>
                <a:latin typeface="微软雅黑" panose="020B0503020204020204" charset="-122"/>
              </a:rPr>
              <a:t>（需定期换零件）</a:t>
            </a:r>
            <a:endParaRPr sz="2400" b="0">
              <a:solidFill>
                <a:srgbClr val="6E7884"/>
              </a:solidFill>
              <a:latin typeface="微软雅黑" panose="020B0503020204020204" charset="-122"/>
            </a:endParaRPr>
          </a:p>
          <a:p>
            <a:pPr algn="l">
              <a:lnSpc>
                <a:spcPct val="120000"/>
              </a:lnSpc>
              <a:spcBef>
                <a:spcPts val="0"/>
              </a:spcBef>
              <a:spcAft>
                <a:spcPts val="400"/>
              </a:spcAft>
            </a:pPr>
            <a:r>
              <a:rPr sz="2400" b="1">
                <a:solidFill>
                  <a:srgbClr val="D67E1E"/>
                </a:solidFill>
                <a:latin typeface="微软雅黑" panose="020B0503020204020204" charset="-122"/>
              </a:rPr>
              <a:t>【定位】 </a:t>
            </a:r>
            <a:r>
              <a:rPr sz="2400" b="0">
                <a:solidFill>
                  <a:srgbClr val="5A6470"/>
                </a:solidFill>
                <a:latin typeface="微软雅黑" panose="020B0503020204020204" charset="-122"/>
              </a:rPr>
              <a:t>GOOD TIMING &amp; PLASTIC PROGRESS 两段</a:t>
            </a:r>
            <a:endParaRPr sz="2400" b="0">
              <a:solidFill>
                <a:srgbClr val="5A6470"/>
              </a:solidFill>
              <a:latin typeface="微软雅黑" panose="020B0503020204020204" charset="-122"/>
            </a:endParaRPr>
          </a:p>
          <a:p>
            <a:pPr algn="l">
              <a:lnSpc>
                <a:spcPct val="120000"/>
              </a:lnSpc>
              <a:spcBef>
                <a:spcPts val="0"/>
              </a:spcBef>
              <a:spcAft>
                <a:spcPts val="400"/>
              </a:spcAft>
            </a:pPr>
            <a:r>
              <a:rPr sz="2400" b="1">
                <a:solidFill>
                  <a:srgbClr val="1E3C72"/>
                </a:solidFill>
                <a:latin typeface="微软雅黑" panose="020B0503020204020204" charset="-122"/>
              </a:rPr>
              <a:t>【解析】 </a:t>
            </a:r>
            <a:r>
              <a:rPr sz="2400" b="0">
                <a:solidFill>
                  <a:srgbClr val="2C3E50"/>
                </a:solidFill>
                <a:latin typeface="微软雅黑" panose="020B0503020204020204" charset="-122"/>
              </a:rPr>
              <a:t>Detrash 用</a:t>
            </a:r>
            <a:r>
              <a:rPr sz="2400" b="0">
                <a:solidFill>
                  <a:srgbClr val="FF0000"/>
                </a:solidFill>
                <a:latin typeface="微软雅黑" panose="020B0503020204020204" charset="-122"/>
              </a:rPr>
              <a:t>回收海洋塑料等减少废弃物</a:t>
            </a:r>
            <a:r>
              <a:rPr sz="2400" b="0">
                <a:solidFill>
                  <a:srgbClr val="2C3E50"/>
                </a:solidFill>
                <a:latin typeface="微软雅黑" panose="020B0503020204020204" charset="-122"/>
              </a:rPr>
              <a:t>；Regen </a:t>
            </a:r>
            <a:r>
              <a:rPr sz="2400" b="0">
                <a:solidFill>
                  <a:srgbClr val="FF0000"/>
                </a:solidFill>
                <a:latin typeface="微软雅黑" panose="020B0503020204020204" charset="-122"/>
              </a:rPr>
              <a:t>拦截洗衣机排出的纺织微塑料，减少入海</a:t>
            </a:r>
            <a:r>
              <a:rPr sz="2400" b="0">
                <a:solidFill>
                  <a:srgbClr val="2C3E50"/>
                </a:solidFill>
                <a:latin typeface="微软雅黑" panose="020B0503020204020204" charset="-122"/>
              </a:rPr>
              <a:t>。两者均有利于减少环境污染。</a:t>
            </a:r>
            <a:endParaRPr sz="2400" b="0">
              <a:solidFill>
                <a:srgbClr val="2C3E50"/>
              </a:solidFill>
              <a:latin typeface="微软雅黑" panose="020B0503020204020204" charset="-122"/>
            </a:endParaRPr>
          </a:p>
          <a:p>
            <a:pPr algn="l">
              <a:lnSpc>
                <a:spcPct val="120000"/>
              </a:lnSpc>
              <a:spcBef>
                <a:spcPts val="0"/>
              </a:spcBef>
              <a:spcAft>
                <a:spcPts val="400"/>
              </a:spcAft>
            </a:pPr>
            <a:r>
              <a:rPr sz="2400" b="1">
                <a:solidFill>
                  <a:srgbClr val="219E5A"/>
                </a:solidFill>
                <a:latin typeface="微软雅黑" panose="020B0503020204020204" charset="-122"/>
              </a:rPr>
              <a:t>【答案】 ✅  B</a:t>
            </a:r>
            <a:endParaRPr sz="2400" b="1">
              <a:solidFill>
                <a:srgbClr val="219E5A"/>
              </a:solidFill>
              <a:latin typeface="微软雅黑" panose="020B0503020204020204" charset="-122"/>
            </a:endParaRPr>
          </a:p>
        </p:txBody>
      </p:sp>
      <p:sp>
        <p:nvSpPr>
          <p:cNvPr id="7" name="TextBox 6"/>
          <p:cNvSpPr txBox="1"/>
          <p:nvPr/>
        </p:nvSpPr>
        <p:spPr>
          <a:xfrm>
            <a:off x="7863840" y="6473952"/>
            <a:ext cx="3931920" cy="274320"/>
          </a:xfrm>
          <a:prstGeom prst="rect">
            <a:avLst/>
          </a:prstGeom>
          <a:noFill/>
        </p:spPr>
        <p:txBody>
          <a:bodyPr wrap="square" lIns="25400" tIns="12700" rIns="25400" bIns="12700" anchor="t">
            <a:spAutoFit/>
          </a:bodyPr>
          <a:lstStyle/>
          <a:p>
            <a:pPr algn="r">
              <a:lnSpc>
                <a:spcPct val="100000"/>
              </a:lnSpc>
              <a:spcAft>
                <a:spcPts val="400"/>
              </a:spcAft>
            </a:pPr>
            <a:endParaRPr sz="1000" b="0">
              <a:solidFill>
                <a:srgbClr val="6E7884"/>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strips(downLeft)">
                                      <p:cBhvr>
                                        <p:cTn id="25" dur="500"/>
                                        <p:tgtEl>
                                          <p:spTgt spid="5">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strips(downLeft)">
                                      <p:cBhvr>
                                        <p:cTn id="28" dur="500"/>
                                        <p:tgtEl>
                                          <p:spTgt spid="5">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 calcmode="lin" valueType="num">
                                      <p:cBhvr additive="base">
                                        <p:cTn id="37"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DIAGRAM_VIRTUALLY_FRAME" val="{&quot;height&quot;:463.2199212598424,&quot;left&quot;:39.6,&quot;top&quot;:77.03,&quot;width&quot;:856.8}"/>
</p:tagLst>
</file>

<file path=ppt/tags/tag10.xml><?xml version="1.0" encoding="utf-8"?>
<p:tagLst xmlns:p="http://schemas.openxmlformats.org/presentationml/2006/main">
  <p:tag name="KSO_WM_DIAGRAM_VIRTUALLY_FRAME" val="{&quot;height&quot;:463.2199212598424,&quot;left&quot;:39.6,&quot;top&quot;:77.03,&quot;width&quot;:856.8}"/>
</p:tagLst>
</file>

<file path=ppt/tags/tag11.xml><?xml version="1.0" encoding="utf-8"?>
<p:tagLst xmlns:p="http://schemas.openxmlformats.org/presentationml/2006/main">
  <p:tag name="KSO_WM_DIAGRAM_VIRTUALLY_FRAME" val="{&quot;height&quot;:463.2199212598424,&quot;left&quot;:39.6,&quot;top&quot;:77.03,&quot;width&quot;:856.8}"/>
</p:tagLst>
</file>

<file path=ppt/tags/tag12.xml><?xml version="1.0" encoding="utf-8"?>
<p:tagLst xmlns:p="http://schemas.openxmlformats.org/presentationml/2006/main">
  <p:tag name="KSO_WM_DIAGRAM_VIRTUALLY_FRAME" val="{&quot;height&quot;:463.2199212598424,&quot;left&quot;:39.6,&quot;top&quot;:77.03,&quot;width&quot;:856.8}"/>
</p:tagLst>
</file>

<file path=ppt/tags/tag13.xml><?xml version="1.0" encoding="utf-8"?>
<p:tagLst xmlns:p="http://schemas.openxmlformats.org/presentationml/2006/main">
  <p:tag name="KSO_WM_DIAGRAM_VIRTUALLY_FRAME" val="{&quot;height&quot;:463.2199212598424,&quot;left&quot;:39.6,&quot;top&quot;:77.03,&quot;width&quot;:856.8}"/>
</p:tagLst>
</file>

<file path=ppt/tags/tag14.xml><?xml version="1.0" encoding="utf-8"?>
<p:tagLst xmlns:p="http://schemas.openxmlformats.org/presentationml/2006/main">
  <p:tag name="KSO_WM_DIAGRAM_VIRTUALLY_FRAME" val="{&quot;height&quot;:463.2199212598424,&quot;left&quot;:39.6,&quot;top&quot;:77.03,&quot;width&quot;:856.8}"/>
</p:tagLst>
</file>

<file path=ppt/tags/tag15.xml><?xml version="1.0" encoding="utf-8"?>
<p:tagLst xmlns:p="http://schemas.openxmlformats.org/presentationml/2006/main">
  <p:tag name="KSO_WM_DIAGRAM_VIRTUALLY_FRAME" val="{&quot;height&quot;:463.2199212598424,&quot;left&quot;:39.6,&quot;top&quot;:77.03,&quot;width&quot;:856.8}"/>
</p:tagLst>
</file>

<file path=ppt/tags/tag16.xml><?xml version="1.0" encoding="utf-8"?>
<p:tagLst xmlns:p="http://schemas.openxmlformats.org/presentationml/2006/main">
  <p:tag name="KSO_WM_DIAGRAM_VIRTUALLY_FRAME" val="{&quot;height&quot;:463.2199212598424,&quot;left&quot;:39.6,&quot;top&quot;:77.03,&quot;width&quot;:856.8}"/>
</p:tagLst>
</file>

<file path=ppt/tags/tag17.xml><?xml version="1.0" encoding="utf-8"?>
<p:tagLst xmlns:p="http://schemas.openxmlformats.org/presentationml/2006/main">
  <p:tag name="KSO_WM_DIAGRAM_VIRTUALLY_FRAME" val="{&quot;height&quot;:463.2199212598424,&quot;left&quot;:39.6,&quot;top&quot;:77.03,&quot;width&quot;:856.8}"/>
</p:tagLst>
</file>

<file path=ppt/tags/tag18.xml><?xml version="1.0" encoding="utf-8"?>
<p:tagLst xmlns:p="http://schemas.openxmlformats.org/presentationml/2006/main">
  <p:tag name="KSO_WM_DIAGRAM_VIRTUALLY_FRAME" val="{&quot;height&quot;:463.2199212598424,&quot;left&quot;:39.6,&quot;top&quot;:77.03,&quot;width&quot;:856.8}"/>
</p:tagLst>
</file>

<file path=ppt/tags/tag19.xml><?xml version="1.0" encoding="utf-8"?>
<p:tagLst xmlns:p="http://schemas.openxmlformats.org/presentationml/2006/main">
  <p:tag name="KSO_WM_DIAGRAM_VIRTUALLY_FRAME" val="{&quot;height&quot;:463.2199212598424,&quot;left&quot;:39.6,&quot;top&quot;:77.03,&quot;width&quot;:856.8}"/>
</p:tagLst>
</file>

<file path=ppt/tags/tag2.xml><?xml version="1.0" encoding="utf-8"?>
<p:tagLst xmlns:p="http://schemas.openxmlformats.org/presentationml/2006/main">
  <p:tag name="KSO_WM_DIAGRAM_VIRTUALLY_FRAME" val="{&quot;height&quot;:463.2199212598424,&quot;left&quot;:39.6,&quot;top&quot;:77.03,&quot;width&quot;:856.8}"/>
</p:tagLst>
</file>

<file path=ppt/tags/tag20.xml><?xml version="1.0" encoding="utf-8"?>
<p:tagLst xmlns:p="http://schemas.openxmlformats.org/presentationml/2006/main">
  <p:tag name="KSO_WM_DIAGRAM_VIRTUALLY_FRAME" val="{&quot;height&quot;:463.2199212598424,&quot;left&quot;:39.6,&quot;top&quot;:77.03,&quot;width&quot;:856.8}"/>
</p:tagLst>
</file>

<file path=ppt/tags/tag21.xml><?xml version="1.0" encoding="utf-8"?>
<p:tagLst xmlns:p="http://schemas.openxmlformats.org/presentationml/2006/main">
  <p:tag name="KSO_WM_DIAGRAM_VIRTUALLY_FRAME" val="{&quot;height&quot;:463.2199212598424,&quot;left&quot;:39.6,&quot;top&quot;:77.03,&quot;width&quot;:856.8}"/>
</p:tagLst>
</file>

<file path=ppt/tags/tag22.xml><?xml version="1.0" encoding="utf-8"?>
<p:tagLst xmlns:p="http://schemas.openxmlformats.org/presentationml/2006/main">
  <p:tag name="KSO_WM_DIAGRAM_VIRTUALLY_FRAME" val="{&quot;height&quot;:463.2199212598424,&quot;left&quot;:39.6,&quot;top&quot;:77.03,&quot;width&quot;:856.8}"/>
</p:tagLst>
</file>

<file path=ppt/tags/tag23.xml><?xml version="1.0" encoding="utf-8"?>
<p:tagLst xmlns:p="http://schemas.openxmlformats.org/presentationml/2006/main">
  <p:tag name="KSO_WM_DIAGRAM_VIRTUALLY_FRAME" val="{&quot;height&quot;:463.2199212598424,&quot;left&quot;:39.6,&quot;top&quot;:77.03,&quot;width&quot;:856.8}"/>
</p:tagLst>
</file>

<file path=ppt/tags/tag24.xml><?xml version="1.0" encoding="utf-8"?>
<p:tagLst xmlns:p="http://schemas.openxmlformats.org/presentationml/2006/main">
  <p:tag name="KSO_WM_DIAGRAM_VIRTUALLY_FRAME" val="{&quot;height&quot;:463.2199212598424,&quot;left&quot;:39.6,&quot;top&quot;:77.03,&quot;width&quot;:856.8}"/>
</p:tagLst>
</file>

<file path=ppt/tags/tag25.xml><?xml version="1.0" encoding="utf-8"?>
<p:tagLst xmlns:p="http://schemas.openxmlformats.org/presentationml/2006/main">
  <p:tag name="KSO_WM_DIAGRAM_VIRTUALLY_FRAME" val="{&quot;height&quot;:463.2199212598424,&quot;left&quot;:39.6,&quot;top&quot;:77.03,&quot;width&quot;:856.8}"/>
</p:tagLst>
</file>

<file path=ppt/tags/tag26.xml><?xml version="1.0" encoding="utf-8"?>
<p:tagLst xmlns:p="http://schemas.openxmlformats.org/presentationml/2006/main">
  <p:tag name="KSO_WM_DIAGRAM_VIRTUALLY_FRAME" val="{&quot;height&quot;:463.2199212598424,&quot;left&quot;:39.6,&quot;top&quot;:77.03,&quot;width&quot;:856.8}"/>
</p:tagLst>
</file>

<file path=ppt/tags/tag27.xml><?xml version="1.0" encoding="utf-8"?>
<p:tagLst xmlns:p="http://schemas.openxmlformats.org/presentationml/2006/main">
  <p:tag name="KSO_WM_DIAGRAM_VIRTUALLY_FRAME" val="{&quot;height&quot;:463.2199212598424,&quot;left&quot;:39.6,&quot;top&quot;:77.03,&quot;width&quot;:856.8}"/>
</p:tagLst>
</file>

<file path=ppt/tags/tag28.xml><?xml version="1.0" encoding="utf-8"?>
<p:tagLst xmlns:p="http://schemas.openxmlformats.org/presentationml/2006/main">
  <p:tag name="KSO_WM_DIAGRAM_VIRTUALLY_FRAME" val="{&quot;height&quot;:463.2199212598424,&quot;left&quot;:39.6,&quot;top&quot;:77.03,&quot;width&quot;:856.8}"/>
</p:tagLst>
</file>

<file path=ppt/tags/tag29.xml><?xml version="1.0" encoding="utf-8"?>
<p:tagLst xmlns:p="http://schemas.openxmlformats.org/presentationml/2006/main">
  <p:tag name="KSO_WM_DIAGRAM_VIRTUALLY_FRAME" val="{&quot;height&quot;:366.15,&quot;left&quot;:39.6,&quot;top&quot;:93.6,&quot;width&quot;:889.2}"/>
</p:tagLst>
</file>

<file path=ppt/tags/tag3.xml><?xml version="1.0" encoding="utf-8"?>
<p:tagLst xmlns:p="http://schemas.openxmlformats.org/presentationml/2006/main">
  <p:tag name="KSO_WM_DIAGRAM_VIRTUALLY_FRAME" val="{&quot;height&quot;:463.2199212598424,&quot;left&quot;:39.6,&quot;top&quot;:77.03,&quot;width&quot;:856.8}"/>
</p:tagLst>
</file>

<file path=ppt/tags/tag30.xml><?xml version="1.0" encoding="utf-8"?>
<p:tagLst xmlns:p="http://schemas.openxmlformats.org/presentationml/2006/main">
  <p:tag name="KSO_WM_DIAGRAM_VIRTUALLY_FRAME" val="{&quot;height&quot;:366.15,&quot;left&quot;:39.6,&quot;top&quot;:93.6,&quot;width&quot;:889.2}"/>
</p:tagLst>
</file>

<file path=ppt/tags/tag31.xml><?xml version="1.0" encoding="utf-8"?>
<p:tagLst xmlns:p="http://schemas.openxmlformats.org/presentationml/2006/main">
  <p:tag name="KSO_WM_DIAGRAM_VIRTUALLY_FRAME" val="{&quot;height&quot;:366.15,&quot;left&quot;:39.6,&quot;top&quot;:93.6,&quot;width&quot;:889.2}"/>
</p:tagLst>
</file>

<file path=ppt/tags/tag32.xml><?xml version="1.0" encoding="utf-8"?>
<p:tagLst xmlns:p="http://schemas.openxmlformats.org/presentationml/2006/main">
  <p:tag name="KSO_WM_DIAGRAM_VIRTUALLY_FRAME" val="{&quot;height&quot;:366.15,&quot;left&quot;:39.6,&quot;top&quot;:93.6,&quot;width&quot;:889.2}"/>
</p:tagLst>
</file>

<file path=ppt/tags/tag33.xml><?xml version="1.0" encoding="utf-8"?>
<p:tagLst xmlns:p="http://schemas.openxmlformats.org/presentationml/2006/main">
  <p:tag name="KSO_WM_DIAGRAM_VIRTUALLY_FRAME" val="{&quot;height&quot;:366.15,&quot;left&quot;:39.6,&quot;top&quot;:93.6,&quot;width&quot;:889.2}"/>
</p:tagLst>
</file>

<file path=ppt/tags/tag34.xml><?xml version="1.0" encoding="utf-8"?>
<p:tagLst xmlns:p="http://schemas.openxmlformats.org/presentationml/2006/main">
  <p:tag name="KSO_WM_DIAGRAM_VIRTUALLY_FRAME" val="{&quot;height&quot;:366.15,&quot;left&quot;:39.6,&quot;top&quot;:93.6,&quot;width&quot;:889.2}"/>
</p:tagLst>
</file>

<file path=ppt/tags/tag35.xml><?xml version="1.0" encoding="utf-8"?>
<p:tagLst xmlns:p="http://schemas.openxmlformats.org/presentationml/2006/main">
  <p:tag name="KSO_WM_DIAGRAM_VIRTUALLY_FRAME" val="{&quot;height&quot;:366.15,&quot;left&quot;:39.6,&quot;top&quot;:93.6,&quot;width&quot;:889.2}"/>
</p:tagLst>
</file>

<file path=ppt/tags/tag36.xml><?xml version="1.0" encoding="utf-8"?>
<p:tagLst xmlns:p="http://schemas.openxmlformats.org/presentationml/2006/main">
  <p:tag name="KSO_WM_DIAGRAM_VIRTUALLY_FRAME" val="{&quot;height&quot;:388.8,&quot;left&quot;:43.2,&quot;top&quot;:97.2,&quot;width&quot;:874.8}"/>
</p:tagLst>
</file>

<file path=ppt/tags/tag37.xml><?xml version="1.0" encoding="utf-8"?>
<p:tagLst xmlns:p="http://schemas.openxmlformats.org/presentationml/2006/main">
  <p:tag name="KSO_WM_DIAGRAM_VIRTUALLY_FRAME" val="{&quot;height&quot;:388.8,&quot;left&quot;:43.2,&quot;top&quot;:97.2,&quot;width&quot;:874.8}"/>
</p:tagLst>
</file>

<file path=ppt/tags/tag38.xml><?xml version="1.0" encoding="utf-8"?>
<p:tagLst xmlns:p="http://schemas.openxmlformats.org/presentationml/2006/main">
  <p:tag name="KSO_WM_DIAGRAM_VIRTUALLY_FRAME" val="{&quot;height&quot;:388.8,&quot;left&quot;:43.2,&quot;top&quot;:97.2,&quot;width&quot;:874.8}"/>
</p:tagLst>
</file>

<file path=ppt/tags/tag39.xml><?xml version="1.0" encoding="utf-8"?>
<p:tagLst xmlns:p="http://schemas.openxmlformats.org/presentationml/2006/main">
  <p:tag name="KSO_WM_DIAGRAM_VIRTUALLY_FRAME" val="{&quot;height&quot;:388.8,&quot;left&quot;:43.2,&quot;top&quot;:97.2,&quot;width&quot;:874.8}"/>
</p:tagLst>
</file>

<file path=ppt/tags/tag4.xml><?xml version="1.0" encoding="utf-8"?>
<p:tagLst xmlns:p="http://schemas.openxmlformats.org/presentationml/2006/main">
  <p:tag name="KSO_WM_DIAGRAM_VIRTUALLY_FRAME" val="{&quot;height&quot;:463.2199212598424,&quot;left&quot;:39.6,&quot;top&quot;:77.03,&quot;width&quot;:856.8}"/>
</p:tagLst>
</file>

<file path=ppt/tags/tag40.xml><?xml version="1.0" encoding="utf-8"?>
<p:tagLst xmlns:p="http://schemas.openxmlformats.org/presentationml/2006/main">
  <p:tag name="KSO_WM_DIAGRAM_VIRTUALLY_FRAME" val="{&quot;height&quot;:388.8,&quot;left&quot;:43.2,&quot;top&quot;:97.2,&quot;width&quot;:874.8}"/>
</p:tagLst>
</file>

<file path=ppt/tags/tag41.xml><?xml version="1.0" encoding="utf-8"?>
<p:tagLst xmlns:p="http://schemas.openxmlformats.org/presentationml/2006/main">
  <p:tag name="KSO_WM_DIAGRAM_VIRTUALLY_FRAME" val="{&quot;height&quot;:388.8,&quot;left&quot;:43.2,&quot;top&quot;:97.2,&quot;width&quot;:874.8}"/>
</p:tagLst>
</file>

<file path=ppt/tags/tag42.xml><?xml version="1.0" encoding="utf-8"?>
<p:tagLst xmlns:p="http://schemas.openxmlformats.org/presentationml/2006/main">
  <p:tag name="KSO_WM_DIAGRAM_VIRTUALLY_FRAME" val="{&quot;height&quot;:388.8,&quot;left&quot;:43.2,&quot;top&quot;:97.2,&quot;width&quot;:874.8}"/>
</p:tagLst>
</file>

<file path=ppt/tags/tag43.xml><?xml version="1.0" encoding="utf-8"?>
<p:tagLst xmlns:p="http://schemas.openxmlformats.org/presentationml/2006/main">
  <p:tag name="KSO_WM_DIAGRAM_VIRTUALLY_FRAME" val="{&quot;height&quot;:388.8,&quot;left&quot;:43.2,&quot;top&quot;:97.2,&quot;width&quot;:874.8}"/>
</p:tagLst>
</file>

<file path=ppt/tags/tag44.xml><?xml version="1.0" encoding="utf-8"?>
<p:tagLst xmlns:p="http://schemas.openxmlformats.org/presentationml/2006/main">
  <p:tag name="KSO_WM_DIAGRAM_VIRTUALLY_FRAME" val="{&quot;height&quot;:337.68,&quot;left&quot;:43.2,&quot;top&quot;:93.6,&quot;width&quot;:874.8}"/>
</p:tagLst>
</file>

<file path=ppt/tags/tag45.xml><?xml version="1.0" encoding="utf-8"?>
<p:tagLst xmlns:p="http://schemas.openxmlformats.org/presentationml/2006/main">
  <p:tag name="KSO_WM_DIAGRAM_VIRTUALLY_FRAME" val="{&quot;height&quot;:337.68,&quot;left&quot;:43.2,&quot;top&quot;:93.6,&quot;width&quot;:874.8}"/>
</p:tagLst>
</file>

<file path=ppt/tags/tag46.xml><?xml version="1.0" encoding="utf-8"?>
<p:tagLst xmlns:p="http://schemas.openxmlformats.org/presentationml/2006/main">
  <p:tag name="KSO_WM_DIAGRAM_VIRTUALLY_FRAME" val="{&quot;height&quot;:337.68,&quot;left&quot;:43.2,&quot;top&quot;:93.6,&quot;width&quot;:874.8}"/>
</p:tagLst>
</file>

<file path=ppt/tags/tag47.xml><?xml version="1.0" encoding="utf-8"?>
<p:tagLst xmlns:p="http://schemas.openxmlformats.org/presentationml/2006/main">
  <p:tag name="KSO_WM_DIAGRAM_VIRTUALLY_FRAME" val="{&quot;height&quot;:337.68,&quot;left&quot;:43.2,&quot;top&quot;:93.6,&quot;width&quot;:874.8}"/>
</p:tagLst>
</file>

<file path=ppt/tags/tag48.xml><?xml version="1.0" encoding="utf-8"?>
<p:tagLst xmlns:p="http://schemas.openxmlformats.org/presentationml/2006/main">
  <p:tag name="KSO_WM_DIAGRAM_VIRTUALLY_FRAME" val="{&quot;height&quot;:337.68,&quot;left&quot;:43.2,&quot;top&quot;:93.6,&quot;width&quot;:874.8}"/>
</p:tagLst>
</file>

<file path=ppt/tags/tag49.xml><?xml version="1.0" encoding="utf-8"?>
<p:tagLst xmlns:p="http://schemas.openxmlformats.org/presentationml/2006/main">
  <p:tag name="KSO_WM_DIAGRAM_VIRTUALLY_FRAME" val="{&quot;height&quot;:337.68,&quot;left&quot;:43.2,&quot;top&quot;:93.6,&quot;width&quot;:874.8}"/>
</p:tagLst>
</file>

<file path=ppt/tags/tag5.xml><?xml version="1.0" encoding="utf-8"?>
<p:tagLst xmlns:p="http://schemas.openxmlformats.org/presentationml/2006/main">
  <p:tag name="KSO_WM_DIAGRAM_VIRTUALLY_FRAME" val="{&quot;height&quot;:463.2199212598424,&quot;left&quot;:39.6,&quot;top&quot;:77.03,&quot;width&quot;:856.8}"/>
</p:tagLst>
</file>

<file path=ppt/tags/tag50.xml><?xml version="1.0" encoding="utf-8"?>
<p:tagLst xmlns:p="http://schemas.openxmlformats.org/presentationml/2006/main">
  <p:tag name="KSO_WM_DIAGRAM_VIRTUALLY_FRAME" val="{&quot;height&quot;:337.68,&quot;left&quot;:43.2,&quot;top&quot;:93.6,&quot;width&quot;:874.8}"/>
</p:tagLst>
</file>

<file path=ppt/tags/tag51.xml><?xml version="1.0" encoding="utf-8"?>
<p:tagLst xmlns:p="http://schemas.openxmlformats.org/presentationml/2006/main">
  <p:tag name="KSO_WM_DIAGRAM_VIRTUALLY_FRAME" val="{&quot;height&quot;:337.68,&quot;left&quot;:43.2,&quot;top&quot;:93.6,&quot;width&quot;:874.8}"/>
</p:tagLst>
</file>

<file path=ppt/tags/tag52.xml><?xml version="1.0" encoding="utf-8"?>
<p:tagLst xmlns:p="http://schemas.openxmlformats.org/presentationml/2006/main">
  <p:tag name="KSO_WM_DIAGRAM_VIRTUALLY_FRAME" val="{&quot;height&quot;:337.68,&quot;left&quot;:43.2,&quot;top&quot;:93.6,&quot;width&quot;:874.8}"/>
</p:tagLst>
</file>

<file path=ppt/tags/tag53.xml><?xml version="1.0" encoding="utf-8"?>
<p:tagLst xmlns:p="http://schemas.openxmlformats.org/presentationml/2006/main">
  <p:tag name="KSO_WM_DIAGRAM_VIRTUALLY_FRAME" val="{&quot;height&quot;:337.68,&quot;left&quot;:43.2,&quot;top&quot;:93.6,&quot;width&quot;:874.8}"/>
</p:tagLst>
</file>

<file path=ppt/tags/tag54.xml><?xml version="1.0" encoding="utf-8"?>
<p:tagLst xmlns:p="http://schemas.openxmlformats.org/presentationml/2006/main">
  <p:tag name="KSO_WM_DIAGRAM_VIRTUALLY_FRAME" val="{&quot;height&quot;:337.68,&quot;left&quot;:43.2,&quot;top&quot;:93.6,&quot;width&quot;:874.8}"/>
</p:tagLst>
</file>

<file path=ppt/tags/tag55.xml><?xml version="1.0" encoding="utf-8"?>
<p:tagLst xmlns:p="http://schemas.openxmlformats.org/presentationml/2006/main">
  <p:tag name="KSO_WM_DIAGRAM_VIRTUALLY_FRAME" val="{&quot;height&quot;:337.68,&quot;left&quot;:43.2,&quot;top&quot;:93.6,&quot;width&quot;:874.8}"/>
</p:tagLst>
</file>

<file path=ppt/tags/tag56.xml><?xml version="1.0" encoding="utf-8"?>
<p:tagLst xmlns:p="http://schemas.openxmlformats.org/presentationml/2006/main">
  <p:tag name="KSO_WM_DIAGRAM_VIRTUALLY_FRAME" val="{&quot;height&quot;:337.68,&quot;left&quot;:43.2,&quot;top&quot;:93.6,&quot;width&quot;:874.8}"/>
</p:tagLst>
</file>

<file path=ppt/tags/tag57.xml><?xml version="1.0" encoding="utf-8"?>
<p:tagLst xmlns:p="http://schemas.openxmlformats.org/presentationml/2006/main">
  <p:tag name="KSO_WM_DIAGRAM_VIRTUALLY_FRAME" val="{&quot;height&quot;:337.68,&quot;left&quot;:43.2,&quot;top&quot;:93.6,&quot;width&quot;:874.8}"/>
</p:tagLst>
</file>

<file path=ppt/tags/tag58.xml><?xml version="1.0" encoding="utf-8"?>
<p:tagLst xmlns:p="http://schemas.openxmlformats.org/presentationml/2006/main">
  <p:tag name="KSO_WM_DIAGRAM_VIRTUALLY_FRAME" val="{&quot;height&quot;:337.68,&quot;left&quot;:43.2,&quot;top&quot;:93.6,&quot;width&quot;:874.8}"/>
</p:tagLst>
</file>

<file path=ppt/tags/tag59.xml><?xml version="1.0" encoding="utf-8"?>
<p:tagLst xmlns:p="http://schemas.openxmlformats.org/presentationml/2006/main">
  <p:tag name="KSO_WM_DIAGRAM_VIRTUALLY_FRAME" val="{&quot;height&quot;:337.68,&quot;left&quot;:43.2,&quot;top&quot;:93.6,&quot;width&quot;:874.8}"/>
</p:tagLst>
</file>

<file path=ppt/tags/tag6.xml><?xml version="1.0" encoding="utf-8"?>
<p:tagLst xmlns:p="http://schemas.openxmlformats.org/presentationml/2006/main">
  <p:tag name="KSO_WM_DIAGRAM_VIRTUALLY_FRAME" val="{&quot;height&quot;:463.2199212598424,&quot;left&quot;:39.6,&quot;top&quot;:77.03,&quot;width&quot;:856.8}"/>
</p:tagLst>
</file>

<file path=ppt/tags/tag60.xml><?xml version="1.0" encoding="utf-8"?>
<p:tagLst xmlns:p="http://schemas.openxmlformats.org/presentationml/2006/main">
  <p:tag name="KSO_WM_DIAGRAM_VIRTUALLY_FRAME" val="{&quot;height&quot;:337.68,&quot;left&quot;:43.2,&quot;top&quot;:93.6,&quot;width&quot;:874.8}"/>
</p:tagLst>
</file>

<file path=ppt/tags/tag61.xml><?xml version="1.0" encoding="utf-8"?>
<p:tagLst xmlns:p="http://schemas.openxmlformats.org/presentationml/2006/main">
  <p:tag name="KSO_WM_DIAGRAM_VIRTUALLY_FRAME" val="{&quot;height&quot;:337.68,&quot;left&quot;:43.2,&quot;top&quot;:93.6,&quot;width&quot;:874.8}"/>
</p:tagLst>
</file>

<file path=ppt/tags/tag62.xml><?xml version="1.0" encoding="utf-8"?>
<p:tagLst xmlns:p="http://schemas.openxmlformats.org/presentationml/2006/main">
  <p:tag name="KSO_WM_DIAGRAM_VIRTUALLY_FRAME" val="{&quot;height&quot;:402.4799212598425,&quot;left&quot;:39.6,&quot;top&quot;:95.03999999999999,&quot;width&quot;:882}"/>
</p:tagLst>
</file>

<file path=ppt/tags/tag63.xml><?xml version="1.0" encoding="utf-8"?>
<p:tagLst xmlns:p="http://schemas.openxmlformats.org/presentationml/2006/main">
  <p:tag name="KSO_WM_DIAGRAM_VIRTUALLY_FRAME" val="{&quot;height&quot;:402.4799212598425,&quot;left&quot;:39.6,&quot;top&quot;:95.03999999999999,&quot;width&quot;:882}"/>
</p:tagLst>
</file>

<file path=ppt/tags/tag64.xml><?xml version="1.0" encoding="utf-8"?>
<p:tagLst xmlns:p="http://schemas.openxmlformats.org/presentationml/2006/main">
  <p:tag name="KSO_WM_DIAGRAM_VIRTUALLY_FRAME" val="{&quot;height&quot;:402.4799212598425,&quot;left&quot;:39.6,&quot;top&quot;:95.03999999999999,&quot;width&quot;:882}"/>
</p:tagLst>
</file>

<file path=ppt/tags/tag65.xml><?xml version="1.0" encoding="utf-8"?>
<p:tagLst xmlns:p="http://schemas.openxmlformats.org/presentationml/2006/main">
  <p:tag name="KSO_WM_DIAGRAM_VIRTUALLY_FRAME" val="{&quot;height&quot;:402.4799212598425,&quot;left&quot;:39.6,&quot;top&quot;:95.03999999999999,&quot;width&quot;:882}"/>
</p:tagLst>
</file>

<file path=ppt/tags/tag66.xml><?xml version="1.0" encoding="utf-8"?>
<p:tagLst xmlns:p="http://schemas.openxmlformats.org/presentationml/2006/main">
  <p:tag name="KSO_WM_DIAGRAM_VIRTUALLY_FRAME" val="{&quot;height&quot;:402.4799212598425,&quot;left&quot;:39.6,&quot;top&quot;:95.03999999999999,&quot;width&quot;:882}"/>
</p:tagLst>
</file>

<file path=ppt/tags/tag67.xml><?xml version="1.0" encoding="utf-8"?>
<p:tagLst xmlns:p="http://schemas.openxmlformats.org/presentationml/2006/main">
  <p:tag name="KSO_WM_DIAGRAM_VIRTUALLY_FRAME" val="{&quot;height&quot;:402.47992125984257,&quot;left&quot;:39.6,&quot;top&quot;:95.03999999999999,&quot;width&quot;:882}"/>
</p:tagLst>
</file>

<file path=ppt/tags/tag68.xml><?xml version="1.0" encoding="utf-8"?>
<p:tagLst xmlns:p="http://schemas.openxmlformats.org/presentationml/2006/main">
  <p:tag name="KSO_WM_DIAGRAM_VIRTUALLY_FRAME" val="{&quot;height&quot;:402.47992125984257,&quot;left&quot;:39.6,&quot;top&quot;:95.03999999999999,&quot;width&quot;:882}"/>
</p:tagLst>
</file>

<file path=ppt/tags/tag69.xml><?xml version="1.0" encoding="utf-8"?>
<p:tagLst xmlns:p="http://schemas.openxmlformats.org/presentationml/2006/main">
  <p:tag name="KSO_WM_DIAGRAM_VIRTUALLY_FRAME" val="{&quot;height&quot;:402.47992125984257,&quot;left&quot;:39.6,&quot;top&quot;:95.03999999999999,&quot;width&quot;:882}"/>
</p:tagLst>
</file>

<file path=ppt/tags/tag7.xml><?xml version="1.0" encoding="utf-8"?>
<p:tagLst xmlns:p="http://schemas.openxmlformats.org/presentationml/2006/main">
  <p:tag name="KSO_WM_DIAGRAM_VIRTUALLY_FRAME" val="{&quot;height&quot;:463.2199212598424,&quot;left&quot;:39.6,&quot;top&quot;:77.03,&quot;width&quot;:856.8}"/>
</p:tagLst>
</file>

<file path=ppt/tags/tag70.xml><?xml version="1.0" encoding="utf-8"?>
<p:tagLst xmlns:p="http://schemas.openxmlformats.org/presentationml/2006/main">
  <p:tag name="KSO_WM_DIAGRAM_VIRTUALLY_FRAME" val="{&quot;height&quot;:402.47992125984257,&quot;left&quot;:39.6,&quot;top&quot;:95.03999999999999,&quot;width&quot;:882}"/>
</p:tagLst>
</file>

<file path=ppt/tags/tag71.xml><?xml version="1.0" encoding="utf-8"?>
<p:tagLst xmlns:p="http://schemas.openxmlformats.org/presentationml/2006/main">
  <p:tag name="KSO_WM_DIAGRAM_VIRTUALLY_FRAME" val="{&quot;height&quot;:402.47992125984257,&quot;left&quot;:39.6,&quot;top&quot;:95.03999999999999,&quot;width&quot;:88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1"/>
  <p:tag name="KSO_WM_TEMPLATE_CATEGORY" val="diagram"/>
  <p:tag name="KSO_WM_TEMPLATE_INDEX" val="20235248"/>
  <p:tag name="KSO_WM_UNIT_LAYERLEVEL" val="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1},{&quot;brightness&quot;:0.4000000059604645,&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1"/>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2"/>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3"/>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h_i*1_2_1_1"/>
  <p:tag name="KSO_WM_TEMPLATE_CATEGORY" val="diagram"/>
  <p:tag name="KSO_WM_TEMPLATE_INDEX" val="20235248"/>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quot;type&quot;:1},&quot;shadow&quot;:{&quot;brightness&quot;:0,&quot;colorType&quot;:1,&quot;foreColorIndex&quot;:5,&quot;transparency&quot;:0.8100000023841858},&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6"/>
  <p:tag name="KSO_WM_DIAGRAM_USE_COLOR_VALUE" val="{&quot;color_scheme&quot;:1,&quot;color_type&quot;:1,&quot;theme_color_indexes&quot;:[]}"/>
</p:tagLst>
</file>

<file path=ppt/tags/tag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5248_1*n_h_h_f*1_2_1_1"/>
  <p:tag name="KSO_WM_TEMPLATE_CATEGORY" val="diagram"/>
  <p:tag name="KSO_WM_TEMPLATE_INDEX" val="20235248"/>
  <p:tag name="KSO_WM_UNIT_LAYERLEVEL" val="1_1_1_1"/>
  <p:tag name="KSO_WM_TAG_VERSION" val="3.0"/>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USESOURCEFORMAT_APPLY" val="1"/>
  <p:tag name="KSO_WM_UNIT_TEXT_LAYER_COUNT" val="1"/>
  <p:tag name="KSO_WM_DIAGRAM_GROUP_CODE" val="n1-1"/>
  <p:tag name="KSO_WM_DIAGRAM_VERSION" val="3"/>
  <p:tag name="KSO_WM_DIAGRAM_COLOR_TRICK" val="4"/>
  <p:tag name="KSO_WM_DIAGRAM_COLOR_TEXT_CAN_REMOVE" val="n"/>
  <p:tag name="KSO_WM_UNIT_PRESET_TEXT" val="单击添加正文具体内容"/>
  <p:tag name="KSO_WM_UNIT_LINE_FORE_SCHEMECOLOR_INDEX" val="-2"/>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h_i*1_2_2_1"/>
  <p:tag name="KSO_WM_TEMPLATE_CATEGORY" val="diagram"/>
  <p:tag name="KSO_WM_TEMPLATE_INDEX" val="20235248"/>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5,&quot;transparency&quot;:0.8100000023841858},&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LINE_FORE_SCHEMECOLOR_INDEX" val="-2"/>
  <p:tag name="KSO_WM_DIAGRAM_USE_COLOR_VALUE" val="{&quot;color_scheme&quot;:1,&quot;color_type&quot;:1,&quot;theme_color_indexes&quo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h_i*1_2_3_1"/>
  <p:tag name="KSO_WM_TEMPLATE_CATEGORY" val="diagram"/>
  <p:tag name="KSO_WM_TEMPLATE_INDEX" val="20235248"/>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quot;colorType&quot;:1,&quot;foreColorIndex&quot;:8,&quot;transparency&quot;:0},&quot;type&quot;:1},&quot;glow&quot;:{&quot;colorType&quot;:0},&quot;line&quot;:{&quot;type&quot;:0},&quot;shadow&quot;:{&quot;brightness&quot;:0,&quot;colorType&quot;:1,&quot;foreColorIndex&quot;:5,&quot;transparency&quot;:0.8100000023841858},&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UNIT_LINE_FORE_SCHEMECOLOR_INDEX" val="-2"/>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463.2199212598424,&quot;left&quot;:39.6,&quot;top&quot;:77.03,&quot;width&quot;:856.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4"/>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5"/>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i*1_6"/>
  <p:tag name="KSO_WM_TEMPLATE_CATEGORY" val="diagram"/>
  <p:tag name="KSO_WM_TEMPLATE_INDEX" val="20235248"/>
  <p:tag name="KSO_WM_UNIT_LAYERLEVEL" val="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solid&quot;:{&quot;brightness&quot;:0.6000000238418579,&quot;colorType&quot;:1,&quot;foreColorIndex&quot;:7,&quot;transparency&quot;:0.57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6"/>
  <p:tag name="KSO_WM_UNIT_LINE_FORE_SCHEMECOLOR_INDEX" val="-2"/>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2"/>
  <p:tag name="KSO_WM_TEMPLATE_CATEGORY" val="diagram"/>
  <p:tag name="KSO_WM_TEMPLATE_INDEX" val="20235248"/>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1},{&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3"/>
  <p:tag name="KSO_WM_TEMPLATE_CATEGORY" val="diagram"/>
  <p:tag name="KSO_WM_TEMPLATE_INDEX" val="20235248"/>
  <p:tag name="KSO_WM_UNIT_LAYERLEVEL" val="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1},{&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4"/>
  <p:tag name="KSO_WM_TEMPLATE_CATEGORY" val="diagram"/>
  <p:tag name="KSO_WM_TEMPLATE_INDEX" val="20235248"/>
  <p:tag name="KSO_WM_UNIT_LAYERLEVEL" val="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1},{&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5"/>
  <p:tag name="KSO_WM_TEMPLATE_CATEGORY" val="diagram"/>
  <p:tag name="KSO_WM_TEMPLATE_INDEX" val="20235248"/>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0.4099999964237213},{&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6"/>
  <p:tag name="KSO_WM_TEMPLATE_CATEGORY" val="diagram"/>
  <p:tag name="KSO_WM_TEMPLATE_INDEX" val="20235248"/>
  <p:tag name="KSO_WM_UNIT_LAYERLEVEL" val="1_1_1"/>
  <p:tag name="KSO_WM_TAG_VERSION" val="3.0"/>
  <p:tag name="KSO_WM_BEAUTIFY_FLAG" val="#wm#"/>
  <p:tag name="KSO_WM_DIAGRAM_GROUP_CODE" val="n1-1"/>
  <p:tag name="KSO_WM_UNIT_TYPE" val="n_h_i"/>
  <p:tag name="KSO_WM_UNIT_INDEX" val="1_1_6"/>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0.4099999964237213},{&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48_1*n_h_i*1_1_7"/>
  <p:tag name="KSO_WM_TEMPLATE_CATEGORY" val="diagram"/>
  <p:tag name="KSO_WM_TEMPLATE_INDEX" val="20235248"/>
  <p:tag name="KSO_WM_UNIT_LAYERLEVEL" val="1_1_1"/>
  <p:tag name="KSO_WM_TAG_VERSION" val="3.0"/>
  <p:tag name="KSO_WM_BEAUTIFY_FLAG" val="#wm#"/>
  <p:tag name="KSO_WM_DIAGRAM_GROUP_CODE" val="n1-1"/>
  <p:tag name="KSO_WM_UNIT_TYPE" val="n_h_i"/>
  <p:tag name="KSO_WM_UNIT_INDEX" val="1_1_7"/>
  <p:tag name="KSO_WM_DIAGRAM_VERSION" val="3"/>
  <p:tag name="KSO_WM_DIAGRAM_COLOR_TRICK" val="4"/>
  <p:tag name="KSO_WM_DIAGRAM_COLOR_TEXT_CAN_REMOVE" val="n"/>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gradient&quot;:[{&quot;brightness&quot;:0.4000000059604645,&quot;colorType&quot;:1,&quot;foreColorIndex&quot;:5,&quot;pos&quot;:0.4300000071525574,&quot;transparency&quot;:0.4099999964237213},{&quot;brightness&quot;:0.4000000059604645,&quot;colorType&quot;:1,&quot;foreColorIndex&quot;:5,&quot;pos&quot;:0,&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35248_1*n_h_a*1_1_1"/>
  <p:tag name="KSO_WM_TEMPLATE_CATEGORY" val="diagram"/>
  <p:tag name="KSO_WM_TEMPLATE_INDEX" val="20235248"/>
  <p:tag name="KSO_WM_UNIT_LAYERLEVEL" val="1_1_1"/>
  <p:tag name="KSO_WM_TAG_VERSION" val="3.0"/>
  <p:tag name="KSO_WM_DIAGRAM_MAX_ITEMCNT" val="5"/>
  <p:tag name="KSO_WM_DIAGRAM_MIN_ITEMCNT" val="3"/>
  <p:tag name="KSO_WM_DIAGRAM_VIRTUALLY_FRAME" val="{&quot;height&quot;:469.95,&quot;left&quot;:150.35,&quot;top&quot;:66.95,&quot;width&quot;:658.1000061035156}"/>
  <p:tag name="KSO_WM_DIAGRAM_COLOR_MATCH_VALUE" val="{&quot;shape&quot;:{&quot;fill&quot;:{&quot;type&quot;:0},&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USESOURCEFORMAT_APPLY" val="1"/>
  <p:tag name="KSO_WM_UNIT_ISCONTENTSTITLE" val="0"/>
  <p:tag name="KSO_WM_UNIT_ISNUMDGMTITLE" val="0"/>
  <p:tag name="KSO_WM_UNIT_VALUE" val="12"/>
  <p:tag name="KSO_WM_DIAGRAM_GROUP_CODE" val="n1-1"/>
  <p:tag name="KSO_WM_DIAGRAM_VERSION" val="3"/>
  <p:tag name="KSO_WM_DIAGRAM_COLOR_TRICK" val="4"/>
  <p:tag name="KSO_WM_DIAGRAM_COLOR_TEXT_CAN_REMOVE" val="n"/>
  <p:tag name="KSO_WM_UNIT_PRESET_TEXT" val="单击此处添加标题具体内容"/>
  <p:tag name="KSO_WM_UNIT_LINE_FORE_SCHEMECOLOR_INDEX" val="-2"/>
  <p:tag name="KSO_WM_DIAGRAM_USE_COLOR_VALUE" val="{&quot;color_scheme&quot;:1,&quot;color_type&quot;:1,&quot;theme_color_indexes&quot;:[]}"/>
</p:tagLst>
</file>

<file path=ppt/tags/tag9.xml><?xml version="1.0" encoding="utf-8"?>
<p:tagLst xmlns:p="http://schemas.openxmlformats.org/presentationml/2006/main">
  <p:tag name="KSO_WM_DIAGRAM_VIRTUALLY_FRAME" val="{&quot;height&quot;:463.2199212598424,&quot;left&quot;:39.6,&quot;top&quot;:77.03,&quot;width&quot;:856.8}"/>
</p:tagLst>
</file>

<file path=ppt/tags/tag90.xml><?xml version="1.0" encoding="utf-8"?>
<p:tagLst xmlns:p="http://schemas.openxmlformats.org/presentationml/2006/main">
  <p:tag name="TABLE_ENDDRAG_ORIGIN_RECT" val="841*343"/>
  <p:tag name="TABLE_ENDDRAG_RECT" val="51*32*841*34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31382</Words>
  <Application>WPS 演示</Application>
  <PresentationFormat>On-screen Show (4:3)</PresentationFormat>
  <Paragraphs>1226</Paragraphs>
  <Slides>69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69</vt:i4>
      </vt:variant>
    </vt:vector>
  </HeadingPairs>
  <TitlesOfParts>
    <vt:vector size="80" baseType="lpstr">
      <vt:lpstr>Arial</vt:lpstr>
      <vt:lpstr>宋体</vt:lpstr>
      <vt:lpstr>Wingdings</vt:lpstr>
      <vt:lpstr>Arial</vt:lpstr>
      <vt:lpstr>微软雅黑</vt:lpstr>
      <vt:lpstr>Calibri</vt:lpstr>
      <vt:lpstr>Arial Unicode MS</vt:lpstr>
      <vt:lpstr>HelveticaNeue</vt:lpstr>
      <vt:lpstr>华文新魏</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generated using python-pptx</dc:description>
  <cp:lastModifiedBy>Wiesen</cp:lastModifiedBy>
  <cp:revision>15</cp:revision>
  <dcterms:created xsi:type="dcterms:W3CDTF">2013-01-27T09:14:00Z</dcterms:created>
  <dcterms:modified xsi:type="dcterms:W3CDTF">2026-08-23T11:28:14Z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20A0158A4581488691EE5D208D3AC6E6_12</vt:lpwstr>
  </property>
</Properties>
</file>