
<file path=[Content_Types].xml><?xml version="1.0" encoding="utf-8"?>
<Types xmlns="http://schemas.openxmlformats.org/package/2006/content-types">
  <Default Extension="png" ContentType="image/png"/>
  <Default Extension="wdp" ContentType="image/vnd.ms-photo"/>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Lst>
  <p:notesMasterIdLst>
    <p:notesMasterId r:id="rId6"/>
  </p:notesMasterIdLst>
  <p:handoutMasterIdLst>
    <p:handoutMasterId r:id="rId75"/>
  </p:handoutMasterIdLst>
  <p:sldIdLst>
    <p:sldId id="608" r:id="rId4"/>
    <p:sldId id="467" r:id="rId5"/>
    <p:sldId id="609" r:id="rId7"/>
    <p:sldId id="469" r:id="rId8"/>
    <p:sldId id="470" r:id="rId9"/>
    <p:sldId id="503" r:id="rId10"/>
    <p:sldId id="504" r:id="rId11"/>
    <p:sldId id="491" r:id="rId12"/>
    <p:sldId id="531" r:id="rId13"/>
    <p:sldId id="471" r:id="rId14"/>
    <p:sldId id="472" r:id="rId15"/>
    <p:sldId id="473" r:id="rId16"/>
    <p:sldId id="475" r:id="rId17"/>
    <p:sldId id="532" r:id="rId18"/>
    <p:sldId id="493" r:id="rId19"/>
    <p:sldId id="476" r:id="rId20"/>
    <p:sldId id="477" r:id="rId21"/>
    <p:sldId id="478" r:id="rId22"/>
    <p:sldId id="480" r:id="rId23"/>
    <p:sldId id="489" r:id="rId24"/>
    <p:sldId id="533" r:id="rId25"/>
    <p:sldId id="494" r:id="rId26"/>
    <p:sldId id="495" r:id="rId27"/>
    <p:sldId id="505" r:id="rId28"/>
    <p:sldId id="482" r:id="rId29"/>
    <p:sldId id="481" r:id="rId30"/>
    <p:sldId id="506" r:id="rId31"/>
    <p:sldId id="507" r:id="rId32"/>
    <p:sldId id="511" r:id="rId33"/>
    <p:sldId id="496" r:id="rId34"/>
    <p:sldId id="497" r:id="rId35"/>
    <p:sldId id="483" r:id="rId36"/>
    <p:sldId id="508" r:id="rId37"/>
    <p:sldId id="530" r:id="rId38"/>
    <p:sldId id="509" r:id="rId39"/>
    <p:sldId id="513" r:id="rId40"/>
    <p:sldId id="510" r:id="rId41"/>
    <p:sldId id="538" r:id="rId42"/>
    <p:sldId id="534" r:id="rId43"/>
    <p:sldId id="498" r:id="rId44"/>
    <p:sldId id="484" r:id="rId45"/>
    <p:sldId id="514" r:id="rId46"/>
    <p:sldId id="515" r:id="rId47"/>
    <p:sldId id="519" r:id="rId48"/>
    <p:sldId id="520" r:id="rId49"/>
    <p:sldId id="537" r:id="rId50"/>
    <p:sldId id="542" r:id="rId51"/>
    <p:sldId id="535" r:id="rId52"/>
    <p:sldId id="499" r:id="rId53"/>
    <p:sldId id="500" r:id="rId54"/>
    <p:sldId id="516" r:id="rId55"/>
    <p:sldId id="517" r:id="rId56"/>
    <p:sldId id="522" r:id="rId57"/>
    <p:sldId id="518" r:id="rId58"/>
    <p:sldId id="523" r:id="rId59"/>
    <p:sldId id="485" r:id="rId60"/>
    <p:sldId id="541" r:id="rId61"/>
    <p:sldId id="536" r:id="rId62"/>
    <p:sldId id="501" r:id="rId63"/>
    <p:sldId id="502" r:id="rId64"/>
    <p:sldId id="486" r:id="rId65"/>
    <p:sldId id="529" r:id="rId66"/>
    <p:sldId id="487" r:id="rId67"/>
    <p:sldId id="524" r:id="rId68"/>
    <p:sldId id="488" r:id="rId69"/>
    <p:sldId id="525" r:id="rId70"/>
    <p:sldId id="528" r:id="rId71"/>
    <p:sldId id="527" r:id="rId72"/>
    <p:sldId id="526" r:id="rId73"/>
    <p:sldId id="490" r:id="rId74"/>
  </p:sldIdLst>
  <p:sldSz cx="12192000" cy="6858000"/>
  <p:notesSz cx="6858000" cy="9144000"/>
  <p:embeddedFontLst>
    <p:embeddedFont>
      <p:font typeface="日暮山河" panose="02000000000000000000" charset="-122"/>
      <p:regular r:id="rId79"/>
    </p:embeddedFont>
    <p:embeddedFont>
      <p:font typeface="Calibri" panose="020F0502020204030204" pitchFamily="34" charset="0"/>
      <p:regular r:id="rId80"/>
      <p:bold r:id="rId81"/>
      <p:italic r:id="rId82"/>
      <p:boldItalic r:id="rId83"/>
    </p:embeddedFont>
    <p:embeddedFont>
      <p:font typeface="仿宋" panose="02010609060101010101" pitchFamily="49" charset="-122"/>
      <p:regular r:id="rId84"/>
    </p:embeddedFont>
    <p:embeddedFont>
      <p:font typeface="等线" panose="02010600030101010101" pitchFamily="2" charset="-122"/>
      <p:regular r:id="rId8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6B1F6"/>
    <a:srgbClr val="FEE101"/>
    <a:srgbClr val="16236F"/>
    <a:srgbClr val="DE0B00"/>
    <a:srgbClr val="EF9242"/>
    <a:srgbClr val="F2A37C"/>
    <a:srgbClr val="D0692F"/>
    <a:srgbClr val="049FAD"/>
    <a:srgbClr val="06C1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843" autoAdjust="0"/>
    <p:restoredTop sz="94660"/>
  </p:normalViewPr>
  <p:slideViewPr>
    <p:cSldViewPr snapToGrid="0" showGuides="1">
      <p:cViewPr varScale="1">
        <p:scale>
          <a:sx n="49" d="100"/>
          <a:sy n="49" d="100"/>
        </p:scale>
        <p:origin x="184" y="1544"/>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5" Type="http://schemas.openxmlformats.org/officeDocument/2006/relationships/font" Target="fonts/font7.fntdata"/><Relationship Id="rId84" Type="http://schemas.openxmlformats.org/officeDocument/2006/relationships/font" Target="fonts/font6.fntdata"/><Relationship Id="rId83" Type="http://schemas.openxmlformats.org/officeDocument/2006/relationships/font" Target="fonts/font5.fntdata"/><Relationship Id="rId82" Type="http://schemas.openxmlformats.org/officeDocument/2006/relationships/font" Target="fonts/font4.fntdata"/><Relationship Id="rId81" Type="http://schemas.openxmlformats.org/officeDocument/2006/relationships/font" Target="fonts/font3.fntdata"/><Relationship Id="rId80" Type="http://schemas.openxmlformats.org/officeDocument/2006/relationships/font" Target="fonts/font2.fntdata"/><Relationship Id="rId8" Type="http://schemas.openxmlformats.org/officeDocument/2006/relationships/slide" Target="slides/slide4.xml"/><Relationship Id="rId79" Type="http://schemas.openxmlformats.org/officeDocument/2006/relationships/font" Target="fonts/font1.fntdata"/><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阿里巴巴普惠体" panose="00020600040101010101" charset="-122"/>
                <a:ea typeface="阿里巴巴普惠体" panose="00020600040101010101" charset="-122"/>
                <a:cs typeface="阿里巴巴普惠体" panose="00020600040101010101" charset="-122"/>
              </a:rPr>
            </a:fld>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阿里巴巴普惠体" panose="00020600040101010101" charset="-122"/>
                <a:ea typeface="阿里巴巴普惠体" panose="00020600040101010101" charset="-122"/>
                <a:cs typeface="阿里巴巴普惠体" panose="00020600040101010101" charset="-122"/>
              </a:rPr>
            </a:fld>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4572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9144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3716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18288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2" name="图片 1" descr="ai5_219810"/>
          <p:cNvPicPr>
            <a:picLocks noChangeAspect="1"/>
          </p:cNvPicPr>
          <p:nvPr userDrawn="1"/>
        </p:nvPicPr>
        <p:blipFill>
          <a:blip r:embed="rId2">
            <a:extLst>
              <a:ext uri="{BEBA8EAE-BF5A-486C-A8C5-ECC9F3942E4B}">
                <a14:imgProps xmlns:a14="http://schemas.microsoft.com/office/drawing/2010/main">
                  <a14:imgLayer r:embed="rId3">
                    <a14:imgEffect>
                      <a14:colorTemperature colorTemp="5900"/>
                    </a14:imgEffect>
                    <a14:imgEffect>
                      <a14:saturation sat="300000"/>
                    </a14:imgEffect>
                  </a14:imgLayer>
                </a14:imgProps>
              </a:ext>
            </a:extLst>
          </a:blip>
          <a:srcRect t="15618" b="8"/>
          <a:stretch>
            <a:fillRect/>
          </a:stretch>
        </p:blipFill>
        <p:spPr>
          <a:xfrm>
            <a:off x="0" y="0"/>
            <a:ext cx="12190730" cy="6858000"/>
          </a:xfrm>
          <a:prstGeom prst="rect">
            <a:avLst/>
          </a:prstGeom>
        </p:spPr>
      </p:pic>
      <p:sp>
        <p:nvSpPr>
          <p:cNvPr id="3" name="矩形 2"/>
          <p:cNvSpPr/>
          <p:nvPr userDrawn="1"/>
        </p:nvSpPr>
        <p:spPr>
          <a:xfrm>
            <a:off x="221615" y="228918"/>
            <a:ext cx="11747500" cy="6400165"/>
          </a:xfrm>
          <a:prstGeom prst="rect">
            <a:avLst/>
          </a:prstGeom>
          <a:solidFill>
            <a:schemeClr val="bg1"/>
          </a:solidFill>
          <a:ln w="38100">
            <a:solidFill>
              <a:srgbClr val="66B1F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阿里巴巴普惠体" panose="0002060004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ai5_219810"/>
          <p:cNvPicPr>
            <a:picLocks noChangeAspect="1"/>
          </p:cNvPicPr>
          <p:nvPr userDrawn="1"/>
        </p:nvPicPr>
        <p:blipFill>
          <a:blip r:embed="rId2">
            <a:extLst>
              <a:ext uri="{BEBA8EAE-BF5A-486C-A8C5-ECC9F3942E4B}">
                <a14:imgProps xmlns:a14="http://schemas.microsoft.com/office/drawing/2010/main">
                  <a14:imgLayer r:embed="rId3">
                    <a14:imgEffect>
                      <a14:colorTemperature colorTemp="5900"/>
                    </a14:imgEffect>
                    <a14:imgEffect>
                      <a14:saturation sat="300000"/>
                    </a14:imgEffect>
                  </a14:imgLayer>
                </a14:imgProps>
              </a:ext>
            </a:extLst>
          </a:blip>
          <a:srcRect t="15618" b="8"/>
          <a:stretch>
            <a:fillRect/>
          </a:stretch>
        </p:blipFill>
        <p:spPr>
          <a:xfrm>
            <a:off x="0" y="0"/>
            <a:ext cx="12190730" cy="6858000"/>
          </a:xfrm>
          <a:prstGeom prst="rect">
            <a:avLst/>
          </a:prstGeom>
        </p:spPr>
      </p:pic>
      <p:sp>
        <p:nvSpPr>
          <p:cNvPr id="3" name="矩形 2"/>
          <p:cNvSpPr/>
          <p:nvPr userDrawn="1"/>
        </p:nvSpPr>
        <p:spPr>
          <a:xfrm>
            <a:off x="221615" y="228918"/>
            <a:ext cx="11747500" cy="6400165"/>
          </a:xfrm>
          <a:prstGeom prst="rect">
            <a:avLst/>
          </a:prstGeom>
          <a:solidFill>
            <a:schemeClr val="bg1"/>
          </a:solidFill>
          <a:ln w="38100">
            <a:solidFill>
              <a:srgbClr val="66B1F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阿里巴巴普惠体" panose="00020600040101010101"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10360" algn="l"/>
          <a:tab pos="1610360" algn="l"/>
          <a:tab pos="1610360" algn="l"/>
          <a:tab pos="1610360"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10360" algn="l"/>
          <a:tab pos="1610360" algn="l"/>
          <a:tab pos="1610360" algn="l"/>
          <a:tab pos="1610360"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1.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7.xml"/><Relationship Id="rId2" Type="http://schemas.openxmlformats.org/officeDocument/2006/relationships/image" Target="../media/image5.jpe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8.xml"/><Relationship Id="rId4" Type="http://schemas.openxmlformats.org/officeDocument/2006/relationships/image" Target="../media/image5.jpe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9.xml"/><Relationship Id="rId3" Type="http://schemas.openxmlformats.org/officeDocument/2006/relationships/image" Target="../media/image5.jpeg"/><Relationship Id="rId2" Type="http://schemas.openxmlformats.org/officeDocument/2006/relationships/image" Target="../media/image17.pn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xml"/><Relationship Id="rId4" Type="http://schemas.openxmlformats.org/officeDocument/2006/relationships/image" Target="../media/image5.jpeg"/><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11.xml"/><Relationship Id="rId2" Type="http://schemas.openxmlformats.org/officeDocument/2006/relationships/image" Target="../media/image5.jpe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tags" Target="../tags/tag12.xml"/><Relationship Id="rId3" Type="http://schemas.openxmlformats.org/officeDocument/2006/relationships/image" Target="../media/image5.jpeg"/><Relationship Id="rId2" Type="http://schemas.openxmlformats.org/officeDocument/2006/relationships/image" Target="../media/image17.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3.xml"/><Relationship Id="rId5" Type="http://schemas.openxmlformats.org/officeDocument/2006/relationships/image" Target="../media/image5.jpeg"/><Relationship Id="rId4" Type="http://schemas.openxmlformats.org/officeDocument/2006/relationships/image" Target="../media/image21.png"/><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4.xml"/><Relationship Id="rId3" Type="http://schemas.openxmlformats.org/officeDocument/2006/relationships/image" Target="../media/image5.jpeg"/><Relationship Id="rId2" Type="http://schemas.openxmlformats.org/officeDocument/2006/relationships/image" Target="../media/image17.pn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5.xml"/><Relationship Id="rId4" Type="http://schemas.openxmlformats.org/officeDocument/2006/relationships/image" Target="../media/image5.jpeg"/><Relationship Id="rId3" Type="http://schemas.openxmlformats.org/officeDocument/2006/relationships/image" Target="../media/image17.png"/><Relationship Id="rId2" Type="http://schemas.openxmlformats.org/officeDocument/2006/relationships/image" Target="../media/image22.pn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tags" Target="../tags/tag2.xml"/><Relationship Id="rId3" Type="http://schemas.openxmlformats.org/officeDocument/2006/relationships/image" Target="../media/image5.jpeg"/><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6.xml"/><Relationship Id="rId2" Type="http://schemas.openxmlformats.org/officeDocument/2006/relationships/image" Target="../media/image5.jpeg"/><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17.xml"/><Relationship Id="rId2" Type="http://schemas.openxmlformats.org/officeDocument/2006/relationships/image" Target="../media/image5.jpeg"/><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tags" Target="../tags/tag18.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9.xml"/><Relationship Id="rId3" Type="http://schemas.openxmlformats.org/officeDocument/2006/relationships/image" Target="../media/image5.jpeg"/><Relationship Id="rId2" Type="http://schemas.openxmlformats.org/officeDocument/2006/relationships/image" Target="../media/image17.png"/><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20.xml"/><Relationship Id="rId5" Type="http://schemas.openxmlformats.org/officeDocument/2006/relationships/image" Target="../media/image5.jpeg"/><Relationship Id="rId4" Type="http://schemas.openxmlformats.org/officeDocument/2006/relationships/image" Target="../media/image25.png"/><Relationship Id="rId3" Type="http://schemas.openxmlformats.org/officeDocument/2006/relationships/image" Target="../media/image17.png"/><Relationship Id="rId2" Type="http://schemas.openxmlformats.org/officeDocument/2006/relationships/image" Target="../media/image24.png"/><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1.xml"/><Relationship Id="rId4" Type="http://schemas.openxmlformats.org/officeDocument/2006/relationships/image" Target="../media/image5.jpe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13.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2.xml"/><Relationship Id="rId4" Type="http://schemas.openxmlformats.org/officeDocument/2006/relationships/image" Target="../media/image5.jpeg"/><Relationship Id="rId3" Type="http://schemas.openxmlformats.org/officeDocument/2006/relationships/image" Target="../media/image17.png"/><Relationship Id="rId2" Type="http://schemas.openxmlformats.org/officeDocument/2006/relationships/image" Target="../media/image24.png"/><Relationship Id="rId1"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3.xml"/><Relationship Id="rId5" Type="http://schemas.openxmlformats.org/officeDocument/2006/relationships/image" Target="../media/image5.jpeg"/><Relationship Id="rId4" Type="http://schemas.openxmlformats.org/officeDocument/2006/relationships/image" Target="../media/image11.png"/><Relationship Id="rId3" Type="http://schemas.openxmlformats.org/officeDocument/2006/relationships/image" Target="../media/image10.png"/><Relationship Id="rId2" Type="http://schemas.microsoft.com/office/2007/relationships/hdphoto" Target="../media/image9.wdp"/><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xml"/><Relationship Id="rId3" Type="http://schemas.openxmlformats.org/officeDocument/2006/relationships/tags" Target="../tags/tag23.xml"/><Relationship Id="rId2" Type="http://schemas.openxmlformats.org/officeDocument/2006/relationships/image" Target="../media/image5.jpeg"/><Relationship Id="rId1" Type="http://schemas.openxmlformats.org/officeDocument/2006/relationships/image" Target="../media/image13.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xml"/><Relationship Id="rId3" Type="http://schemas.openxmlformats.org/officeDocument/2006/relationships/tags" Target="../tags/tag24.xml"/><Relationship Id="rId2" Type="http://schemas.openxmlformats.org/officeDocument/2006/relationships/image" Target="../media/image5.jpeg"/><Relationship Id="rId1" Type="http://schemas.openxmlformats.org/officeDocument/2006/relationships/image" Target="../media/image13.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5.xml"/><Relationship Id="rId3" Type="http://schemas.openxmlformats.org/officeDocument/2006/relationships/image" Target="../media/image5.jpeg"/><Relationship Id="rId2" Type="http://schemas.openxmlformats.org/officeDocument/2006/relationships/image" Target="../media/image17.png"/><Relationship Id="rId1" Type="http://schemas.openxmlformats.org/officeDocument/2006/relationships/image" Target="../media/image13.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6.xml"/><Relationship Id="rId3" Type="http://schemas.openxmlformats.org/officeDocument/2006/relationships/image" Target="../media/image5.jpeg"/><Relationship Id="rId2" Type="http://schemas.openxmlformats.org/officeDocument/2006/relationships/image" Target="../media/image17.png"/><Relationship Id="rId1"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7.xml"/><Relationship Id="rId4" Type="http://schemas.openxmlformats.org/officeDocument/2006/relationships/image" Target="../media/image5.jpeg"/><Relationship Id="rId3" Type="http://schemas.openxmlformats.org/officeDocument/2006/relationships/image" Target="../media/image27.jpeg"/><Relationship Id="rId2" Type="http://schemas.openxmlformats.org/officeDocument/2006/relationships/image" Target="../media/image17.png"/><Relationship Id="rId1" Type="http://schemas.openxmlformats.org/officeDocument/2006/relationships/image" Target="../media/image1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8.xml"/><Relationship Id="rId2" Type="http://schemas.openxmlformats.org/officeDocument/2006/relationships/image" Target="../media/image5.jpeg"/><Relationship Id="rId1" Type="http://schemas.openxmlformats.org/officeDocument/2006/relationships/image" Target="../media/image13.png"/></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9.xml"/><Relationship Id="rId5" Type="http://schemas.openxmlformats.org/officeDocument/2006/relationships/image" Target="../media/image5.jpeg"/><Relationship Id="rId4" Type="http://schemas.openxmlformats.org/officeDocument/2006/relationships/image" Target="../media/image11.png"/><Relationship Id="rId3" Type="http://schemas.openxmlformats.org/officeDocument/2006/relationships/image" Target="../media/image10.png"/><Relationship Id="rId2" Type="http://schemas.microsoft.com/office/2007/relationships/hdphoto" Target="../media/image9.wdp"/><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4.xml"/><Relationship Id="rId6" Type="http://schemas.openxmlformats.org/officeDocument/2006/relationships/image" Target="../media/image5.jpe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microsoft.com/office/2007/relationships/hdphoto" Target="../media/image9.wdp"/><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xml"/><Relationship Id="rId3" Type="http://schemas.openxmlformats.org/officeDocument/2006/relationships/tags" Target="../tags/tag30.xml"/><Relationship Id="rId2" Type="http://schemas.openxmlformats.org/officeDocument/2006/relationships/image" Target="../media/image5.jpeg"/><Relationship Id="rId1" Type="http://schemas.openxmlformats.org/officeDocument/2006/relationships/image" Target="../media/image13.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1.xml"/><Relationship Id="rId3" Type="http://schemas.openxmlformats.org/officeDocument/2006/relationships/image" Target="../media/image5.jpeg"/><Relationship Id="rId2" Type="http://schemas.openxmlformats.org/officeDocument/2006/relationships/image" Target="../media/image29.jpeg"/><Relationship Id="rId1"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1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1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13.png"/></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32.xml"/><Relationship Id="rId5" Type="http://schemas.openxmlformats.org/officeDocument/2006/relationships/image" Target="../media/image5.jpeg"/><Relationship Id="rId4" Type="http://schemas.openxmlformats.org/officeDocument/2006/relationships/image" Target="../media/image11.png"/><Relationship Id="rId3" Type="http://schemas.openxmlformats.org/officeDocument/2006/relationships/image" Target="../media/image10.png"/><Relationship Id="rId2" Type="http://schemas.microsoft.com/office/2007/relationships/hdphoto" Target="../media/image9.wdp"/><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0.png"/><Relationship Id="rId1" Type="http://schemas.openxmlformats.org/officeDocument/2006/relationships/image" Target="../media/image5.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31.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tags" Target="../tags/tag33.xml"/><Relationship Id="rId2" Type="http://schemas.openxmlformats.org/officeDocument/2006/relationships/image" Target="../media/image5.jpeg"/><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5.xml"/><Relationship Id="rId3" Type="http://schemas.openxmlformats.org/officeDocument/2006/relationships/image" Target="../media/image5.jpeg"/><Relationship Id="rId2" Type="http://schemas.openxmlformats.org/officeDocument/2006/relationships/image" Target="../media/image14.png"/><Relationship Id="rId1" Type="http://schemas.openxmlformats.org/officeDocument/2006/relationships/image" Target="../media/image13.png"/></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xml"/><Relationship Id="rId3" Type="http://schemas.openxmlformats.org/officeDocument/2006/relationships/tags" Target="../tags/tag34.xml"/><Relationship Id="rId2" Type="http://schemas.openxmlformats.org/officeDocument/2006/relationships/image" Target="../media/image5.jpeg"/><Relationship Id="rId1" Type="http://schemas.openxmlformats.org/officeDocument/2006/relationships/image" Target="../media/image13.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32.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5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35.xml"/><Relationship Id="rId5" Type="http://schemas.openxmlformats.org/officeDocument/2006/relationships/image" Target="../media/image5.jpeg"/><Relationship Id="rId4" Type="http://schemas.openxmlformats.org/officeDocument/2006/relationships/image" Target="../media/image11.png"/><Relationship Id="rId3" Type="http://schemas.openxmlformats.org/officeDocument/2006/relationships/image" Target="../media/image10.png"/><Relationship Id="rId2" Type="http://schemas.microsoft.com/office/2007/relationships/hdphoto" Target="../media/image9.wdp"/><Relationship Id="rId1" Type="http://schemas.openxmlformats.org/officeDocument/2006/relationships/image" Target="../media/image8.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3.png"/><Relationship Id="rId1" Type="http://schemas.openxmlformats.org/officeDocument/2006/relationships/image" Target="../media/image5.jpe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5.jpeg"/><Relationship Id="rId2" Type="http://schemas.openxmlformats.org/officeDocument/2006/relationships/image" Target="../media/image35.png"/><Relationship Id="rId1" Type="http://schemas.openxmlformats.org/officeDocument/2006/relationships/image" Target="../media/image34.png"/></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4.xml"/><Relationship Id="rId3" Type="http://schemas.openxmlformats.org/officeDocument/2006/relationships/tags" Target="../tags/tag36.xml"/><Relationship Id="rId2" Type="http://schemas.openxmlformats.org/officeDocument/2006/relationships/image" Target="../media/image5.jpe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4.xml"/><Relationship Id="rId3" Type="http://schemas.openxmlformats.org/officeDocument/2006/relationships/tags" Target="../tags/tag37.xml"/><Relationship Id="rId2" Type="http://schemas.openxmlformats.org/officeDocument/2006/relationships/image" Target="../media/image5.jpeg"/><Relationship Id="rId1" Type="http://schemas.openxmlformats.org/officeDocument/2006/relationships/image" Target="../media/image13.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38.xml"/><Relationship Id="rId2" Type="http://schemas.openxmlformats.org/officeDocument/2006/relationships/image" Target="../media/image5.jpeg"/><Relationship Id="rId1" Type="http://schemas.openxmlformats.org/officeDocument/2006/relationships/image" Target="../media/image13.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9.xml"/><Relationship Id="rId3" Type="http://schemas.openxmlformats.org/officeDocument/2006/relationships/image" Target="../media/image5.jpeg"/><Relationship Id="rId2" Type="http://schemas.openxmlformats.org/officeDocument/2006/relationships/image" Target="../media/image36.png"/><Relationship Id="rId1" Type="http://schemas.openxmlformats.org/officeDocument/2006/relationships/image" Target="../media/image13.png"/></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40.xml"/><Relationship Id="rId2" Type="http://schemas.openxmlformats.org/officeDocument/2006/relationships/image" Target="../media/image5.jpeg"/><Relationship Id="rId1" Type="http://schemas.openxmlformats.org/officeDocument/2006/relationships/image" Target="../media/image13.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1.xml"/><Relationship Id="rId1" Type="http://schemas.openxmlformats.org/officeDocument/2006/relationships/image" Target="../media/image5.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42.xml"/><Relationship Id="rId2" Type="http://schemas.openxmlformats.org/officeDocument/2006/relationships/image" Target="../media/image5.jpeg"/><Relationship Id="rId1" Type="http://schemas.openxmlformats.org/officeDocument/2006/relationships/image" Target="../media/image13.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3.xml"/><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6.xml"/><Relationship Id="rId5" Type="http://schemas.openxmlformats.org/officeDocument/2006/relationships/image" Target="../media/image5.jpeg"/><Relationship Id="rId4" Type="http://schemas.openxmlformats.org/officeDocument/2006/relationships/image" Target="../media/image11.png"/><Relationship Id="rId3" Type="http://schemas.openxmlformats.org/officeDocument/2006/relationships/image" Target="../media/image10.png"/><Relationship Id="rId2" Type="http://schemas.microsoft.com/office/2007/relationships/hdphoto" Target="../media/image9.wdp"/><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935990"/>
            <a:chOff x="613" y="542"/>
            <a:chExt cx="6605" cy="1474"/>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A</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sp>
        <p:nvSpPr>
          <p:cNvPr id="15" name="文本框 14"/>
          <p:cNvSpPr txBox="1"/>
          <p:nvPr/>
        </p:nvSpPr>
        <p:spPr>
          <a:xfrm>
            <a:off x="467670" y="1158518"/>
            <a:ext cx="7081446" cy="4893647"/>
          </a:xfrm>
          <a:prstGeom prst="rect">
            <a:avLst/>
          </a:prstGeom>
          <a:noFill/>
        </p:spPr>
        <p:txBody>
          <a:bodyPr wrap="square">
            <a:spAutoFit/>
          </a:bodyPr>
          <a:lstStyle/>
          <a:p>
            <a:r>
              <a:rPr lang="en-GB" altLang="zh-CN" sz="2400" b="1" dirty="0">
                <a:solidFill>
                  <a:srgbClr val="FF0000"/>
                </a:solidFill>
                <a:latin typeface="Times New Roman" panose="02020603050405020304" pitchFamily="18" charset="0"/>
                <a:cs typeface="Times New Roman" panose="02020603050405020304" pitchFamily="18" charset="0"/>
              </a:rPr>
              <a:t>expedition</a:t>
            </a:r>
            <a:r>
              <a:rPr lang="en-GB" altLang="zh-CN" sz="2400" dirty="0">
                <a:latin typeface="Times New Roman" panose="02020603050405020304" pitchFamily="18" charset="0"/>
                <a:cs typeface="Times New Roman" panose="02020603050405020304" pitchFamily="18" charset="0"/>
              </a:rPr>
              <a:t> entomology /ˌ</a:t>
            </a:r>
            <a:r>
              <a:rPr lang="en-GB" altLang="zh-CN" sz="2400" dirty="0" err="1">
                <a:latin typeface="Times New Roman" panose="02020603050405020304" pitchFamily="18" charset="0"/>
                <a:cs typeface="Times New Roman" panose="02020603050405020304" pitchFamily="18" charset="0"/>
              </a:rPr>
              <a:t>entəˈmɒlədʒi</a:t>
            </a:r>
            <a:r>
              <a:rPr lang="en-GB" altLang="zh-CN" sz="2400" dirty="0">
                <a:latin typeface="Times New Roman" panose="02020603050405020304" pitchFamily="18" charset="0"/>
                <a:cs typeface="Times New Roman" panose="02020603050405020304" pitchFamily="18" charset="0"/>
              </a:rPr>
              <a:t>/ </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gather samples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document behavior</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discover species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gain cultural insight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develop unforgettable bonds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support global conservation plans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create much-needed, long-term environmental datasets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take care of the boring </a:t>
            </a:r>
            <a:r>
              <a:rPr lang="en-GB" altLang="zh-CN" sz="2400" b="1" dirty="0">
                <a:solidFill>
                  <a:srgbClr val="FF0000"/>
                </a:solidFill>
                <a:latin typeface="Times New Roman" panose="02020603050405020304" pitchFamily="18" charset="0"/>
                <a:cs typeface="Times New Roman" panose="02020603050405020304" pitchFamily="18" charset="0"/>
              </a:rPr>
              <a:t>stuff</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conservation initiative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remote and biodiverse places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fellow participants</a:t>
            </a:r>
            <a:br>
              <a:rPr lang="en-GB" altLang="zh-CN" sz="2400" dirty="0">
                <a:latin typeface="Times New Roman" panose="02020603050405020304" pitchFamily="18" charset="0"/>
                <a:cs typeface="Times New Roman" panose="02020603050405020304" pitchFamily="18" charset="0"/>
              </a:rPr>
            </a:br>
            <a:r>
              <a:rPr lang="en-GB" altLang="zh-CN" sz="2400" dirty="0">
                <a:solidFill>
                  <a:srgbClr val="FF0000"/>
                </a:solidFill>
                <a:latin typeface="Times New Roman" panose="02020603050405020304" pitchFamily="18" charset="0"/>
                <a:cs typeface="Times New Roman" panose="02020603050405020304" pitchFamily="18" charset="0"/>
              </a:rPr>
              <a:t>camping on raised platforms</a:t>
            </a:r>
            <a:endParaRPr lang="zh-CN" altLang="en-US" sz="24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7340319" y="1120140"/>
            <a:ext cx="6103088" cy="5262979"/>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昆虫学考察</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收集样本</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记录行为</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发现物种</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获得文化见解</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建立难忘的情谊</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支持全球保护计划</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创建急需的长期环境数据集</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处理琐事</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保护行动 </a:t>
            </a:r>
            <a:r>
              <a:rPr lang="en-US" altLang="zh-CN" sz="2400" b="1" dirty="0">
                <a:effectLst/>
                <a:latin typeface="仿宋" panose="02010609060101010101" pitchFamily="49" charset="-122"/>
                <a:ea typeface="仿宋" panose="02010609060101010101" pitchFamily="49" charset="-122"/>
              </a:rPr>
              <a:t>/ </a:t>
            </a:r>
            <a:r>
              <a:rPr lang="zh-CN" altLang="en-US" sz="2400" b="1" dirty="0">
                <a:effectLst/>
                <a:latin typeface="仿宋" panose="02010609060101010101" pitchFamily="49" charset="-122"/>
                <a:ea typeface="仿宋" panose="02010609060101010101" pitchFamily="49" charset="-122"/>
              </a:rPr>
              <a:t>保护计划</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偏远且生物多样性丰富的地方</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同行的参与者</a:t>
            </a:r>
            <a:br>
              <a:rPr lang="zh-CN" altLang="en-US" sz="2400" b="1" dirty="0">
                <a:effectLst/>
                <a:latin typeface="仿宋" panose="02010609060101010101" pitchFamily="49" charset="-122"/>
                <a:ea typeface="仿宋" panose="02010609060101010101" pitchFamily="49" charset="-122"/>
              </a:rPr>
            </a:br>
            <a:r>
              <a:rPr lang="zh-CN" altLang="en-US" sz="2400" b="1" dirty="0">
                <a:effectLst/>
                <a:latin typeface="仿宋" panose="02010609060101010101" pitchFamily="49" charset="-122"/>
                <a:ea typeface="仿宋" panose="02010609060101010101" pitchFamily="49" charset="-122"/>
              </a:rPr>
              <a:t>在高架平台上露营</a:t>
            </a:r>
            <a:br>
              <a:rPr lang="zh-CN" altLang="en-US" sz="2400" b="1" dirty="0">
                <a:effectLst/>
                <a:latin typeface="仿宋" panose="02010609060101010101" pitchFamily="49" charset="-122"/>
                <a:ea typeface="仿宋" panose="02010609060101010101" pitchFamily="49" charset="-122"/>
              </a:rPr>
            </a:br>
            <a:endParaRPr lang="zh-CN" altLang="en-US" sz="2400" b="1" dirty="0">
              <a:effectLst/>
              <a:latin typeface="仿宋" panose="02010609060101010101" pitchFamily="49" charset="-122"/>
              <a:ea typeface="仿宋" panose="02010609060101010101" pitchFamily="49" charset="-122"/>
            </a:endParaRPr>
          </a:p>
        </p:txBody>
      </p:sp>
      <p:sp>
        <p:nvSpPr>
          <p:cNvPr id="24" name="矩形 23"/>
          <p:cNvSpPr/>
          <p:nvPr/>
        </p:nvSpPr>
        <p:spPr>
          <a:xfrm>
            <a:off x="337184" y="1215670"/>
            <a:ext cx="162496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矩形 24"/>
          <p:cNvSpPr/>
          <p:nvPr/>
        </p:nvSpPr>
        <p:spPr>
          <a:xfrm>
            <a:off x="482917" y="1625523"/>
            <a:ext cx="213169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矩形 25"/>
          <p:cNvSpPr/>
          <p:nvPr/>
        </p:nvSpPr>
        <p:spPr>
          <a:xfrm>
            <a:off x="337183" y="1991640"/>
            <a:ext cx="1516699"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矩形 29"/>
          <p:cNvSpPr/>
          <p:nvPr/>
        </p:nvSpPr>
        <p:spPr>
          <a:xfrm>
            <a:off x="7397471" y="2268778"/>
            <a:ext cx="1516699"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矩形 30"/>
          <p:cNvSpPr/>
          <p:nvPr/>
        </p:nvSpPr>
        <p:spPr>
          <a:xfrm>
            <a:off x="7397471" y="2678631"/>
            <a:ext cx="198941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p:cNvSpPr/>
          <p:nvPr/>
        </p:nvSpPr>
        <p:spPr>
          <a:xfrm>
            <a:off x="1548766" y="3057525"/>
            <a:ext cx="1680210"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文本框 33"/>
          <p:cNvSpPr txBox="1"/>
          <p:nvPr/>
        </p:nvSpPr>
        <p:spPr>
          <a:xfrm>
            <a:off x="4056970" y="2967335"/>
            <a:ext cx="1680210" cy="461665"/>
          </a:xfrm>
          <a:prstGeom prst="rect">
            <a:avLst/>
          </a:prstGeom>
          <a:noFill/>
        </p:spPr>
        <p:txBody>
          <a:bodyPr wrap="square">
            <a:spAutoFit/>
          </a:bodyPr>
          <a:lstStyle/>
          <a:p>
            <a:r>
              <a:rPr lang="zh-CN" altLang="en-US" sz="2400" b="1" i="1" dirty="0">
                <a:solidFill>
                  <a:srgbClr val="FF0000"/>
                </a:solidFill>
                <a:latin typeface="Times New Roman" panose="02020603050405020304" pitchFamily="18" charset="0"/>
                <a:cs typeface="Times New Roman" panose="02020603050405020304" pitchFamily="18" charset="0"/>
              </a:rPr>
              <a:t>indelible</a:t>
            </a:r>
            <a:endParaRPr lang="zh-CN" altLang="en-US" b="1" i="1" dirty="0">
              <a:solidFill>
                <a:srgbClr val="FF0000"/>
              </a:solidFill>
              <a:latin typeface="Times New Roman" panose="02020603050405020304" pitchFamily="18" charset="0"/>
              <a:cs typeface="Times New Roman" panose="02020603050405020304" pitchFamily="18" charset="0"/>
            </a:endParaRPr>
          </a:p>
        </p:txBody>
      </p:sp>
      <p:sp>
        <p:nvSpPr>
          <p:cNvPr id="35" name="矩形 34"/>
          <p:cNvSpPr/>
          <p:nvPr/>
        </p:nvSpPr>
        <p:spPr>
          <a:xfrm>
            <a:off x="7391537" y="3379038"/>
            <a:ext cx="271008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矩形 35"/>
          <p:cNvSpPr/>
          <p:nvPr/>
        </p:nvSpPr>
        <p:spPr>
          <a:xfrm>
            <a:off x="7391537" y="3750513"/>
            <a:ext cx="379557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矩形 36"/>
          <p:cNvSpPr/>
          <p:nvPr/>
        </p:nvSpPr>
        <p:spPr>
          <a:xfrm>
            <a:off x="7391537" y="4117823"/>
            <a:ext cx="379557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矩形 38"/>
          <p:cNvSpPr/>
          <p:nvPr/>
        </p:nvSpPr>
        <p:spPr>
          <a:xfrm>
            <a:off x="7385811" y="4496446"/>
            <a:ext cx="379557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矩形 39"/>
          <p:cNvSpPr/>
          <p:nvPr/>
        </p:nvSpPr>
        <p:spPr>
          <a:xfrm>
            <a:off x="7397470" y="4860182"/>
            <a:ext cx="405584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矩形 40"/>
          <p:cNvSpPr/>
          <p:nvPr/>
        </p:nvSpPr>
        <p:spPr>
          <a:xfrm>
            <a:off x="7397470" y="5223918"/>
            <a:ext cx="405584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矩形 41"/>
          <p:cNvSpPr/>
          <p:nvPr/>
        </p:nvSpPr>
        <p:spPr>
          <a:xfrm>
            <a:off x="7397470" y="5606706"/>
            <a:ext cx="405584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5" name="文本框 44"/>
          <p:cNvSpPr txBox="1"/>
          <p:nvPr/>
        </p:nvSpPr>
        <p:spPr>
          <a:xfrm>
            <a:off x="426402" y="5899320"/>
            <a:ext cx="8974773" cy="769441"/>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She </a:t>
            </a:r>
            <a:r>
              <a:rPr lang="zh-CN" altLang="en-US" sz="2400" b="1" i="1" u="sng" dirty="0">
                <a:solidFill>
                  <a:srgbClr val="FF0000"/>
                </a:solidFill>
                <a:latin typeface="Times New Roman" panose="02020603050405020304" pitchFamily="18" charset="0"/>
                <a:cs typeface="Times New Roman" panose="02020603050405020304" pitchFamily="18" charset="0"/>
              </a:rPr>
              <a:t>took the initiative to </a:t>
            </a:r>
            <a:r>
              <a:rPr lang="zh-CN" altLang="en-US" sz="2000" dirty="0">
                <a:latin typeface="Times New Roman" panose="02020603050405020304" pitchFamily="18" charset="0"/>
                <a:cs typeface="Times New Roman" panose="02020603050405020304" pitchFamily="18" charset="0"/>
              </a:rPr>
              <a:t>organize a study group for the exam.</a:t>
            </a:r>
            <a:endParaRPr lang="zh-CN" altLang="en-US" sz="2000" dirty="0">
              <a:latin typeface="Times New Roman" panose="02020603050405020304" pitchFamily="18" charset="0"/>
              <a:cs typeface="Times New Roman" panose="02020603050405020304" pitchFamily="18" charset="0"/>
            </a:endParaRPr>
          </a:p>
          <a:p>
            <a:endParaRPr lang="zh-CN" altLang="en-US" sz="2000" dirty="0">
              <a:latin typeface="Times New Roman" panose="02020603050405020304" pitchFamily="18" charset="0"/>
              <a:cs typeface="Times New Roman" panose="02020603050405020304" pitchFamily="18" charset="0"/>
            </a:endParaRPr>
          </a:p>
        </p:txBody>
      </p:sp>
      <p:sp>
        <p:nvSpPr>
          <p:cNvPr id="47" name="文本框 46"/>
          <p:cNvSpPr txBox="1"/>
          <p:nvPr/>
        </p:nvSpPr>
        <p:spPr>
          <a:xfrm>
            <a:off x="7397470" y="5959129"/>
            <a:ext cx="6772274" cy="369332"/>
          </a:xfrm>
          <a:prstGeom prst="rect">
            <a:avLst/>
          </a:prstGeom>
          <a:noFill/>
        </p:spPr>
        <p:txBody>
          <a:bodyPr wrap="square">
            <a:spAutoFit/>
          </a:bodyPr>
          <a:lstStyle/>
          <a:p>
            <a:r>
              <a:rPr lang="zh-CN" altLang="en-US" sz="1800" dirty="0">
                <a:latin typeface="Times New Roman" panose="02020603050405020304" pitchFamily="18" charset="0"/>
                <a:cs typeface="Times New Roman" panose="02020603050405020304" pitchFamily="18" charset="0"/>
              </a:rPr>
              <a:t>她</a:t>
            </a:r>
            <a:r>
              <a:rPr lang="zh-CN" altLang="en-US" sz="1800" b="1" i="1" u="sng" dirty="0">
                <a:solidFill>
                  <a:srgbClr val="FF0000"/>
                </a:solidFill>
                <a:latin typeface="Times New Roman" panose="02020603050405020304" pitchFamily="18" charset="0"/>
                <a:cs typeface="Times New Roman" panose="02020603050405020304" pitchFamily="18" charset="0"/>
              </a:rPr>
              <a:t>主动组织</a:t>
            </a:r>
            <a:r>
              <a:rPr lang="zh-CN" altLang="en-US" sz="1800" dirty="0">
                <a:latin typeface="Times New Roman" panose="02020603050405020304" pitchFamily="18" charset="0"/>
                <a:cs typeface="Times New Roman" panose="02020603050405020304" pitchFamily="18" charset="0"/>
              </a:rPr>
              <a:t>了一个备考学习小组。</a:t>
            </a:r>
            <a:endParaRPr lang="zh-CN" altLang="en-US" sz="18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grpId="0" nodeType="clickEffect">
                                  <p:stCondLst>
                                    <p:cond delay="0"/>
                                  </p:stCondLst>
                                  <p:childTnLst>
                                    <p:anim calcmode="lin" valueType="num">
                                      <p:cBhvr additive="base">
                                        <p:cTn id="6" dur="500"/>
                                        <p:tgtEl>
                                          <p:spTgt spid="24"/>
                                        </p:tgtEl>
                                        <p:attrNameLst>
                                          <p:attrName>ppt_y</p:attrName>
                                        </p:attrNameLst>
                                      </p:cBhvr>
                                      <p:tavLst>
                                        <p:tav tm="0">
                                          <p:val>
                                            <p:strVal val="#ppt_y"/>
                                          </p:val>
                                        </p:tav>
                                        <p:tav tm="100000">
                                          <p:val>
                                            <p:strVal val="#ppt_y+#ppt_h*1.125000"/>
                                          </p:val>
                                        </p:tav>
                                      </p:tavLst>
                                    </p:anim>
                                    <p:animEffect transition="out" filter="wipe(down)">
                                      <p:cBhvr>
                                        <p:cTn id="7" dur="500"/>
                                        <p:tgtEl>
                                          <p:spTgt spid="24"/>
                                        </p:tgtEl>
                                      </p:cBhvr>
                                    </p:animEffect>
                                    <p:set>
                                      <p:cBhvr>
                                        <p:cTn id="8" dur="1" fill="hold">
                                          <p:stCondLst>
                                            <p:cond delay="499"/>
                                          </p:stCondLst>
                                        </p:cTn>
                                        <p:tgtEl>
                                          <p:spTgt spid="2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2" presetClass="exit" presetSubtype="4" fill="hold" grpId="0" nodeType="clickEffect">
                                  <p:stCondLst>
                                    <p:cond delay="0"/>
                                  </p:stCondLst>
                                  <p:childTnLst>
                                    <p:anim calcmode="lin" valueType="num">
                                      <p:cBhvr additive="base">
                                        <p:cTn id="12" dur="500"/>
                                        <p:tgtEl>
                                          <p:spTgt spid="25"/>
                                        </p:tgtEl>
                                        <p:attrNameLst>
                                          <p:attrName>ppt_y</p:attrName>
                                        </p:attrNameLst>
                                      </p:cBhvr>
                                      <p:tavLst>
                                        <p:tav tm="0">
                                          <p:val>
                                            <p:strVal val="#ppt_y"/>
                                          </p:val>
                                        </p:tav>
                                        <p:tav tm="100000">
                                          <p:val>
                                            <p:strVal val="#ppt_y+#ppt_h*1.125000"/>
                                          </p:val>
                                        </p:tav>
                                      </p:tavLst>
                                    </p:anim>
                                    <p:animEffect transition="out" filter="wipe(down)">
                                      <p:cBhvr>
                                        <p:cTn id="13" dur="500"/>
                                        <p:tgtEl>
                                          <p:spTgt spid="25"/>
                                        </p:tgtEl>
                                      </p:cBhvr>
                                    </p:animEffect>
                                    <p:set>
                                      <p:cBhvr>
                                        <p:cTn id="14" dur="1" fill="hold">
                                          <p:stCondLst>
                                            <p:cond delay="499"/>
                                          </p:stCondLst>
                                        </p:cTn>
                                        <p:tgtEl>
                                          <p:spTgt spid="2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2" presetClass="exit" presetSubtype="4" fill="hold" grpId="0" nodeType="clickEffect">
                                  <p:stCondLst>
                                    <p:cond delay="0"/>
                                  </p:stCondLst>
                                  <p:childTnLst>
                                    <p:anim calcmode="lin" valueType="num">
                                      <p:cBhvr additive="base">
                                        <p:cTn id="18" dur="500"/>
                                        <p:tgtEl>
                                          <p:spTgt spid="26"/>
                                        </p:tgtEl>
                                        <p:attrNameLst>
                                          <p:attrName>ppt_y</p:attrName>
                                        </p:attrNameLst>
                                      </p:cBhvr>
                                      <p:tavLst>
                                        <p:tav tm="0">
                                          <p:val>
                                            <p:strVal val="#ppt_y"/>
                                          </p:val>
                                        </p:tav>
                                        <p:tav tm="100000">
                                          <p:val>
                                            <p:strVal val="#ppt_y+#ppt_h*1.125000"/>
                                          </p:val>
                                        </p:tav>
                                      </p:tavLst>
                                    </p:anim>
                                    <p:animEffect transition="out" filter="wipe(down)">
                                      <p:cBhvr>
                                        <p:cTn id="19" dur="500"/>
                                        <p:tgtEl>
                                          <p:spTgt spid="26"/>
                                        </p:tgtEl>
                                      </p:cBhvr>
                                    </p:animEffect>
                                    <p:set>
                                      <p:cBhvr>
                                        <p:cTn id="20" dur="1" fill="hold">
                                          <p:stCondLst>
                                            <p:cond delay="499"/>
                                          </p:stCondLst>
                                        </p:cTn>
                                        <p:tgtEl>
                                          <p:spTgt spid="2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2" presetClass="exit" presetSubtype="4" fill="hold" grpId="0" nodeType="clickEffect">
                                  <p:stCondLst>
                                    <p:cond delay="0"/>
                                  </p:stCondLst>
                                  <p:childTnLst>
                                    <p:anim calcmode="lin" valueType="num">
                                      <p:cBhvr additive="base">
                                        <p:cTn id="24" dur="500"/>
                                        <p:tgtEl>
                                          <p:spTgt spid="30"/>
                                        </p:tgtEl>
                                        <p:attrNameLst>
                                          <p:attrName>ppt_y</p:attrName>
                                        </p:attrNameLst>
                                      </p:cBhvr>
                                      <p:tavLst>
                                        <p:tav tm="0">
                                          <p:val>
                                            <p:strVal val="#ppt_y"/>
                                          </p:val>
                                        </p:tav>
                                        <p:tav tm="100000">
                                          <p:val>
                                            <p:strVal val="#ppt_y+#ppt_h*1.125000"/>
                                          </p:val>
                                        </p:tav>
                                      </p:tavLst>
                                    </p:anim>
                                    <p:animEffect transition="out" filter="wipe(down)">
                                      <p:cBhvr>
                                        <p:cTn id="25" dur="500"/>
                                        <p:tgtEl>
                                          <p:spTgt spid="30"/>
                                        </p:tgtEl>
                                      </p:cBhvr>
                                    </p:animEffect>
                                    <p:set>
                                      <p:cBhvr>
                                        <p:cTn id="26" dur="1" fill="hold">
                                          <p:stCondLst>
                                            <p:cond delay="499"/>
                                          </p:stCondLst>
                                        </p:cTn>
                                        <p:tgtEl>
                                          <p:spTgt spid="3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2" presetClass="exit" presetSubtype="4" fill="hold" grpId="0" nodeType="clickEffect">
                                  <p:stCondLst>
                                    <p:cond delay="0"/>
                                  </p:stCondLst>
                                  <p:childTnLst>
                                    <p:anim calcmode="lin" valueType="num">
                                      <p:cBhvr additive="base">
                                        <p:cTn id="30" dur="500"/>
                                        <p:tgtEl>
                                          <p:spTgt spid="31"/>
                                        </p:tgtEl>
                                        <p:attrNameLst>
                                          <p:attrName>ppt_y</p:attrName>
                                        </p:attrNameLst>
                                      </p:cBhvr>
                                      <p:tavLst>
                                        <p:tav tm="0">
                                          <p:val>
                                            <p:strVal val="#ppt_y"/>
                                          </p:val>
                                        </p:tav>
                                        <p:tav tm="100000">
                                          <p:val>
                                            <p:strVal val="#ppt_y+#ppt_h*1.125000"/>
                                          </p:val>
                                        </p:tav>
                                      </p:tavLst>
                                    </p:anim>
                                    <p:animEffect transition="out" filter="wipe(down)">
                                      <p:cBhvr>
                                        <p:cTn id="31" dur="500"/>
                                        <p:tgtEl>
                                          <p:spTgt spid="31"/>
                                        </p:tgtEl>
                                      </p:cBhvr>
                                    </p:animEffect>
                                    <p:set>
                                      <p:cBhvr>
                                        <p:cTn id="32" dur="1" fill="hold">
                                          <p:stCondLst>
                                            <p:cond delay="499"/>
                                          </p:stCondLst>
                                        </p:cTn>
                                        <p:tgtEl>
                                          <p:spTgt spid="3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2" presetClass="exit" presetSubtype="4" fill="hold" grpId="0" nodeType="clickEffect">
                                  <p:stCondLst>
                                    <p:cond delay="0"/>
                                  </p:stCondLst>
                                  <p:childTnLst>
                                    <p:anim calcmode="lin" valueType="num">
                                      <p:cBhvr additive="base">
                                        <p:cTn id="36" dur="500"/>
                                        <p:tgtEl>
                                          <p:spTgt spid="32"/>
                                        </p:tgtEl>
                                        <p:attrNameLst>
                                          <p:attrName>ppt_y</p:attrName>
                                        </p:attrNameLst>
                                      </p:cBhvr>
                                      <p:tavLst>
                                        <p:tav tm="0">
                                          <p:val>
                                            <p:strVal val="#ppt_y"/>
                                          </p:val>
                                        </p:tav>
                                        <p:tav tm="100000">
                                          <p:val>
                                            <p:strVal val="#ppt_y+#ppt_h*1.125000"/>
                                          </p:val>
                                        </p:tav>
                                      </p:tavLst>
                                    </p:anim>
                                    <p:animEffect transition="out" filter="wipe(down)">
                                      <p:cBhvr>
                                        <p:cTn id="37" dur="500"/>
                                        <p:tgtEl>
                                          <p:spTgt spid="32"/>
                                        </p:tgtEl>
                                      </p:cBhvr>
                                    </p:animEffect>
                                    <p:set>
                                      <p:cBhvr>
                                        <p:cTn id="38" dur="1" fill="hold">
                                          <p:stCondLst>
                                            <p:cond delay="499"/>
                                          </p:stCondLst>
                                        </p:cTn>
                                        <p:tgtEl>
                                          <p:spTgt spid="3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dissolve">
                                      <p:cBhvr>
                                        <p:cTn id="43" dur="500"/>
                                        <p:tgtEl>
                                          <p:spTgt spid="34"/>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xit" presetSubtype="4" fill="hold" grpId="0" nodeType="clickEffect">
                                  <p:stCondLst>
                                    <p:cond delay="0"/>
                                  </p:stCondLst>
                                  <p:childTnLst>
                                    <p:anim calcmode="lin" valueType="num">
                                      <p:cBhvr additive="base">
                                        <p:cTn id="47" dur="500"/>
                                        <p:tgtEl>
                                          <p:spTgt spid="35"/>
                                        </p:tgtEl>
                                        <p:attrNameLst>
                                          <p:attrName>ppt_y</p:attrName>
                                        </p:attrNameLst>
                                      </p:cBhvr>
                                      <p:tavLst>
                                        <p:tav tm="0">
                                          <p:val>
                                            <p:strVal val="#ppt_y"/>
                                          </p:val>
                                        </p:tav>
                                        <p:tav tm="100000">
                                          <p:val>
                                            <p:strVal val="#ppt_y+#ppt_h*1.125000"/>
                                          </p:val>
                                        </p:tav>
                                      </p:tavLst>
                                    </p:anim>
                                    <p:animEffect transition="out" filter="wipe(down)">
                                      <p:cBhvr>
                                        <p:cTn id="48" dur="500"/>
                                        <p:tgtEl>
                                          <p:spTgt spid="35"/>
                                        </p:tgtEl>
                                      </p:cBhvr>
                                    </p:animEffect>
                                    <p:set>
                                      <p:cBhvr>
                                        <p:cTn id="49" dur="1" fill="hold">
                                          <p:stCondLst>
                                            <p:cond delay="499"/>
                                          </p:stCondLst>
                                        </p:cTn>
                                        <p:tgtEl>
                                          <p:spTgt spid="35"/>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2" presetClass="exit" presetSubtype="4" fill="hold" grpId="0" nodeType="clickEffect">
                                  <p:stCondLst>
                                    <p:cond delay="0"/>
                                  </p:stCondLst>
                                  <p:childTnLst>
                                    <p:anim calcmode="lin" valueType="num">
                                      <p:cBhvr additive="base">
                                        <p:cTn id="53" dur="500"/>
                                        <p:tgtEl>
                                          <p:spTgt spid="36"/>
                                        </p:tgtEl>
                                        <p:attrNameLst>
                                          <p:attrName>ppt_y</p:attrName>
                                        </p:attrNameLst>
                                      </p:cBhvr>
                                      <p:tavLst>
                                        <p:tav tm="0">
                                          <p:val>
                                            <p:strVal val="#ppt_y"/>
                                          </p:val>
                                        </p:tav>
                                        <p:tav tm="100000">
                                          <p:val>
                                            <p:strVal val="#ppt_y+#ppt_h*1.125000"/>
                                          </p:val>
                                        </p:tav>
                                      </p:tavLst>
                                    </p:anim>
                                    <p:animEffect transition="out" filter="wipe(down)">
                                      <p:cBhvr>
                                        <p:cTn id="54" dur="500"/>
                                        <p:tgtEl>
                                          <p:spTgt spid="36"/>
                                        </p:tgtEl>
                                      </p:cBhvr>
                                    </p:animEffect>
                                    <p:set>
                                      <p:cBhvr>
                                        <p:cTn id="55" dur="1" fill="hold">
                                          <p:stCondLst>
                                            <p:cond delay="499"/>
                                          </p:stCondLst>
                                        </p:cTn>
                                        <p:tgtEl>
                                          <p:spTgt spid="3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2" presetClass="exit" presetSubtype="4" fill="hold" grpId="0" nodeType="clickEffect">
                                  <p:stCondLst>
                                    <p:cond delay="0"/>
                                  </p:stCondLst>
                                  <p:childTnLst>
                                    <p:anim calcmode="lin" valueType="num">
                                      <p:cBhvr additive="base">
                                        <p:cTn id="59" dur="500"/>
                                        <p:tgtEl>
                                          <p:spTgt spid="37"/>
                                        </p:tgtEl>
                                        <p:attrNameLst>
                                          <p:attrName>ppt_y</p:attrName>
                                        </p:attrNameLst>
                                      </p:cBhvr>
                                      <p:tavLst>
                                        <p:tav tm="0">
                                          <p:val>
                                            <p:strVal val="#ppt_y"/>
                                          </p:val>
                                        </p:tav>
                                        <p:tav tm="100000">
                                          <p:val>
                                            <p:strVal val="#ppt_y+#ppt_h*1.125000"/>
                                          </p:val>
                                        </p:tav>
                                      </p:tavLst>
                                    </p:anim>
                                    <p:animEffect transition="out" filter="wipe(down)">
                                      <p:cBhvr>
                                        <p:cTn id="60" dur="500"/>
                                        <p:tgtEl>
                                          <p:spTgt spid="37"/>
                                        </p:tgtEl>
                                      </p:cBhvr>
                                    </p:animEffect>
                                    <p:set>
                                      <p:cBhvr>
                                        <p:cTn id="61" dur="1" fill="hold">
                                          <p:stCondLst>
                                            <p:cond delay="499"/>
                                          </p:stCondLst>
                                        </p:cTn>
                                        <p:tgtEl>
                                          <p:spTgt spid="37"/>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2" presetClass="exit" presetSubtype="4" fill="hold" grpId="0" nodeType="clickEffect">
                                  <p:stCondLst>
                                    <p:cond delay="0"/>
                                  </p:stCondLst>
                                  <p:childTnLst>
                                    <p:anim calcmode="lin" valueType="num">
                                      <p:cBhvr additive="base">
                                        <p:cTn id="65" dur="500"/>
                                        <p:tgtEl>
                                          <p:spTgt spid="39"/>
                                        </p:tgtEl>
                                        <p:attrNameLst>
                                          <p:attrName>ppt_y</p:attrName>
                                        </p:attrNameLst>
                                      </p:cBhvr>
                                      <p:tavLst>
                                        <p:tav tm="0">
                                          <p:val>
                                            <p:strVal val="#ppt_y"/>
                                          </p:val>
                                        </p:tav>
                                        <p:tav tm="100000">
                                          <p:val>
                                            <p:strVal val="#ppt_y+#ppt_h*1.125000"/>
                                          </p:val>
                                        </p:tav>
                                      </p:tavLst>
                                    </p:anim>
                                    <p:animEffect transition="out" filter="wipe(down)">
                                      <p:cBhvr>
                                        <p:cTn id="66" dur="500"/>
                                        <p:tgtEl>
                                          <p:spTgt spid="39"/>
                                        </p:tgtEl>
                                      </p:cBhvr>
                                    </p:animEffect>
                                    <p:set>
                                      <p:cBhvr>
                                        <p:cTn id="67" dur="1" fill="hold">
                                          <p:stCondLst>
                                            <p:cond delay="499"/>
                                          </p:stCondLst>
                                        </p:cTn>
                                        <p:tgtEl>
                                          <p:spTgt spid="3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2" presetClass="exit" presetSubtype="4" fill="hold" grpId="0" nodeType="clickEffect">
                                  <p:stCondLst>
                                    <p:cond delay="0"/>
                                  </p:stCondLst>
                                  <p:childTnLst>
                                    <p:anim calcmode="lin" valueType="num">
                                      <p:cBhvr additive="base">
                                        <p:cTn id="71" dur="500"/>
                                        <p:tgtEl>
                                          <p:spTgt spid="40"/>
                                        </p:tgtEl>
                                        <p:attrNameLst>
                                          <p:attrName>ppt_y</p:attrName>
                                        </p:attrNameLst>
                                      </p:cBhvr>
                                      <p:tavLst>
                                        <p:tav tm="0">
                                          <p:val>
                                            <p:strVal val="#ppt_y"/>
                                          </p:val>
                                        </p:tav>
                                        <p:tav tm="100000">
                                          <p:val>
                                            <p:strVal val="#ppt_y+#ppt_h*1.125000"/>
                                          </p:val>
                                        </p:tav>
                                      </p:tavLst>
                                    </p:anim>
                                    <p:animEffect transition="out" filter="wipe(down)">
                                      <p:cBhvr>
                                        <p:cTn id="72" dur="500"/>
                                        <p:tgtEl>
                                          <p:spTgt spid="40"/>
                                        </p:tgtEl>
                                      </p:cBhvr>
                                    </p:animEffect>
                                    <p:set>
                                      <p:cBhvr>
                                        <p:cTn id="73" dur="1" fill="hold">
                                          <p:stCondLst>
                                            <p:cond delay="499"/>
                                          </p:stCondLst>
                                        </p:cTn>
                                        <p:tgtEl>
                                          <p:spTgt spid="40"/>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12" presetClass="exit" presetSubtype="4" fill="hold" grpId="0" nodeType="clickEffect">
                                  <p:stCondLst>
                                    <p:cond delay="0"/>
                                  </p:stCondLst>
                                  <p:childTnLst>
                                    <p:anim calcmode="lin" valueType="num">
                                      <p:cBhvr additive="base">
                                        <p:cTn id="77" dur="500"/>
                                        <p:tgtEl>
                                          <p:spTgt spid="41"/>
                                        </p:tgtEl>
                                        <p:attrNameLst>
                                          <p:attrName>ppt_y</p:attrName>
                                        </p:attrNameLst>
                                      </p:cBhvr>
                                      <p:tavLst>
                                        <p:tav tm="0">
                                          <p:val>
                                            <p:strVal val="#ppt_y"/>
                                          </p:val>
                                        </p:tav>
                                        <p:tav tm="100000">
                                          <p:val>
                                            <p:strVal val="#ppt_y+#ppt_h*1.125000"/>
                                          </p:val>
                                        </p:tav>
                                      </p:tavLst>
                                    </p:anim>
                                    <p:animEffect transition="out" filter="wipe(down)">
                                      <p:cBhvr>
                                        <p:cTn id="78" dur="500"/>
                                        <p:tgtEl>
                                          <p:spTgt spid="41"/>
                                        </p:tgtEl>
                                      </p:cBhvr>
                                    </p:animEffect>
                                    <p:set>
                                      <p:cBhvr>
                                        <p:cTn id="79" dur="1" fill="hold">
                                          <p:stCondLst>
                                            <p:cond delay="499"/>
                                          </p:stCondLst>
                                        </p:cTn>
                                        <p:tgtEl>
                                          <p:spTgt spid="41"/>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2" presetClass="exit" presetSubtype="4" fill="hold" grpId="0" nodeType="clickEffect">
                                  <p:stCondLst>
                                    <p:cond delay="0"/>
                                  </p:stCondLst>
                                  <p:childTnLst>
                                    <p:anim calcmode="lin" valueType="num">
                                      <p:cBhvr additive="base">
                                        <p:cTn id="83" dur="500"/>
                                        <p:tgtEl>
                                          <p:spTgt spid="42"/>
                                        </p:tgtEl>
                                        <p:attrNameLst>
                                          <p:attrName>ppt_y</p:attrName>
                                        </p:attrNameLst>
                                      </p:cBhvr>
                                      <p:tavLst>
                                        <p:tav tm="0">
                                          <p:val>
                                            <p:strVal val="#ppt_y"/>
                                          </p:val>
                                        </p:tav>
                                        <p:tav tm="100000">
                                          <p:val>
                                            <p:strVal val="#ppt_y+#ppt_h*1.125000"/>
                                          </p:val>
                                        </p:tav>
                                      </p:tavLst>
                                    </p:anim>
                                    <p:animEffect transition="out" filter="wipe(down)">
                                      <p:cBhvr>
                                        <p:cTn id="84" dur="500"/>
                                        <p:tgtEl>
                                          <p:spTgt spid="42"/>
                                        </p:tgtEl>
                                      </p:cBhvr>
                                    </p:animEffect>
                                    <p:set>
                                      <p:cBhvr>
                                        <p:cTn id="85" dur="1" fill="hold">
                                          <p:stCondLst>
                                            <p:cond delay="499"/>
                                          </p:stCondLst>
                                        </p:cTn>
                                        <p:tgtEl>
                                          <p:spTgt spid="42"/>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9" presetClass="entr" presetSubtype="0" fill="hold" grpId="0" nodeType="click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dissolve">
                                      <p:cBhvr>
                                        <p:cTn id="9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0" grpId="0" animBg="1"/>
      <p:bldP spid="31" grpId="0" animBg="1"/>
      <p:bldP spid="32" grpId="0" animBg="1"/>
      <p:bldP spid="34" grpId="0"/>
      <p:bldP spid="35" grpId="0" animBg="1"/>
      <p:bldP spid="36" grpId="0" animBg="1"/>
      <p:bldP spid="37" grpId="0" animBg="1"/>
      <p:bldP spid="39" grpId="0" animBg="1"/>
      <p:bldP spid="40" grpId="0" animBg="1"/>
      <p:bldP spid="41" grpId="0" animBg="1"/>
      <p:bldP spid="42" grpId="0" animBg="1"/>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936625"/>
            <a:chOff x="613" y="542"/>
            <a:chExt cx="6605" cy="1475"/>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776"/>
            </a:xfrm>
            <a:prstGeom prst="rect">
              <a:avLst/>
            </a:prstGeom>
            <a:noFill/>
          </p:spPr>
          <p:txBody>
            <a:bodyPr wrap="square" lIns="0" tIns="0" rIns="0" bIns="0" rtlCol="0">
              <a:spAutoFit/>
            </a:body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A</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grpSp>
      <p:grpSp>
        <p:nvGrpSpPr>
          <p:cNvPr id="4" name="组合 3"/>
          <p:cNvGrpSpPr/>
          <p:nvPr/>
        </p:nvGrpSpPr>
        <p:grpSpPr>
          <a:xfrm>
            <a:off x="11047071" y="5799383"/>
            <a:ext cx="879161" cy="823799"/>
            <a:chOff x="6512" y="3056"/>
            <a:chExt cx="5616" cy="5616"/>
          </a:xfrm>
        </p:grpSpPr>
        <p:sp>
          <p:nvSpPr>
            <p:cNvPr id="5" name="图形"/>
            <p:cNvSpPr/>
            <p:nvPr/>
          </p:nvSpPr>
          <p:spPr>
            <a:xfrm>
              <a:off x="6512" y="3056"/>
              <a:ext cx="5616" cy="561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pic>
          <p:nvPicPr>
            <p:cNvPr id="6" name="图形" descr="D:/包图网/659813b9c8b42.png659813b9c8b42"/>
            <p:cNvPicPr>
              <a:picLocks noChangeAspect="1"/>
            </p:cNvPicPr>
            <p:nvPr/>
          </p:nvPicPr>
          <p:blipFill>
            <a:blip r:embed="rId2"/>
            <a:srcRect/>
            <a:stretch>
              <a:fillRect/>
            </a:stretch>
          </p:blipFill>
          <p:spPr>
            <a:xfrm>
              <a:off x="6999" y="3543"/>
              <a:ext cx="4643" cy="4643"/>
            </a:xfrm>
            <a:prstGeom prst="rect">
              <a:avLst/>
            </a:prstGeom>
          </p:spPr>
        </p:pic>
      </p:grpSp>
      <p:sp>
        <p:nvSpPr>
          <p:cNvPr id="13" name="文本框 12"/>
          <p:cNvSpPr txBox="1"/>
          <p:nvPr/>
        </p:nvSpPr>
        <p:spPr>
          <a:xfrm>
            <a:off x="335569" y="1280795"/>
            <a:ext cx="11444316" cy="1200329"/>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21. </a:t>
            </a:r>
            <a:r>
              <a:rPr lang="zh-CN" altLang="en-US" sz="2400" dirty="0">
                <a:highlight>
                  <a:srgbClr val="FFFF00"/>
                </a:highlight>
                <a:latin typeface="Times New Roman" panose="02020603050405020304" pitchFamily="18" charset="0"/>
                <a:cs typeface="Times New Roman" panose="02020603050405020304" pitchFamily="18" charset="0"/>
              </a:rPr>
              <a:t>Who</a:t>
            </a:r>
            <a:r>
              <a:rPr lang="zh-CN" altLang="en-US" sz="2400" dirty="0">
                <a:latin typeface="Times New Roman" panose="02020603050405020304" pitchFamily="18" charset="0"/>
                <a:cs typeface="Times New Roman" panose="02020603050405020304" pitchFamily="18" charset="0"/>
              </a:rPr>
              <a:t> is Expedition Entomology most suitable for?</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A. A student majoring in history.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B. A teenager crazy about team sports.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An entomologist seeking financial aid.	D. A traveler interested in nature conservation.</a:t>
            </a:r>
            <a:endParaRPr lang="zh-CN" altLang="en-US" sz="2400" dirty="0">
              <a:latin typeface="Times New Roman" panose="02020603050405020304" pitchFamily="18" charset="0"/>
              <a:cs typeface="Times New Roman" panose="02020603050405020304" pitchFamily="18" charset="0"/>
            </a:endParaRPr>
          </a:p>
        </p:txBody>
      </p:sp>
      <p:sp>
        <p:nvSpPr>
          <p:cNvPr id="17" name="文本框 16"/>
          <p:cNvSpPr txBox="1"/>
          <p:nvPr/>
        </p:nvSpPr>
        <p:spPr>
          <a:xfrm>
            <a:off x="265303" y="2654428"/>
            <a:ext cx="11514582" cy="2862322"/>
          </a:xfrm>
          <a:prstGeom prst="rect">
            <a:avLst/>
          </a:prstGeom>
          <a:noFill/>
        </p:spPr>
        <p:txBody>
          <a:bodyPr wrap="square">
            <a:spAutoFit/>
          </a:bodyPr>
          <a:lstStyle/>
          <a:p>
            <a:pPr indent="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Expedition Entomology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昆虫学</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is a chance for you to join our research and conservation initiatives where you'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ll</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gather samples, document behavior, and discover species while hiking, swimming, climbing, digging, and camping in some of the most remote and biodiverse places on Earth. You'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ll</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gain cultural insight and develop unforgettable bonds with the researchers and fellow participants.</a:t>
            </a:r>
            <a:endPar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a:p>
            <a:pPr marR="12700" indent="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Every expedition(</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探险</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generates essential insect biodiversity information from a wide variety of ecosystems,</a:t>
            </a:r>
            <a:r>
              <a:rPr lang="zh-CN" alt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supporting global conservation plans and creating much-needed, long-term environmental datasets.</a:t>
            </a:r>
            <a:endPar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
        <p:nvSpPr>
          <p:cNvPr id="18" name="矩形 17"/>
          <p:cNvSpPr/>
          <p:nvPr/>
        </p:nvSpPr>
        <p:spPr>
          <a:xfrm>
            <a:off x="8214395" y="2744014"/>
            <a:ext cx="2929234" cy="303986"/>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0" name="矩形 19"/>
          <p:cNvSpPr/>
          <p:nvPr/>
        </p:nvSpPr>
        <p:spPr>
          <a:xfrm>
            <a:off x="265302" y="3104694"/>
            <a:ext cx="3067177" cy="292735"/>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1" name="矩形 20"/>
          <p:cNvSpPr/>
          <p:nvPr/>
        </p:nvSpPr>
        <p:spPr>
          <a:xfrm>
            <a:off x="3332479" y="4819895"/>
            <a:ext cx="4881916" cy="303986"/>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4" name="文本框 23"/>
          <p:cNvSpPr txBox="1"/>
          <p:nvPr/>
        </p:nvSpPr>
        <p:spPr>
          <a:xfrm>
            <a:off x="7361691" y="1311315"/>
            <a:ext cx="4124960" cy="400110"/>
          </a:xfrm>
          <a:prstGeom prst="rect">
            <a:avLst/>
          </a:prstGeom>
          <a:noFill/>
        </p:spPr>
        <p:txBody>
          <a:bodyPr wrap="square">
            <a:spAutoFit/>
          </a:bodyPr>
          <a:lstStyle/>
          <a:p>
            <a:r>
              <a:rPr lang="en-US" altLang="zh-CN" sz="2000" b="1"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Minimum Age: 18</a:t>
            </a:r>
            <a:r>
              <a:rPr lang="zh-CN" altLang="zh-CN" sz="2000" b="1" dirty="0">
                <a:effectLst/>
                <a:highlight>
                  <a:srgbClr val="FFFF00"/>
                </a:highlight>
                <a:latin typeface="Times New Roman" panose="02020603050405020304" pitchFamily="18" charset="0"/>
                <a:cs typeface="Times New Roman" panose="02020603050405020304" pitchFamily="18" charset="0"/>
              </a:rPr>
              <a:t> </a:t>
            </a:r>
            <a:endParaRPr lang="zh-CN" altLang="en-US" sz="2000" b="1" dirty="0">
              <a:highlight>
                <a:srgbClr val="FFFF00"/>
              </a:highlight>
              <a:latin typeface="Times New Roman" panose="02020603050405020304" pitchFamily="18" charset="0"/>
              <a:cs typeface="Times New Roman" panose="02020603050405020304" pitchFamily="18" charset="0"/>
            </a:endParaRPr>
          </a:p>
        </p:txBody>
      </p:sp>
      <p:cxnSp>
        <p:nvCxnSpPr>
          <p:cNvPr id="38" name="直线连接符 37"/>
          <p:cNvCxnSpPr/>
          <p:nvPr/>
        </p:nvCxnSpPr>
        <p:spPr>
          <a:xfrm>
            <a:off x="6569211" y="1912798"/>
            <a:ext cx="106249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线连接符 38"/>
          <p:cNvCxnSpPr/>
          <p:nvPr/>
        </p:nvCxnSpPr>
        <p:spPr>
          <a:xfrm>
            <a:off x="3185931" y="1905356"/>
            <a:ext cx="106249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788034" y="2736378"/>
            <a:ext cx="3189571" cy="311622"/>
          </a:xfrm>
          <a:prstGeom prst="rect">
            <a:avLst/>
          </a:prstGeom>
          <a:solidFill>
            <a:srgbClr val="FF0000">
              <a:alpha val="6472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cxnSp>
        <p:nvCxnSpPr>
          <p:cNvPr id="41" name="直线连接符 40"/>
          <p:cNvCxnSpPr/>
          <p:nvPr/>
        </p:nvCxnSpPr>
        <p:spPr>
          <a:xfrm>
            <a:off x="3860301" y="2281276"/>
            <a:ext cx="158545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43" name="图形" descr="5c48316ed13c7"/>
          <p:cNvPicPr>
            <a:picLocks noChangeAspect="1"/>
          </p:cNvPicPr>
          <p:nvPr/>
        </p:nvPicPr>
        <p:blipFill>
          <a:blip r:embed="rId3"/>
          <a:srcRect t="-566"/>
          <a:stretch>
            <a:fillRect/>
          </a:stretch>
        </p:blipFill>
        <p:spPr>
          <a:xfrm>
            <a:off x="5492923" y="2092826"/>
            <a:ext cx="785770" cy="770908"/>
          </a:xfrm>
          <a:prstGeom prst="rect">
            <a:avLst/>
          </a:prstGeom>
        </p:spPr>
      </p:pic>
      <p:sp>
        <p:nvSpPr>
          <p:cNvPr id="45" name="文本框 44"/>
          <p:cNvSpPr txBox="1"/>
          <p:nvPr/>
        </p:nvSpPr>
        <p:spPr>
          <a:xfrm>
            <a:off x="335569" y="5504550"/>
            <a:ext cx="11444316" cy="904030"/>
          </a:xfrm>
          <a:prstGeom prst="rect">
            <a:avLst/>
          </a:prstGeom>
          <a:noFill/>
        </p:spPr>
        <p:txBody>
          <a:bodyPr wrap="square">
            <a:spAutoFit/>
          </a:bodyPr>
          <a:lstStyle/>
          <a:p>
            <a:pPr marL="342900" lvl="0" indent="-342900">
              <a:lnSpc>
                <a:spcPct val="115000"/>
              </a:lnSpc>
              <a:spcAft>
                <a:spcPts val="800"/>
              </a:spcAft>
              <a:buSzPts val="1000"/>
              <a:buFont typeface="Symbol" panose="05050102010706020507" pitchFamily="2" charset="2"/>
              <a:buChar char=""/>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interested in nature conservation ——</a:t>
            </a: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conservation initiatives </a:t>
            </a:r>
            <a:r>
              <a:rPr lang="zh-CN"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supporting global conservation plans</a:t>
            </a:r>
            <a:endParaRPr lang="zh-CN" altLang="zh-CN" kern="100" dirty="0">
              <a:effectLst/>
              <a:latin typeface="Times New Roman" panose="02020603050405020304" pitchFamily="18" charset="0"/>
              <a:ea typeface="等线" panose="02010600030101010101" pitchFamily="2" charset="-122"/>
              <a:cs typeface="Times New Roman" panose="02020603050405020304" pitchFamily="18" charset="0"/>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000"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5"/>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8"/>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4" grpId="0"/>
      <p:bldP spid="40" grpId="0" animBg="1"/>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sp>
        <p:nvSpPr>
          <p:cNvPr id="9" name="图形"/>
          <p:cNvSpPr txBox="1"/>
          <p:nvPr/>
        </p:nvSpPr>
        <p:spPr>
          <a:xfrm>
            <a:off x="1177101" y="626079"/>
            <a:ext cx="3310890" cy="492760"/>
          </a:xfrm>
          <a:prstGeom prst="rect">
            <a:avLst/>
          </a:prstGeom>
          <a:noFill/>
        </p:spPr>
        <p:txBody>
          <a:bodyPr wrap="square" lIns="0" tIns="0" rIns="0" bIns="0" rtlCol="0">
            <a:spAutoFit/>
          </a:body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A</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sp>
        <p:nvSpPr>
          <p:cNvPr id="11" name="文本框 10"/>
          <p:cNvSpPr txBox="1"/>
          <p:nvPr/>
        </p:nvSpPr>
        <p:spPr>
          <a:xfrm>
            <a:off x="249554" y="1280795"/>
            <a:ext cx="11129645" cy="1092607"/>
          </a:xfrm>
          <a:prstGeom prst="rect">
            <a:avLst/>
          </a:prstGeom>
          <a:noFill/>
        </p:spPr>
        <p:txBody>
          <a:bodyPr wrap="square">
            <a:spAutoFit/>
          </a:bodyPr>
          <a:lstStyle/>
          <a:p>
            <a:pPr algn="just" fontAlgn="base">
              <a:lnSpc>
                <a:spcPts val="26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 What do the </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two expeditions have in common</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39700" algn="just" fontAlgn="base">
              <a:lnSpc>
                <a:spcPts val="26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They last ten days.</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They are open to children.</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39700" algn="just" fontAlgn="base">
              <a:lnSpc>
                <a:spcPts val="26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They are free for singles.</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They offer platform campsites.</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12" name="表格 11"/>
          <p:cNvGraphicFramePr>
            <a:graphicFrameLocks noGrp="1"/>
          </p:cNvGraphicFramePr>
          <p:nvPr/>
        </p:nvGraphicFramePr>
        <p:xfrm>
          <a:off x="412115" y="2535358"/>
          <a:ext cx="10515600" cy="2374075"/>
        </p:xfrm>
        <a:graphic>
          <a:graphicData uri="http://schemas.openxmlformats.org/drawingml/2006/table">
            <a:tbl>
              <a:tblPr firstRow="1" firstCol="1" bandRow="1">
                <a:tableStyleId>{5C22544A-7EE6-4342-B048-85BDC9FD1C3A}</a:tableStyleId>
              </a:tblPr>
              <a:tblGrid>
                <a:gridCol w="3956685"/>
                <a:gridCol w="6558915"/>
              </a:tblGrid>
              <a:tr h="2158981">
                <a:tc>
                  <a:txBody>
                    <a:bodyPr/>
                    <a:lstStyle/>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Cost:$3,200</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Dates: June 5th-14th,2026</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Country: Panama</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Accommodation type: 2 night s hotel,</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7 night s camping on raised platforms</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Minimum Age: 18</a:t>
                      </a:r>
                      <a:endParaRPr lang="zh-CN" sz="2000" b="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Cost: $2,980</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Dates: September 18th-27th, 2026</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Country: Thailand</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Accommodation type: 2 nights hotel,</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7 night s family or private cottage</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Minimum Age: 18</a:t>
                      </a:r>
                      <a:endParaRPr lang="zh-CN" sz="2000" b="0" dirty="0">
                        <a:solidFill>
                          <a:schemeClr val="tx1"/>
                        </a:solidFill>
                        <a:effectLst/>
                        <a:latin typeface="Times New Roman" panose="02020603050405020304" pitchFamily="18" charset="0"/>
                        <a:cs typeface="Times New Roman" panose="02020603050405020304" pitchFamily="18" charset="0"/>
                      </a:endParaRPr>
                    </a:p>
                    <a:p>
                      <a:pPr algn="just" fontAlgn="base">
                        <a:lnSpc>
                          <a:spcPts val="2700"/>
                        </a:lnSpc>
                        <a:buNone/>
                      </a:pPr>
                      <a:r>
                        <a:rPr lang="en-US" sz="2000" b="0" dirty="0">
                          <a:solidFill>
                            <a:schemeClr val="tx1"/>
                          </a:solidFill>
                          <a:effectLst/>
                          <a:latin typeface="Times New Roman" panose="02020603050405020304" pitchFamily="18" charset="0"/>
                          <a:cs typeface="Times New Roman" panose="02020603050405020304" pitchFamily="18" charset="0"/>
                        </a:rPr>
                        <a:t>Single travelers welcome!</a:t>
                      </a:r>
                      <a:endParaRPr lang="zh-CN" sz="2000" b="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3" name="矩形 12"/>
          <p:cNvSpPr/>
          <p:nvPr/>
        </p:nvSpPr>
        <p:spPr>
          <a:xfrm>
            <a:off x="1061755" y="2926894"/>
            <a:ext cx="2929234" cy="303986"/>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4" name="矩形 13"/>
          <p:cNvSpPr/>
          <p:nvPr/>
        </p:nvSpPr>
        <p:spPr>
          <a:xfrm>
            <a:off x="6096000" y="2906574"/>
            <a:ext cx="2929234" cy="303986"/>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7" name="文本框 16"/>
          <p:cNvSpPr txBox="1"/>
          <p:nvPr/>
        </p:nvSpPr>
        <p:spPr>
          <a:xfrm>
            <a:off x="412115" y="5071389"/>
            <a:ext cx="10967084" cy="1230465"/>
          </a:xfrm>
          <a:prstGeom prst="rect">
            <a:avLst/>
          </a:prstGeom>
          <a:noFill/>
        </p:spPr>
        <p:txBody>
          <a:bodyPr wrap="square">
            <a:spAutoFit/>
          </a:bodyPr>
          <a:lstStyle/>
          <a:p>
            <a:pPr lvl="1">
              <a:lnSpc>
                <a:spcPct val="115000"/>
              </a:lnSpc>
              <a:spcAft>
                <a:spcPts val="800"/>
              </a:spcAft>
              <a:buSzPts val="1000"/>
              <a:tabLst>
                <a:tab pos="914400" algn="l"/>
              </a:tabLs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Minimum Age 18</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，不对儿童开放。</a:t>
            </a:r>
            <a:endParaRPr lang="en-US" altLang="zh-CN" sz="1400" kern="100" dirty="0">
              <a:latin typeface="等线" panose="02010600030101010101" pitchFamily="2" charset="-122"/>
              <a:ea typeface="等线" panose="02010600030101010101" pitchFamily="2" charset="-122"/>
              <a:cs typeface="Times New Roman" panose="02020603050405020304" pitchFamily="18" charset="0"/>
            </a:endParaRPr>
          </a:p>
          <a:p>
            <a:pPr lvl="1">
              <a:lnSpc>
                <a:spcPct val="115000"/>
              </a:lnSpc>
              <a:spcAft>
                <a:spcPts val="800"/>
              </a:spcAft>
              <a:buSzPts val="1000"/>
              <a:tabLst>
                <a:tab pos="914400" algn="l"/>
              </a:tabLs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：只有</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Thailand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提到</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Single travelers welcome</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，不是共同点。</a:t>
            </a:r>
            <a:endParaRPr lang="en-US" altLang="zh-CN" sz="1400" kern="100" dirty="0">
              <a:latin typeface="等线" panose="02010600030101010101" pitchFamily="2" charset="-122"/>
              <a:ea typeface="等线" panose="02010600030101010101" pitchFamily="2" charset="-122"/>
              <a:cs typeface="Times New Roman" panose="02020603050405020304" pitchFamily="18" charset="0"/>
            </a:endParaRPr>
          </a:p>
          <a:p>
            <a:pPr lvl="1">
              <a:lnSpc>
                <a:spcPct val="115000"/>
              </a:lnSpc>
              <a:spcAft>
                <a:spcPts val="800"/>
              </a:spcAft>
              <a:buSzPts val="1000"/>
              <a:tabLst>
                <a:tab pos="914400" algn="l"/>
              </a:tabLs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：只有</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Panama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提供</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raised platforms</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20" name="图形" descr="5c48316ed13c7"/>
          <p:cNvPicPr>
            <a:picLocks noChangeAspect="1"/>
          </p:cNvPicPr>
          <p:nvPr/>
        </p:nvPicPr>
        <p:blipFill>
          <a:blip r:embed="rId2"/>
          <a:srcRect t="-566"/>
          <a:stretch>
            <a:fillRect/>
          </a:stretch>
        </p:blipFill>
        <p:spPr>
          <a:xfrm>
            <a:off x="0" y="1598456"/>
            <a:ext cx="785770" cy="770908"/>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000"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pic>
        <p:nvPicPr>
          <p:cNvPr id="16" name="图形" descr="D:/包图网/65be147eb50dd.png65be147eb50dd"/>
          <p:cNvPicPr>
            <a:picLocks noChangeAspect="1"/>
          </p:cNvPicPr>
          <p:nvPr/>
        </p:nvPicPr>
        <p:blipFill>
          <a:blip r:embed="rId2"/>
          <a:srcRect/>
          <a:stretch>
            <a:fillRect/>
          </a:stretch>
        </p:blipFill>
        <p:spPr>
          <a:xfrm>
            <a:off x="10748010" y="5558534"/>
            <a:ext cx="1509395" cy="1299466"/>
          </a:xfrm>
          <a:prstGeom prst="rect">
            <a:avLst/>
          </a:prstGeom>
        </p:spPr>
      </p:pic>
      <p:sp>
        <p:nvSpPr>
          <p:cNvPr id="17" name="图形"/>
          <p:cNvSpPr txBox="1"/>
          <p:nvPr/>
        </p:nvSpPr>
        <p:spPr>
          <a:xfrm>
            <a:off x="1163955" y="566102"/>
            <a:ext cx="3310890" cy="4927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A</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sp>
        <p:nvSpPr>
          <p:cNvPr id="20" name="文本框 19"/>
          <p:cNvSpPr txBox="1"/>
          <p:nvPr/>
        </p:nvSpPr>
        <p:spPr>
          <a:xfrm>
            <a:off x="259079" y="1280794"/>
            <a:ext cx="11520805" cy="1092607"/>
          </a:xfrm>
          <a:prstGeom prst="rect">
            <a:avLst/>
          </a:prstGeom>
          <a:noFill/>
        </p:spPr>
        <p:txBody>
          <a:bodyPr wrap="square">
            <a:spAutoFit/>
          </a:bodyPr>
          <a:lstStyle/>
          <a:p>
            <a:pPr algn="just" fontAlgn="base">
              <a:lnSpc>
                <a:spcPts val="26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 What </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service</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can Expedition Entomology </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offer</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a:p>
            <a:pPr marL="139700" algn="just" fontAlgn="base">
              <a:lnSpc>
                <a:spcPts val="26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Guidance on budget cuts.</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Help with official procedures.</a:t>
            </a:r>
            <a:endPar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a:p>
            <a:pPr marL="139700" algn="just" fontAlgn="base">
              <a:lnSpc>
                <a:spcPts val="26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Care for young participants.</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Training in academic research.</a:t>
            </a:r>
            <a:endPar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
        <p:nvSpPr>
          <p:cNvPr id="22" name="文本框 21"/>
          <p:cNvSpPr txBox="1"/>
          <p:nvPr/>
        </p:nvSpPr>
        <p:spPr>
          <a:xfrm>
            <a:off x="412114" y="2373401"/>
            <a:ext cx="11367769" cy="1823576"/>
          </a:xfrm>
          <a:prstGeom prst="rect">
            <a:avLst/>
          </a:prstGeom>
          <a:noFill/>
        </p:spPr>
        <p:txBody>
          <a:bodyPr wrap="square">
            <a:spAutoFit/>
          </a:bodyPr>
          <a:lstStyle/>
          <a:p>
            <a:pPr marL="63500"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Do you have a research or conservation project you'd like to get started? Do you have a list of insects you want to experience in the wild? Contact us and we can make all the travel arrangements, permit applications, official inquiries, insurance, etc.—— we take care of the boring stuff so you don't have to! Just let us know your bug(</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虫子</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)dreams and we'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ll</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make it happen within your budget!</a:t>
            </a:r>
            <a:endParaRPr lang="zh-CN" altLang="zh-CN" sz="1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3" name="矩形 22"/>
          <p:cNvSpPr/>
          <p:nvPr/>
        </p:nvSpPr>
        <p:spPr>
          <a:xfrm>
            <a:off x="9083039" y="2686078"/>
            <a:ext cx="2696843" cy="443202"/>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4" name="矩形 23"/>
          <p:cNvSpPr/>
          <p:nvPr/>
        </p:nvSpPr>
        <p:spPr>
          <a:xfrm>
            <a:off x="412119" y="3129280"/>
            <a:ext cx="11367763" cy="358836"/>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5" name="矩形 24"/>
          <p:cNvSpPr/>
          <p:nvPr/>
        </p:nvSpPr>
        <p:spPr>
          <a:xfrm>
            <a:off x="412113" y="3449320"/>
            <a:ext cx="5683887" cy="358836"/>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7" name="文本框 26"/>
          <p:cNvSpPr txBox="1"/>
          <p:nvPr/>
        </p:nvSpPr>
        <p:spPr>
          <a:xfrm>
            <a:off x="412103" y="4849140"/>
            <a:ext cx="10154287" cy="461665"/>
          </a:xfrm>
          <a:prstGeom prst="rect">
            <a:avLst/>
          </a:prstGeom>
          <a:noFill/>
        </p:spPr>
        <p:txBody>
          <a:bodyPr wrap="square">
            <a:spAutoFit/>
          </a:bodyPr>
          <a:lstStyle/>
          <a:p>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official procedures ——</a:t>
            </a: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permit applications, official inquiries</a:t>
            </a:r>
            <a:r>
              <a:rPr lang="zh-CN" altLang="zh-CN" sz="2400" dirty="0">
                <a:effectLst/>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29" name="文本框 28"/>
          <p:cNvSpPr txBox="1"/>
          <p:nvPr/>
        </p:nvSpPr>
        <p:spPr>
          <a:xfrm>
            <a:off x="412112" y="4175214"/>
            <a:ext cx="11367762" cy="646331"/>
          </a:xfrm>
          <a:prstGeom prst="rect">
            <a:avLst/>
          </a:prstGeom>
          <a:noFill/>
        </p:spPr>
        <p:txBody>
          <a:bodyPr wrap="square">
            <a:spAutoFit/>
          </a:bodyPr>
          <a:lstStyle/>
          <a:p>
            <a:r>
              <a:rPr lang="zh-CN" altLang="en-US" dirty="0"/>
              <a:t>与我们联系，我们就能为您安排所有的旅行事宜、</a:t>
            </a:r>
            <a:r>
              <a:rPr lang="zh-CN" altLang="en-US" dirty="0">
                <a:highlight>
                  <a:srgbClr val="FFFF00"/>
                </a:highlight>
              </a:rPr>
              <a:t>办理许可申请、进行官方咨询、购买保险</a:t>
            </a:r>
            <a:r>
              <a:rPr lang="zh-CN" altLang="en-US" dirty="0"/>
              <a:t>等等——我们将那些繁琐的工作都处理好，这样您就无需操心了！</a:t>
            </a:r>
            <a:endParaRPr lang="zh-CN" altLang="en-US" dirty="0"/>
          </a:p>
        </p:txBody>
      </p:sp>
      <p:pic>
        <p:nvPicPr>
          <p:cNvPr id="30" name="图形" descr="5c48316ed13c7"/>
          <p:cNvPicPr>
            <a:picLocks noChangeAspect="1"/>
          </p:cNvPicPr>
          <p:nvPr/>
        </p:nvPicPr>
        <p:blipFill>
          <a:blip r:embed="rId3"/>
          <a:srcRect t="-566"/>
          <a:stretch>
            <a:fillRect/>
          </a:stretch>
        </p:blipFill>
        <p:spPr>
          <a:xfrm>
            <a:off x="6040736" y="1560588"/>
            <a:ext cx="785770" cy="770908"/>
          </a:xfrm>
          <a:prstGeom prst="rect">
            <a:avLst/>
          </a:prstGeom>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000"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7"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21116" y="2220833"/>
            <a:ext cx="5468352" cy="3046988"/>
          </a:xfrm>
          <a:prstGeom prst="rect">
            <a:avLst/>
          </a:prstGeom>
          <a:noFill/>
        </p:spPr>
        <p:txBody>
          <a:bodyPr wrap="square">
            <a:spAutoFit/>
          </a:bodyPr>
          <a:lstStyle/>
          <a:p>
            <a:pPr algn="just"/>
            <a:r>
              <a:rPr lang="en-GB" altLang="zh-CN" sz="2400" b="1" dirty="0">
                <a:latin typeface="Times New Roman" panose="02020603050405020304" pitchFamily="18" charset="0"/>
                <a:cs typeface="Times New Roman" panose="02020603050405020304" pitchFamily="18" charset="0"/>
              </a:rPr>
              <a:t>Main idea:</a:t>
            </a:r>
            <a:r>
              <a:rPr lang="en-GB" altLang="zh-CN" sz="2400" dirty="0">
                <a:latin typeface="Times New Roman" panose="02020603050405020304" pitchFamily="18" charset="0"/>
                <a:cs typeface="Times New Roman" panose="02020603050405020304" pitchFamily="18" charset="0"/>
              </a:rPr>
              <a:t> A teacher asked her students to write about an invention they wished had never been created; four students wrote about the smartphone. The reason was not that children hate phones themselves, but that parents overuse them and neglect their children. The author calls on parents to reflect on their own phone habits.</a:t>
            </a:r>
            <a:endParaRPr lang="zh-CN" altLang="en-US" sz="24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2532" y="216569"/>
            <a:ext cx="6150142" cy="6448926"/>
          </a:xfrm>
          <a:prstGeom prst="rect">
            <a:avLst/>
          </a:prstGeom>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935990"/>
            <a:chOff x="613" y="542"/>
            <a:chExt cx="6605" cy="1474"/>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B</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sp>
        <p:nvSpPr>
          <p:cNvPr id="15" name="文本框 14"/>
          <p:cNvSpPr txBox="1"/>
          <p:nvPr/>
        </p:nvSpPr>
        <p:spPr>
          <a:xfrm>
            <a:off x="467670" y="1158518"/>
            <a:ext cx="7081446" cy="4154984"/>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come out of children‘s mouth</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see the light of day</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dozens of notifications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get off your phone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eye-opening comments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engage with kids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smartphone addiction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the other way around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children's resistance to social media</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put forward a proposal</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call for reflection</a:t>
            </a:r>
            <a:endParaRPr lang="zh-CN" altLang="en-US" sz="24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6096000" y="1158518"/>
            <a:ext cx="6103088" cy="4154984"/>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从孩子嘴里说出来</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问世 </a:t>
            </a:r>
            <a:r>
              <a:rPr lang="en-US" altLang="zh-CN" sz="2400" b="1" dirty="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面世</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几十条通知</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放下你的手机</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发人深省的评论</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与孩子互动</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手机成瘾</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反过来也一样</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孩子对社交媒体的抵触</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提出建议</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呼吁反思</a:t>
            </a:r>
            <a:endParaRPr lang="zh-CN" altLang="en-US" sz="2400" b="1" dirty="0">
              <a:effectLst/>
              <a:latin typeface="仿宋" panose="02010609060101010101" pitchFamily="49" charset="-122"/>
              <a:ea typeface="仿宋" panose="02010609060101010101" pitchFamily="49" charset="-122"/>
            </a:endParaRPr>
          </a:p>
        </p:txBody>
      </p:sp>
      <p:sp>
        <p:nvSpPr>
          <p:cNvPr id="4" name="矩形 3"/>
          <p:cNvSpPr/>
          <p:nvPr/>
        </p:nvSpPr>
        <p:spPr>
          <a:xfrm>
            <a:off x="6124576" y="1172806"/>
            <a:ext cx="290381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6124186" y="1555313"/>
            <a:ext cx="290381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1829927" y="1934488"/>
            <a:ext cx="1770523"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6182849" y="2301477"/>
            <a:ext cx="1770523"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8343900" y="2672952"/>
            <a:ext cx="6115050" cy="400110"/>
          </a:xfrm>
          <a:prstGeom prst="rect">
            <a:avLst/>
          </a:prstGeom>
          <a:noFill/>
        </p:spPr>
        <p:txBody>
          <a:bodyPr wrap="square">
            <a:spAutoFit/>
          </a:bodyPr>
          <a:lstStyle/>
          <a:p>
            <a:r>
              <a:rPr lang="zh-CN" altLang="en-US" sz="2000" b="1" i="1" dirty="0">
                <a:solidFill>
                  <a:srgbClr val="FF0000"/>
                </a:solidFill>
                <a:latin typeface="Calibri" panose="020F0502020204030204" pitchFamily="34" charset="0"/>
                <a:cs typeface="Calibri" panose="020F0502020204030204" pitchFamily="34" charset="0"/>
              </a:rPr>
              <a:t>illuminating</a:t>
            </a:r>
            <a:r>
              <a:rPr lang="en-US" altLang="zh-CN" sz="2000" b="1" i="1" dirty="0">
                <a:solidFill>
                  <a:srgbClr val="FF0000"/>
                </a:solidFill>
                <a:latin typeface="Calibri" panose="020F0502020204030204" pitchFamily="34" charset="0"/>
                <a:cs typeface="Calibri" panose="020F0502020204030204" pitchFamily="34" charset="0"/>
              </a:rPr>
              <a:t>/thought-provoking</a:t>
            </a:r>
            <a:endParaRPr lang="zh-CN" altLang="en-US" sz="2000" b="1" i="1" dirty="0">
              <a:solidFill>
                <a:srgbClr val="FF0000"/>
              </a:solidFill>
              <a:latin typeface="Calibri" panose="020F0502020204030204" pitchFamily="34" charset="0"/>
              <a:cs typeface="Calibri" panose="020F0502020204030204" pitchFamily="34" charset="0"/>
            </a:endParaRPr>
          </a:p>
        </p:txBody>
      </p:sp>
      <p:sp>
        <p:nvSpPr>
          <p:cNvPr id="11" name="矩形 10"/>
          <p:cNvSpPr/>
          <p:nvPr/>
        </p:nvSpPr>
        <p:spPr>
          <a:xfrm>
            <a:off x="6210864" y="2701587"/>
            <a:ext cx="213303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6210864" y="3089900"/>
            <a:ext cx="213303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366622" y="5235804"/>
            <a:ext cx="11357708" cy="1754326"/>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 (with sth/sb)to become involved with and try to understand sth/sb</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与…建立密切关系；尽力理解</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She has the ability to </a:t>
            </a:r>
            <a:r>
              <a:rPr lang="en-GB" altLang="zh-CN" b="1" dirty="0">
                <a:solidFill>
                  <a:srgbClr val="FF0000"/>
                </a:solidFill>
                <a:latin typeface="Times New Roman" panose="02020603050405020304" pitchFamily="18" charset="0"/>
                <a:cs typeface="Times New Roman" panose="02020603050405020304" pitchFamily="18" charset="0"/>
              </a:rPr>
              <a:t>engage with young minds</a:t>
            </a:r>
            <a:r>
              <a:rPr lang="en-GB"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她能够与年轻人心意相通。</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engage</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in</a:t>
            </a:r>
            <a:r>
              <a:rPr lang="zh-CN" altLang="en-US"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sth</a:t>
            </a:r>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engage</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sb</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in</a:t>
            </a:r>
            <a:r>
              <a:rPr lang="zh-CN" altLang="en-US"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sth</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GB" altLang="zh-CN" dirty="0">
                <a:latin typeface="Times New Roman" panose="02020603050405020304" pitchFamily="18" charset="0"/>
                <a:cs typeface="Times New Roman" panose="02020603050405020304" pitchFamily="18" charset="0"/>
              </a:rPr>
              <a:t>to take part in </a:t>
            </a:r>
            <a:r>
              <a:rPr lang="en-GB" altLang="zh-CN" dirty="0" err="1">
                <a:latin typeface="Times New Roman" panose="02020603050405020304" pitchFamily="18" charset="0"/>
                <a:cs typeface="Times New Roman" panose="02020603050405020304" pitchFamily="18" charset="0"/>
              </a:rPr>
              <a:t>sth</a:t>
            </a:r>
            <a:r>
              <a:rPr lang="en-GB" altLang="zh-CN" dirty="0">
                <a:latin typeface="Times New Roman" panose="02020603050405020304" pitchFamily="18" charset="0"/>
                <a:cs typeface="Times New Roman" panose="02020603050405020304" pitchFamily="18" charset="0"/>
              </a:rPr>
              <a:t>; to make sb take part in </a:t>
            </a:r>
            <a:r>
              <a:rPr lang="en-GB" altLang="zh-CN" dirty="0" err="1">
                <a:latin typeface="Times New Roman" panose="02020603050405020304" pitchFamily="18" charset="0"/>
                <a:cs typeface="Times New Roman" panose="02020603050405020304" pitchFamily="18" charset="0"/>
              </a:rPr>
              <a:t>sth</a:t>
            </a:r>
            <a:r>
              <a:rPr lang="en-GB" altLang="zh-CN" dirty="0">
                <a:latin typeface="Times New Roman" panose="02020603050405020304" pitchFamily="18" charset="0"/>
                <a:cs typeface="Times New Roman" panose="02020603050405020304" pitchFamily="18" charset="0"/>
              </a:rPr>
              <a:t>	</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使）从事，参加</a:t>
            </a:r>
            <a:endParaRPr lang="zh-CN" altLang="en-US"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It would be pointless to </a:t>
            </a:r>
            <a:r>
              <a:rPr lang="en-GB" altLang="zh-CN" b="1" dirty="0">
                <a:solidFill>
                  <a:srgbClr val="FF0000"/>
                </a:solidFill>
                <a:latin typeface="Times New Roman" panose="02020603050405020304" pitchFamily="18" charset="0"/>
                <a:cs typeface="Times New Roman" panose="02020603050405020304" pitchFamily="18" charset="0"/>
              </a:rPr>
              <a:t>engage in hypothesis </a:t>
            </a:r>
            <a:r>
              <a:rPr lang="en-GB" altLang="zh-CN" dirty="0">
                <a:latin typeface="Times New Roman" panose="02020603050405020304" pitchFamily="18" charset="0"/>
                <a:cs typeface="Times New Roman" panose="02020603050405020304" pitchFamily="18" charset="0"/>
              </a:rPr>
              <a:t>before we have the facts.</a:t>
            </a:r>
            <a:endParaRPr lang="en-GB"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在我们还没掌握事实的情况下瞎猜是毫无意义的。</a:t>
            </a:r>
            <a:endParaRPr lang="zh-CN" altLang="en-US" dirty="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p:txBody>
      </p:sp>
      <p:sp>
        <p:nvSpPr>
          <p:cNvPr id="16" name="矩形 15"/>
          <p:cNvSpPr/>
          <p:nvPr/>
        </p:nvSpPr>
        <p:spPr>
          <a:xfrm>
            <a:off x="2035650" y="3375649"/>
            <a:ext cx="213303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p:cNvSpPr/>
          <p:nvPr/>
        </p:nvSpPr>
        <p:spPr>
          <a:xfrm>
            <a:off x="6210864" y="3778695"/>
            <a:ext cx="213303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1801351" y="4142037"/>
            <a:ext cx="1513348"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p:cNvSpPr/>
          <p:nvPr/>
        </p:nvSpPr>
        <p:spPr>
          <a:xfrm>
            <a:off x="6210864" y="4520457"/>
            <a:ext cx="1513348"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p:nvSpPr>
        <p:spPr>
          <a:xfrm>
            <a:off x="6210864" y="4900286"/>
            <a:ext cx="1513348"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p:cNvSpPr/>
          <p:nvPr/>
        </p:nvSpPr>
        <p:spPr>
          <a:xfrm>
            <a:off x="2443162" y="5522677"/>
            <a:ext cx="2557463"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p:cNvSpPr/>
          <p:nvPr/>
        </p:nvSpPr>
        <p:spPr>
          <a:xfrm>
            <a:off x="4168686" y="5787553"/>
            <a:ext cx="636120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xit" presetSubtype="4" fill="hold" grpId="0" nodeType="clickEffect">
                                  <p:stCondLst>
                                    <p:cond delay="0"/>
                                  </p:stCondLst>
                                  <p:childTnLst>
                                    <p:anim calcmode="lin" valueType="num">
                                      <p:cBhvr additive="base">
                                        <p:cTn id="13" dur="500"/>
                                        <p:tgtEl>
                                          <p:spTgt spid="4"/>
                                        </p:tgtEl>
                                        <p:attrNameLst>
                                          <p:attrName>ppt_y</p:attrName>
                                        </p:attrNameLst>
                                      </p:cBhvr>
                                      <p:tavLst>
                                        <p:tav tm="0">
                                          <p:val>
                                            <p:strVal val="#ppt_y"/>
                                          </p:val>
                                        </p:tav>
                                        <p:tav tm="100000">
                                          <p:val>
                                            <p:strVal val="#ppt_y+#ppt_h*1.125000"/>
                                          </p:val>
                                        </p:tav>
                                      </p:tavLst>
                                    </p:anim>
                                    <p:animEffect transition="out" filter="wipe(down)">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2" presetClass="exit" presetSubtype="4" fill="hold" grpId="0" nodeType="clickEffect">
                                  <p:stCondLst>
                                    <p:cond delay="0"/>
                                  </p:stCondLst>
                                  <p:childTnLst>
                                    <p:anim calcmode="lin" valueType="num">
                                      <p:cBhvr additive="base">
                                        <p:cTn id="19" dur="500"/>
                                        <p:tgtEl>
                                          <p:spTgt spid="5"/>
                                        </p:tgtEl>
                                        <p:attrNameLst>
                                          <p:attrName>ppt_y</p:attrName>
                                        </p:attrNameLst>
                                      </p:cBhvr>
                                      <p:tavLst>
                                        <p:tav tm="0">
                                          <p:val>
                                            <p:strVal val="#ppt_y"/>
                                          </p:val>
                                        </p:tav>
                                        <p:tav tm="100000">
                                          <p:val>
                                            <p:strVal val="#ppt_y+#ppt_h*1.125000"/>
                                          </p:val>
                                        </p:tav>
                                      </p:tavLst>
                                    </p:anim>
                                    <p:animEffect transition="out" filter="wipe(down)">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2" presetClass="exit" presetSubtype="4" fill="hold" grpId="0" nodeType="clickEffect">
                                  <p:stCondLst>
                                    <p:cond delay="0"/>
                                  </p:stCondLst>
                                  <p:childTnLst>
                                    <p:anim calcmode="lin" valueType="num">
                                      <p:cBhvr additive="base">
                                        <p:cTn id="25" dur="500"/>
                                        <p:tgtEl>
                                          <p:spTgt spid="6"/>
                                        </p:tgtEl>
                                        <p:attrNameLst>
                                          <p:attrName>ppt_y</p:attrName>
                                        </p:attrNameLst>
                                      </p:cBhvr>
                                      <p:tavLst>
                                        <p:tav tm="0">
                                          <p:val>
                                            <p:strVal val="#ppt_y"/>
                                          </p:val>
                                        </p:tav>
                                        <p:tav tm="100000">
                                          <p:val>
                                            <p:strVal val="#ppt_y+#ppt_h*1.125000"/>
                                          </p:val>
                                        </p:tav>
                                      </p:tavLst>
                                    </p:anim>
                                    <p:animEffect transition="out" filter="wipe(down)">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2" presetClass="exit" presetSubtype="4" fill="hold" grpId="0" nodeType="clickEffect">
                                  <p:stCondLst>
                                    <p:cond delay="0"/>
                                  </p:stCondLst>
                                  <p:childTnLst>
                                    <p:anim calcmode="lin" valueType="num">
                                      <p:cBhvr additive="base">
                                        <p:cTn id="31" dur="500"/>
                                        <p:tgtEl>
                                          <p:spTgt spid="7"/>
                                        </p:tgtEl>
                                        <p:attrNameLst>
                                          <p:attrName>ppt_y</p:attrName>
                                        </p:attrNameLst>
                                      </p:cBhvr>
                                      <p:tavLst>
                                        <p:tav tm="0">
                                          <p:val>
                                            <p:strVal val="#ppt_y"/>
                                          </p:val>
                                        </p:tav>
                                        <p:tav tm="100000">
                                          <p:val>
                                            <p:strVal val="#ppt_y+#ppt_h*1.125000"/>
                                          </p:val>
                                        </p:tav>
                                      </p:tavLst>
                                    </p:anim>
                                    <p:animEffect transition="out" filter="wipe(down)">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2" presetClass="exit" presetSubtype="4" fill="hold" grpId="0" nodeType="clickEffect">
                                  <p:stCondLst>
                                    <p:cond delay="0"/>
                                  </p:stCondLst>
                                  <p:childTnLst>
                                    <p:anim calcmode="lin" valueType="num">
                                      <p:cBhvr additive="base">
                                        <p:cTn id="37" dur="500"/>
                                        <p:tgtEl>
                                          <p:spTgt spid="11"/>
                                        </p:tgtEl>
                                        <p:attrNameLst>
                                          <p:attrName>ppt_y</p:attrName>
                                        </p:attrNameLst>
                                      </p:cBhvr>
                                      <p:tavLst>
                                        <p:tav tm="0">
                                          <p:val>
                                            <p:strVal val="#ppt_y"/>
                                          </p:val>
                                        </p:tav>
                                        <p:tav tm="100000">
                                          <p:val>
                                            <p:strVal val="#ppt_y+#ppt_h*1.125000"/>
                                          </p:val>
                                        </p:tav>
                                      </p:tavLst>
                                    </p:anim>
                                    <p:animEffect transition="out" filter="wipe(down)">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checkerboard(across)">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xit" presetSubtype="4" fill="hold" grpId="0" nodeType="clickEffect">
                                  <p:stCondLst>
                                    <p:cond delay="0"/>
                                  </p:stCondLst>
                                  <p:childTnLst>
                                    <p:anim calcmode="lin" valueType="num">
                                      <p:cBhvr additive="base">
                                        <p:cTn id="48" dur="500"/>
                                        <p:tgtEl>
                                          <p:spTgt spid="12"/>
                                        </p:tgtEl>
                                        <p:attrNameLst>
                                          <p:attrName>ppt_y</p:attrName>
                                        </p:attrNameLst>
                                      </p:cBhvr>
                                      <p:tavLst>
                                        <p:tav tm="0">
                                          <p:val>
                                            <p:strVal val="#ppt_y"/>
                                          </p:val>
                                        </p:tav>
                                        <p:tav tm="100000">
                                          <p:val>
                                            <p:strVal val="#ppt_y+#ppt_h*1.125000"/>
                                          </p:val>
                                        </p:tav>
                                      </p:tavLst>
                                    </p:anim>
                                    <p:animEffect transition="out" filter="wipe(down)">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2" presetClass="exit" presetSubtype="4" fill="hold" grpId="0" nodeType="clickEffect">
                                  <p:stCondLst>
                                    <p:cond delay="0"/>
                                  </p:stCondLst>
                                  <p:childTnLst>
                                    <p:anim calcmode="lin" valueType="num">
                                      <p:cBhvr additive="base">
                                        <p:cTn id="54" dur="500"/>
                                        <p:tgtEl>
                                          <p:spTgt spid="21"/>
                                        </p:tgtEl>
                                        <p:attrNameLst>
                                          <p:attrName>ppt_y</p:attrName>
                                        </p:attrNameLst>
                                      </p:cBhvr>
                                      <p:tavLst>
                                        <p:tav tm="0">
                                          <p:val>
                                            <p:strVal val="#ppt_y"/>
                                          </p:val>
                                        </p:tav>
                                        <p:tav tm="100000">
                                          <p:val>
                                            <p:strVal val="#ppt_y+#ppt_h*1.125000"/>
                                          </p:val>
                                        </p:tav>
                                      </p:tavLst>
                                    </p:anim>
                                    <p:animEffect transition="out" filter="wipe(down)">
                                      <p:cBhvr>
                                        <p:cTn id="55" dur="500"/>
                                        <p:tgtEl>
                                          <p:spTgt spid="21"/>
                                        </p:tgtEl>
                                      </p:cBhvr>
                                    </p:animEffect>
                                    <p:set>
                                      <p:cBhvr>
                                        <p:cTn id="56" dur="1" fill="hold">
                                          <p:stCondLst>
                                            <p:cond delay="499"/>
                                          </p:stCondLst>
                                        </p:cTn>
                                        <p:tgtEl>
                                          <p:spTgt spid="2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2" presetClass="exit" presetSubtype="4" fill="hold" grpId="0" nodeType="clickEffect">
                                  <p:stCondLst>
                                    <p:cond delay="0"/>
                                  </p:stCondLst>
                                  <p:childTnLst>
                                    <p:anim calcmode="lin" valueType="num">
                                      <p:cBhvr additive="base">
                                        <p:cTn id="60" dur="500"/>
                                        <p:tgtEl>
                                          <p:spTgt spid="16"/>
                                        </p:tgtEl>
                                        <p:attrNameLst>
                                          <p:attrName>ppt_y</p:attrName>
                                        </p:attrNameLst>
                                      </p:cBhvr>
                                      <p:tavLst>
                                        <p:tav tm="0">
                                          <p:val>
                                            <p:strVal val="#ppt_y"/>
                                          </p:val>
                                        </p:tav>
                                        <p:tav tm="100000">
                                          <p:val>
                                            <p:strVal val="#ppt_y+#ppt_h*1.125000"/>
                                          </p:val>
                                        </p:tav>
                                      </p:tavLst>
                                    </p:anim>
                                    <p:animEffect transition="out" filter="wipe(down)">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2" presetClass="exit" presetSubtype="4" fill="hold" grpId="0" nodeType="clickEffect">
                                  <p:stCondLst>
                                    <p:cond delay="0"/>
                                  </p:stCondLst>
                                  <p:childTnLst>
                                    <p:anim calcmode="lin" valueType="num">
                                      <p:cBhvr additive="base">
                                        <p:cTn id="66" dur="500"/>
                                        <p:tgtEl>
                                          <p:spTgt spid="24"/>
                                        </p:tgtEl>
                                        <p:attrNameLst>
                                          <p:attrName>ppt_y</p:attrName>
                                        </p:attrNameLst>
                                      </p:cBhvr>
                                      <p:tavLst>
                                        <p:tav tm="0">
                                          <p:val>
                                            <p:strVal val="#ppt_y"/>
                                          </p:val>
                                        </p:tav>
                                        <p:tav tm="100000">
                                          <p:val>
                                            <p:strVal val="#ppt_y+#ppt_h*1.125000"/>
                                          </p:val>
                                        </p:tav>
                                      </p:tavLst>
                                    </p:anim>
                                    <p:animEffect transition="out" filter="wipe(down)">
                                      <p:cBhvr>
                                        <p:cTn id="67" dur="500"/>
                                        <p:tgtEl>
                                          <p:spTgt spid="24"/>
                                        </p:tgtEl>
                                      </p:cBhvr>
                                    </p:animEffect>
                                    <p:set>
                                      <p:cBhvr>
                                        <p:cTn id="68" dur="1" fill="hold">
                                          <p:stCondLst>
                                            <p:cond delay="499"/>
                                          </p:stCondLst>
                                        </p:cTn>
                                        <p:tgtEl>
                                          <p:spTgt spid="24"/>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nodeType="clickEffect">
                                  <p:stCondLst>
                                    <p:cond delay="0"/>
                                  </p:stCondLst>
                                  <p:childTnLst>
                                    <p:set>
                                      <p:cBhvr>
                                        <p:cTn id="72" dur="1" fill="hold">
                                          <p:stCondLst>
                                            <p:cond delay="0"/>
                                          </p:stCondLst>
                                        </p:cTn>
                                        <p:tgtEl>
                                          <p:spTgt spid="14">
                                            <p:txEl>
                                              <p:pRg st="4" end="4"/>
                                            </p:txEl>
                                          </p:spTgt>
                                        </p:tgtEl>
                                        <p:attrNameLst>
                                          <p:attrName>style.visibility</p:attrName>
                                        </p:attrNameLst>
                                      </p:cBhvr>
                                      <p:to>
                                        <p:strVal val="visible"/>
                                      </p:to>
                                    </p:set>
                                    <p:animEffect transition="in" filter="checkerboard(across)">
                                      <p:cBhvr>
                                        <p:cTn id="73" dur="500"/>
                                        <p:tgtEl>
                                          <p:spTgt spid="14">
                                            <p:txEl>
                                              <p:pRg st="4" end="4"/>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xit" presetSubtype="4" fill="hold" grpId="0" nodeType="clickEffect">
                                  <p:stCondLst>
                                    <p:cond delay="0"/>
                                  </p:stCondLst>
                                  <p:childTnLst>
                                    <p:anim calcmode="lin" valueType="num">
                                      <p:cBhvr additive="base">
                                        <p:cTn id="77" dur="500"/>
                                        <p:tgtEl>
                                          <p:spTgt spid="17"/>
                                        </p:tgtEl>
                                        <p:attrNameLst>
                                          <p:attrName>ppt_y</p:attrName>
                                        </p:attrNameLst>
                                      </p:cBhvr>
                                      <p:tavLst>
                                        <p:tav tm="0">
                                          <p:val>
                                            <p:strVal val="#ppt_y"/>
                                          </p:val>
                                        </p:tav>
                                        <p:tav tm="100000">
                                          <p:val>
                                            <p:strVal val="#ppt_y+#ppt_h*1.125000"/>
                                          </p:val>
                                        </p:tav>
                                      </p:tavLst>
                                    </p:anim>
                                    <p:animEffect transition="out" filter="wipe(down)">
                                      <p:cBhvr>
                                        <p:cTn id="78" dur="500"/>
                                        <p:tgtEl>
                                          <p:spTgt spid="17"/>
                                        </p:tgtEl>
                                      </p:cBhvr>
                                    </p:animEffect>
                                    <p:set>
                                      <p:cBhvr>
                                        <p:cTn id="79" dur="1" fill="hold">
                                          <p:stCondLst>
                                            <p:cond delay="499"/>
                                          </p:stCondLst>
                                        </p:cTn>
                                        <p:tgtEl>
                                          <p:spTgt spid="17"/>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2" presetClass="exit" presetSubtype="4" fill="hold" grpId="0" nodeType="clickEffect">
                                  <p:stCondLst>
                                    <p:cond delay="0"/>
                                  </p:stCondLst>
                                  <p:childTnLst>
                                    <p:anim calcmode="lin" valueType="num">
                                      <p:cBhvr additive="base">
                                        <p:cTn id="83" dur="500"/>
                                        <p:tgtEl>
                                          <p:spTgt spid="18"/>
                                        </p:tgtEl>
                                        <p:attrNameLst>
                                          <p:attrName>ppt_y</p:attrName>
                                        </p:attrNameLst>
                                      </p:cBhvr>
                                      <p:tavLst>
                                        <p:tav tm="0">
                                          <p:val>
                                            <p:strVal val="#ppt_y"/>
                                          </p:val>
                                        </p:tav>
                                        <p:tav tm="100000">
                                          <p:val>
                                            <p:strVal val="#ppt_y+#ppt_h*1.125000"/>
                                          </p:val>
                                        </p:tav>
                                      </p:tavLst>
                                    </p:anim>
                                    <p:animEffect transition="out" filter="wipe(down)">
                                      <p:cBhvr>
                                        <p:cTn id="84" dur="500"/>
                                        <p:tgtEl>
                                          <p:spTgt spid="18"/>
                                        </p:tgtEl>
                                      </p:cBhvr>
                                    </p:animEffect>
                                    <p:set>
                                      <p:cBhvr>
                                        <p:cTn id="85" dur="1" fill="hold">
                                          <p:stCondLst>
                                            <p:cond delay="499"/>
                                          </p:stCondLst>
                                        </p:cTn>
                                        <p:tgtEl>
                                          <p:spTgt spid="18"/>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2" presetClass="exit" presetSubtype="4" fill="hold" grpId="0" nodeType="clickEffect">
                                  <p:stCondLst>
                                    <p:cond delay="0"/>
                                  </p:stCondLst>
                                  <p:childTnLst>
                                    <p:anim calcmode="lin" valueType="num">
                                      <p:cBhvr additive="base">
                                        <p:cTn id="89" dur="500"/>
                                        <p:tgtEl>
                                          <p:spTgt spid="19"/>
                                        </p:tgtEl>
                                        <p:attrNameLst>
                                          <p:attrName>ppt_y</p:attrName>
                                        </p:attrNameLst>
                                      </p:cBhvr>
                                      <p:tavLst>
                                        <p:tav tm="0">
                                          <p:val>
                                            <p:strVal val="#ppt_y"/>
                                          </p:val>
                                        </p:tav>
                                        <p:tav tm="100000">
                                          <p:val>
                                            <p:strVal val="#ppt_y+#ppt_h*1.125000"/>
                                          </p:val>
                                        </p:tav>
                                      </p:tavLst>
                                    </p:anim>
                                    <p:animEffect transition="out" filter="wipe(down)">
                                      <p:cBhvr>
                                        <p:cTn id="90" dur="500"/>
                                        <p:tgtEl>
                                          <p:spTgt spid="19"/>
                                        </p:tgtEl>
                                      </p:cBhvr>
                                    </p:animEffect>
                                    <p:set>
                                      <p:cBhvr>
                                        <p:cTn id="91" dur="1" fill="hold">
                                          <p:stCondLst>
                                            <p:cond delay="499"/>
                                          </p:stCondLst>
                                        </p:cTn>
                                        <p:tgtEl>
                                          <p:spTgt spid="19"/>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2" presetClass="exit" presetSubtype="4" fill="hold" grpId="0" nodeType="clickEffect">
                                  <p:stCondLst>
                                    <p:cond delay="0"/>
                                  </p:stCondLst>
                                  <p:childTnLst>
                                    <p:anim calcmode="lin" valueType="num">
                                      <p:cBhvr additive="base">
                                        <p:cTn id="95" dur="500"/>
                                        <p:tgtEl>
                                          <p:spTgt spid="20"/>
                                        </p:tgtEl>
                                        <p:attrNameLst>
                                          <p:attrName>ppt_y</p:attrName>
                                        </p:attrNameLst>
                                      </p:cBhvr>
                                      <p:tavLst>
                                        <p:tav tm="0">
                                          <p:val>
                                            <p:strVal val="#ppt_y"/>
                                          </p:val>
                                        </p:tav>
                                        <p:tav tm="100000">
                                          <p:val>
                                            <p:strVal val="#ppt_y+#ppt_h*1.125000"/>
                                          </p:val>
                                        </p:tav>
                                      </p:tavLst>
                                    </p:anim>
                                    <p:animEffect transition="out" filter="wipe(down)">
                                      <p:cBhvr>
                                        <p:cTn id="96" dur="500"/>
                                        <p:tgtEl>
                                          <p:spTgt spid="20"/>
                                        </p:tgtEl>
                                      </p:cBhvr>
                                    </p:animEffect>
                                    <p:set>
                                      <p:cBhvr>
                                        <p:cTn id="9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P spid="11" grpId="0" animBg="1"/>
      <p:bldP spid="12" grpId="0" animBg="1"/>
      <p:bldP spid="16" grpId="0" animBg="1"/>
      <p:bldP spid="17" grpId="0" animBg="1"/>
      <p:bldP spid="18" grpId="0" animBg="1"/>
      <p:bldP spid="19" grpId="0" animBg="1"/>
      <p:bldP spid="20" grpId="0" animBg="1"/>
      <p:bldP spid="21"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sp>
        <p:nvSpPr>
          <p:cNvPr id="7" name="图形"/>
          <p:cNvSpPr txBox="1"/>
          <p:nvPr/>
        </p:nvSpPr>
        <p:spPr>
          <a:xfrm>
            <a:off x="1163955" y="566102"/>
            <a:ext cx="3310890" cy="4927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B</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sp>
        <p:nvSpPr>
          <p:cNvPr id="10" name="文本框 9"/>
          <p:cNvSpPr txBox="1"/>
          <p:nvPr/>
        </p:nvSpPr>
        <p:spPr>
          <a:xfrm>
            <a:off x="238124" y="1227250"/>
            <a:ext cx="11379200" cy="1092607"/>
          </a:xfrm>
          <a:prstGeom prst="rect">
            <a:avLst/>
          </a:prstGeom>
          <a:noFill/>
        </p:spPr>
        <p:txBody>
          <a:bodyPr wrap="square">
            <a:spAutoFit/>
          </a:bodyPr>
          <a:lstStyle/>
          <a:p>
            <a:pPr algn="just" fontAlgn="base">
              <a:lnSpc>
                <a:spcPts val="26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24. What did Jen </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find through the writing task</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600"/>
              </a:lnSpc>
              <a:buNone/>
              <a:tabLst>
                <a:tab pos="60579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Parents’ overuse of their phones.</a:t>
            </a:r>
            <a:r>
              <a:rPr lang="zh-CN" altLang="en-US" sz="24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Parents' dislike for their children.</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39700" algn="just" fontAlgn="base">
              <a:lnSpc>
                <a:spcPts val="26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Children‘s resistance to social media.</a:t>
            </a:r>
            <a:r>
              <a:rPr lang="zh-CN" altLang="en-US" sz="24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Children's poor performance in writing.</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3" name="文本框 12"/>
          <p:cNvSpPr txBox="1"/>
          <p:nvPr/>
        </p:nvSpPr>
        <p:spPr>
          <a:xfrm>
            <a:off x="238124" y="2373401"/>
            <a:ext cx="11727816" cy="3901068"/>
          </a:xfrm>
          <a:prstGeom prst="rect">
            <a:avLst/>
          </a:prstGeom>
          <a:noFill/>
        </p:spPr>
        <p:txBody>
          <a:bodyPr wrap="square">
            <a:spAutoFit/>
          </a:bodyPr>
          <a:lstStyle/>
          <a:p>
            <a:pPr marL="63500" indent="508000" algn="just" fontAlgn="base">
              <a:lnSpc>
                <a:spcPts val="2700"/>
              </a:lnSpc>
              <a:buNone/>
            </a:pPr>
            <a:r>
              <a:rPr lang="en-US" alt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They say that the truth comes out of the children's mouth, and that truth is sometimes more upsetting than we realize. Jen Adams Beason, a 2nd-grade teacher from Louisiana, witnessed this when she asked her students to write about an invention that they didn't like, or an invention that they wish would have never seen the light of day.</a:t>
            </a:r>
            <a:endParaRPr lang="zh-CN" altLang="zh-CN" sz="2000" dirty="0">
              <a:effectLst/>
              <a:latin typeface="等线" panose="02010600030101010101" pitchFamily="2" charset="-122"/>
              <a:ea typeface="等线" panose="02010600030101010101" pitchFamily="2" charset="-122"/>
              <a:cs typeface="Times New Roman" panose="02020603050405020304" pitchFamily="18" charset="0"/>
            </a:endParaRPr>
          </a:p>
          <a:p>
            <a:pPr marL="63500" indent="482600" algn="just" fontAlgn="base">
              <a:lnSpc>
                <a:spcPts val="2700"/>
              </a:lnSpc>
              <a:buNone/>
            </a:pPr>
            <a:r>
              <a:rPr lang="en-US" alt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Jen has 21 students, and she was absolutely heartbroken when she noticed that four of her students shared the same invention: the smartphone. With dozens of notifications(</a:t>
            </a:r>
            <a:r>
              <a:rPr lang="en-US" altLang="zh-CN"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通知</a:t>
            </a:r>
            <a:r>
              <a:rPr lang="en-US" alt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from apps, emails, and social media updates, it could be hard not to look at your phone for longer than five minutes.</a:t>
            </a:r>
            <a:endParaRPr lang="en-US" alt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63500" indent="482600" algn="just" fontAlgn="base">
              <a:lnSpc>
                <a:spcPts val="2700"/>
              </a:lnSpc>
            </a:pPr>
            <a:r>
              <a:rPr lang="en-US" altLang="zh-CN" sz="2000" dirty="0">
                <a:latin typeface="Times New Roman" panose="02020603050405020304" pitchFamily="18" charset="0"/>
                <a:cs typeface="Times New Roman" panose="02020603050405020304" pitchFamily="18" charset="0"/>
              </a:rPr>
              <a:t>Jen shared a boy's essay on her Facebook </a:t>
            </a:r>
            <a:r>
              <a:rPr lang="en-US" altLang="zh-CN" sz="2000" dirty="0" err="1">
                <a:latin typeface="Times New Roman" panose="02020603050405020304" pitchFamily="18" charset="0"/>
                <a:cs typeface="Times New Roman" panose="02020603050405020304" pitchFamily="18" charset="0"/>
              </a:rPr>
              <a:t>page.“I</a:t>
            </a:r>
            <a:r>
              <a:rPr lang="en-US" altLang="zh-CN" sz="2000" dirty="0">
                <a:latin typeface="Times New Roman" panose="02020603050405020304" pitchFamily="18" charset="0"/>
                <a:cs typeface="Times New Roman" panose="02020603050405020304" pitchFamily="18" charset="0"/>
              </a:rPr>
              <a:t> hate my mom's phone and I wish she never had one. That is an invention that I don't like.” The essay is even accompanied by a sad and angry face </a:t>
            </a:r>
            <a:r>
              <a:rPr lang="en-US" altLang="zh-CN" sz="2000" dirty="0" err="1">
                <a:latin typeface="Times New Roman" panose="02020603050405020304" pitchFamily="18" charset="0"/>
                <a:cs typeface="Times New Roman" panose="02020603050405020304" pitchFamily="18" charset="0"/>
              </a:rPr>
              <a:t>saying“I</a:t>
            </a:r>
            <a:r>
              <a:rPr lang="en-US" altLang="zh-CN" sz="2000" dirty="0">
                <a:latin typeface="Times New Roman" panose="02020603050405020304" pitchFamily="18" charset="0"/>
                <a:cs typeface="Times New Roman" panose="02020603050405020304" pitchFamily="18" charset="0"/>
              </a:rPr>
              <a:t> hate it,” looking at a drawn phone with a cross through it.</a:t>
            </a:r>
            <a:endParaRPr lang="zh-CN" altLang="zh-CN" sz="2000" dirty="0">
              <a:latin typeface="Times New Roman" panose="02020603050405020304" pitchFamily="18" charset="0"/>
              <a:cs typeface="Times New Roman" panose="02020603050405020304" pitchFamily="18" charset="0"/>
            </a:endParaRPr>
          </a:p>
          <a:p>
            <a:pPr marL="63500" indent="482600" algn="just" fontAlgn="base">
              <a:lnSpc>
                <a:spcPts val="2700"/>
              </a:lnSpc>
              <a:buNone/>
            </a:pP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4" name="矩形 13"/>
          <p:cNvSpPr/>
          <p:nvPr/>
        </p:nvSpPr>
        <p:spPr>
          <a:xfrm>
            <a:off x="9065064" y="3779520"/>
            <a:ext cx="2900876" cy="365759"/>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5" name="矩形 14"/>
          <p:cNvSpPr/>
          <p:nvPr/>
        </p:nvSpPr>
        <p:spPr>
          <a:xfrm>
            <a:off x="284479" y="4145279"/>
            <a:ext cx="3942082" cy="365759"/>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6" name="矩形 15"/>
          <p:cNvSpPr/>
          <p:nvPr/>
        </p:nvSpPr>
        <p:spPr>
          <a:xfrm>
            <a:off x="5770880" y="4799559"/>
            <a:ext cx="5567680" cy="365759"/>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7" name="矩形 16"/>
          <p:cNvSpPr/>
          <p:nvPr/>
        </p:nvSpPr>
        <p:spPr>
          <a:xfrm>
            <a:off x="238125" y="5165318"/>
            <a:ext cx="3541396" cy="365759"/>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5" name="文本框 24"/>
          <p:cNvSpPr txBox="1"/>
          <p:nvPr/>
        </p:nvSpPr>
        <p:spPr>
          <a:xfrm>
            <a:off x="284478" y="5738318"/>
            <a:ext cx="6502401" cy="923330"/>
          </a:xfrm>
          <a:prstGeom prst="rect">
            <a:avLst/>
          </a:prstGeom>
          <a:noFill/>
        </p:spPr>
        <p:txBody>
          <a:bodyPr wrap="square">
            <a:spAutoFit/>
          </a:bodyPr>
          <a:lstStyle/>
          <a:p>
            <a:pPr lvl="1">
              <a:buSzPts val="1000"/>
              <a:tabLst>
                <a:tab pos="914400" algn="l"/>
              </a:tabLs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：文中未体现父母不喜欢孩子。</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lvl="1">
              <a:buSzPts val="1000"/>
              <a:tabLst>
                <a:tab pos="914400" algn="l"/>
              </a:tabLs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：孩子们不是抵制社交媒体，而是父母用手机。</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lvl="1">
              <a:buSzPts val="1000"/>
              <a:tabLst>
                <a:tab pos="914400" algn="l"/>
              </a:tabLs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：未讨论写作能力。</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26" name="图形" descr="5c48316ed13c7"/>
          <p:cNvPicPr>
            <a:picLocks noChangeAspect="1"/>
          </p:cNvPicPr>
          <p:nvPr/>
        </p:nvPicPr>
        <p:blipFill>
          <a:blip r:embed="rId2"/>
          <a:srcRect t="-566"/>
          <a:stretch>
            <a:fillRect/>
          </a:stretch>
        </p:blipFill>
        <p:spPr>
          <a:xfrm>
            <a:off x="19230" y="1468341"/>
            <a:ext cx="785770" cy="770908"/>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000"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pic>
        <p:nvPicPr>
          <p:cNvPr id="4" name="图形" descr="60668c6ee48db"/>
          <p:cNvPicPr>
            <a:picLocks noChangeAspect="1"/>
          </p:cNvPicPr>
          <p:nvPr/>
        </p:nvPicPr>
        <p:blipFill>
          <a:blip r:embed="rId2"/>
          <a:srcRect/>
          <a:stretch>
            <a:fillRect/>
          </a:stretch>
        </p:blipFill>
        <p:spPr>
          <a:xfrm>
            <a:off x="10828020" y="5713162"/>
            <a:ext cx="1363980" cy="928303"/>
          </a:xfrm>
          <a:prstGeom prst="rect">
            <a:avLst/>
          </a:prstGeom>
        </p:spPr>
      </p:pic>
      <p:sp>
        <p:nvSpPr>
          <p:cNvPr id="12" name="图形"/>
          <p:cNvSpPr txBox="1"/>
          <p:nvPr/>
        </p:nvSpPr>
        <p:spPr>
          <a:xfrm>
            <a:off x="1163955" y="566102"/>
            <a:ext cx="3310890" cy="4927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B</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sp>
        <p:nvSpPr>
          <p:cNvPr id="14" name="文本框 13"/>
          <p:cNvSpPr txBox="1"/>
          <p:nvPr/>
        </p:nvSpPr>
        <p:spPr>
          <a:xfrm>
            <a:off x="412115" y="1122044"/>
            <a:ext cx="11367770" cy="1131079"/>
          </a:xfrm>
          <a:prstGeom prst="rect">
            <a:avLst/>
          </a:prstGeom>
          <a:noFill/>
        </p:spPr>
        <p:txBody>
          <a:bodyPr wrap="square">
            <a:spAutoFit/>
          </a:bodyPr>
          <a:lstStyle/>
          <a:p>
            <a:pPr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 The boy included a picture in his essay to show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397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his great drawing skills</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his desire for a smartphone</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his strong negative emotions</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his insight into online interaction</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6" name="文本框 15"/>
          <p:cNvSpPr txBox="1"/>
          <p:nvPr/>
        </p:nvSpPr>
        <p:spPr>
          <a:xfrm>
            <a:off x="264160" y="2316305"/>
            <a:ext cx="11663680" cy="1131079"/>
          </a:xfrm>
          <a:prstGeom prst="rect">
            <a:avLst/>
          </a:prstGeom>
          <a:noFill/>
        </p:spPr>
        <p:txBody>
          <a:bodyPr wrap="square">
            <a:spAutoFit/>
          </a:bodyPr>
          <a:lstStyle/>
          <a:p>
            <a:pPr marL="63500" indent="4826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Jen shared a boy's essay on her Facebook page. “I hate my mom's phone and I wish she never had one. That is an invention that I don't like.” The essay is even accompanied by a sad and angry face saying “I hate it,” looking at a drawn phone with a cross through it.</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矩形 16"/>
          <p:cNvSpPr/>
          <p:nvPr/>
        </p:nvSpPr>
        <p:spPr>
          <a:xfrm>
            <a:off x="8191303" y="2698964"/>
            <a:ext cx="3588581" cy="332033"/>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8" name="矩形 17"/>
          <p:cNvSpPr/>
          <p:nvPr/>
        </p:nvSpPr>
        <p:spPr>
          <a:xfrm>
            <a:off x="412115" y="3053978"/>
            <a:ext cx="2737485" cy="375022"/>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9" name="矩形 18"/>
          <p:cNvSpPr/>
          <p:nvPr/>
        </p:nvSpPr>
        <p:spPr>
          <a:xfrm>
            <a:off x="4474844" y="3030997"/>
            <a:ext cx="6050915" cy="332033"/>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dirty="0"/>
          </a:p>
        </p:txBody>
      </p:sp>
      <p:pic>
        <p:nvPicPr>
          <p:cNvPr id="21" name="图形" descr="5c48316ed13c7"/>
          <p:cNvPicPr>
            <a:picLocks noChangeAspect="1"/>
          </p:cNvPicPr>
          <p:nvPr/>
        </p:nvPicPr>
        <p:blipFill>
          <a:blip r:embed="rId3"/>
          <a:srcRect t="-566"/>
          <a:stretch>
            <a:fillRect/>
          </a:stretch>
        </p:blipFill>
        <p:spPr>
          <a:xfrm>
            <a:off x="264160" y="1765315"/>
            <a:ext cx="785770" cy="770908"/>
          </a:xfrm>
          <a:prstGeom prst="rect">
            <a:avLst/>
          </a:prstGeom>
        </p:spPr>
      </p:pic>
      <p:sp>
        <p:nvSpPr>
          <p:cNvPr id="23" name="文本框 22"/>
          <p:cNvSpPr txBox="1"/>
          <p:nvPr/>
        </p:nvSpPr>
        <p:spPr>
          <a:xfrm>
            <a:off x="412115" y="3506040"/>
            <a:ext cx="9164320" cy="479298"/>
          </a:xfrm>
          <a:prstGeom prst="rect">
            <a:avLst/>
          </a:prstGeom>
          <a:noFill/>
        </p:spPr>
        <p:txBody>
          <a:bodyPr wrap="square">
            <a:spAutoFit/>
          </a:bodyPr>
          <a:lstStyle/>
          <a:p>
            <a:pPr lvl="0">
              <a:lnSpc>
                <a:spcPct val="115000"/>
              </a:lnSpc>
              <a:spcAft>
                <a:spcPts val="800"/>
              </a:spcAft>
              <a:buSzPts val="1000"/>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strong negative emotions </a:t>
            </a:r>
            <a:r>
              <a:rPr lang="en-US" altLang="zh-CN" sz="2400" kern="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sad and angry face, I hate it</a:t>
            </a:r>
            <a:endParaRPr lang="zh-CN" altLang="zh-CN" kern="1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
        <p:nvSpPr>
          <p:cNvPr id="25" name="文本框 24"/>
          <p:cNvSpPr txBox="1"/>
          <p:nvPr/>
        </p:nvSpPr>
        <p:spPr>
          <a:xfrm>
            <a:off x="101600" y="4025860"/>
            <a:ext cx="6096000" cy="1230465"/>
          </a:xfrm>
          <a:prstGeom prst="rect">
            <a:avLst/>
          </a:prstGeom>
          <a:noFill/>
        </p:spPr>
        <p:txBody>
          <a:bodyPr wrap="square">
            <a:spAutoFit/>
          </a:bodyPr>
          <a:lstStyle/>
          <a:p>
            <a:pPr lvl="1">
              <a:lnSpc>
                <a:spcPct val="115000"/>
              </a:lnSpc>
              <a:spcAft>
                <a:spcPts val="800"/>
              </a:spcAft>
              <a:buSzPts val="1000"/>
              <a:tabLst>
                <a:tab pos="914400" algn="l"/>
              </a:tabLs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：未强调绘画技巧。</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lvl="1">
              <a:lnSpc>
                <a:spcPct val="115000"/>
              </a:lnSpc>
              <a:spcAft>
                <a:spcPts val="800"/>
              </a:spcAft>
              <a:buSzPts val="1000"/>
              <a:tabLst>
                <a:tab pos="914400" algn="l"/>
              </a:tabLs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：他讨厌手机，不想要。</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lvl="1">
              <a:lnSpc>
                <a:spcPct val="115000"/>
              </a:lnSpc>
              <a:spcAft>
                <a:spcPts val="800"/>
              </a:spcAft>
              <a:buSzPts val="1000"/>
              <a:tabLst>
                <a:tab pos="914400" algn="l"/>
              </a:tabLs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：未涉及</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online interaction</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935988" y="4106064"/>
            <a:ext cx="4992883" cy="2392388"/>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000"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sp>
        <p:nvSpPr>
          <p:cNvPr id="11" name="图形"/>
          <p:cNvSpPr txBox="1"/>
          <p:nvPr/>
        </p:nvSpPr>
        <p:spPr>
          <a:xfrm>
            <a:off x="1163955" y="566102"/>
            <a:ext cx="3310890" cy="4927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B</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sp>
        <p:nvSpPr>
          <p:cNvPr id="13" name="文本框 12"/>
          <p:cNvSpPr txBox="1"/>
          <p:nvPr/>
        </p:nvSpPr>
        <p:spPr>
          <a:xfrm>
            <a:off x="327977" y="1261109"/>
            <a:ext cx="11536046" cy="1131079"/>
          </a:xfrm>
          <a:prstGeom prst="rect">
            <a:avLst/>
          </a:prstGeom>
          <a:noFill/>
        </p:spPr>
        <p:txBody>
          <a:bodyPr wrap="square">
            <a:spAutoFit/>
          </a:bodyPr>
          <a:lstStyle/>
          <a:p>
            <a:pPr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 How did Tracy Jenkins feel after reading Jen's post?</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27000" algn="just" fontAlgn="base">
              <a:lnSpc>
                <a:spcPts val="2700"/>
              </a:lnSpc>
              <a:buNone/>
              <a:tabLst>
                <a:tab pos="3060700" algn="l"/>
                <a:tab pos="6070600" algn="l"/>
                <a:tab pos="100838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Guilty.</a:t>
            </a:r>
            <a:r>
              <a:rPr lang="en-US" altLang="zh-CN" sz="24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Helpless.</a:t>
            </a:r>
            <a:r>
              <a:rPr lang="en-US" altLang="zh-CN" sz="24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	</a:t>
            </a:r>
            <a:endParaRPr lang="en-US" altLang="zh-CN" sz="24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marL="127000" algn="just" fontAlgn="base">
              <a:lnSpc>
                <a:spcPts val="2700"/>
              </a:lnSpc>
              <a:buNone/>
              <a:tabLst>
                <a:tab pos="3060700" algn="l"/>
                <a:tab pos="6070600" algn="l"/>
                <a:tab pos="100838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Embarrassed.</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Confused.</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5" name="文本框 14"/>
          <p:cNvSpPr txBox="1"/>
          <p:nvPr/>
        </p:nvSpPr>
        <p:spPr>
          <a:xfrm>
            <a:off x="327976" y="2414930"/>
            <a:ext cx="11536045" cy="2169825"/>
          </a:xfrm>
          <a:prstGeom prst="rect">
            <a:avLst/>
          </a:prstGeom>
          <a:noFill/>
        </p:spPr>
        <p:txBody>
          <a:bodyPr wrap="square">
            <a:spAutoFit/>
          </a:bodyPr>
          <a:lstStyle/>
          <a:p>
            <a:pPr marL="63500" indent="5080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 had my 2nd graders write about an invention that they wish had never been created. Out of 21 students,4 of them wrote about this topic.#</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getoffyourphone</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listentoyourkids</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Jen posted on her Facebook wall.</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63500" indent="4826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Her message was seen by millions and even shared 300,000 times. It received dozens of eye-opening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comments.“That</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is so sad. Great reminder for us all to put those phones down and engage with our kids more,” Tracy Jenkins posted.</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6" name="矩形 15"/>
          <p:cNvSpPr/>
          <p:nvPr/>
        </p:nvSpPr>
        <p:spPr>
          <a:xfrm>
            <a:off x="5387144" y="3840481"/>
            <a:ext cx="6317176" cy="345440"/>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7" name="矩形 16"/>
          <p:cNvSpPr/>
          <p:nvPr/>
        </p:nvSpPr>
        <p:spPr>
          <a:xfrm>
            <a:off x="412115" y="4185921"/>
            <a:ext cx="4062730" cy="345440"/>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9" name="文本框 18"/>
          <p:cNvSpPr txBox="1"/>
          <p:nvPr/>
        </p:nvSpPr>
        <p:spPr>
          <a:xfrm>
            <a:off x="412114" y="4607497"/>
            <a:ext cx="8833485" cy="369332"/>
          </a:xfrm>
          <a:prstGeom prst="rect">
            <a:avLst/>
          </a:prstGeom>
          <a:noFill/>
        </p:spPr>
        <p:txBody>
          <a:bodyPr wrap="square">
            <a:spAutoFit/>
          </a:bodyPr>
          <a:lstStyle/>
          <a:p>
            <a:pPr lvl="0"/>
            <a:r>
              <a:rPr lang="en-US" altLang="zh-CN" dirty="0"/>
              <a:t>guilty</a:t>
            </a:r>
            <a:r>
              <a:rPr lang="zh-CN" altLang="zh-CN" dirty="0"/>
              <a:t>（内疚）对应意识到自己应该放下手机多陪孩子。</a:t>
            </a:r>
            <a:endParaRPr lang="zh-CN" altLang="zh-CN" dirty="0"/>
          </a:p>
        </p:txBody>
      </p:sp>
      <p:pic>
        <p:nvPicPr>
          <p:cNvPr id="3" name="图形" descr="5c48316ed13c7"/>
          <p:cNvPicPr>
            <a:picLocks noChangeAspect="1"/>
          </p:cNvPicPr>
          <p:nvPr/>
        </p:nvPicPr>
        <p:blipFill>
          <a:blip r:embed="rId2"/>
          <a:srcRect t="-566"/>
          <a:stretch>
            <a:fillRect/>
          </a:stretch>
        </p:blipFill>
        <p:spPr>
          <a:xfrm>
            <a:off x="164769" y="1590628"/>
            <a:ext cx="785770" cy="770908"/>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sp>
        <p:nvSpPr>
          <p:cNvPr id="15" name="图形"/>
          <p:cNvSpPr txBox="1"/>
          <p:nvPr/>
        </p:nvSpPr>
        <p:spPr>
          <a:xfrm>
            <a:off x="1163955" y="566102"/>
            <a:ext cx="3310890" cy="4927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B</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pic>
        <p:nvPicPr>
          <p:cNvPr id="22" name="图形" descr="D:/包图网/65be147eb50dd.png65be147eb50dd"/>
          <p:cNvPicPr>
            <a:picLocks noChangeAspect="1"/>
          </p:cNvPicPr>
          <p:nvPr/>
        </p:nvPicPr>
        <p:blipFill>
          <a:blip r:embed="rId2"/>
          <a:srcRect/>
          <a:stretch>
            <a:fillRect/>
          </a:stretch>
        </p:blipFill>
        <p:spPr>
          <a:xfrm>
            <a:off x="10525760" y="4454362"/>
            <a:ext cx="1874520" cy="2403638"/>
          </a:xfrm>
          <a:prstGeom prst="rect">
            <a:avLst/>
          </a:prstGeom>
        </p:spPr>
      </p:pic>
      <p:sp>
        <p:nvSpPr>
          <p:cNvPr id="24" name="文本框 23"/>
          <p:cNvSpPr txBox="1"/>
          <p:nvPr/>
        </p:nvSpPr>
        <p:spPr>
          <a:xfrm>
            <a:off x="326390" y="1280794"/>
            <a:ext cx="10774680" cy="1131079"/>
          </a:xfrm>
          <a:prstGeom prst="rect">
            <a:avLst/>
          </a:prstGeom>
          <a:noFill/>
        </p:spPr>
        <p:txBody>
          <a:bodyPr wrap="square">
            <a:spAutoFit/>
          </a:bodyPr>
          <a:lstStyle/>
          <a:p>
            <a:pPr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 What is the author trying to do in the last paragraph?</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Draw a conclusion.</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Provide evidence.</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Put forward a proposal.</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Call for reflection.</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6" name="文本框 25"/>
          <p:cNvSpPr txBox="1"/>
          <p:nvPr/>
        </p:nvSpPr>
        <p:spPr>
          <a:xfrm>
            <a:off x="326390" y="2433717"/>
            <a:ext cx="11621770" cy="2104743"/>
          </a:xfrm>
          <a:prstGeom prst="rect">
            <a:avLst/>
          </a:prstGeom>
          <a:noFill/>
        </p:spPr>
        <p:txBody>
          <a:bodyPr wrap="square">
            <a:spAutoFit/>
          </a:bodyPr>
          <a:lstStyle/>
          <a:p>
            <a:pPr marL="63500" indent="4826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Luckily, it seems that awareness about smartphone addiction is increasing. Both iPhones and smartphones running on a recent Android operating system will soon include features to monitor, control and restrict your personal smartphone use for your own health.</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63500" indent="4826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Still, it's interesting to see that parents' concerns about their children becoming addicted to smartphones and other smart devices, are also perfectly true the other way around.</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algn="just" fontAlgn="base">
              <a:lnSpc>
                <a:spcPts val="2300"/>
              </a:lnSpc>
              <a:buNone/>
            </a:pP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0" name="文本框 29"/>
          <p:cNvSpPr txBox="1"/>
          <p:nvPr/>
        </p:nvSpPr>
        <p:spPr>
          <a:xfrm>
            <a:off x="412115" y="4325474"/>
            <a:ext cx="11539220" cy="2188356"/>
          </a:xfrm>
          <a:prstGeom prst="rect">
            <a:avLst/>
          </a:prstGeom>
          <a:noFill/>
        </p:spPr>
        <p:txBody>
          <a:bodyPr wrap="square">
            <a:spAutoFit/>
          </a:bodyPr>
          <a:lstStyle/>
          <a:p>
            <a:pPr lvl="0">
              <a:lnSpc>
                <a:spcPct val="115000"/>
              </a:lnSpc>
              <a:spcAft>
                <a:spcPts val="800"/>
              </a:spcAft>
              <a:buSzPts val="1000"/>
              <a:tabLst>
                <a:tab pos="457200" algn="l"/>
              </a:tabLst>
            </a:pPr>
            <a:r>
              <a:rPr lang="zh-CN" altLang="en-US" sz="2000" dirty="0">
                <a:latin typeface="Times New Roman" panose="02020603050405020304" pitchFamily="18" charset="0"/>
                <a:cs typeface="Times New Roman" panose="02020603050405020304" pitchFamily="18" charset="0"/>
              </a:rPr>
              <a:t>     </a:t>
            </a:r>
            <a:r>
              <a:rPr lang="zh-CN" altLang="en-US" sz="2000" dirty="0">
                <a:solidFill>
                  <a:srgbClr val="FF0000"/>
                </a:solidFill>
                <a:latin typeface="Times New Roman" panose="02020603050405020304" pitchFamily="18" charset="0"/>
                <a:cs typeface="Times New Roman" panose="02020603050405020304" pitchFamily="18" charset="0"/>
              </a:rPr>
              <a:t>原文并没有直接总结前文（前文讲的是学生写作文讨厌父母手机，后文没有重复那些事实），也没有提供新证据（只是提到手机厂商加入功能，这不是为了证明某个观点，而是背景信息），更没有提出具体建议（没有说父母应该怎么做）。</a:t>
            </a:r>
            <a:br>
              <a:rPr lang="zh-CN" altLang="en-US" sz="2000" dirty="0">
                <a:solidFill>
                  <a:srgbClr val="FF0000"/>
                </a:solidFill>
                <a:latin typeface="Times New Roman" panose="02020603050405020304" pitchFamily="18" charset="0"/>
                <a:cs typeface="Times New Roman" panose="02020603050405020304" pitchFamily="18" charset="0"/>
              </a:rPr>
            </a:br>
            <a:r>
              <a:rPr lang="zh-CN" altLang="en-US" sz="2000" dirty="0">
                <a:solidFill>
                  <a:srgbClr val="FF0000"/>
                </a:solidFill>
                <a:latin typeface="Times New Roman" panose="02020603050405020304" pitchFamily="18" charset="0"/>
                <a:cs typeface="Times New Roman" panose="02020603050405020304" pitchFamily="18" charset="0"/>
              </a:rPr>
              <a:t>最后一句 </a:t>
            </a:r>
            <a:r>
              <a:rPr lang="zh-CN" altLang="en-US"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it‘s interesting to see that parents’ concerns... are also perfectly true the other way around”</a:t>
            </a:r>
            <a:r>
              <a:rPr lang="en-GB" altLang="zh-CN" sz="2000" dirty="0">
                <a:solidFill>
                  <a:srgbClr val="FF0000"/>
                </a:solidFill>
                <a:latin typeface="Times New Roman" panose="02020603050405020304" pitchFamily="18" charset="0"/>
                <a:cs typeface="Times New Roman" panose="02020603050405020304" pitchFamily="18" charset="0"/>
              </a:rPr>
              <a:t> </a:t>
            </a:r>
            <a:r>
              <a:rPr lang="zh-CN" altLang="en-US" sz="2000" dirty="0">
                <a:solidFill>
                  <a:srgbClr val="FF0000"/>
                </a:solidFill>
                <a:latin typeface="Times New Roman" panose="02020603050405020304" pitchFamily="18" charset="0"/>
                <a:cs typeface="Times New Roman" panose="02020603050405020304" pitchFamily="18" charset="0"/>
              </a:rPr>
              <a:t>是在引导读者思考：父母担心孩子上瘾，但自己也有同样的问题。这是一种</a:t>
            </a:r>
            <a:r>
              <a:rPr lang="zh-CN" altLang="en-US" sz="2000" b="1" dirty="0">
                <a:solidFill>
                  <a:srgbClr val="FF0000"/>
                </a:solidFill>
                <a:latin typeface="Times New Roman" panose="02020603050405020304" pitchFamily="18" charset="0"/>
                <a:cs typeface="Times New Roman" panose="02020603050405020304" pitchFamily="18" charset="0"/>
              </a:rPr>
              <a:t>引发反思</a:t>
            </a:r>
            <a:r>
              <a:rPr lang="zh-CN" altLang="en-US" sz="2000" dirty="0">
                <a:solidFill>
                  <a:srgbClr val="FF0000"/>
                </a:solidFill>
                <a:latin typeface="Times New Roman" panose="02020603050405020304" pitchFamily="18" charset="0"/>
                <a:cs typeface="Times New Roman" panose="02020603050405020304" pitchFamily="18" charset="0"/>
              </a:rPr>
              <a:t>的手法，因此正确答案是 </a:t>
            </a:r>
            <a:r>
              <a:rPr lang="en-GB" altLang="zh-CN" sz="2000" dirty="0">
                <a:solidFill>
                  <a:srgbClr val="FF0000"/>
                </a:solidFill>
                <a:latin typeface="Times New Roman" panose="02020603050405020304" pitchFamily="18" charset="0"/>
                <a:cs typeface="Times New Roman" panose="02020603050405020304" pitchFamily="18" charset="0"/>
              </a:rPr>
              <a:t>D. Call for reflection</a:t>
            </a:r>
            <a:r>
              <a:rPr lang="zh-CN" altLang="en-GB" sz="2000" dirty="0">
                <a:solidFill>
                  <a:srgbClr val="FF0000"/>
                </a:solidFill>
                <a:latin typeface="Times New Roman" panose="02020603050405020304" pitchFamily="18" charset="0"/>
                <a:cs typeface="Times New Roman" panose="02020603050405020304" pitchFamily="18" charset="0"/>
              </a:rPr>
              <a:t>。</a:t>
            </a:r>
            <a:endParaRPr lang="zh-CN" altLang="zh-CN" sz="1600" kern="1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3" name="图形" descr="5c48316ed13c7"/>
          <p:cNvPicPr>
            <a:picLocks noChangeAspect="1"/>
          </p:cNvPicPr>
          <p:nvPr/>
        </p:nvPicPr>
        <p:blipFill>
          <a:blip r:embed="rId3"/>
          <a:srcRect t="-566"/>
          <a:stretch>
            <a:fillRect/>
          </a:stretch>
        </p:blipFill>
        <p:spPr>
          <a:xfrm>
            <a:off x="6089374" y="1924016"/>
            <a:ext cx="785770" cy="770908"/>
          </a:xfrm>
          <a:prstGeom prst="rect">
            <a:avLst/>
          </a:prstGeom>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图形"/>
          <p:cNvGrpSpPr/>
          <p:nvPr/>
        </p:nvGrpSpPr>
        <p:grpSpPr>
          <a:xfrm>
            <a:off x="0" y="0"/>
            <a:ext cx="12192000" cy="6858000"/>
            <a:chOff x="0" y="0"/>
            <a:chExt cx="19200" cy="10800"/>
          </a:xfrm>
        </p:grpSpPr>
        <p:pic>
          <p:nvPicPr>
            <p:cNvPr id="2" name="图形" descr="ai5_219810"/>
            <p:cNvPicPr>
              <a:picLocks noChangeAspect="1"/>
            </p:cNvPicPr>
            <p:nvPr/>
          </p:nvPicPr>
          <p:blipFill>
            <a:blip r:embed="rId1"/>
            <a:srcRect/>
            <a:stretch>
              <a:fillRect/>
            </a:stretch>
          </p:blipFill>
          <p:spPr>
            <a:xfrm>
              <a:off x="0" y="0"/>
              <a:ext cx="19198" cy="10800"/>
            </a:xfrm>
            <a:prstGeom prst="rect">
              <a:avLst/>
            </a:prstGeom>
          </p:spPr>
        </p:pic>
        <p:sp>
          <p:nvSpPr>
            <p:cNvPr id="11" name="图形"/>
            <p:cNvSpPr/>
            <p:nvPr/>
          </p:nvSpPr>
          <p:spPr>
            <a:xfrm>
              <a:off x="0" y="0"/>
              <a:ext cx="19201" cy="10801"/>
            </a:xfrm>
            <a:prstGeom prst="rect">
              <a:avLst/>
            </a:prstGeom>
            <a:gradFill>
              <a:gsLst>
                <a:gs pos="0">
                  <a:srgbClr val="66B1F6"/>
                </a:gs>
                <a:gs pos="42000">
                  <a:srgbClr val="66B1F6">
                    <a:alpha val="0"/>
                  </a:srgbClr>
                </a:gs>
              </a:gsLst>
              <a:lin ang="4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阿里巴巴普惠体" panose="00020600040101010101" charset="-122"/>
              </a:endParaRPr>
            </a:p>
          </p:txBody>
        </p:sp>
      </p:grpSp>
      <p:grpSp>
        <p:nvGrpSpPr>
          <p:cNvPr id="9" name="图形"/>
          <p:cNvGrpSpPr/>
          <p:nvPr/>
        </p:nvGrpSpPr>
        <p:grpSpPr>
          <a:xfrm>
            <a:off x="455930" y="1590040"/>
            <a:ext cx="5812790" cy="1598930"/>
            <a:chOff x="1063" y="2686"/>
            <a:chExt cx="9154" cy="2518"/>
          </a:xfrm>
        </p:grpSpPr>
        <p:sp>
          <p:nvSpPr>
            <p:cNvPr id="4" name="图形"/>
            <p:cNvSpPr txBox="1"/>
            <p:nvPr/>
          </p:nvSpPr>
          <p:spPr>
            <a:xfrm>
              <a:off x="3343" y="2686"/>
              <a:ext cx="2314" cy="2519"/>
            </a:xfrm>
            <a:prstGeom prst="rect">
              <a:avLst/>
            </a:prstGeom>
            <a:noFill/>
          </p:spPr>
          <p:txBody>
            <a:bodyPr wrap="square" rtlCol="0">
              <a:noAutofit/>
            </a:bodyPr>
            <a:lstStyle/>
            <a:p>
              <a:pPr algn="ctr"/>
              <a:r>
                <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rPr>
                <a:t>兴</a:t>
              </a:r>
              <a:endPar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endParaRPr>
            </a:p>
          </p:txBody>
        </p:sp>
        <p:sp>
          <p:nvSpPr>
            <p:cNvPr id="5" name="图形"/>
            <p:cNvSpPr txBox="1"/>
            <p:nvPr/>
          </p:nvSpPr>
          <p:spPr>
            <a:xfrm>
              <a:off x="1063" y="2686"/>
              <a:ext cx="2314" cy="2519"/>
            </a:xfrm>
            <a:prstGeom prst="rect">
              <a:avLst/>
            </a:prstGeom>
            <a:noFill/>
          </p:spPr>
          <p:txBody>
            <a:bodyPr wrap="square" rtlCol="0">
              <a:noAutofit/>
            </a:bodyPr>
            <a:lstStyle/>
            <a:p>
              <a:pPr algn="ctr"/>
              <a:r>
                <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rPr>
                <a:t>嘉</a:t>
              </a:r>
              <a:endPar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endParaRPr>
            </a:p>
          </p:txBody>
        </p:sp>
        <p:sp>
          <p:nvSpPr>
            <p:cNvPr id="6" name="图形"/>
            <p:cNvSpPr txBox="1"/>
            <p:nvPr/>
          </p:nvSpPr>
          <p:spPr>
            <a:xfrm>
              <a:off x="5623" y="2686"/>
              <a:ext cx="2314" cy="2519"/>
            </a:xfrm>
            <a:prstGeom prst="rect">
              <a:avLst/>
            </a:prstGeom>
            <a:noFill/>
          </p:spPr>
          <p:txBody>
            <a:bodyPr wrap="square" rtlCol="0">
              <a:noAutofit/>
            </a:bodyPr>
            <a:lstStyle/>
            <a:p>
              <a:pPr algn="ctr"/>
              <a:r>
                <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rPr>
                <a:t>二</a:t>
              </a:r>
              <a:endPar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endParaRPr>
            </a:p>
          </p:txBody>
        </p:sp>
        <p:sp>
          <p:nvSpPr>
            <p:cNvPr id="7" name="图形"/>
            <p:cNvSpPr txBox="1"/>
            <p:nvPr/>
          </p:nvSpPr>
          <p:spPr>
            <a:xfrm>
              <a:off x="7903" y="2686"/>
              <a:ext cx="2314" cy="2519"/>
            </a:xfrm>
            <a:prstGeom prst="rect">
              <a:avLst/>
            </a:prstGeom>
            <a:noFill/>
          </p:spPr>
          <p:txBody>
            <a:bodyPr wrap="square" rtlCol="0">
              <a:noAutofit/>
            </a:bodyPr>
            <a:lstStyle/>
            <a:p>
              <a:pPr algn="ctr"/>
              <a:r>
                <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rPr>
                <a:t>模</a:t>
              </a:r>
              <a:endPar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endParaRPr>
            </a:p>
          </p:txBody>
        </p:sp>
      </p:grpSp>
      <p:sp>
        <p:nvSpPr>
          <p:cNvPr id="10" name="图形"/>
          <p:cNvSpPr txBox="1"/>
          <p:nvPr/>
        </p:nvSpPr>
        <p:spPr>
          <a:xfrm>
            <a:off x="455930" y="3451860"/>
            <a:ext cx="5594350" cy="1107440"/>
          </a:xfrm>
          <a:prstGeom prst="rect">
            <a:avLst/>
          </a:prstGeom>
          <a:noFill/>
        </p:spPr>
        <p:txBody>
          <a:bodyPr wrap="square" lIns="0" tIns="0" rIns="0" bIns="0" rtlCol="0">
            <a:spAutoFit/>
          </a:bodyPr>
          <a:lstStyle/>
          <a:p>
            <a:pPr algn="ctr">
              <a:lnSpc>
                <a:spcPct val="150000"/>
              </a:lnSpc>
            </a:pPr>
            <a:r>
              <a:rPr lang="zh-CN" altLang="en-US" sz="2400" b="1" dirty="0">
                <a:effectLst/>
                <a:latin typeface="Calibri" panose="020F0502020204030204" pitchFamily="34" charset="0"/>
                <a:ea typeface="仿宋" panose="02010609060101010101" pitchFamily="49" charset="-122"/>
                <a:cs typeface="Calibri" panose="020F0502020204030204" pitchFamily="34" charset="0"/>
              </a:rPr>
              <a:t>客观题讲解</a:t>
            </a:r>
            <a:endParaRPr lang="en-US" altLang="zh-CN" sz="2400" b="1" dirty="0">
              <a:effectLst/>
              <a:latin typeface="Calibri" panose="020F0502020204030204" pitchFamily="34" charset="0"/>
              <a:ea typeface="仿宋" panose="02010609060101010101" pitchFamily="49" charset="-122"/>
              <a:cs typeface="Calibri" panose="020F0502020204030204" pitchFamily="34" charset="0"/>
            </a:endParaRPr>
          </a:p>
          <a:p>
            <a:pPr algn="ctr">
              <a:lnSpc>
                <a:spcPct val="150000"/>
              </a:lnSpc>
            </a:pPr>
            <a:r>
              <a:rPr lang="en-US" altLang="zh-CN" sz="2400" b="1" dirty="0">
                <a:latin typeface="Calibri" panose="020F0502020204030204" pitchFamily="34" charset="0"/>
                <a:ea typeface="仿宋" panose="02010609060101010101" pitchFamily="49" charset="-122"/>
                <a:cs typeface="Calibri" panose="020F0502020204030204" pitchFamily="34" charset="0"/>
              </a:rPr>
              <a:t>Shirley</a:t>
            </a:r>
            <a:r>
              <a:rPr lang="zh-CN" altLang="en-US" sz="2400" b="1" dirty="0">
                <a:latin typeface="Calibri" panose="020F0502020204030204" pitchFamily="34" charset="0"/>
                <a:ea typeface="仿宋" panose="02010609060101010101" pitchFamily="49" charset="-122"/>
                <a:cs typeface="Calibri" panose="020F0502020204030204" pitchFamily="34" charset="0"/>
              </a:rPr>
              <a:t> </a:t>
            </a:r>
            <a:r>
              <a:rPr lang="en-US" altLang="zh-CN" sz="2400" b="1" dirty="0">
                <a:latin typeface="Calibri" panose="020F0502020204030204" pitchFamily="34" charset="0"/>
                <a:ea typeface="仿宋" panose="02010609060101010101" pitchFamily="49" charset="-122"/>
                <a:cs typeface="Calibri" panose="020F0502020204030204" pitchFamily="34" charset="0"/>
              </a:rPr>
              <a:t>Tong</a:t>
            </a:r>
            <a:r>
              <a:rPr lang="zh-CN" altLang="en-US" sz="2400" b="1" dirty="0">
                <a:latin typeface="Calibri" panose="020F0502020204030204" pitchFamily="34" charset="0"/>
                <a:ea typeface="仿宋" panose="02010609060101010101" pitchFamily="49" charset="-122"/>
                <a:cs typeface="Calibri" panose="020F0502020204030204" pitchFamily="34" charset="0"/>
              </a:rPr>
              <a:t>   </a:t>
            </a:r>
            <a:endParaRPr lang="zh-CN" altLang="en-US" sz="2400" b="1" dirty="0">
              <a:effectLst/>
              <a:latin typeface="Calibri" panose="020F0502020204030204" pitchFamily="34" charset="0"/>
              <a:ea typeface="仿宋" panose="02010609060101010101" pitchFamily="49" charset="-122"/>
              <a:cs typeface="Calibri" panose="020F0502020204030204" pitchFamily="34" charset="0"/>
            </a:endParaRPr>
          </a:p>
        </p:txBody>
      </p:sp>
      <p:pic>
        <p:nvPicPr>
          <p:cNvPr id="12" name="图形" descr="5c48316ed13c7"/>
          <p:cNvPicPr>
            <a:picLocks noChangeAspect="1"/>
          </p:cNvPicPr>
          <p:nvPr/>
        </p:nvPicPr>
        <p:blipFill>
          <a:blip r:embed="rId2"/>
          <a:srcRect/>
          <a:stretch>
            <a:fillRect/>
          </a:stretch>
        </p:blipFill>
        <p:spPr>
          <a:xfrm>
            <a:off x="0" y="223520"/>
            <a:ext cx="1028700" cy="1205865"/>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graphicFrame>
        <p:nvGraphicFramePr>
          <p:cNvPr id="18" name="表格 17"/>
          <p:cNvGraphicFramePr>
            <a:graphicFrameLocks noGrp="1"/>
          </p:cNvGraphicFramePr>
          <p:nvPr/>
        </p:nvGraphicFramePr>
        <p:xfrm>
          <a:off x="241994" y="380645"/>
          <a:ext cx="11687736" cy="6035040"/>
        </p:xfrm>
        <a:graphic>
          <a:graphicData uri="http://schemas.openxmlformats.org/drawingml/2006/table">
            <a:tbl>
              <a:tblPr firstRow="1" bandRow="1">
                <a:tableStyleId>{5C22544A-7EE6-4342-B048-85BDC9FD1C3A}</a:tableStyleId>
              </a:tblPr>
              <a:tblGrid>
                <a:gridCol w="1847695"/>
                <a:gridCol w="9840041"/>
              </a:tblGrid>
              <a:tr h="50164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800" b="0" dirty="0">
                          <a:solidFill>
                            <a:schemeClr val="tx1"/>
                          </a:solidFill>
                          <a:latin typeface="Times New Roman" panose="02020603050405020304" pitchFamily="18" charset="0"/>
                          <a:cs typeface="Times New Roman" panose="02020603050405020304" pitchFamily="18" charset="0"/>
                        </a:rPr>
                        <a:t>1. </a:t>
                      </a:r>
                      <a:r>
                        <a:rPr lang="zh-CN" altLang="en-US" sz="1800" b="0" dirty="0">
                          <a:solidFill>
                            <a:schemeClr val="tx1"/>
                          </a:solidFill>
                          <a:latin typeface="Times New Roman" panose="02020603050405020304" pitchFamily="18" charset="0"/>
                          <a:cs typeface="Times New Roman" panose="02020603050405020304" pitchFamily="18" charset="0"/>
                        </a:rPr>
                        <a:t>如果作者意图是 </a:t>
                      </a:r>
                      <a:r>
                        <a:rPr lang="en-GB" altLang="zh-CN" sz="1800" b="0" dirty="0">
                          <a:solidFill>
                            <a:schemeClr val="tx1"/>
                          </a:solidFill>
                          <a:latin typeface="Times New Roman" panose="02020603050405020304" pitchFamily="18" charset="0"/>
                          <a:cs typeface="Times New Roman" panose="02020603050405020304" pitchFamily="18" charset="0"/>
                        </a:rPr>
                        <a:t>Draw a conclusion</a:t>
                      </a:r>
                      <a:r>
                        <a:rPr lang="zh-CN" altLang="en-GB" sz="1800" b="0" dirty="0">
                          <a:solidFill>
                            <a:schemeClr val="tx1"/>
                          </a:solidFill>
                          <a:latin typeface="Times New Roman" panose="02020603050405020304" pitchFamily="18" charset="0"/>
                          <a:cs typeface="Times New Roman" panose="02020603050405020304" pitchFamily="18" charset="0"/>
                        </a:rPr>
                        <a:t>（</a:t>
                      </a:r>
                      <a:r>
                        <a:rPr lang="zh-CN" altLang="en-US" sz="1800" b="0" dirty="0">
                          <a:solidFill>
                            <a:schemeClr val="tx1"/>
                          </a:solidFill>
                          <a:latin typeface="Times New Roman" panose="02020603050405020304" pitchFamily="18" charset="0"/>
                          <a:cs typeface="Times New Roman" panose="02020603050405020304" pitchFamily="18" charset="0"/>
                        </a:rPr>
                        <a:t>总结）</a:t>
                      </a:r>
                      <a:endParaRPr lang="zh-CN" altLang="en-US" sz="1800" b="0" dirty="0">
                        <a:solidFill>
                          <a:schemeClr val="tx1"/>
                        </a:solidFill>
                        <a:latin typeface="Times New Roman" panose="02020603050405020304" pitchFamily="18" charset="0"/>
                        <a:cs typeface="Times New Roman" panose="02020603050405020304" pitchFamily="18" charset="0"/>
                      </a:endParaRPr>
                    </a:p>
                    <a:p>
                      <a:endParaRPr lang="zh-CN" altLang="en-US" sz="18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altLang="zh-CN" sz="1800" b="0" dirty="0">
                          <a:solidFill>
                            <a:schemeClr val="tx1"/>
                          </a:solidFill>
                          <a:latin typeface="Times New Roman" panose="02020603050405020304" pitchFamily="18" charset="0"/>
                          <a:cs typeface="Times New Roman" panose="02020603050405020304" pitchFamily="18" charset="0"/>
                        </a:rPr>
                        <a:t>In conclusion, the teacher’s writing task reveals that smartphone overuse is not only a problem for children but also for parents. Therefore, parents should recognize that their own phone habits may negatively affect their children, just as they worry about their kids’ addiction.</a:t>
                      </a:r>
                      <a:endParaRPr lang="en-GB" altLang="zh-CN" sz="1800" b="0" dirty="0">
                        <a:solidFill>
                          <a:schemeClr val="tx1"/>
                        </a:solidFill>
                        <a:latin typeface="Times New Roman" panose="02020603050405020304" pitchFamily="18" charset="0"/>
                        <a:cs typeface="Times New Roman" panose="02020603050405020304" pitchFamily="18" charset="0"/>
                      </a:endParaRPr>
                    </a:p>
                    <a:p>
                      <a:r>
                        <a:rPr lang="zh-CN" altLang="en-US" sz="1800" b="0" dirty="0">
                          <a:solidFill>
                            <a:schemeClr val="tx1"/>
                          </a:solidFill>
                          <a:latin typeface="Times New Roman" panose="02020603050405020304" pitchFamily="18" charset="0"/>
                          <a:cs typeface="Times New Roman" panose="02020603050405020304" pitchFamily="18" charset="0"/>
                        </a:rPr>
                        <a:t>对前文内容进行概括，提炼核心观点。使用总结性词汇，如 </a:t>
                      </a:r>
                      <a:r>
                        <a:rPr lang="en-GB" altLang="zh-CN" sz="1800" b="0" i="1" dirty="0">
                          <a:solidFill>
                            <a:schemeClr val="tx1"/>
                          </a:solidFill>
                          <a:latin typeface="Times New Roman" panose="02020603050405020304" pitchFamily="18" charset="0"/>
                          <a:cs typeface="Times New Roman" panose="02020603050405020304" pitchFamily="18" charset="0"/>
                        </a:rPr>
                        <a:t>in conclusion, therefore, thus, overall, to sum up, in short, as a result</a:t>
                      </a:r>
                      <a:r>
                        <a:rPr lang="en-GB" altLang="zh-CN" sz="1800" b="0" dirty="0">
                          <a:solidFill>
                            <a:schemeClr val="tx1"/>
                          </a:solidFill>
                          <a:latin typeface="Times New Roman" panose="02020603050405020304" pitchFamily="18" charset="0"/>
                          <a:cs typeface="Times New Roman" panose="02020603050405020304" pitchFamily="18" charset="0"/>
                        </a:rPr>
                        <a:t> </a:t>
                      </a:r>
                      <a:r>
                        <a:rPr lang="zh-CN" altLang="en-US" sz="1800" b="0" dirty="0">
                          <a:solidFill>
                            <a:schemeClr val="tx1"/>
                          </a:solidFill>
                          <a:latin typeface="Times New Roman" panose="02020603050405020304" pitchFamily="18" charset="0"/>
                          <a:cs typeface="Times New Roman" panose="02020603050405020304" pitchFamily="18" charset="0"/>
                        </a:rPr>
                        <a:t>等。不会引入新事实或新建议，只是对已有信息的重述或升华</a:t>
                      </a:r>
                      <a:endParaRPr lang="zh-CN" altLang="en-US" sz="18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164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800" b="0" dirty="0">
                          <a:solidFill>
                            <a:schemeClr val="tx1"/>
                          </a:solidFill>
                          <a:latin typeface="Times New Roman" panose="02020603050405020304" pitchFamily="18" charset="0"/>
                          <a:cs typeface="Times New Roman" panose="02020603050405020304" pitchFamily="18" charset="0"/>
                        </a:rPr>
                        <a:t>2. </a:t>
                      </a:r>
                      <a:r>
                        <a:rPr lang="zh-CN" altLang="en-US" sz="1800" b="0" dirty="0">
                          <a:solidFill>
                            <a:schemeClr val="tx1"/>
                          </a:solidFill>
                          <a:latin typeface="Times New Roman" panose="02020603050405020304" pitchFamily="18" charset="0"/>
                          <a:cs typeface="Times New Roman" panose="02020603050405020304" pitchFamily="18" charset="0"/>
                        </a:rPr>
                        <a:t>如果作者意图是 </a:t>
                      </a:r>
                      <a:r>
                        <a:rPr lang="en-GB" altLang="zh-CN" sz="1800" b="0" dirty="0">
                          <a:solidFill>
                            <a:schemeClr val="tx1"/>
                          </a:solidFill>
                          <a:latin typeface="Times New Roman" panose="02020603050405020304" pitchFamily="18" charset="0"/>
                          <a:cs typeface="Times New Roman" panose="02020603050405020304" pitchFamily="18" charset="0"/>
                        </a:rPr>
                        <a:t>Provide evidence</a:t>
                      </a:r>
                      <a:r>
                        <a:rPr lang="zh-CN" altLang="en-GB" sz="1800" b="0" dirty="0">
                          <a:solidFill>
                            <a:schemeClr val="tx1"/>
                          </a:solidFill>
                          <a:latin typeface="Times New Roman" panose="02020603050405020304" pitchFamily="18" charset="0"/>
                          <a:cs typeface="Times New Roman" panose="02020603050405020304" pitchFamily="18" charset="0"/>
                        </a:rPr>
                        <a:t>（</a:t>
                      </a:r>
                      <a:r>
                        <a:rPr lang="zh-CN" altLang="en-US" sz="1800" b="0" dirty="0">
                          <a:solidFill>
                            <a:schemeClr val="tx1"/>
                          </a:solidFill>
                          <a:latin typeface="Times New Roman" panose="02020603050405020304" pitchFamily="18" charset="0"/>
                          <a:cs typeface="Times New Roman" panose="02020603050405020304" pitchFamily="18" charset="0"/>
                        </a:rPr>
                        <a:t>提供证据）</a:t>
                      </a:r>
                      <a:endParaRPr lang="zh-CN" altLang="en-US" sz="1800" b="0" dirty="0">
                        <a:solidFill>
                          <a:schemeClr val="tx1"/>
                        </a:solidFill>
                        <a:latin typeface="Times New Roman" panose="02020603050405020304" pitchFamily="18" charset="0"/>
                        <a:cs typeface="Times New Roman" panose="02020603050405020304" pitchFamily="18" charset="0"/>
                      </a:endParaRPr>
                    </a:p>
                    <a:p>
                      <a:endParaRPr lang="zh-CN" altLang="en-US" sz="18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altLang="zh-CN" sz="1800" b="0" dirty="0">
                          <a:solidFill>
                            <a:schemeClr val="tx1"/>
                          </a:solidFill>
                          <a:latin typeface="Times New Roman" panose="02020603050405020304" pitchFamily="18" charset="0"/>
                          <a:cs typeface="Times New Roman" panose="02020603050405020304" pitchFamily="18" charset="0"/>
                        </a:rPr>
                        <a:t>For example, a recent survey by the Pew Research Center found that 60% of parents admit they spend too much time on their smartphones, and 45% of children report feeling ignored when their parents are on their phones. Additionally, child psychologists have documented that parental phone distraction leads to increased behavioral problems in young children.</a:t>
                      </a:r>
                      <a:endParaRPr lang="en-GB" altLang="zh-CN" sz="1800" b="0" dirty="0">
                        <a:solidFill>
                          <a:schemeClr val="tx1"/>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给出具体事实、数据、研究结果、权威来源等来支持某个观点。</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使用 </a:t>
                      </a:r>
                      <a:r>
                        <a:rPr lang="en-GB" altLang="zh-CN" i="1" dirty="0">
                          <a:latin typeface="Times New Roman" panose="02020603050405020304" pitchFamily="18" charset="0"/>
                          <a:cs typeface="Times New Roman" panose="02020603050405020304" pitchFamily="18" charset="0"/>
                        </a:rPr>
                        <a:t>for example, for instance, according to, a study shows, research indicates, evidence includes, as reported by</a:t>
                      </a:r>
                      <a:r>
                        <a:rPr lang="en-GB"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等。</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段落中会包含新信息（如统计数字、案例、专家说法）。</a:t>
                      </a:r>
                      <a:r>
                        <a:rPr lang="zh-CN" altLang="en-US" sz="1800" b="0" dirty="0">
                          <a:solidFill>
                            <a:schemeClr val="tx1"/>
                          </a:solidFill>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0164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800" b="0" dirty="0">
                          <a:solidFill>
                            <a:schemeClr val="tx1"/>
                          </a:solidFill>
                          <a:latin typeface="Times New Roman" panose="02020603050405020304" pitchFamily="18" charset="0"/>
                          <a:cs typeface="Times New Roman" panose="02020603050405020304" pitchFamily="18" charset="0"/>
                        </a:rPr>
                        <a:t>3. </a:t>
                      </a:r>
                      <a:r>
                        <a:rPr lang="zh-CN" altLang="en-US" sz="1800" b="0" dirty="0">
                          <a:solidFill>
                            <a:schemeClr val="tx1"/>
                          </a:solidFill>
                          <a:latin typeface="Times New Roman" panose="02020603050405020304" pitchFamily="18" charset="0"/>
                          <a:cs typeface="Times New Roman" panose="02020603050405020304" pitchFamily="18" charset="0"/>
                        </a:rPr>
                        <a:t>如果作者意图是 </a:t>
                      </a:r>
                      <a:r>
                        <a:rPr lang="en-GB" altLang="zh-CN" sz="1800" b="0" dirty="0">
                          <a:solidFill>
                            <a:schemeClr val="tx1"/>
                          </a:solidFill>
                          <a:latin typeface="Times New Roman" panose="02020603050405020304" pitchFamily="18" charset="0"/>
                          <a:cs typeface="Times New Roman" panose="02020603050405020304" pitchFamily="18" charset="0"/>
                        </a:rPr>
                        <a:t>Put forward a proposal</a:t>
                      </a:r>
                      <a:r>
                        <a:rPr lang="zh-CN" altLang="en-GB" sz="1800" b="0" dirty="0">
                          <a:solidFill>
                            <a:schemeClr val="tx1"/>
                          </a:solidFill>
                          <a:latin typeface="Times New Roman" panose="02020603050405020304" pitchFamily="18" charset="0"/>
                          <a:cs typeface="Times New Roman" panose="02020603050405020304" pitchFamily="18" charset="0"/>
                        </a:rPr>
                        <a:t>（</a:t>
                      </a:r>
                      <a:r>
                        <a:rPr lang="zh-CN" altLang="en-US" sz="1800" b="0" dirty="0">
                          <a:solidFill>
                            <a:schemeClr val="tx1"/>
                          </a:solidFill>
                          <a:latin typeface="Times New Roman" panose="02020603050405020304" pitchFamily="18" charset="0"/>
                          <a:cs typeface="Times New Roman" panose="02020603050405020304" pitchFamily="18" charset="0"/>
                        </a:rPr>
                        <a:t>提出建议）</a:t>
                      </a:r>
                      <a:endParaRPr lang="zh-CN" altLang="en-US" sz="1800" b="0" dirty="0">
                        <a:solidFill>
                          <a:schemeClr val="tx1"/>
                        </a:solidFill>
                        <a:latin typeface="Times New Roman" panose="02020603050405020304" pitchFamily="18" charset="0"/>
                        <a:cs typeface="Times New Roman" panose="02020603050405020304" pitchFamily="18" charset="0"/>
                      </a:endParaRPr>
                    </a:p>
                    <a:p>
                      <a:endParaRPr lang="zh-CN" altLang="en-US" sz="18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altLang="zh-CN" sz="1800" b="0" dirty="0">
                          <a:solidFill>
                            <a:schemeClr val="tx1"/>
                          </a:solidFill>
                          <a:latin typeface="Times New Roman" panose="02020603050405020304" pitchFamily="18" charset="0"/>
                          <a:cs typeface="Times New Roman" panose="02020603050405020304" pitchFamily="18" charset="0"/>
                        </a:rPr>
                        <a:t>Therefore, we propose that parents set daily “phone-free hours” at home, especially during meals and family time. Schools should also include digital wellness education for both students and parents. It is recommended that smartphone manufacturers expand their monitoring features to allow children to track parents’ usage as well.</a:t>
                      </a:r>
                      <a:endParaRPr lang="en-GB" altLang="zh-CN" sz="1800" b="0" dirty="0">
                        <a:solidFill>
                          <a:schemeClr val="tx1"/>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提出行动方案、解决方法、未来应该做什么。</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使用 </a:t>
                      </a:r>
                      <a:r>
                        <a:rPr lang="en-GB" altLang="zh-CN" i="1" dirty="0">
                          <a:latin typeface="Times New Roman" panose="02020603050405020304" pitchFamily="18" charset="0"/>
                          <a:cs typeface="Times New Roman" panose="02020603050405020304" pitchFamily="18" charset="0"/>
                        </a:rPr>
                        <a:t>should, ought to, it is recommended that, we suggest, one solution is, it would be beneficial to, we propose</a:t>
                      </a:r>
                      <a:r>
                        <a:rPr lang="en-GB"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等。</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常包含祈使句或情态动词表建议。</a:t>
                      </a:r>
                      <a:endParaRPr lang="zh-CN" altLang="en-US"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96000" y="2287142"/>
            <a:ext cx="5821278" cy="2677656"/>
          </a:xfrm>
          <a:prstGeom prst="rect">
            <a:avLst/>
          </a:prstGeom>
          <a:noFill/>
        </p:spPr>
        <p:txBody>
          <a:bodyPr wrap="square">
            <a:spAutoFit/>
          </a:bodyPr>
          <a:lstStyle/>
          <a:p>
            <a:pPr algn="just"/>
            <a:r>
              <a:rPr lang="en-GB" altLang="zh-CN" sz="2400" b="1" dirty="0">
                <a:latin typeface="Times New Roman" panose="02020603050405020304" pitchFamily="18" charset="0"/>
                <a:cs typeface="Times New Roman" panose="02020603050405020304" pitchFamily="18" charset="0"/>
              </a:rPr>
              <a:t>Main idea:</a:t>
            </a:r>
            <a:r>
              <a:rPr lang="en-GB" altLang="zh-CN" sz="2400" dirty="0">
                <a:latin typeface="Times New Roman" panose="02020603050405020304" pitchFamily="18" charset="0"/>
                <a:cs typeface="Times New Roman" panose="02020603050405020304" pitchFamily="18" charset="0"/>
              </a:rPr>
              <a:t> The author challenges the traditional belief that longer working hours make a more valuable employee. “Performative busyness” (looking busy rather than delivering value) harms organizational productivity. The four-day workweek should be a push to work smarter, not longer.</a:t>
            </a:r>
            <a:endParaRPr lang="zh-CN" altLang="en-US" sz="24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8364" y="196970"/>
            <a:ext cx="5957636" cy="6468525"/>
          </a:xfrm>
          <a:prstGeom prst="rect">
            <a:avLst/>
          </a:prstGeom>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935990"/>
            <a:chOff x="613" y="542"/>
            <a:chExt cx="6605" cy="1474"/>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C</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sp>
        <p:nvSpPr>
          <p:cNvPr id="15" name="文本框 14"/>
          <p:cNvSpPr txBox="1"/>
          <p:nvPr/>
        </p:nvSpPr>
        <p:spPr>
          <a:xfrm>
            <a:off x="467670" y="1158518"/>
            <a:ext cx="7081446" cy="5632311"/>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be seen as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most valuable employee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promise to transform</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gain steam</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once and for all</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answer pointless emails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attend unnecessary meetings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struggle under consequences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apply a measure to</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divide output by hours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under constant pressure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relinquish   /</a:t>
            </a:r>
            <a:r>
              <a:rPr lang="en-GB" altLang="zh-CN" sz="2400" dirty="0" err="1">
                <a:latin typeface="Times New Roman" panose="02020603050405020304" pitchFamily="18" charset="0"/>
                <a:cs typeface="Times New Roman" panose="02020603050405020304" pitchFamily="18" charset="0"/>
              </a:rPr>
              <a:t>rɪˈlɪŋkwɪʃ</a:t>
            </a:r>
            <a:r>
              <a:rPr lang="en-GB" altLang="zh-CN" sz="2400" dirty="0">
                <a:latin typeface="Times New Roman" panose="02020603050405020304" pitchFamily="18" charset="0"/>
                <a:cs typeface="Times New Roman" panose="02020603050405020304" pitchFamily="18" charset="0"/>
              </a:rPr>
              <a:t>/ earned time</a:t>
            </a:r>
            <a:endParaRPr lang="en-GB" altLang="zh-CN" sz="24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Her mother's love was the one </a:t>
            </a:r>
            <a:r>
              <a:rPr lang="en-GB" altLang="zh-CN" sz="2400" b="1" i="1" u="sng" dirty="0">
                <a:solidFill>
                  <a:srgbClr val="FF0000"/>
                </a:solidFill>
                <a:latin typeface="Times New Roman" panose="02020603050405020304" pitchFamily="18" charset="0"/>
                <a:cs typeface="Times New Roman" panose="02020603050405020304" pitchFamily="18" charset="0"/>
              </a:rPr>
              <a:t>constant</a:t>
            </a:r>
            <a:r>
              <a:rPr lang="en-GB" altLang="zh-CN" sz="2000" dirty="0">
                <a:latin typeface="Times New Roman" panose="02020603050405020304" pitchFamily="18" charset="0"/>
                <a:cs typeface="Times New Roman" panose="02020603050405020304" pitchFamily="18" charset="0"/>
              </a:rPr>
              <a:t> in her ever-changing life.</a:t>
            </a:r>
            <a:r>
              <a:rPr lang="zh-CN" altLang="en-US" sz="2000" dirty="0">
                <a:latin typeface="Times New Roman" panose="02020603050405020304" pitchFamily="18" charset="0"/>
                <a:cs typeface="Times New Roman" panose="02020603050405020304" pitchFamily="18" charset="0"/>
              </a:rPr>
              <a:t> </a:t>
            </a:r>
            <a:endParaRPr lang="en-US" altLang="zh-CN" sz="20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state-of-the-art</a:t>
            </a:r>
            <a:r>
              <a:rPr lang="zh-CN" altLang="en-US"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down-to-earth</a:t>
            </a:r>
            <a:endParaRPr lang="zh-CN" altLang="en-US" sz="24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6096000" y="1158518"/>
            <a:ext cx="6103088" cy="5632311"/>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被视为</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最有价值的员工</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有望改变</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势头增强</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彻底地 </a:t>
            </a:r>
            <a:r>
              <a:rPr lang="en-US" altLang="zh-CN" sz="2400" b="1" dirty="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一劳永逸地</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回复无意义的邮件</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参加不必要的会议</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在后果中挣扎</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应用某种衡量标准</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用产出除以时间</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处于持续压力下</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放弃应得的时间</a:t>
            </a:r>
            <a:endParaRPr lang="en-US" altLang="zh-CN" sz="2400" b="1" dirty="0">
              <a:latin typeface="仿宋" panose="02010609060101010101" pitchFamily="49" charset="-122"/>
              <a:ea typeface="仿宋" panose="02010609060101010101" pitchFamily="49" charset="-122"/>
            </a:endParaRPr>
          </a:p>
          <a:p>
            <a:pPr>
              <a:buNone/>
            </a:pPr>
            <a:r>
              <a:rPr lang="en-US" altLang="zh-CN" sz="2400" b="1" dirty="0">
                <a:effectLst/>
                <a:latin typeface="仿宋" panose="02010609060101010101" pitchFamily="49" charset="-122"/>
                <a:ea typeface="仿宋" panose="02010609060101010101" pitchFamily="49" charset="-122"/>
              </a:rPr>
              <a:t>	</a:t>
            </a:r>
            <a:r>
              <a:rPr lang="zh-CN" altLang="en-US" sz="2400" b="1" dirty="0">
                <a:effectLst/>
                <a:latin typeface="仿宋" panose="02010609060101010101" pitchFamily="49" charset="-122"/>
                <a:ea typeface="仿宋" panose="02010609060101010101" pitchFamily="49" charset="-122"/>
              </a:rPr>
              <a:t>     </a:t>
            </a:r>
            <a:r>
              <a:rPr lang="en-US" altLang="zh-CN" sz="2400" b="1" dirty="0">
                <a:effectLst/>
                <a:latin typeface="仿宋" panose="02010609060101010101" pitchFamily="49" charset="-122"/>
                <a:ea typeface="仿宋" panose="02010609060101010101" pitchFamily="49" charset="-122"/>
              </a:rPr>
              <a:t>n</a:t>
            </a:r>
            <a:r>
              <a:rPr lang="zh-CN" altLang="en-US" sz="2400" b="1" dirty="0">
                <a:effectLst/>
                <a:latin typeface="仿宋" panose="02010609060101010101" pitchFamily="49" charset="-122"/>
                <a:ea typeface="仿宋" panose="02010609060101010101" pitchFamily="49" charset="-122"/>
              </a:rPr>
              <a:t> 常量</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最先进的 </a:t>
            </a:r>
            <a:r>
              <a:rPr lang="en-US" altLang="zh-CN" sz="2400" b="1" dirty="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顶尖的</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务实的 </a:t>
            </a:r>
            <a:r>
              <a:rPr lang="en-US" altLang="zh-CN" sz="2400" b="1" dirty="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实际的</a:t>
            </a:r>
            <a:endParaRPr lang="zh-CN" altLang="en-US" sz="2400" b="1" dirty="0">
              <a:effectLst/>
              <a:latin typeface="仿宋" panose="02010609060101010101" pitchFamily="49" charset="-122"/>
              <a:ea typeface="仿宋" panose="02010609060101010101" pitchFamily="49" charset="-122"/>
            </a:endParaRPr>
          </a:p>
        </p:txBody>
      </p:sp>
      <p:sp>
        <p:nvSpPr>
          <p:cNvPr id="6" name="文本框 5"/>
          <p:cNvSpPr txBox="1"/>
          <p:nvPr/>
        </p:nvSpPr>
        <p:spPr>
          <a:xfrm>
            <a:off x="7284798" y="926852"/>
            <a:ext cx="4145203" cy="707886"/>
          </a:xfrm>
          <a:prstGeom prst="rect">
            <a:avLst/>
          </a:prstGeom>
          <a:noFill/>
        </p:spPr>
        <p:txBody>
          <a:bodyPr wrap="square">
            <a:spAutoFit/>
          </a:bodyPr>
          <a:lstStyle/>
          <a:p>
            <a:r>
              <a:rPr lang="zh-CN" altLang="en-US" sz="2000" b="1" i="1" dirty="0">
                <a:solidFill>
                  <a:srgbClr val="FF0000"/>
                </a:solidFill>
                <a:latin typeface="Calibri" panose="020F0502020204030204" pitchFamily="34" charset="0"/>
                <a:cs typeface="Calibri" panose="020F0502020204030204" pitchFamily="34" charset="0"/>
              </a:rPr>
              <a:t>be regarded</a:t>
            </a:r>
            <a:r>
              <a:rPr lang="en-US" altLang="zh-CN" sz="2000" b="1" i="1" dirty="0">
                <a:solidFill>
                  <a:srgbClr val="FF0000"/>
                </a:solidFill>
                <a:latin typeface="Calibri" panose="020F0502020204030204" pitchFamily="34" charset="0"/>
                <a:cs typeface="Calibri" panose="020F0502020204030204" pitchFamily="34" charset="0"/>
              </a:rPr>
              <a:t>/</a:t>
            </a:r>
            <a:r>
              <a:rPr lang="zh-CN" altLang="en-US" sz="2000" b="1" i="1" dirty="0">
                <a:solidFill>
                  <a:srgbClr val="FF0000"/>
                </a:solidFill>
                <a:latin typeface="Calibri" panose="020F0502020204030204" pitchFamily="34" charset="0"/>
                <a:cs typeface="Calibri" panose="020F0502020204030204" pitchFamily="34" charset="0"/>
              </a:rPr>
              <a:t> considered</a:t>
            </a:r>
            <a:r>
              <a:rPr lang="en-US" altLang="zh-CN" sz="2000" b="1" i="1" dirty="0">
                <a:solidFill>
                  <a:srgbClr val="FF0000"/>
                </a:solidFill>
                <a:latin typeface="Calibri" panose="020F0502020204030204" pitchFamily="34" charset="0"/>
                <a:cs typeface="Calibri" panose="020F0502020204030204" pitchFamily="34" charset="0"/>
              </a:rPr>
              <a:t>/</a:t>
            </a:r>
            <a:r>
              <a:rPr lang="zh-CN" altLang="en-US" sz="2000" b="1" i="1" dirty="0">
                <a:solidFill>
                  <a:srgbClr val="FF0000"/>
                </a:solidFill>
                <a:latin typeface="Calibri" panose="020F0502020204030204" pitchFamily="34" charset="0"/>
                <a:cs typeface="Calibri" panose="020F0502020204030204" pitchFamily="34" charset="0"/>
              </a:rPr>
              <a:t> viewed</a:t>
            </a:r>
            <a:r>
              <a:rPr lang="en-US" altLang="zh-CN" sz="2000" b="1" i="1" dirty="0">
                <a:solidFill>
                  <a:srgbClr val="FF0000"/>
                </a:solidFill>
                <a:latin typeface="Calibri" panose="020F0502020204030204" pitchFamily="34" charset="0"/>
                <a:cs typeface="Calibri" panose="020F0502020204030204" pitchFamily="34" charset="0"/>
              </a:rPr>
              <a:t>/</a:t>
            </a:r>
            <a:r>
              <a:rPr lang="zh-CN" altLang="en-US" sz="2000" b="1" i="1" dirty="0">
                <a:solidFill>
                  <a:srgbClr val="FF0000"/>
                </a:solidFill>
                <a:latin typeface="Calibri" panose="020F0502020204030204" pitchFamily="34" charset="0"/>
                <a:cs typeface="Calibri" panose="020F0502020204030204" pitchFamily="34" charset="0"/>
              </a:rPr>
              <a:t> thought of </a:t>
            </a:r>
            <a:r>
              <a:rPr lang="en-US" altLang="zh-CN" sz="2000" b="1" i="1" dirty="0">
                <a:solidFill>
                  <a:srgbClr val="FF0000"/>
                </a:solidFill>
                <a:latin typeface="Calibri" panose="020F0502020204030204" pitchFamily="34" charset="0"/>
                <a:cs typeface="Calibri" panose="020F0502020204030204" pitchFamily="34" charset="0"/>
              </a:rPr>
              <a:t>/</a:t>
            </a:r>
            <a:r>
              <a:rPr lang="zh-CN" altLang="en-US" sz="2000" b="1" i="1" dirty="0">
                <a:solidFill>
                  <a:srgbClr val="FF0000"/>
                </a:solidFill>
                <a:latin typeface="Calibri" panose="020F0502020204030204" pitchFamily="34" charset="0"/>
                <a:cs typeface="Calibri" panose="020F0502020204030204" pitchFamily="34" charset="0"/>
              </a:rPr>
              <a:t> looked upon </a:t>
            </a:r>
            <a:r>
              <a:rPr lang="en-US" altLang="zh-CN" sz="2000" b="1" i="1" dirty="0">
                <a:solidFill>
                  <a:srgbClr val="FF0000"/>
                </a:solidFill>
                <a:latin typeface="Calibri" panose="020F0502020204030204" pitchFamily="34" charset="0"/>
                <a:cs typeface="Calibri" panose="020F0502020204030204" pitchFamily="34" charset="0"/>
              </a:rPr>
              <a:t>/taken</a:t>
            </a:r>
            <a:r>
              <a:rPr lang="zh-CN" altLang="en-US" sz="2000" b="1" i="1" dirty="0">
                <a:solidFill>
                  <a:srgbClr val="FF0000"/>
                </a:solidFill>
                <a:latin typeface="Calibri" panose="020F0502020204030204" pitchFamily="34" charset="0"/>
                <a:cs typeface="Calibri" panose="020F0502020204030204" pitchFamily="34" charset="0"/>
              </a:rPr>
              <a:t> as</a:t>
            </a:r>
            <a:endParaRPr lang="zh-CN" altLang="en-US" sz="2000" b="1" i="1" dirty="0">
              <a:solidFill>
                <a:srgbClr val="FF0000"/>
              </a:solidFill>
              <a:latin typeface="Calibri" panose="020F0502020204030204" pitchFamily="34" charset="0"/>
              <a:cs typeface="Calibri" panose="020F0502020204030204" pitchFamily="34" charset="0"/>
            </a:endParaRPr>
          </a:p>
        </p:txBody>
      </p:sp>
      <p:sp>
        <p:nvSpPr>
          <p:cNvPr id="7" name="矩形 6"/>
          <p:cNvSpPr/>
          <p:nvPr/>
        </p:nvSpPr>
        <p:spPr>
          <a:xfrm>
            <a:off x="1501653" y="1208932"/>
            <a:ext cx="398584"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6095999" y="1580407"/>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6095999" y="1946623"/>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7943240" y="2263767"/>
            <a:ext cx="4255848" cy="400110"/>
          </a:xfrm>
          <a:prstGeom prst="rect">
            <a:avLst/>
          </a:prstGeom>
          <a:noFill/>
        </p:spPr>
        <p:txBody>
          <a:bodyPr wrap="square">
            <a:spAutoFit/>
          </a:bodyPr>
          <a:lstStyle/>
          <a:p>
            <a:r>
              <a:rPr lang="zh-CN" altLang="en-US" sz="2000" b="1" i="1" dirty="0">
                <a:solidFill>
                  <a:srgbClr val="FF0000"/>
                </a:solidFill>
                <a:latin typeface="Calibri" panose="020F0502020204030204" pitchFamily="34" charset="0"/>
                <a:cs typeface="Calibri" panose="020F0502020204030204" pitchFamily="34" charset="0"/>
              </a:rPr>
              <a:t>go full steam ahead</a:t>
            </a:r>
            <a:r>
              <a:rPr lang="en-US" altLang="zh-CN" sz="2000" b="1" i="1" dirty="0">
                <a:solidFill>
                  <a:srgbClr val="FF0000"/>
                </a:solidFill>
                <a:latin typeface="Calibri" panose="020F0502020204030204" pitchFamily="34" charset="0"/>
                <a:cs typeface="Calibri" panose="020F0502020204030204" pitchFamily="34" charset="0"/>
              </a:rPr>
              <a:t>	</a:t>
            </a:r>
            <a:r>
              <a:rPr lang="zh-CN" altLang="en-US" sz="2000" b="1" i="1" dirty="0">
                <a:solidFill>
                  <a:srgbClr val="FF0000"/>
                </a:solidFill>
                <a:latin typeface="Calibri" panose="020F0502020204030204" pitchFamily="34" charset="0"/>
                <a:cs typeface="Calibri" panose="020F0502020204030204" pitchFamily="34" charset="0"/>
              </a:rPr>
              <a:t>开足马力</a:t>
            </a:r>
            <a:endParaRPr lang="zh-CN" altLang="en-US" sz="2000" b="1" i="1" dirty="0">
              <a:solidFill>
                <a:srgbClr val="FF0000"/>
              </a:solidFill>
              <a:latin typeface="Calibri" panose="020F0502020204030204" pitchFamily="34" charset="0"/>
              <a:cs typeface="Calibri" panose="020F0502020204030204" pitchFamily="34" charset="0"/>
            </a:endParaRPr>
          </a:p>
        </p:txBody>
      </p:sp>
      <p:sp>
        <p:nvSpPr>
          <p:cNvPr id="13" name="矩形 12"/>
          <p:cNvSpPr/>
          <p:nvPr/>
        </p:nvSpPr>
        <p:spPr>
          <a:xfrm>
            <a:off x="6095998" y="2312839"/>
            <a:ext cx="170497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6095998" y="2694116"/>
            <a:ext cx="310515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6" name="矩形 15"/>
          <p:cNvSpPr/>
          <p:nvPr/>
        </p:nvSpPr>
        <p:spPr>
          <a:xfrm>
            <a:off x="6095998" y="3050530"/>
            <a:ext cx="310515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p:cNvSpPr/>
          <p:nvPr/>
        </p:nvSpPr>
        <p:spPr>
          <a:xfrm>
            <a:off x="6095998" y="3406944"/>
            <a:ext cx="310515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6095998" y="3778419"/>
            <a:ext cx="310515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p:cNvSpPr/>
          <p:nvPr/>
        </p:nvSpPr>
        <p:spPr>
          <a:xfrm>
            <a:off x="6095998" y="4127838"/>
            <a:ext cx="310515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p:cNvSpPr/>
          <p:nvPr/>
        </p:nvSpPr>
        <p:spPr>
          <a:xfrm>
            <a:off x="6081710" y="4448681"/>
            <a:ext cx="310515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p:cNvSpPr/>
          <p:nvPr/>
        </p:nvSpPr>
        <p:spPr>
          <a:xfrm>
            <a:off x="6081710" y="4829958"/>
            <a:ext cx="310515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p:cNvSpPr txBox="1"/>
          <p:nvPr/>
        </p:nvSpPr>
        <p:spPr>
          <a:xfrm>
            <a:off x="9357400" y="2879853"/>
            <a:ext cx="2586950" cy="2862322"/>
          </a:xfrm>
          <a:prstGeom prst="rect">
            <a:avLst/>
          </a:prstGeom>
          <a:noFill/>
        </p:spPr>
        <p:txBody>
          <a:bodyPr wrap="square" rtlCol="0">
            <a:spAutoFit/>
          </a:bodyPr>
          <a:lstStyle/>
          <a:p>
            <a:r>
              <a:rPr kumimoji="1" lang="en-GB" altLang="zh-CN" b="1" i="1" dirty="0" err="1">
                <a:latin typeface="Times New Roman" panose="02020603050405020304" pitchFamily="18" charset="0"/>
                <a:cs typeface="Times New Roman" panose="02020603050405020304" pitchFamily="18" charset="0"/>
              </a:rPr>
              <a:t>relinguish</a:t>
            </a:r>
            <a:r>
              <a:rPr kumimoji="1" lang="en-GB" altLang="zh-CN" b="1" i="1" dirty="0">
                <a:latin typeface="Times New Roman" panose="02020603050405020304" pitchFamily="18" charset="0"/>
                <a:cs typeface="Times New Roman" panose="02020603050405020304" pitchFamily="18" charset="0"/>
              </a:rPr>
              <a:t> </a:t>
            </a:r>
            <a:r>
              <a:rPr kumimoji="1" lang="en-GB" altLang="zh-CN" b="1" i="1" dirty="0" err="1">
                <a:latin typeface="Times New Roman" panose="02020603050405020304" pitchFamily="18" charset="0"/>
                <a:cs typeface="Times New Roman" panose="02020603050405020304" pitchFamily="18" charset="0"/>
              </a:rPr>
              <a:t>sth</a:t>
            </a:r>
            <a:r>
              <a:rPr kumimoji="1" lang="en-GB" altLang="zh-CN" b="1" i="1" dirty="0">
                <a:latin typeface="Times New Roman" panose="02020603050405020304" pitchFamily="18" charset="0"/>
                <a:cs typeface="Times New Roman" panose="02020603050405020304" pitchFamily="18" charset="0"/>
              </a:rPr>
              <a:t> (to sb) ( formal ) to stop having </a:t>
            </a:r>
            <a:r>
              <a:rPr kumimoji="1" lang="en-GB" altLang="zh-CN" b="1" i="1" dirty="0" err="1">
                <a:latin typeface="Times New Roman" panose="02020603050405020304" pitchFamily="18" charset="0"/>
                <a:cs typeface="Times New Roman" panose="02020603050405020304" pitchFamily="18" charset="0"/>
              </a:rPr>
              <a:t>sth</a:t>
            </a:r>
            <a:r>
              <a:rPr kumimoji="1" lang="en-GB" altLang="zh-CN" b="1" i="1" dirty="0">
                <a:latin typeface="Times New Roman" panose="02020603050405020304" pitchFamily="18" charset="0"/>
                <a:cs typeface="Times New Roman" panose="02020603050405020304" pitchFamily="18" charset="0"/>
              </a:rPr>
              <a:t>, especially when this happens unwillingly</a:t>
            </a:r>
            <a:r>
              <a:rPr kumimoji="1" lang="zh-CN" altLang="en-GB" b="1" i="1" dirty="0">
                <a:latin typeface="Times New Roman" panose="02020603050405020304" pitchFamily="18" charset="0"/>
                <a:cs typeface="Times New Roman" panose="02020603050405020304" pitchFamily="18" charset="0"/>
              </a:rPr>
              <a:t>（</a:t>
            </a:r>
            <a:r>
              <a:rPr kumimoji="1" lang="zh-CN" altLang="en-US" b="1" i="1" dirty="0">
                <a:latin typeface="Times New Roman" panose="02020603050405020304" pitchFamily="18" charset="0"/>
                <a:cs typeface="Times New Roman" panose="02020603050405020304" pitchFamily="18" charset="0"/>
              </a:rPr>
              <a:t>尤指不情愿地）放弃 </a:t>
            </a:r>
            <a:endParaRPr kumimoji="1" lang="en-US" altLang="zh-CN" b="1" i="1" dirty="0">
              <a:latin typeface="Times New Roman" panose="02020603050405020304" pitchFamily="18" charset="0"/>
              <a:cs typeface="Times New Roman" panose="02020603050405020304" pitchFamily="18" charset="0"/>
            </a:endParaRPr>
          </a:p>
          <a:p>
            <a:r>
              <a:rPr kumimoji="1" lang="en-GB" altLang="zh-CN" b="1" i="1" dirty="0">
                <a:latin typeface="Times New Roman" panose="02020603050405020304" pitchFamily="18" charset="0"/>
                <a:cs typeface="Times New Roman" panose="02020603050405020304" pitchFamily="18" charset="0"/>
              </a:rPr>
              <a:t>She </a:t>
            </a:r>
            <a:r>
              <a:rPr kumimoji="1" lang="en-GB" altLang="zh-CN" b="1" i="1" dirty="0">
                <a:solidFill>
                  <a:srgbClr val="FF0000"/>
                </a:solidFill>
                <a:latin typeface="Times New Roman" panose="02020603050405020304" pitchFamily="18" charset="0"/>
                <a:cs typeface="Times New Roman" panose="02020603050405020304" pitchFamily="18" charset="0"/>
              </a:rPr>
              <a:t>relinquished</a:t>
            </a:r>
            <a:r>
              <a:rPr kumimoji="1" lang="en-GB" altLang="zh-CN" b="1" i="1" dirty="0">
                <a:latin typeface="Times New Roman" panose="02020603050405020304" pitchFamily="18" charset="0"/>
                <a:cs typeface="Times New Roman" panose="02020603050405020304" pitchFamily="18" charset="0"/>
              </a:rPr>
              <a:t> possession of the house </a:t>
            </a:r>
            <a:r>
              <a:rPr kumimoji="1" lang="en-GB" altLang="zh-CN" b="1" i="1" dirty="0">
                <a:solidFill>
                  <a:srgbClr val="FF0000"/>
                </a:solidFill>
                <a:latin typeface="Times New Roman" panose="02020603050405020304" pitchFamily="18" charset="0"/>
                <a:cs typeface="Times New Roman" panose="02020603050405020304" pitchFamily="18" charset="0"/>
              </a:rPr>
              <a:t>to</a:t>
            </a:r>
            <a:r>
              <a:rPr kumimoji="1" lang="en-GB" altLang="zh-CN" b="1" i="1" dirty="0">
                <a:latin typeface="Times New Roman" panose="02020603050405020304" pitchFamily="18" charset="0"/>
                <a:cs typeface="Times New Roman" panose="02020603050405020304" pitchFamily="18" charset="0"/>
              </a:rPr>
              <a:t> her sister.</a:t>
            </a:r>
            <a:endParaRPr kumimoji="1" lang="en-GB" altLang="zh-CN" b="1" i="1" dirty="0">
              <a:latin typeface="Times New Roman" panose="02020603050405020304" pitchFamily="18" charset="0"/>
              <a:cs typeface="Times New Roman" panose="02020603050405020304" pitchFamily="18" charset="0"/>
            </a:endParaRPr>
          </a:p>
          <a:p>
            <a:r>
              <a:rPr kumimoji="1" lang="zh-CN" altLang="en-US" b="1" i="1" dirty="0">
                <a:latin typeface="Times New Roman" panose="02020603050405020304" pitchFamily="18" charset="0"/>
                <a:cs typeface="Times New Roman" panose="02020603050405020304" pitchFamily="18" charset="0"/>
              </a:rPr>
              <a:t>她将房子让给了她的妹妹。</a:t>
            </a:r>
            <a:endParaRPr kumimoji="1" lang="zh-CN" altLang="en-US" b="1" i="1"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xit" presetSubtype="4" fill="hold" grpId="0" nodeType="clickEffect">
                                  <p:stCondLst>
                                    <p:cond delay="0"/>
                                  </p:stCondLst>
                                  <p:childTnLst>
                                    <p:anim calcmode="lin" valueType="num">
                                      <p:cBhvr additive="base">
                                        <p:cTn id="13" dur="500"/>
                                        <p:tgtEl>
                                          <p:spTgt spid="7"/>
                                        </p:tgtEl>
                                        <p:attrNameLst>
                                          <p:attrName>ppt_y</p:attrName>
                                        </p:attrNameLst>
                                      </p:cBhvr>
                                      <p:tavLst>
                                        <p:tav tm="0">
                                          <p:val>
                                            <p:strVal val="#ppt_y"/>
                                          </p:val>
                                        </p:tav>
                                        <p:tav tm="100000">
                                          <p:val>
                                            <p:strVal val="#ppt_y+#ppt_h*1.125000"/>
                                          </p:val>
                                        </p:tav>
                                      </p:tavLst>
                                    </p:anim>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xit" presetSubtype="4" fill="hold" grpId="0" nodeType="clickEffect">
                                  <p:stCondLst>
                                    <p:cond delay="0"/>
                                  </p:stCondLst>
                                  <p:childTnLst>
                                    <p:anim calcmode="lin" valueType="num">
                                      <p:cBhvr additive="base">
                                        <p:cTn id="24" dur="500"/>
                                        <p:tgtEl>
                                          <p:spTgt spid="9"/>
                                        </p:tgtEl>
                                        <p:attrNameLst>
                                          <p:attrName>ppt_y</p:attrName>
                                        </p:attrNameLst>
                                      </p:cBhvr>
                                      <p:tavLst>
                                        <p:tav tm="0">
                                          <p:val>
                                            <p:strVal val="#ppt_y"/>
                                          </p:val>
                                        </p:tav>
                                        <p:tav tm="100000">
                                          <p:val>
                                            <p:strVal val="#ppt_y+#ppt_h*1.125000"/>
                                          </p:val>
                                        </p:tav>
                                      </p:tavLst>
                                    </p:anim>
                                    <p:animEffect transition="out" filter="wipe(down)">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2" presetClass="exit" presetSubtype="4" fill="hold" grpId="0" nodeType="clickEffect">
                                  <p:stCondLst>
                                    <p:cond delay="0"/>
                                  </p:stCondLst>
                                  <p:childTnLst>
                                    <p:anim calcmode="lin" valueType="num">
                                      <p:cBhvr additive="base">
                                        <p:cTn id="30" dur="500"/>
                                        <p:tgtEl>
                                          <p:spTgt spid="10"/>
                                        </p:tgtEl>
                                        <p:attrNameLst>
                                          <p:attrName>ppt_y</p:attrName>
                                        </p:attrNameLst>
                                      </p:cBhvr>
                                      <p:tavLst>
                                        <p:tav tm="0">
                                          <p:val>
                                            <p:strVal val="#ppt_y"/>
                                          </p:val>
                                        </p:tav>
                                        <p:tav tm="100000">
                                          <p:val>
                                            <p:strVal val="#ppt_y+#ppt_h*1.125000"/>
                                          </p:val>
                                        </p:tav>
                                      </p:tavLst>
                                    </p:anim>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2" presetClass="exit" presetSubtype="4" fill="hold" grpId="0" nodeType="clickEffect">
                                  <p:stCondLst>
                                    <p:cond delay="0"/>
                                  </p:stCondLst>
                                  <p:childTnLst>
                                    <p:anim calcmode="lin" valueType="num">
                                      <p:cBhvr additive="base">
                                        <p:cTn id="36" dur="500"/>
                                        <p:tgtEl>
                                          <p:spTgt spid="13"/>
                                        </p:tgtEl>
                                        <p:attrNameLst>
                                          <p:attrName>ppt_y</p:attrName>
                                        </p:attrNameLst>
                                      </p:cBhvr>
                                      <p:tavLst>
                                        <p:tav tm="0">
                                          <p:val>
                                            <p:strVal val="#ppt_y"/>
                                          </p:val>
                                        </p:tav>
                                        <p:tav tm="100000">
                                          <p:val>
                                            <p:strVal val="#ppt_y+#ppt_h*1.125000"/>
                                          </p:val>
                                        </p:tav>
                                      </p:tavLst>
                                    </p:anim>
                                    <p:animEffect transition="out" filter="wipe(down)">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xit" presetSubtype="4" fill="hold" grpId="0" nodeType="clickEffect">
                                  <p:stCondLst>
                                    <p:cond delay="0"/>
                                  </p:stCondLst>
                                  <p:childTnLst>
                                    <p:anim calcmode="lin" valueType="num">
                                      <p:cBhvr additive="base">
                                        <p:cTn id="47" dur="500"/>
                                        <p:tgtEl>
                                          <p:spTgt spid="14"/>
                                        </p:tgtEl>
                                        <p:attrNameLst>
                                          <p:attrName>ppt_y</p:attrName>
                                        </p:attrNameLst>
                                      </p:cBhvr>
                                      <p:tavLst>
                                        <p:tav tm="0">
                                          <p:val>
                                            <p:strVal val="#ppt_y"/>
                                          </p:val>
                                        </p:tav>
                                        <p:tav tm="100000">
                                          <p:val>
                                            <p:strVal val="#ppt_y+#ppt_h*1.125000"/>
                                          </p:val>
                                        </p:tav>
                                      </p:tavLst>
                                    </p:anim>
                                    <p:animEffect transition="out" filter="wipe(down)">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2" presetClass="exit" presetSubtype="4" fill="hold" grpId="0" nodeType="clickEffect">
                                  <p:stCondLst>
                                    <p:cond delay="0"/>
                                  </p:stCondLst>
                                  <p:childTnLst>
                                    <p:anim calcmode="lin" valueType="num">
                                      <p:cBhvr additive="base">
                                        <p:cTn id="53" dur="500"/>
                                        <p:tgtEl>
                                          <p:spTgt spid="16"/>
                                        </p:tgtEl>
                                        <p:attrNameLst>
                                          <p:attrName>ppt_y</p:attrName>
                                        </p:attrNameLst>
                                      </p:cBhvr>
                                      <p:tavLst>
                                        <p:tav tm="0">
                                          <p:val>
                                            <p:strVal val="#ppt_y"/>
                                          </p:val>
                                        </p:tav>
                                        <p:tav tm="100000">
                                          <p:val>
                                            <p:strVal val="#ppt_y+#ppt_h*1.125000"/>
                                          </p:val>
                                        </p:tav>
                                      </p:tavLst>
                                    </p:anim>
                                    <p:animEffect transition="out" filter="wipe(down)">
                                      <p:cBhvr>
                                        <p:cTn id="54" dur="500"/>
                                        <p:tgtEl>
                                          <p:spTgt spid="16"/>
                                        </p:tgtEl>
                                      </p:cBhvr>
                                    </p:animEffect>
                                    <p:set>
                                      <p:cBhvr>
                                        <p:cTn id="55" dur="1" fill="hold">
                                          <p:stCondLst>
                                            <p:cond delay="499"/>
                                          </p:stCondLst>
                                        </p:cTn>
                                        <p:tgtEl>
                                          <p:spTgt spid="1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2" presetClass="exit" presetSubtype="4" fill="hold" grpId="0" nodeType="clickEffect">
                                  <p:stCondLst>
                                    <p:cond delay="0"/>
                                  </p:stCondLst>
                                  <p:childTnLst>
                                    <p:anim calcmode="lin" valueType="num">
                                      <p:cBhvr additive="base">
                                        <p:cTn id="59" dur="500"/>
                                        <p:tgtEl>
                                          <p:spTgt spid="17"/>
                                        </p:tgtEl>
                                        <p:attrNameLst>
                                          <p:attrName>ppt_y</p:attrName>
                                        </p:attrNameLst>
                                      </p:cBhvr>
                                      <p:tavLst>
                                        <p:tav tm="0">
                                          <p:val>
                                            <p:strVal val="#ppt_y"/>
                                          </p:val>
                                        </p:tav>
                                        <p:tav tm="100000">
                                          <p:val>
                                            <p:strVal val="#ppt_y+#ppt_h*1.125000"/>
                                          </p:val>
                                        </p:tav>
                                      </p:tavLst>
                                    </p:anim>
                                    <p:animEffect transition="out" filter="wipe(down)">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2" presetClass="exit" presetSubtype="4" fill="hold" grpId="0" nodeType="clickEffect">
                                  <p:stCondLst>
                                    <p:cond delay="0"/>
                                  </p:stCondLst>
                                  <p:childTnLst>
                                    <p:anim calcmode="lin" valueType="num">
                                      <p:cBhvr additive="base">
                                        <p:cTn id="65" dur="500"/>
                                        <p:tgtEl>
                                          <p:spTgt spid="18"/>
                                        </p:tgtEl>
                                        <p:attrNameLst>
                                          <p:attrName>ppt_y</p:attrName>
                                        </p:attrNameLst>
                                      </p:cBhvr>
                                      <p:tavLst>
                                        <p:tav tm="0">
                                          <p:val>
                                            <p:strVal val="#ppt_y"/>
                                          </p:val>
                                        </p:tav>
                                        <p:tav tm="100000">
                                          <p:val>
                                            <p:strVal val="#ppt_y+#ppt_h*1.125000"/>
                                          </p:val>
                                        </p:tav>
                                      </p:tavLst>
                                    </p:anim>
                                    <p:animEffect transition="out" filter="wipe(down)">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2" presetClass="exit" presetSubtype="4" fill="hold" grpId="0" nodeType="clickEffect">
                                  <p:stCondLst>
                                    <p:cond delay="0"/>
                                  </p:stCondLst>
                                  <p:childTnLst>
                                    <p:anim calcmode="lin" valueType="num">
                                      <p:cBhvr additive="base">
                                        <p:cTn id="71" dur="500"/>
                                        <p:tgtEl>
                                          <p:spTgt spid="19"/>
                                        </p:tgtEl>
                                        <p:attrNameLst>
                                          <p:attrName>ppt_y</p:attrName>
                                        </p:attrNameLst>
                                      </p:cBhvr>
                                      <p:tavLst>
                                        <p:tav tm="0">
                                          <p:val>
                                            <p:strVal val="#ppt_y"/>
                                          </p:val>
                                        </p:tav>
                                        <p:tav tm="100000">
                                          <p:val>
                                            <p:strVal val="#ppt_y+#ppt_h*1.125000"/>
                                          </p:val>
                                        </p:tav>
                                      </p:tavLst>
                                    </p:anim>
                                    <p:animEffect transition="out" filter="wipe(down)">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12" presetClass="exit" presetSubtype="4" fill="hold" grpId="0" nodeType="clickEffect">
                                  <p:stCondLst>
                                    <p:cond delay="0"/>
                                  </p:stCondLst>
                                  <p:childTnLst>
                                    <p:anim calcmode="lin" valueType="num">
                                      <p:cBhvr additive="base">
                                        <p:cTn id="77" dur="500"/>
                                        <p:tgtEl>
                                          <p:spTgt spid="20"/>
                                        </p:tgtEl>
                                        <p:attrNameLst>
                                          <p:attrName>ppt_y</p:attrName>
                                        </p:attrNameLst>
                                      </p:cBhvr>
                                      <p:tavLst>
                                        <p:tav tm="0">
                                          <p:val>
                                            <p:strVal val="#ppt_y"/>
                                          </p:val>
                                        </p:tav>
                                        <p:tav tm="100000">
                                          <p:val>
                                            <p:strVal val="#ppt_y+#ppt_h*1.125000"/>
                                          </p:val>
                                        </p:tav>
                                      </p:tavLst>
                                    </p:anim>
                                    <p:animEffect transition="out" filter="wipe(down)">
                                      <p:cBhvr>
                                        <p:cTn id="78" dur="500"/>
                                        <p:tgtEl>
                                          <p:spTgt spid="20"/>
                                        </p:tgtEl>
                                      </p:cBhvr>
                                    </p:animEffect>
                                    <p:set>
                                      <p:cBhvr>
                                        <p:cTn id="79" dur="1" fill="hold">
                                          <p:stCondLst>
                                            <p:cond delay="499"/>
                                          </p:stCondLst>
                                        </p:cTn>
                                        <p:tgtEl>
                                          <p:spTgt spid="20"/>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2" presetClass="exit" presetSubtype="4" fill="hold" grpId="0" nodeType="clickEffect">
                                  <p:stCondLst>
                                    <p:cond delay="0"/>
                                  </p:stCondLst>
                                  <p:childTnLst>
                                    <p:anim calcmode="lin" valueType="num">
                                      <p:cBhvr additive="base">
                                        <p:cTn id="83" dur="500"/>
                                        <p:tgtEl>
                                          <p:spTgt spid="21"/>
                                        </p:tgtEl>
                                        <p:attrNameLst>
                                          <p:attrName>ppt_y</p:attrName>
                                        </p:attrNameLst>
                                      </p:cBhvr>
                                      <p:tavLst>
                                        <p:tav tm="0">
                                          <p:val>
                                            <p:strVal val="#ppt_y"/>
                                          </p:val>
                                        </p:tav>
                                        <p:tav tm="100000">
                                          <p:val>
                                            <p:strVal val="#ppt_y+#ppt_h*1.125000"/>
                                          </p:val>
                                        </p:tav>
                                      </p:tavLst>
                                    </p:anim>
                                    <p:animEffect transition="out" filter="wipe(down)">
                                      <p:cBhvr>
                                        <p:cTn id="84" dur="500"/>
                                        <p:tgtEl>
                                          <p:spTgt spid="21"/>
                                        </p:tgtEl>
                                      </p:cBhvr>
                                    </p:animEffect>
                                    <p:set>
                                      <p:cBhvr>
                                        <p:cTn id="85" dur="1" fill="hold">
                                          <p:stCondLst>
                                            <p:cond delay="499"/>
                                          </p:stCondLst>
                                        </p:cTn>
                                        <p:tgtEl>
                                          <p:spTgt spid="21"/>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nodeType="clickEffect">
                                  <p:stCondLst>
                                    <p:cond delay="0"/>
                                  </p:stCondLst>
                                  <p:childTnLst>
                                    <p:set>
                                      <p:cBhvr>
                                        <p:cTn id="89" dur="1" fill="hold">
                                          <p:stCondLst>
                                            <p:cond delay="0"/>
                                          </p:stCondLst>
                                        </p:cTn>
                                        <p:tgtEl>
                                          <p:spTgt spid="23">
                                            <p:txEl>
                                              <p:pRg st="1" end="1"/>
                                            </p:txEl>
                                          </p:spTgt>
                                        </p:tgtEl>
                                        <p:attrNameLst>
                                          <p:attrName>style.visibility</p:attrName>
                                        </p:attrNameLst>
                                      </p:cBhvr>
                                      <p:to>
                                        <p:strVal val="visible"/>
                                      </p:to>
                                    </p:set>
                                    <p:animEffect transition="in" filter="blinds(horizontal)">
                                      <p:cBhvr>
                                        <p:cTn id="90" dur="500"/>
                                        <p:tgtEl>
                                          <p:spTgt spid="23">
                                            <p:txEl>
                                              <p:pRg st="1" end="1"/>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nodeType="clickEffect">
                                  <p:stCondLst>
                                    <p:cond delay="0"/>
                                  </p:stCondLst>
                                  <p:childTnLst>
                                    <p:set>
                                      <p:cBhvr>
                                        <p:cTn id="94" dur="1" fill="hold">
                                          <p:stCondLst>
                                            <p:cond delay="0"/>
                                          </p:stCondLst>
                                        </p:cTn>
                                        <p:tgtEl>
                                          <p:spTgt spid="23">
                                            <p:txEl>
                                              <p:pRg st="2" end="2"/>
                                            </p:txEl>
                                          </p:spTgt>
                                        </p:tgtEl>
                                        <p:attrNameLst>
                                          <p:attrName>style.visibility</p:attrName>
                                        </p:attrNameLst>
                                      </p:cBhvr>
                                      <p:to>
                                        <p:strVal val="visible"/>
                                      </p:to>
                                    </p:set>
                                    <p:animEffect transition="in" filter="blinds(horizontal)">
                                      <p:cBhvr>
                                        <p:cTn id="95" dur="500"/>
                                        <p:tgtEl>
                                          <p:spTgt spid="23">
                                            <p:txEl>
                                              <p:pRg st="2" end="2"/>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nodeType="clickEffect">
                                  <p:stCondLst>
                                    <p:cond delay="0"/>
                                  </p:stCondLst>
                                  <p:childTnLst>
                                    <p:set>
                                      <p:cBhvr>
                                        <p:cTn id="99" dur="1" fill="hold">
                                          <p:stCondLst>
                                            <p:cond delay="0"/>
                                          </p:stCondLst>
                                        </p:cTn>
                                        <p:tgtEl>
                                          <p:spTgt spid="23">
                                            <p:txEl>
                                              <p:pRg st="3" end="3"/>
                                            </p:txEl>
                                          </p:spTgt>
                                        </p:tgtEl>
                                        <p:attrNameLst>
                                          <p:attrName>style.visibility</p:attrName>
                                        </p:attrNameLst>
                                      </p:cBhvr>
                                      <p:to>
                                        <p:strVal val="visible"/>
                                      </p:to>
                                    </p:set>
                                    <p:animEffect transition="in" filter="blinds(horizontal)">
                                      <p:cBhvr>
                                        <p:cTn id="100" dur="50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animBg="1"/>
      <p:bldP spid="12" grpId="0"/>
      <p:bldP spid="13" grpId="0" animBg="1"/>
      <p:bldP spid="14" grpId="0" animBg="1"/>
      <p:bldP spid="16" grpId="0" animBg="1"/>
      <p:bldP spid="17" grpId="0" animBg="1"/>
      <p:bldP spid="18" grpId="0" animBg="1"/>
      <p:bldP spid="19" grpId="0" animBg="1"/>
      <p:bldP spid="20" grpId="0"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079" y="244118"/>
            <a:ext cx="7081446" cy="7109639"/>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prove </a:t>
            </a:r>
            <a:r>
              <a:rPr lang="en-GB" altLang="zh-CN" sz="2400" b="1" i="1" u="sng" dirty="0">
                <a:solidFill>
                  <a:srgbClr val="FF0000"/>
                </a:solidFill>
                <a:latin typeface="Times New Roman" panose="02020603050405020304" pitchFamily="18" charset="0"/>
                <a:cs typeface="Times New Roman" panose="02020603050405020304" pitchFamily="18" charset="0"/>
              </a:rPr>
              <a:t>commitment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be rewarded </a:t>
            </a:r>
            <a:r>
              <a:rPr lang="en-GB" altLang="zh-CN" sz="2400" b="1" i="1" u="sng" dirty="0">
                <a:solidFill>
                  <a:srgbClr val="FF0000"/>
                </a:solidFill>
                <a:latin typeface="Times New Roman" panose="02020603050405020304" pitchFamily="18" charset="0"/>
                <a:cs typeface="Times New Roman" panose="02020603050405020304" pitchFamily="18" charset="0"/>
              </a:rPr>
              <a:t>with</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performance punishment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work through evenings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complete workload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be praised for</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perceived commitment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create pressure to look busy</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deliver value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get in the way of</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hold back productivity</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wear down well-being</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position as a performance-based motivator</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 wake-up call</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matter to the business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make hours count</a:t>
            </a:r>
            <a:endParaRPr lang="en-GB" altLang="zh-CN" sz="2400" dirty="0">
              <a:latin typeface="Times New Roman" panose="02020603050405020304" pitchFamily="18" charset="0"/>
              <a:cs typeface="Times New Roman" panose="02020603050405020304" pitchFamily="18" charset="0"/>
            </a:endParaRPr>
          </a:p>
          <a:p>
            <a:endParaRPr lang="zh-CN" altLang="en-US" sz="2400" dirty="0">
              <a:latin typeface="Times New Roman" panose="02020603050405020304" pitchFamily="18" charset="0"/>
              <a:cs typeface="Times New Roman" panose="02020603050405020304" pitchFamily="18" charset="0"/>
            </a:endParaRPr>
          </a:p>
          <a:p>
            <a:br>
              <a:rPr lang="en-GB" altLang="zh-CN"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6500037" y="244118"/>
            <a:ext cx="6103088" cy="6370975"/>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证明自己的投入</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得到</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的奖励</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绩效惩罚</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工作到晚上</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完成工作量</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因</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受到表扬</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被认为的投入</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制造看起来很忙的压力</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提供价值</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妨碍</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抑制生产力</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消耗幸福感</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定位为基于绩效的激励因素</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警钟</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对业务至关重要</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让工作时间有价值</a:t>
            </a:r>
            <a:br>
              <a:rPr lang="zh-CN" altLang="en-US" sz="2400" b="1" dirty="0">
                <a:latin typeface="仿宋" panose="02010609060101010101" pitchFamily="49" charset="-122"/>
                <a:ea typeface="仿宋" panose="02010609060101010101" pitchFamily="49" charset="-122"/>
              </a:rPr>
            </a:br>
            <a:endParaRPr lang="zh-CN" altLang="en-US" sz="2400" b="1" dirty="0">
              <a:effectLst/>
              <a:latin typeface="仿宋" panose="02010609060101010101" pitchFamily="49" charset="-122"/>
              <a:ea typeface="仿宋" panose="02010609060101010101" pitchFamily="49" charset="-122"/>
            </a:endParaRPr>
          </a:p>
        </p:txBody>
      </p:sp>
      <p:sp>
        <p:nvSpPr>
          <p:cNvPr id="4" name="矩形 3"/>
          <p:cNvSpPr/>
          <p:nvPr/>
        </p:nvSpPr>
        <p:spPr>
          <a:xfrm>
            <a:off x="1143583" y="280242"/>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1981783" y="687841"/>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6554748" y="1059316"/>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6572909" y="1428647"/>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1608796" y="1742868"/>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1749366" y="2150467"/>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2" name="文本框 11"/>
          <p:cNvSpPr txBox="1"/>
          <p:nvPr/>
        </p:nvSpPr>
        <p:spPr>
          <a:xfrm>
            <a:off x="8690243" y="1928605"/>
            <a:ext cx="2305052" cy="646331"/>
          </a:xfrm>
          <a:prstGeom prst="rect">
            <a:avLst/>
          </a:prstGeom>
          <a:noFill/>
        </p:spPr>
        <p:txBody>
          <a:bodyPr wrap="square">
            <a:spAutoFit/>
          </a:bodyPr>
          <a:lstStyle/>
          <a:p>
            <a:r>
              <a:rPr lang="en-US" altLang="zh-CN" i="1" dirty="0" err="1">
                <a:solidFill>
                  <a:srgbClr val="FF0000"/>
                </a:solidFill>
                <a:latin typeface="Times New Roman" panose="02020603050405020304" pitchFamily="18" charset="0"/>
                <a:cs typeface="Times New Roman" panose="02020603050405020304" pitchFamily="18" charset="0"/>
              </a:rPr>
              <a:t>sth</a:t>
            </a:r>
            <a:r>
              <a:rPr lang="zh-CN" altLang="en-US" i="1" dirty="0">
                <a:solidFill>
                  <a:srgbClr val="FF0000"/>
                </a:solidFill>
                <a:latin typeface="Times New Roman" panose="02020603050405020304" pitchFamily="18" charset="0"/>
                <a:cs typeface="Times New Roman" panose="02020603050405020304" pitchFamily="18" charset="0"/>
              </a:rPr>
              <a:t> be prized for</a:t>
            </a:r>
            <a:r>
              <a:rPr lang="en-US" altLang="zh-CN" i="1" dirty="0">
                <a:solidFill>
                  <a:srgbClr val="FF0000"/>
                </a:solidFill>
                <a:latin typeface="Times New Roman" panose="02020603050405020304" pitchFamily="18" charset="0"/>
                <a:cs typeface="Times New Roman" panose="02020603050405020304" pitchFamily="18" charset="0"/>
              </a:rPr>
              <a:t>	</a:t>
            </a:r>
            <a:endParaRPr lang="en-US" altLang="zh-CN" i="1" dirty="0">
              <a:solidFill>
                <a:srgbClr val="FF0000"/>
              </a:solidFill>
              <a:latin typeface="Times New Roman" panose="02020603050405020304" pitchFamily="18" charset="0"/>
              <a:cs typeface="Times New Roman" panose="02020603050405020304" pitchFamily="18" charset="0"/>
            </a:endParaRPr>
          </a:p>
          <a:p>
            <a:r>
              <a:rPr lang="zh-CN" altLang="en-US" i="1" dirty="0">
                <a:solidFill>
                  <a:srgbClr val="FF0000"/>
                </a:solidFill>
                <a:latin typeface="Times New Roman" panose="02020603050405020304" pitchFamily="18" charset="0"/>
                <a:cs typeface="Times New Roman" panose="02020603050405020304" pitchFamily="18" charset="0"/>
              </a:rPr>
              <a:t>因</a:t>
            </a:r>
            <a:r>
              <a:rPr lang="en-US" altLang="zh-CN" i="1" dirty="0">
                <a:solidFill>
                  <a:srgbClr val="FF0000"/>
                </a:solidFill>
                <a:latin typeface="Times New Roman" panose="02020603050405020304" pitchFamily="18" charset="0"/>
                <a:cs typeface="Times New Roman" panose="02020603050405020304" pitchFamily="18" charset="0"/>
              </a:rPr>
              <a:t>……</a:t>
            </a:r>
            <a:r>
              <a:rPr lang="zh-CN" altLang="en-US" i="1" dirty="0">
                <a:solidFill>
                  <a:srgbClr val="FF0000"/>
                </a:solidFill>
                <a:latin typeface="Times New Roman" panose="02020603050405020304" pitchFamily="18" charset="0"/>
                <a:cs typeface="Times New Roman" panose="02020603050405020304" pitchFamily="18" charset="0"/>
              </a:rPr>
              <a:t>而受到珍视</a:t>
            </a:r>
            <a:endParaRPr lang="zh-CN" altLang="en-US" i="1" dirty="0">
              <a:solidFill>
                <a:srgbClr val="FF0000"/>
              </a:solidFill>
              <a:latin typeface="Times New Roman" panose="02020603050405020304" pitchFamily="18" charset="0"/>
              <a:cs typeface="Times New Roman" panose="02020603050405020304" pitchFamily="18" charset="0"/>
            </a:endParaRPr>
          </a:p>
        </p:txBody>
      </p:sp>
      <p:sp>
        <p:nvSpPr>
          <p:cNvPr id="13" name="矩形 12"/>
          <p:cNvSpPr/>
          <p:nvPr/>
        </p:nvSpPr>
        <p:spPr>
          <a:xfrm>
            <a:off x="6500037" y="2517681"/>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4" name="矩形 13"/>
          <p:cNvSpPr/>
          <p:nvPr/>
        </p:nvSpPr>
        <p:spPr>
          <a:xfrm>
            <a:off x="6500037" y="2861214"/>
            <a:ext cx="343480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6" name="矩形 15"/>
          <p:cNvSpPr/>
          <p:nvPr/>
        </p:nvSpPr>
        <p:spPr>
          <a:xfrm>
            <a:off x="6492062" y="3185646"/>
            <a:ext cx="3434806"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7" name="矩形 16"/>
          <p:cNvSpPr/>
          <p:nvPr/>
        </p:nvSpPr>
        <p:spPr>
          <a:xfrm>
            <a:off x="809164" y="3601147"/>
            <a:ext cx="291555"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8" name="矩形 17"/>
          <p:cNvSpPr/>
          <p:nvPr/>
        </p:nvSpPr>
        <p:spPr>
          <a:xfrm>
            <a:off x="6572909" y="3972622"/>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9" name="矩形 18"/>
          <p:cNvSpPr/>
          <p:nvPr/>
        </p:nvSpPr>
        <p:spPr>
          <a:xfrm>
            <a:off x="6554747" y="4344097"/>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0" name="矩形 19"/>
          <p:cNvSpPr/>
          <p:nvPr/>
        </p:nvSpPr>
        <p:spPr>
          <a:xfrm>
            <a:off x="6563828" y="4677956"/>
            <a:ext cx="380889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1" name="矩形 20"/>
          <p:cNvSpPr/>
          <p:nvPr/>
        </p:nvSpPr>
        <p:spPr>
          <a:xfrm>
            <a:off x="391659" y="5099897"/>
            <a:ext cx="380889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2" name="矩形 21"/>
          <p:cNvSpPr/>
          <p:nvPr/>
        </p:nvSpPr>
        <p:spPr>
          <a:xfrm>
            <a:off x="1197189" y="5471372"/>
            <a:ext cx="41160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4" name="矩形 23"/>
          <p:cNvSpPr/>
          <p:nvPr/>
        </p:nvSpPr>
        <p:spPr>
          <a:xfrm>
            <a:off x="6492062" y="5789364"/>
            <a:ext cx="3808897"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grpId="0" nodeType="clickEffect">
                                  <p:stCondLst>
                                    <p:cond delay="0"/>
                                  </p:stCondLst>
                                  <p:childTnLst>
                                    <p:anim calcmode="lin" valueType="num">
                                      <p:cBhvr additive="base">
                                        <p:cTn id="6" dur="500"/>
                                        <p:tgtEl>
                                          <p:spTgt spid="4"/>
                                        </p:tgtEl>
                                        <p:attrNameLst>
                                          <p:attrName>ppt_y</p:attrName>
                                        </p:attrNameLst>
                                      </p:cBhvr>
                                      <p:tavLst>
                                        <p:tav tm="0">
                                          <p:val>
                                            <p:strVal val="#ppt_y"/>
                                          </p:val>
                                        </p:tav>
                                        <p:tav tm="100000">
                                          <p:val>
                                            <p:strVal val="#ppt_y+#ppt_h*1.125000"/>
                                          </p:val>
                                        </p:tav>
                                      </p:tavLst>
                                    </p:anim>
                                    <p:animEffect transition="out" filter="wipe(down)">
                                      <p:cBhvr>
                                        <p:cTn id="7" dur="500"/>
                                        <p:tgtEl>
                                          <p:spTgt spid="4"/>
                                        </p:tgtEl>
                                      </p:cBhvr>
                                    </p:animEffect>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2" presetClass="exit" presetSubtype="4" fill="hold" grpId="0" nodeType="clickEffect">
                                  <p:stCondLst>
                                    <p:cond delay="0"/>
                                  </p:stCondLst>
                                  <p:childTnLst>
                                    <p:anim calcmode="lin" valueType="num">
                                      <p:cBhvr additive="base">
                                        <p:cTn id="12" dur="500"/>
                                        <p:tgtEl>
                                          <p:spTgt spid="5"/>
                                        </p:tgtEl>
                                        <p:attrNameLst>
                                          <p:attrName>ppt_y</p:attrName>
                                        </p:attrNameLst>
                                      </p:cBhvr>
                                      <p:tavLst>
                                        <p:tav tm="0">
                                          <p:val>
                                            <p:strVal val="#ppt_y"/>
                                          </p:val>
                                        </p:tav>
                                        <p:tav tm="100000">
                                          <p:val>
                                            <p:strVal val="#ppt_y+#ppt_h*1.125000"/>
                                          </p:val>
                                        </p:tav>
                                      </p:tavLst>
                                    </p:anim>
                                    <p:animEffect transition="out" filter="wipe(down)">
                                      <p:cBhvr>
                                        <p:cTn id="13" dur="500"/>
                                        <p:tgtEl>
                                          <p:spTgt spid="5"/>
                                        </p:tgtEl>
                                      </p:cBhvr>
                                    </p:animEffect>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2" presetClass="exit" presetSubtype="4" fill="hold" grpId="0" nodeType="clickEffect">
                                  <p:stCondLst>
                                    <p:cond delay="0"/>
                                  </p:stCondLst>
                                  <p:childTnLst>
                                    <p:anim calcmode="lin" valueType="num">
                                      <p:cBhvr additive="base">
                                        <p:cTn id="18" dur="500"/>
                                        <p:tgtEl>
                                          <p:spTgt spid="6"/>
                                        </p:tgtEl>
                                        <p:attrNameLst>
                                          <p:attrName>ppt_y</p:attrName>
                                        </p:attrNameLst>
                                      </p:cBhvr>
                                      <p:tavLst>
                                        <p:tav tm="0">
                                          <p:val>
                                            <p:strVal val="#ppt_y"/>
                                          </p:val>
                                        </p:tav>
                                        <p:tav tm="100000">
                                          <p:val>
                                            <p:strVal val="#ppt_y+#ppt_h*1.125000"/>
                                          </p:val>
                                        </p:tav>
                                      </p:tavLst>
                                    </p:anim>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2" presetClass="exit" presetSubtype="4" fill="hold" grpId="0" nodeType="clickEffect">
                                  <p:stCondLst>
                                    <p:cond delay="0"/>
                                  </p:stCondLst>
                                  <p:childTnLst>
                                    <p:anim calcmode="lin" valueType="num">
                                      <p:cBhvr additive="base">
                                        <p:cTn id="24" dur="500"/>
                                        <p:tgtEl>
                                          <p:spTgt spid="7"/>
                                        </p:tgtEl>
                                        <p:attrNameLst>
                                          <p:attrName>ppt_y</p:attrName>
                                        </p:attrNameLst>
                                      </p:cBhvr>
                                      <p:tavLst>
                                        <p:tav tm="0">
                                          <p:val>
                                            <p:strVal val="#ppt_y"/>
                                          </p:val>
                                        </p:tav>
                                        <p:tav tm="100000">
                                          <p:val>
                                            <p:strVal val="#ppt_y+#ppt_h*1.125000"/>
                                          </p:val>
                                        </p:tav>
                                      </p:tavLst>
                                    </p:anim>
                                    <p:animEffect transition="out" filter="wipe(down)">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2" presetClass="exit" presetSubtype="4" fill="hold" grpId="0" nodeType="clickEffect">
                                  <p:stCondLst>
                                    <p:cond delay="0"/>
                                  </p:stCondLst>
                                  <p:childTnLst>
                                    <p:anim calcmode="lin" valueType="num">
                                      <p:cBhvr additive="base">
                                        <p:cTn id="30" dur="500"/>
                                        <p:tgtEl>
                                          <p:spTgt spid="9"/>
                                        </p:tgtEl>
                                        <p:attrNameLst>
                                          <p:attrName>ppt_y</p:attrName>
                                        </p:attrNameLst>
                                      </p:cBhvr>
                                      <p:tavLst>
                                        <p:tav tm="0">
                                          <p:val>
                                            <p:strVal val="#ppt_y"/>
                                          </p:val>
                                        </p:tav>
                                        <p:tav tm="100000">
                                          <p:val>
                                            <p:strVal val="#ppt_y+#ppt_h*1.125000"/>
                                          </p:val>
                                        </p:tav>
                                      </p:tavLst>
                                    </p:anim>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2" presetClass="exit" presetSubtype="4" fill="hold" grpId="0" nodeType="clickEffect">
                                  <p:stCondLst>
                                    <p:cond delay="0"/>
                                  </p:stCondLst>
                                  <p:childTnLst>
                                    <p:anim calcmode="lin" valueType="num">
                                      <p:cBhvr additive="base">
                                        <p:cTn id="36" dur="500"/>
                                        <p:tgtEl>
                                          <p:spTgt spid="10"/>
                                        </p:tgtEl>
                                        <p:attrNameLst>
                                          <p:attrName>ppt_y</p:attrName>
                                        </p:attrNameLst>
                                      </p:cBhvr>
                                      <p:tavLst>
                                        <p:tav tm="0">
                                          <p:val>
                                            <p:strVal val="#ppt_y"/>
                                          </p:val>
                                        </p:tav>
                                        <p:tav tm="100000">
                                          <p:val>
                                            <p:strVal val="#ppt_y+#ppt_h*1.125000"/>
                                          </p:val>
                                        </p:tav>
                                      </p:tavLst>
                                    </p:anim>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2" presetClass="exit" presetSubtype="4" fill="hold" grpId="0" nodeType="clickEffect">
                                  <p:stCondLst>
                                    <p:cond delay="0"/>
                                  </p:stCondLst>
                                  <p:childTnLst>
                                    <p:anim calcmode="lin" valueType="num">
                                      <p:cBhvr additive="base">
                                        <p:cTn id="46" dur="500"/>
                                        <p:tgtEl>
                                          <p:spTgt spid="13"/>
                                        </p:tgtEl>
                                        <p:attrNameLst>
                                          <p:attrName>ppt_y</p:attrName>
                                        </p:attrNameLst>
                                      </p:cBhvr>
                                      <p:tavLst>
                                        <p:tav tm="0">
                                          <p:val>
                                            <p:strVal val="#ppt_y"/>
                                          </p:val>
                                        </p:tav>
                                        <p:tav tm="100000">
                                          <p:val>
                                            <p:strVal val="#ppt_y+#ppt_h*1.125000"/>
                                          </p:val>
                                        </p:tav>
                                      </p:tavLst>
                                    </p:anim>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2" presetClass="exit" presetSubtype="4" fill="hold" grpId="0" nodeType="clickEffect">
                                  <p:stCondLst>
                                    <p:cond delay="0"/>
                                  </p:stCondLst>
                                  <p:childTnLst>
                                    <p:anim calcmode="lin" valueType="num">
                                      <p:cBhvr additive="base">
                                        <p:cTn id="52" dur="500"/>
                                        <p:tgtEl>
                                          <p:spTgt spid="14"/>
                                        </p:tgtEl>
                                        <p:attrNameLst>
                                          <p:attrName>ppt_y</p:attrName>
                                        </p:attrNameLst>
                                      </p:cBhvr>
                                      <p:tavLst>
                                        <p:tav tm="0">
                                          <p:val>
                                            <p:strVal val="#ppt_y"/>
                                          </p:val>
                                        </p:tav>
                                        <p:tav tm="100000">
                                          <p:val>
                                            <p:strVal val="#ppt_y+#ppt_h*1.125000"/>
                                          </p:val>
                                        </p:tav>
                                      </p:tavLst>
                                    </p:anim>
                                    <p:animEffect transition="out" filter="wipe(down)">
                                      <p:cBhvr>
                                        <p:cTn id="53" dur="500"/>
                                        <p:tgtEl>
                                          <p:spTgt spid="14"/>
                                        </p:tgtEl>
                                      </p:cBhvr>
                                    </p:animEffect>
                                    <p:set>
                                      <p:cBhvr>
                                        <p:cTn id="54" dur="1" fill="hold">
                                          <p:stCondLst>
                                            <p:cond delay="499"/>
                                          </p:stCondLst>
                                        </p:cTn>
                                        <p:tgtEl>
                                          <p:spTgt spid="14"/>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2" presetClass="exit" presetSubtype="4" fill="hold" grpId="0" nodeType="clickEffect">
                                  <p:stCondLst>
                                    <p:cond delay="0"/>
                                  </p:stCondLst>
                                  <p:childTnLst>
                                    <p:anim calcmode="lin" valueType="num">
                                      <p:cBhvr additive="base">
                                        <p:cTn id="58" dur="500"/>
                                        <p:tgtEl>
                                          <p:spTgt spid="16"/>
                                        </p:tgtEl>
                                        <p:attrNameLst>
                                          <p:attrName>ppt_y</p:attrName>
                                        </p:attrNameLst>
                                      </p:cBhvr>
                                      <p:tavLst>
                                        <p:tav tm="0">
                                          <p:val>
                                            <p:strVal val="#ppt_y"/>
                                          </p:val>
                                        </p:tav>
                                        <p:tav tm="100000">
                                          <p:val>
                                            <p:strVal val="#ppt_y+#ppt_h*1.125000"/>
                                          </p:val>
                                        </p:tav>
                                      </p:tavLst>
                                    </p:anim>
                                    <p:animEffect transition="out" filter="wipe(down)">
                                      <p:cBhvr>
                                        <p:cTn id="59" dur="500"/>
                                        <p:tgtEl>
                                          <p:spTgt spid="16"/>
                                        </p:tgtEl>
                                      </p:cBhvr>
                                    </p:animEffect>
                                    <p:set>
                                      <p:cBhvr>
                                        <p:cTn id="60" dur="1" fill="hold">
                                          <p:stCondLst>
                                            <p:cond delay="499"/>
                                          </p:stCondLst>
                                        </p:cTn>
                                        <p:tgtEl>
                                          <p:spTgt spid="16"/>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2" presetClass="exit" presetSubtype="4" fill="hold" grpId="0" nodeType="clickEffect">
                                  <p:stCondLst>
                                    <p:cond delay="0"/>
                                  </p:stCondLst>
                                  <p:childTnLst>
                                    <p:anim calcmode="lin" valueType="num">
                                      <p:cBhvr additive="base">
                                        <p:cTn id="64" dur="500"/>
                                        <p:tgtEl>
                                          <p:spTgt spid="17"/>
                                        </p:tgtEl>
                                        <p:attrNameLst>
                                          <p:attrName>ppt_y</p:attrName>
                                        </p:attrNameLst>
                                      </p:cBhvr>
                                      <p:tavLst>
                                        <p:tav tm="0">
                                          <p:val>
                                            <p:strVal val="#ppt_y"/>
                                          </p:val>
                                        </p:tav>
                                        <p:tav tm="100000">
                                          <p:val>
                                            <p:strVal val="#ppt_y+#ppt_h*1.125000"/>
                                          </p:val>
                                        </p:tav>
                                      </p:tavLst>
                                    </p:anim>
                                    <p:animEffect transition="out" filter="wipe(down)">
                                      <p:cBhvr>
                                        <p:cTn id="65" dur="500"/>
                                        <p:tgtEl>
                                          <p:spTgt spid="17"/>
                                        </p:tgtEl>
                                      </p:cBhvr>
                                    </p:animEffect>
                                    <p:set>
                                      <p:cBhvr>
                                        <p:cTn id="66" dur="1" fill="hold">
                                          <p:stCondLst>
                                            <p:cond delay="499"/>
                                          </p:stCondLst>
                                        </p:cTn>
                                        <p:tgtEl>
                                          <p:spTgt spid="17"/>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2" presetClass="exit" presetSubtype="4" fill="hold" grpId="0" nodeType="clickEffect">
                                  <p:stCondLst>
                                    <p:cond delay="0"/>
                                  </p:stCondLst>
                                  <p:childTnLst>
                                    <p:anim calcmode="lin" valueType="num">
                                      <p:cBhvr additive="base">
                                        <p:cTn id="70" dur="500"/>
                                        <p:tgtEl>
                                          <p:spTgt spid="18"/>
                                        </p:tgtEl>
                                        <p:attrNameLst>
                                          <p:attrName>ppt_y</p:attrName>
                                        </p:attrNameLst>
                                      </p:cBhvr>
                                      <p:tavLst>
                                        <p:tav tm="0">
                                          <p:val>
                                            <p:strVal val="#ppt_y"/>
                                          </p:val>
                                        </p:tav>
                                        <p:tav tm="100000">
                                          <p:val>
                                            <p:strVal val="#ppt_y+#ppt_h*1.125000"/>
                                          </p:val>
                                        </p:tav>
                                      </p:tavLst>
                                    </p:anim>
                                    <p:animEffect transition="out" filter="wipe(down)">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2" presetClass="exit" presetSubtype="4" fill="hold" grpId="0" nodeType="clickEffect">
                                  <p:stCondLst>
                                    <p:cond delay="0"/>
                                  </p:stCondLst>
                                  <p:childTnLst>
                                    <p:anim calcmode="lin" valueType="num">
                                      <p:cBhvr additive="base">
                                        <p:cTn id="76" dur="500"/>
                                        <p:tgtEl>
                                          <p:spTgt spid="19"/>
                                        </p:tgtEl>
                                        <p:attrNameLst>
                                          <p:attrName>ppt_y</p:attrName>
                                        </p:attrNameLst>
                                      </p:cBhvr>
                                      <p:tavLst>
                                        <p:tav tm="0">
                                          <p:val>
                                            <p:strVal val="#ppt_y"/>
                                          </p:val>
                                        </p:tav>
                                        <p:tav tm="100000">
                                          <p:val>
                                            <p:strVal val="#ppt_y+#ppt_h*1.125000"/>
                                          </p:val>
                                        </p:tav>
                                      </p:tavLst>
                                    </p:anim>
                                    <p:animEffect transition="out" filter="wipe(down)">
                                      <p:cBhvr>
                                        <p:cTn id="77" dur="500"/>
                                        <p:tgtEl>
                                          <p:spTgt spid="19"/>
                                        </p:tgtEl>
                                      </p:cBhvr>
                                    </p:animEffect>
                                    <p:set>
                                      <p:cBhvr>
                                        <p:cTn id="78" dur="1" fill="hold">
                                          <p:stCondLst>
                                            <p:cond delay="499"/>
                                          </p:stCondLst>
                                        </p:cTn>
                                        <p:tgtEl>
                                          <p:spTgt spid="19"/>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2" presetClass="exit" presetSubtype="4" fill="hold" grpId="0" nodeType="clickEffect">
                                  <p:stCondLst>
                                    <p:cond delay="0"/>
                                  </p:stCondLst>
                                  <p:childTnLst>
                                    <p:anim calcmode="lin" valueType="num">
                                      <p:cBhvr additive="base">
                                        <p:cTn id="82" dur="500"/>
                                        <p:tgtEl>
                                          <p:spTgt spid="20"/>
                                        </p:tgtEl>
                                        <p:attrNameLst>
                                          <p:attrName>ppt_y</p:attrName>
                                        </p:attrNameLst>
                                      </p:cBhvr>
                                      <p:tavLst>
                                        <p:tav tm="0">
                                          <p:val>
                                            <p:strVal val="#ppt_y"/>
                                          </p:val>
                                        </p:tav>
                                        <p:tav tm="100000">
                                          <p:val>
                                            <p:strVal val="#ppt_y+#ppt_h*1.125000"/>
                                          </p:val>
                                        </p:tav>
                                      </p:tavLst>
                                    </p:anim>
                                    <p:animEffect transition="out" filter="wipe(down)">
                                      <p:cBhvr>
                                        <p:cTn id="83" dur="500"/>
                                        <p:tgtEl>
                                          <p:spTgt spid="20"/>
                                        </p:tgtEl>
                                      </p:cBhvr>
                                    </p:animEffect>
                                    <p:set>
                                      <p:cBhvr>
                                        <p:cTn id="84" dur="1" fill="hold">
                                          <p:stCondLst>
                                            <p:cond delay="499"/>
                                          </p:stCondLst>
                                        </p:cTn>
                                        <p:tgtEl>
                                          <p:spTgt spid="20"/>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2" presetClass="exit" presetSubtype="4" fill="hold" grpId="0" nodeType="clickEffect">
                                  <p:stCondLst>
                                    <p:cond delay="0"/>
                                  </p:stCondLst>
                                  <p:childTnLst>
                                    <p:anim calcmode="lin" valueType="num">
                                      <p:cBhvr additive="base">
                                        <p:cTn id="88" dur="500"/>
                                        <p:tgtEl>
                                          <p:spTgt spid="21"/>
                                        </p:tgtEl>
                                        <p:attrNameLst>
                                          <p:attrName>ppt_y</p:attrName>
                                        </p:attrNameLst>
                                      </p:cBhvr>
                                      <p:tavLst>
                                        <p:tav tm="0">
                                          <p:val>
                                            <p:strVal val="#ppt_y"/>
                                          </p:val>
                                        </p:tav>
                                        <p:tav tm="100000">
                                          <p:val>
                                            <p:strVal val="#ppt_y+#ppt_h*1.125000"/>
                                          </p:val>
                                        </p:tav>
                                      </p:tavLst>
                                    </p:anim>
                                    <p:animEffect transition="out" filter="wipe(down)">
                                      <p:cBhvr>
                                        <p:cTn id="89" dur="500"/>
                                        <p:tgtEl>
                                          <p:spTgt spid="21"/>
                                        </p:tgtEl>
                                      </p:cBhvr>
                                    </p:animEffect>
                                    <p:set>
                                      <p:cBhvr>
                                        <p:cTn id="90" dur="1" fill="hold">
                                          <p:stCondLst>
                                            <p:cond delay="499"/>
                                          </p:stCondLst>
                                        </p:cTn>
                                        <p:tgtEl>
                                          <p:spTgt spid="21"/>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2" presetClass="exit" presetSubtype="4" fill="hold" grpId="0" nodeType="clickEffect">
                                  <p:stCondLst>
                                    <p:cond delay="0"/>
                                  </p:stCondLst>
                                  <p:childTnLst>
                                    <p:anim calcmode="lin" valueType="num">
                                      <p:cBhvr additive="base">
                                        <p:cTn id="94" dur="500"/>
                                        <p:tgtEl>
                                          <p:spTgt spid="22"/>
                                        </p:tgtEl>
                                        <p:attrNameLst>
                                          <p:attrName>ppt_y</p:attrName>
                                        </p:attrNameLst>
                                      </p:cBhvr>
                                      <p:tavLst>
                                        <p:tav tm="0">
                                          <p:val>
                                            <p:strVal val="#ppt_y"/>
                                          </p:val>
                                        </p:tav>
                                        <p:tav tm="100000">
                                          <p:val>
                                            <p:strVal val="#ppt_y+#ppt_h*1.125000"/>
                                          </p:val>
                                        </p:tav>
                                      </p:tavLst>
                                    </p:anim>
                                    <p:animEffect transition="out" filter="wipe(down)">
                                      <p:cBhvr>
                                        <p:cTn id="95" dur="500"/>
                                        <p:tgtEl>
                                          <p:spTgt spid="22"/>
                                        </p:tgtEl>
                                      </p:cBhvr>
                                    </p:animEffect>
                                    <p:set>
                                      <p:cBhvr>
                                        <p:cTn id="96" dur="1" fill="hold">
                                          <p:stCondLst>
                                            <p:cond delay="499"/>
                                          </p:stCondLst>
                                        </p:cTn>
                                        <p:tgtEl>
                                          <p:spTgt spid="22"/>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2" presetClass="exit" presetSubtype="4" fill="hold" grpId="0" nodeType="clickEffect">
                                  <p:stCondLst>
                                    <p:cond delay="0"/>
                                  </p:stCondLst>
                                  <p:childTnLst>
                                    <p:anim calcmode="lin" valueType="num">
                                      <p:cBhvr additive="base">
                                        <p:cTn id="100" dur="500"/>
                                        <p:tgtEl>
                                          <p:spTgt spid="24"/>
                                        </p:tgtEl>
                                        <p:attrNameLst>
                                          <p:attrName>ppt_y</p:attrName>
                                        </p:attrNameLst>
                                      </p:cBhvr>
                                      <p:tavLst>
                                        <p:tav tm="0">
                                          <p:val>
                                            <p:strVal val="#ppt_y"/>
                                          </p:val>
                                        </p:tav>
                                        <p:tav tm="100000">
                                          <p:val>
                                            <p:strVal val="#ppt_y+#ppt_h*1.125000"/>
                                          </p:val>
                                        </p:tav>
                                      </p:tavLst>
                                    </p:anim>
                                    <p:animEffect transition="out" filter="wipe(down)">
                                      <p:cBhvr>
                                        <p:cTn id="101" dur="500"/>
                                        <p:tgtEl>
                                          <p:spTgt spid="24"/>
                                        </p:tgtEl>
                                      </p:cBhvr>
                                    </p:animEffect>
                                    <p:set>
                                      <p:cBhvr>
                                        <p:cTn id="10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2" grpId="0"/>
      <p:bldP spid="13" grpId="0" animBg="1"/>
      <p:bldP spid="14" grpId="0" animBg="1"/>
      <p:bldP spid="16" grpId="0" animBg="1"/>
      <p:bldP spid="17" grpId="0" animBg="1"/>
      <p:bldP spid="18" grpId="0" animBg="1"/>
      <p:bldP spid="19" grpId="0" animBg="1"/>
      <p:bldP spid="20" grpId="0" animBg="1"/>
      <p:bldP spid="21" grpId="0" animBg="1"/>
      <p:bldP spid="22"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554" y="243512"/>
            <a:ext cx="12078891" cy="6370975"/>
          </a:xfrm>
          <a:prstGeom prst="rect">
            <a:avLst/>
          </a:prstGeom>
          <a:solidFill>
            <a:schemeClr val="bg1"/>
          </a:solidFill>
        </p:spPr>
        <p:txBody>
          <a:bodyPr wrap="square">
            <a:spAutoFit/>
          </a:bodyPr>
          <a:lstStyle/>
          <a:p>
            <a:r>
              <a:rPr lang="en-GB" altLang="zh-CN" sz="2400" b="1" i="1" u="sng" dirty="0">
                <a:solidFill>
                  <a:srgbClr val="FF0000"/>
                </a:solidFill>
                <a:latin typeface="Times New Roman" panose="02020603050405020304" pitchFamily="18" charset="0"/>
                <a:cs typeface="Times New Roman" panose="02020603050405020304" pitchFamily="18" charset="0"/>
              </a:rPr>
              <a:t>hinder</a:t>
            </a:r>
            <a:r>
              <a:rPr lang="zh-CN" altLang="en-US" sz="2400" b="1" i="1" u="sng" dirty="0">
                <a:solidFill>
                  <a:srgbClr val="FF0000"/>
                </a:solidFill>
                <a:latin typeface="Times New Roman" panose="02020603050405020304" pitchFamily="18" charset="0"/>
                <a:cs typeface="Times New Roman" panose="02020603050405020304" pitchFamily="18" charset="0"/>
              </a:rPr>
              <a:t> </a:t>
            </a:r>
            <a:r>
              <a:rPr lang="en-GB" altLang="zh-CN" sz="2400" b="1" i="1" u="sng" dirty="0">
                <a:solidFill>
                  <a:srgbClr val="FF0000"/>
                </a:solidFill>
                <a:latin typeface="Times New Roman" panose="02020603050405020304" pitchFamily="18" charset="0"/>
                <a:cs typeface="Times New Roman" panose="02020603050405020304" pitchFamily="18" charset="0"/>
              </a:rPr>
              <a:t>~ sb/</a:t>
            </a:r>
            <a:r>
              <a:rPr lang="en-GB" altLang="zh-CN" sz="2400" b="1" i="1" u="sng" dirty="0" err="1">
                <a:solidFill>
                  <a:srgbClr val="FF0000"/>
                </a:solidFill>
                <a:latin typeface="Times New Roman" panose="02020603050405020304" pitchFamily="18" charset="0"/>
                <a:cs typeface="Times New Roman" panose="02020603050405020304" pitchFamily="18" charset="0"/>
              </a:rPr>
              <a:t>sth</a:t>
            </a:r>
            <a:r>
              <a:rPr lang="en-GB" altLang="zh-CN" sz="2400" b="1" i="1" u="sng" dirty="0">
                <a:solidFill>
                  <a:srgbClr val="FF0000"/>
                </a:solidFill>
                <a:latin typeface="Times New Roman" panose="02020603050405020304" pitchFamily="18" charset="0"/>
                <a:cs typeface="Times New Roman" panose="02020603050405020304" pitchFamily="18" charset="0"/>
              </a:rPr>
              <a:t> (from </a:t>
            </a:r>
            <a:r>
              <a:rPr lang="en-GB" altLang="zh-CN" sz="2400" b="1" i="1" u="sng" dirty="0" err="1">
                <a:solidFill>
                  <a:srgbClr val="FF0000"/>
                </a:solidFill>
                <a:latin typeface="Times New Roman" panose="02020603050405020304" pitchFamily="18" charset="0"/>
                <a:cs typeface="Times New Roman" panose="02020603050405020304" pitchFamily="18" charset="0"/>
              </a:rPr>
              <a:t>sth</a:t>
            </a:r>
            <a:r>
              <a:rPr lang="en-GB" altLang="zh-CN" sz="2400" b="1" i="1" u="sng" dirty="0">
                <a:solidFill>
                  <a:srgbClr val="FF0000"/>
                </a:solidFill>
                <a:latin typeface="Times New Roman" panose="02020603050405020304" pitchFamily="18" charset="0"/>
                <a:cs typeface="Times New Roman" panose="02020603050405020304" pitchFamily="18" charset="0"/>
              </a:rPr>
              <a:t>/from doing </a:t>
            </a:r>
            <a:r>
              <a:rPr lang="en-GB" altLang="zh-CN" sz="2400" b="1" i="1" u="sng" dirty="0" err="1">
                <a:solidFill>
                  <a:srgbClr val="FF0000"/>
                </a:solidFill>
                <a:latin typeface="Times New Roman" panose="02020603050405020304" pitchFamily="18" charset="0"/>
                <a:cs typeface="Times New Roman" panose="02020603050405020304" pitchFamily="18" charset="0"/>
              </a:rPr>
              <a:t>sth</a:t>
            </a:r>
            <a:r>
              <a:rPr lang="en-GB" altLang="zh-CN" sz="2400" b="1" i="1" u="sng" dirty="0">
                <a:solidFill>
                  <a:srgbClr val="FF0000"/>
                </a:solidFill>
                <a:latin typeface="Times New Roman" panose="02020603050405020304" pitchFamily="18" charset="0"/>
                <a:cs typeface="Times New Roman" panose="02020603050405020304" pitchFamily="18" charset="0"/>
              </a:rPr>
              <a:t>)to make it difficult for sb to do </a:t>
            </a:r>
            <a:r>
              <a:rPr lang="en-GB" altLang="zh-CN" sz="2400" b="1" i="1" u="sng" dirty="0" err="1">
                <a:solidFill>
                  <a:srgbClr val="FF0000"/>
                </a:solidFill>
                <a:latin typeface="Times New Roman" panose="02020603050405020304" pitchFamily="18" charset="0"/>
                <a:cs typeface="Times New Roman" panose="02020603050405020304" pitchFamily="18" charset="0"/>
              </a:rPr>
              <a:t>sth</a:t>
            </a:r>
            <a:r>
              <a:rPr lang="en-GB" altLang="zh-CN" sz="2400" b="1" i="1" u="sng" dirty="0">
                <a:solidFill>
                  <a:srgbClr val="FF0000"/>
                </a:solidFill>
                <a:latin typeface="Times New Roman" panose="02020603050405020304" pitchFamily="18" charset="0"/>
                <a:cs typeface="Times New Roman" panose="02020603050405020304" pitchFamily="18" charset="0"/>
              </a:rPr>
              <a:t> or </a:t>
            </a:r>
            <a:r>
              <a:rPr lang="en-GB" altLang="zh-CN" sz="2400" b="1" i="1" u="sng" dirty="0" err="1">
                <a:solidFill>
                  <a:srgbClr val="FF0000"/>
                </a:solidFill>
                <a:latin typeface="Times New Roman" panose="02020603050405020304" pitchFamily="18" charset="0"/>
                <a:cs typeface="Times New Roman" panose="02020603050405020304" pitchFamily="18" charset="0"/>
              </a:rPr>
              <a:t>sth</a:t>
            </a:r>
            <a:r>
              <a:rPr lang="en-GB" altLang="zh-CN" sz="2400" b="1" i="1" u="sng" dirty="0">
                <a:solidFill>
                  <a:srgbClr val="FF0000"/>
                </a:solidFill>
                <a:latin typeface="Times New Roman" panose="02020603050405020304" pitchFamily="18" charset="0"/>
                <a:cs typeface="Times New Roman" panose="02020603050405020304" pitchFamily="18" charset="0"/>
              </a:rPr>
              <a:t> to happen</a:t>
            </a:r>
            <a:r>
              <a:rPr lang="zh-CN" altLang="en-US" sz="2400" b="1" i="1" u="sng" dirty="0">
                <a:solidFill>
                  <a:srgbClr val="FF0000"/>
                </a:solidFill>
                <a:latin typeface="Times New Roman" panose="02020603050405020304" pitchFamily="18" charset="0"/>
                <a:cs typeface="Times New Roman" panose="02020603050405020304" pitchFamily="18" charset="0"/>
              </a:rPr>
              <a:t>阻碍；妨碍；阻挡</a:t>
            </a:r>
            <a:r>
              <a:rPr lang="en-US" altLang="zh-CN" sz="2400" b="1" i="1" u="sng" dirty="0">
                <a:solidFill>
                  <a:srgbClr val="FF0000"/>
                </a:solidFill>
                <a:latin typeface="Times New Roman" panose="02020603050405020304" pitchFamily="18" charset="0"/>
                <a:cs typeface="Times New Roman" panose="02020603050405020304" pitchFamily="18" charset="0"/>
              </a:rPr>
              <a:t>=hamper</a:t>
            </a:r>
            <a:r>
              <a:rPr lang="zh-CN" altLang="en-US" sz="2400" b="1" i="1" u="sng" dirty="0">
                <a:solidFill>
                  <a:srgbClr val="FF0000"/>
                </a:solidFill>
                <a:latin typeface="Times New Roman" panose="02020603050405020304" pitchFamily="18" charset="0"/>
                <a:cs typeface="Times New Roman" panose="02020603050405020304" pitchFamily="18" charset="0"/>
              </a:rPr>
              <a:t> </a:t>
            </a:r>
            <a:endParaRPr lang="en-GB" altLang="zh-CN" sz="2400" b="1"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A </a:t>
            </a:r>
            <a:r>
              <a:rPr lang="en-GB" altLang="zh-CN" sz="2400" i="1" u="sng" dirty="0">
                <a:solidFill>
                  <a:srgbClr val="FF0000"/>
                </a:solidFill>
                <a:latin typeface="Times New Roman" panose="02020603050405020304" pitchFamily="18" charset="0"/>
                <a:cs typeface="Times New Roman" panose="02020603050405020304" pitchFamily="18" charset="0"/>
              </a:rPr>
              <a:t>rigid grading system </a:t>
            </a:r>
            <a:r>
              <a:rPr lang="en-GB" altLang="zh-CN" sz="2400" dirty="0">
                <a:latin typeface="Times New Roman" panose="02020603050405020304" pitchFamily="18" charset="0"/>
                <a:cs typeface="Times New Roman" panose="02020603050405020304" pitchFamily="18" charset="0"/>
              </a:rPr>
              <a:t>that focuses solely on test scores </a:t>
            </a:r>
            <a:r>
              <a:rPr lang="en-GB" altLang="zh-CN" sz="2400" i="1" u="sng" dirty="0">
                <a:solidFill>
                  <a:srgbClr val="FF0000"/>
                </a:solidFill>
                <a:latin typeface="Times New Roman" panose="02020603050405020304" pitchFamily="18" charset="0"/>
                <a:cs typeface="Times New Roman" panose="02020603050405020304" pitchFamily="18" charset="0"/>
              </a:rPr>
              <a:t>may hinder students </a:t>
            </a:r>
            <a:r>
              <a:rPr lang="en-GB" altLang="zh-CN" sz="2400" dirty="0">
                <a:latin typeface="Times New Roman" panose="02020603050405020304" pitchFamily="18" charset="0"/>
                <a:cs typeface="Times New Roman" panose="02020603050405020304" pitchFamily="18" charset="0"/>
              </a:rPr>
              <a:t>from exploring their true interests and </a:t>
            </a:r>
            <a:r>
              <a:rPr lang="en-GB" altLang="zh-CN" sz="2400" i="1" u="sng" dirty="0">
                <a:solidFill>
                  <a:srgbClr val="FF0000"/>
                </a:solidFill>
                <a:latin typeface="Times New Roman" panose="02020603050405020304" pitchFamily="18" charset="0"/>
                <a:cs typeface="Times New Roman" panose="02020603050405020304" pitchFamily="18" charset="0"/>
              </a:rPr>
              <a:t>developing practical skills beyond textbooks</a:t>
            </a:r>
            <a:r>
              <a:rPr lang="en-GB" altLang="zh-CN" sz="2400" dirty="0">
                <a:latin typeface="Times New Roman" panose="02020603050405020304" pitchFamily="18" charset="0"/>
                <a:cs typeface="Times New Roman" panose="02020603050405020304" pitchFamily="18" charset="0"/>
              </a:rPr>
              <a:t>.</a:t>
            </a:r>
            <a:br>
              <a:rPr lang="en-GB" altLang="zh-CN" sz="2400" dirty="0">
                <a:latin typeface="Times New Roman" panose="02020603050405020304" pitchFamily="18" charset="0"/>
                <a:cs typeface="Times New Roman" panose="02020603050405020304" pitchFamily="18" charset="0"/>
              </a:rPr>
            </a:br>
            <a:r>
              <a:rPr lang="zh-CN" altLang="en-US" sz="2400" dirty="0">
                <a:latin typeface="Times New Roman" panose="02020603050405020304" pitchFamily="18" charset="0"/>
                <a:cs typeface="Times New Roman" panose="02020603050405020304" pitchFamily="18" charset="0"/>
              </a:rPr>
              <a:t>只关注考试分数的僵化评分体系可能会阻碍学生探索真正兴趣、发展课本以外的实用技能。</a:t>
            </a:r>
            <a:endParaRPr lang="en-US" altLang="zh-CN" sz="2400" dirty="0">
              <a:latin typeface="Times New Roman" panose="02020603050405020304" pitchFamily="18" charset="0"/>
              <a:cs typeface="Times New Roman" panose="02020603050405020304" pitchFamily="18" charset="0"/>
            </a:endParaRPr>
          </a:p>
          <a:p>
            <a:r>
              <a:rPr lang="en-US" altLang="zh-CN" sz="2400" b="1" i="1" u="sng" dirty="0">
                <a:solidFill>
                  <a:srgbClr val="FF0000"/>
                </a:solidFill>
                <a:latin typeface="Times New Roman" panose="02020603050405020304" pitchFamily="18" charset="0"/>
                <a:cs typeface="Times New Roman" panose="02020603050405020304" pitchFamily="18" charset="0"/>
              </a:rPr>
              <a:t>put</a:t>
            </a:r>
            <a:r>
              <a:rPr lang="zh-CN" altLang="en-US" sz="2400" b="1" i="1" u="sng" dirty="0">
                <a:solidFill>
                  <a:srgbClr val="FF0000"/>
                </a:solidFill>
                <a:latin typeface="Times New Roman" panose="02020603050405020304" pitchFamily="18" charset="0"/>
                <a:cs typeface="Times New Roman" panose="02020603050405020304" pitchFamily="18" charset="0"/>
              </a:rPr>
              <a:t> </a:t>
            </a:r>
            <a:r>
              <a:rPr lang="en-US" altLang="zh-CN" sz="2400" b="1" i="1" u="sng" dirty="0">
                <a:solidFill>
                  <a:srgbClr val="FF0000"/>
                </a:solidFill>
                <a:latin typeface="Times New Roman" panose="02020603050405020304" pitchFamily="18" charset="0"/>
                <a:cs typeface="Times New Roman" panose="02020603050405020304" pitchFamily="18" charset="0"/>
              </a:rPr>
              <a:t>a</a:t>
            </a:r>
            <a:r>
              <a:rPr lang="zh-CN" altLang="en-US" sz="2400" b="1" i="1" u="sng" dirty="0">
                <a:solidFill>
                  <a:srgbClr val="FF0000"/>
                </a:solidFill>
                <a:latin typeface="Times New Roman" panose="02020603050405020304" pitchFamily="18" charset="0"/>
                <a:cs typeface="Times New Roman" panose="02020603050405020304" pitchFamily="18" charset="0"/>
              </a:rPr>
              <a:t> </a:t>
            </a:r>
            <a:r>
              <a:rPr lang="en-US" altLang="zh-CN" sz="2400" b="1" i="1" u="sng" dirty="0">
                <a:solidFill>
                  <a:srgbClr val="FF0000"/>
                </a:solidFill>
                <a:latin typeface="Times New Roman" panose="02020603050405020304" pitchFamily="18" charset="0"/>
                <a:cs typeface="Times New Roman" panose="02020603050405020304" pitchFamily="18" charset="0"/>
              </a:rPr>
              <a:t>damper</a:t>
            </a:r>
            <a:r>
              <a:rPr lang="zh-CN" altLang="en-US" sz="2400" b="1" i="1" u="sng" dirty="0">
                <a:solidFill>
                  <a:srgbClr val="FF0000"/>
                </a:solidFill>
                <a:latin typeface="Times New Roman" panose="02020603050405020304" pitchFamily="18" charset="0"/>
                <a:cs typeface="Times New Roman" panose="02020603050405020304" pitchFamily="18" charset="0"/>
              </a:rPr>
              <a:t> </a:t>
            </a:r>
            <a:r>
              <a:rPr lang="en-US" altLang="zh-CN" sz="2400" b="1" i="1" u="sng" dirty="0">
                <a:solidFill>
                  <a:srgbClr val="FF0000"/>
                </a:solidFill>
                <a:latin typeface="Times New Roman" panose="02020603050405020304" pitchFamily="18" charset="0"/>
                <a:cs typeface="Times New Roman" panose="02020603050405020304" pitchFamily="18" charset="0"/>
              </a:rPr>
              <a:t>on</a:t>
            </a:r>
            <a:r>
              <a:rPr lang="zh-CN" altLang="en-US" sz="2400" b="1" i="1" u="sng" dirty="0">
                <a:solidFill>
                  <a:srgbClr val="FF0000"/>
                </a:solidFill>
                <a:latin typeface="Times New Roman" panose="02020603050405020304" pitchFamily="18" charset="0"/>
                <a:cs typeface="Times New Roman" panose="02020603050405020304" pitchFamily="18" charset="0"/>
              </a:rPr>
              <a:t> （侧重扫兴）</a:t>
            </a:r>
            <a:endParaRPr lang="en-US" altLang="zh-CN" sz="2400" b="1" i="1" u="sng" dirty="0">
              <a:solidFill>
                <a:srgbClr val="FF0000"/>
              </a:solidFill>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The sudden cancellation of the annual sports meet due to bad weather </a:t>
            </a:r>
            <a:r>
              <a:rPr lang="en-GB" altLang="zh-CN" sz="2400" i="1" u="sng" dirty="0">
                <a:solidFill>
                  <a:srgbClr val="FF0000"/>
                </a:solidFill>
                <a:latin typeface="Times New Roman" panose="02020603050405020304" pitchFamily="18" charset="0"/>
                <a:cs typeface="Times New Roman" panose="02020603050405020304" pitchFamily="18" charset="0"/>
              </a:rPr>
              <a:t>put a damper on </a:t>
            </a:r>
            <a:r>
              <a:rPr lang="en-GB" altLang="zh-CN" sz="2400" dirty="0">
                <a:latin typeface="Times New Roman" panose="02020603050405020304" pitchFamily="18" charset="0"/>
                <a:cs typeface="Times New Roman" panose="02020603050405020304" pitchFamily="18" charset="0"/>
              </a:rPr>
              <a:t>the excitement that had been building up among students for weeks.</a:t>
            </a:r>
            <a:br>
              <a:rPr lang="en-GB" altLang="zh-CN" sz="2400" dirty="0">
                <a:latin typeface="Times New Roman" panose="02020603050405020304" pitchFamily="18" charset="0"/>
                <a:cs typeface="Times New Roman" panose="02020603050405020304" pitchFamily="18" charset="0"/>
              </a:rPr>
            </a:br>
            <a:r>
              <a:rPr lang="zh-CN" altLang="en-US" sz="2400" dirty="0">
                <a:latin typeface="Times New Roman" panose="02020603050405020304" pitchFamily="18" charset="0"/>
                <a:cs typeface="Times New Roman" panose="02020603050405020304" pitchFamily="18" charset="0"/>
              </a:rPr>
              <a:t>由于天气恶劣，年度运动会突然取消，这给学生们持续数周的兴奋情绪泼了一盆冷水。</a:t>
            </a:r>
            <a:endParaRPr lang="en-US" altLang="zh-CN" sz="2400" dirty="0">
              <a:latin typeface="Times New Roman" panose="02020603050405020304" pitchFamily="18" charset="0"/>
              <a:cs typeface="Times New Roman" panose="02020603050405020304" pitchFamily="18" charset="0"/>
            </a:endParaRPr>
          </a:p>
          <a:p>
            <a:r>
              <a:rPr lang="en-US" altLang="zh-CN" sz="2400" b="1" i="1" u="sng" dirty="0">
                <a:solidFill>
                  <a:srgbClr val="FF0000"/>
                </a:solidFill>
                <a:latin typeface="Times New Roman" panose="02020603050405020304" pitchFamily="18" charset="0"/>
                <a:cs typeface="Times New Roman" panose="02020603050405020304" pitchFamily="18" charset="0"/>
              </a:rPr>
              <a:t>interfere</a:t>
            </a:r>
            <a:r>
              <a:rPr lang="zh-CN" altLang="en-US" sz="2400" b="1" i="1" u="sng" dirty="0">
                <a:solidFill>
                  <a:srgbClr val="FF0000"/>
                </a:solidFill>
                <a:latin typeface="Times New Roman" panose="02020603050405020304" pitchFamily="18" charset="0"/>
                <a:cs typeface="Times New Roman" panose="02020603050405020304" pitchFamily="18" charset="0"/>
              </a:rPr>
              <a:t> </a:t>
            </a:r>
            <a:r>
              <a:rPr lang="en-US" altLang="zh-CN" sz="2400" b="1" i="1" u="sng" dirty="0">
                <a:solidFill>
                  <a:srgbClr val="FF0000"/>
                </a:solidFill>
                <a:latin typeface="Times New Roman" panose="02020603050405020304" pitchFamily="18" charset="0"/>
                <a:cs typeface="Times New Roman" panose="02020603050405020304" pitchFamily="18" charset="0"/>
              </a:rPr>
              <a:t>with</a:t>
            </a:r>
            <a:r>
              <a:rPr lang="zh-CN" altLang="en-US" sz="2400" b="1" i="1" u="sng" dirty="0">
                <a:solidFill>
                  <a:srgbClr val="FF0000"/>
                </a:solidFill>
                <a:latin typeface="Times New Roman" panose="02020603050405020304" pitchFamily="18" charset="0"/>
                <a:cs typeface="Times New Roman" panose="02020603050405020304" pitchFamily="18" charset="0"/>
              </a:rPr>
              <a:t> （阻碍，妨害）</a:t>
            </a:r>
            <a:endParaRPr lang="en-US" altLang="zh-CN" sz="2400" b="1" i="1" u="sng" dirty="0">
              <a:solidFill>
                <a:srgbClr val="FF0000"/>
              </a:solidFill>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Spending excessive hours on online gaming late at night can seriously interfere with a student's concentration and academic performance the next day.</a:t>
            </a:r>
            <a:br>
              <a:rPr lang="en-GB" altLang="zh-CN" sz="2400" dirty="0">
                <a:latin typeface="Times New Roman" panose="02020603050405020304" pitchFamily="18" charset="0"/>
                <a:cs typeface="Times New Roman" panose="02020603050405020304" pitchFamily="18" charset="0"/>
              </a:rPr>
            </a:br>
            <a:r>
              <a:rPr lang="zh-CN" altLang="en-US" sz="2400" dirty="0">
                <a:latin typeface="Times New Roman" panose="02020603050405020304" pitchFamily="18" charset="0"/>
                <a:cs typeface="Times New Roman" panose="02020603050405020304" pitchFamily="18" charset="0"/>
              </a:rPr>
              <a:t>深夜花过多时间玩网络游戏会严重干扰学生第二天的注意力和学业表现。</a:t>
            </a:r>
            <a:endParaRPr lang="en-US" altLang="zh-CN" sz="2400" dirty="0">
              <a:latin typeface="Times New Roman" panose="02020603050405020304" pitchFamily="18" charset="0"/>
              <a:cs typeface="Times New Roman" panose="02020603050405020304" pitchFamily="18" charset="0"/>
            </a:endParaRPr>
          </a:p>
          <a:p>
            <a:r>
              <a:rPr lang="en-GB" altLang="zh-CN" sz="2400" b="1" i="1" u="sng" dirty="0">
                <a:solidFill>
                  <a:srgbClr val="FF0000"/>
                </a:solidFill>
                <a:latin typeface="Times New Roman" panose="02020603050405020304" pitchFamily="18" charset="0"/>
                <a:cs typeface="Times New Roman" panose="02020603050405020304" pitchFamily="18" charset="0"/>
              </a:rPr>
              <a:t>be an obstacle to</a:t>
            </a:r>
            <a:r>
              <a:rPr lang="zh-CN" altLang="en-US" sz="2400" b="1" i="1" u="sng" dirty="0">
                <a:solidFill>
                  <a:srgbClr val="FF0000"/>
                </a:solidFill>
                <a:latin typeface="Times New Roman" panose="02020603050405020304" pitchFamily="18" charset="0"/>
                <a:cs typeface="Times New Roman" panose="02020603050405020304" pitchFamily="18" charset="0"/>
              </a:rPr>
              <a:t> </a:t>
            </a:r>
            <a:endParaRPr lang="en-US" altLang="zh-CN" sz="2400" b="1" i="1" u="sng" dirty="0">
              <a:solidFill>
                <a:srgbClr val="FF0000"/>
              </a:solidFill>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The shortage of quiet study spaces on campus has become a major obstacle to students' academic efficiency, especially during the final exam period.</a:t>
            </a:r>
            <a:br>
              <a:rPr lang="en-GB" altLang="zh-CN" sz="2400" dirty="0">
                <a:latin typeface="Times New Roman" panose="02020603050405020304" pitchFamily="18" charset="0"/>
                <a:cs typeface="Times New Roman" panose="02020603050405020304" pitchFamily="18" charset="0"/>
              </a:rPr>
            </a:br>
            <a:r>
              <a:rPr lang="zh-CN" altLang="en-US" sz="2400" dirty="0">
                <a:latin typeface="Times New Roman" panose="02020603050405020304" pitchFamily="18" charset="0"/>
                <a:cs typeface="Times New Roman" panose="02020603050405020304" pitchFamily="18" charset="0"/>
              </a:rPr>
              <a:t>校园内安静学习空间的短缺已成为提高学生学习效率的主要障碍，尤其是在期末考试期间。</a:t>
            </a:r>
            <a:endParaRPr lang="zh-CN" altLang="en-US" sz="24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sp>
        <p:nvSpPr>
          <p:cNvPr id="9" name="图形"/>
          <p:cNvSpPr txBox="1"/>
          <p:nvPr/>
        </p:nvSpPr>
        <p:spPr>
          <a:xfrm>
            <a:off x="1163955" y="566102"/>
            <a:ext cx="3310890" cy="4927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C</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sp>
        <p:nvSpPr>
          <p:cNvPr id="10" name="文本框 9"/>
          <p:cNvSpPr txBox="1"/>
          <p:nvPr/>
        </p:nvSpPr>
        <p:spPr>
          <a:xfrm>
            <a:off x="264160" y="1280794"/>
            <a:ext cx="11721782" cy="2169825"/>
          </a:xfrm>
          <a:prstGeom prst="rect">
            <a:avLst/>
          </a:prstGeom>
          <a:noFill/>
        </p:spPr>
        <p:txBody>
          <a:bodyPr wrap="square">
            <a:spAutoFit/>
          </a:bodyPr>
          <a:lstStyle/>
          <a:p>
            <a:pPr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28. How does the author introduce the topic?</a:t>
            </a:r>
            <a:endPar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a:p>
            <a:pPr marL="596900" indent="-457200" algn="just" fontAlgn="base">
              <a:lnSpc>
                <a:spcPts val="2700"/>
              </a:lnSpc>
              <a:buAutoNum type="alphaUcPeriod"/>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By listing AI-driven changes in work.</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a:p>
            <a:pPr marL="139700" algn="just" fontAlgn="base">
              <a:lnSpc>
                <a:spcPts val="2700"/>
              </a:lnSpc>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By challenging the hours-productivity link.</a:t>
            </a:r>
            <a:endPar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a:p>
            <a:pPr marL="1397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By describing employee-centered practices.</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a:p>
            <a:pPr marL="1397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By advocating a short-time working pattern.</a:t>
            </a:r>
            <a:r>
              <a:rPr lang="en-US" altLang="zh-CN" sz="2400" dirty="0">
                <a:latin typeface="Times New Roman" panose="02020603050405020304" pitchFamily="18" charset="0"/>
                <a:cs typeface="Times New Roman" panose="02020603050405020304" pitchFamily="18" charset="0"/>
              </a:rPr>
              <a:t> </a:t>
            </a:r>
            <a:endParaRPr lang="zh-CN" altLang="zh-CN" sz="2400" dirty="0">
              <a:latin typeface="Times New Roman" panose="02020603050405020304" pitchFamily="18" charset="0"/>
              <a:cs typeface="Times New Roman" panose="02020603050405020304" pitchFamily="18" charset="0"/>
            </a:endParaRPr>
          </a:p>
          <a:p>
            <a:pPr marL="139700" algn="just" fontAlgn="base">
              <a:lnSpc>
                <a:spcPts val="2700"/>
              </a:lnSpc>
              <a:buNone/>
              <a:tabLst>
                <a:tab pos="6070600" algn="l"/>
              </a:tabLst>
            </a:pPr>
            <a:endParaRPr lang="zh-CN"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
        <p:nvSpPr>
          <p:cNvPr id="12" name="文本框 11"/>
          <p:cNvSpPr txBox="1"/>
          <p:nvPr/>
        </p:nvSpPr>
        <p:spPr>
          <a:xfrm>
            <a:off x="264160" y="3149518"/>
            <a:ext cx="11663680" cy="1477328"/>
          </a:xfrm>
          <a:prstGeom prst="rect">
            <a:avLst/>
          </a:prstGeom>
          <a:noFill/>
        </p:spPr>
        <p:txBody>
          <a:bodyPr wrap="square">
            <a:spAutoFit/>
          </a:bodyPr>
          <a:lstStyle/>
          <a:p>
            <a:pPr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Historically, the worker who worked the most hours was widely seen as an organization's most valuable employee. But that is no longer true: as AI promises to transform how we work, and the four-day-workweek movement gains steam, it is time to admit once and for all that working more does not make you more productive.</a:t>
            </a:r>
            <a:endPar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矩形 15"/>
          <p:cNvSpPr/>
          <p:nvPr/>
        </p:nvSpPr>
        <p:spPr>
          <a:xfrm>
            <a:off x="6817242" y="3888182"/>
            <a:ext cx="5110598" cy="343576"/>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7" name="矩形 16"/>
          <p:cNvSpPr/>
          <p:nvPr/>
        </p:nvSpPr>
        <p:spPr>
          <a:xfrm>
            <a:off x="264160" y="4283270"/>
            <a:ext cx="6328026" cy="343576"/>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8" name="椭圆 17"/>
          <p:cNvSpPr/>
          <p:nvPr/>
        </p:nvSpPr>
        <p:spPr>
          <a:xfrm>
            <a:off x="3428172" y="3535679"/>
            <a:ext cx="3164013" cy="437563"/>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p:cNvSpPr txBox="1"/>
          <p:nvPr/>
        </p:nvSpPr>
        <p:spPr>
          <a:xfrm>
            <a:off x="6413203" y="2579320"/>
            <a:ext cx="5186386" cy="646331"/>
          </a:xfrm>
          <a:prstGeom prst="rect">
            <a:avLst/>
          </a:prstGeom>
          <a:noFill/>
        </p:spPr>
        <p:txBody>
          <a:bodyPr wrap="square">
            <a:spAutoFit/>
          </a:bodyPr>
          <a:lstStyle/>
          <a:p>
            <a:r>
              <a:rPr lang="zh-CN" altLang="en-US" b="1" dirty="0"/>
              <a:t>先陈述传统观点</a:t>
            </a:r>
            <a:r>
              <a:rPr lang="zh-CN" altLang="en-US" dirty="0"/>
              <a:t>：历史上，工作时间最长的员工被认为最有价值。</a:t>
            </a:r>
            <a:endParaRPr lang="zh-CN" altLang="en-US" dirty="0"/>
          </a:p>
        </p:txBody>
      </p:sp>
      <p:sp>
        <p:nvSpPr>
          <p:cNvPr id="42" name="文本框 41"/>
          <p:cNvSpPr txBox="1"/>
          <p:nvPr/>
        </p:nvSpPr>
        <p:spPr>
          <a:xfrm>
            <a:off x="6320997" y="3377340"/>
            <a:ext cx="2014929" cy="369332"/>
          </a:xfrm>
          <a:prstGeom prst="rect">
            <a:avLst/>
          </a:prstGeom>
          <a:noFill/>
        </p:spPr>
        <p:txBody>
          <a:bodyPr wrap="square">
            <a:spAutoFit/>
          </a:bodyPr>
          <a:lstStyle/>
          <a:p>
            <a:r>
              <a:rPr lang="zh-CN" altLang="en-US" dirty="0">
                <a:highlight>
                  <a:srgbClr val="FFFF00"/>
                </a:highlight>
              </a:rPr>
              <a:t>直接否定旧观念。</a:t>
            </a:r>
            <a:endParaRPr lang="zh-CN" altLang="en-US" dirty="0">
              <a:highlight>
                <a:srgbClr val="FFFF00"/>
              </a:highlight>
            </a:endParaRPr>
          </a:p>
        </p:txBody>
      </p:sp>
      <p:sp>
        <p:nvSpPr>
          <p:cNvPr id="45" name="文本框 44"/>
          <p:cNvSpPr txBox="1"/>
          <p:nvPr/>
        </p:nvSpPr>
        <p:spPr>
          <a:xfrm>
            <a:off x="6704714" y="4278466"/>
            <a:ext cx="5223126" cy="923330"/>
          </a:xfrm>
          <a:prstGeom prst="rect">
            <a:avLst/>
          </a:prstGeom>
          <a:noFill/>
        </p:spPr>
        <p:txBody>
          <a:bodyPr wrap="square">
            <a:spAutoFit/>
          </a:bodyPr>
          <a:lstStyle/>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提出核心论点</a:t>
            </a:r>
            <a:r>
              <a:rPr lang="zh-CN" altLang="en-US"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dirty="0">
                <a:latin typeface="Times New Roman" panose="02020603050405020304" pitchFamily="18" charset="0"/>
                <a:ea typeface="仿宋" panose="02010609060101010101" pitchFamily="49" charset="-122"/>
                <a:cs typeface="Times New Roman" panose="02020603050405020304" pitchFamily="18" charset="0"/>
              </a:rPr>
              <a:t>working more does not make you more productive”</a:t>
            </a:r>
            <a:r>
              <a:rPr lang="zh-CN" altLang="en-US" dirty="0">
                <a:latin typeface="Times New Roman" panose="02020603050405020304" pitchFamily="18" charset="0"/>
                <a:ea typeface="仿宋" panose="02010609060101010101" pitchFamily="49" charset="-122"/>
                <a:cs typeface="Times New Roman" panose="02020603050405020304" pitchFamily="18" charset="0"/>
              </a:rPr>
              <a:t>这就是在挑战“</a:t>
            </a:r>
            <a:r>
              <a:rPr lang="en-GB" altLang="zh-CN" dirty="0">
                <a:latin typeface="Times New Roman" panose="02020603050405020304" pitchFamily="18" charset="0"/>
                <a:ea typeface="仿宋" panose="02010609060101010101" pitchFamily="49" charset="-122"/>
                <a:cs typeface="Times New Roman" panose="02020603050405020304" pitchFamily="18" charset="0"/>
              </a:rPr>
              <a:t>hours-productivity link”</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工作时长与生产力的关联）。</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47" name="文本框 46"/>
          <p:cNvSpPr txBox="1"/>
          <p:nvPr/>
        </p:nvSpPr>
        <p:spPr>
          <a:xfrm>
            <a:off x="376628" y="4771208"/>
            <a:ext cx="6103088" cy="1754326"/>
          </a:xfrm>
          <a:prstGeom prst="rect">
            <a:avLst/>
          </a:prstGeom>
          <a:noFill/>
        </p:spPr>
        <p:txBody>
          <a:bodyPr wrap="square">
            <a:spAutoFit/>
          </a:bodyPr>
          <a:lstStyle/>
          <a:p>
            <a:pPr marL="342900" indent="-342900">
              <a:buAutoNum type="alphaUcPeriod"/>
            </a:pPr>
            <a:r>
              <a:rPr lang="zh-CN" altLang="en-US" dirty="0">
                <a:latin typeface="Times New Roman" panose="02020603050405020304" pitchFamily="18" charset="0"/>
                <a:ea typeface="仿宋" panose="02010609060101010101" pitchFamily="49" charset="-122"/>
                <a:cs typeface="Times New Roman" panose="02020603050405020304" pitchFamily="18" charset="0"/>
              </a:rPr>
              <a:t>文中只提了一句“</a:t>
            </a:r>
            <a:r>
              <a:rPr lang="en-GB" altLang="zh-CN" dirty="0">
                <a:latin typeface="Times New Roman" panose="02020603050405020304" pitchFamily="18" charset="0"/>
                <a:ea typeface="仿宋" panose="02010609060101010101" pitchFamily="49" charset="-122"/>
                <a:cs typeface="Times New Roman" panose="02020603050405020304" pitchFamily="18" charset="0"/>
              </a:rPr>
              <a:t>as AI promises to transform how we work”</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作为背景，并非“列举</a:t>
            </a:r>
            <a:r>
              <a:rPr lang="en-GB" altLang="zh-CN" dirty="0">
                <a:latin typeface="Times New Roman" panose="02020603050405020304" pitchFamily="18" charset="0"/>
                <a:ea typeface="仿宋" panose="02010609060101010101" pitchFamily="49" charset="-122"/>
                <a:cs typeface="Times New Roman" panose="02020603050405020304" pitchFamily="18" charset="0"/>
              </a:rPr>
              <a:t>AI</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带来的变化”。</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pPr marL="342900" indent="-342900">
              <a:buAutoNum type="alphaUcPeriod"/>
            </a:pPr>
            <a:r>
              <a:rPr lang="zh-CN" altLang="en-US" dirty="0">
                <a:latin typeface="Times New Roman" panose="02020603050405020304" pitchFamily="18" charset="0"/>
                <a:ea typeface="仿宋" panose="02010609060101010101" pitchFamily="49" charset="-122"/>
                <a:cs typeface="Times New Roman" panose="02020603050405020304" pitchFamily="18" charset="0"/>
              </a:rPr>
              <a:t>没有描述“以员工为中心的做法”（如弹性工作、关怀员工等）。</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pPr marL="342900" indent="-342900">
              <a:buAutoNum type="alphaUcPeriod"/>
            </a:pPr>
            <a:r>
              <a:rPr lang="zh-CN" altLang="en-US" dirty="0">
                <a:latin typeface="Times New Roman" panose="02020603050405020304" pitchFamily="18" charset="0"/>
                <a:ea typeface="仿宋" panose="02010609060101010101" pitchFamily="49" charset="-122"/>
                <a:cs typeface="Times New Roman" panose="02020603050405020304" pitchFamily="18" charset="0"/>
              </a:rPr>
              <a:t>作者在后文支持四天工作周，但</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引入话题时</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并未倡导它，而是先挑战旧观念。倡导是后续内容。</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3" name="图形" descr="5c48316ed13c7"/>
          <p:cNvPicPr>
            <a:picLocks noChangeAspect="1"/>
          </p:cNvPicPr>
          <p:nvPr/>
        </p:nvPicPr>
        <p:blipFill>
          <a:blip r:embed="rId2"/>
          <a:srcRect t="-566"/>
          <a:stretch>
            <a:fillRect/>
          </a:stretch>
        </p:blipFill>
        <p:spPr>
          <a:xfrm>
            <a:off x="21853" y="1906469"/>
            <a:ext cx="785770" cy="770908"/>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animBg="1"/>
      <p:bldP spid="17" grpId="0" animBg="1"/>
      <p:bldP spid="18" grpId="0" animBg="1"/>
      <p:bldP spid="24" grpId="0"/>
      <p:bldP spid="42"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pic>
        <p:nvPicPr>
          <p:cNvPr id="14" name="图形" descr="D:/包图网/65be147eb50dd.png65be147eb50dd"/>
          <p:cNvPicPr>
            <a:picLocks noChangeAspect="1"/>
          </p:cNvPicPr>
          <p:nvPr/>
        </p:nvPicPr>
        <p:blipFill>
          <a:blip r:embed="rId2"/>
          <a:srcRect/>
          <a:stretch>
            <a:fillRect/>
          </a:stretch>
        </p:blipFill>
        <p:spPr>
          <a:xfrm>
            <a:off x="10810240" y="5040165"/>
            <a:ext cx="1175702" cy="1499699"/>
          </a:xfrm>
          <a:prstGeom prst="rect">
            <a:avLst/>
          </a:prstGeom>
        </p:spPr>
      </p:pic>
      <p:sp>
        <p:nvSpPr>
          <p:cNvPr id="15" name="图形"/>
          <p:cNvSpPr txBox="1"/>
          <p:nvPr/>
        </p:nvSpPr>
        <p:spPr>
          <a:xfrm>
            <a:off x="1163955" y="566102"/>
            <a:ext cx="3310890" cy="4927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C</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sp>
        <p:nvSpPr>
          <p:cNvPr id="17" name="文本框 16"/>
          <p:cNvSpPr txBox="1"/>
          <p:nvPr/>
        </p:nvSpPr>
        <p:spPr>
          <a:xfrm>
            <a:off x="264160" y="1175166"/>
            <a:ext cx="11721782" cy="830997"/>
          </a:xfrm>
          <a:prstGeom prst="rect">
            <a:avLst/>
          </a:prstGeom>
          <a:noFill/>
        </p:spPr>
        <p:txBody>
          <a:bodyPr wrap="square">
            <a:spAutoFit/>
          </a:bodyPr>
          <a:lstStyle/>
          <a:p>
            <a:pPr fontAlgn="base"/>
            <a:r>
              <a:rPr lang="en-US" altLang="zh-CN" sz="2400" dirty="0">
                <a:latin typeface="Times New Roman" panose="02020603050405020304" pitchFamily="18" charset="0"/>
                <a:cs typeface="Times New Roman" panose="02020603050405020304" pitchFamily="18" charset="0"/>
              </a:rPr>
              <a:t>29. What does the underlined word “</a:t>
            </a:r>
            <a:r>
              <a:rPr lang="en-US" altLang="zh-CN" sz="2400" b="1" u="sng" dirty="0">
                <a:latin typeface="Times New Roman" panose="02020603050405020304" pitchFamily="18" charset="0"/>
                <a:cs typeface="Times New Roman" panose="02020603050405020304" pitchFamily="18" charset="0"/>
              </a:rPr>
              <a:t>relinquish   /</a:t>
            </a:r>
            <a:r>
              <a:rPr lang="en-US" altLang="zh-CN" sz="2400" b="1" u="sng" dirty="0" err="1">
                <a:latin typeface="Times New Roman" panose="02020603050405020304" pitchFamily="18" charset="0"/>
                <a:cs typeface="Times New Roman" panose="02020603050405020304" pitchFamily="18" charset="0"/>
              </a:rPr>
              <a:t>rɪˈlɪŋkwɪʃ</a:t>
            </a:r>
            <a:r>
              <a:rPr lang="en-US" altLang="zh-CN" sz="2400" b="1" u="sng"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 in paragraph 2 mean?</a:t>
            </a:r>
            <a:endParaRPr lang="zh-CN" altLang="zh-CN" sz="2400" dirty="0">
              <a:latin typeface="Times New Roman" panose="02020603050405020304" pitchFamily="18" charset="0"/>
              <a:cs typeface="Times New Roman" panose="02020603050405020304" pitchFamily="18" charset="0"/>
            </a:endParaRPr>
          </a:p>
          <a:p>
            <a:pPr fontAlgn="base"/>
            <a:r>
              <a:rPr lang="en-US" altLang="zh-CN" sz="2400" dirty="0">
                <a:latin typeface="Times New Roman" panose="02020603050405020304" pitchFamily="18" charset="0"/>
                <a:cs typeface="Times New Roman" panose="02020603050405020304" pitchFamily="18" charset="0"/>
              </a:rPr>
              <a:t>A. Set aside.	B. Count on.	C. Give up.	D. Care about.</a:t>
            </a:r>
            <a:endParaRPr lang="zh-CN" altLang="zh-CN" sz="2400" dirty="0">
              <a:latin typeface="Times New Roman" panose="02020603050405020304" pitchFamily="18" charset="0"/>
              <a:cs typeface="Times New Roman" panose="02020603050405020304" pitchFamily="18" charset="0"/>
            </a:endParaRPr>
          </a:p>
        </p:txBody>
      </p:sp>
      <p:sp>
        <p:nvSpPr>
          <p:cNvPr id="22" name="文本框 21"/>
          <p:cNvSpPr txBox="1"/>
          <p:nvPr/>
        </p:nvSpPr>
        <p:spPr>
          <a:xfrm>
            <a:off x="264160" y="1991442"/>
            <a:ext cx="11663680" cy="2169825"/>
          </a:xfrm>
          <a:prstGeom prst="rect">
            <a:avLst/>
          </a:prstGeom>
          <a:noFill/>
        </p:spPr>
        <p:txBody>
          <a:bodyPr wrap="square">
            <a:spAutoFit/>
          </a:bodyPr>
          <a:lstStyle/>
          <a:p>
            <a:pPr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 fact, many workers could dutifully keep themselves busy for an entire day without doing anything of real value, instead answering pointless emails and attending unnecessary meetings. Meanwhile, many are struggling under the unsustainable consequences of applying an industrial-era measure of productivity ——namely, dividing output by hours ——to our modern knowledge economy. As a result, workers are under constant pressure to </a:t>
            </a:r>
            <a:r>
              <a:rPr lang="en-US" altLang="zh-CN" sz="2400" b="1"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relinquish</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their rightfully earned time to prove their commitment.</a:t>
            </a:r>
            <a:endParaRPr lang="zh-CN" altLang="zh-CN" sz="1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8" name="矩形 27"/>
          <p:cNvSpPr/>
          <p:nvPr/>
        </p:nvSpPr>
        <p:spPr>
          <a:xfrm>
            <a:off x="3755064" y="2060499"/>
            <a:ext cx="7055175" cy="363724"/>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9" name="矩形 28"/>
          <p:cNvSpPr/>
          <p:nvPr/>
        </p:nvSpPr>
        <p:spPr>
          <a:xfrm>
            <a:off x="947257" y="3797543"/>
            <a:ext cx="2807807" cy="363724"/>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1" name="文本框 30"/>
          <p:cNvSpPr txBox="1"/>
          <p:nvPr/>
        </p:nvSpPr>
        <p:spPr>
          <a:xfrm>
            <a:off x="883462" y="4215603"/>
            <a:ext cx="3008055" cy="369332"/>
          </a:xfrm>
          <a:prstGeom prst="rect">
            <a:avLst/>
          </a:prstGeom>
          <a:noFill/>
        </p:spPr>
        <p:txBody>
          <a:bodyPr wrap="square">
            <a:spAutoFit/>
          </a:bodyPr>
          <a:lstStyle/>
          <a:p>
            <a:r>
              <a:rPr lang="zh-CN" altLang="en-US" dirty="0">
                <a:highlight>
                  <a:srgbClr val="FFFF00"/>
                </a:highlight>
              </a:rPr>
              <a:t>合法应得的休息或下班时间</a:t>
            </a:r>
            <a:endParaRPr lang="zh-CN" altLang="en-US" dirty="0">
              <a:highlight>
                <a:srgbClr val="FFFF00"/>
              </a:highlight>
            </a:endParaRPr>
          </a:p>
        </p:txBody>
      </p:sp>
      <p:sp>
        <p:nvSpPr>
          <p:cNvPr id="33" name="文本框 32"/>
          <p:cNvSpPr txBox="1"/>
          <p:nvPr/>
        </p:nvSpPr>
        <p:spPr>
          <a:xfrm>
            <a:off x="344553" y="4836595"/>
            <a:ext cx="6103088" cy="923330"/>
          </a:xfrm>
          <a:prstGeom prst="rect">
            <a:avLst/>
          </a:prstGeom>
          <a:noFill/>
        </p:spPr>
        <p:txBody>
          <a:bodyPr wrap="square">
            <a:spAutoFit/>
          </a:bodyPr>
          <a:lstStyle/>
          <a:p>
            <a:r>
              <a:rPr lang="en-US" altLang="zh-CN" dirty="0"/>
              <a:t>A. </a:t>
            </a:r>
            <a:r>
              <a:rPr lang="zh-CN" altLang="en-US" dirty="0"/>
              <a:t>“留出时间”暗示主动安排，与“被迫压力”矛盾。</a:t>
            </a:r>
            <a:endParaRPr lang="en-US" altLang="zh-CN" dirty="0"/>
          </a:p>
          <a:p>
            <a:r>
              <a:rPr lang="en-US" altLang="zh-CN" dirty="0"/>
              <a:t>B. </a:t>
            </a:r>
            <a:r>
              <a:rPr lang="zh-CN" altLang="en-US" dirty="0"/>
              <a:t>“依赖时间”不通。</a:t>
            </a:r>
            <a:endParaRPr lang="en-US" altLang="zh-CN" dirty="0"/>
          </a:p>
          <a:p>
            <a:r>
              <a:rPr lang="en-US" altLang="zh-CN" dirty="0"/>
              <a:t>D. </a:t>
            </a:r>
            <a:r>
              <a:rPr lang="zh-CN" altLang="en-US" dirty="0"/>
              <a:t>“关心时间”不符合语境。</a:t>
            </a:r>
            <a:endParaRPr lang="zh-CN" altLang="en-US" dirty="0"/>
          </a:p>
        </p:txBody>
      </p:sp>
      <p:sp>
        <p:nvSpPr>
          <p:cNvPr id="35" name="文本框 34"/>
          <p:cNvSpPr txBox="1"/>
          <p:nvPr/>
        </p:nvSpPr>
        <p:spPr>
          <a:xfrm>
            <a:off x="4008354" y="4109086"/>
            <a:ext cx="7882581" cy="646331"/>
          </a:xfrm>
          <a:prstGeom prst="rect">
            <a:avLst/>
          </a:prstGeom>
          <a:noFill/>
        </p:spPr>
        <p:txBody>
          <a:bodyPr wrap="square">
            <a:spAutoFit/>
          </a:bodyPr>
          <a:lstStyle/>
          <a:p>
            <a:r>
              <a:rPr lang="zh-CN" altLang="en-US" dirty="0">
                <a:highlight>
                  <a:srgbClr val="FFFF00"/>
                </a:highlight>
              </a:rPr>
              <a:t>上下文逻辑：工人为了证明自己“敬业”，不得不牺牲或放弃本该属于自己的休息时间。</a:t>
            </a:r>
            <a:endParaRPr lang="zh-CN" altLang="en-US" dirty="0">
              <a:highlight>
                <a:srgbClr val="FFFF00"/>
              </a:highlight>
            </a:endParaRPr>
          </a:p>
        </p:txBody>
      </p:sp>
      <p:pic>
        <p:nvPicPr>
          <p:cNvPr id="3" name="图形" descr="5c48316ed13c7"/>
          <p:cNvPicPr>
            <a:picLocks noChangeAspect="1"/>
          </p:cNvPicPr>
          <p:nvPr/>
        </p:nvPicPr>
        <p:blipFill>
          <a:blip r:embed="rId3"/>
          <a:srcRect t="-566"/>
          <a:stretch>
            <a:fillRect/>
          </a:stretch>
        </p:blipFill>
        <p:spPr>
          <a:xfrm>
            <a:off x="3498632" y="1515839"/>
            <a:ext cx="785770" cy="77090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451" y="2060498"/>
            <a:ext cx="11560996" cy="4479365"/>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1" grpId="0"/>
      <p:bldP spid="33"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292847" y="105694"/>
            <a:ext cx="751840" cy="936625"/>
          </a:xfrm>
          <a:prstGeom prst="rect">
            <a:avLst/>
          </a:prstGeom>
        </p:spPr>
      </p:pic>
      <p:sp>
        <p:nvSpPr>
          <p:cNvPr id="15" name="图形"/>
          <p:cNvSpPr txBox="1"/>
          <p:nvPr/>
        </p:nvSpPr>
        <p:spPr>
          <a:xfrm>
            <a:off x="1044687" y="344473"/>
            <a:ext cx="3310890" cy="4927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C</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sp>
        <p:nvSpPr>
          <p:cNvPr id="17" name="文本框 16"/>
          <p:cNvSpPr txBox="1"/>
          <p:nvPr/>
        </p:nvSpPr>
        <p:spPr>
          <a:xfrm>
            <a:off x="144892" y="823600"/>
            <a:ext cx="11721782" cy="1200329"/>
          </a:xfrm>
          <a:prstGeom prst="rect">
            <a:avLst/>
          </a:prstGeom>
          <a:noFill/>
        </p:spPr>
        <p:txBody>
          <a:bodyPr wrap="square">
            <a:spAutoFit/>
          </a:bodyPr>
          <a:lstStyle/>
          <a:p>
            <a:pPr fontAlgn="base"/>
            <a:r>
              <a:rPr lang="en-US" altLang="zh-CN" sz="2400" dirty="0">
                <a:latin typeface="Times New Roman" panose="02020603050405020304" pitchFamily="18" charset="0"/>
                <a:cs typeface="Times New Roman" panose="02020603050405020304" pitchFamily="18" charset="0"/>
              </a:rPr>
              <a:t>30. What </a:t>
            </a:r>
            <a:r>
              <a:rPr lang="en-US" altLang="zh-CN" sz="2400" dirty="0">
                <a:highlight>
                  <a:srgbClr val="FFFF00"/>
                </a:highlight>
                <a:latin typeface="Times New Roman" panose="02020603050405020304" pitchFamily="18" charset="0"/>
                <a:cs typeface="Times New Roman" panose="02020603050405020304" pitchFamily="18" charset="0"/>
              </a:rPr>
              <a:t>weakens organizational effectiveness </a:t>
            </a:r>
            <a:r>
              <a:rPr lang="en-US" altLang="zh-CN" sz="2400" dirty="0">
                <a:latin typeface="Times New Roman" panose="02020603050405020304" pitchFamily="18" charset="0"/>
                <a:cs typeface="Times New Roman" panose="02020603050405020304" pitchFamily="18" charset="0"/>
              </a:rPr>
              <a:t>according to paragraph 3?</a:t>
            </a:r>
            <a:endParaRPr lang="zh-CN" altLang="zh-CN" sz="2400" dirty="0">
              <a:latin typeface="Times New Roman" panose="02020603050405020304" pitchFamily="18" charset="0"/>
              <a:cs typeface="Times New Roman" panose="02020603050405020304" pitchFamily="18" charset="0"/>
            </a:endParaRPr>
          </a:p>
          <a:p>
            <a:pPr marL="457200" indent="-457200" fontAlgn="base">
              <a:buAutoNum type="alphaUcPeriod"/>
            </a:pPr>
            <a:r>
              <a:rPr lang="en-US" altLang="zh-CN" sz="2400" dirty="0">
                <a:latin typeface="Times New Roman" panose="02020603050405020304" pitchFamily="18" charset="0"/>
                <a:cs typeface="Times New Roman" panose="02020603050405020304" pitchFamily="18" charset="0"/>
              </a:rPr>
              <a:t>Job burnout.		B. Performative busyness.	</a:t>
            </a:r>
            <a:endParaRPr lang="en-US" altLang="zh-CN" sz="2400" dirty="0">
              <a:latin typeface="Times New Roman" panose="02020603050405020304" pitchFamily="18" charset="0"/>
              <a:cs typeface="Times New Roman" panose="02020603050405020304" pitchFamily="18" charset="0"/>
            </a:endParaRPr>
          </a:p>
          <a:p>
            <a:pPr fontAlgn="base"/>
            <a:r>
              <a:rPr lang="en-US" altLang="zh-CN" sz="2400" dirty="0">
                <a:latin typeface="Times New Roman" panose="02020603050405020304" pitchFamily="18" charset="0"/>
                <a:cs typeface="Times New Roman" panose="02020603050405020304" pitchFamily="18" charset="0"/>
              </a:rPr>
              <a:t>C. Unfair punishment.		D. Unnoticed commitment.</a:t>
            </a:r>
            <a:endParaRPr lang="zh-CN" altLang="zh-CN"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144892" y="2023929"/>
            <a:ext cx="11663680" cy="2516073"/>
          </a:xfrm>
          <a:prstGeom prst="rect">
            <a:avLst/>
          </a:prstGeom>
          <a:noFill/>
        </p:spPr>
        <p:txBody>
          <a:bodyPr wrap="square">
            <a:spAutoFit/>
          </a:bodyPr>
          <a:lstStyle/>
          <a:p>
            <a:pPr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Those who finish their tasks more quickly are typically rewarded with more work to fill the hours they've saved, in what is sometimes referred to as “performance punishment.” A co-worker who works through evenings, weekends, or lunch breaks to complete the same workload, meanwhile, is often more likely to be praised or even promoted for their perceived commitment. This dynamic ultimately creates more pressure to look busy than to deliver value, which is getting in the way of actually getting work done and holding back organizational productivity while wearing down workers’ well-being.</a:t>
            </a:r>
            <a:endParaRPr lang="zh-CN" altLang="zh-CN" sz="1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9173819" y="868670"/>
            <a:ext cx="2494722" cy="369332"/>
          </a:xfrm>
          <a:prstGeom prst="rect">
            <a:avLst/>
          </a:prstGeom>
          <a:noFill/>
        </p:spPr>
        <p:txBody>
          <a:bodyPr wrap="square">
            <a:spAutoFit/>
          </a:bodyPr>
          <a:lstStyle/>
          <a:p>
            <a:r>
              <a:rPr lang="zh-CN" altLang="en-US" dirty="0">
                <a:highlight>
                  <a:srgbClr val="FFFF00"/>
                </a:highlight>
              </a:rPr>
              <a:t>什么削弱了组织效率？</a:t>
            </a:r>
            <a:endParaRPr lang="zh-CN" altLang="en-US" dirty="0">
              <a:highlight>
                <a:srgbClr val="FFFF00"/>
              </a:highlight>
            </a:endParaRPr>
          </a:p>
        </p:txBody>
      </p:sp>
      <p:sp>
        <p:nvSpPr>
          <p:cNvPr id="6" name="矩形 5"/>
          <p:cNvSpPr/>
          <p:nvPr/>
        </p:nvSpPr>
        <p:spPr>
          <a:xfrm>
            <a:off x="1926267" y="3451984"/>
            <a:ext cx="4196240" cy="302092"/>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245167" y="3797044"/>
            <a:ext cx="11423374" cy="345061"/>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矩形 7"/>
          <p:cNvSpPr/>
          <p:nvPr/>
        </p:nvSpPr>
        <p:spPr>
          <a:xfrm>
            <a:off x="245167" y="4145319"/>
            <a:ext cx="8600661" cy="302092"/>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矩形 8"/>
          <p:cNvSpPr/>
          <p:nvPr/>
        </p:nvSpPr>
        <p:spPr>
          <a:xfrm>
            <a:off x="6122507" y="3448770"/>
            <a:ext cx="5546034" cy="308520"/>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2" name="文本框 11"/>
          <p:cNvSpPr txBox="1"/>
          <p:nvPr/>
        </p:nvSpPr>
        <p:spPr>
          <a:xfrm>
            <a:off x="173577" y="4918490"/>
            <a:ext cx="11771251" cy="369332"/>
          </a:xfrm>
          <a:prstGeom prst="rect">
            <a:avLst/>
          </a:prstGeom>
          <a:noFill/>
        </p:spPr>
        <p:txBody>
          <a:bodyPr wrap="square">
            <a:spAutoFit/>
          </a:bodyPr>
          <a:lstStyle/>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这种动态的结果：人们更关注“看起来忙”，而不是“创造价值”；阻碍工作真正完成；降低组织生产力。</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13" name="椭圆 12"/>
          <p:cNvSpPr/>
          <p:nvPr/>
        </p:nvSpPr>
        <p:spPr>
          <a:xfrm>
            <a:off x="7573619" y="2345641"/>
            <a:ext cx="3483113" cy="4572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17"/>
          <p:cNvSpPr txBox="1"/>
          <p:nvPr/>
        </p:nvSpPr>
        <p:spPr>
          <a:xfrm>
            <a:off x="173578" y="4493521"/>
            <a:ext cx="10883153" cy="369332"/>
          </a:xfrm>
          <a:prstGeom prst="rect">
            <a:avLst/>
          </a:prstGeom>
          <a:noFill/>
        </p:spPr>
        <p:txBody>
          <a:bodyPr wrap="square">
            <a:spAutoFit/>
          </a:bodyPr>
          <a:lstStyle/>
          <a:p>
            <a:r>
              <a:rPr lang="zh-CN" altLang="en-US" b="1" dirty="0">
                <a:latin typeface="仿宋" panose="02010609060101010101" pitchFamily="49" charset="-122"/>
                <a:ea typeface="仿宋" panose="02010609060101010101" pitchFamily="49" charset="-122"/>
              </a:rPr>
              <a:t>什么是“表演式忙碌”？员工为了显得敬业，故意拖延工作、加班、周末工作，而不是真正高效完成任务。</a:t>
            </a:r>
            <a:endParaRPr lang="zh-CN" altLang="en-US" b="1" dirty="0">
              <a:latin typeface="仿宋" panose="02010609060101010101" pitchFamily="49" charset="-122"/>
              <a:ea typeface="仿宋" panose="02010609060101010101" pitchFamily="49" charset="-122"/>
            </a:endParaRPr>
          </a:p>
        </p:txBody>
      </p:sp>
      <p:pic>
        <p:nvPicPr>
          <p:cNvPr id="19" name="图形" descr="5c48316ed13c7"/>
          <p:cNvPicPr>
            <a:picLocks noChangeAspect="1"/>
          </p:cNvPicPr>
          <p:nvPr/>
        </p:nvPicPr>
        <p:blipFill>
          <a:blip r:embed="rId2"/>
          <a:srcRect t="-566"/>
          <a:stretch>
            <a:fillRect/>
          </a:stretch>
        </p:blipFill>
        <p:spPr>
          <a:xfrm>
            <a:off x="3401189" y="1213262"/>
            <a:ext cx="785770" cy="770908"/>
          </a:xfrm>
          <a:prstGeom prst="rect">
            <a:avLst/>
          </a:prstGeom>
        </p:spPr>
      </p:pic>
      <p:sp>
        <p:nvSpPr>
          <p:cNvPr id="21" name="文本框 20"/>
          <p:cNvSpPr txBox="1"/>
          <p:nvPr/>
        </p:nvSpPr>
        <p:spPr>
          <a:xfrm>
            <a:off x="292848" y="5343459"/>
            <a:ext cx="10763884" cy="1200329"/>
          </a:xfrm>
          <a:prstGeom prst="rect">
            <a:avLst/>
          </a:prstGeom>
          <a:noFill/>
        </p:spPr>
        <p:txBody>
          <a:bodyPr wrap="square">
            <a:spAutoFit/>
          </a:bodyPr>
          <a:lstStyle/>
          <a:p>
            <a:pPr marL="342900" indent="-342900">
              <a:buAutoNum type="alphaUcPeriod"/>
            </a:pPr>
            <a:r>
              <a:rPr lang="zh-CN" altLang="en-US" dirty="0">
                <a:latin typeface="Times New Roman" panose="02020603050405020304" pitchFamily="18" charset="0"/>
                <a:ea typeface="仿宋" panose="02010609060101010101" pitchFamily="49" charset="-122"/>
                <a:cs typeface="Times New Roman" panose="02020603050405020304" pitchFamily="18" charset="0"/>
              </a:rPr>
              <a:t>倦怠是</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后果</a:t>
            </a:r>
            <a:r>
              <a:rPr lang="zh-CN" altLang="en-US"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dirty="0">
                <a:latin typeface="Times New Roman" panose="02020603050405020304" pitchFamily="18" charset="0"/>
                <a:ea typeface="仿宋" panose="02010609060101010101" pitchFamily="49" charset="-122"/>
                <a:cs typeface="Times New Roman" panose="02020603050405020304" pitchFamily="18" charset="0"/>
              </a:rPr>
              <a:t>wearing down workers‘ well-being</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不是削弱效率的直接原因。</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dirty="0">
                <a:latin typeface="Times New Roman" panose="02020603050405020304" pitchFamily="18" charset="0"/>
                <a:ea typeface="仿宋" panose="02010609060101010101" pitchFamily="49" charset="-122"/>
                <a:cs typeface="Times New Roman" panose="02020603050405020304" pitchFamily="18" charset="0"/>
              </a:rPr>
              <a:t>C.</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文中提到“</a:t>
            </a:r>
            <a:r>
              <a:rPr lang="en-GB" altLang="zh-CN" dirty="0">
                <a:latin typeface="Times New Roman" panose="02020603050405020304" pitchFamily="18" charset="0"/>
                <a:ea typeface="仿宋" panose="02010609060101010101" pitchFamily="49" charset="-122"/>
                <a:cs typeface="Times New Roman" panose="02020603050405020304" pitchFamily="18" charset="0"/>
              </a:rPr>
              <a:t>performance punishment”</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高效者被给更多工作），但这并不是削弱组织效率的核心机制，核心是“表演式忙碌”。</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dirty="0">
                <a:latin typeface="Times New Roman" panose="02020603050405020304" pitchFamily="18" charset="0"/>
                <a:ea typeface="仿宋" panose="02010609060101010101" pitchFamily="49" charset="-122"/>
                <a:cs typeface="Times New Roman" panose="02020603050405020304" pitchFamily="18" charset="0"/>
              </a:rPr>
              <a:t>D.</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文中未说投入未被注意；相反，加班者被表扬。</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22" name="图形" descr="D:/包图网/65be147eb50dd.png65be147eb50dd"/>
          <p:cNvPicPr>
            <a:picLocks noChangeAspect="1"/>
          </p:cNvPicPr>
          <p:nvPr/>
        </p:nvPicPr>
        <p:blipFill>
          <a:blip r:embed="rId3"/>
          <a:srcRect/>
          <a:stretch>
            <a:fillRect/>
          </a:stretch>
        </p:blipFill>
        <p:spPr>
          <a:xfrm>
            <a:off x="10810240" y="5040165"/>
            <a:ext cx="1175702" cy="1499699"/>
          </a:xfrm>
          <a:prstGeom prst="rect">
            <a:avLst/>
          </a:prstGeom>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animBg="1"/>
      <p:bldP spid="18"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pic>
        <p:nvPicPr>
          <p:cNvPr id="14" name="图形" descr="D:/包图网/65be147eb50dd.png65be147eb50dd"/>
          <p:cNvPicPr>
            <a:picLocks noChangeAspect="1"/>
          </p:cNvPicPr>
          <p:nvPr/>
        </p:nvPicPr>
        <p:blipFill>
          <a:blip r:embed="rId2"/>
          <a:srcRect/>
          <a:stretch>
            <a:fillRect/>
          </a:stretch>
        </p:blipFill>
        <p:spPr>
          <a:xfrm>
            <a:off x="10810240" y="5040165"/>
            <a:ext cx="1175702" cy="1499699"/>
          </a:xfrm>
          <a:prstGeom prst="rect">
            <a:avLst/>
          </a:prstGeom>
        </p:spPr>
      </p:pic>
      <p:sp>
        <p:nvSpPr>
          <p:cNvPr id="15" name="图形"/>
          <p:cNvSpPr txBox="1"/>
          <p:nvPr/>
        </p:nvSpPr>
        <p:spPr>
          <a:xfrm>
            <a:off x="1163955" y="566102"/>
            <a:ext cx="3310890" cy="4927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latin typeface="日暮山河" panose="02000000000000000000" charset="-122"/>
                <a:ea typeface="日暮山河" panose="02000000000000000000" charset="-122"/>
                <a:cs typeface="Times New Roman" panose="02020603050405020304" pitchFamily="18" charset="0"/>
              </a:rPr>
              <a:t>Passage</a:t>
            </a:r>
            <a:r>
              <a:rPr lang="zh-CN" altLang="en-US" sz="3200" dirty="0">
                <a:latin typeface="日暮山河" panose="02000000000000000000" charset="-122"/>
                <a:ea typeface="日暮山河" panose="02000000000000000000" charset="-122"/>
                <a:cs typeface="Times New Roman" panose="02020603050405020304" pitchFamily="18" charset="0"/>
              </a:rPr>
              <a:t> </a:t>
            </a:r>
            <a:r>
              <a:rPr lang="en-US" altLang="zh-CN" sz="3200" dirty="0">
                <a:latin typeface="日暮山河" panose="02000000000000000000" charset="-122"/>
                <a:ea typeface="日暮山河" panose="02000000000000000000" charset="-122"/>
                <a:cs typeface="Times New Roman" panose="02020603050405020304" pitchFamily="18" charset="0"/>
              </a:rPr>
              <a:t>C</a:t>
            </a:r>
            <a:endParaRPr lang="en-US" altLang="zh-CN" sz="3200" dirty="0">
              <a:latin typeface="日暮山河" panose="02000000000000000000" charset="-122"/>
              <a:ea typeface="日暮山河" panose="02000000000000000000" charset="-122"/>
              <a:cs typeface="Times New Roman" panose="02020603050405020304" pitchFamily="18" charset="0"/>
            </a:endParaRPr>
          </a:p>
        </p:txBody>
      </p:sp>
      <p:sp>
        <p:nvSpPr>
          <p:cNvPr id="17" name="文本框 16"/>
          <p:cNvSpPr txBox="1"/>
          <p:nvPr/>
        </p:nvSpPr>
        <p:spPr>
          <a:xfrm>
            <a:off x="264160" y="1067448"/>
            <a:ext cx="11721782" cy="1200329"/>
          </a:xfrm>
          <a:prstGeom prst="rect">
            <a:avLst/>
          </a:prstGeom>
          <a:noFill/>
        </p:spPr>
        <p:txBody>
          <a:bodyPr wrap="square">
            <a:spAutoFit/>
          </a:bodyPr>
          <a:lstStyle/>
          <a:p>
            <a:pPr fontAlgn="base"/>
            <a:r>
              <a:rPr lang="en-US" altLang="zh-CN" sz="2400" dirty="0">
                <a:latin typeface="Times New Roman" panose="02020603050405020304" pitchFamily="18" charset="0"/>
                <a:cs typeface="Times New Roman" panose="02020603050405020304" pitchFamily="18" charset="0"/>
              </a:rPr>
              <a:t>31. What does the author think of the four-day workweek?</a:t>
            </a:r>
            <a:endParaRPr lang="zh-CN" altLang="zh-CN" sz="2400" dirty="0">
              <a:latin typeface="Times New Roman" panose="02020603050405020304" pitchFamily="18" charset="0"/>
              <a:cs typeface="Times New Roman" panose="02020603050405020304" pitchFamily="18" charset="0"/>
            </a:endParaRPr>
          </a:p>
          <a:p>
            <a:pPr fontAlgn="base"/>
            <a:r>
              <a:rPr lang="en-US" altLang="zh-CN" sz="2400" dirty="0">
                <a:latin typeface="Times New Roman" panose="02020603050405020304" pitchFamily="18" charset="0"/>
                <a:cs typeface="Times New Roman" panose="02020603050405020304" pitchFamily="18" charset="0"/>
              </a:rPr>
              <a:t>A. A reward for efficiency at work.		B. A wake-up call to stay competitive.</a:t>
            </a:r>
            <a:endParaRPr lang="zh-CN" altLang="zh-CN" sz="2400" dirty="0">
              <a:latin typeface="Times New Roman" panose="02020603050405020304" pitchFamily="18" charset="0"/>
              <a:cs typeface="Times New Roman" panose="02020603050405020304" pitchFamily="18" charset="0"/>
            </a:endParaRPr>
          </a:p>
          <a:p>
            <a:pPr fontAlgn="base"/>
            <a:r>
              <a:rPr lang="en-US" altLang="zh-CN" sz="2400" dirty="0">
                <a:latin typeface="Times New Roman" panose="02020603050405020304" pitchFamily="18" charset="0"/>
                <a:cs typeface="Times New Roman" panose="02020603050405020304" pitchFamily="18" charset="0"/>
              </a:rPr>
              <a:t>C. A push to think smarter about work.	D. A preparation for the uncertain future.</a:t>
            </a:r>
            <a:endParaRPr lang="zh-CN" altLang="zh-CN" sz="2400" dirty="0">
              <a:latin typeface="Times New Roman" panose="02020603050405020304" pitchFamily="18" charset="0"/>
              <a:cs typeface="Times New Roman" panose="02020603050405020304" pitchFamily="18" charset="0"/>
            </a:endParaRPr>
          </a:p>
        </p:txBody>
      </p:sp>
      <p:pic>
        <p:nvPicPr>
          <p:cNvPr id="3" name="图形" descr="5c48316ed13c7"/>
          <p:cNvPicPr>
            <a:picLocks noChangeAspect="1"/>
          </p:cNvPicPr>
          <p:nvPr/>
        </p:nvPicPr>
        <p:blipFill>
          <a:blip r:embed="rId3"/>
          <a:srcRect t="-566"/>
          <a:stretch>
            <a:fillRect/>
          </a:stretch>
        </p:blipFill>
        <p:spPr>
          <a:xfrm>
            <a:off x="-17332" y="1757064"/>
            <a:ext cx="785770" cy="770908"/>
          </a:xfrm>
          <a:prstGeom prst="rect">
            <a:avLst/>
          </a:prstGeom>
        </p:spPr>
      </p:pic>
      <p:sp>
        <p:nvSpPr>
          <p:cNvPr id="5" name="文本框 4"/>
          <p:cNvSpPr txBox="1"/>
          <p:nvPr/>
        </p:nvSpPr>
        <p:spPr>
          <a:xfrm>
            <a:off x="264160" y="2357392"/>
            <a:ext cx="11432134" cy="1457450"/>
          </a:xfrm>
          <a:prstGeom prst="rect">
            <a:avLst/>
          </a:prstGeom>
          <a:noFill/>
        </p:spPr>
        <p:txBody>
          <a:bodyPr wrap="square">
            <a:spAutoFit/>
          </a:bodyPr>
          <a:lstStyle/>
          <a:p>
            <a:pPr indent="495300" algn="just" fontAlgn="base">
              <a:lnSpc>
                <a:spcPts val="2700"/>
              </a:lnSpc>
              <a:buNone/>
            </a:pPr>
            <a:r>
              <a:rPr lang="en-US" alt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 it is time for us to be smarter about how we work. That is ultimately what the four-day-workweek movement seeks to inspire. Instead of just giving everyone an extra vacation day each week, when positioned as a performance-based motivator, the four-day workweek becomes a wake-up call to refocus our time and energy at work on the things that really matter to the business.</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9879496" y="2769497"/>
            <a:ext cx="1816798" cy="32384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264160" y="3157588"/>
            <a:ext cx="11432134" cy="32384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矩形 7"/>
          <p:cNvSpPr/>
          <p:nvPr/>
        </p:nvSpPr>
        <p:spPr>
          <a:xfrm>
            <a:off x="264160" y="3489100"/>
            <a:ext cx="6494449" cy="32384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矩形 8"/>
          <p:cNvSpPr/>
          <p:nvPr/>
        </p:nvSpPr>
        <p:spPr>
          <a:xfrm>
            <a:off x="1163954" y="2388834"/>
            <a:ext cx="5375993" cy="32384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3" name="文本框 12"/>
          <p:cNvSpPr txBox="1"/>
          <p:nvPr/>
        </p:nvSpPr>
        <p:spPr>
          <a:xfrm>
            <a:off x="375552" y="3864749"/>
            <a:ext cx="11432133" cy="923330"/>
          </a:xfrm>
          <a:prstGeom prst="rect">
            <a:avLst/>
          </a:prstGeom>
          <a:noFill/>
        </p:spPr>
        <p:txBody>
          <a:bodyPr wrap="square">
            <a:spAutoFit/>
          </a:bodyPr>
          <a:lstStyle/>
          <a:p>
            <a:r>
              <a:rPr lang="zh-CN" altLang="en-US" dirty="0">
                <a:latin typeface="Times New Roman" panose="02020603050405020304" pitchFamily="18" charset="0"/>
                <a:ea typeface="仿宋" panose="02010609060101010101" pitchFamily="49" charset="-122"/>
                <a:cs typeface="Times New Roman" panose="02020603050405020304" pitchFamily="18" charset="0"/>
              </a:rPr>
              <a:t>将其作为</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基于绩效的激励</a:t>
            </a:r>
            <a:r>
              <a:rPr lang="zh-CN" altLang="en-US"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dirty="0">
                <a:latin typeface="Times New Roman" panose="02020603050405020304" pitchFamily="18" charset="0"/>
                <a:ea typeface="仿宋" panose="02010609060101010101" pitchFamily="49" charset="-122"/>
                <a:cs typeface="Times New Roman" panose="02020603050405020304" pitchFamily="18" charset="0"/>
              </a:rPr>
              <a:t>performance-based motivator</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一个</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警钟</a:t>
            </a:r>
            <a:r>
              <a:rPr lang="zh-CN" altLang="en-US"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dirty="0">
                <a:latin typeface="Times New Roman" panose="02020603050405020304" pitchFamily="18" charset="0"/>
                <a:ea typeface="仿宋" panose="02010609060101010101" pitchFamily="49" charset="-122"/>
                <a:cs typeface="Times New Roman" panose="02020603050405020304" pitchFamily="18" charset="0"/>
              </a:rPr>
              <a:t>wake-up call</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让人们</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重新聚焦时间和精力在真正对工作有意义的事情上。</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“be smarter about how we work” + “refocus on what matters”</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latin typeface="Times New Roman" panose="02020603050405020304" pitchFamily="18" charset="0"/>
                <a:ea typeface="仿宋" panose="02010609060101010101" pitchFamily="49" charset="-122"/>
                <a:cs typeface="Times New Roman" panose="02020603050405020304" pitchFamily="18" charset="0"/>
              </a:rPr>
              <a:t>think</a:t>
            </a:r>
            <a:r>
              <a:rPr lang="zh-CN" altLang="en-US" dirty="0">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latin typeface="Times New Roman" panose="02020603050405020304" pitchFamily="18" charset="0"/>
                <a:ea typeface="仿宋" panose="02010609060101010101" pitchFamily="49" charset="-122"/>
                <a:cs typeface="Times New Roman" panose="02020603050405020304" pitchFamily="18" charset="0"/>
              </a:rPr>
              <a:t>smarter</a:t>
            </a:r>
            <a:r>
              <a:rPr lang="zh-CN" altLang="en-US" dirty="0">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about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latin typeface="Times New Roman" panose="02020603050405020304" pitchFamily="18" charset="0"/>
                <a:ea typeface="仿宋" panose="02010609060101010101" pitchFamily="49" charset="-122"/>
                <a:cs typeface="Times New Roman" panose="02020603050405020304" pitchFamily="18" charset="0"/>
              </a:rPr>
              <a:t>work</a:t>
            </a:r>
            <a:r>
              <a:rPr lang="zh-CN" altLang="en-US" dirty="0">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t>促使人们</a:t>
            </a:r>
            <a:r>
              <a:rPr lang="zh-CN" altLang="en-US" b="1" dirty="0"/>
              <a:t>更聪明地工作。</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18" name="文本框 17"/>
          <p:cNvSpPr txBox="1"/>
          <p:nvPr/>
        </p:nvSpPr>
        <p:spPr>
          <a:xfrm>
            <a:off x="375552" y="4788079"/>
            <a:ext cx="10434688" cy="1477328"/>
          </a:xfrm>
          <a:prstGeom prst="rect">
            <a:avLst/>
          </a:prstGeom>
          <a:noFill/>
        </p:spPr>
        <p:txBody>
          <a:bodyPr wrap="square">
            <a:spAutoFit/>
          </a:bodyPr>
          <a:lstStyle/>
          <a:p>
            <a:pPr marL="342900" indent="-342900">
              <a:buAutoNum type="alphaUcPeriod"/>
            </a:pPr>
            <a:r>
              <a:rPr lang="zh-CN" altLang="en-US" dirty="0">
                <a:latin typeface="Times New Roman" panose="02020603050405020304" pitchFamily="18" charset="0"/>
                <a:ea typeface="仿宋" panose="02010609060101010101" pitchFamily="49" charset="-122"/>
                <a:cs typeface="Times New Roman" panose="02020603050405020304" pitchFamily="18" charset="0"/>
              </a:rPr>
              <a:t>作者明确说不是“</a:t>
            </a:r>
            <a:r>
              <a:rPr lang="en-GB" altLang="zh-CN" dirty="0">
                <a:latin typeface="Times New Roman" panose="02020603050405020304" pitchFamily="18" charset="0"/>
                <a:ea typeface="仿宋" panose="02010609060101010101" pitchFamily="49" charset="-122"/>
                <a:cs typeface="Times New Roman" panose="02020603050405020304" pitchFamily="18" charset="0"/>
              </a:rPr>
              <a:t>extra vacation day”</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而是“</a:t>
            </a:r>
            <a:r>
              <a:rPr lang="en-GB" altLang="zh-CN" dirty="0">
                <a:latin typeface="Times New Roman" panose="02020603050405020304" pitchFamily="18" charset="0"/>
                <a:ea typeface="仿宋" panose="02010609060101010101" pitchFamily="49" charset="-122"/>
                <a:cs typeface="Times New Roman" panose="02020603050405020304" pitchFamily="18" charset="0"/>
              </a:rPr>
              <a:t>performance-based motivator”</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但本质是改变工作方式，不是奖励。</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pPr marL="342900" indent="-342900">
              <a:buAutoNum type="alphaUcPeriod"/>
            </a:pPr>
            <a:r>
              <a:rPr lang="zh-CN" altLang="en-US" dirty="0">
                <a:latin typeface="Times New Roman" panose="02020603050405020304" pitchFamily="18" charset="0"/>
                <a:ea typeface="仿宋" panose="02010609060101010101" pitchFamily="49" charset="-122"/>
                <a:cs typeface="Times New Roman" panose="02020603050405020304" pitchFamily="18" charset="0"/>
              </a:rPr>
              <a:t>原文有“</a:t>
            </a:r>
            <a:r>
              <a:rPr lang="en-GB" altLang="zh-CN" dirty="0">
                <a:latin typeface="Times New Roman" panose="02020603050405020304" pitchFamily="18" charset="0"/>
                <a:ea typeface="仿宋" panose="02010609060101010101" pitchFamily="49" charset="-122"/>
                <a:cs typeface="Times New Roman" panose="02020603050405020304" pitchFamily="18" charset="0"/>
              </a:rPr>
              <a:t>wake-up call”</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但后面强调的是“</a:t>
            </a:r>
            <a:r>
              <a:rPr lang="en-GB" altLang="zh-CN" dirty="0">
                <a:latin typeface="Times New Roman" panose="02020603050405020304" pitchFamily="18" charset="0"/>
                <a:ea typeface="仿宋" panose="02010609060101010101" pitchFamily="49" charset="-122"/>
                <a:cs typeface="Times New Roman" panose="02020603050405020304" pitchFamily="18" charset="0"/>
              </a:rPr>
              <a:t>refocus on what matters”</a:t>
            </a:r>
            <a:r>
              <a:rPr lang="zh-CN" altLang="en-US" dirty="0">
                <a:latin typeface="Times New Roman" panose="02020603050405020304" pitchFamily="18" charset="0"/>
                <a:ea typeface="仿宋" panose="02010609060101010101" pitchFamily="49" charset="-122"/>
                <a:cs typeface="Times New Roman" panose="02020603050405020304" pitchFamily="18" charset="0"/>
              </a:rPr>
              <a:t>而不是泛泛的“</a:t>
            </a:r>
            <a:r>
              <a:rPr lang="en-GB" altLang="zh-CN" dirty="0">
                <a:latin typeface="Times New Roman" panose="02020603050405020304" pitchFamily="18" charset="0"/>
                <a:ea typeface="仿宋" panose="02010609060101010101" pitchFamily="49" charset="-122"/>
                <a:cs typeface="Times New Roman" panose="02020603050405020304" pitchFamily="18" charset="0"/>
              </a:rPr>
              <a:t>stay competitive”</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dirty="0">
                <a:latin typeface="Times New Roman" panose="02020603050405020304" pitchFamily="18" charset="0"/>
                <a:ea typeface="仿宋" panose="02010609060101010101" pitchFamily="49" charset="-122"/>
                <a:cs typeface="Times New Roman" panose="02020603050405020304" pitchFamily="18" charset="0"/>
              </a:rPr>
              <a:t>C</a:t>
            </a:r>
            <a:r>
              <a:rPr lang="zh-CN" altLang="en-US" dirty="0">
                <a:latin typeface="Times New Roman" panose="02020603050405020304" pitchFamily="18" charset="0"/>
                <a:ea typeface="仿宋" panose="02010609060101010101" pitchFamily="49" charset="-122"/>
                <a:cs typeface="Times New Roman" panose="02020603050405020304" pitchFamily="18" charset="0"/>
              </a:rPr>
              <a:t>项更贴近作者核心观点。</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dirty="0">
                <a:latin typeface="Times New Roman" panose="02020603050405020304" pitchFamily="18" charset="0"/>
                <a:ea typeface="仿宋" panose="02010609060101010101" pitchFamily="49" charset="-122"/>
                <a:cs typeface="Times New Roman" panose="02020603050405020304" pitchFamily="18" charset="0"/>
              </a:rPr>
              <a:t>D.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第五段提到</a:t>
            </a:r>
            <a:r>
              <a:rPr lang="en-GB" altLang="zh-CN" dirty="0">
                <a:latin typeface="Times New Roman" panose="02020603050405020304" pitchFamily="18" charset="0"/>
                <a:ea typeface="仿宋" panose="02010609060101010101" pitchFamily="49" charset="-122"/>
                <a:cs typeface="Times New Roman" panose="02020603050405020304" pitchFamily="18" charset="0"/>
              </a:rPr>
              <a:t>AI</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未来，但这不是四天工作周的目的，只是背景。</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5287" y="217555"/>
            <a:ext cx="6416144" cy="6401905"/>
          </a:xfrm>
          <a:prstGeom prst="rect">
            <a:avLst/>
          </a:prstGeom>
        </p:spPr>
      </p:pic>
      <p:sp>
        <p:nvSpPr>
          <p:cNvPr id="4" name="文本框 3"/>
          <p:cNvSpPr txBox="1"/>
          <p:nvPr/>
        </p:nvSpPr>
        <p:spPr>
          <a:xfrm>
            <a:off x="6641431" y="2004264"/>
            <a:ext cx="5325282" cy="3416320"/>
          </a:xfrm>
          <a:prstGeom prst="rect">
            <a:avLst/>
          </a:prstGeom>
          <a:noFill/>
        </p:spPr>
        <p:txBody>
          <a:bodyPr wrap="square">
            <a:spAutoFit/>
          </a:bodyPr>
          <a:lstStyle/>
          <a:p>
            <a:pPr algn="just"/>
            <a:r>
              <a:rPr lang="en-GB" altLang="zh-CN" sz="2400" b="1" dirty="0">
                <a:latin typeface="Times New Roman" panose="02020603050405020304" pitchFamily="18" charset="0"/>
                <a:cs typeface="Times New Roman" panose="02020603050405020304" pitchFamily="18" charset="0"/>
              </a:rPr>
              <a:t>Main idea:</a:t>
            </a:r>
            <a:r>
              <a:rPr lang="en-GB" altLang="zh-CN" sz="2400" dirty="0">
                <a:latin typeface="Times New Roman" panose="02020603050405020304" pitchFamily="18" charset="0"/>
                <a:cs typeface="Times New Roman" panose="02020603050405020304" pitchFamily="18" charset="0"/>
              </a:rPr>
              <a:t> People should put away their phones during free time and let their minds wander. Research shows that daydreaming/mind-wandering brings unexpected enjoyment, boosts creativity, helps solve complex problems, and enhances social and emotional connections. The article encourages unlocking this undervalued mental ability.</a:t>
            </a:r>
            <a:endParaRPr lang="zh-CN" altLang="en-US" sz="24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图形"/>
          <p:cNvGrpSpPr/>
          <p:nvPr/>
        </p:nvGrpSpPr>
        <p:grpSpPr>
          <a:xfrm>
            <a:off x="0" y="0"/>
            <a:ext cx="12190730" cy="6858000"/>
            <a:chOff x="0" y="0"/>
            <a:chExt cx="19198" cy="10800"/>
          </a:xfrm>
        </p:grpSpPr>
        <p:pic>
          <p:nvPicPr>
            <p:cNvPr id="3" name="图形"/>
            <p:cNvPicPr>
              <a:picLocks noChangeAspect="1"/>
            </p:cNvPicPr>
            <p:nvPr/>
          </p:nvPicPr>
          <p:blipFill>
            <a:blip r:embed="rId1" cstate="print">
              <a:extLst>
                <a:ext uri="{BEBA8EAE-BF5A-486C-A8C5-ECC9F3942E4B}">
                  <a14:imgProps xmlns:a14="http://schemas.microsoft.com/office/drawing/2010/main">
                    <a14:imgLayer r:embed="rId2">
                      <a14:imgEffect>
                        <a14:saturation sat="200000"/>
                      </a14:imgEffect>
                    </a14:imgLayer>
                  </a14:imgProps>
                </a:ext>
                <a:ext uri="{28A0092B-C50C-407E-A947-70E740481C1C}">
                  <a14:useLocalDpi xmlns:a14="http://schemas.microsoft.com/office/drawing/2010/main" val="0"/>
                </a:ext>
              </a:extLst>
            </a:blip>
            <a:srcRect/>
            <a:stretch>
              <a:fillRect/>
            </a:stretch>
          </p:blipFill>
          <p:spPr>
            <a:xfrm flipH="1">
              <a:off x="0" y="0"/>
              <a:ext cx="19198" cy="10800"/>
            </a:xfrm>
            <a:prstGeom prst="rect">
              <a:avLst/>
            </a:prstGeom>
          </p:spPr>
        </p:pic>
        <p:pic>
          <p:nvPicPr>
            <p:cNvPr id="4" name="图形" descr="5b29de9411707"/>
            <p:cNvPicPr>
              <a:picLocks noChangeAspect="1"/>
            </p:cNvPicPr>
            <p:nvPr/>
          </p:nvPicPr>
          <p:blipFill>
            <a:blip r:embed="rId3"/>
            <a:srcRect/>
            <a:stretch>
              <a:fillRect/>
            </a:stretch>
          </p:blipFill>
          <p:spPr>
            <a:xfrm>
              <a:off x="0" y="4051"/>
              <a:ext cx="6937" cy="6749"/>
            </a:xfrm>
            <a:prstGeom prst="rect">
              <a:avLst/>
            </a:prstGeom>
          </p:spPr>
        </p:pic>
      </p:grpSp>
      <p:sp>
        <p:nvSpPr>
          <p:cNvPr id="8" name="图形"/>
          <p:cNvSpPr txBox="1"/>
          <p:nvPr/>
        </p:nvSpPr>
        <p:spPr>
          <a:xfrm>
            <a:off x="4157345" y="1987550"/>
            <a:ext cx="7453630" cy="1353820"/>
          </a:xfrm>
          <a:prstGeom prst="rect">
            <a:avLst/>
          </a:prstGeom>
          <a:noFill/>
        </p:spPr>
        <p:txBody>
          <a:bodyPr wrap="square" lIns="0" tIns="0" rIns="0" bIns="0" rtlCol="0">
            <a:noAutofit/>
          </a:bodyPr>
          <a:lstStyle/>
          <a:p>
            <a:pPr algn="dist"/>
            <a:r>
              <a:rPr lang="en-US" altLang="zh-CN"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Gap</a:t>
            </a:r>
            <a:r>
              <a:rPr lang="zh-CN" altLang="en-US"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 </a:t>
            </a:r>
            <a:r>
              <a:rPr lang="en-US" altLang="zh-CN"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filling</a:t>
            </a:r>
            <a:endParaRPr lang="zh-CN" altLang="en-US"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endParaRPr>
          </a:p>
        </p:txBody>
      </p:sp>
      <p:pic>
        <p:nvPicPr>
          <p:cNvPr id="12" name="图形" descr="5c48316ed13c7"/>
          <p:cNvPicPr>
            <a:picLocks noChangeAspect="1"/>
          </p:cNvPicPr>
          <p:nvPr/>
        </p:nvPicPr>
        <p:blipFill>
          <a:blip r:embed="rId4"/>
          <a:srcRect t="-566"/>
          <a:stretch>
            <a:fillRect/>
          </a:stretch>
        </p:blipFill>
        <p:spPr>
          <a:xfrm>
            <a:off x="10321290" y="0"/>
            <a:ext cx="1869440" cy="2146300"/>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strips(downLeft)">
                                      <p:cBhvr>
                                        <p:cTn id="7" dur="1000"/>
                                        <p:tgtEl>
                                          <p:spTgt spid="11"/>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wipe(down)">
                                      <p:cBhvr>
                                        <p:cTn id="11" dur="1000"/>
                                        <p:tgtEl>
                                          <p:spTgt spid="8"/>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000"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935990"/>
            <a:chOff x="613" y="542"/>
            <a:chExt cx="6605" cy="1474"/>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sp>
        <p:nvSpPr>
          <p:cNvPr id="15" name="文本框 14"/>
          <p:cNvSpPr txBox="1"/>
          <p:nvPr/>
        </p:nvSpPr>
        <p:spPr>
          <a:xfrm>
            <a:off x="467670" y="1158518"/>
            <a:ext cx="5422767" cy="5262979"/>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have heads down scrolling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resist the urge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let your mind wander</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serious benefits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reach for phones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momentarily pleasurable /ˈ</a:t>
            </a:r>
            <a:r>
              <a:rPr lang="en-GB" altLang="zh-CN" sz="2400" dirty="0" err="1">
                <a:latin typeface="Times New Roman" panose="02020603050405020304" pitchFamily="18" charset="0"/>
                <a:cs typeface="Times New Roman" panose="02020603050405020304" pitchFamily="18" charset="0"/>
              </a:rPr>
              <a:t>pleʒərəbl</a:t>
            </a:r>
            <a:r>
              <a:rPr lang="en-GB" altLang="zh-CN" sz="2400" dirty="0">
                <a:latin typeface="Times New Roman" panose="02020603050405020304" pitchFamily="18" charset="0"/>
                <a:cs typeface="Times New Roman" panose="02020603050405020304" pitchFamily="18" charset="0"/>
              </a:rPr>
              <a: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higher-order thinking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overblown</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distinctly human capacity</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boost learning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key to problem-solving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unfocused thinking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intentional effort</a:t>
            </a:r>
            <a:br>
              <a:rPr lang="en-GB" altLang="zh-CN"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6096000" y="1158518"/>
            <a:ext cx="6103088" cy="4893647"/>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低头刷手机</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抵制冲动</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让思绪游荡</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巨大的好处</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伸手拿手机</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短暂的愉悦</a:t>
            </a:r>
            <a:r>
              <a:rPr lang="en-US" altLang="zh-CN" sz="2400" b="1" dirty="0">
                <a:latin typeface="仿宋" panose="02010609060101010101" pitchFamily="49" charset="-122"/>
                <a:ea typeface="仿宋" panose="02010609060101010101" pitchFamily="49" charset="-122"/>
              </a:rPr>
              <a:t>=</a:t>
            </a:r>
            <a:r>
              <a:rPr lang="en-US" altLang="zh-CN" sz="2400" b="1" i="1" u="sng"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enjoyable</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高阶思维</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被夸大</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独特的人类能力</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促进学习</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解决问题的关键</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非聚焦思维</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有意的努力</a:t>
            </a:r>
            <a:endParaRPr lang="zh-CN" altLang="en-US" sz="2400" b="1" dirty="0">
              <a:effectLst/>
              <a:latin typeface="仿宋" panose="02010609060101010101" pitchFamily="49" charset="-122"/>
              <a:ea typeface="仿宋" panose="02010609060101010101" pitchFamily="49" charset="-122"/>
            </a:endParaRPr>
          </a:p>
        </p:txBody>
      </p:sp>
      <p:sp>
        <p:nvSpPr>
          <p:cNvPr id="4" name="矩形 3"/>
          <p:cNvSpPr/>
          <p:nvPr/>
        </p:nvSpPr>
        <p:spPr>
          <a:xfrm>
            <a:off x="6096000" y="1177568"/>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529582" y="1563013"/>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6096000" y="1934488"/>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6096000" y="2319933"/>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529582" y="2711053"/>
            <a:ext cx="117063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6095999" y="3042612"/>
            <a:ext cx="3148013"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6095999" y="3439264"/>
            <a:ext cx="3148013"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9354270" y="3730622"/>
            <a:ext cx="6100762" cy="461665"/>
          </a:xfrm>
          <a:prstGeom prst="rect">
            <a:avLst/>
          </a:prstGeom>
          <a:noFill/>
        </p:spPr>
        <p:txBody>
          <a:bodyPr wrap="square">
            <a:spAutoFit/>
          </a:bodyPr>
          <a:lstStyle/>
          <a:p>
            <a:r>
              <a:rPr lang="zh-CN" altLang="en-US" sz="2400" b="1" i="1" dirty="0">
                <a:solidFill>
                  <a:srgbClr val="FF0000"/>
                </a:solidFill>
                <a:latin typeface="Times New Roman" panose="02020603050405020304" pitchFamily="18" charset="0"/>
                <a:cs typeface="Times New Roman" panose="02020603050405020304" pitchFamily="18" charset="0"/>
              </a:rPr>
              <a:t>exaggerated</a:t>
            </a:r>
            <a:endParaRPr lang="zh-CN" altLang="en-US" b="1" i="1" dirty="0">
              <a:solidFill>
                <a:srgbClr val="FF0000"/>
              </a:solidFill>
              <a:latin typeface="Times New Roman" panose="02020603050405020304" pitchFamily="18" charset="0"/>
              <a:cs typeface="Times New Roman" panose="02020603050405020304" pitchFamily="18" charset="0"/>
            </a:endParaRPr>
          </a:p>
        </p:txBody>
      </p:sp>
      <p:sp>
        <p:nvSpPr>
          <p:cNvPr id="16" name="矩形 15"/>
          <p:cNvSpPr/>
          <p:nvPr/>
        </p:nvSpPr>
        <p:spPr>
          <a:xfrm>
            <a:off x="6096000" y="3820812"/>
            <a:ext cx="314801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p:cNvSpPr/>
          <p:nvPr/>
        </p:nvSpPr>
        <p:spPr>
          <a:xfrm>
            <a:off x="6095999" y="4184977"/>
            <a:ext cx="314801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6095999" y="4536181"/>
            <a:ext cx="314801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p:cNvSpPr/>
          <p:nvPr/>
        </p:nvSpPr>
        <p:spPr>
          <a:xfrm>
            <a:off x="1004887" y="4923512"/>
            <a:ext cx="314801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6095999" y="5251550"/>
            <a:ext cx="314801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矩形 12"/>
          <p:cNvSpPr/>
          <p:nvPr/>
        </p:nvSpPr>
        <p:spPr>
          <a:xfrm>
            <a:off x="6095999" y="5645547"/>
            <a:ext cx="3148012"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xit" presetSubtype="4" fill="hold" grpId="0" nodeType="clickEffect">
                                  <p:stCondLst>
                                    <p:cond delay="0"/>
                                  </p:stCondLst>
                                  <p:childTnLst>
                                    <p:anim calcmode="lin" valueType="num">
                                      <p:cBhvr additive="base">
                                        <p:cTn id="13" dur="500"/>
                                        <p:tgtEl>
                                          <p:spTgt spid="4"/>
                                        </p:tgtEl>
                                        <p:attrNameLst>
                                          <p:attrName>ppt_y</p:attrName>
                                        </p:attrNameLst>
                                      </p:cBhvr>
                                      <p:tavLst>
                                        <p:tav tm="0">
                                          <p:val>
                                            <p:strVal val="#ppt_y"/>
                                          </p:val>
                                        </p:tav>
                                        <p:tav tm="100000">
                                          <p:val>
                                            <p:strVal val="#ppt_y+#ppt_h*1.125000"/>
                                          </p:val>
                                        </p:tav>
                                      </p:tavLst>
                                    </p:anim>
                                    <p:animEffect transition="out" filter="wipe(down)">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2" presetClass="exit" presetSubtype="4" fill="hold" grpId="0" nodeType="clickEffect">
                                  <p:stCondLst>
                                    <p:cond delay="0"/>
                                  </p:stCondLst>
                                  <p:childTnLst>
                                    <p:anim calcmode="lin" valueType="num">
                                      <p:cBhvr additive="base">
                                        <p:cTn id="19" dur="500"/>
                                        <p:tgtEl>
                                          <p:spTgt spid="5"/>
                                        </p:tgtEl>
                                        <p:attrNameLst>
                                          <p:attrName>ppt_y</p:attrName>
                                        </p:attrNameLst>
                                      </p:cBhvr>
                                      <p:tavLst>
                                        <p:tav tm="0">
                                          <p:val>
                                            <p:strVal val="#ppt_y"/>
                                          </p:val>
                                        </p:tav>
                                        <p:tav tm="100000">
                                          <p:val>
                                            <p:strVal val="#ppt_y+#ppt_h*1.125000"/>
                                          </p:val>
                                        </p:tav>
                                      </p:tavLst>
                                    </p:anim>
                                    <p:animEffect transition="out" filter="wipe(down)">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2" presetClass="exit" presetSubtype="4" fill="hold" grpId="0" nodeType="clickEffect">
                                  <p:stCondLst>
                                    <p:cond delay="0"/>
                                  </p:stCondLst>
                                  <p:childTnLst>
                                    <p:anim calcmode="lin" valueType="num">
                                      <p:cBhvr additive="base">
                                        <p:cTn id="25" dur="500"/>
                                        <p:tgtEl>
                                          <p:spTgt spid="6"/>
                                        </p:tgtEl>
                                        <p:attrNameLst>
                                          <p:attrName>ppt_y</p:attrName>
                                        </p:attrNameLst>
                                      </p:cBhvr>
                                      <p:tavLst>
                                        <p:tav tm="0">
                                          <p:val>
                                            <p:strVal val="#ppt_y"/>
                                          </p:val>
                                        </p:tav>
                                        <p:tav tm="100000">
                                          <p:val>
                                            <p:strVal val="#ppt_y+#ppt_h*1.125000"/>
                                          </p:val>
                                        </p:tav>
                                      </p:tavLst>
                                    </p:anim>
                                    <p:animEffect transition="out" filter="wipe(down)">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2" presetClass="exit" presetSubtype="4" fill="hold" grpId="0" nodeType="clickEffect">
                                  <p:stCondLst>
                                    <p:cond delay="0"/>
                                  </p:stCondLst>
                                  <p:childTnLst>
                                    <p:anim calcmode="lin" valueType="num">
                                      <p:cBhvr additive="base">
                                        <p:cTn id="31" dur="500"/>
                                        <p:tgtEl>
                                          <p:spTgt spid="7"/>
                                        </p:tgtEl>
                                        <p:attrNameLst>
                                          <p:attrName>ppt_y</p:attrName>
                                        </p:attrNameLst>
                                      </p:cBhvr>
                                      <p:tavLst>
                                        <p:tav tm="0">
                                          <p:val>
                                            <p:strVal val="#ppt_y"/>
                                          </p:val>
                                        </p:tav>
                                        <p:tav tm="100000">
                                          <p:val>
                                            <p:strVal val="#ppt_y+#ppt_h*1.125000"/>
                                          </p:val>
                                        </p:tav>
                                      </p:tavLst>
                                    </p:anim>
                                    <p:animEffect transition="out" filter="wipe(down)">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2" presetClass="exit" presetSubtype="4" fill="hold" grpId="0" nodeType="clickEffect">
                                  <p:stCondLst>
                                    <p:cond delay="0"/>
                                  </p:stCondLst>
                                  <p:childTnLst>
                                    <p:anim calcmode="lin" valueType="num">
                                      <p:cBhvr additive="base">
                                        <p:cTn id="37" dur="500"/>
                                        <p:tgtEl>
                                          <p:spTgt spid="9"/>
                                        </p:tgtEl>
                                        <p:attrNameLst>
                                          <p:attrName>ppt_y</p:attrName>
                                        </p:attrNameLst>
                                      </p:cBhvr>
                                      <p:tavLst>
                                        <p:tav tm="0">
                                          <p:val>
                                            <p:strVal val="#ppt_y"/>
                                          </p:val>
                                        </p:tav>
                                        <p:tav tm="100000">
                                          <p:val>
                                            <p:strVal val="#ppt_y+#ppt_h*1.125000"/>
                                          </p:val>
                                        </p:tav>
                                      </p:tavLst>
                                    </p:anim>
                                    <p:animEffect transition="out" filter="wipe(down)">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2" presetClass="exit" presetSubtype="4" fill="hold" grpId="0" nodeType="clickEffect">
                                  <p:stCondLst>
                                    <p:cond delay="0"/>
                                  </p:stCondLst>
                                  <p:childTnLst>
                                    <p:anim calcmode="lin" valueType="num">
                                      <p:cBhvr additive="base">
                                        <p:cTn id="43" dur="500"/>
                                        <p:tgtEl>
                                          <p:spTgt spid="10"/>
                                        </p:tgtEl>
                                        <p:attrNameLst>
                                          <p:attrName>ppt_y</p:attrName>
                                        </p:attrNameLst>
                                      </p:cBhvr>
                                      <p:tavLst>
                                        <p:tav tm="0">
                                          <p:val>
                                            <p:strVal val="#ppt_y"/>
                                          </p:val>
                                        </p:tav>
                                        <p:tav tm="100000">
                                          <p:val>
                                            <p:strVal val="#ppt_y+#ppt_h*1.125000"/>
                                          </p:val>
                                        </p:tav>
                                      </p:tavLst>
                                    </p:anim>
                                    <p:animEffect transition="out" filter="wipe(down)">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2" presetClass="exit" presetSubtype="4" fill="hold" grpId="0" nodeType="clickEffect">
                                  <p:stCondLst>
                                    <p:cond delay="0"/>
                                  </p:stCondLst>
                                  <p:childTnLst>
                                    <p:anim calcmode="lin" valueType="num">
                                      <p:cBhvr additive="base">
                                        <p:cTn id="49" dur="500"/>
                                        <p:tgtEl>
                                          <p:spTgt spid="12"/>
                                        </p:tgtEl>
                                        <p:attrNameLst>
                                          <p:attrName>ppt_y</p:attrName>
                                        </p:attrNameLst>
                                      </p:cBhvr>
                                      <p:tavLst>
                                        <p:tav tm="0">
                                          <p:val>
                                            <p:strVal val="#ppt_y"/>
                                          </p:val>
                                        </p:tav>
                                        <p:tav tm="100000">
                                          <p:val>
                                            <p:strVal val="#ppt_y+#ppt_h*1.125000"/>
                                          </p:val>
                                        </p:tav>
                                      </p:tavLst>
                                    </p:anim>
                                    <p:animEffect transition="out" filter="wipe(down)">
                                      <p:cBhvr>
                                        <p:cTn id="50" dur="500"/>
                                        <p:tgtEl>
                                          <p:spTgt spid="12"/>
                                        </p:tgtEl>
                                      </p:cBhvr>
                                    </p:animEffect>
                                    <p:set>
                                      <p:cBhvr>
                                        <p:cTn id="51" dur="1" fill="hold">
                                          <p:stCondLst>
                                            <p:cond delay="499"/>
                                          </p:stCondLst>
                                        </p:cTn>
                                        <p:tgtEl>
                                          <p:spTgt spid="12"/>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2" presetClass="exit" presetSubtype="4" fill="hold" grpId="0" nodeType="clickEffect">
                                  <p:stCondLst>
                                    <p:cond delay="0"/>
                                  </p:stCondLst>
                                  <p:childTnLst>
                                    <p:anim calcmode="lin" valueType="num">
                                      <p:cBhvr additive="base">
                                        <p:cTn id="55" dur="500"/>
                                        <p:tgtEl>
                                          <p:spTgt spid="16"/>
                                        </p:tgtEl>
                                        <p:attrNameLst>
                                          <p:attrName>ppt_y</p:attrName>
                                        </p:attrNameLst>
                                      </p:cBhvr>
                                      <p:tavLst>
                                        <p:tav tm="0">
                                          <p:val>
                                            <p:strVal val="#ppt_y"/>
                                          </p:val>
                                        </p:tav>
                                        <p:tav tm="100000">
                                          <p:val>
                                            <p:strVal val="#ppt_y+#ppt_h*1.125000"/>
                                          </p:val>
                                        </p:tav>
                                      </p:tavLst>
                                    </p:anim>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xit" presetSubtype="4" fill="hold" grpId="0" nodeType="clickEffect">
                                  <p:stCondLst>
                                    <p:cond delay="0"/>
                                  </p:stCondLst>
                                  <p:childTnLst>
                                    <p:anim calcmode="lin" valueType="num">
                                      <p:cBhvr additive="base">
                                        <p:cTn id="66" dur="500"/>
                                        <p:tgtEl>
                                          <p:spTgt spid="17"/>
                                        </p:tgtEl>
                                        <p:attrNameLst>
                                          <p:attrName>ppt_y</p:attrName>
                                        </p:attrNameLst>
                                      </p:cBhvr>
                                      <p:tavLst>
                                        <p:tav tm="0">
                                          <p:val>
                                            <p:strVal val="#ppt_y"/>
                                          </p:val>
                                        </p:tav>
                                        <p:tav tm="100000">
                                          <p:val>
                                            <p:strVal val="#ppt_y+#ppt_h*1.125000"/>
                                          </p:val>
                                        </p:tav>
                                      </p:tavLst>
                                    </p:anim>
                                    <p:animEffect transition="out" filter="wipe(down)">
                                      <p:cBhvr>
                                        <p:cTn id="67" dur="500"/>
                                        <p:tgtEl>
                                          <p:spTgt spid="17"/>
                                        </p:tgtEl>
                                      </p:cBhvr>
                                    </p:animEffect>
                                    <p:set>
                                      <p:cBhvr>
                                        <p:cTn id="68" dur="1" fill="hold">
                                          <p:stCondLst>
                                            <p:cond delay="499"/>
                                          </p:stCondLst>
                                        </p:cTn>
                                        <p:tgtEl>
                                          <p:spTgt spid="1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2" presetClass="exit" presetSubtype="4" fill="hold" grpId="0" nodeType="clickEffect">
                                  <p:stCondLst>
                                    <p:cond delay="0"/>
                                  </p:stCondLst>
                                  <p:childTnLst>
                                    <p:anim calcmode="lin" valueType="num">
                                      <p:cBhvr additive="base">
                                        <p:cTn id="72" dur="500"/>
                                        <p:tgtEl>
                                          <p:spTgt spid="18"/>
                                        </p:tgtEl>
                                        <p:attrNameLst>
                                          <p:attrName>ppt_y</p:attrName>
                                        </p:attrNameLst>
                                      </p:cBhvr>
                                      <p:tavLst>
                                        <p:tav tm="0">
                                          <p:val>
                                            <p:strVal val="#ppt_y"/>
                                          </p:val>
                                        </p:tav>
                                        <p:tav tm="100000">
                                          <p:val>
                                            <p:strVal val="#ppt_y+#ppt_h*1.125000"/>
                                          </p:val>
                                        </p:tav>
                                      </p:tavLst>
                                    </p:anim>
                                    <p:animEffect transition="out" filter="wipe(down)">
                                      <p:cBhvr>
                                        <p:cTn id="73" dur="500"/>
                                        <p:tgtEl>
                                          <p:spTgt spid="18"/>
                                        </p:tgtEl>
                                      </p:cBhvr>
                                    </p:animEffect>
                                    <p:set>
                                      <p:cBhvr>
                                        <p:cTn id="74" dur="1" fill="hold">
                                          <p:stCondLst>
                                            <p:cond delay="499"/>
                                          </p:stCondLst>
                                        </p:cTn>
                                        <p:tgtEl>
                                          <p:spTgt spid="18"/>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2" presetClass="exit" presetSubtype="4" fill="hold" grpId="0" nodeType="clickEffect">
                                  <p:stCondLst>
                                    <p:cond delay="0"/>
                                  </p:stCondLst>
                                  <p:childTnLst>
                                    <p:anim calcmode="lin" valueType="num">
                                      <p:cBhvr additive="base">
                                        <p:cTn id="78" dur="500"/>
                                        <p:tgtEl>
                                          <p:spTgt spid="19"/>
                                        </p:tgtEl>
                                        <p:attrNameLst>
                                          <p:attrName>ppt_y</p:attrName>
                                        </p:attrNameLst>
                                      </p:cBhvr>
                                      <p:tavLst>
                                        <p:tav tm="0">
                                          <p:val>
                                            <p:strVal val="#ppt_y"/>
                                          </p:val>
                                        </p:tav>
                                        <p:tav tm="100000">
                                          <p:val>
                                            <p:strVal val="#ppt_y+#ppt_h*1.125000"/>
                                          </p:val>
                                        </p:tav>
                                      </p:tavLst>
                                    </p:anim>
                                    <p:animEffect transition="out" filter="wipe(down)">
                                      <p:cBhvr>
                                        <p:cTn id="79" dur="500"/>
                                        <p:tgtEl>
                                          <p:spTgt spid="19"/>
                                        </p:tgtEl>
                                      </p:cBhvr>
                                    </p:animEffect>
                                    <p:set>
                                      <p:cBhvr>
                                        <p:cTn id="80" dur="1" fill="hold">
                                          <p:stCondLst>
                                            <p:cond delay="499"/>
                                          </p:stCondLst>
                                        </p:cTn>
                                        <p:tgtEl>
                                          <p:spTgt spid="19"/>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2" presetClass="exit" presetSubtype="4" fill="hold" grpId="0" nodeType="clickEffect">
                                  <p:stCondLst>
                                    <p:cond delay="0"/>
                                  </p:stCondLst>
                                  <p:childTnLst>
                                    <p:anim calcmode="lin" valueType="num">
                                      <p:cBhvr additive="base">
                                        <p:cTn id="84" dur="500"/>
                                        <p:tgtEl>
                                          <p:spTgt spid="11"/>
                                        </p:tgtEl>
                                        <p:attrNameLst>
                                          <p:attrName>ppt_y</p:attrName>
                                        </p:attrNameLst>
                                      </p:cBhvr>
                                      <p:tavLst>
                                        <p:tav tm="0">
                                          <p:val>
                                            <p:strVal val="#ppt_y"/>
                                          </p:val>
                                        </p:tav>
                                        <p:tav tm="100000">
                                          <p:val>
                                            <p:strVal val="#ppt_y+#ppt_h*1.125000"/>
                                          </p:val>
                                        </p:tav>
                                      </p:tavLst>
                                    </p:anim>
                                    <p:animEffect transition="out" filter="wipe(down)">
                                      <p:cBhvr>
                                        <p:cTn id="85" dur="500"/>
                                        <p:tgtEl>
                                          <p:spTgt spid="11"/>
                                        </p:tgtEl>
                                      </p:cBhvr>
                                    </p:animEffect>
                                    <p:set>
                                      <p:cBhvr>
                                        <p:cTn id="86" dur="1" fill="hold">
                                          <p:stCondLst>
                                            <p:cond delay="499"/>
                                          </p:stCondLst>
                                        </p:cTn>
                                        <p:tgtEl>
                                          <p:spTgt spid="11"/>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2" presetClass="exit" presetSubtype="4" fill="hold" grpId="0" nodeType="clickEffect">
                                  <p:stCondLst>
                                    <p:cond delay="0"/>
                                  </p:stCondLst>
                                  <p:childTnLst>
                                    <p:anim calcmode="lin" valueType="num">
                                      <p:cBhvr additive="base">
                                        <p:cTn id="90" dur="500"/>
                                        <p:tgtEl>
                                          <p:spTgt spid="13"/>
                                        </p:tgtEl>
                                        <p:attrNameLst>
                                          <p:attrName>ppt_y</p:attrName>
                                        </p:attrNameLst>
                                      </p:cBhvr>
                                      <p:tavLst>
                                        <p:tav tm="0">
                                          <p:val>
                                            <p:strVal val="#ppt_y"/>
                                          </p:val>
                                        </p:tav>
                                        <p:tav tm="100000">
                                          <p:val>
                                            <p:strVal val="#ppt_y+#ppt_h*1.125000"/>
                                          </p:val>
                                        </p:tav>
                                      </p:tavLst>
                                    </p:anim>
                                    <p:animEffect transition="out" filter="wipe(down)">
                                      <p:cBhvr>
                                        <p:cTn id="91" dur="500"/>
                                        <p:tgtEl>
                                          <p:spTgt spid="13"/>
                                        </p:tgtEl>
                                      </p:cBhvr>
                                    </p:animEffect>
                                    <p:set>
                                      <p:cBhvr>
                                        <p:cTn id="9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2" grpId="0" animBg="1"/>
      <p:bldP spid="14" grpId="0"/>
      <p:bldP spid="16" grpId="0" animBg="1"/>
      <p:bldP spid="17" grpId="0" animBg="1"/>
      <p:bldP spid="18" grpId="0" animBg="1"/>
      <p:bldP spid="19" grpId="0" animBg="1"/>
      <p:bldP spid="11"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8814" y="1158517"/>
            <a:ext cx="11461071" cy="3785652"/>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routine tasks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default /</a:t>
            </a:r>
            <a:r>
              <a:rPr lang="en-GB" altLang="zh-CN" sz="2400" dirty="0" err="1">
                <a:latin typeface="Times New Roman" panose="02020603050405020304" pitchFamily="18" charset="0"/>
                <a:cs typeface="Times New Roman" panose="02020603050405020304" pitchFamily="18" charset="0"/>
              </a:rPr>
              <a:t>dɪˈfɔːlt</a:t>
            </a:r>
            <a:r>
              <a:rPr lang="en-GB" altLang="zh-CN" sz="2400" dirty="0">
                <a:latin typeface="Times New Roman" panose="02020603050405020304" pitchFamily="18" charset="0"/>
                <a:cs typeface="Times New Roman" panose="02020603050405020304" pitchFamily="18" charset="0"/>
              </a:rPr>
              <a:t>/ mode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complex problems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cognitive benefits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imagine pleasant interactions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prepare for future social situations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handle the social world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entertain oneself mentally</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default</a:t>
            </a:r>
            <a:r>
              <a:rPr lang="zh-CN" altLang="en-US" sz="2400" dirty="0">
                <a:latin typeface="Times New Roman" panose="02020603050405020304" pitchFamily="18" charset="0"/>
                <a:cs typeface="Times New Roman" panose="02020603050405020304" pitchFamily="18" charset="0"/>
              </a:rPr>
              <a:t> </a:t>
            </a:r>
            <a:r>
              <a:rPr lang="en-GB" altLang="zh-CN" sz="2000" i="1" dirty="0">
                <a:latin typeface="Times New Roman" panose="02020603050405020304" pitchFamily="18" charset="0"/>
                <a:cs typeface="Times New Roman" panose="02020603050405020304" pitchFamily="18" charset="0"/>
              </a:rPr>
              <a:t>[ UC ]failure to do </a:t>
            </a:r>
            <a:r>
              <a:rPr lang="en-GB" altLang="zh-CN" sz="2000" i="1" dirty="0" err="1">
                <a:latin typeface="Times New Roman" panose="02020603050405020304" pitchFamily="18" charset="0"/>
                <a:cs typeface="Times New Roman" panose="02020603050405020304" pitchFamily="18" charset="0"/>
              </a:rPr>
              <a:t>sth</a:t>
            </a:r>
            <a:r>
              <a:rPr lang="en-GB" altLang="zh-CN" sz="2000" i="1" dirty="0">
                <a:latin typeface="Times New Roman" panose="02020603050405020304" pitchFamily="18" charset="0"/>
                <a:cs typeface="Times New Roman" panose="02020603050405020304" pitchFamily="18" charset="0"/>
              </a:rPr>
              <a:t> that must be done by law, especially paying a debt</a:t>
            </a:r>
            <a:r>
              <a:rPr lang="zh-CN" altLang="en-US" sz="2000" i="1" dirty="0">
                <a:latin typeface="Times New Roman" panose="02020603050405020304" pitchFamily="18" charset="0"/>
                <a:cs typeface="Times New Roman" panose="02020603050405020304" pitchFamily="18" charset="0"/>
              </a:rPr>
              <a:t> 违约（尤指未偿付债务）</a:t>
            </a:r>
            <a:endParaRPr lang="en-US" altLang="zh-CN" sz="2000" i="1" dirty="0">
              <a:latin typeface="Times New Roman" panose="02020603050405020304" pitchFamily="18" charset="0"/>
              <a:cs typeface="Times New Roman" panose="02020603050405020304" pitchFamily="18" charset="0"/>
            </a:endParaRPr>
          </a:p>
          <a:p>
            <a:r>
              <a:rPr lang="en-GB" altLang="zh-CN" sz="2400" i="1" dirty="0">
                <a:latin typeface="Times New Roman" panose="02020603050405020304" pitchFamily="18" charset="0"/>
                <a:cs typeface="Times New Roman" panose="02020603050405020304" pitchFamily="18" charset="0"/>
              </a:rPr>
              <a:t>The company is in default on the loan.				</a:t>
            </a:r>
            <a:r>
              <a:rPr lang="zh-CN" altLang="en-US" sz="2000" b="1" i="1" dirty="0">
                <a:latin typeface="仿宋" panose="02010609060101010101" pitchFamily="49" charset="-122"/>
                <a:ea typeface="仿宋" panose="02010609060101010101" pitchFamily="49" charset="-122"/>
                <a:cs typeface="Times New Roman" panose="02020603050405020304" pitchFamily="18" charset="0"/>
              </a:rPr>
              <a:t>这家公司拖欠借款。</a:t>
            </a:r>
            <a:endParaRPr lang="zh-CN" altLang="en-US" sz="2400" b="1" i="1" dirty="0">
              <a:latin typeface="仿宋" panose="02010609060101010101" pitchFamily="49" charset="-122"/>
              <a:ea typeface="仿宋" panose="02010609060101010101" pitchFamily="49" charset="-122"/>
              <a:cs typeface="Times New Roman" panose="02020603050405020304" pitchFamily="18" charset="0"/>
            </a:endParaRPr>
          </a:p>
        </p:txBody>
      </p:sp>
      <p:sp>
        <p:nvSpPr>
          <p:cNvPr id="23" name="文本框 22"/>
          <p:cNvSpPr txBox="1"/>
          <p:nvPr/>
        </p:nvSpPr>
        <p:spPr>
          <a:xfrm>
            <a:off x="6033915" y="1177568"/>
            <a:ext cx="6103088" cy="3046988"/>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常规任务</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默认模式</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复杂问题</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认知益处</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想象愉快的互动</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为未来的社交场合做准备</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应对社交世界</a:t>
            </a:r>
            <a:br>
              <a:rPr lang="zh-CN" altLang="en-US" sz="2400" b="1" dirty="0">
                <a:latin typeface="仿宋" panose="02010609060101010101" pitchFamily="49" charset="-122"/>
                <a:ea typeface="仿宋" panose="02010609060101010101" pitchFamily="49" charset="-122"/>
              </a:rPr>
            </a:br>
            <a:r>
              <a:rPr lang="zh-CN" altLang="en-US" sz="2400" b="1" dirty="0">
                <a:latin typeface="仿宋" panose="02010609060101010101" pitchFamily="49" charset="-122"/>
                <a:ea typeface="仿宋" panose="02010609060101010101" pitchFamily="49" charset="-122"/>
              </a:rPr>
              <a:t>在心理上自娱自乐</a:t>
            </a:r>
            <a:endParaRPr lang="zh-CN" altLang="en-US" sz="2400" b="1" dirty="0">
              <a:effectLst/>
              <a:latin typeface="仿宋" panose="02010609060101010101" pitchFamily="49" charset="-122"/>
              <a:ea typeface="仿宋" panose="02010609060101010101" pitchFamily="49" charset="-122"/>
            </a:endParaRPr>
          </a:p>
        </p:txBody>
      </p:sp>
      <p:grpSp>
        <p:nvGrpSpPr>
          <p:cNvPr id="4" name="图形"/>
          <p:cNvGrpSpPr/>
          <p:nvPr/>
        </p:nvGrpSpPr>
        <p:grpSpPr>
          <a:xfrm>
            <a:off x="412115" y="344170"/>
            <a:ext cx="4194175" cy="935990"/>
            <a:chOff x="613" y="542"/>
            <a:chExt cx="6605" cy="1474"/>
          </a:xfrm>
        </p:grpSpPr>
        <p:pic>
          <p:nvPicPr>
            <p:cNvPr id="5"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6" name="图形"/>
            <p:cNvSpPr txBox="1"/>
            <p:nvPr/>
          </p:nvSpPr>
          <p:spPr>
            <a:xfrm>
              <a:off x="2004" y="795"/>
              <a:ext cx="5214"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sp>
        <p:nvSpPr>
          <p:cNvPr id="2" name="矩形 1"/>
          <p:cNvSpPr/>
          <p:nvPr/>
        </p:nvSpPr>
        <p:spPr>
          <a:xfrm>
            <a:off x="6096000" y="1177568"/>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p:nvSpPr>
        <p:spPr>
          <a:xfrm>
            <a:off x="6095999" y="1568093"/>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6095999" y="1958618"/>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8544157" y="1568093"/>
            <a:ext cx="3329029" cy="923330"/>
          </a:xfrm>
          <a:prstGeom prst="rect">
            <a:avLst/>
          </a:prstGeom>
          <a:noFill/>
        </p:spPr>
        <p:txBody>
          <a:bodyPr wrap="square">
            <a:spAutoFit/>
          </a:bodyPr>
          <a:lstStyle/>
          <a:p>
            <a:r>
              <a:rPr lang="zh-CN" altLang="en-US" b="1" dirty="0">
                <a:latin typeface="Times New Roman" panose="02020603050405020304" pitchFamily="18" charset="0"/>
                <a:cs typeface="Times New Roman" panose="02020603050405020304" pitchFamily="18" charset="0"/>
              </a:rPr>
              <a:t>an industrial complex (= a site with many factories)  </a:t>
            </a:r>
            <a:endParaRPr lang="en-US" altLang="zh-CN" b="1" dirty="0">
              <a:latin typeface="Times New Roman" panose="02020603050405020304" pitchFamily="18" charset="0"/>
              <a:cs typeface="Times New Roman" panose="02020603050405020304" pitchFamily="18" charset="0"/>
            </a:endParaRPr>
          </a:p>
          <a:p>
            <a:r>
              <a:rPr lang="zh-CN" altLang="en-US" b="1" dirty="0">
                <a:latin typeface="Times New Roman" panose="02020603050405020304" pitchFamily="18" charset="0"/>
                <a:cs typeface="Times New Roman" panose="02020603050405020304" pitchFamily="18" charset="0"/>
              </a:rPr>
              <a:t>工业建筑群</a:t>
            </a:r>
            <a:endParaRPr lang="zh-CN" altLang="en-US" b="1" dirty="0">
              <a:latin typeface="Times New Roman" panose="02020603050405020304" pitchFamily="18" charset="0"/>
              <a:cs typeface="Times New Roman" panose="02020603050405020304" pitchFamily="18" charset="0"/>
            </a:endParaRPr>
          </a:p>
        </p:txBody>
      </p:sp>
      <p:sp>
        <p:nvSpPr>
          <p:cNvPr id="10" name="矩形 9"/>
          <p:cNvSpPr/>
          <p:nvPr/>
        </p:nvSpPr>
        <p:spPr>
          <a:xfrm>
            <a:off x="6095998" y="2349143"/>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2529688" y="2650211"/>
            <a:ext cx="2305051" cy="3714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359978" y="5192414"/>
            <a:ext cx="11554372" cy="1200329"/>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 often passive ]~ (</a:t>
            </a:r>
            <a:r>
              <a:rPr lang="en-GB" altLang="zh-CN" sz="2400" dirty="0" err="1">
                <a:latin typeface="Times New Roman" panose="02020603050405020304" pitchFamily="18" charset="0"/>
                <a:cs typeface="Times New Roman" panose="02020603050405020304" pitchFamily="18" charset="0"/>
              </a:rPr>
              <a:t>sth</a:t>
            </a:r>
            <a:r>
              <a:rPr lang="en-GB" altLang="zh-CN" sz="2400" dirty="0">
                <a:latin typeface="Times New Roman" panose="02020603050405020304" pitchFamily="18" charset="0"/>
                <a:cs typeface="Times New Roman" panose="02020603050405020304" pitchFamily="18" charset="0"/>
              </a:rPr>
              <a:t>) (to sb/</a:t>
            </a:r>
            <a:r>
              <a:rPr lang="en-GB" altLang="zh-CN" sz="2400" dirty="0" err="1">
                <a:latin typeface="Times New Roman" panose="02020603050405020304" pitchFamily="18" charset="0"/>
                <a:cs typeface="Times New Roman" panose="02020603050405020304" pitchFamily="18" charset="0"/>
              </a:rPr>
              <a:t>sth</a:t>
            </a:r>
            <a:r>
              <a:rPr lang="en-GB" altLang="zh-CN" sz="2400" dirty="0">
                <a:latin typeface="Times New Roman" panose="02020603050405020304" pitchFamily="18" charset="0"/>
                <a:cs typeface="Times New Roman" panose="02020603050405020304" pitchFamily="18" charset="0"/>
              </a:rPr>
              <a:t>)to make the work of a shop/store, etc. stop for a period of time; to not be open for people to use</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使）关门，关闭（一段时间）；不开放</a:t>
            </a:r>
            <a:endParaRPr lang="en-US" altLang="zh-CN"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The museum has been closed for renovation. 博物馆已闭馆整修。</a:t>
            </a:r>
            <a:endParaRPr lang="zh-CN" altLang="en-US" sz="2400" dirty="0">
              <a:latin typeface="Times New Roman" panose="02020603050405020304" pitchFamily="18" charset="0"/>
              <a:cs typeface="Times New Roman" panose="02020603050405020304" pitchFamily="18" charset="0"/>
            </a:endParaRPr>
          </a:p>
        </p:txBody>
      </p:sp>
      <p:sp>
        <p:nvSpPr>
          <p:cNvPr id="13" name="矩形 12"/>
          <p:cNvSpPr/>
          <p:nvPr/>
        </p:nvSpPr>
        <p:spPr>
          <a:xfrm>
            <a:off x="6201207" y="3072777"/>
            <a:ext cx="3329029" cy="35622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p:nvSpPr>
        <p:spPr>
          <a:xfrm>
            <a:off x="353184" y="3453277"/>
            <a:ext cx="3329029" cy="35622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p:cNvSpPr/>
          <p:nvPr/>
        </p:nvSpPr>
        <p:spPr>
          <a:xfrm>
            <a:off x="6033915" y="3822982"/>
            <a:ext cx="3329029" cy="35622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xit" presetSubtype="4" fill="hold" grpId="0" nodeType="clickEffect">
                                  <p:stCondLst>
                                    <p:cond delay="0"/>
                                  </p:stCondLst>
                                  <p:childTnLst>
                                    <p:anim calcmode="lin" valueType="num">
                                      <p:cBhvr additive="base">
                                        <p:cTn id="13" dur="500"/>
                                        <p:tgtEl>
                                          <p:spTgt spid="2"/>
                                        </p:tgtEl>
                                        <p:attrNameLst>
                                          <p:attrName>ppt_y</p:attrName>
                                        </p:attrNameLst>
                                      </p:cBhvr>
                                      <p:tavLst>
                                        <p:tav tm="0">
                                          <p:val>
                                            <p:strVal val="#ppt_y"/>
                                          </p:val>
                                        </p:tav>
                                        <p:tav tm="100000">
                                          <p:val>
                                            <p:strVal val="#ppt_y+#ppt_h*1.125000"/>
                                          </p:val>
                                        </p:tav>
                                      </p:tavLst>
                                    </p:anim>
                                    <p:animEffect transition="out" filter="wipe(down)">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2" presetClass="exit" presetSubtype="4" fill="hold" grpId="0" nodeType="clickEffect">
                                  <p:stCondLst>
                                    <p:cond delay="0"/>
                                  </p:stCondLst>
                                  <p:childTnLst>
                                    <p:anim calcmode="lin" valueType="num">
                                      <p:cBhvr additive="base">
                                        <p:cTn id="19" dur="500"/>
                                        <p:tgtEl>
                                          <p:spTgt spid="3"/>
                                        </p:tgtEl>
                                        <p:attrNameLst>
                                          <p:attrName>ppt_y</p:attrName>
                                        </p:attrNameLst>
                                      </p:cBhvr>
                                      <p:tavLst>
                                        <p:tav tm="0">
                                          <p:val>
                                            <p:strVal val="#ppt_y"/>
                                          </p:val>
                                        </p:tav>
                                        <p:tav tm="100000">
                                          <p:val>
                                            <p:strVal val="#ppt_y+#ppt_h*1.125000"/>
                                          </p:val>
                                        </p:tav>
                                      </p:tavLst>
                                    </p:anim>
                                    <p:animEffect transition="out" filter="wipe(down)">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2" presetClass="exit" presetSubtype="4" fill="hold" grpId="0" nodeType="clickEffect">
                                  <p:stCondLst>
                                    <p:cond delay="0"/>
                                  </p:stCondLst>
                                  <p:childTnLst>
                                    <p:anim calcmode="lin" valueType="num">
                                      <p:cBhvr additive="base">
                                        <p:cTn id="31" dur="500"/>
                                        <p:tgtEl>
                                          <p:spTgt spid="7"/>
                                        </p:tgtEl>
                                        <p:attrNameLst>
                                          <p:attrName>ppt_y</p:attrName>
                                        </p:attrNameLst>
                                      </p:cBhvr>
                                      <p:tavLst>
                                        <p:tav tm="0">
                                          <p:val>
                                            <p:strVal val="#ppt_y"/>
                                          </p:val>
                                        </p:tav>
                                        <p:tav tm="100000">
                                          <p:val>
                                            <p:strVal val="#ppt_y+#ppt_h*1.125000"/>
                                          </p:val>
                                        </p:tav>
                                      </p:tavLst>
                                    </p:anim>
                                    <p:animEffect transition="out" filter="wipe(down)">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2" presetClass="exit" presetSubtype="4" fill="hold" grpId="0" nodeType="clickEffect">
                                  <p:stCondLst>
                                    <p:cond delay="0"/>
                                  </p:stCondLst>
                                  <p:childTnLst>
                                    <p:anim calcmode="lin" valueType="num">
                                      <p:cBhvr additive="base">
                                        <p:cTn id="37" dur="500"/>
                                        <p:tgtEl>
                                          <p:spTgt spid="10"/>
                                        </p:tgtEl>
                                        <p:attrNameLst>
                                          <p:attrName>ppt_y</p:attrName>
                                        </p:attrNameLst>
                                      </p:cBhvr>
                                      <p:tavLst>
                                        <p:tav tm="0">
                                          <p:val>
                                            <p:strVal val="#ppt_y"/>
                                          </p:val>
                                        </p:tav>
                                        <p:tav tm="100000">
                                          <p:val>
                                            <p:strVal val="#ppt_y+#ppt_h*1.125000"/>
                                          </p:val>
                                        </p:tav>
                                      </p:tavLst>
                                    </p:anim>
                                    <p:animEffect transition="out" filter="wipe(down)">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2" presetClass="exit" presetSubtype="4" fill="hold" grpId="0" nodeType="clickEffect">
                                  <p:stCondLst>
                                    <p:cond delay="0"/>
                                  </p:stCondLst>
                                  <p:childTnLst>
                                    <p:anim calcmode="lin" valueType="num">
                                      <p:cBhvr additive="base">
                                        <p:cTn id="43" dur="500"/>
                                        <p:tgtEl>
                                          <p:spTgt spid="12"/>
                                        </p:tgtEl>
                                        <p:attrNameLst>
                                          <p:attrName>ppt_y</p:attrName>
                                        </p:attrNameLst>
                                      </p:cBhvr>
                                      <p:tavLst>
                                        <p:tav tm="0">
                                          <p:val>
                                            <p:strVal val="#ppt_y"/>
                                          </p:val>
                                        </p:tav>
                                        <p:tav tm="100000">
                                          <p:val>
                                            <p:strVal val="#ppt_y+#ppt_h*1.125000"/>
                                          </p:val>
                                        </p:tav>
                                      </p:tavLst>
                                    </p:anim>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2" presetClass="exit" presetSubtype="4" fill="hold" grpId="0" nodeType="clickEffect">
                                  <p:stCondLst>
                                    <p:cond delay="0"/>
                                  </p:stCondLst>
                                  <p:childTnLst>
                                    <p:anim calcmode="lin" valueType="num">
                                      <p:cBhvr additive="base">
                                        <p:cTn id="49" dur="500"/>
                                        <p:tgtEl>
                                          <p:spTgt spid="13"/>
                                        </p:tgtEl>
                                        <p:attrNameLst>
                                          <p:attrName>ppt_y</p:attrName>
                                        </p:attrNameLst>
                                      </p:cBhvr>
                                      <p:tavLst>
                                        <p:tav tm="0">
                                          <p:val>
                                            <p:strVal val="#ppt_y"/>
                                          </p:val>
                                        </p:tav>
                                        <p:tav tm="100000">
                                          <p:val>
                                            <p:strVal val="#ppt_y+#ppt_h*1.125000"/>
                                          </p:val>
                                        </p:tav>
                                      </p:tavLst>
                                    </p:anim>
                                    <p:animEffect transition="out" filter="wipe(down)">
                                      <p:cBhvr>
                                        <p:cTn id="50" dur="500"/>
                                        <p:tgtEl>
                                          <p:spTgt spid="13"/>
                                        </p:tgtEl>
                                      </p:cBhvr>
                                    </p:animEffect>
                                    <p:set>
                                      <p:cBhvr>
                                        <p:cTn id="51" dur="1" fill="hold">
                                          <p:stCondLst>
                                            <p:cond delay="499"/>
                                          </p:stCondLst>
                                        </p:cTn>
                                        <p:tgtEl>
                                          <p:spTgt spid="13"/>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2" presetClass="exit" presetSubtype="4" fill="hold" grpId="0" nodeType="clickEffect">
                                  <p:stCondLst>
                                    <p:cond delay="0"/>
                                  </p:stCondLst>
                                  <p:childTnLst>
                                    <p:anim calcmode="lin" valueType="num">
                                      <p:cBhvr additive="base">
                                        <p:cTn id="55" dur="500"/>
                                        <p:tgtEl>
                                          <p:spTgt spid="16"/>
                                        </p:tgtEl>
                                        <p:attrNameLst>
                                          <p:attrName>ppt_y</p:attrName>
                                        </p:attrNameLst>
                                      </p:cBhvr>
                                      <p:tavLst>
                                        <p:tav tm="0">
                                          <p:val>
                                            <p:strVal val="#ppt_y"/>
                                          </p:val>
                                        </p:tav>
                                        <p:tav tm="100000">
                                          <p:val>
                                            <p:strVal val="#ppt_y+#ppt_h*1.125000"/>
                                          </p:val>
                                        </p:tav>
                                      </p:tavLst>
                                    </p:anim>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2" presetClass="exit" presetSubtype="4" fill="hold" grpId="0" nodeType="clickEffect">
                                  <p:stCondLst>
                                    <p:cond delay="0"/>
                                  </p:stCondLst>
                                  <p:childTnLst>
                                    <p:anim calcmode="lin" valueType="num">
                                      <p:cBhvr additive="base">
                                        <p:cTn id="61" dur="500"/>
                                        <p:tgtEl>
                                          <p:spTgt spid="17"/>
                                        </p:tgtEl>
                                        <p:attrNameLst>
                                          <p:attrName>ppt_y</p:attrName>
                                        </p:attrNameLst>
                                      </p:cBhvr>
                                      <p:tavLst>
                                        <p:tav tm="0">
                                          <p:val>
                                            <p:strVal val="#ppt_y"/>
                                          </p:val>
                                        </p:tav>
                                        <p:tav tm="100000">
                                          <p:val>
                                            <p:strVal val="#ppt_y+#ppt_h*1.125000"/>
                                          </p:val>
                                        </p:tav>
                                      </p:tavLst>
                                    </p:anim>
                                    <p:animEffect transition="out" filter="wipe(down)">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nodeType="clickEffect">
                                  <p:stCondLst>
                                    <p:cond delay="0"/>
                                  </p:stCondLst>
                                  <p:childTnLst>
                                    <p:set>
                                      <p:cBhvr>
                                        <p:cTn id="79"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10" grpId="0" animBg="1"/>
      <p:bldP spid="12" grpId="0" animBg="1"/>
      <p:bldP spid="13" grpId="0" animBg="1"/>
      <p:bldP spid="16" grpId="0" animBg="1"/>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935990"/>
            <a:chOff x="613" y="542"/>
            <a:chExt cx="6605" cy="1474"/>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Passage</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D</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sp>
        <p:nvSpPr>
          <p:cNvPr id="30" name="文本框 29"/>
          <p:cNvSpPr txBox="1"/>
          <p:nvPr/>
        </p:nvSpPr>
        <p:spPr>
          <a:xfrm>
            <a:off x="338579" y="1034664"/>
            <a:ext cx="11514842" cy="1131079"/>
          </a:xfrm>
          <a:prstGeom prst="rect">
            <a:avLst/>
          </a:prstGeom>
          <a:noFill/>
        </p:spPr>
        <p:txBody>
          <a:bodyPr wrap="square">
            <a:spAutoFit/>
          </a:bodyPr>
          <a:lstStyle/>
          <a:p>
            <a:pPr marL="12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 Why does Erin Westgate compare mindless scrolling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to“brain</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candy”?</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700"/>
              </a:lnSpc>
              <a:buNone/>
              <a:tabLst>
                <a:tab pos="60833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It does harm to people's health.</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It helps people to avoid boredom.</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651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It replaces deep thinking in daily life.</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It brings quick but shallow enjoyment.</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2" name="文本框 31"/>
          <p:cNvSpPr txBox="1"/>
          <p:nvPr/>
        </p:nvSpPr>
        <p:spPr>
          <a:xfrm>
            <a:off x="412115" y="2165743"/>
            <a:ext cx="11441306" cy="2483565"/>
          </a:xfrm>
          <a:prstGeom prst="rect">
            <a:avLst/>
          </a:prstGeom>
          <a:noFill/>
        </p:spPr>
        <p:txBody>
          <a:bodyPr wrap="square">
            <a:spAutoFit/>
          </a:bodyPr>
          <a:lstStyle/>
          <a:p>
            <a:pPr marR="12700" indent="495300" algn="just" fontAlgn="base">
              <a:lnSpc>
                <a:spcPts val="2700"/>
              </a:lnSpc>
              <a:buNone/>
            </a:pP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any bus stop or while waiting in line, most people will have their heads down scrolling(</a:t>
            </a:r>
            <a:r>
              <a:rPr lang="en-US" altLang="zh-CN"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滚屏</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on their phones.</a:t>
            </a:r>
            <a:r>
              <a:rPr lang="zh-CN" alt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But studies suggest if you resist that urge and let your mind wander instead, there could be some serious benefits.</a:t>
            </a:r>
            <a:endParaRPr lang="zh-CN" altLang="zh-CN" sz="1000" dirty="0">
              <a:effectLst/>
              <a:latin typeface="等线" panose="02010600030101010101" pitchFamily="2" charset="-122"/>
              <a:ea typeface="等线" panose="02010600030101010101" pitchFamily="2" charset="-122"/>
              <a:cs typeface="Times New Roman" panose="02020603050405020304" pitchFamily="18" charset="0"/>
            </a:endParaRPr>
          </a:p>
          <a:p>
            <a:pPr indent="495300" algn="just" fontAlgn="base">
              <a:lnSpc>
                <a:spcPts val="2700"/>
              </a:lnSpc>
              <a:buNone/>
            </a:pP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We actually spend nearly half our waking time daydreaming, but it isn't always pleasant. A study found people even preferred electric shocks to being alone with their thoughts. This explains why we automatically reach for phones during downtime.</a:t>
            </a:r>
            <a:endPar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495300" algn="just" fontAlgn="base">
              <a:lnSpc>
                <a:spcPts val="2700"/>
              </a:lnSpc>
            </a:pPr>
            <a:r>
              <a:rPr lang="en-US" altLang="zh-CN" dirty="0">
                <a:solidFill>
                  <a:srgbClr val="000000"/>
                </a:solidFill>
                <a:latin typeface="Times New Roman" panose="02020603050405020304" pitchFamily="18" charset="0"/>
                <a:cs typeface="Times New Roman" panose="02020603050405020304" pitchFamily="18" charset="0"/>
              </a:rPr>
              <a:t>Social  psychology  professor  Erin  Westgate  compares  mindless  scrolling  to</a:t>
            </a:r>
            <a:r>
              <a:rPr lang="zh-CN" altLang="en-US"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“brain  candy”—  momentarily pleasurable but lacking in meaning. She adds human achievements largely come from higher-order thinking.</a:t>
            </a:r>
            <a:endParaRPr lang="zh-CN" altLang="zh-CN" dirty="0">
              <a:solidFill>
                <a:srgbClr val="000000"/>
              </a:solidFill>
              <a:latin typeface="Times New Roman" panose="02020603050405020304" pitchFamily="18" charset="0"/>
              <a:cs typeface="Times New Roman" panose="02020603050405020304" pitchFamily="18" charset="0"/>
            </a:endParaRPr>
          </a:p>
        </p:txBody>
      </p:sp>
      <p:sp>
        <p:nvSpPr>
          <p:cNvPr id="33" name="矩形 32"/>
          <p:cNvSpPr/>
          <p:nvPr/>
        </p:nvSpPr>
        <p:spPr>
          <a:xfrm>
            <a:off x="10436087" y="3939338"/>
            <a:ext cx="1417334" cy="33448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4" name="矩形 33"/>
          <p:cNvSpPr/>
          <p:nvPr/>
        </p:nvSpPr>
        <p:spPr>
          <a:xfrm>
            <a:off x="455287" y="4273826"/>
            <a:ext cx="3281825" cy="33448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6" name="矩形 35"/>
          <p:cNvSpPr/>
          <p:nvPr/>
        </p:nvSpPr>
        <p:spPr>
          <a:xfrm>
            <a:off x="4205652" y="4273826"/>
            <a:ext cx="6230435" cy="33448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8" name="文本框 37"/>
          <p:cNvSpPr txBox="1"/>
          <p:nvPr/>
        </p:nvSpPr>
        <p:spPr>
          <a:xfrm>
            <a:off x="412114" y="2661074"/>
            <a:ext cx="11441305" cy="1200329"/>
          </a:xfrm>
          <a:prstGeom prst="rect">
            <a:avLst/>
          </a:prstGeom>
          <a:solidFill>
            <a:srgbClr val="FFFF00"/>
          </a:solidFill>
        </p:spPr>
        <p:txBody>
          <a:bodyPr wrap="square">
            <a:spAutoFit/>
          </a:bodyPr>
          <a:lstStyle/>
          <a:p>
            <a:r>
              <a:rPr lang="en-GB" altLang="zh-CN" dirty="0"/>
              <a:t>“brain candy” </a:t>
            </a:r>
            <a:r>
              <a:rPr lang="zh-CN" altLang="en-US" dirty="0"/>
              <a:t>的字面意思是“大脑糖果”，糖果的特点是：</a:t>
            </a:r>
            <a:r>
              <a:rPr lang="zh-CN" altLang="en-US" b="1" dirty="0"/>
              <a:t>吃起来很快乐（甜），但没什么营养</a:t>
            </a:r>
            <a:r>
              <a:rPr lang="zh-CN" altLang="en-US" dirty="0"/>
              <a:t>。文中明确解释：</a:t>
            </a:r>
            <a:r>
              <a:rPr lang="en-GB" altLang="zh-CN" b="1" dirty="0"/>
              <a:t>momentarily pleasurable</a:t>
            </a:r>
            <a:r>
              <a:rPr lang="zh-CN" altLang="en-GB" dirty="0"/>
              <a:t>（</a:t>
            </a:r>
            <a:r>
              <a:rPr lang="zh-CN" altLang="en-US" dirty="0"/>
              <a:t>瞬间愉悦） </a:t>
            </a:r>
            <a:r>
              <a:rPr lang="en-US" altLang="zh-CN" dirty="0"/>
              <a:t>+ </a:t>
            </a:r>
            <a:r>
              <a:rPr lang="en-GB" altLang="zh-CN" b="1" dirty="0"/>
              <a:t>lacking in meaning</a:t>
            </a:r>
            <a:r>
              <a:rPr lang="zh-CN" altLang="en-GB" dirty="0"/>
              <a:t>（</a:t>
            </a:r>
            <a:r>
              <a:rPr lang="zh-CN" altLang="en-US" dirty="0"/>
              <a:t>缺乏意义）。选项 </a:t>
            </a:r>
            <a:r>
              <a:rPr lang="en-GB" altLang="zh-CN" dirty="0"/>
              <a:t>D “quick but shallow enjoyment” </a:t>
            </a:r>
            <a:r>
              <a:rPr lang="zh-CN" altLang="en-US" dirty="0"/>
              <a:t>中的 </a:t>
            </a:r>
            <a:r>
              <a:rPr lang="en-GB" altLang="zh-CN" b="1" dirty="0"/>
              <a:t>quick</a:t>
            </a:r>
            <a:r>
              <a:rPr lang="en-GB" altLang="zh-CN" dirty="0"/>
              <a:t> </a:t>
            </a:r>
            <a:r>
              <a:rPr lang="zh-CN" altLang="en-US" dirty="0"/>
              <a:t>对应 </a:t>
            </a:r>
            <a:r>
              <a:rPr lang="en-GB" altLang="zh-CN" dirty="0"/>
              <a:t>momentarily</a:t>
            </a:r>
            <a:r>
              <a:rPr lang="zh-CN" altLang="en-GB" dirty="0"/>
              <a:t>，</a:t>
            </a:r>
            <a:r>
              <a:rPr lang="en-GB" altLang="zh-CN" b="1" dirty="0"/>
              <a:t>shallow</a:t>
            </a:r>
            <a:r>
              <a:rPr lang="en-GB" altLang="zh-CN" dirty="0"/>
              <a:t> </a:t>
            </a:r>
            <a:r>
              <a:rPr lang="zh-CN" altLang="en-US" dirty="0"/>
              <a:t>对应 </a:t>
            </a:r>
            <a:r>
              <a:rPr lang="en-GB" altLang="zh-CN" dirty="0"/>
              <a:t>lacking meaning</a:t>
            </a:r>
            <a:r>
              <a:rPr lang="zh-CN" altLang="en-GB" dirty="0"/>
              <a:t>，</a:t>
            </a:r>
            <a:r>
              <a:rPr lang="en-GB" altLang="zh-CN" b="1" dirty="0"/>
              <a:t>enjoyment</a:t>
            </a:r>
            <a:r>
              <a:rPr lang="en-GB" altLang="zh-CN" dirty="0"/>
              <a:t> </a:t>
            </a:r>
            <a:r>
              <a:rPr lang="zh-CN" altLang="en-US" dirty="0"/>
              <a:t>对应 </a:t>
            </a:r>
            <a:r>
              <a:rPr lang="en-GB" altLang="zh-CN" dirty="0"/>
              <a:t>pleasurable</a:t>
            </a:r>
            <a:r>
              <a:rPr lang="zh-CN" altLang="en-GB" dirty="0"/>
              <a:t>。</a:t>
            </a:r>
            <a:endParaRPr lang="zh-CN" altLang="en-US" dirty="0"/>
          </a:p>
        </p:txBody>
      </p:sp>
      <p:sp>
        <p:nvSpPr>
          <p:cNvPr id="40" name="文本框 39"/>
          <p:cNvSpPr txBox="1"/>
          <p:nvPr/>
        </p:nvSpPr>
        <p:spPr>
          <a:xfrm>
            <a:off x="477726" y="4758136"/>
            <a:ext cx="11091422" cy="923330"/>
          </a:xfrm>
          <a:prstGeom prst="rect">
            <a:avLst/>
          </a:prstGeom>
          <a:noFill/>
        </p:spPr>
        <p:txBody>
          <a:bodyPr wrap="square">
            <a:spAutoFit/>
          </a:bodyPr>
          <a:lstStyle/>
          <a:p>
            <a:pPr marL="342900" indent="-342900">
              <a:buAutoNum type="alphaUcPeriod"/>
            </a:pPr>
            <a:r>
              <a:rPr lang="zh-CN" altLang="en-US" dirty="0"/>
              <a:t>损害健康。文中未提及健康危害。</a:t>
            </a:r>
            <a:endParaRPr lang="en-US" altLang="zh-CN" dirty="0"/>
          </a:p>
          <a:p>
            <a:pPr marL="342900" indent="-342900">
              <a:buAutoNum type="alphaUcPeriod"/>
            </a:pPr>
            <a:r>
              <a:rPr lang="zh-CN" altLang="en-US" dirty="0"/>
              <a:t>帮助人们避免无聊。这是人们刷手机的原因，但不是“</a:t>
            </a:r>
            <a:r>
              <a:rPr lang="en-GB" altLang="zh-CN" dirty="0"/>
              <a:t>brain candy”</a:t>
            </a:r>
            <a:r>
              <a:rPr lang="zh-CN" altLang="en-US" dirty="0"/>
              <a:t>这个比喻要说明的本质。</a:t>
            </a:r>
            <a:endParaRPr lang="en-US" altLang="zh-CN" dirty="0"/>
          </a:p>
          <a:p>
            <a:pPr marL="342900" indent="-342900">
              <a:buAutoNum type="alphaUcPeriod"/>
            </a:pPr>
            <a:r>
              <a:rPr lang="zh-CN" altLang="en-US" dirty="0"/>
              <a:t>取代日常生活中的深度思考。文中未说它“取代”深度思考，只是说它缺乏意义。</a:t>
            </a:r>
            <a:endParaRPr lang="zh-CN" altLang="en-US" dirty="0"/>
          </a:p>
        </p:txBody>
      </p:sp>
      <p:pic>
        <p:nvPicPr>
          <p:cNvPr id="41" name="图形" descr="5c48316ed13c7"/>
          <p:cNvPicPr>
            <a:picLocks noChangeAspect="1"/>
          </p:cNvPicPr>
          <p:nvPr/>
        </p:nvPicPr>
        <p:blipFill>
          <a:blip r:embed="rId2"/>
          <a:srcRect t="-566"/>
          <a:stretch>
            <a:fillRect/>
          </a:stretch>
        </p:blipFill>
        <p:spPr>
          <a:xfrm>
            <a:off x="6132768" y="1671461"/>
            <a:ext cx="785770" cy="770908"/>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blinds(horizontal)">
                                      <p:cBhvr>
                                        <p:cTn id="14" dur="500"/>
                                        <p:tgtEl>
                                          <p:spTgt spid="38"/>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checkerboard(across)">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checkerboard(across)">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checkerboard(across)">
                                      <p:cBhvr>
                                        <p:cTn id="29" dur="500"/>
                                        <p:tgtEl>
                                          <p:spTgt spid="36"/>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checkerboard(across)">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6" grpId="0" animBg="1"/>
      <p:bldP spid="38" grpId="0" animBg="1"/>
      <p:bldP spid="4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935990"/>
            <a:chOff x="613" y="542"/>
            <a:chExt cx="6605" cy="1474"/>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Passage</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D</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sp>
        <p:nvSpPr>
          <p:cNvPr id="30" name="文本框 29"/>
          <p:cNvSpPr txBox="1"/>
          <p:nvPr/>
        </p:nvSpPr>
        <p:spPr>
          <a:xfrm>
            <a:off x="265043" y="1128726"/>
            <a:ext cx="11514842" cy="1131079"/>
          </a:xfrm>
          <a:prstGeom prst="rect">
            <a:avLst/>
          </a:prstGeom>
          <a:noFill/>
        </p:spPr>
        <p:txBody>
          <a:bodyPr wrap="square">
            <a:spAutoFit/>
          </a:bodyPr>
          <a:lstStyle/>
          <a:p>
            <a:pPr marL="12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 What is the 2022 study used to demonstrate?</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Phone addiction is avoidable.</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Daydreaming is undervalued.</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Being alone promotes learning.</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Self-reflection defines humans.</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文本框 5"/>
          <p:cNvSpPr txBox="1"/>
          <p:nvPr/>
        </p:nvSpPr>
        <p:spPr>
          <a:xfrm>
            <a:off x="248477" y="2259805"/>
            <a:ext cx="11678479" cy="2169825"/>
          </a:xfrm>
          <a:prstGeom prst="rect">
            <a:avLst/>
          </a:prstGeom>
          <a:noFill/>
        </p:spPr>
        <p:txBody>
          <a:bodyPr wrap="square">
            <a:spAutoFit/>
          </a:bodyPr>
          <a:lstStyle/>
          <a:p>
            <a:pPr marL="12700" marR="12700"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 next time you have a few minutes free, put away your phone and let your mind wander. Many people fear boredom, but this fear is often overblown. In a 2022 study, people predicted they would hate 20 minutes alone doing nothing, yet afterward reported greater enjoyment than expected. According to researcher Kou Murayama, the ability to mentally wander——— to reflect on past experiences, and consider others’ viewpoints—— is a distinctly human capacity that boosts learning and helps understand others.</a:t>
            </a:r>
            <a:endParaRPr lang="zh-CN" altLang="zh-CN" sz="1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矩形 6"/>
          <p:cNvSpPr/>
          <p:nvPr/>
        </p:nvSpPr>
        <p:spPr>
          <a:xfrm>
            <a:off x="9819861" y="2709873"/>
            <a:ext cx="2123662" cy="33448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矩形 8"/>
          <p:cNvSpPr/>
          <p:nvPr/>
        </p:nvSpPr>
        <p:spPr>
          <a:xfrm>
            <a:off x="248477" y="3010229"/>
            <a:ext cx="11678478" cy="33448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0" name="矩形 9"/>
          <p:cNvSpPr/>
          <p:nvPr/>
        </p:nvSpPr>
        <p:spPr>
          <a:xfrm>
            <a:off x="265045" y="3385441"/>
            <a:ext cx="1901685" cy="334488"/>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1" name="矩形 10"/>
          <p:cNvSpPr/>
          <p:nvPr/>
        </p:nvSpPr>
        <p:spPr>
          <a:xfrm>
            <a:off x="2000002" y="4029499"/>
            <a:ext cx="5474224" cy="334487"/>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4" name="文本框 13"/>
          <p:cNvSpPr txBox="1"/>
          <p:nvPr/>
        </p:nvSpPr>
        <p:spPr>
          <a:xfrm>
            <a:off x="265043" y="4418273"/>
            <a:ext cx="11514842" cy="1015663"/>
          </a:xfrm>
          <a:prstGeom prst="rect">
            <a:avLst/>
          </a:prstGeom>
          <a:noFill/>
        </p:spPr>
        <p:txBody>
          <a:bodyPr wrap="square">
            <a:spAutoFit/>
          </a:bodyPr>
          <a:lstStyle/>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研究结果：人们低估了独处发呆的愉悦程度（预测会讨厌，实际更享受）。</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这说明人们没有意识到 daydreaming 的价值，即 undervalued（被低估）。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后文进一步强调这种能力的益处，也是为了说明它值得被重视。</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15" name="图形" descr="5c48316ed13c7"/>
          <p:cNvPicPr>
            <a:picLocks noChangeAspect="1"/>
          </p:cNvPicPr>
          <p:nvPr/>
        </p:nvPicPr>
        <p:blipFill>
          <a:blip r:embed="rId2"/>
          <a:srcRect t="-566"/>
          <a:stretch>
            <a:fillRect/>
          </a:stretch>
        </p:blipFill>
        <p:spPr>
          <a:xfrm>
            <a:off x="6022464" y="1337573"/>
            <a:ext cx="785770" cy="770908"/>
          </a:xfrm>
          <a:prstGeom prst="rect">
            <a:avLst/>
          </a:prstGeom>
        </p:spPr>
      </p:pic>
      <p:sp>
        <p:nvSpPr>
          <p:cNvPr id="18" name="文本框 17"/>
          <p:cNvSpPr txBox="1"/>
          <p:nvPr/>
        </p:nvSpPr>
        <p:spPr>
          <a:xfrm>
            <a:off x="318811" y="5433936"/>
            <a:ext cx="11461073" cy="923330"/>
          </a:xfrm>
          <a:prstGeom prst="rect">
            <a:avLst/>
          </a:prstGeom>
          <a:noFill/>
        </p:spPr>
        <p:txBody>
          <a:bodyPr wrap="square">
            <a:spAutoFit/>
          </a:bodyPr>
          <a:lstStyle/>
          <a:p>
            <a:r>
              <a:rPr lang="zh-CN" altLang="en-US" dirty="0">
                <a:latin typeface="Times New Roman" panose="02020603050405020304" pitchFamily="18" charset="0"/>
                <a:ea typeface="仿宋" panose="02010609060101010101" pitchFamily="49" charset="-122"/>
                <a:cs typeface="Times New Roman" panose="02020603050405020304" pitchFamily="18" charset="0"/>
              </a:rPr>
              <a:t>A</a:t>
            </a:r>
            <a:r>
              <a:rPr lang="en-US"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手机成瘾是可以避免的。研究未涉及手机成瘾。</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C   独处促进学习。研究测量的是愉悦程度，不是学习效果。</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D    自我反思定义了人类。	Murayama 确实提到这是人类能力，但研究本身是用来证明“低估”这一点的。</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4"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9228" y="285430"/>
            <a:ext cx="11473544" cy="4678204"/>
          </a:xfrm>
          <a:prstGeom prst="rect">
            <a:avLst/>
          </a:prstGeom>
          <a:noFill/>
        </p:spPr>
        <p:txBody>
          <a:bodyPr wrap="square">
            <a:spAutoFit/>
          </a:bodyPr>
          <a:lstStyle/>
          <a:p>
            <a:pPr>
              <a:buNone/>
            </a:pP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文章第二段提到：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pPr>
              <a:buNone/>
            </a:pP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We actually spend nearly half our waking time daydreaming, but it isn‘t always pleasant. A study found people even preferred electric shocks to being alone with their thoughts. This explains why we automatically reach for phones during downtime.</a:t>
            </a:r>
            <a:endParaRPr lang="en-GB" altLang="zh-CN" sz="2000" i="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作者先指出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daydream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的“不好”，是为了：</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制造矛盾，引出问题</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人们其实经常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daydream</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占清醒时间近一半），但这个过程并不总是愉快。研究甚至表明，人们宁愿被电击也不愿独处思考 → 说明人们</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害怕</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厌恶</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纯粹的思维漫游。</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解释为什么人们会无意识刷手机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因为独处思考（即让思维漫游）让人不舒服，所以空闲时人们自动拿起手机逃避。</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为后文转折做铺垫</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先承认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daydream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有负面体验（无聊、不安），然后后文（第</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4-6</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段）用研究证明它其实</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有很多被低估的好处</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（愉悦、创造力、社交情感）。</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这种“先抑后扬”的手法让论点更有说服力：即使它有时不愉快，但价值巨大，不应逃避。</a:t>
            </a:r>
            <a:endParaRPr lang="en-US" altLang="zh-CN" sz="2000"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pPr>
              <a:buNone/>
            </a:pPr>
            <a:endParaRPr lang="en-GB" altLang="zh-CN" sz="2000"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7" name="文本框 6"/>
          <p:cNvSpPr txBox="1"/>
          <p:nvPr/>
        </p:nvSpPr>
        <p:spPr>
          <a:xfrm>
            <a:off x="359228" y="4534919"/>
            <a:ext cx="11473544" cy="1200329"/>
          </a:xfrm>
          <a:prstGeom prst="rect">
            <a:avLst/>
          </a:prstGeom>
          <a:noFill/>
        </p:spPr>
        <p:txBody>
          <a:bodyPr wrap="square">
            <a:spAutoFit/>
          </a:bodyPr>
          <a:lstStyle/>
          <a:p>
            <a:r>
              <a:rPr lang="zh-CN" altLang="en-US" dirty="0">
                <a:latin typeface="Times New Roman" panose="02020603050405020304" pitchFamily="18" charset="0"/>
                <a:ea typeface="仿宋" panose="02010609060101010101" pitchFamily="49" charset="-122"/>
                <a:cs typeface="Times New Roman" panose="02020603050405020304" pitchFamily="18" charset="0"/>
              </a:rPr>
              <a:t>在本文中，daydreaming 和 mind-wandering 基本是同义词，可以互换使用。</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daydreaming	</a:t>
            </a:r>
            <a:r>
              <a:rPr lang="en-US"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白日梦，思绪脱离当前任务，进入想象或回忆</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mind-wandering	</a:t>
            </a:r>
            <a:r>
              <a:rPr lang="en-US"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思维漫游，注意力从当前任务转移到内部思考 </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作者交替使用这两个词，指的都是同一种认知状态：</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不聚焦于外部任务，让思绪自由流动</a:t>
            </a:r>
            <a:r>
              <a:rPr lang="zh-CN" altLang="en-US" dirty="0">
                <a:latin typeface="Times New Roman" panose="02020603050405020304" pitchFamily="18" charset="0"/>
                <a:ea typeface="仿宋" panose="02010609060101010101" pitchFamily="49" charset="-122"/>
                <a:cs typeface="Times New Roman" panose="02020603050405020304" pitchFamily="18" charset="0"/>
              </a:rPr>
              <a:t>。</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935990"/>
            <a:chOff x="613" y="542"/>
            <a:chExt cx="6605" cy="1474"/>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Passage</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D</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sp>
        <p:nvSpPr>
          <p:cNvPr id="30" name="文本框 29"/>
          <p:cNvSpPr txBox="1"/>
          <p:nvPr/>
        </p:nvSpPr>
        <p:spPr>
          <a:xfrm>
            <a:off x="338579" y="1120140"/>
            <a:ext cx="11514842" cy="1131079"/>
          </a:xfrm>
          <a:prstGeom prst="rect">
            <a:avLst/>
          </a:prstGeom>
          <a:noFill/>
        </p:spPr>
        <p:txBody>
          <a:bodyPr wrap="square">
            <a:spAutoFit/>
          </a:bodyPr>
          <a:lstStyle/>
          <a:p>
            <a:pPr marL="12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 What does the default mode suggest?</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700"/>
              </a:lnSpc>
              <a:buNone/>
              <a:tabLst>
                <a:tab pos="60833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Unfocused thinking fuels creativity.</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Intentional effort brings new ideas.</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700"/>
              </a:lnSpc>
              <a:buNone/>
              <a:tabLst>
                <a:tab pos="60833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Complex tasks require active minds.</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Routines involve little brain activity.</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338579" y="2251219"/>
            <a:ext cx="11514842" cy="1823576"/>
          </a:xfrm>
          <a:prstGeom prst="rect">
            <a:avLst/>
          </a:prstGeom>
          <a:noFill/>
        </p:spPr>
        <p:txBody>
          <a:bodyPr wrap="square">
            <a:spAutoFit/>
          </a:bodyPr>
          <a:lstStyle/>
          <a:p>
            <a:pPr marL="12700"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Mind-wandering is also key to problem-solving. People often find solutions better after unfocused thinking than intentional effort alone, especially during routine tasks like driving or showering. Even when people are not actively thinking, their brains remain active in a so-called default mode(</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默认模式</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allowing ideas to connect in new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ways.It's</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especially helpful for complex problems.</a:t>
            </a:r>
            <a:endParaRPr lang="zh-CN" altLang="zh-CN" sz="1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2186609" y="2995762"/>
            <a:ext cx="9666812" cy="386535"/>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412115" y="3339548"/>
            <a:ext cx="4194175" cy="386535"/>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矩形 8"/>
          <p:cNvSpPr/>
          <p:nvPr/>
        </p:nvSpPr>
        <p:spPr>
          <a:xfrm>
            <a:off x="4679826" y="3339547"/>
            <a:ext cx="5325565" cy="386535"/>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0" name="矩形 9"/>
          <p:cNvSpPr/>
          <p:nvPr/>
        </p:nvSpPr>
        <p:spPr>
          <a:xfrm>
            <a:off x="412115" y="3726082"/>
            <a:ext cx="4194175" cy="343787"/>
          </a:xfrm>
          <a:prstGeom prst="rect">
            <a:avLst/>
          </a:prstGeom>
          <a:solidFill>
            <a:schemeClr val="accent1">
              <a:alpha val="6472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2" name="文本框 11"/>
          <p:cNvSpPr txBox="1"/>
          <p:nvPr/>
        </p:nvSpPr>
        <p:spPr>
          <a:xfrm>
            <a:off x="338578" y="4101294"/>
            <a:ext cx="11514841" cy="923330"/>
          </a:xfrm>
          <a:prstGeom prst="rect">
            <a:avLst/>
          </a:prstGeom>
          <a:noFill/>
        </p:spPr>
        <p:txBody>
          <a:bodyPr wrap="square">
            <a:spAutoFit/>
          </a:bodyPr>
          <a:lstStyle/>
          <a:p>
            <a:r>
              <a:rPr lang="en-GB" altLang="zh-CN" b="1" dirty="0">
                <a:latin typeface="Times New Roman" panose="02020603050405020304" pitchFamily="18" charset="0"/>
                <a:ea typeface="仿宋" panose="02010609060101010101" pitchFamily="49" charset="-122"/>
                <a:cs typeface="Times New Roman" panose="02020603050405020304" pitchFamily="18" charset="0"/>
              </a:rPr>
              <a:t>default mode</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是大脑在不专注思考时的活跃状态。它的作用：</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allow ideas to connect in new ways</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让想法以新方式连接）。这对 </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complex problems</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尤其有帮助 → 这就是 </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creativity</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创造力）。</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 not actively thinking</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不在主动思考 </a:t>
            </a:r>
            <a:r>
              <a:rPr lang="en-US" altLang="zh-CN" dirty="0">
                <a:latin typeface="Times New Roman" panose="02020603050405020304" pitchFamily="18" charset="0"/>
                <a:ea typeface="仿宋" panose="02010609060101010101" pitchFamily="49" charset="-122"/>
                <a:cs typeface="Times New Roman" panose="02020603050405020304" pitchFamily="18" charset="0"/>
              </a:rPr>
              <a:t>= </a:t>
            </a:r>
            <a:r>
              <a:rPr lang="en-GB" altLang="zh-CN" dirty="0">
                <a:latin typeface="Times New Roman" panose="02020603050405020304" pitchFamily="18" charset="0"/>
                <a:ea typeface="仿宋" panose="02010609060101010101" pitchFamily="49" charset="-122"/>
                <a:cs typeface="Times New Roman" panose="02020603050405020304" pitchFamily="18" charset="0"/>
              </a:rPr>
              <a:t>unfocused thinking</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14" name="文本框 13"/>
          <p:cNvSpPr txBox="1"/>
          <p:nvPr/>
        </p:nvSpPr>
        <p:spPr>
          <a:xfrm>
            <a:off x="338578" y="5011916"/>
            <a:ext cx="11441304" cy="923330"/>
          </a:xfrm>
          <a:prstGeom prst="rect">
            <a:avLst/>
          </a:prstGeom>
          <a:noFill/>
        </p:spPr>
        <p:txBody>
          <a:bodyPr wrap="square">
            <a:spAutoFit/>
          </a:bodyPr>
          <a:lstStyle/>
          <a:p>
            <a:r>
              <a:rPr lang="zh-CN" altLang="en-US" dirty="0">
                <a:latin typeface="Times New Roman" panose="02020603050405020304" pitchFamily="18" charset="0"/>
                <a:ea typeface="仿宋" panose="02010609060101010101" pitchFamily="49" charset="-122"/>
                <a:cs typeface="Times New Roman" panose="02020603050405020304" pitchFamily="18" charset="0"/>
              </a:rPr>
              <a:t>B</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刻意努力带来新想法。default mode 是“not actively thinking”，与刻意努力相反。</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C</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复杂任务需要活跃思维。文中说 default mode（不活跃思维）反而对复杂问题有帮助。</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D</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常规活动涉及很少大脑活动。未提及常规活动的大脑活动水平。</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15" name="图形" descr="5c48316ed13c7"/>
          <p:cNvPicPr>
            <a:picLocks noChangeAspect="1"/>
          </p:cNvPicPr>
          <p:nvPr/>
        </p:nvPicPr>
        <p:blipFill>
          <a:blip r:embed="rId2"/>
          <a:srcRect t="-566"/>
          <a:stretch>
            <a:fillRect/>
          </a:stretch>
        </p:blipFill>
        <p:spPr>
          <a:xfrm>
            <a:off x="338578" y="1439505"/>
            <a:ext cx="785770" cy="770908"/>
          </a:xfrm>
          <a:prstGeom prst="rect">
            <a:avLst/>
          </a:prstGeom>
        </p:spPr>
      </p:pic>
      <p:sp>
        <p:nvSpPr>
          <p:cNvPr id="17" name="文本框 16"/>
          <p:cNvSpPr txBox="1"/>
          <p:nvPr/>
        </p:nvSpPr>
        <p:spPr>
          <a:xfrm>
            <a:off x="338578" y="5960750"/>
            <a:ext cx="11667892" cy="646331"/>
          </a:xfrm>
          <a:prstGeom prst="rect">
            <a:avLst/>
          </a:prstGeom>
          <a:noFill/>
        </p:spPr>
        <p:txBody>
          <a:bodyPr wrap="square">
            <a:spAutoFit/>
          </a:bodyPr>
          <a:lstStyle/>
          <a:p>
            <a:r>
              <a:rPr lang="en-US" altLang="zh-CN" b="1" dirty="0">
                <a:latin typeface="Times New Roman" panose="02020603050405020304" pitchFamily="18" charset="0"/>
                <a:ea typeface="仿宋" panose="02010609060101010101" pitchFamily="49" charset="-122"/>
                <a:cs typeface="Times New Roman" panose="02020603050405020304" pitchFamily="18" charset="0"/>
              </a:rPr>
              <a:t>unfocused</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 </a:t>
            </a:r>
            <a:r>
              <a:rPr lang="en-US" altLang="zh-CN" b="1" dirty="0">
                <a:latin typeface="Times New Roman" panose="02020603050405020304" pitchFamily="18" charset="0"/>
                <a:ea typeface="仿宋" panose="02010609060101010101" pitchFamily="49" charset="-122"/>
                <a:cs typeface="Times New Roman" panose="02020603050405020304" pitchFamily="18" charset="0"/>
              </a:rPr>
              <a:t>thinking</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 大脑不刻意集中注意力去解决某个特定问题，而是让思绪自由漫游、随意联想的状态。</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著名的“顿悟时刻”（如阿基米德在浴缸里发现浮力定律）往往发生在 </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unfocused thinking</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的状态下。</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9096" y="2303542"/>
            <a:ext cx="5100786" cy="3657208"/>
          </a:xfrm>
          <a:prstGeom prst="rect">
            <a:avLst/>
          </a:prstGeom>
          <a:noFill/>
          <a:extLst>
            <a:ext uri="{909E8E84-426E-40DD-AFC4-6F175D3DCCD1}">
              <a14:hiddenFill xmlns:a14="http://schemas.microsoft.com/office/drawing/2010/main">
                <a:solidFill>
                  <a:srgbClr val="FFFFFF"/>
                </a:solidFill>
              </a14:hiddenFill>
            </a:ext>
          </a:extLst>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0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2" grpId="0"/>
      <p:bldP spid="14"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192001" cy="6990696"/>
          </a:xfrm>
          <a:prstGeom prst="rect">
            <a:avLst/>
          </a:prstGeom>
          <a:solidFill>
            <a:schemeClr val="bg2"/>
          </a:solidFill>
        </p:spPr>
        <p:txBody>
          <a:bodyPr wrap="square">
            <a:spAutoFit/>
          </a:bodyPr>
          <a:lstStyle/>
          <a:p>
            <a:pPr marR="12700" algn="just" fontAlgn="base">
              <a:lnSpc>
                <a:spcPts val="2700"/>
              </a:lnSpc>
              <a:buNone/>
            </a:pPr>
            <a:r>
              <a:rPr lang="zh-CN" altLang="en-US"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any bus stop or while waiting in line, most people will have their heads down scrolling(</a:t>
            </a:r>
            <a:r>
              <a:rPr lang="en-US" altLang="zh-CN"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滚屏</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on their phones.</a:t>
            </a:r>
            <a:r>
              <a:rPr lang="zh-CN" altLang="en-US"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But studies suggest if you resist that urge and let your mind wander instead, there could be some serious benefits.</a:t>
            </a:r>
            <a:endParaRPr lang="zh-CN" altLang="zh-CN" dirty="0">
              <a:effectLst/>
              <a:latin typeface="等线" panose="02010600030101010101" pitchFamily="2" charset="-122"/>
              <a:ea typeface="等线" panose="02010600030101010101" pitchFamily="2" charset="-122"/>
              <a:cs typeface="Times New Roman" panose="02020603050405020304" pitchFamily="18" charset="0"/>
            </a:endParaRPr>
          </a:p>
          <a:p>
            <a:pPr algn="just" fontAlgn="base">
              <a:lnSpc>
                <a:spcPts val="2700"/>
              </a:lnSpc>
              <a:buNone/>
            </a:pPr>
            <a:r>
              <a:rPr lang="zh-CN" altLang="en-US"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We actually spend nearly half our waking time daydreaming, but it isn‘t always pleasant. A study found people even preferred electric shocks to being alone with their thoughts. This explains why we automatically reach for phones during downtime.</a:t>
            </a:r>
            <a:br>
              <a:rPr lang="en-US" altLang="zh-CN" dirty="0">
                <a:effectLst/>
                <a:latin typeface="Times New Roman" panose="02020603050405020304" pitchFamily="18" charset="0"/>
                <a:ea typeface="宋体" panose="02010600030101010101" pitchFamily="2" charset="-122"/>
              </a:rPr>
            </a:br>
            <a:r>
              <a:rPr lang="zh-CN" altLang="en-US" dirty="0">
                <a:latin typeface="Times New Roman" panose="02020603050405020304" pitchFamily="18" charset="0"/>
                <a:ea typeface="宋体" panose="02010600030101010101" pitchFamily="2" charset="-122"/>
              </a:rPr>
              <a:t>      </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Social  psychology  professor  Erin  Westgate  compares  mindless  scrolling  to</a:t>
            </a:r>
            <a:r>
              <a:rPr lang="zh-CN" altLang="en-US"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“brain  candy”—  momentarily pleasurable but lacking in meaning. She adds human achievements largely come from higher-order thinking.</a:t>
            </a:r>
            <a:endParaRPr lang="zh-CN" altLang="zh-CN" dirty="0">
              <a:effectLst/>
              <a:latin typeface="等线" panose="02010600030101010101" pitchFamily="2" charset="-122"/>
              <a:ea typeface="等线" panose="02010600030101010101" pitchFamily="2" charset="-122"/>
              <a:cs typeface="Times New Roman" panose="02020603050405020304" pitchFamily="18" charset="0"/>
            </a:endParaRPr>
          </a:p>
          <a:p>
            <a:pPr marL="12700" marR="12700" algn="just" fontAlgn="base">
              <a:lnSpc>
                <a:spcPts val="2700"/>
              </a:lnSpc>
              <a:buNone/>
            </a:pPr>
            <a:r>
              <a:rPr lang="zh-CN" altLang="en-US"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 next time you have a few minutes free, put away your phone and let your mind wander. Many people fear boredom, but this fear is often overblown. In a 2022 study, people predicted they would hate 20 minutes alone doing nothing, yet afterward reported greater enjoyment than expected. According to researcher Kou Murayama, the ability to mentally wander——— to reflect on past experiences, and consider others’ viewpoints—— is a distinctly human capacity that boosts learning and helps understand others.</a:t>
            </a:r>
            <a:endParaRPr lang="zh-CN" altLang="zh-CN" dirty="0">
              <a:effectLst/>
              <a:latin typeface="等线" panose="02010600030101010101" pitchFamily="2" charset="-122"/>
              <a:ea typeface="等线" panose="02010600030101010101" pitchFamily="2" charset="-122"/>
              <a:cs typeface="Times New Roman" panose="02020603050405020304" pitchFamily="18" charset="0"/>
            </a:endParaRPr>
          </a:p>
          <a:p>
            <a:pPr marL="12700" algn="just" fontAlgn="base">
              <a:lnSpc>
                <a:spcPts val="2700"/>
              </a:lnSpc>
              <a:buNone/>
            </a:pPr>
            <a:r>
              <a:rPr lang="zh-CN" altLang="en-US"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Mind-wandering is also key to problem-solving. People often find solutions better after unfocused thinking than intentional effort alone, especially during routine tasks like driving or showering. Even when people are not actively thinking, their brains remain active in a so-called default mode(</a:t>
            </a:r>
            <a:r>
              <a:rPr lang="en-US" altLang="zh-CN"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默认模式</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allowing ideas to connect in new </a:t>
            </a:r>
            <a:r>
              <a:rPr lang="en-US" altLang="zh-CN"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ways.It's</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especially helpful for complex problems.</a:t>
            </a:r>
            <a:endParaRPr lang="zh-CN" altLang="zh-CN" dirty="0">
              <a:effectLst/>
              <a:latin typeface="等线" panose="02010600030101010101" pitchFamily="2" charset="-122"/>
              <a:ea typeface="等线" panose="02010600030101010101" pitchFamily="2" charset="-122"/>
              <a:cs typeface="Times New Roman" panose="02020603050405020304" pitchFamily="18" charset="0"/>
            </a:endParaRPr>
          </a:p>
          <a:p>
            <a:pPr marL="12700" marR="12700" algn="just" fontAlgn="base">
              <a:lnSpc>
                <a:spcPts val="2700"/>
              </a:lnSpc>
              <a:buNone/>
            </a:pPr>
            <a:r>
              <a:rPr lang="zh-CN" altLang="en-US"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Beyond cognitive(</a:t>
            </a:r>
            <a:r>
              <a:rPr lang="en-US" altLang="zh-CN"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认知的</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benefits, daydreaming also boosts social and emotional connections. A study found imagining pleasant interactions with loved ones made people feel closer. Social daydreaming allows individuals to practice conversations, reflect on past interactions, and prepare for future social situations. As psychologist Poerio says, our ability to </a:t>
            </a:r>
            <a:r>
              <a:rPr lang="en-US" altLang="zh-CN"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mentally“time</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travel” helps us better handle the social world.</a:t>
            </a:r>
            <a:endParaRPr lang="zh-CN" altLang="zh-CN" dirty="0">
              <a:effectLst/>
              <a:latin typeface="等线" panose="02010600030101010101" pitchFamily="2" charset="-122"/>
              <a:ea typeface="等线" panose="02010600030101010101" pitchFamily="2" charset="-122"/>
              <a:cs typeface="Times New Roman" panose="02020603050405020304" pitchFamily="18" charset="0"/>
            </a:endParaRPr>
          </a:p>
          <a:p>
            <a:pPr marL="12700" marR="12700" algn="just" fontAlgn="base">
              <a:lnSpc>
                <a:spcPts val="2700"/>
              </a:lnSpc>
              <a:buNone/>
            </a:pPr>
            <a:r>
              <a:rPr lang="zh-CN" altLang="en-US"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Murayama says he now tries to resist checking his phone during short waits and let his thoughts wander. He finds simply entertaining oneself mentally can be both satisfying and meaningful.</a:t>
            </a:r>
            <a:endParaRPr lang="zh-CN" altLang="zh-CN" dirty="0">
              <a:effectLst/>
              <a:latin typeface="等线" panose="02010600030101010101" pitchFamily="2" charset="-122"/>
              <a:ea typeface="等线" panose="02010600030101010101" pitchFamily="2" charset="-122"/>
              <a:cs typeface="Times New Roman" panose="02020603050405020304" pitchFamily="18" charset="0"/>
            </a:endParaRPr>
          </a:p>
        </p:txBody>
      </p:sp>
      <p:cxnSp>
        <p:nvCxnSpPr>
          <p:cNvPr id="5" name="直线连接符 4"/>
          <p:cNvCxnSpPr/>
          <p:nvPr/>
        </p:nvCxnSpPr>
        <p:spPr>
          <a:xfrm>
            <a:off x="0" y="695739"/>
            <a:ext cx="936266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0913165" y="0"/>
            <a:ext cx="1278835" cy="437322"/>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7" name="直线连接符 6"/>
          <p:cNvCxnSpPr/>
          <p:nvPr/>
        </p:nvCxnSpPr>
        <p:spPr>
          <a:xfrm>
            <a:off x="6500191" y="1404730"/>
            <a:ext cx="569180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9024730" y="866432"/>
            <a:ext cx="2902226" cy="369332"/>
          </a:xfrm>
          <a:prstGeom prst="rect">
            <a:avLst/>
          </a:prstGeom>
          <a:noFill/>
        </p:spPr>
        <p:txBody>
          <a:bodyPr wrap="square">
            <a:spAutoFit/>
          </a:bodyPr>
          <a:lstStyle/>
          <a:p>
            <a:pPr>
              <a:buNone/>
            </a:pPr>
            <a:r>
              <a:rPr lang="zh-CN" altLang="en-US" b="1" dirty="0">
                <a:highlight>
                  <a:srgbClr val="FFFF00"/>
                </a:highlight>
              </a:rPr>
              <a:t>解释为什么人们很难抵抗</a:t>
            </a:r>
            <a:endParaRPr lang="zh-CN" altLang="en-US" b="1" dirty="0">
              <a:highlight>
                <a:srgbClr val="FFFF00"/>
              </a:highlight>
            </a:endParaRPr>
          </a:p>
        </p:txBody>
      </p:sp>
      <p:sp>
        <p:nvSpPr>
          <p:cNvPr id="15" name="文本框 14"/>
          <p:cNvSpPr txBox="1"/>
          <p:nvPr/>
        </p:nvSpPr>
        <p:spPr>
          <a:xfrm>
            <a:off x="8577469" y="1760087"/>
            <a:ext cx="3614531" cy="369332"/>
          </a:xfrm>
          <a:prstGeom prst="rect">
            <a:avLst/>
          </a:prstGeom>
          <a:noFill/>
        </p:spPr>
        <p:txBody>
          <a:bodyPr wrap="square">
            <a:spAutoFit/>
          </a:bodyPr>
          <a:lstStyle/>
          <a:p>
            <a:r>
              <a:rPr lang="zh-CN" altLang="en-US" b="1" dirty="0">
                <a:highlight>
                  <a:srgbClr val="FFFF00"/>
                </a:highlight>
              </a:rPr>
              <a:t>暗示思维漫游属于更高层次的思考</a:t>
            </a:r>
            <a:endParaRPr lang="zh-CN" altLang="en-US" b="1" dirty="0">
              <a:highlight>
                <a:srgbClr val="FFFF00"/>
              </a:highlight>
            </a:endParaRPr>
          </a:p>
        </p:txBody>
      </p:sp>
      <p:cxnSp>
        <p:nvCxnSpPr>
          <p:cNvPr id="16" name="直线连接符 15"/>
          <p:cNvCxnSpPr/>
          <p:nvPr/>
        </p:nvCxnSpPr>
        <p:spPr>
          <a:xfrm>
            <a:off x="1961321" y="2069785"/>
            <a:ext cx="661614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线连接符 17"/>
          <p:cNvCxnSpPr/>
          <p:nvPr/>
        </p:nvCxnSpPr>
        <p:spPr>
          <a:xfrm>
            <a:off x="4253948" y="2420967"/>
            <a:ext cx="459519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线箭头连接符 22"/>
          <p:cNvCxnSpPr/>
          <p:nvPr/>
        </p:nvCxnSpPr>
        <p:spPr>
          <a:xfrm>
            <a:off x="3180522" y="695739"/>
            <a:ext cx="1073426" cy="1725228"/>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876261" y="2712515"/>
            <a:ext cx="3105337" cy="338554"/>
          </a:xfrm>
          <a:prstGeom prst="rect">
            <a:avLst/>
          </a:prstGeom>
          <a:noFill/>
        </p:spPr>
        <p:txBody>
          <a:bodyPr wrap="none" rtlCol="0">
            <a:spAutoFit/>
          </a:bodyPr>
          <a:lstStyle/>
          <a:p>
            <a:r>
              <a:rPr kumimoji="1" lang="zh-CN" altLang="en-US" sz="1600" b="1" dirty="0">
                <a:highlight>
                  <a:srgbClr val="FFFF00"/>
                </a:highlight>
              </a:rPr>
              <a:t>题目</a:t>
            </a:r>
            <a:r>
              <a:rPr kumimoji="1" lang="en-US" altLang="zh-CN" sz="1600" b="1" dirty="0">
                <a:highlight>
                  <a:srgbClr val="FFFF00"/>
                </a:highlight>
              </a:rPr>
              <a:t>33</a:t>
            </a:r>
            <a:r>
              <a:rPr lang="zh-CN" altLang="en-US" sz="1600" dirty="0">
                <a:highlight>
                  <a:srgbClr val="FFFF00"/>
                </a:highlight>
              </a:rPr>
              <a:t>思维漫游比预期的更快乐</a:t>
            </a:r>
            <a:endParaRPr kumimoji="1" lang="zh-CN" altLang="en-US" sz="1600" b="1" dirty="0">
              <a:highlight>
                <a:srgbClr val="FFFF00"/>
              </a:highlight>
            </a:endParaRPr>
          </a:p>
        </p:txBody>
      </p:sp>
      <p:cxnSp>
        <p:nvCxnSpPr>
          <p:cNvPr id="27" name="直线连接符 26"/>
          <p:cNvCxnSpPr/>
          <p:nvPr/>
        </p:nvCxnSpPr>
        <p:spPr>
          <a:xfrm>
            <a:off x="4767471" y="3495348"/>
            <a:ext cx="715948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494179" y="2993320"/>
            <a:ext cx="6202016" cy="369332"/>
          </a:xfrm>
          <a:prstGeom prst="rect">
            <a:avLst/>
          </a:prstGeom>
          <a:noFill/>
        </p:spPr>
        <p:txBody>
          <a:bodyPr wrap="square">
            <a:spAutoFit/>
          </a:bodyPr>
          <a:lstStyle/>
          <a:p>
            <a:r>
              <a:rPr lang="zh-CN" altLang="en-US" b="1" dirty="0">
                <a:highlight>
                  <a:srgbClr val="00FFFF"/>
                </a:highlight>
              </a:rPr>
              <a:t>这是第一个“</a:t>
            </a:r>
            <a:r>
              <a:rPr lang="en-GB" altLang="zh-CN" b="1" dirty="0">
                <a:highlight>
                  <a:srgbClr val="00FFFF"/>
                </a:highlight>
              </a:rPr>
              <a:t>serious benefit”</a:t>
            </a:r>
            <a:r>
              <a:rPr lang="zh-CN" altLang="en-GB" dirty="0">
                <a:highlight>
                  <a:srgbClr val="00FFFF"/>
                </a:highlight>
              </a:rPr>
              <a:t>：</a:t>
            </a:r>
            <a:r>
              <a:rPr lang="zh-CN" altLang="en-US" dirty="0">
                <a:highlight>
                  <a:srgbClr val="00FFFF"/>
                </a:highlight>
              </a:rPr>
              <a:t>愉悦感和学习社交能力。</a:t>
            </a:r>
            <a:endParaRPr lang="zh-CN" altLang="en-US" dirty="0">
              <a:highlight>
                <a:srgbClr val="00FFFF"/>
              </a:highlight>
            </a:endParaRPr>
          </a:p>
        </p:txBody>
      </p:sp>
      <p:cxnSp>
        <p:nvCxnSpPr>
          <p:cNvPr id="33" name="直线连接符 32"/>
          <p:cNvCxnSpPr/>
          <p:nvPr/>
        </p:nvCxnSpPr>
        <p:spPr>
          <a:xfrm>
            <a:off x="4997726" y="4502514"/>
            <a:ext cx="715948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线连接符 33"/>
          <p:cNvCxnSpPr/>
          <p:nvPr/>
        </p:nvCxnSpPr>
        <p:spPr>
          <a:xfrm>
            <a:off x="137492" y="4853696"/>
            <a:ext cx="715948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148611" y="4515142"/>
            <a:ext cx="6406626" cy="338554"/>
          </a:xfrm>
          <a:prstGeom prst="rect">
            <a:avLst/>
          </a:prstGeom>
          <a:noFill/>
        </p:spPr>
        <p:txBody>
          <a:bodyPr wrap="none" rtlCol="0">
            <a:spAutoFit/>
          </a:bodyPr>
          <a:lstStyle/>
          <a:p>
            <a:r>
              <a:rPr kumimoji="1" lang="zh-CN" altLang="en-US" sz="1600" b="1" dirty="0">
                <a:highlight>
                  <a:srgbClr val="FFFF00"/>
                </a:highlight>
              </a:rPr>
              <a:t>题目</a:t>
            </a:r>
            <a:r>
              <a:rPr kumimoji="1" lang="en-US" altLang="zh-CN" sz="1600" b="1" dirty="0">
                <a:highlight>
                  <a:srgbClr val="FFFF00"/>
                </a:highlight>
              </a:rPr>
              <a:t>34</a:t>
            </a:r>
            <a:r>
              <a:rPr kumimoji="1" lang="zh-CN" altLang="en-US" sz="1600" b="1" dirty="0">
                <a:highlight>
                  <a:srgbClr val="FFFF00"/>
                </a:highlight>
              </a:rPr>
              <a:t>   </a:t>
            </a:r>
            <a:r>
              <a:rPr lang="zh-CN" altLang="en-US" sz="1600" b="1" dirty="0">
                <a:highlight>
                  <a:srgbClr val="00FFFF"/>
                </a:highlight>
              </a:rPr>
              <a:t>这是第二个“</a:t>
            </a:r>
            <a:r>
              <a:rPr lang="en-GB" altLang="zh-CN" sz="1600" b="1" dirty="0">
                <a:highlight>
                  <a:srgbClr val="00FFFF"/>
                </a:highlight>
              </a:rPr>
              <a:t>serious benefit”</a:t>
            </a:r>
            <a:r>
              <a:rPr lang="zh-CN" altLang="en-GB" sz="1600" dirty="0">
                <a:highlight>
                  <a:srgbClr val="00FFFF"/>
                </a:highlight>
              </a:rPr>
              <a:t>：</a:t>
            </a:r>
            <a:r>
              <a:rPr lang="zh-CN" altLang="en-US" sz="1600" dirty="0">
                <a:highlight>
                  <a:srgbClr val="00FFFF"/>
                </a:highlight>
              </a:rPr>
              <a:t>创造力和问题解决能力。</a:t>
            </a:r>
            <a:endParaRPr kumimoji="1" lang="zh-CN" altLang="en-US" sz="1600" b="1" dirty="0">
              <a:highlight>
                <a:srgbClr val="00FFFF"/>
              </a:highlight>
            </a:endParaRPr>
          </a:p>
        </p:txBody>
      </p:sp>
      <p:cxnSp>
        <p:nvCxnSpPr>
          <p:cNvPr id="36" name="直线连接符 35"/>
          <p:cNvCxnSpPr/>
          <p:nvPr/>
        </p:nvCxnSpPr>
        <p:spPr>
          <a:xfrm>
            <a:off x="3876261" y="5171749"/>
            <a:ext cx="57299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3876261" y="5868444"/>
            <a:ext cx="6202016" cy="369332"/>
          </a:xfrm>
          <a:prstGeom prst="rect">
            <a:avLst/>
          </a:prstGeom>
          <a:noFill/>
        </p:spPr>
        <p:txBody>
          <a:bodyPr wrap="square">
            <a:spAutoFit/>
          </a:bodyPr>
          <a:lstStyle/>
          <a:p>
            <a:r>
              <a:rPr lang="zh-CN" altLang="en-US" b="1" dirty="0">
                <a:highlight>
                  <a:srgbClr val="00FFFF"/>
                </a:highlight>
              </a:rPr>
              <a:t>这是第三个“</a:t>
            </a:r>
            <a:r>
              <a:rPr lang="en-GB" altLang="zh-CN" b="1" dirty="0">
                <a:highlight>
                  <a:srgbClr val="00FFFF"/>
                </a:highlight>
              </a:rPr>
              <a:t>serious benefit”</a:t>
            </a:r>
            <a:r>
              <a:rPr lang="zh-CN" altLang="en-GB" dirty="0">
                <a:highlight>
                  <a:srgbClr val="00FFFF"/>
                </a:highlight>
              </a:rPr>
              <a:t>：</a:t>
            </a:r>
            <a:r>
              <a:rPr lang="zh-CN" altLang="en-US" dirty="0">
                <a:highlight>
                  <a:srgbClr val="00FFFF"/>
                </a:highlight>
              </a:rPr>
              <a:t>社交和情感能力。</a:t>
            </a:r>
            <a:endParaRPr lang="zh-CN" altLang="en-US" dirty="0">
              <a:highlight>
                <a:srgbClr val="00FFFF"/>
              </a:highlight>
            </a:endParaRPr>
          </a:p>
        </p:txBody>
      </p:sp>
      <p:sp>
        <p:nvSpPr>
          <p:cNvPr id="41" name="文本框 40"/>
          <p:cNvSpPr txBox="1"/>
          <p:nvPr/>
        </p:nvSpPr>
        <p:spPr>
          <a:xfrm>
            <a:off x="6641823" y="6580661"/>
            <a:ext cx="6202016" cy="369332"/>
          </a:xfrm>
          <a:prstGeom prst="rect">
            <a:avLst/>
          </a:prstGeom>
          <a:noFill/>
        </p:spPr>
        <p:txBody>
          <a:bodyPr wrap="square">
            <a:spAutoFit/>
          </a:bodyPr>
          <a:lstStyle/>
          <a:p>
            <a:r>
              <a:rPr lang="zh-CN" altLang="en-US" b="1" dirty="0">
                <a:highlight>
                  <a:srgbClr val="00FF00"/>
                </a:highlight>
              </a:rPr>
              <a:t>行动呼吁</a:t>
            </a:r>
            <a:r>
              <a:rPr lang="zh-CN" altLang="en-US" dirty="0">
                <a:highlight>
                  <a:srgbClr val="00FF00"/>
                </a:highlight>
              </a:rPr>
              <a:t>：研究者自己也在做，鼓励读者效仿</a:t>
            </a:r>
            <a:endParaRPr lang="zh-CN" altLang="en-US" dirty="0">
              <a:highlight>
                <a:srgbClr val="00FF00"/>
              </a:highlight>
            </a:endParaRPr>
          </a:p>
        </p:txBody>
      </p:sp>
      <p:cxnSp>
        <p:nvCxnSpPr>
          <p:cNvPr id="42" name="直线连接符 41"/>
          <p:cNvCxnSpPr/>
          <p:nvPr/>
        </p:nvCxnSpPr>
        <p:spPr>
          <a:xfrm>
            <a:off x="1305340" y="6580661"/>
            <a:ext cx="666584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92584" y="735343"/>
            <a:ext cx="8432146" cy="369332"/>
          </a:xfrm>
          <a:prstGeom prst="rect">
            <a:avLst/>
          </a:prstGeom>
          <a:noFill/>
        </p:spPr>
        <p:txBody>
          <a:bodyPr wrap="square">
            <a:spAutoFit/>
          </a:bodyPr>
          <a:lstStyle/>
          <a:p>
            <a:r>
              <a:rPr lang="zh-CN" altLang="en-US" dirty="0">
                <a:highlight>
                  <a:srgbClr val="FFFF00"/>
                </a:highlight>
              </a:rPr>
              <a:t>为了解释人们逃避它的原因，并为后文“它其实被低估”做铺垫（先抑后扬）。</a:t>
            </a:r>
            <a:endParaRPr lang="zh-CN" altLang="en-US" dirty="0">
              <a:highlight>
                <a:srgbClr val="FFFF00"/>
              </a:highlight>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heckerboard(across)">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heckerboard(across)">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heckerboard(across)">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checkerboard(across)">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heckerboard(across)">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checkerboard(across)">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checkerboard(across)">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checkerboard(across)">
                                      <p:cBhvr>
                                        <p:cTn id="62" dur="500"/>
                                        <p:tgtEl>
                                          <p:spTgt spid="30"/>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checkerboard(across)">
                                      <p:cBhvr>
                                        <p:cTn id="67" dur="500"/>
                                        <p:tgtEl>
                                          <p:spTgt spid="33"/>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checkerboard(across)">
                                      <p:cBhvr>
                                        <p:cTn id="72" dur="500"/>
                                        <p:tgtEl>
                                          <p:spTgt spid="34"/>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checkerboard(across)">
                                      <p:cBhvr>
                                        <p:cTn id="77" dur="500"/>
                                        <p:tgtEl>
                                          <p:spTgt spid="35"/>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checkerboard(across)">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nodeType="click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checkerboard(across)">
                                      <p:cBhvr>
                                        <p:cTn id="87" dur="500"/>
                                        <p:tgtEl>
                                          <p:spTgt spid="42"/>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checkerboard(across)">
                                      <p:cBhvr>
                                        <p:cTn id="9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15" grpId="0"/>
      <p:bldP spid="24" grpId="0"/>
      <p:bldP spid="30" grpId="0"/>
      <p:bldP spid="35" grpId="0"/>
      <p:bldP spid="39" grpId="0"/>
      <p:bldP spid="41"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935990"/>
            <a:chOff x="613" y="542"/>
            <a:chExt cx="6605" cy="1474"/>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Passage</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D</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sp>
        <p:nvSpPr>
          <p:cNvPr id="30" name="文本框 29"/>
          <p:cNvSpPr txBox="1"/>
          <p:nvPr/>
        </p:nvSpPr>
        <p:spPr>
          <a:xfrm>
            <a:off x="265043" y="1120140"/>
            <a:ext cx="11514842" cy="1823576"/>
          </a:xfrm>
          <a:prstGeom prst="rect">
            <a:avLst/>
          </a:prstGeom>
          <a:noFill/>
        </p:spPr>
        <p:txBody>
          <a:bodyPr wrap="square">
            <a:spAutoFit/>
          </a:bodyPr>
          <a:lstStyle/>
          <a:p>
            <a:pPr marL="12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35. Which of the following is a suitable title for the text?</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609600" indent="-457200" algn="just" fontAlgn="base">
              <a:lnSpc>
                <a:spcPts val="2700"/>
              </a:lnSpc>
              <a:buAutoNum type="alphaUcPeriod"/>
              <a:tabLst>
                <a:tab pos="60833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Maintain Focus in the Digital Age</a:t>
            </a:r>
            <a:r>
              <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2400" dirty="0">
              <a:effectLst/>
              <a:latin typeface="Times New Roman" panose="02020603050405020304" pitchFamily="18" charset="0"/>
              <a:ea typeface="等线" panose="02010600030101010101" pitchFamily="2" charset="-122"/>
              <a:cs typeface="Times New Roman" panose="02020603050405020304" pitchFamily="18" charset="0"/>
            </a:endParaRPr>
          </a:p>
          <a:p>
            <a:pPr marL="152400" algn="just" fontAlgn="base">
              <a:lnSpc>
                <a:spcPts val="2700"/>
              </a:lnSpc>
              <a:tabLst>
                <a:tab pos="60833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Discover the Joy of Being Truly Alone</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152400" algn="just" fontAlgn="base">
              <a:lnSpc>
                <a:spcPts val="2700"/>
              </a:lnSpc>
              <a:buNone/>
              <a:tabLst>
                <a:tab pos="6070600" algn="l"/>
              </a:tabLst>
            </a:pPr>
            <a:r>
              <a:rPr lang="en-US" altLang="zh-CN"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 Unlock the Power of Your Wandering Mind</a:t>
            </a:r>
            <a:r>
              <a:rPr lang="en-US" altLang="zh-CN" sz="24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endParaRPr lang="en-US" altLang="zh-CN" sz="24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endParaRPr>
          </a:p>
          <a:p>
            <a:pPr marL="152400" algn="just" fontAlgn="base">
              <a:lnSpc>
                <a:spcPts val="2700"/>
              </a:lnSpc>
              <a:buNone/>
              <a:tabLst>
                <a:tab pos="6070600" algn="l"/>
              </a:tabLst>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Explore Secret Benefits of Social Daydreaming</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7460975" y="205022"/>
            <a:ext cx="4465982" cy="4247317"/>
          </a:xfrm>
          <a:prstGeom prst="rect">
            <a:avLst/>
          </a:prstGeom>
          <a:noFill/>
        </p:spPr>
        <p:txBody>
          <a:bodyPr wrap="square">
            <a:spAutoFit/>
          </a:bodyPr>
          <a:lstStyle/>
          <a:p>
            <a:r>
              <a:rPr lang="zh-CN" altLang="en-US" b="1" dirty="0">
                <a:latin typeface="仿宋" panose="02010609060101010101" pitchFamily="49" charset="-122"/>
                <a:ea typeface="仿宋" panose="02010609060101010101" pitchFamily="49" charset="-122"/>
              </a:rPr>
              <a:t>第1段：提出中心论点</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   ↓</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第2段：解释为什么人们难以抵抗（背景/障碍）</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   ↓</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第3段：反面论证——刷手机无意义（为什么需要抵抗）</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   ↓</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第4段：好处①——意外愉悦 + 学习理解</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   ↓</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第5段：好处②——创造力 + 解决问题</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   ↓</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第6段：好处③——社交 + 情感连接</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   ↓</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第7段：呼应开头 + 呼吁实践</a:t>
            </a:r>
            <a:endParaRPr lang="zh-CN" altLang="en-US" b="1" dirty="0">
              <a:latin typeface="仿宋" panose="02010609060101010101" pitchFamily="49" charset="-122"/>
              <a:ea typeface="仿宋" panose="02010609060101010101" pitchFamily="49" charset="-122"/>
            </a:endParaRPr>
          </a:p>
        </p:txBody>
      </p:sp>
      <p:sp>
        <p:nvSpPr>
          <p:cNvPr id="7" name="文本框 6"/>
          <p:cNvSpPr txBox="1"/>
          <p:nvPr/>
        </p:nvSpPr>
        <p:spPr>
          <a:xfrm>
            <a:off x="412115" y="2912700"/>
            <a:ext cx="6901788" cy="1477328"/>
          </a:xfrm>
          <a:prstGeom prst="rect">
            <a:avLst/>
          </a:prstGeom>
          <a:noFill/>
        </p:spPr>
        <p:txBody>
          <a:bodyPr wrap="square">
            <a:spAutoFit/>
          </a:bodyPr>
          <a:lstStyle/>
          <a:p>
            <a:r>
              <a:rPr lang="en-US" altLang="zh-CN" dirty="0"/>
              <a:t>C. </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Unlock</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暗示这种能力一直存在但未被充分利用，呼应文中“人们低估</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逃避它”。</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Power</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概括了文中提到的认知、情感、社交等多方面好处。</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Your Wandering Mind</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直接对应 </a:t>
            </a:r>
            <a:r>
              <a:rPr lang="en-GB" altLang="zh-CN" dirty="0">
                <a:latin typeface="Times New Roman" panose="02020603050405020304" pitchFamily="18" charset="0"/>
                <a:ea typeface="仿宋" panose="02010609060101010101" pitchFamily="49" charset="-122"/>
                <a:cs typeface="Times New Roman" panose="02020603050405020304" pitchFamily="18" charset="0"/>
              </a:rPr>
              <a:t>mind-wandering / daydreaming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这一核心概念。</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16" name="文本框 15"/>
          <p:cNvSpPr txBox="1"/>
          <p:nvPr/>
        </p:nvSpPr>
        <p:spPr>
          <a:xfrm>
            <a:off x="466491" y="4129173"/>
            <a:ext cx="6847412" cy="2308324"/>
          </a:xfrm>
          <a:prstGeom prst="rect">
            <a:avLst/>
          </a:prstGeom>
          <a:noFill/>
        </p:spPr>
        <p:txBody>
          <a:bodyPr wrap="square">
            <a:spAutoFit/>
          </a:bodyPr>
          <a:lstStyle/>
          <a:p>
            <a:pPr marL="342900" indent="-342900">
              <a:buAutoNum type="alphaUcPeriod"/>
            </a:pPr>
            <a:r>
              <a:rPr lang="zh-CN" altLang="en-US" dirty="0">
                <a:latin typeface="Times New Roman" panose="02020603050405020304" pitchFamily="18" charset="0"/>
                <a:ea typeface="仿宋" panose="02010609060101010101" pitchFamily="49" charset="-122"/>
                <a:cs typeface="Times New Roman" panose="02020603050405020304" pitchFamily="18" charset="0"/>
              </a:rPr>
              <a:t>Maintain Focus in the Digital Age	与全文主旨相反（作者主张不聚焦、让思维漫游）</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B. Discover the Joy of Being Truly Alone</a:t>
            </a:r>
            <a:r>
              <a:rPr lang="en-US"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只覆盖第4段（独处的快乐），遗漏了创造力、社交情感等更广泛的好处</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dirty="0">
                <a:latin typeface="Times New Roman" panose="02020603050405020304" pitchFamily="18" charset="0"/>
                <a:ea typeface="仿宋" panose="02010609060101010101" pitchFamily="49" charset="-122"/>
                <a:cs typeface="Times New Roman" panose="02020603050405020304" pitchFamily="18" charset="0"/>
              </a:rPr>
              <a:t>D. Explore Secret Benefits of Social Daydreaming</a:t>
            </a:r>
            <a:r>
              <a:rPr lang="en-US"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只覆盖第6段（社交白日梦），遗漏了认知/创造力部分</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a:p>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pPr marL="342900" indent="-342900">
              <a:buAutoNum type="alphaUcPeriod"/>
            </a:pP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18" name="文本框 17"/>
          <p:cNvSpPr txBox="1"/>
          <p:nvPr/>
        </p:nvSpPr>
        <p:spPr>
          <a:xfrm>
            <a:off x="412115" y="5983843"/>
            <a:ext cx="11661914" cy="369332"/>
          </a:xfrm>
          <a:prstGeom prst="rect">
            <a:avLst/>
          </a:prstGeom>
          <a:noFill/>
        </p:spPr>
        <p:txBody>
          <a:bodyPr wrap="square">
            <a:spAutoFit/>
          </a:bodyPr>
          <a:lstStyle/>
          <a:p>
            <a:r>
              <a:rPr lang="zh-CN" altLang="en-US" dirty="0"/>
              <a:t>标题选择题不是在考“哪一个选项在文中出现过”，而是考“哪一个选项最能概括全文的</a:t>
            </a:r>
            <a:r>
              <a:rPr lang="zh-CN" altLang="en-US" b="1" dirty="0"/>
              <a:t>核心观点和整体内容</a:t>
            </a:r>
            <a:r>
              <a:rPr lang="zh-CN" altLang="en-US" dirty="0"/>
              <a:t>”。</a:t>
            </a:r>
            <a:endParaRPr lang="zh-CN" altLang="en-US" dirty="0"/>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checkerboard(across)">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6"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图形"/>
          <p:cNvGrpSpPr/>
          <p:nvPr/>
        </p:nvGrpSpPr>
        <p:grpSpPr>
          <a:xfrm>
            <a:off x="0" y="0"/>
            <a:ext cx="12190730" cy="6858000"/>
            <a:chOff x="0" y="0"/>
            <a:chExt cx="19198" cy="10800"/>
          </a:xfrm>
        </p:grpSpPr>
        <p:pic>
          <p:nvPicPr>
            <p:cNvPr id="3" name="图形"/>
            <p:cNvPicPr>
              <a:picLocks noChangeAspect="1"/>
            </p:cNvPicPr>
            <p:nvPr/>
          </p:nvPicPr>
          <p:blipFill>
            <a:blip r:embed="rId1" cstate="print">
              <a:extLst>
                <a:ext uri="{BEBA8EAE-BF5A-486C-A8C5-ECC9F3942E4B}">
                  <a14:imgProps xmlns:a14="http://schemas.microsoft.com/office/drawing/2010/main">
                    <a14:imgLayer r:embed="rId2">
                      <a14:imgEffect>
                        <a14:saturation sat="200000"/>
                      </a14:imgEffect>
                    </a14:imgLayer>
                  </a14:imgProps>
                </a:ext>
                <a:ext uri="{28A0092B-C50C-407E-A947-70E740481C1C}">
                  <a14:useLocalDpi xmlns:a14="http://schemas.microsoft.com/office/drawing/2010/main" val="0"/>
                </a:ext>
              </a:extLst>
            </a:blip>
            <a:srcRect/>
            <a:stretch>
              <a:fillRect/>
            </a:stretch>
          </p:blipFill>
          <p:spPr>
            <a:xfrm flipH="1">
              <a:off x="0" y="0"/>
              <a:ext cx="19198" cy="10800"/>
            </a:xfrm>
            <a:prstGeom prst="rect">
              <a:avLst/>
            </a:prstGeom>
          </p:spPr>
        </p:pic>
        <p:pic>
          <p:nvPicPr>
            <p:cNvPr id="4" name="图形" descr="5b29de9411707"/>
            <p:cNvPicPr>
              <a:picLocks noChangeAspect="1"/>
            </p:cNvPicPr>
            <p:nvPr/>
          </p:nvPicPr>
          <p:blipFill>
            <a:blip r:embed="rId3"/>
            <a:srcRect/>
            <a:stretch>
              <a:fillRect/>
            </a:stretch>
          </p:blipFill>
          <p:spPr>
            <a:xfrm>
              <a:off x="0" y="4051"/>
              <a:ext cx="6937" cy="6749"/>
            </a:xfrm>
            <a:prstGeom prst="rect">
              <a:avLst/>
            </a:prstGeom>
          </p:spPr>
        </p:pic>
      </p:grpSp>
      <p:sp>
        <p:nvSpPr>
          <p:cNvPr id="8" name="图形"/>
          <p:cNvSpPr txBox="1"/>
          <p:nvPr/>
        </p:nvSpPr>
        <p:spPr>
          <a:xfrm>
            <a:off x="4157345" y="1987550"/>
            <a:ext cx="7453630" cy="1353820"/>
          </a:xfrm>
          <a:prstGeom prst="rect">
            <a:avLst/>
          </a:prstGeom>
          <a:noFill/>
        </p:spPr>
        <p:txBody>
          <a:bodyPr wrap="square" lIns="0" tIns="0" rIns="0" bIns="0" rtlCol="0">
            <a:noAutofit/>
          </a:bodyPr>
          <a:lstStyle/>
          <a:p>
            <a:pPr algn="dist"/>
            <a:r>
              <a:rPr lang="en-US" altLang="zh-CN"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Gap</a:t>
            </a:r>
            <a:r>
              <a:rPr lang="zh-CN" altLang="en-US"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 </a:t>
            </a:r>
            <a:r>
              <a:rPr lang="en-US" altLang="zh-CN"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filling</a:t>
            </a:r>
            <a:endParaRPr lang="zh-CN" altLang="en-US"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endParaRPr>
          </a:p>
        </p:txBody>
      </p:sp>
      <p:pic>
        <p:nvPicPr>
          <p:cNvPr id="12" name="图形" descr="5c48316ed13c7"/>
          <p:cNvPicPr>
            <a:picLocks noChangeAspect="1"/>
          </p:cNvPicPr>
          <p:nvPr/>
        </p:nvPicPr>
        <p:blipFill>
          <a:blip r:embed="rId4"/>
          <a:srcRect t="-566"/>
          <a:stretch>
            <a:fillRect/>
          </a:stretch>
        </p:blipFill>
        <p:spPr>
          <a:xfrm>
            <a:off x="10321290" y="0"/>
            <a:ext cx="1869440" cy="2146300"/>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strips(downLeft)">
                                      <p:cBhvr>
                                        <p:cTn id="7" dur="1000"/>
                                        <p:tgtEl>
                                          <p:spTgt spid="11"/>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wipe(down)">
                                      <p:cBhvr>
                                        <p:cTn id="11" dur="1000"/>
                                        <p:tgtEl>
                                          <p:spTgt spid="8"/>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000"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96000" y="2287142"/>
            <a:ext cx="5676899" cy="3046988"/>
          </a:xfrm>
          <a:prstGeom prst="rect">
            <a:avLst/>
          </a:prstGeom>
          <a:noFill/>
        </p:spPr>
        <p:txBody>
          <a:bodyPr wrap="square">
            <a:spAutoFit/>
          </a:bodyPr>
          <a:lstStyle/>
          <a:p>
            <a:pPr algn="just"/>
            <a:r>
              <a:rPr lang="en-GB" altLang="zh-CN" sz="2400" b="1" dirty="0">
                <a:latin typeface="Times New Roman" panose="02020603050405020304" pitchFamily="18" charset="0"/>
                <a:cs typeface="Times New Roman" panose="02020603050405020304" pitchFamily="18" charset="0"/>
              </a:rPr>
              <a:t>Main idea:</a:t>
            </a:r>
            <a:r>
              <a:rPr lang="en-GB" altLang="zh-CN" sz="2400" dirty="0">
                <a:latin typeface="Times New Roman" panose="02020603050405020304" pitchFamily="18" charset="0"/>
                <a:cs typeface="Times New Roman" panose="02020603050405020304" pitchFamily="18" charset="0"/>
              </a:rPr>
              <a:t> Self-talk (talking to oneself, either silently or aloud) is a common mental tool useful in many life situations. It helps people work through challenges, manage emotions, and stay motivated. We learn self-talk in childhood, use it less as adults, but return to it when facing mental or emotional difficulties.</a:t>
            </a:r>
            <a:endParaRPr lang="zh-CN" altLang="en-US" sz="24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0526" y="179903"/>
            <a:ext cx="5662864" cy="6389340"/>
          </a:xfrm>
          <a:prstGeom prst="rect">
            <a:avLst/>
          </a:prstGeom>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图形"/>
          <p:cNvGrpSpPr/>
          <p:nvPr/>
        </p:nvGrpSpPr>
        <p:grpSpPr>
          <a:xfrm>
            <a:off x="0" y="0"/>
            <a:ext cx="12190730" cy="6858000"/>
            <a:chOff x="0" y="0"/>
            <a:chExt cx="19198" cy="10800"/>
          </a:xfrm>
        </p:grpSpPr>
        <p:pic>
          <p:nvPicPr>
            <p:cNvPr id="3" name="图形"/>
            <p:cNvPicPr>
              <a:picLocks noChangeAspect="1"/>
            </p:cNvPicPr>
            <p:nvPr/>
          </p:nvPicPr>
          <p:blipFill>
            <a:blip r:embed="rId1" cstate="print">
              <a:extLst>
                <a:ext uri="{BEBA8EAE-BF5A-486C-A8C5-ECC9F3942E4B}">
                  <a14:imgProps xmlns:a14="http://schemas.microsoft.com/office/drawing/2010/main">
                    <a14:imgLayer r:embed="rId2">
                      <a14:imgEffect>
                        <a14:saturation sat="200000"/>
                      </a14:imgEffect>
                    </a14:imgLayer>
                  </a14:imgProps>
                </a:ext>
                <a:ext uri="{28A0092B-C50C-407E-A947-70E740481C1C}">
                  <a14:useLocalDpi xmlns:a14="http://schemas.microsoft.com/office/drawing/2010/main" val="0"/>
                </a:ext>
              </a:extLst>
            </a:blip>
            <a:srcRect/>
            <a:stretch>
              <a:fillRect/>
            </a:stretch>
          </p:blipFill>
          <p:spPr>
            <a:xfrm flipH="1">
              <a:off x="0" y="0"/>
              <a:ext cx="19198" cy="10800"/>
            </a:xfrm>
            <a:prstGeom prst="rect">
              <a:avLst/>
            </a:prstGeom>
          </p:spPr>
        </p:pic>
        <p:pic>
          <p:nvPicPr>
            <p:cNvPr id="4" name="图形" descr="5b29de9411707"/>
            <p:cNvPicPr>
              <a:picLocks noChangeAspect="1"/>
            </p:cNvPicPr>
            <p:nvPr/>
          </p:nvPicPr>
          <p:blipFill>
            <a:blip r:embed="rId3"/>
            <a:srcRect/>
            <a:stretch>
              <a:fillRect/>
            </a:stretch>
          </p:blipFill>
          <p:spPr>
            <a:xfrm>
              <a:off x="0" y="4051"/>
              <a:ext cx="6937" cy="6749"/>
            </a:xfrm>
            <a:prstGeom prst="rect">
              <a:avLst/>
            </a:prstGeom>
          </p:spPr>
        </p:pic>
      </p:grpSp>
      <p:sp>
        <p:nvSpPr>
          <p:cNvPr id="8" name="图形"/>
          <p:cNvSpPr txBox="1"/>
          <p:nvPr/>
        </p:nvSpPr>
        <p:spPr>
          <a:xfrm>
            <a:off x="2202497" y="9659"/>
            <a:ext cx="7453630" cy="1353820"/>
          </a:xfrm>
          <a:prstGeom prst="rect">
            <a:avLst/>
          </a:prstGeom>
          <a:noFill/>
        </p:spPr>
        <p:txBody>
          <a:bodyPr wrap="square" lIns="0" tIns="0" rIns="0" bIns="0" rtlCol="0">
            <a:noAutofit/>
          </a:bodyPr>
          <a:lstStyle/>
          <a:p>
            <a:pPr algn="ctr"/>
            <a:r>
              <a:rPr lang="en-US" altLang="zh-CN" sz="60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Answer</a:t>
            </a:r>
            <a:endParaRPr lang="zh-CN" altLang="en-US" sz="60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endParaRPr>
          </a:p>
        </p:txBody>
      </p:sp>
      <p:pic>
        <p:nvPicPr>
          <p:cNvPr id="14" name="图形" descr="5c48316ed13c7"/>
          <p:cNvPicPr>
            <a:picLocks noChangeAspect="1"/>
          </p:cNvPicPr>
          <p:nvPr/>
        </p:nvPicPr>
        <p:blipFill>
          <a:blip r:embed="rId4"/>
          <a:srcRect t="-566"/>
          <a:stretch>
            <a:fillRect/>
          </a:stretch>
        </p:blipFill>
        <p:spPr>
          <a:xfrm>
            <a:off x="10321290" y="0"/>
            <a:ext cx="1869440" cy="2146300"/>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785" y="866274"/>
            <a:ext cx="10652593" cy="5812021"/>
          </a:xfrm>
          <a:prstGeom prst="rect">
            <a:avLst/>
          </a:prstGeom>
        </p:spPr>
      </p:pic>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strips(downLeft)">
                                      <p:cBhvr>
                                        <p:cTn id="7" dur="1000"/>
                                        <p:tgtEl>
                                          <p:spTgt spid="11"/>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wipe(down)">
                                      <p:cBhvr>
                                        <p:cTn id="11" dur="1000"/>
                                        <p:tgtEl>
                                          <p:spTgt spid="8"/>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000"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8814" y="1158517"/>
            <a:ext cx="7230302" cy="5262979"/>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recite grocery list out loud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refer to A</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as</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B</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mental tool</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Swiss army knife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make the thought seem more official</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work through a problem aloud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see how things fit together</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calm down in periods of negative mental states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engage in self-talk</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give yourself the support a friend would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believe in the power of positive self-talk</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be associated with better performance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return to speaking out loud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serve as an extra tool</a:t>
            </a:r>
            <a:endParaRPr lang="zh-CN" altLang="en-US" sz="24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6425711" y="1173026"/>
            <a:ext cx="6103088" cy="5262979"/>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大声背诵购物清单</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将 </a:t>
            </a:r>
            <a:r>
              <a:rPr lang="en-GB" altLang="zh-CN" sz="2400" b="1" dirty="0">
                <a:latin typeface="仿宋" panose="02010609060101010101" pitchFamily="49" charset="-122"/>
                <a:ea typeface="仿宋" panose="02010609060101010101" pitchFamily="49" charset="-122"/>
              </a:rPr>
              <a:t>A </a:t>
            </a:r>
            <a:r>
              <a:rPr lang="zh-CN" altLang="en-US" sz="2400" b="1" dirty="0">
                <a:latin typeface="仿宋" panose="02010609060101010101" pitchFamily="49" charset="-122"/>
                <a:ea typeface="仿宋" panose="02010609060101010101" pitchFamily="49" charset="-122"/>
              </a:rPr>
              <a:t>称为 </a:t>
            </a:r>
            <a:r>
              <a:rPr lang="en-GB" altLang="zh-CN" sz="2400" b="1" dirty="0">
                <a:latin typeface="仿宋" panose="02010609060101010101" pitchFamily="49" charset="-122"/>
                <a:ea typeface="仿宋" panose="02010609060101010101" pitchFamily="49" charset="-122"/>
              </a:rPr>
              <a:t>B</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心理工具</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瑞士军刀</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让想法显得更正式</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大声解决问题</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看清事物如何契合</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在消极情绪状态期间平静下来</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进行自我对话</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给自己朋友般的支持</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相信积极自我对话的力量</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与更好的表现相关</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重新开始大声说话</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作为额外的工具</a:t>
            </a:r>
            <a:endParaRPr lang="zh-CN" altLang="en-US" sz="2400" b="1" dirty="0">
              <a:effectLst/>
              <a:latin typeface="仿宋" panose="02010609060101010101" pitchFamily="49" charset="-122"/>
              <a:ea typeface="仿宋" panose="02010609060101010101" pitchFamily="49" charset="-122"/>
            </a:endParaRPr>
          </a:p>
        </p:txBody>
      </p:sp>
      <p:grpSp>
        <p:nvGrpSpPr>
          <p:cNvPr id="4" name="图形"/>
          <p:cNvGrpSpPr/>
          <p:nvPr/>
        </p:nvGrpSpPr>
        <p:grpSpPr>
          <a:xfrm>
            <a:off x="412115" y="344170"/>
            <a:ext cx="5683885" cy="936625"/>
            <a:chOff x="613" y="542"/>
            <a:chExt cx="8951" cy="1475"/>
          </a:xfrm>
        </p:grpSpPr>
        <p:pic>
          <p:nvPicPr>
            <p:cNvPr id="5"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6" name="图形"/>
            <p:cNvSpPr txBox="1"/>
            <p:nvPr/>
          </p:nvSpPr>
          <p:spPr>
            <a:xfrm>
              <a:off x="2004" y="795"/>
              <a:ext cx="7560"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Gap</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filling</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3">
                                            <p:txEl>
                                              <p:pRg st="4" end="4"/>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3">
                                            <p:txEl>
                                              <p:pRg st="5" end="5"/>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3">
                                            <p:txEl>
                                              <p:pRg st="6" end="6"/>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3">
                                            <p:txEl>
                                              <p:pRg st="7" end="7"/>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3">
                                            <p:txEl>
                                              <p:pRg st="8" end="8"/>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23">
                                            <p:txEl>
                                              <p:pRg st="9" end="9"/>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23">
                                            <p:txEl>
                                              <p:pRg st="10" end="10"/>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23">
                                            <p:txEl>
                                              <p:pRg st="11" end="11"/>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23">
                                            <p:txEl>
                                              <p:pRg st="12" end="12"/>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2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图形"/>
          <p:cNvGrpSpPr/>
          <p:nvPr/>
        </p:nvGrpSpPr>
        <p:grpSpPr>
          <a:xfrm>
            <a:off x="412115" y="344170"/>
            <a:ext cx="4194175" cy="1391920"/>
            <a:chOff x="613" y="542"/>
            <a:chExt cx="6605" cy="2192"/>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5214" cy="193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Gap filling</a:t>
              </a:r>
              <a:endParaRPr lang="en-US" altLang="zh-CN" sz="4000" dirty="0">
                <a:latin typeface="日暮山河" panose="02000000000000000000" charset="-122"/>
                <a:ea typeface="日暮山河" panose="02000000000000000000" charset="-122"/>
                <a:cs typeface="阿里巴巴普惠体" panose="00020600040101010101" charset="-122"/>
              </a:endParaRPr>
            </a:p>
            <a:p>
              <a:endParaRPr lang="en-US" altLang="zh-CN" sz="4000" dirty="0">
                <a:latin typeface="日暮山河" panose="02000000000000000000" charset="-122"/>
                <a:ea typeface="日暮山河" panose="02000000000000000000" charset="-122"/>
                <a:cs typeface="阿里巴巴普惠体" panose="00020600040101010101" charset="-122"/>
              </a:endParaRPr>
            </a:p>
          </p:txBody>
        </p:sp>
      </p:grpSp>
      <p:sp>
        <p:nvSpPr>
          <p:cNvPr id="23" name="文本框 22"/>
          <p:cNvSpPr txBox="1"/>
          <p:nvPr/>
        </p:nvSpPr>
        <p:spPr>
          <a:xfrm>
            <a:off x="213333" y="1148922"/>
            <a:ext cx="11713624" cy="2169825"/>
          </a:xfrm>
          <a:prstGeom prst="rect">
            <a:avLst/>
          </a:prstGeom>
          <a:noFill/>
        </p:spPr>
        <p:txBody>
          <a:bodyPr wrap="square">
            <a:spAutoFit/>
          </a:bodyPr>
          <a:lstStyle/>
          <a:p>
            <a:pPr marL="12700" marR="12700" indent="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Have you ever found yourself reciting your grocery list out loud in the supermarket or saying something encouraging to yourself before a big moment? If so, you are not alone. Talking to ourselves, either within our heads or out loud, is a common behavior</a:t>
            </a:r>
            <a:r>
              <a:rPr lang="en-US" altLang="zh-CN"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Psychologists refer to it </a:t>
            </a:r>
            <a:r>
              <a:rPr lang="en-US" altLang="zh-CN" sz="24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as“self</a:t>
            </a:r>
            <a:r>
              <a:rPr lang="en-US" altLang="zh-CN"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-talk,” a mental tool like a Swiss army knife</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36     </a:t>
            </a:r>
            <a:endPar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12700" marR="12700" indent="520700" algn="just" fontAlgn="base">
              <a:lnSpc>
                <a:spcPts val="2700"/>
              </a:lnSpc>
              <a:buNone/>
            </a:pPr>
            <a:r>
              <a:rPr lang="en-US" altLang="zh-CN" sz="2400" dirty="0">
                <a:solidFill>
                  <a:srgbClr val="000000"/>
                </a:solidFill>
                <a:latin typeface="Times New Roman" panose="02020603050405020304" pitchFamily="18" charset="0"/>
                <a:cs typeface="Times New Roman" panose="02020603050405020304" pitchFamily="18" charset="0"/>
              </a:rPr>
              <a:t>Saying something out loud, whether it</a:t>
            </a:r>
            <a:r>
              <a:rPr lang="zh-CN" altLang="en-US"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s positive or negative, can make the thought that you’ re expressing seem more official</a:t>
            </a:r>
            <a:r>
              <a:rPr lang="zh-CN"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213333" y="3997757"/>
            <a:ext cx="11272051" cy="2516073"/>
          </a:xfrm>
          <a:prstGeom prst="rect">
            <a:avLst/>
          </a:prstGeom>
          <a:noFill/>
        </p:spPr>
        <p:txBody>
          <a:bodyPr wrap="square">
            <a:spAutoFit/>
          </a:bodyPr>
          <a:lstStyle/>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However, we do it less as we grow older.</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Self-talk also helps people stay motivated.</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Here are some ways to put it into practice.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It's a superpower that we all naturally possess.</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E. It can be useful in </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many different situations </a:t>
            </a: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in life.</a:t>
            </a:r>
            <a:endParaRPr lang="zh-CN" altLang="zh-CN" sz="1050" dirty="0">
              <a:effectLst/>
              <a:highlight>
                <a:srgbClr val="00FF00"/>
              </a:highligh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 Speaking emotions aloud makes them manageable.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 Some people use self-talk to sort through a challenge.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0" name="文本框 49"/>
          <p:cNvSpPr txBox="1"/>
          <p:nvPr/>
        </p:nvSpPr>
        <p:spPr>
          <a:xfrm>
            <a:off x="5382757" y="2892923"/>
            <a:ext cx="6544199" cy="1200329"/>
          </a:xfrm>
          <a:prstGeom prst="rect">
            <a:avLst/>
          </a:prstGeom>
          <a:noFill/>
        </p:spPr>
        <p:txBody>
          <a:bodyPr wrap="square">
            <a:spAutoFit/>
          </a:bodyPr>
          <a:lstStyle/>
          <a:p>
            <a:r>
              <a:rPr lang="zh-CN" altLang="en-US" dirty="0">
                <a:highlight>
                  <a:srgbClr val="FFFF00"/>
                </a:highlight>
              </a:rPr>
              <a:t>第二段及之后（第</a:t>
            </a:r>
            <a:r>
              <a:rPr lang="en-US" altLang="zh-CN" dirty="0">
                <a:highlight>
                  <a:srgbClr val="FFFF00"/>
                </a:highlight>
              </a:rPr>
              <a:t>2</a:t>
            </a:r>
            <a:r>
              <a:rPr lang="zh-CN" altLang="en-US" dirty="0">
                <a:highlight>
                  <a:srgbClr val="FFFF00"/>
                </a:highlight>
              </a:rPr>
              <a:t>、</a:t>
            </a:r>
            <a:r>
              <a:rPr lang="en-US" altLang="zh-CN" dirty="0">
                <a:highlight>
                  <a:srgbClr val="FFFF00"/>
                </a:highlight>
              </a:rPr>
              <a:t>3</a:t>
            </a:r>
            <a:r>
              <a:rPr lang="zh-CN" altLang="en-US" dirty="0">
                <a:highlight>
                  <a:srgbClr val="FFFF00"/>
                </a:highlight>
              </a:rPr>
              <a:t>、</a:t>
            </a:r>
            <a:r>
              <a:rPr lang="en-US" altLang="zh-CN" dirty="0">
                <a:highlight>
                  <a:srgbClr val="FFFF00"/>
                </a:highlight>
              </a:rPr>
              <a:t>4</a:t>
            </a:r>
            <a:r>
              <a:rPr lang="zh-CN" altLang="en-US" dirty="0">
                <a:highlight>
                  <a:srgbClr val="FFFF00"/>
                </a:highlight>
              </a:rPr>
              <a:t>、</a:t>
            </a:r>
            <a:r>
              <a:rPr lang="en-US" altLang="zh-CN" dirty="0">
                <a:highlight>
                  <a:srgbClr val="FFFF00"/>
                </a:highlight>
              </a:rPr>
              <a:t>5</a:t>
            </a:r>
            <a:r>
              <a:rPr lang="zh-CN" altLang="en-US" dirty="0">
                <a:highlight>
                  <a:srgbClr val="FFFF00"/>
                </a:highlight>
              </a:rPr>
              <a:t>段）分别讲述了自我对话在不同情境下的作用：</a:t>
            </a:r>
            <a:r>
              <a:rPr lang="zh-CN" altLang="en-US" dirty="0"/>
              <a:t>大声说出来有助于理清问题（</a:t>
            </a:r>
            <a:r>
              <a:rPr lang="en-GB" altLang="zh-CN" dirty="0"/>
              <a:t>sort through a challenge</a:t>
            </a:r>
            <a:r>
              <a:rPr lang="zh-CN" altLang="en-GB" dirty="0"/>
              <a:t>）</a:t>
            </a:r>
            <a:r>
              <a:rPr lang="en-US" altLang="zh-CN" dirty="0"/>
              <a:t>;</a:t>
            </a:r>
            <a:r>
              <a:rPr lang="zh-CN" altLang="en-US" dirty="0"/>
              <a:t>帮助平静情绪（</a:t>
            </a:r>
            <a:r>
              <a:rPr lang="en-GB" altLang="zh-CN" dirty="0"/>
              <a:t>calm down</a:t>
            </a:r>
            <a:r>
              <a:rPr lang="zh-CN" altLang="en-GB" dirty="0"/>
              <a:t>）</a:t>
            </a:r>
            <a:r>
              <a:rPr lang="en-US" altLang="zh-CN" dirty="0"/>
              <a:t>;</a:t>
            </a:r>
            <a:r>
              <a:rPr lang="zh-CN" altLang="en-US" dirty="0"/>
              <a:t>保持动力（</a:t>
            </a:r>
            <a:r>
              <a:rPr lang="en-GB" altLang="zh-CN" dirty="0"/>
              <a:t>stay motivated</a:t>
            </a:r>
            <a:r>
              <a:rPr lang="zh-CN" altLang="en-GB" dirty="0"/>
              <a:t>）</a:t>
            </a:r>
            <a:r>
              <a:rPr lang="zh-CN" altLang="en-US" dirty="0"/>
              <a:t>；童年学习，成年后遇挑战时使用</a:t>
            </a:r>
            <a:endParaRPr lang="zh-CN" altLang="en-US" dirty="0"/>
          </a:p>
        </p:txBody>
      </p:sp>
      <p:sp>
        <p:nvSpPr>
          <p:cNvPr id="52" name="文本框 51"/>
          <p:cNvSpPr txBox="1"/>
          <p:nvPr/>
        </p:nvSpPr>
        <p:spPr>
          <a:xfrm>
            <a:off x="788035" y="3288920"/>
            <a:ext cx="3310890" cy="369332"/>
          </a:xfrm>
          <a:prstGeom prst="rect">
            <a:avLst/>
          </a:prstGeom>
          <a:noFill/>
        </p:spPr>
        <p:txBody>
          <a:bodyPr wrap="square">
            <a:spAutoFit/>
          </a:bodyPr>
          <a:lstStyle/>
          <a:p>
            <a:r>
              <a:rPr lang="zh-CN" altLang="en-US" dirty="0"/>
              <a:t>这是典型的“总</a:t>
            </a:r>
            <a:r>
              <a:rPr lang="en-US" altLang="zh-CN" dirty="0"/>
              <a:t>—</a:t>
            </a:r>
            <a:r>
              <a:rPr lang="zh-CN" altLang="en-US" dirty="0"/>
              <a:t>分”结构。</a:t>
            </a:r>
            <a:endParaRPr lang="zh-CN" altLang="en-US" dirty="0"/>
          </a:p>
        </p:txBody>
      </p:sp>
      <p:sp>
        <p:nvSpPr>
          <p:cNvPr id="5" name="文本框 4"/>
          <p:cNvSpPr txBox="1"/>
          <p:nvPr/>
        </p:nvSpPr>
        <p:spPr>
          <a:xfrm>
            <a:off x="3874504" y="225592"/>
            <a:ext cx="7422415" cy="923330"/>
          </a:xfrm>
          <a:prstGeom prst="rect">
            <a:avLst/>
          </a:prstGeom>
          <a:noFill/>
        </p:spPr>
        <p:txBody>
          <a:bodyPr wrap="square">
            <a:spAutoFit/>
          </a:bodyPr>
          <a:lstStyle/>
          <a:p>
            <a:r>
              <a:rPr lang="zh-CN" altLang="en-US" dirty="0"/>
              <a:t>作者用瑞士军刀这个</a:t>
            </a:r>
            <a:r>
              <a:rPr lang="zh-CN" altLang="en-US" b="1" dirty="0"/>
              <a:t>具体、形象</a:t>
            </a:r>
            <a:r>
              <a:rPr lang="zh-CN" altLang="en-US" dirty="0"/>
              <a:t>的物品来解释 </a:t>
            </a:r>
            <a:r>
              <a:rPr lang="en-GB" altLang="zh-CN" b="1" dirty="0"/>
              <a:t>self-talk</a:t>
            </a:r>
            <a:r>
              <a:rPr lang="en-GB" altLang="zh-CN" dirty="0"/>
              <a:t> </a:t>
            </a:r>
            <a:r>
              <a:rPr lang="zh-CN" altLang="en-US" dirty="0"/>
              <a:t>这个</a:t>
            </a:r>
            <a:r>
              <a:rPr lang="zh-CN" altLang="en-US" b="1" dirty="0"/>
              <a:t>抽象</a:t>
            </a:r>
            <a:r>
              <a:rPr lang="zh-CN" altLang="en-US" dirty="0"/>
              <a:t>概念，让读者立刻理解其核心特点：</a:t>
            </a:r>
            <a:r>
              <a:rPr lang="zh-CN" altLang="en-US" b="1" dirty="0"/>
              <a:t>多功能、实用、方便</a:t>
            </a:r>
            <a:r>
              <a:rPr lang="zh-CN" altLang="en-US" dirty="0"/>
              <a:t>。后文第</a:t>
            </a:r>
            <a:r>
              <a:rPr lang="en-US" altLang="zh-CN" dirty="0"/>
              <a:t>2-4</a:t>
            </a:r>
            <a:r>
              <a:rPr lang="zh-CN" altLang="en-US" dirty="0"/>
              <a:t>段正是依次展示这些“功能”，就像依次打开瑞士军刀的不同部件一样。</a:t>
            </a:r>
            <a:endParaRPr lang="zh-CN" altLang="en-US" dirty="0"/>
          </a:p>
        </p:txBody>
      </p:sp>
      <p:pic>
        <p:nvPicPr>
          <p:cNvPr id="9" name="图片 8"/>
          <p:cNvPicPr>
            <a:picLocks noChangeAspect="1"/>
          </p:cNvPicPr>
          <p:nvPr/>
        </p:nvPicPr>
        <p:blipFill>
          <a:blip r:embed="rId2"/>
          <a:srcRect/>
          <a:stretch>
            <a:fillRect/>
          </a:stretch>
        </p:blipFill>
        <p:spPr>
          <a:xfrm>
            <a:off x="9267752" y="4282237"/>
            <a:ext cx="2029167" cy="2085738"/>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blinds(horizontal)">
                                      <p:cBhvr>
                                        <p:cTn id="14" dur="500"/>
                                        <p:tgtEl>
                                          <p:spTgt spid="52"/>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9"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blinds(horizontal)">
                                      <p:cBhvr>
                                        <p:cTn id="2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412115" y="344170"/>
            <a:ext cx="4194175" cy="1391920"/>
            <a:chOff x="613" y="542"/>
            <a:chExt cx="6605" cy="2192"/>
          </a:xfrm>
        </p:grpSpPr>
        <p:pic>
          <p:nvPicPr>
            <p:cNvPr id="3"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4" name="图形"/>
            <p:cNvSpPr txBox="1"/>
            <p:nvPr/>
          </p:nvSpPr>
          <p:spPr>
            <a:xfrm>
              <a:off x="2004" y="795"/>
              <a:ext cx="5214" cy="193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Gap filling</a:t>
              </a:r>
              <a:endParaRPr lang="en-US" altLang="zh-CN" sz="4000" dirty="0">
                <a:latin typeface="日暮山河" panose="02000000000000000000" charset="-122"/>
                <a:ea typeface="日暮山河" panose="02000000000000000000" charset="-122"/>
                <a:cs typeface="阿里巴巴普惠体" panose="00020600040101010101" charset="-122"/>
              </a:endParaRPr>
            </a:p>
            <a:p>
              <a:endParaRPr lang="en-US" altLang="zh-CN" sz="4000" dirty="0">
                <a:latin typeface="日暮山河" panose="02000000000000000000" charset="-122"/>
                <a:ea typeface="日暮山河" panose="02000000000000000000" charset="-122"/>
                <a:cs typeface="阿里巴巴普惠体" panose="00020600040101010101" charset="-122"/>
              </a:endParaRPr>
            </a:p>
          </p:txBody>
        </p:sp>
      </p:grpSp>
      <p:sp>
        <p:nvSpPr>
          <p:cNvPr id="6" name="文本框 5"/>
          <p:cNvSpPr txBox="1"/>
          <p:nvPr/>
        </p:nvSpPr>
        <p:spPr>
          <a:xfrm>
            <a:off x="268357" y="1280795"/>
            <a:ext cx="11511528" cy="1477328"/>
          </a:xfrm>
          <a:prstGeom prst="rect">
            <a:avLst/>
          </a:prstGeom>
          <a:noFill/>
        </p:spPr>
        <p:txBody>
          <a:bodyPr wrap="square">
            <a:spAutoFit/>
          </a:bodyPr>
          <a:lstStyle/>
          <a:p>
            <a:pPr marL="12700" indent="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Saying something out loud, whether it's positive or negative, can make the thought that you' re expressing seem more official, or public, than if you merely think about it.</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37</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For </a:t>
            </a:r>
            <a:r>
              <a:rPr lang="en-US" altLang="zh-CN" sz="2400" dirty="0">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them</a:t>
            </a:r>
            <a:r>
              <a:rPr lang="en-US" altLang="zh-CN"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working through a problem </a:t>
            </a:r>
            <a:r>
              <a:rPr lang="en-US" altLang="zh-CN"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aloud helps them think more clearly and see how things fit together.</a:t>
            </a:r>
            <a:endParaRPr lang="zh-CN" altLang="zh-CN" sz="1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213333" y="3997757"/>
            <a:ext cx="11272051" cy="2516073"/>
          </a:xfrm>
          <a:prstGeom prst="rect">
            <a:avLst/>
          </a:prstGeom>
          <a:noFill/>
        </p:spPr>
        <p:txBody>
          <a:bodyPr wrap="square">
            <a:spAutoFit/>
          </a:bodyPr>
          <a:lstStyle/>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However, we do it less as we grow older.</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Self-talk also helps people stay motivated.</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Here are some ways to put it into practice.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It's a superpower that we all naturally possess.</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 It can be useful in many different situations in life.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 Speaking emotions aloud makes them manageable.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G. </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Some people </a:t>
            </a: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use self-talk to </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sort through a challenge</a:t>
            </a: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1050" dirty="0">
              <a:effectLst/>
              <a:highlight>
                <a:srgbClr val="00FF00"/>
              </a:highligh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p:cNvSpPr txBox="1"/>
          <p:nvPr/>
        </p:nvSpPr>
        <p:spPr>
          <a:xfrm>
            <a:off x="268357" y="2758123"/>
            <a:ext cx="11511528" cy="830997"/>
          </a:xfrm>
          <a:prstGeom prst="rect">
            <a:avLst/>
          </a:prstGeom>
          <a:noFill/>
        </p:spPr>
        <p:txBody>
          <a:bodyPr wrap="square">
            <a:spAutoFit/>
          </a:bodyPr>
          <a:lstStyle/>
          <a:p>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后文的“</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For them”</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需要前文出现一个群体（</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some people</a:t>
            </a:r>
            <a:r>
              <a:rPr lang="zh-CN" altLang="en-GB" sz="24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且“</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working through a problem”</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与“</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sort through a challenge”</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同义。</a:t>
            </a:r>
            <a:endParaRPr lang="zh-CN" altLang="en-US" sz="2400"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3331" y="1249625"/>
            <a:ext cx="11566553" cy="1477328"/>
          </a:xfrm>
          <a:prstGeom prst="rect">
            <a:avLst/>
          </a:prstGeom>
          <a:noFill/>
        </p:spPr>
        <p:txBody>
          <a:bodyPr wrap="square">
            <a:spAutoFit/>
          </a:bodyPr>
          <a:lstStyle/>
          <a:p>
            <a:pPr marL="12700" marR="12700" indent="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Some people report using self-talk to help them </a:t>
            </a:r>
            <a:r>
              <a:rPr lang="en-US" altLang="zh-CN" sz="2400" b="1" dirty="0">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calm down </a:t>
            </a:r>
            <a:r>
              <a:rPr lang="en-US" altLang="zh-CN"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in periods of negative mental states.</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Research, for instance, has found that when people are </a:t>
            </a:r>
            <a:r>
              <a:rPr lang="en-US" altLang="zh-CN" sz="2400" dirty="0">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anxious or stressed</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they are more likely to engage in self-talk.</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It is like giving yourself the support a friend would.</a:t>
            </a:r>
            <a:endParaRPr lang="zh-CN" altLang="zh-CN" sz="1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4" name="图形"/>
          <p:cNvGrpSpPr/>
          <p:nvPr/>
        </p:nvGrpSpPr>
        <p:grpSpPr>
          <a:xfrm>
            <a:off x="412115" y="344170"/>
            <a:ext cx="4194175" cy="1391920"/>
            <a:chOff x="613" y="542"/>
            <a:chExt cx="6605" cy="2192"/>
          </a:xfrm>
        </p:grpSpPr>
        <p:pic>
          <p:nvPicPr>
            <p:cNvPr id="5"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6" name="图形"/>
            <p:cNvSpPr txBox="1"/>
            <p:nvPr/>
          </p:nvSpPr>
          <p:spPr>
            <a:xfrm>
              <a:off x="2004" y="795"/>
              <a:ext cx="5214" cy="193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Gap filling</a:t>
              </a:r>
              <a:endParaRPr lang="en-US" altLang="zh-CN" sz="4000" dirty="0">
                <a:latin typeface="日暮山河" panose="02000000000000000000" charset="-122"/>
                <a:ea typeface="日暮山河" panose="02000000000000000000" charset="-122"/>
                <a:cs typeface="阿里巴巴普惠体" panose="00020600040101010101" charset="-122"/>
              </a:endParaRPr>
            </a:p>
            <a:p>
              <a:endParaRPr lang="en-US" altLang="zh-CN" sz="4000" dirty="0">
                <a:latin typeface="日暮山河" panose="02000000000000000000" charset="-122"/>
                <a:ea typeface="日暮山河" panose="02000000000000000000" charset="-122"/>
                <a:cs typeface="阿里巴巴普惠体" panose="00020600040101010101" charset="-122"/>
              </a:endParaRPr>
            </a:p>
          </p:txBody>
        </p:sp>
      </p:grpSp>
      <p:sp>
        <p:nvSpPr>
          <p:cNvPr id="7" name="文本框 6"/>
          <p:cNvSpPr txBox="1"/>
          <p:nvPr/>
        </p:nvSpPr>
        <p:spPr>
          <a:xfrm>
            <a:off x="213333" y="3997757"/>
            <a:ext cx="11272051" cy="2516073"/>
          </a:xfrm>
          <a:prstGeom prst="rect">
            <a:avLst/>
          </a:prstGeom>
          <a:noFill/>
        </p:spPr>
        <p:txBody>
          <a:bodyPr wrap="square">
            <a:spAutoFit/>
          </a:bodyPr>
          <a:lstStyle/>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However, we do it less as we grow older.</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Self-talk also helps people stay motivated.</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Here are some ways to put it into practice.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It's a superpower that we all naturally possess.</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 It can be useful in many different situations in life.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F. Speaking </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emotions</a:t>
            </a: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 aloud makes them </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manageable</a:t>
            </a: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1050" dirty="0">
              <a:effectLst/>
              <a:highlight>
                <a:srgbClr val="00FF00"/>
              </a:highligh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 Some people use self-talk to sort through a challenge.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p:cNvSpPr txBox="1"/>
          <p:nvPr/>
        </p:nvSpPr>
        <p:spPr>
          <a:xfrm>
            <a:off x="213331" y="2641545"/>
            <a:ext cx="11566553" cy="1015663"/>
          </a:xfrm>
          <a:prstGeom prst="rect">
            <a:avLst/>
          </a:prstGeom>
          <a:noFill/>
        </p:spPr>
        <p:txBody>
          <a:bodyPr wrap="square">
            <a:spAutoFit/>
          </a:bodyPr>
          <a:lstStyle/>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前文提到“</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calm down”</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和“</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negative mental states”</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需要说明自我对话如何起作用</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通过“说出情绪”使其“可控”，然后才能像朋友一样支持自己。</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“emotions”</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呼应“</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anxious or stressed”</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manageable”</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呼应“</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calm down”</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“them”</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指代前文的“</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emotions”</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3331" y="1249625"/>
            <a:ext cx="11566553" cy="1477328"/>
          </a:xfrm>
          <a:prstGeom prst="rect">
            <a:avLst/>
          </a:prstGeom>
          <a:noFill/>
        </p:spPr>
        <p:txBody>
          <a:bodyPr wrap="square">
            <a:spAutoFit/>
          </a:bodyPr>
          <a:lstStyle/>
          <a:p>
            <a:pPr marL="12700" marR="12700" indent="520700" algn="just" fontAlgn="base">
              <a:lnSpc>
                <a:spcPts val="2700"/>
              </a:lnSpc>
              <a:buNone/>
            </a:pPr>
            <a:r>
              <a:rPr lang="en-US" altLang="zh-CN" sz="2400" u="sng"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39</a:t>
            </a:r>
            <a:r>
              <a:rPr lang="en-US" altLang="zh-CN" sz="2400" u="sng"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“I really do believe in the power of </a:t>
            </a:r>
            <a:r>
              <a:rPr lang="en-US" altLang="zh-CN" sz="2400" dirty="0">
                <a:solidFill>
                  <a:srgbClr val="FF0000"/>
                </a:solidFill>
                <a:latin typeface="Times New Roman" panose="02020603050405020304" pitchFamily="18" charset="0"/>
                <a:cs typeface="Times New Roman" panose="02020603050405020304" pitchFamily="18" charset="0"/>
              </a:rPr>
              <a:t>positive self-talk</a:t>
            </a:r>
            <a:r>
              <a:rPr lang="en-US" altLang="zh-CN" sz="2400" dirty="0">
                <a:latin typeface="Times New Roman" panose="02020603050405020304" pitchFamily="18" charset="0"/>
                <a:cs typeface="Times New Roman" panose="02020603050405020304" pitchFamily="18" charset="0"/>
              </a:rPr>
              <a:t>, at the gym, in the mirror, before a big meeting———— all of that,” says Carol Bergman,52. She does it before she works out with</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t>
            </a:r>
            <a:r>
              <a:rPr lang="en-US" altLang="zh-CN" sz="2400" dirty="0">
                <a:solidFill>
                  <a:srgbClr val="FF0000"/>
                </a:solidFill>
                <a:latin typeface="Times New Roman" panose="02020603050405020304" pitchFamily="18" charset="0"/>
                <a:cs typeface="Times New Roman" panose="02020603050405020304" pitchFamily="18" charset="0"/>
              </a:rPr>
              <a:t>Come on, you got this</a:t>
            </a:r>
            <a:r>
              <a:rPr lang="en-US" altLang="zh-CN" sz="2400" dirty="0">
                <a:latin typeface="Times New Roman" panose="02020603050405020304" pitchFamily="18" charset="0"/>
                <a:cs typeface="Times New Roman" panose="02020603050405020304" pitchFamily="18" charset="0"/>
              </a:rPr>
              <a:t>!” or with</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t>
            </a:r>
            <a:r>
              <a:rPr lang="en-US" altLang="zh-CN" sz="2400" dirty="0">
                <a:solidFill>
                  <a:srgbClr val="FF0000"/>
                </a:solidFill>
                <a:latin typeface="Times New Roman" panose="02020603050405020304" pitchFamily="18" charset="0"/>
                <a:cs typeface="Times New Roman" panose="02020603050405020304" pitchFamily="18" charset="0"/>
              </a:rPr>
              <a:t>You look great</a:t>
            </a:r>
            <a:r>
              <a:rPr lang="en-US" altLang="zh-CN" sz="2400" dirty="0">
                <a:latin typeface="Times New Roman" panose="02020603050405020304" pitchFamily="18" charset="0"/>
                <a:cs typeface="Times New Roman" panose="02020603050405020304" pitchFamily="18" charset="0"/>
              </a:rPr>
              <a:t>!” if she needs to hear some kind words about herself from time to time.</a:t>
            </a:r>
            <a:endParaRPr lang="zh-CN" altLang="zh-CN" sz="1400" dirty="0">
              <a:effectLst/>
              <a:latin typeface="Times New Roman" panose="02020603050405020304" pitchFamily="18" charset="0"/>
              <a:ea typeface="等线" panose="02010600030101010101" pitchFamily="2" charset="-122"/>
              <a:cs typeface="Times New Roman" panose="02020603050405020304" pitchFamily="18" charset="0"/>
            </a:endParaRPr>
          </a:p>
        </p:txBody>
      </p:sp>
      <p:grpSp>
        <p:nvGrpSpPr>
          <p:cNvPr id="4" name="图形"/>
          <p:cNvGrpSpPr/>
          <p:nvPr/>
        </p:nvGrpSpPr>
        <p:grpSpPr>
          <a:xfrm>
            <a:off x="412115" y="344170"/>
            <a:ext cx="4194175" cy="1391920"/>
            <a:chOff x="613" y="542"/>
            <a:chExt cx="6605" cy="2192"/>
          </a:xfrm>
        </p:grpSpPr>
        <p:pic>
          <p:nvPicPr>
            <p:cNvPr id="5"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6" name="图形"/>
            <p:cNvSpPr txBox="1"/>
            <p:nvPr/>
          </p:nvSpPr>
          <p:spPr>
            <a:xfrm>
              <a:off x="2004" y="795"/>
              <a:ext cx="5214" cy="193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Gap filling</a:t>
              </a:r>
              <a:endParaRPr lang="en-US" altLang="zh-CN" sz="4000" dirty="0">
                <a:latin typeface="日暮山河" panose="02000000000000000000" charset="-122"/>
                <a:ea typeface="日暮山河" panose="02000000000000000000" charset="-122"/>
                <a:cs typeface="阿里巴巴普惠体" panose="00020600040101010101" charset="-122"/>
              </a:endParaRPr>
            </a:p>
            <a:p>
              <a:endParaRPr lang="en-US" altLang="zh-CN" sz="4000" dirty="0">
                <a:latin typeface="日暮山河" panose="02000000000000000000" charset="-122"/>
                <a:ea typeface="日暮山河" panose="02000000000000000000" charset="-122"/>
                <a:cs typeface="阿里巴巴普惠体" panose="00020600040101010101" charset="-122"/>
              </a:endParaRPr>
            </a:p>
          </p:txBody>
        </p:sp>
      </p:grpSp>
      <p:sp>
        <p:nvSpPr>
          <p:cNvPr id="7" name="文本框 6"/>
          <p:cNvSpPr txBox="1"/>
          <p:nvPr/>
        </p:nvSpPr>
        <p:spPr>
          <a:xfrm>
            <a:off x="213333" y="3997757"/>
            <a:ext cx="11272051" cy="2516073"/>
          </a:xfrm>
          <a:prstGeom prst="rect">
            <a:avLst/>
          </a:prstGeom>
          <a:noFill/>
        </p:spPr>
        <p:txBody>
          <a:bodyPr wrap="square">
            <a:spAutoFit/>
          </a:bodyPr>
          <a:lstStyle/>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However, we do it less as we grow older.</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B. Self-talk </a:t>
            </a: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also</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 helps people </a:t>
            </a:r>
            <a:r>
              <a:rPr lang="en-US" altLang="zh-CN" sz="24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stay motivated</a:t>
            </a: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105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Here are some ways to put it into practice.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It's a superpower that we all naturally possess.</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 It can be useful in many different situations in life.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 Speaking emotions aloud makes them manageable.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 Some people use self-talk to sort through a challenge.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文本框 7"/>
          <p:cNvSpPr txBox="1"/>
          <p:nvPr/>
        </p:nvSpPr>
        <p:spPr>
          <a:xfrm>
            <a:off x="213331" y="2641545"/>
            <a:ext cx="11566552" cy="1323439"/>
          </a:xfrm>
          <a:prstGeom prst="rect">
            <a:avLst/>
          </a:prstGeom>
          <a:noFill/>
        </p:spPr>
        <p:txBody>
          <a:bodyPr wrap="square">
            <a:spAutoFit/>
          </a:bodyPr>
          <a:lstStyle/>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健身房、重要会议都是需要克服畏难情绪的场合。后文的例子都是激励自己的话语，目的是保持动力。选项中的“</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also”</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表示这是继前文（理清问题、情绪管理）之后的另一个功能。</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“stay motivated” “Come on, you got this!”</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激励语）这是最直接的</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动力激励语</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 “加油，你能行！” 用来鼓舞自己迎接挑战。“</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power of positive self-talk”</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10" name="文本框 9"/>
          <p:cNvSpPr txBox="1"/>
          <p:nvPr/>
        </p:nvSpPr>
        <p:spPr>
          <a:xfrm>
            <a:off x="6490252" y="4239497"/>
            <a:ext cx="5289631" cy="646331"/>
          </a:xfrm>
          <a:prstGeom prst="rect">
            <a:avLst/>
          </a:prstGeom>
          <a:noFill/>
        </p:spPr>
        <p:txBody>
          <a:bodyPr wrap="square">
            <a:spAutoFit/>
          </a:bodyPr>
          <a:lstStyle/>
          <a:p>
            <a:r>
              <a:rPr lang="en-GB" altLang="zh-CN" b="1" dirty="0">
                <a:latin typeface="Times New Roman" panose="02020603050405020304" pitchFamily="18" charset="0"/>
                <a:ea typeface="仿宋" panose="02010609060101010101" pitchFamily="49" charset="-122"/>
                <a:cs typeface="Times New Roman" panose="02020603050405020304" pitchFamily="18" charset="0"/>
              </a:rPr>
              <a:t>stay motivated</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在面对困难、疲惫或压力时，通过自我激励</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保持前进的劲头和积极心态</a:t>
            </a:r>
            <a:r>
              <a:rPr lang="zh-CN" altLang="en-US" dirty="0">
                <a:latin typeface="Times New Roman" panose="02020603050405020304" pitchFamily="18" charset="0"/>
                <a:ea typeface="仿宋" panose="02010609060101010101" pitchFamily="49" charset="-122"/>
                <a:cs typeface="Times New Roman" panose="02020603050405020304" pitchFamily="18" charset="0"/>
              </a:rPr>
              <a:t>。</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3330" y="1120457"/>
            <a:ext cx="11566553" cy="1938992"/>
          </a:xfrm>
          <a:prstGeom prst="rect">
            <a:avLst/>
          </a:prstGeom>
          <a:noFill/>
        </p:spPr>
        <p:txBody>
          <a:bodyPr wrap="square">
            <a:spAutoFit/>
          </a:bodyPr>
          <a:lstStyle/>
          <a:p>
            <a:pPr fontAlgn="base"/>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In fact, we learn to talk to ourselves in childhood, where it is associated with better performance on tasks and challenging activities.</a:t>
            </a:r>
            <a:r>
              <a:rPr lang="en-US" altLang="zh-CN" sz="2400" u="sng"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40</a:t>
            </a:r>
            <a:r>
              <a:rPr lang="en-US" altLang="zh-CN" sz="2400" u="sng"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 As adults, </a:t>
            </a:r>
            <a:r>
              <a:rPr lang="en-US" altLang="zh-CN" sz="2400" dirty="0">
                <a:solidFill>
                  <a:srgbClr val="FF0000"/>
                </a:solidFill>
                <a:latin typeface="Times New Roman" panose="02020603050405020304" pitchFamily="18" charset="0"/>
                <a:cs typeface="Times New Roman" panose="02020603050405020304" pitchFamily="18" charset="0"/>
              </a:rPr>
              <a:t>we may return to speaking out loud when mentally or emotionally challenged</a:t>
            </a:r>
            <a:r>
              <a:rPr lang="en-US" altLang="zh-CN" sz="2400" dirty="0">
                <a:latin typeface="Times New Roman" panose="02020603050405020304" pitchFamily="18" charset="0"/>
                <a:cs typeface="Times New Roman" panose="02020603050405020304" pitchFamily="18" charset="0"/>
              </a:rPr>
              <a:t>. In such moments, it serves as an extra tool to help us focus and think and solve problems. So talking to yourself is not being as strange as you think you are.</a:t>
            </a:r>
            <a:endParaRPr lang="zh-CN" altLang="zh-CN" sz="2400" dirty="0">
              <a:latin typeface="Times New Roman" panose="02020603050405020304" pitchFamily="18" charset="0"/>
              <a:cs typeface="Times New Roman" panose="02020603050405020304" pitchFamily="18" charset="0"/>
            </a:endParaRPr>
          </a:p>
        </p:txBody>
      </p:sp>
      <p:grpSp>
        <p:nvGrpSpPr>
          <p:cNvPr id="4" name="图形"/>
          <p:cNvGrpSpPr/>
          <p:nvPr/>
        </p:nvGrpSpPr>
        <p:grpSpPr>
          <a:xfrm>
            <a:off x="412115" y="344170"/>
            <a:ext cx="4194175" cy="1391920"/>
            <a:chOff x="613" y="542"/>
            <a:chExt cx="6605" cy="2192"/>
          </a:xfrm>
        </p:grpSpPr>
        <p:pic>
          <p:nvPicPr>
            <p:cNvPr id="5"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6" name="图形"/>
            <p:cNvSpPr txBox="1"/>
            <p:nvPr/>
          </p:nvSpPr>
          <p:spPr>
            <a:xfrm>
              <a:off x="2004" y="795"/>
              <a:ext cx="5214" cy="193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Gap filling</a:t>
              </a:r>
              <a:endParaRPr lang="en-US" altLang="zh-CN" sz="4000" dirty="0">
                <a:latin typeface="日暮山河" panose="02000000000000000000" charset="-122"/>
                <a:ea typeface="日暮山河" panose="02000000000000000000" charset="-122"/>
                <a:cs typeface="阿里巴巴普惠体" panose="00020600040101010101" charset="-122"/>
              </a:endParaRPr>
            </a:p>
            <a:p>
              <a:endParaRPr lang="en-US" altLang="zh-CN" sz="4000" dirty="0">
                <a:latin typeface="日暮山河" panose="02000000000000000000" charset="-122"/>
                <a:ea typeface="日暮山河" panose="02000000000000000000" charset="-122"/>
                <a:cs typeface="阿里巴巴普惠体" panose="00020600040101010101" charset="-122"/>
              </a:endParaRPr>
            </a:p>
          </p:txBody>
        </p:sp>
      </p:grpSp>
      <p:sp>
        <p:nvSpPr>
          <p:cNvPr id="7" name="文本框 6"/>
          <p:cNvSpPr txBox="1"/>
          <p:nvPr/>
        </p:nvSpPr>
        <p:spPr>
          <a:xfrm>
            <a:off x="213333" y="3997757"/>
            <a:ext cx="11272051" cy="2516073"/>
          </a:xfrm>
          <a:prstGeom prst="rect">
            <a:avLst/>
          </a:prstGeom>
          <a:noFill/>
        </p:spPr>
        <p:txBody>
          <a:bodyPr wrap="square">
            <a:spAutoFit/>
          </a:bodyPr>
          <a:lstStyle/>
          <a:p>
            <a:pPr marL="520700" algn="just" fontAlgn="base">
              <a:lnSpc>
                <a:spcPts val="2700"/>
              </a:lnSpc>
              <a:buNone/>
            </a:pPr>
            <a:r>
              <a:rPr lang="en-US" altLang="zh-CN" sz="24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 However, we do it less as we grow older.</a:t>
            </a:r>
            <a:endParaRPr lang="zh-CN" altLang="zh-CN" sz="105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Self-talk also helps people stay motivated.</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Here are some ways to put it into practice.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It's a superpower that we all naturally possess.</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 It can be useful in many different situations in life.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 Speaking emotions aloud makes them manageable.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5207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 Some people use self-talk to sort through a challenge.</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文本框 7"/>
          <p:cNvSpPr txBox="1"/>
          <p:nvPr/>
        </p:nvSpPr>
        <p:spPr>
          <a:xfrm>
            <a:off x="213330" y="3105834"/>
            <a:ext cx="11566553" cy="923330"/>
          </a:xfrm>
          <a:prstGeom prst="rect">
            <a:avLst/>
          </a:prstGeom>
          <a:noFill/>
        </p:spPr>
        <p:txBody>
          <a:bodyPr wrap="square">
            <a:spAutoFit/>
          </a:bodyPr>
          <a:lstStyle/>
          <a:p>
            <a:r>
              <a:rPr lang="zh-CN" altLang="en-US" dirty="0">
                <a:latin typeface="Times New Roman" panose="02020603050405020304" pitchFamily="18" charset="0"/>
                <a:ea typeface="仿宋" panose="02010609060101010101" pitchFamily="49" charset="-122"/>
                <a:cs typeface="Times New Roman" panose="02020603050405020304" pitchFamily="18" charset="0"/>
              </a:rPr>
              <a:t>前文讲童年，后文讲成年后“</a:t>
            </a:r>
            <a:r>
              <a:rPr lang="en-GB" altLang="zh-CN" dirty="0">
                <a:latin typeface="Times New Roman" panose="02020603050405020304" pitchFamily="18" charset="0"/>
                <a:ea typeface="仿宋" panose="02010609060101010101" pitchFamily="49" charset="-122"/>
                <a:cs typeface="Times New Roman" panose="02020603050405020304" pitchFamily="18" charset="0"/>
              </a:rPr>
              <a:t>return”</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说明中间有一个“减少使用”的阶段，需要转折词“</a:t>
            </a:r>
            <a:r>
              <a:rPr lang="en-GB" altLang="zh-CN" dirty="0">
                <a:latin typeface="Times New Roman" panose="02020603050405020304" pitchFamily="18" charset="0"/>
                <a:ea typeface="仿宋" panose="02010609060101010101" pitchFamily="49" charset="-122"/>
                <a:cs typeface="Times New Roman" panose="02020603050405020304" pitchFamily="18" charset="0"/>
              </a:rPr>
              <a:t>However”</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引出。</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dirty="0">
                <a:latin typeface="Times New Roman" panose="02020603050405020304" pitchFamily="18" charset="0"/>
                <a:ea typeface="仿宋" panose="02010609060101010101" pitchFamily="49" charset="-122"/>
                <a:cs typeface="Times New Roman" panose="02020603050405020304" pitchFamily="18" charset="0"/>
              </a:rPr>
              <a:t>“do it less”</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“as adults, we may return”</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暗示平时用得少）；“</a:t>
            </a:r>
            <a:r>
              <a:rPr lang="en-GB" altLang="zh-CN" dirty="0">
                <a:latin typeface="Times New Roman" panose="02020603050405020304" pitchFamily="18" charset="0"/>
                <a:ea typeface="仿宋" panose="02010609060101010101" pitchFamily="49" charset="-122"/>
                <a:cs typeface="Times New Roman" panose="02020603050405020304" pitchFamily="18" charset="0"/>
              </a:rPr>
              <a:t>as we grow older” </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“As adults”</a:t>
            </a:r>
            <a:r>
              <a:rPr lang="zh-CN" altLang="en-GB"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dirty="0">
                <a:latin typeface="Times New Roman" panose="02020603050405020304" pitchFamily="18" charset="0"/>
                <a:ea typeface="仿宋" panose="02010609060101010101" pitchFamily="49" charset="-122"/>
                <a:cs typeface="Times New Roman" panose="02020603050405020304" pitchFamily="18" charset="0"/>
              </a:rPr>
              <a:t>“we”</a:t>
            </a:r>
            <a:r>
              <a:rPr lang="zh-CN" altLang="en-US" dirty="0">
                <a:latin typeface="Times New Roman" panose="02020603050405020304" pitchFamily="18" charset="0"/>
                <a:ea typeface="仿宋" panose="02010609060101010101" pitchFamily="49" charset="-122"/>
                <a:cs typeface="Times New Roman" panose="02020603050405020304" pitchFamily="18" charset="0"/>
              </a:rPr>
              <a:t>指代人类。</a:t>
            </a:r>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heckerboard(across)">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图形"/>
          <p:cNvGrpSpPr/>
          <p:nvPr/>
        </p:nvGrpSpPr>
        <p:grpSpPr>
          <a:xfrm>
            <a:off x="0" y="0"/>
            <a:ext cx="12190730" cy="6858000"/>
            <a:chOff x="0" y="0"/>
            <a:chExt cx="19198" cy="10800"/>
          </a:xfrm>
        </p:grpSpPr>
        <p:pic>
          <p:nvPicPr>
            <p:cNvPr id="3" name="图形"/>
            <p:cNvPicPr>
              <a:picLocks noChangeAspect="1"/>
            </p:cNvPicPr>
            <p:nvPr/>
          </p:nvPicPr>
          <p:blipFill>
            <a:blip r:embed="rId1" cstate="print">
              <a:extLst>
                <a:ext uri="{BEBA8EAE-BF5A-486C-A8C5-ECC9F3942E4B}">
                  <a14:imgProps xmlns:a14="http://schemas.microsoft.com/office/drawing/2010/main">
                    <a14:imgLayer r:embed="rId2">
                      <a14:imgEffect>
                        <a14:saturation sat="200000"/>
                      </a14:imgEffect>
                    </a14:imgLayer>
                  </a14:imgProps>
                </a:ext>
                <a:ext uri="{28A0092B-C50C-407E-A947-70E740481C1C}">
                  <a14:useLocalDpi xmlns:a14="http://schemas.microsoft.com/office/drawing/2010/main" val="0"/>
                </a:ext>
              </a:extLst>
            </a:blip>
            <a:srcRect/>
            <a:stretch>
              <a:fillRect/>
            </a:stretch>
          </p:blipFill>
          <p:spPr>
            <a:xfrm flipH="1">
              <a:off x="0" y="0"/>
              <a:ext cx="19198" cy="10800"/>
            </a:xfrm>
            <a:prstGeom prst="rect">
              <a:avLst/>
            </a:prstGeom>
          </p:spPr>
        </p:pic>
        <p:pic>
          <p:nvPicPr>
            <p:cNvPr id="4" name="图形" descr="5b29de9411707"/>
            <p:cNvPicPr>
              <a:picLocks noChangeAspect="1"/>
            </p:cNvPicPr>
            <p:nvPr/>
          </p:nvPicPr>
          <p:blipFill>
            <a:blip r:embed="rId3"/>
            <a:srcRect/>
            <a:stretch>
              <a:fillRect/>
            </a:stretch>
          </p:blipFill>
          <p:spPr>
            <a:xfrm>
              <a:off x="0" y="4051"/>
              <a:ext cx="6937" cy="6749"/>
            </a:xfrm>
            <a:prstGeom prst="rect">
              <a:avLst/>
            </a:prstGeom>
          </p:spPr>
        </p:pic>
      </p:grpSp>
      <p:sp>
        <p:nvSpPr>
          <p:cNvPr id="8" name="图形"/>
          <p:cNvSpPr txBox="1"/>
          <p:nvPr/>
        </p:nvSpPr>
        <p:spPr>
          <a:xfrm>
            <a:off x="4157345" y="1987550"/>
            <a:ext cx="7453630" cy="1353820"/>
          </a:xfrm>
          <a:prstGeom prst="rect">
            <a:avLst/>
          </a:prstGeom>
          <a:noFill/>
        </p:spPr>
        <p:txBody>
          <a:bodyPr wrap="square" lIns="0" tIns="0" rIns="0" bIns="0" rtlCol="0">
            <a:noAutofit/>
          </a:bodyPr>
          <a:lstStyle/>
          <a:p>
            <a:pPr algn="dist"/>
            <a:r>
              <a:rPr lang="en-US" altLang="zh-CN"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Cloze</a:t>
            </a:r>
            <a:r>
              <a:rPr lang="zh-CN" altLang="en-US"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 </a:t>
            </a:r>
            <a:r>
              <a:rPr lang="en-US" altLang="zh-CN"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test</a:t>
            </a:r>
            <a:endParaRPr lang="zh-CN" altLang="en-US"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endParaRPr>
          </a:p>
        </p:txBody>
      </p:sp>
      <p:pic>
        <p:nvPicPr>
          <p:cNvPr id="12" name="图形" descr="5c48316ed13c7"/>
          <p:cNvPicPr>
            <a:picLocks noChangeAspect="1"/>
          </p:cNvPicPr>
          <p:nvPr/>
        </p:nvPicPr>
        <p:blipFill>
          <a:blip r:embed="rId4"/>
          <a:srcRect t="-566"/>
          <a:stretch>
            <a:fillRect/>
          </a:stretch>
        </p:blipFill>
        <p:spPr>
          <a:xfrm>
            <a:off x="10321290" y="0"/>
            <a:ext cx="1869440" cy="2146300"/>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strips(downLeft)">
                                      <p:cBhvr>
                                        <p:cTn id="7" dur="1000"/>
                                        <p:tgtEl>
                                          <p:spTgt spid="11"/>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wipe(down)">
                                      <p:cBhvr>
                                        <p:cTn id="11" dur="1000"/>
                                        <p:tgtEl>
                                          <p:spTgt spid="8"/>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000"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pic>
        <p:nvPicPr>
          <p:cNvPr id="3" name="图片 2"/>
          <p:cNvPicPr>
            <a:picLocks noChangeAspect="1"/>
          </p:cNvPicPr>
          <p:nvPr/>
        </p:nvPicPr>
        <p:blipFill>
          <a:blip r:embed="rId2"/>
          <a:stretch>
            <a:fillRect/>
          </a:stretch>
        </p:blipFill>
        <p:spPr>
          <a:xfrm>
            <a:off x="82550" y="109220"/>
            <a:ext cx="11555730" cy="6287770"/>
          </a:xfrm>
          <a:prstGeom prst="rect">
            <a:avLst/>
          </a:prstGeom>
        </p:spPr>
      </p:pic>
      <p:sp>
        <p:nvSpPr>
          <p:cNvPr id="4" name="文本框 3"/>
          <p:cNvSpPr txBox="1"/>
          <p:nvPr/>
        </p:nvSpPr>
        <p:spPr>
          <a:xfrm>
            <a:off x="5896610" y="6396990"/>
            <a:ext cx="1478915" cy="368300"/>
          </a:xfrm>
          <a:prstGeom prst="rect">
            <a:avLst/>
          </a:prstGeom>
          <a:noFill/>
        </p:spPr>
        <p:txBody>
          <a:bodyPr wrap="square" rtlCol="0">
            <a:spAutoFit/>
          </a:bodyPr>
          <a:p>
            <a:r>
              <a:rPr lang="zh-CN" altLang="en-US"/>
              <a:t>视频</a:t>
            </a:r>
            <a:r>
              <a:rPr lang="en-US" altLang="zh-CN"/>
              <a:t>1</a:t>
            </a:r>
            <a:endParaRPr lang="en-US" altLang="zh-CN"/>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588" y="264695"/>
            <a:ext cx="5871411" cy="6352673"/>
          </a:xfrm>
          <a:prstGeom prst="rect">
            <a:avLst/>
          </a:prstGeom>
        </p:spPr>
      </p:pic>
      <p:sp>
        <p:nvSpPr>
          <p:cNvPr id="5" name="文本框 4"/>
          <p:cNvSpPr txBox="1"/>
          <p:nvPr/>
        </p:nvSpPr>
        <p:spPr>
          <a:xfrm>
            <a:off x="6095999" y="1937954"/>
            <a:ext cx="5871411" cy="3416320"/>
          </a:xfrm>
          <a:prstGeom prst="rect">
            <a:avLst/>
          </a:prstGeom>
          <a:noFill/>
        </p:spPr>
        <p:txBody>
          <a:bodyPr wrap="square">
            <a:spAutoFit/>
          </a:bodyPr>
          <a:lstStyle/>
          <a:p>
            <a:pPr algn="just"/>
            <a:r>
              <a:rPr lang="en-GB" altLang="zh-CN" sz="2400" b="1" dirty="0">
                <a:latin typeface="Times New Roman" panose="02020603050405020304" pitchFamily="18" charset="0"/>
                <a:cs typeface="Times New Roman" panose="02020603050405020304" pitchFamily="18" charset="0"/>
              </a:rPr>
              <a:t>Main idea:</a:t>
            </a:r>
            <a:r>
              <a:rPr lang="en-GB" altLang="zh-CN" sz="2400" dirty="0">
                <a:latin typeface="Times New Roman" panose="02020603050405020304" pitchFamily="18" charset="0"/>
                <a:cs typeface="Times New Roman" panose="02020603050405020304" pitchFamily="18" charset="0"/>
              </a:rPr>
              <a:t> The author recalls backpacking in Tasmania in winter 1974 with friends. After suffering awful weather and a polluted, depressing landscape, they waited anxiously for a ride. A young boy came out of a cottage with a basket of simple food (tea, cake, biscuits), bringing unexpected comfort on a freezing day. This brief but meaningful encounter left a lasting memory.</a:t>
            </a:r>
            <a:endParaRPr lang="zh-CN" altLang="en-US" sz="24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8814" y="1158517"/>
            <a:ext cx="7230302" cy="5632311"/>
          </a:xfrm>
          <a:prstGeom prst="rect">
            <a:avLst/>
          </a:prstGeom>
          <a:noFill/>
        </p:spPr>
        <p:txBody>
          <a:bodyPr wrap="square">
            <a:spAutoFit/>
          </a:bodyPr>
          <a:lstStyle/>
          <a:p>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go figure</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in late teens</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travel through</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wild west coast</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warm up</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left bare by pollution</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depressing mood</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bitter cold</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constant rain</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hitchhike to</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wait anxiously for a ride</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hardly any cars passing</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youthful enthusiasm</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come out of a neat cottage</a:t>
            </a:r>
            <a:br>
              <a:rPr lang="en-GB" altLang="zh-CN" sz="2400" dirty="0">
                <a:latin typeface="Times New Roman" panose="02020603050405020304" pitchFamily="18" charset="0"/>
                <a:ea typeface="仿宋" panose="02010609060101010101" pitchFamily="49" charset="-122"/>
                <a:cs typeface="Times New Roman" panose="02020603050405020304" pitchFamily="18" charset="0"/>
              </a:rPr>
            </a:br>
            <a:endParaRPr lang="zh-CN" altLang="en-US" sz="2400"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23" name="文本框 22"/>
          <p:cNvSpPr txBox="1"/>
          <p:nvPr/>
        </p:nvSpPr>
        <p:spPr>
          <a:xfrm>
            <a:off x="6227445" y="1066545"/>
            <a:ext cx="6103088" cy="5632311"/>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谁知道呢 </a:t>
            </a:r>
            <a:r>
              <a:rPr lang="en-US" altLang="zh-CN" sz="2400" b="1" dirty="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真搞不懂</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将近二十岁</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穿过</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荒凉的西海岸</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暖和起来</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因污染而裸露</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压抑的情绪</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刺骨的寒冷</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连绵的雨</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搭便车去</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焦急地等车</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几乎没有车经过</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年轻人的热情</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从整洁的小屋出来</a:t>
            </a:r>
            <a:br>
              <a:rPr lang="zh-CN" altLang="en-US" sz="2400" b="1" dirty="0">
                <a:latin typeface="仿宋" panose="02010609060101010101" pitchFamily="49" charset="-122"/>
                <a:ea typeface="仿宋" panose="02010609060101010101" pitchFamily="49" charset="-122"/>
              </a:rPr>
            </a:br>
            <a:endParaRPr lang="zh-CN" altLang="en-US" sz="2400" b="1" dirty="0">
              <a:effectLst/>
              <a:latin typeface="仿宋" panose="02010609060101010101" pitchFamily="49" charset="-122"/>
              <a:ea typeface="仿宋" panose="02010609060101010101" pitchFamily="49" charset="-122"/>
            </a:endParaRPr>
          </a:p>
        </p:txBody>
      </p:sp>
      <p:grpSp>
        <p:nvGrpSpPr>
          <p:cNvPr id="4" name="图形"/>
          <p:cNvGrpSpPr/>
          <p:nvPr/>
        </p:nvGrpSpPr>
        <p:grpSpPr>
          <a:xfrm>
            <a:off x="412115" y="344170"/>
            <a:ext cx="5683885" cy="936625"/>
            <a:chOff x="613" y="542"/>
            <a:chExt cx="8951" cy="1475"/>
          </a:xfrm>
        </p:grpSpPr>
        <p:pic>
          <p:nvPicPr>
            <p:cNvPr id="5"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6" name="图形"/>
            <p:cNvSpPr txBox="1"/>
            <p:nvPr/>
          </p:nvSpPr>
          <p:spPr>
            <a:xfrm>
              <a:off x="2004" y="795"/>
              <a:ext cx="7560"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Cloze</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test</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3">
                                            <p:txEl>
                                              <p:pRg st="4" end="4"/>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3">
                                            <p:txEl>
                                              <p:pRg st="5" end="5"/>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3">
                                            <p:txEl>
                                              <p:pRg st="6" end="6"/>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3">
                                            <p:txEl>
                                              <p:pRg st="7" end="7"/>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3">
                                            <p:txEl>
                                              <p:pRg st="8" end="8"/>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23">
                                            <p:txEl>
                                              <p:pRg st="9" end="9"/>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23">
                                            <p:txEl>
                                              <p:pRg st="10" end="10"/>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23">
                                            <p:txEl>
                                              <p:pRg st="11" end="11"/>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23">
                                            <p:txEl>
                                              <p:pRg st="12" end="12"/>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2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图形"/>
          <p:cNvGrpSpPr/>
          <p:nvPr/>
        </p:nvGrpSpPr>
        <p:grpSpPr>
          <a:xfrm>
            <a:off x="412115" y="344170"/>
            <a:ext cx="6141085" cy="936625"/>
            <a:chOff x="613" y="542"/>
            <a:chExt cx="9671" cy="1475"/>
          </a:xfrm>
        </p:grpSpPr>
        <p:pic>
          <p:nvPicPr>
            <p:cNvPr id="2"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8" name="图形"/>
            <p:cNvSpPr txBox="1"/>
            <p:nvPr/>
          </p:nvSpPr>
          <p:spPr>
            <a:xfrm>
              <a:off x="2004" y="795"/>
              <a:ext cx="8280" cy="969"/>
            </a:xfrm>
            <a:prstGeom prst="rect">
              <a:avLst/>
            </a:prstGeom>
            <a:noFill/>
          </p:spPr>
          <p:txBody>
            <a:bodyPr wrap="square" lIns="0" tIns="0" rIns="0" bIns="0" rtlCol="0">
              <a:spAutoFit/>
            </a:bodyPr>
            <a:lstStyle/>
            <a:p>
              <a:pPr algn="dist"/>
              <a:r>
                <a:rPr lang="en-US" altLang="zh-CN" sz="4000" dirty="0">
                  <a:latin typeface="日暮山河" panose="02000000000000000000" charset="-122"/>
                  <a:ea typeface="日暮山河" panose="02000000000000000000" charset="-122"/>
                  <a:cs typeface="阿里巴巴普惠体" panose="00020600040101010101" charset="-122"/>
                </a:rPr>
                <a:t>Listening</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comprehension</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pic>
        <p:nvPicPr>
          <p:cNvPr id="20" name="图形" descr="D:/包图网/659e095ebd510.png659e095ebd510"/>
          <p:cNvPicPr>
            <a:picLocks noChangeAspect="1"/>
          </p:cNvPicPr>
          <p:nvPr/>
        </p:nvPicPr>
        <p:blipFill>
          <a:blip r:embed="rId2"/>
          <a:srcRect/>
          <a:stretch>
            <a:fillRect/>
          </a:stretch>
        </p:blipFill>
        <p:spPr>
          <a:xfrm>
            <a:off x="10956615" y="5522606"/>
            <a:ext cx="1235385" cy="1335394"/>
          </a:xfrm>
          <a:prstGeom prst="rect">
            <a:avLst/>
          </a:prstGeom>
        </p:spPr>
      </p:pic>
      <p:sp>
        <p:nvSpPr>
          <p:cNvPr id="24" name="文本框 23"/>
          <p:cNvSpPr txBox="1"/>
          <p:nvPr/>
        </p:nvSpPr>
        <p:spPr>
          <a:xfrm>
            <a:off x="407582" y="1103047"/>
            <a:ext cx="6103088" cy="5632311"/>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an inquiry desk</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draw up a notice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air on TV</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leave for the train station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run out of battery</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block out blue light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limit screen time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play white noise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hunt for office facilities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buy furniture for flat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be expert in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sales calls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fitness routine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promotion calls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decide on food in advance</a:t>
            </a:r>
            <a:endParaRPr lang="zh-CN" altLang="en-US" sz="2400" dirty="0">
              <a:latin typeface="Times New Roman" panose="02020603050405020304" pitchFamily="18" charset="0"/>
              <a:cs typeface="Times New Roman" panose="02020603050405020304" pitchFamily="18" charset="0"/>
            </a:endParaRPr>
          </a:p>
        </p:txBody>
      </p:sp>
      <p:sp>
        <p:nvSpPr>
          <p:cNvPr id="26" name="文本框 25"/>
          <p:cNvSpPr txBox="1"/>
          <p:nvPr/>
        </p:nvSpPr>
        <p:spPr>
          <a:xfrm>
            <a:off x="5133459" y="1103046"/>
            <a:ext cx="6103088" cy="5632311"/>
          </a:xfrm>
          <a:prstGeom prst="rect">
            <a:avLst/>
          </a:prstGeom>
          <a:noFill/>
        </p:spPr>
        <p:txBody>
          <a:bodyPr wrap="square">
            <a:spAutoFit/>
          </a:bodyPr>
          <a:lstStyle/>
          <a:p>
            <a:r>
              <a:rPr lang="zh-CN" altLang="en-US" sz="2400" b="1" dirty="0">
                <a:latin typeface="仿宋" panose="02010609060101010101" pitchFamily="49" charset="-122"/>
                <a:ea typeface="仿宋" panose="02010609060101010101" pitchFamily="49" charset="-122"/>
              </a:rPr>
              <a:t>问讯处</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起草通知</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在电视上播出</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出发去火车站</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电量耗尽</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阻挡蓝光</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限制屏幕使用时间</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播放白噪音</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寻找办公设施</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为公寓买家具</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擅长于</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推销电话</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日常健身计划</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促销电话</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提前决定食物</a:t>
            </a:r>
            <a:endParaRPr lang="zh-CN" altLang="en-US" sz="2400" b="1" dirty="0">
              <a:latin typeface="仿宋" panose="02010609060101010101" pitchFamily="49" charset="-122"/>
              <a:ea typeface="仿宋" panose="02010609060101010101" pitchFamily="49" charset="-122"/>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6">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6">
                                            <p:txEl>
                                              <p:pRg st="4" end="4"/>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6">
                                            <p:txEl>
                                              <p:pRg st="5" end="5"/>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6">
                                            <p:txEl>
                                              <p:pRg st="6" end="6"/>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6">
                                            <p:txEl>
                                              <p:pRg st="7" end="7"/>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6">
                                            <p:txEl>
                                              <p:pRg st="8" end="8"/>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26">
                                            <p:txEl>
                                              <p:pRg st="9" end="9"/>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26">
                                            <p:txEl>
                                              <p:pRg st="10" end="10"/>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26">
                                            <p:txEl>
                                              <p:pRg st="11" end="11"/>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26">
                                            <p:txEl>
                                              <p:pRg st="12" end="12"/>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26">
                                            <p:txEl>
                                              <p:pRg st="13" end="13"/>
                                            </p:txEl>
                                          </p:spTgt>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26">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8814" y="1158517"/>
            <a:ext cx="7230302" cy="3416320"/>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need something to eat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simple offerings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bring unexpected comfort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on that freezing day</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take the trouble to notice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hang around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offer help</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get one's ride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remain vivid</a:t>
            </a:r>
            <a:endParaRPr lang="zh-CN" altLang="en-US" sz="24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5676797" y="1087810"/>
            <a:ext cx="6103088" cy="3416320"/>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需要吃点东西</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简单的食物</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带来意想不到的安慰</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在那个寒冷的日子</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费心去注意</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闲逛</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提供帮助</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搭上车</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依然清晰</a:t>
            </a:r>
            <a:endParaRPr lang="zh-CN" altLang="en-US" sz="2400" b="1" dirty="0">
              <a:effectLst/>
              <a:latin typeface="仿宋" panose="02010609060101010101" pitchFamily="49" charset="-122"/>
              <a:ea typeface="仿宋" panose="02010609060101010101" pitchFamily="49" charset="-122"/>
            </a:endParaRPr>
          </a:p>
        </p:txBody>
      </p:sp>
      <p:grpSp>
        <p:nvGrpSpPr>
          <p:cNvPr id="4" name="图形"/>
          <p:cNvGrpSpPr/>
          <p:nvPr/>
        </p:nvGrpSpPr>
        <p:grpSpPr>
          <a:xfrm>
            <a:off x="412115" y="344170"/>
            <a:ext cx="5683885" cy="936625"/>
            <a:chOff x="613" y="542"/>
            <a:chExt cx="8951" cy="1475"/>
          </a:xfrm>
        </p:grpSpPr>
        <p:pic>
          <p:nvPicPr>
            <p:cNvPr id="5"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6" name="图形"/>
            <p:cNvSpPr txBox="1"/>
            <p:nvPr/>
          </p:nvSpPr>
          <p:spPr>
            <a:xfrm>
              <a:off x="2004" y="795"/>
              <a:ext cx="7560"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Cloze</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test</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3">
                                            <p:txEl>
                                              <p:pRg st="0" end="0"/>
                                            </p:txEl>
                                          </p:spTgt>
                                        </p:tgtEl>
                                        <p:attrNameLst>
                                          <p:attrName>style.visibility</p:attrName>
                                        </p:attrNameLst>
                                      </p:cBhvr>
                                      <p:to>
                                        <p:strVal val="visible"/>
                                      </p:to>
                                    </p:set>
                                    <p:anim calcmode="lin" valueType="num">
                                      <p:cBhvr additive="base">
                                        <p:cTn id="14" dur="500"/>
                                        <p:tgtEl>
                                          <p:spTgt spid="23">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2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23">
                                            <p:txEl>
                                              <p:pRg st="1" end="1"/>
                                            </p:txEl>
                                          </p:spTgt>
                                        </p:tgtEl>
                                        <p:attrNameLst>
                                          <p:attrName>style.visibility</p:attrName>
                                        </p:attrNameLst>
                                      </p:cBhvr>
                                      <p:to>
                                        <p:strVal val="visible"/>
                                      </p:to>
                                    </p:set>
                                    <p:anim calcmode="lin" valueType="num">
                                      <p:cBhvr additive="base">
                                        <p:cTn id="20" dur="500"/>
                                        <p:tgtEl>
                                          <p:spTgt spid="23">
                                            <p:txEl>
                                              <p:pRg st="1" end="1"/>
                                            </p:txEl>
                                          </p:spTgt>
                                        </p:tgtEl>
                                        <p:attrNameLst>
                                          <p:attrName>ppt_y</p:attrName>
                                        </p:attrNameLst>
                                      </p:cBhvr>
                                      <p:tavLst>
                                        <p:tav tm="0">
                                          <p:val>
                                            <p:strVal val="#ppt_y+#ppt_h*1.125000"/>
                                          </p:val>
                                        </p:tav>
                                        <p:tav tm="100000">
                                          <p:val>
                                            <p:strVal val="#ppt_y"/>
                                          </p:val>
                                        </p:tav>
                                      </p:tavLst>
                                    </p:anim>
                                    <p:animEffect transition="in" filter="wipe(up)">
                                      <p:cBhvr>
                                        <p:cTn id="21" dur="500"/>
                                        <p:tgtEl>
                                          <p:spTgt spid="2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23">
                                            <p:txEl>
                                              <p:pRg st="2" end="2"/>
                                            </p:txEl>
                                          </p:spTgt>
                                        </p:tgtEl>
                                        <p:attrNameLst>
                                          <p:attrName>style.visibility</p:attrName>
                                        </p:attrNameLst>
                                      </p:cBhvr>
                                      <p:to>
                                        <p:strVal val="visible"/>
                                      </p:to>
                                    </p:set>
                                    <p:anim calcmode="lin" valueType="num">
                                      <p:cBhvr additive="base">
                                        <p:cTn id="26" dur="500"/>
                                        <p:tgtEl>
                                          <p:spTgt spid="23">
                                            <p:txEl>
                                              <p:pRg st="2" end="2"/>
                                            </p:txEl>
                                          </p:spTgt>
                                        </p:tgtEl>
                                        <p:attrNameLst>
                                          <p:attrName>ppt_y</p:attrName>
                                        </p:attrNameLst>
                                      </p:cBhvr>
                                      <p:tavLst>
                                        <p:tav tm="0">
                                          <p:val>
                                            <p:strVal val="#ppt_y+#ppt_h*1.125000"/>
                                          </p:val>
                                        </p:tav>
                                        <p:tav tm="100000">
                                          <p:val>
                                            <p:strVal val="#ppt_y"/>
                                          </p:val>
                                        </p:tav>
                                      </p:tavLst>
                                    </p:anim>
                                    <p:animEffect transition="in" filter="wipe(up)">
                                      <p:cBhvr>
                                        <p:cTn id="27" dur="500"/>
                                        <p:tgtEl>
                                          <p:spTgt spid="2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23">
                                            <p:txEl>
                                              <p:pRg st="3" end="3"/>
                                            </p:txEl>
                                          </p:spTgt>
                                        </p:tgtEl>
                                        <p:attrNameLst>
                                          <p:attrName>style.visibility</p:attrName>
                                        </p:attrNameLst>
                                      </p:cBhvr>
                                      <p:to>
                                        <p:strVal val="visible"/>
                                      </p:to>
                                    </p:set>
                                    <p:anim calcmode="lin" valueType="num">
                                      <p:cBhvr additive="base">
                                        <p:cTn id="32" dur="500"/>
                                        <p:tgtEl>
                                          <p:spTgt spid="23">
                                            <p:txEl>
                                              <p:pRg st="3" end="3"/>
                                            </p:txEl>
                                          </p:spTgt>
                                        </p:tgtEl>
                                        <p:attrNameLst>
                                          <p:attrName>ppt_y</p:attrName>
                                        </p:attrNameLst>
                                      </p:cBhvr>
                                      <p:tavLst>
                                        <p:tav tm="0">
                                          <p:val>
                                            <p:strVal val="#ppt_y+#ppt_h*1.125000"/>
                                          </p:val>
                                        </p:tav>
                                        <p:tav tm="100000">
                                          <p:val>
                                            <p:strVal val="#ppt_y"/>
                                          </p:val>
                                        </p:tav>
                                      </p:tavLst>
                                    </p:anim>
                                    <p:animEffect transition="in" filter="wipe(up)">
                                      <p:cBhvr>
                                        <p:cTn id="33" dur="500"/>
                                        <p:tgtEl>
                                          <p:spTgt spid="2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23">
                                            <p:txEl>
                                              <p:pRg st="4" end="4"/>
                                            </p:txEl>
                                          </p:spTgt>
                                        </p:tgtEl>
                                        <p:attrNameLst>
                                          <p:attrName>style.visibility</p:attrName>
                                        </p:attrNameLst>
                                      </p:cBhvr>
                                      <p:to>
                                        <p:strVal val="visible"/>
                                      </p:to>
                                    </p:set>
                                    <p:anim calcmode="lin" valueType="num">
                                      <p:cBhvr additive="base">
                                        <p:cTn id="38" dur="500"/>
                                        <p:tgtEl>
                                          <p:spTgt spid="23">
                                            <p:txEl>
                                              <p:pRg st="4" end="4"/>
                                            </p:txEl>
                                          </p:spTgt>
                                        </p:tgtEl>
                                        <p:attrNameLst>
                                          <p:attrName>ppt_y</p:attrName>
                                        </p:attrNameLst>
                                      </p:cBhvr>
                                      <p:tavLst>
                                        <p:tav tm="0">
                                          <p:val>
                                            <p:strVal val="#ppt_y+#ppt_h*1.125000"/>
                                          </p:val>
                                        </p:tav>
                                        <p:tav tm="100000">
                                          <p:val>
                                            <p:strVal val="#ppt_y"/>
                                          </p:val>
                                        </p:tav>
                                      </p:tavLst>
                                    </p:anim>
                                    <p:animEffect transition="in" filter="wipe(up)">
                                      <p:cBhvr>
                                        <p:cTn id="39" dur="500"/>
                                        <p:tgtEl>
                                          <p:spTgt spid="2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23">
                                            <p:txEl>
                                              <p:pRg st="5" end="5"/>
                                            </p:txEl>
                                          </p:spTgt>
                                        </p:tgtEl>
                                        <p:attrNameLst>
                                          <p:attrName>style.visibility</p:attrName>
                                        </p:attrNameLst>
                                      </p:cBhvr>
                                      <p:to>
                                        <p:strVal val="visible"/>
                                      </p:to>
                                    </p:set>
                                    <p:anim calcmode="lin" valueType="num">
                                      <p:cBhvr additive="base">
                                        <p:cTn id="44" dur="500"/>
                                        <p:tgtEl>
                                          <p:spTgt spid="23">
                                            <p:txEl>
                                              <p:pRg st="5" end="5"/>
                                            </p:txEl>
                                          </p:spTgt>
                                        </p:tgtEl>
                                        <p:attrNameLst>
                                          <p:attrName>ppt_y</p:attrName>
                                        </p:attrNameLst>
                                      </p:cBhvr>
                                      <p:tavLst>
                                        <p:tav tm="0">
                                          <p:val>
                                            <p:strVal val="#ppt_y+#ppt_h*1.125000"/>
                                          </p:val>
                                        </p:tav>
                                        <p:tav tm="100000">
                                          <p:val>
                                            <p:strVal val="#ppt_y"/>
                                          </p:val>
                                        </p:tav>
                                      </p:tavLst>
                                    </p:anim>
                                    <p:animEffect transition="in" filter="wipe(up)">
                                      <p:cBhvr>
                                        <p:cTn id="45" dur="500"/>
                                        <p:tgtEl>
                                          <p:spTgt spid="23">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nodeType="clickEffect">
                                  <p:stCondLst>
                                    <p:cond delay="0"/>
                                  </p:stCondLst>
                                  <p:childTnLst>
                                    <p:set>
                                      <p:cBhvr>
                                        <p:cTn id="49" dur="1" fill="hold">
                                          <p:stCondLst>
                                            <p:cond delay="0"/>
                                          </p:stCondLst>
                                        </p:cTn>
                                        <p:tgtEl>
                                          <p:spTgt spid="23">
                                            <p:txEl>
                                              <p:pRg st="6" end="6"/>
                                            </p:txEl>
                                          </p:spTgt>
                                        </p:tgtEl>
                                        <p:attrNameLst>
                                          <p:attrName>style.visibility</p:attrName>
                                        </p:attrNameLst>
                                      </p:cBhvr>
                                      <p:to>
                                        <p:strVal val="visible"/>
                                      </p:to>
                                    </p:set>
                                    <p:anim calcmode="lin" valueType="num">
                                      <p:cBhvr additive="base">
                                        <p:cTn id="50" dur="500"/>
                                        <p:tgtEl>
                                          <p:spTgt spid="23">
                                            <p:txEl>
                                              <p:pRg st="6" end="6"/>
                                            </p:txEl>
                                          </p:spTgt>
                                        </p:tgtEl>
                                        <p:attrNameLst>
                                          <p:attrName>ppt_y</p:attrName>
                                        </p:attrNameLst>
                                      </p:cBhvr>
                                      <p:tavLst>
                                        <p:tav tm="0">
                                          <p:val>
                                            <p:strVal val="#ppt_y+#ppt_h*1.125000"/>
                                          </p:val>
                                        </p:tav>
                                        <p:tav tm="100000">
                                          <p:val>
                                            <p:strVal val="#ppt_y"/>
                                          </p:val>
                                        </p:tav>
                                      </p:tavLst>
                                    </p:anim>
                                    <p:animEffect transition="in" filter="wipe(up)">
                                      <p:cBhvr>
                                        <p:cTn id="51" dur="500"/>
                                        <p:tgtEl>
                                          <p:spTgt spid="2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nodeType="clickEffect">
                                  <p:stCondLst>
                                    <p:cond delay="0"/>
                                  </p:stCondLst>
                                  <p:childTnLst>
                                    <p:set>
                                      <p:cBhvr>
                                        <p:cTn id="55" dur="1" fill="hold">
                                          <p:stCondLst>
                                            <p:cond delay="0"/>
                                          </p:stCondLst>
                                        </p:cTn>
                                        <p:tgtEl>
                                          <p:spTgt spid="23">
                                            <p:txEl>
                                              <p:pRg st="7" end="7"/>
                                            </p:txEl>
                                          </p:spTgt>
                                        </p:tgtEl>
                                        <p:attrNameLst>
                                          <p:attrName>style.visibility</p:attrName>
                                        </p:attrNameLst>
                                      </p:cBhvr>
                                      <p:to>
                                        <p:strVal val="visible"/>
                                      </p:to>
                                    </p:set>
                                    <p:anim calcmode="lin" valueType="num">
                                      <p:cBhvr additive="base">
                                        <p:cTn id="56" dur="500"/>
                                        <p:tgtEl>
                                          <p:spTgt spid="23">
                                            <p:txEl>
                                              <p:pRg st="7" end="7"/>
                                            </p:txEl>
                                          </p:spTgt>
                                        </p:tgtEl>
                                        <p:attrNameLst>
                                          <p:attrName>ppt_y</p:attrName>
                                        </p:attrNameLst>
                                      </p:cBhvr>
                                      <p:tavLst>
                                        <p:tav tm="0">
                                          <p:val>
                                            <p:strVal val="#ppt_y+#ppt_h*1.125000"/>
                                          </p:val>
                                        </p:tav>
                                        <p:tav tm="100000">
                                          <p:val>
                                            <p:strVal val="#ppt_y"/>
                                          </p:val>
                                        </p:tav>
                                      </p:tavLst>
                                    </p:anim>
                                    <p:animEffect transition="in" filter="wipe(up)">
                                      <p:cBhvr>
                                        <p:cTn id="57" dur="500"/>
                                        <p:tgtEl>
                                          <p:spTgt spid="23">
                                            <p:txEl>
                                              <p:pRg st="7" end="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nodeType="clickEffect">
                                  <p:stCondLst>
                                    <p:cond delay="0"/>
                                  </p:stCondLst>
                                  <p:childTnLst>
                                    <p:set>
                                      <p:cBhvr>
                                        <p:cTn id="61" dur="1" fill="hold">
                                          <p:stCondLst>
                                            <p:cond delay="0"/>
                                          </p:stCondLst>
                                        </p:cTn>
                                        <p:tgtEl>
                                          <p:spTgt spid="23">
                                            <p:txEl>
                                              <p:pRg st="8" end="8"/>
                                            </p:txEl>
                                          </p:spTgt>
                                        </p:tgtEl>
                                        <p:attrNameLst>
                                          <p:attrName>style.visibility</p:attrName>
                                        </p:attrNameLst>
                                      </p:cBhvr>
                                      <p:to>
                                        <p:strVal val="visible"/>
                                      </p:to>
                                    </p:set>
                                    <p:anim calcmode="lin" valueType="num">
                                      <p:cBhvr additive="base">
                                        <p:cTn id="62" dur="500"/>
                                        <p:tgtEl>
                                          <p:spTgt spid="23">
                                            <p:txEl>
                                              <p:pRg st="8" end="8"/>
                                            </p:txEl>
                                          </p:spTgt>
                                        </p:tgtEl>
                                        <p:attrNameLst>
                                          <p:attrName>ppt_y</p:attrName>
                                        </p:attrNameLst>
                                      </p:cBhvr>
                                      <p:tavLst>
                                        <p:tav tm="0">
                                          <p:val>
                                            <p:strVal val="#ppt_y+#ppt_h*1.125000"/>
                                          </p:val>
                                        </p:tav>
                                        <p:tav tm="100000">
                                          <p:val>
                                            <p:strVal val="#ppt_y"/>
                                          </p:val>
                                        </p:tav>
                                      </p:tavLst>
                                    </p:anim>
                                    <p:animEffect transition="in" filter="wipe(up)">
                                      <p:cBhvr>
                                        <p:cTn id="63" dur="500"/>
                                        <p:tgtEl>
                                          <p:spTgt spid="2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8965" y="429906"/>
            <a:ext cx="11852994" cy="1823576"/>
          </a:xfrm>
          <a:prstGeom prst="rect">
            <a:avLst/>
          </a:prstGeom>
          <a:noFill/>
        </p:spPr>
        <p:txBody>
          <a:bodyPr wrap="square">
            <a:spAutoFit/>
          </a:bodyPr>
          <a:lstStyle/>
          <a:p>
            <a:pPr marL="12700"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It was 1974. My friends and I </a:t>
            </a:r>
            <a:r>
              <a:rPr lang="en-US" altLang="zh-CN"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decided to backpack</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around Tasmania in winter —— go figure. We were all in our late teens, without a clear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41</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a:p>
            <a:pPr marL="12700"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We got on a train owned by a mining company and travelled through Tasmania</a:t>
            </a:r>
            <a:r>
              <a:rPr lang="en-US" altLang="zh-C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 wild west coast to Queenstown.</a:t>
            </a:r>
            <a:r>
              <a:rPr lang="zh-CN" alt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It was all forest and mountains. So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42</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was the weather that we were all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43</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to sit in our sleeping bags trying to warm up.</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文本框 7"/>
          <p:cNvSpPr txBox="1"/>
          <p:nvPr/>
        </p:nvSpPr>
        <p:spPr>
          <a:xfrm>
            <a:off x="141607" y="2305979"/>
            <a:ext cx="11880352" cy="4211987"/>
          </a:xfrm>
          <a:prstGeom prst="rect">
            <a:avLst/>
          </a:prstGeom>
          <a:noFill/>
        </p:spPr>
        <p:txBody>
          <a:bodyPr wrap="square">
            <a:spAutoFit/>
          </a:bodyPr>
          <a:lstStyle/>
          <a:p>
            <a:pPr marL="533400" algn="just" fontAlgn="base">
              <a:lnSpc>
                <a:spcPts val="2700"/>
              </a:lnSpc>
              <a:buNone/>
              <a:tabLst>
                <a:tab pos="3581400" algn="l"/>
                <a:tab pos="6096000" algn="l"/>
                <a:tab pos="8597900" algn="l"/>
              </a:tabLst>
            </a:pP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41. A. </a:t>
            </a:r>
            <a:r>
              <a:rPr lang="en-US" altLang="zh-CN"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plan</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clue</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rule</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duty</a:t>
            </a:r>
            <a:endPar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fontAlgn="base">
              <a:lnSpc>
                <a:spcPts val="2700"/>
              </a:lnSpc>
              <a:buNone/>
              <a:tabLst>
                <a:tab pos="3581400" algn="l"/>
                <a:tab pos="6096000" algn="l"/>
                <a:tab pos="8597900" algn="l"/>
              </a:tabLst>
            </a:pP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他们决定冬天去塔斯马尼亚背包旅行，作者自嘲 “</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go figure”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够疯狂的）。作者和朋友决定在冬天去塔斯马尼亚背包旅行。塔斯马尼亚位于南半球，冬天寒冷潮湿，野外条件恶劣，并不是背包旅行的好季节。他们坐火车、经历恶劣天气等，说明没有周密准备。他们坐火车、经历恶劣天气等，说明没有周密准备。 </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 clue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无线索，但上下文不强调“线索”）；</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 rule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规则，不符合）；</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D duty</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责任，无关）。</a:t>
            </a:r>
            <a:endParaRPr lang="zh-CN"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42. A. mild</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relaxing</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a:t>
            </a:r>
            <a:r>
              <a:rPr lang="en-US" altLang="zh-CN"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awful</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changeable</a:t>
            </a:r>
            <a:endPar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后文“</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trying to warm up”</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说明天气冷，</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awful</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概括恶劣。语义场：天气 → 寒冷恶劣。</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“so... that...” </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结构，结果状语从句说明天气导致他们必须钻进睡袋取暖。 </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 mild</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温和，无法取暖）；</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 relaxing</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放松，相反）；</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D changeable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多变，未强调变化）。</a:t>
            </a:r>
            <a:endParaRPr lang="zh-CN"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43. A. inspired</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instructed</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a:t>
            </a:r>
            <a:r>
              <a:rPr lang="en-US" altLang="zh-CN"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forced</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ordered</a:t>
            </a:r>
            <a:endPar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因天气糟糕，他们被迫坐在睡袋里取暖。语义场：被动行为 → 无奈。</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inspired</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鼓舞）主动；</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instructed</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指导）需要有人教；</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ordered</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命令）需要权威。</a:t>
            </a:r>
            <a:endParaRPr lang="zh-CN"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95388" y="324871"/>
            <a:ext cx="4515941" cy="6208257"/>
          </a:xfrm>
          <a:prstGeom prst="rect">
            <a:avLst/>
          </a:prstGeom>
          <a:noFill/>
          <a:extLst>
            <a:ext uri="{909E8E84-426E-40DD-AFC4-6F175D3DCCD1}">
              <a14:hiddenFill xmlns:a14="http://schemas.microsoft.com/office/drawing/2010/main">
                <a:solidFill>
                  <a:srgbClr val="FFFFFF"/>
                </a:solidFill>
              </a14:hiddenFill>
            </a:ext>
          </a:extLst>
        </p:spPr>
      </p:pic>
      <p:sp>
        <p:nvSpPr>
          <p:cNvPr id="5" name="椭圆 4"/>
          <p:cNvSpPr/>
          <p:nvPr/>
        </p:nvSpPr>
        <p:spPr>
          <a:xfrm>
            <a:off x="8724900" y="4686300"/>
            <a:ext cx="723900" cy="762000"/>
          </a:xfrm>
          <a:custGeom>
            <a:avLst/>
            <a:gdLst>
              <a:gd name="csX0" fmla="*/ 0 w 723900"/>
              <a:gd name="csY0" fmla="*/ 381000 h 762000"/>
              <a:gd name="csX1" fmla="*/ 361950 w 723900"/>
              <a:gd name="csY1" fmla="*/ 0 h 762000"/>
              <a:gd name="csX2" fmla="*/ 723900 w 723900"/>
              <a:gd name="csY2" fmla="*/ 381000 h 762000"/>
              <a:gd name="csX3" fmla="*/ 361950 w 723900"/>
              <a:gd name="csY3" fmla="*/ 762000 h 762000"/>
              <a:gd name="csX4" fmla="*/ 0 w 723900"/>
              <a:gd name="csY4" fmla="*/ 381000 h 762000"/>
            </a:gdLst>
            <a:ahLst/>
            <a:cxnLst>
              <a:cxn ang="0">
                <a:pos x="csX0" y="csY0"/>
              </a:cxn>
              <a:cxn ang="0">
                <a:pos x="csX1" y="csY1"/>
              </a:cxn>
              <a:cxn ang="0">
                <a:pos x="csX2" y="csY2"/>
              </a:cxn>
              <a:cxn ang="0">
                <a:pos x="csX3" y="csY3"/>
              </a:cxn>
              <a:cxn ang="0">
                <a:pos x="csX4" y="csY4"/>
              </a:cxn>
            </a:cxnLst>
            <a:rect l="l" t="t" r="r" b="b"/>
            <a:pathLst>
              <a:path w="723900" h="762000" extrusionOk="0">
                <a:moveTo>
                  <a:pt x="0" y="381000"/>
                </a:moveTo>
                <a:cubicBezTo>
                  <a:pt x="-27491" y="153623"/>
                  <a:pt x="106914" y="20694"/>
                  <a:pt x="361950" y="0"/>
                </a:cubicBezTo>
                <a:cubicBezTo>
                  <a:pt x="622548" y="12779"/>
                  <a:pt x="680825" y="171950"/>
                  <a:pt x="723900" y="381000"/>
                </a:cubicBezTo>
                <a:cubicBezTo>
                  <a:pt x="720127" y="595105"/>
                  <a:pt x="558023" y="783149"/>
                  <a:pt x="361950" y="762000"/>
                </a:cubicBezTo>
                <a:cubicBezTo>
                  <a:pt x="127576" y="743138"/>
                  <a:pt x="13438" y="597841"/>
                  <a:pt x="0" y="381000"/>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checkerboard(across)">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dissolve">
                                      <p:cBhvr>
                                        <p:cTn id="32" dur="500"/>
                                        <p:tgtEl>
                                          <p:spTgt spid="8">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Effect transition="in" filter="dissolve">
                                      <p:cBhvr>
                                        <p:cTn id="3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8112" y="284274"/>
            <a:ext cx="11579087" cy="2465483"/>
          </a:xfrm>
          <a:prstGeom prst="rect">
            <a:avLst/>
          </a:prstGeom>
          <a:noFill/>
        </p:spPr>
        <p:txBody>
          <a:bodyPr wrap="square">
            <a:spAutoFit/>
          </a:bodyPr>
          <a:lstStyle/>
          <a:p>
            <a:pPr marL="12700" marR="12700"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Queenstown's economy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44</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 copper mine at the time. I remember the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of travelling through hours of forest and then arriving at a place where the hills were left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46</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by pollution. The depressing mood wasn't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47</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by the bitter cold and constant rain.</a:t>
            </a:r>
            <a:endPar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12700" marR="12700" indent="495300" algn="just" fontAlgn="base">
              <a:lnSpc>
                <a:spcPts val="2700"/>
              </a:lnSpc>
            </a:pPr>
            <a:r>
              <a:rPr lang="en-US" altLang="zh-CN" sz="2400" dirty="0">
                <a:latin typeface="Times New Roman" panose="02020603050405020304" pitchFamily="18" charset="0"/>
                <a:cs typeface="Times New Roman" panose="02020603050405020304" pitchFamily="18" charset="0"/>
              </a:rPr>
              <a:t>Our idea was to hitchhike(</a:t>
            </a:r>
            <a:r>
              <a:rPr lang="en-US" altLang="zh-CN" sz="2400" dirty="0" err="1">
                <a:latin typeface="Times New Roman" panose="02020603050405020304" pitchFamily="18" charset="0"/>
                <a:cs typeface="Times New Roman" panose="02020603050405020304" pitchFamily="18" charset="0"/>
              </a:rPr>
              <a:t>搭车旅行</a:t>
            </a:r>
            <a:r>
              <a:rPr lang="en-US" altLang="zh-CN" sz="2400" dirty="0">
                <a:latin typeface="Times New Roman" panose="02020603050405020304" pitchFamily="18" charset="0"/>
                <a:cs typeface="Times New Roman" panose="02020603050405020304" pitchFamily="18" charset="0"/>
              </a:rPr>
              <a:t>) from Queenstown to our next destination, and we walked along a road waiting </a:t>
            </a:r>
            <a:r>
              <a:rPr lang="en-US" altLang="zh-CN" sz="2400" u="sng"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48</a:t>
            </a:r>
            <a:r>
              <a:rPr lang="en-US" altLang="zh-CN" sz="2400" u="sng"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 for a ride. For a couple of hours, there were hardly any cars passing.</a:t>
            </a:r>
            <a:endParaRPr lang="zh-CN" altLang="zh-CN" sz="2400" dirty="0">
              <a:latin typeface="Times New Roman" panose="02020603050405020304" pitchFamily="18" charset="0"/>
              <a:cs typeface="Times New Roman" panose="02020603050405020304" pitchFamily="18" charset="0"/>
            </a:endParaRPr>
          </a:p>
          <a:p>
            <a:pPr marL="12700" marR="12700" indent="495300" algn="just" fontAlgn="base">
              <a:lnSpc>
                <a:spcPts val="2700"/>
              </a:lnSpc>
              <a:buNone/>
            </a:pP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1" y="2517212"/>
            <a:ext cx="11883888" cy="3871509"/>
          </a:xfrm>
          <a:prstGeom prst="rect">
            <a:avLst/>
          </a:prstGeom>
          <a:noFill/>
        </p:spPr>
        <p:txBody>
          <a:bodyPr wrap="square">
            <a:spAutoFit/>
          </a:bodyPr>
          <a:lstStyle/>
          <a:p>
            <a:pPr marL="533400" algn="just" fontAlgn="base">
              <a:lnSpc>
                <a:spcPts val="2700"/>
              </a:lnSpc>
              <a:buNone/>
              <a:tabLst>
                <a:tab pos="3581400" algn="l"/>
                <a:tab pos="6096000" algn="l"/>
                <a:tab pos="8597900" algn="l"/>
              </a:tabLst>
            </a:pP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44. A. shifted from</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contributed to</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ended in</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a:t>
            </a:r>
            <a:r>
              <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depended on</a:t>
            </a:r>
            <a:endPar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前文：</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We got on a train owned by a mining company</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（矿业公司）</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and travelled through Tasmania’s wild west coast to Queenstown</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（一个矿业小镇）。经济依赖（</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depended on</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铜矿。</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shifted from</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转移）需要说明从哪里来；</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contributed to</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贡献给）主谓颠倒；</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ended in</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结束）不搭配。</a:t>
            </a:r>
            <a:endPar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en-US" altLang="zh-CN" sz="2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45</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 fear</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a:t>
            </a:r>
            <a:r>
              <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shock</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stress</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guilt</a:t>
            </a:r>
            <a:endPar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穿过几小时森林（自然美景），突然到达污染区（山丘光秃）。强烈对比。这种突然的对比带来震惊（</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shock</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 </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fear</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恐惧）</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没有危险；</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stress</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压力）</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不是长期压力；</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guilt</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内疚）</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与自己无关。</a:t>
            </a:r>
            <a:endParaRPr lang="zh-CN" altLang="zh-CN" sz="2000"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46. A. </a:t>
            </a:r>
            <a:r>
              <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bare</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alone</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hidden</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burned</a:t>
            </a:r>
            <a:endPar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污染的结果：植被破坏，山丘光秃（</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bare</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 </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alone</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独自）不形容山；</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hidden</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隐藏）污染不隐藏山；</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burned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烧毁）文中无火灾。</a:t>
            </a:r>
            <a:endParaRPr lang="zh-CN"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ssolv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dissolve">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dissolve">
                                      <p:cBhvr>
                                        <p:cTn id="1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8112" y="284274"/>
            <a:ext cx="11579087" cy="2465483"/>
          </a:xfrm>
          <a:prstGeom prst="rect">
            <a:avLst/>
          </a:prstGeom>
          <a:noFill/>
        </p:spPr>
        <p:txBody>
          <a:bodyPr wrap="square">
            <a:spAutoFit/>
          </a:bodyPr>
          <a:lstStyle/>
          <a:p>
            <a:pPr marL="12700" marR="12700"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Queenstown's economy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44</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 copper mine at the time. I remember the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of travelling through hours of forest and then arriving at a place where the hills were left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46</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by pollution. The depressing mood wasn't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47</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by the bitter cold and constant rain.</a:t>
            </a:r>
            <a:endPar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12700" marR="12700" indent="495300" algn="just" fontAlgn="base">
              <a:lnSpc>
                <a:spcPts val="2700"/>
              </a:lnSpc>
            </a:pPr>
            <a:r>
              <a:rPr lang="en-US" altLang="zh-CN" sz="2400" dirty="0">
                <a:latin typeface="Times New Roman" panose="02020603050405020304" pitchFamily="18" charset="0"/>
                <a:cs typeface="Times New Roman" panose="02020603050405020304" pitchFamily="18" charset="0"/>
              </a:rPr>
              <a:t>Our idea was to hitchhike(</a:t>
            </a:r>
            <a:r>
              <a:rPr lang="en-US" altLang="zh-CN" sz="2400" dirty="0" err="1">
                <a:latin typeface="Times New Roman" panose="02020603050405020304" pitchFamily="18" charset="0"/>
                <a:cs typeface="Times New Roman" panose="02020603050405020304" pitchFamily="18" charset="0"/>
              </a:rPr>
              <a:t>搭车旅行</a:t>
            </a:r>
            <a:r>
              <a:rPr lang="en-US" altLang="zh-CN" sz="2400" dirty="0">
                <a:latin typeface="Times New Roman" panose="02020603050405020304" pitchFamily="18" charset="0"/>
                <a:cs typeface="Times New Roman" panose="02020603050405020304" pitchFamily="18" charset="0"/>
              </a:rPr>
              <a:t>) from Queenstown to our next destination, and we walked along a road waiting </a:t>
            </a:r>
            <a:r>
              <a:rPr lang="en-US" altLang="zh-CN" sz="2400" u="sng"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48</a:t>
            </a:r>
            <a:r>
              <a:rPr lang="en-US" altLang="zh-CN" sz="2400" u="sng"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 for a ride. For a couple of hours, there were hardly any cars passing.</a:t>
            </a:r>
            <a:endParaRPr lang="zh-CN" altLang="zh-CN" sz="2400" dirty="0">
              <a:latin typeface="Times New Roman" panose="02020603050405020304" pitchFamily="18" charset="0"/>
              <a:cs typeface="Times New Roman" panose="02020603050405020304" pitchFamily="18" charset="0"/>
            </a:endParaRPr>
          </a:p>
          <a:p>
            <a:pPr marL="12700" marR="12700" indent="495300" algn="just" fontAlgn="base">
              <a:lnSpc>
                <a:spcPts val="2700"/>
              </a:lnSpc>
              <a:buNone/>
            </a:pP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1" y="2517212"/>
            <a:ext cx="11883888" cy="2830518"/>
          </a:xfrm>
          <a:prstGeom prst="rect">
            <a:avLst/>
          </a:prstGeom>
          <a:noFill/>
        </p:spPr>
        <p:txBody>
          <a:bodyPr wrap="square">
            <a:spAutoFit/>
          </a:bodyPr>
          <a:lstStyle/>
          <a:p>
            <a:pPr marL="533400" algn="just" fontAlgn="base">
              <a:lnSpc>
                <a:spcPts val="2700"/>
              </a:lnSpc>
              <a:buNone/>
              <a:tabLst>
                <a:tab pos="3581400" algn="l"/>
                <a:tab pos="6096000" algn="l"/>
                <a:tab pos="8597900" algn="l"/>
              </a:tabLst>
            </a:pP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47. A. affected</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a:t>
            </a:r>
            <a:r>
              <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helped</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worsened</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controlled</a:t>
            </a:r>
            <a:endPar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前文：心情已经很压抑（</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depressing mood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后文：寒冷和雨持续。寒冷和雨没有改善</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缓解（</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wasn’t helped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心情。</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help </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在此意为“使好转”。选 </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affected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影响）</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肯定被影响，否定式“没有影响”不合逻辑；</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worsened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恶化）</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否定式“没有恶化”暗示心情可能没变，但作者意在强调寒冷无助；</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controlled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控制）不通。</a:t>
            </a:r>
            <a:endPar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48. A. aimlessly</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curiously</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hesitantly</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a:t>
            </a:r>
            <a:r>
              <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anxiously</a:t>
            </a:r>
            <a:endPar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等了几个小时，几乎没有车。等待时心情焦虑（</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anxiously</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 </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aimlessly</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无目的地）</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他们有目的（搭车）；</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curiously</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好奇）</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不相关；</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hesitantly</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犹豫）</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不是犹豫要不要等。</a:t>
            </a:r>
            <a:endParaRPr lang="zh-CN" altLang="zh-CN" sz="2000"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ssolv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dissolve">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7746" y="210541"/>
            <a:ext cx="11678479" cy="1477328"/>
          </a:xfrm>
          <a:prstGeom prst="rect">
            <a:avLst/>
          </a:prstGeom>
          <a:noFill/>
        </p:spPr>
        <p:txBody>
          <a:bodyPr wrap="square">
            <a:spAutoFit/>
          </a:bodyPr>
          <a:lstStyle/>
          <a:p>
            <a:pPr marL="12700" marR="12700"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Our youthful enthusiasm was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49</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when a young boy came out of a neat cottage carrying a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basket,explaining</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that he thought we might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50</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something to eat. Inside was a Thermos of tea, along with some cake and biscuits——</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offerings that brought unexpect</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on that freezing day.</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1" y="1687869"/>
            <a:ext cx="12046224" cy="5253554"/>
          </a:xfrm>
          <a:prstGeom prst="rect">
            <a:avLst/>
          </a:prstGeom>
          <a:noFill/>
        </p:spPr>
        <p:txBody>
          <a:bodyPr wrap="square">
            <a:spAutoFit/>
          </a:bodyPr>
          <a:lstStyle/>
          <a:p>
            <a:pPr marL="533400" algn="just" fontAlgn="base">
              <a:lnSpc>
                <a:spcPts val="2700"/>
              </a:lnSpc>
              <a:buNone/>
              <a:tabLst>
                <a:tab pos="3581400" algn="l"/>
                <a:tab pos="6096000" algn="l"/>
                <a:tab pos="8597900" algn="l"/>
              </a:tabLst>
            </a:pP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49. A. </a:t>
            </a:r>
            <a:r>
              <a:rPr lang="en-US" altLang="zh-CN"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declining</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continuing</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emerging</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recovering</a:t>
            </a:r>
            <a:endPar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前文：久等无车，热情应该下降。后文：男孩出现带来转机。此处是一个句型：</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sb</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be doing </a:t>
            </a:r>
            <a:r>
              <a:rPr lang="en-US" altLang="zh-CN" b="1" dirty="0" err="1">
                <a:solidFill>
                  <a:srgbClr val="FF0000"/>
                </a:solidFill>
                <a:latin typeface="Times New Roman" panose="02020603050405020304" pitchFamily="18" charset="0"/>
                <a:ea typeface="仿宋" panose="02010609060101010101" pitchFamily="49" charset="-122"/>
                <a:cs typeface="Times New Roman" panose="02020603050405020304" pitchFamily="18" charset="0"/>
              </a:rPr>
              <a:t>sth</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when </a:t>
            </a:r>
            <a:r>
              <a:rPr lang="en-US" altLang="zh-CN" b="1" dirty="0" err="1">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sth</a:t>
            </a:r>
            <a:r>
              <a:rPr lang="en-US" altLang="zh-CN"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 happened. </a:t>
            </a:r>
            <a:r>
              <a:rPr lang="zh-CN" altLang="en-US"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（某人正在做某事，这时某事发生了；</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when</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就在这时</a:t>
            </a:r>
            <a:r>
              <a:rPr lang="zh-CN" altLang="en-US"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我们年轻的热忱正在消退，这时一个小男孩从一间整洁的小屋中走出来，手里提着一个篮子，解释说他想我们可能想吃点东西。”</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continuing</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继续）</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无转折；</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emerging</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出现）</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热情已存在；</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recovering</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恢复）</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之前未消失。</a:t>
            </a:r>
            <a:endParaRPr lang="zh-CN" altLang="zh-CN"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50. A. receive</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a:t>
            </a:r>
            <a:r>
              <a:rPr lang="en-US" altLang="zh-CN"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appreciate</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purchase</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bring</a:t>
            </a:r>
            <a:endPar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男孩主动带来食物，他认为作者一行人可能想享用食物。</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appreciate </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在这里是“乐于接受、享用”的口语用法。选 </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receive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收到）</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男孩带来，不需要“收到”；</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purchase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购买）</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免费；</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bring</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带来）</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主语错误。</a:t>
            </a:r>
            <a:endParaRPr lang="zh-CN" altLang="zh-CN"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46100" algn="just" fontAlgn="base">
              <a:lnSpc>
                <a:spcPts val="2700"/>
              </a:lnSpc>
              <a:buNone/>
              <a:tabLst>
                <a:tab pos="3581400" algn="l"/>
                <a:tab pos="6096000" algn="l"/>
                <a:tab pos="8597900" algn="l"/>
              </a:tabLst>
            </a:pP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51. A. rare</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expensive</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a:t>
            </a:r>
            <a:r>
              <a:rPr lang="en-US" altLang="zh-CN"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simple</a:t>
            </a:r>
            <a:r>
              <a:rPr lang="en-US" altLang="zh-CN"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unique</a:t>
            </a:r>
            <a:endParaRPr lang="en-US" altLang="zh-CN"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46100" algn="just" fontAlgn="base">
              <a:lnSpc>
                <a:spcPts val="2700"/>
              </a:lnSpc>
              <a:buNone/>
              <a:tabLst>
                <a:tab pos="3581400" algn="l"/>
                <a:tab pos="6096000" algn="l"/>
                <a:tab pos="8597900" algn="l"/>
              </a:tabLst>
            </a:pP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食物是茶、蛋糕、饼干，普通家常。简单（</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simple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的食物。选 </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rare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稀有）、</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expensive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昂贵）、</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unique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独特）均不符合。</a:t>
            </a:r>
            <a:endPar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a:p>
            <a:pPr marL="546100" algn="just" fontAlgn="base">
              <a:lnSpc>
                <a:spcPts val="2700"/>
              </a:lnSpc>
              <a:tabLst>
                <a:tab pos="3581400" algn="l"/>
                <a:tab pos="6096000" algn="l"/>
                <a:tab pos="8597900" algn="l"/>
              </a:tabLst>
            </a:pPr>
            <a:r>
              <a:rPr lang="en-US" altLang="zh-CN" dirty="0">
                <a:latin typeface="Times New Roman" panose="02020603050405020304" pitchFamily="18" charset="0"/>
                <a:ea typeface="仿宋" panose="02010609060101010101" pitchFamily="49" charset="-122"/>
                <a:cs typeface="Times New Roman" panose="02020603050405020304" pitchFamily="18" charset="0"/>
              </a:rPr>
              <a:t>52. A. praise	B. progress	C. confidence	</a:t>
            </a:r>
            <a:r>
              <a:rPr lang="en-US" altLang="zh-CN" dirty="0" err="1">
                <a:latin typeface="Times New Roman" panose="02020603050405020304" pitchFamily="18" charset="0"/>
                <a:ea typeface="仿宋" panose="02010609060101010101" pitchFamily="49" charset="-122"/>
                <a:cs typeface="Times New Roman" panose="02020603050405020304" pitchFamily="18" charset="0"/>
              </a:rPr>
              <a:t>D.</a:t>
            </a:r>
            <a:r>
              <a:rPr lang="en-US" altLang="zh-CN" dirty="0" err="1">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comfort</a:t>
            </a:r>
            <a:endParaRPr lang="en-US"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a:p>
            <a:pPr marL="546100" algn="just" fontAlgn="base">
              <a:lnSpc>
                <a:spcPts val="2700"/>
              </a:lnSpc>
              <a:tabLst>
                <a:tab pos="3581400" algn="l"/>
                <a:tab pos="6096000" algn="l"/>
                <a:tab pos="8597900" algn="l"/>
              </a:tabLst>
            </a:pP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天气寒冷，热茶和食物带来身体和心灵的安慰（</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comfort</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 </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D</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praise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赞扬）</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无人赞扬；</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progress</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进步）</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无关；</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confidence</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信心）</a:t>
            </a:r>
            <a:r>
              <a:rPr lang="en-US"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未提及。</a:t>
            </a:r>
            <a:endParaRPr lang="zh-CN"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a:p>
            <a:pPr marL="546100" algn="just" fontAlgn="base">
              <a:lnSpc>
                <a:spcPts val="2700"/>
              </a:lnSpc>
              <a:buNone/>
              <a:tabLst>
                <a:tab pos="3581400" algn="l"/>
                <a:tab pos="6096000" algn="l"/>
                <a:tab pos="8597900" algn="l"/>
              </a:tabLst>
            </a:pP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ssolv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dissolve">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dissolve">
                                      <p:cBhvr>
                                        <p:cTn id="17" dur="500"/>
                                        <p:tgtEl>
                                          <p:spTgt spid="5">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7" end="7"/>
                                            </p:txEl>
                                          </p:spTgt>
                                        </p:tgtEl>
                                        <p:attrNameLst>
                                          <p:attrName>style.visibility</p:attrName>
                                        </p:attrNameLst>
                                      </p:cBhvr>
                                      <p:to>
                                        <p:strVal val="visible"/>
                                      </p:to>
                                    </p:set>
                                    <p:animEffect transition="in" filter="dissolve">
                                      <p:cBhvr>
                                        <p:cTn id="2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8113" y="218859"/>
            <a:ext cx="11638722" cy="1131079"/>
          </a:xfrm>
          <a:prstGeom prst="rect">
            <a:avLst/>
          </a:prstGeom>
          <a:noFill/>
        </p:spPr>
        <p:txBody>
          <a:bodyPr wrap="square">
            <a:spAutoFit/>
          </a:bodyPr>
          <a:lstStyle/>
          <a:p>
            <a:pPr marL="12700" indent="495300" algn="just" fontAlgn="base">
              <a:lnSpc>
                <a:spcPts val="27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We were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53</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that someone had taken the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54</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to notice the three untidy teens hanging around and offer help. The rain stopped and we got our ride, with the memory of that brief but meaningful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55</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remaining vivid.</a:t>
            </a:r>
            <a:endParaRPr lang="zh-CN" altLang="zh-CN" sz="105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24847" y="1349938"/>
            <a:ext cx="11859039" cy="3179012"/>
          </a:xfrm>
          <a:prstGeom prst="rect">
            <a:avLst/>
          </a:prstGeom>
          <a:noFill/>
        </p:spPr>
        <p:txBody>
          <a:bodyPr wrap="square">
            <a:spAutoFit/>
          </a:bodyPr>
          <a:lstStyle/>
          <a:p>
            <a:pPr marL="533400" algn="just" fontAlgn="base">
              <a:lnSpc>
                <a:spcPts val="2700"/>
              </a:lnSpc>
              <a:buNone/>
              <a:tabLst>
                <a:tab pos="3581400" algn="l"/>
                <a:tab pos="6096000" algn="l"/>
                <a:tab pos="8597900" algn="l"/>
              </a:tabLst>
            </a:pP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53. A. convinced</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a:t>
            </a:r>
            <a:r>
              <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touched</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worried</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ashamed</a:t>
            </a:r>
            <a:endPar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陌生人费心帮助他们，他们内心感动（</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touched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 </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B</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convinced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确信）</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无不确定之事；</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worried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担心）</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不符；</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ashamed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羞愧）</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未做错事。</a:t>
            </a:r>
            <a:endParaRPr lang="zh-CN" altLang="zh-CN" sz="2000"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54. A. risk</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courage</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chance</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a:t>
            </a:r>
            <a:r>
              <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trouble</a:t>
            </a:r>
            <a:endPar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固定搭配 </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take the trouble to do </a:t>
            </a:r>
            <a:r>
              <a:rPr lang="en-GB" altLang="zh-CN" sz="2000" b="1" dirty="0" err="1">
                <a:solidFill>
                  <a:srgbClr val="FF0000"/>
                </a:solidFill>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不辞辛劳做某事）。选 </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D</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risk</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风险）</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无风险；</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courage</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勇气）</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不需要；</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chance</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机会）</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搭配错误。</a:t>
            </a:r>
            <a:endParaRPr lang="en-US" altLang="zh-CN" sz="2000"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55. A. activity</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B. accident</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C. </a:t>
            </a:r>
            <a:r>
              <a:rPr lang="en-US" altLang="zh-CN" sz="2000"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rPr>
              <a:t>encounter</a:t>
            </a:r>
            <a:r>
              <a:rPr lang="en-US" altLang="zh-CN" sz="2000"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D. cooperation</a:t>
            </a:r>
            <a:endParaRPr lang="en-US" altLang="zh-CN" sz="2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marL="533400" algn="just" fontAlgn="base">
              <a:lnSpc>
                <a:spcPts val="2700"/>
              </a:lnSpc>
              <a:buNone/>
              <a:tabLst>
                <a:tab pos="3581400" algn="l"/>
                <a:tab pos="6096000" algn="l"/>
                <a:tab pos="8597900" algn="l"/>
              </a:tabLst>
            </a:pP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这是与小男孩短暂相遇（</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encounter</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的记忆。选 </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activity</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活动）</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太宽泛；</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accident</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事故）</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贬义；</a:t>
            </a:r>
            <a:r>
              <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cooperation</a:t>
            </a:r>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合作）</a:t>
            </a:r>
            <a:r>
              <a:rPr lang="en-US"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男孩单方面帮助，非合作。</a:t>
            </a:r>
            <a:endParaRPr lang="zh-CN" altLang="zh-CN" sz="2000" b="1" dirty="0">
              <a:solidFill>
                <a:srgbClr val="FF0000"/>
              </a:solidFill>
              <a:effectLst/>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checkerboard(across)">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checkerboard(across)">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dissolve">
                                      <p:cBhvr>
                                        <p:cTn id="1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图形"/>
          <p:cNvGrpSpPr/>
          <p:nvPr/>
        </p:nvGrpSpPr>
        <p:grpSpPr>
          <a:xfrm>
            <a:off x="0" y="0"/>
            <a:ext cx="12190730" cy="6858000"/>
            <a:chOff x="0" y="0"/>
            <a:chExt cx="19198" cy="10800"/>
          </a:xfrm>
        </p:grpSpPr>
        <p:pic>
          <p:nvPicPr>
            <p:cNvPr id="3" name="图形"/>
            <p:cNvPicPr>
              <a:picLocks noChangeAspect="1"/>
            </p:cNvPicPr>
            <p:nvPr/>
          </p:nvPicPr>
          <p:blipFill>
            <a:blip r:embed="rId1" cstate="print">
              <a:extLst>
                <a:ext uri="{BEBA8EAE-BF5A-486C-A8C5-ECC9F3942E4B}">
                  <a14:imgProps xmlns:a14="http://schemas.microsoft.com/office/drawing/2010/main">
                    <a14:imgLayer r:embed="rId2">
                      <a14:imgEffect>
                        <a14:saturation sat="200000"/>
                      </a14:imgEffect>
                    </a14:imgLayer>
                  </a14:imgProps>
                </a:ext>
                <a:ext uri="{28A0092B-C50C-407E-A947-70E740481C1C}">
                  <a14:useLocalDpi xmlns:a14="http://schemas.microsoft.com/office/drawing/2010/main" val="0"/>
                </a:ext>
              </a:extLst>
            </a:blip>
            <a:srcRect/>
            <a:stretch>
              <a:fillRect/>
            </a:stretch>
          </p:blipFill>
          <p:spPr>
            <a:xfrm flipH="1">
              <a:off x="0" y="0"/>
              <a:ext cx="19198" cy="10800"/>
            </a:xfrm>
            <a:prstGeom prst="rect">
              <a:avLst/>
            </a:prstGeom>
          </p:spPr>
        </p:pic>
        <p:pic>
          <p:nvPicPr>
            <p:cNvPr id="4" name="图形" descr="5b29de9411707"/>
            <p:cNvPicPr>
              <a:picLocks noChangeAspect="1"/>
            </p:cNvPicPr>
            <p:nvPr/>
          </p:nvPicPr>
          <p:blipFill>
            <a:blip r:embed="rId3"/>
            <a:srcRect/>
            <a:stretch>
              <a:fillRect/>
            </a:stretch>
          </p:blipFill>
          <p:spPr>
            <a:xfrm>
              <a:off x="0" y="4051"/>
              <a:ext cx="6937" cy="6749"/>
            </a:xfrm>
            <a:prstGeom prst="rect">
              <a:avLst/>
            </a:prstGeom>
          </p:spPr>
        </p:pic>
      </p:grpSp>
      <p:sp>
        <p:nvSpPr>
          <p:cNvPr id="8" name="图形"/>
          <p:cNvSpPr txBox="1"/>
          <p:nvPr/>
        </p:nvSpPr>
        <p:spPr>
          <a:xfrm>
            <a:off x="4157345" y="1987550"/>
            <a:ext cx="7453630" cy="1353820"/>
          </a:xfrm>
          <a:prstGeom prst="rect">
            <a:avLst/>
          </a:prstGeom>
          <a:noFill/>
        </p:spPr>
        <p:txBody>
          <a:bodyPr wrap="square" lIns="0" tIns="0" rIns="0" bIns="0" rtlCol="0">
            <a:noAutofit/>
          </a:bodyPr>
          <a:lstStyle/>
          <a:p>
            <a:pPr algn="dist"/>
            <a:r>
              <a:rPr lang="en-US" altLang="zh-CN"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Grammar</a:t>
            </a:r>
            <a:endParaRPr lang="zh-CN" altLang="en-US" sz="96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endParaRPr>
          </a:p>
        </p:txBody>
      </p:sp>
      <p:pic>
        <p:nvPicPr>
          <p:cNvPr id="12" name="图形" descr="5c48316ed13c7"/>
          <p:cNvPicPr>
            <a:picLocks noChangeAspect="1"/>
          </p:cNvPicPr>
          <p:nvPr/>
        </p:nvPicPr>
        <p:blipFill>
          <a:blip r:embed="rId4"/>
          <a:srcRect t="-566"/>
          <a:stretch>
            <a:fillRect/>
          </a:stretch>
        </p:blipFill>
        <p:spPr>
          <a:xfrm>
            <a:off x="10321290" y="0"/>
            <a:ext cx="1869440" cy="2146300"/>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strips(downLeft)">
                                      <p:cBhvr>
                                        <p:cTn id="7" dur="1000"/>
                                        <p:tgtEl>
                                          <p:spTgt spid="11"/>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wipe(down)">
                                      <p:cBhvr>
                                        <p:cTn id="11" dur="1000"/>
                                        <p:tgtEl>
                                          <p:spTgt spid="8"/>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000"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pic>
        <p:nvPicPr>
          <p:cNvPr id="3" name="图片 2"/>
          <p:cNvPicPr>
            <a:picLocks noChangeAspect="1"/>
          </p:cNvPicPr>
          <p:nvPr/>
        </p:nvPicPr>
        <p:blipFill>
          <a:blip r:embed="rId2"/>
          <a:stretch>
            <a:fillRect/>
          </a:stretch>
        </p:blipFill>
        <p:spPr>
          <a:xfrm>
            <a:off x="4166870" y="166370"/>
            <a:ext cx="3564890" cy="6029325"/>
          </a:xfrm>
          <a:prstGeom prst="rect">
            <a:avLst/>
          </a:prstGeom>
        </p:spPr>
      </p:pic>
      <p:sp>
        <p:nvSpPr>
          <p:cNvPr id="4" name="文本框 3"/>
          <p:cNvSpPr txBox="1"/>
          <p:nvPr/>
        </p:nvSpPr>
        <p:spPr>
          <a:xfrm>
            <a:off x="5617845" y="6195695"/>
            <a:ext cx="2113915" cy="368300"/>
          </a:xfrm>
          <a:prstGeom prst="rect">
            <a:avLst/>
          </a:prstGeom>
          <a:noFill/>
        </p:spPr>
        <p:txBody>
          <a:bodyPr wrap="square" rtlCol="0">
            <a:spAutoFit/>
          </a:bodyPr>
          <a:p>
            <a:r>
              <a:rPr lang="zh-CN" altLang="en-US"/>
              <a:t>视频</a:t>
            </a:r>
            <a:r>
              <a:rPr lang="en-US" altLang="zh-CN"/>
              <a:t>2</a:t>
            </a:r>
            <a:endParaRPr lang="en-US" altLang="zh-CN"/>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68442" y="288756"/>
            <a:ext cx="5630779" cy="3877451"/>
          </a:xfrm>
          <a:prstGeom prst="rect">
            <a:avLst/>
          </a:prstGeom>
        </p:spPr>
      </p:pic>
      <p:pic>
        <p:nvPicPr>
          <p:cNvPr id="5" name="图片 4"/>
          <p:cNvPicPr>
            <a:picLocks noChangeAspect="1"/>
          </p:cNvPicPr>
          <p:nvPr/>
        </p:nvPicPr>
        <p:blipFill>
          <a:blip r:embed="rId2"/>
          <a:stretch>
            <a:fillRect/>
          </a:stretch>
        </p:blipFill>
        <p:spPr>
          <a:xfrm>
            <a:off x="5799221" y="3739288"/>
            <a:ext cx="6224337" cy="2857299"/>
          </a:xfrm>
          <a:prstGeom prst="rect">
            <a:avLst/>
          </a:prstGeom>
        </p:spPr>
      </p:pic>
      <p:sp>
        <p:nvSpPr>
          <p:cNvPr id="7" name="文本框 6"/>
          <p:cNvSpPr txBox="1"/>
          <p:nvPr/>
        </p:nvSpPr>
        <p:spPr>
          <a:xfrm>
            <a:off x="5799221" y="261413"/>
            <a:ext cx="6100010" cy="3477875"/>
          </a:xfrm>
          <a:prstGeom prst="rect">
            <a:avLst/>
          </a:prstGeom>
          <a:noFill/>
        </p:spPr>
        <p:txBody>
          <a:bodyPr wrap="square">
            <a:spAutoFit/>
          </a:bodyPr>
          <a:lstStyle/>
          <a:p>
            <a:pPr algn="just"/>
            <a:r>
              <a:rPr lang="en-GB" altLang="zh-CN" sz="2000" b="1" dirty="0">
                <a:latin typeface="Times New Roman" panose="02020603050405020304" pitchFamily="18" charset="0"/>
                <a:cs typeface="Times New Roman" panose="02020603050405020304" pitchFamily="18" charset="0"/>
              </a:rPr>
              <a:t>Main idea:</a:t>
            </a:r>
            <a:r>
              <a:rPr lang="en-GB" altLang="zh-CN" sz="2000" dirty="0">
                <a:latin typeface="Times New Roman" panose="02020603050405020304" pitchFamily="18" charset="0"/>
                <a:cs typeface="Times New Roman" panose="02020603050405020304" pitchFamily="18" charset="0"/>
              </a:rPr>
              <a:t> The first-ever ice dragon boat race was held on the frozen Songhua River in Harbin, with teams from leading Chinese and British universities (including Oxford, Cambridge, and HIT). Unlike traditional water dragon boating, ice dragon boating requires athletes to use ice picks, demanding great upper body strength. A Cambridge student admitted adapting to the cold was difficult, but with HIT coaches' guidance, his team won first prize. The event also included cultural activities and aims to promote youth exchanges and cooperation between China and Britain.</a:t>
            </a:r>
            <a:endParaRPr lang="zh-CN" altLang="en-US" sz="20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8814" y="1158517"/>
            <a:ext cx="7230302" cy="5262979"/>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cheers echo across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frozen river</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first-of-its-kind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bring together</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traditional water dragon boating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require sb to do</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use ice picks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push boats forward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on solid ice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 task demanding great upper body strength</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describe as a fantastic experience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adapt to cold climate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no easy task</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with guidance provided by</a:t>
            </a:r>
            <a:endParaRPr lang="zh-CN" altLang="en-US" sz="24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6088912" y="1139182"/>
            <a:ext cx="6103088" cy="5262979"/>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欢呼声回荡</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结冰的河流</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首次的 </a:t>
            </a:r>
            <a:r>
              <a:rPr lang="en-US" altLang="zh-CN" sz="2400" b="1" dirty="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前所未有的</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聚集 </a:t>
            </a:r>
            <a:r>
              <a:rPr lang="en-US" altLang="zh-CN" sz="2400" b="1" dirty="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汇集</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传统水上龙舟</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要求某人做某事</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使用冰镐</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推船前进</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在坚冰上</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一项需要强大上肢力量的任务</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描述为奇妙的经历</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适应寒冷气候</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不是容易的事</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在</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的指导下</a:t>
            </a:r>
            <a:endParaRPr lang="zh-CN" altLang="en-US" sz="2400" b="1" dirty="0">
              <a:effectLst/>
              <a:latin typeface="仿宋" panose="02010609060101010101" pitchFamily="49" charset="-122"/>
              <a:ea typeface="仿宋" panose="02010609060101010101" pitchFamily="49" charset="-122"/>
            </a:endParaRPr>
          </a:p>
        </p:txBody>
      </p:sp>
      <p:grpSp>
        <p:nvGrpSpPr>
          <p:cNvPr id="4" name="图形"/>
          <p:cNvGrpSpPr/>
          <p:nvPr/>
        </p:nvGrpSpPr>
        <p:grpSpPr>
          <a:xfrm>
            <a:off x="412115" y="344170"/>
            <a:ext cx="5683885" cy="936625"/>
            <a:chOff x="613" y="542"/>
            <a:chExt cx="8951" cy="1475"/>
          </a:xfrm>
        </p:grpSpPr>
        <p:pic>
          <p:nvPicPr>
            <p:cNvPr id="5"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6" name="图形"/>
            <p:cNvSpPr txBox="1"/>
            <p:nvPr/>
          </p:nvSpPr>
          <p:spPr>
            <a:xfrm>
              <a:off x="2004" y="795"/>
              <a:ext cx="7560"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Crammer</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3">
                                            <p:txEl>
                                              <p:pRg st="0" end="0"/>
                                            </p:txEl>
                                          </p:spTgt>
                                        </p:tgtEl>
                                        <p:attrNameLst>
                                          <p:attrName>style.visibility</p:attrName>
                                        </p:attrNameLst>
                                      </p:cBhvr>
                                      <p:to>
                                        <p:strVal val="visible"/>
                                      </p:to>
                                    </p:set>
                                    <p:animEffect transition="in" filter="blinds(horizontal)">
                                      <p:cBhvr>
                                        <p:cTn id="14" dur="500"/>
                                        <p:tgtEl>
                                          <p:spTgt spid="2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3">
                                            <p:txEl>
                                              <p:pRg st="1" end="1"/>
                                            </p:txEl>
                                          </p:spTgt>
                                        </p:tgtEl>
                                        <p:attrNameLst>
                                          <p:attrName>style.visibility</p:attrName>
                                        </p:attrNameLst>
                                      </p:cBhvr>
                                      <p:to>
                                        <p:strVal val="visible"/>
                                      </p:to>
                                    </p:set>
                                    <p:animEffect transition="in" filter="blinds(horizontal)">
                                      <p:cBhvr>
                                        <p:cTn id="19" dur="500"/>
                                        <p:tgtEl>
                                          <p:spTgt spid="2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23">
                                            <p:txEl>
                                              <p:pRg st="2" end="2"/>
                                            </p:txEl>
                                          </p:spTgt>
                                        </p:tgtEl>
                                        <p:attrNameLst>
                                          <p:attrName>style.visibility</p:attrName>
                                        </p:attrNameLst>
                                      </p:cBhvr>
                                      <p:to>
                                        <p:strVal val="visible"/>
                                      </p:to>
                                    </p:set>
                                    <p:animEffect transition="in" filter="blinds(horizontal)">
                                      <p:cBhvr>
                                        <p:cTn id="24" dur="500"/>
                                        <p:tgtEl>
                                          <p:spTgt spid="2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23">
                                            <p:txEl>
                                              <p:pRg st="3" end="3"/>
                                            </p:txEl>
                                          </p:spTgt>
                                        </p:tgtEl>
                                        <p:attrNameLst>
                                          <p:attrName>style.visibility</p:attrName>
                                        </p:attrNameLst>
                                      </p:cBhvr>
                                      <p:to>
                                        <p:strVal val="visible"/>
                                      </p:to>
                                    </p:set>
                                    <p:animEffect transition="in" filter="blinds(horizontal)">
                                      <p:cBhvr>
                                        <p:cTn id="29" dur="500"/>
                                        <p:tgtEl>
                                          <p:spTgt spid="2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3">
                                            <p:txEl>
                                              <p:pRg st="4" end="4"/>
                                            </p:txEl>
                                          </p:spTgt>
                                        </p:tgtEl>
                                        <p:attrNameLst>
                                          <p:attrName>style.visibility</p:attrName>
                                        </p:attrNameLst>
                                      </p:cBhvr>
                                      <p:to>
                                        <p:strVal val="visible"/>
                                      </p:to>
                                    </p:set>
                                    <p:animEffect transition="in" filter="blinds(horizontal)">
                                      <p:cBhvr>
                                        <p:cTn id="34" dur="500"/>
                                        <p:tgtEl>
                                          <p:spTgt spid="2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23">
                                            <p:txEl>
                                              <p:pRg st="5" end="5"/>
                                            </p:txEl>
                                          </p:spTgt>
                                        </p:tgtEl>
                                        <p:attrNameLst>
                                          <p:attrName>style.visibility</p:attrName>
                                        </p:attrNameLst>
                                      </p:cBhvr>
                                      <p:to>
                                        <p:strVal val="visible"/>
                                      </p:to>
                                    </p:set>
                                    <p:animEffect transition="in" filter="blinds(horizontal)">
                                      <p:cBhvr>
                                        <p:cTn id="39" dur="500"/>
                                        <p:tgtEl>
                                          <p:spTgt spid="2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23">
                                            <p:txEl>
                                              <p:pRg st="6" end="6"/>
                                            </p:txEl>
                                          </p:spTgt>
                                        </p:tgtEl>
                                        <p:attrNameLst>
                                          <p:attrName>style.visibility</p:attrName>
                                        </p:attrNameLst>
                                      </p:cBhvr>
                                      <p:to>
                                        <p:strVal val="visible"/>
                                      </p:to>
                                    </p:set>
                                    <p:animEffect transition="in" filter="blinds(horizontal)">
                                      <p:cBhvr>
                                        <p:cTn id="44" dur="500"/>
                                        <p:tgtEl>
                                          <p:spTgt spid="2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23">
                                            <p:txEl>
                                              <p:pRg st="7" end="7"/>
                                            </p:txEl>
                                          </p:spTgt>
                                        </p:tgtEl>
                                        <p:attrNameLst>
                                          <p:attrName>style.visibility</p:attrName>
                                        </p:attrNameLst>
                                      </p:cBhvr>
                                      <p:to>
                                        <p:strVal val="visible"/>
                                      </p:to>
                                    </p:set>
                                    <p:animEffect transition="in" filter="blinds(horizontal)">
                                      <p:cBhvr>
                                        <p:cTn id="49" dur="500"/>
                                        <p:tgtEl>
                                          <p:spTgt spid="23">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23">
                                            <p:txEl>
                                              <p:pRg st="8" end="8"/>
                                            </p:txEl>
                                          </p:spTgt>
                                        </p:tgtEl>
                                        <p:attrNameLst>
                                          <p:attrName>style.visibility</p:attrName>
                                        </p:attrNameLst>
                                      </p:cBhvr>
                                      <p:to>
                                        <p:strVal val="visible"/>
                                      </p:to>
                                    </p:set>
                                    <p:animEffect transition="in" filter="blinds(horizontal)">
                                      <p:cBhvr>
                                        <p:cTn id="54" dur="500"/>
                                        <p:tgtEl>
                                          <p:spTgt spid="23">
                                            <p:txEl>
                                              <p:pRg st="8" end="8"/>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23">
                                            <p:txEl>
                                              <p:pRg st="9" end="9"/>
                                            </p:txEl>
                                          </p:spTgt>
                                        </p:tgtEl>
                                        <p:attrNameLst>
                                          <p:attrName>style.visibility</p:attrName>
                                        </p:attrNameLst>
                                      </p:cBhvr>
                                      <p:to>
                                        <p:strVal val="visible"/>
                                      </p:to>
                                    </p:set>
                                    <p:animEffect transition="in" filter="blinds(horizontal)">
                                      <p:cBhvr>
                                        <p:cTn id="59" dur="500"/>
                                        <p:tgtEl>
                                          <p:spTgt spid="23">
                                            <p:txEl>
                                              <p:pRg st="9" end="9"/>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23">
                                            <p:txEl>
                                              <p:pRg st="10" end="10"/>
                                            </p:txEl>
                                          </p:spTgt>
                                        </p:tgtEl>
                                        <p:attrNameLst>
                                          <p:attrName>style.visibility</p:attrName>
                                        </p:attrNameLst>
                                      </p:cBhvr>
                                      <p:to>
                                        <p:strVal val="visible"/>
                                      </p:to>
                                    </p:set>
                                    <p:animEffect transition="in" filter="blinds(horizontal)">
                                      <p:cBhvr>
                                        <p:cTn id="64" dur="500"/>
                                        <p:tgtEl>
                                          <p:spTgt spid="23">
                                            <p:txEl>
                                              <p:pRg st="10" end="1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23">
                                            <p:txEl>
                                              <p:pRg st="11" end="11"/>
                                            </p:txEl>
                                          </p:spTgt>
                                        </p:tgtEl>
                                        <p:attrNameLst>
                                          <p:attrName>style.visibility</p:attrName>
                                        </p:attrNameLst>
                                      </p:cBhvr>
                                      <p:to>
                                        <p:strVal val="visible"/>
                                      </p:to>
                                    </p:set>
                                    <p:animEffect transition="in" filter="blinds(horizontal)">
                                      <p:cBhvr>
                                        <p:cTn id="69" dur="500"/>
                                        <p:tgtEl>
                                          <p:spTgt spid="23">
                                            <p:txEl>
                                              <p:pRg st="11" end="11"/>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nodeType="clickEffect">
                                  <p:stCondLst>
                                    <p:cond delay="0"/>
                                  </p:stCondLst>
                                  <p:childTnLst>
                                    <p:set>
                                      <p:cBhvr>
                                        <p:cTn id="73" dur="1" fill="hold">
                                          <p:stCondLst>
                                            <p:cond delay="0"/>
                                          </p:stCondLst>
                                        </p:cTn>
                                        <p:tgtEl>
                                          <p:spTgt spid="23">
                                            <p:txEl>
                                              <p:pRg st="12" end="12"/>
                                            </p:txEl>
                                          </p:spTgt>
                                        </p:tgtEl>
                                        <p:attrNameLst>
                                          <p:attrName>style.visibility</p:attrName>
                                        </p:attrNameLst>
                                      </p:cBhvr>
                                      <p:to>
                                        <p:strVal val="visible"/>
                                      </p:to>
                                    </p:set>
                                    <p:animEffect transition="in" filter="blinds(horizontal)">
                                      <p:cBhvr>
                                        <p:cTn id="74" dur="500"/>
                                        <p:tgtEl>
                                          <p:spTgt spid="23">
                                            <p:txEl>
                                              <p:pRg st="12" end="12"/>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nodeType="clickEffect">
                                  <p:stCondLst>
                                    <p:cond delay="0"/>
                                  </p:stCondLst>
                                  <p:childTnLst>
                                    <p:set>
                                      <p:cBhvr>
                                        <p:cTn id="78" dur="1" fill="hold">
                                          <p:stCondLst>
                                            <p:cond delay="0"/>
                                          </p:stCondLst>
                                        </p:cTn>
                                        <p:tgtEl>
                                          <p:spTgt spid="23">
                                            <p:txEl>
                                              <p:pRg st="13" end="13"/>
                                            </p:txEl>
                                          </p:spTgt>
                                        </p:tgtEl>
                                        <p:attrNameLst>
                                          <p:attrName>style.visibility</p:attrName>
                                        </p:attrNameLst>
                                      </p:cBhvr>
                                      <p:to>
                                        <p:strVal val="visible"/>
                                      </p:to>
                                    </p:set>
                                    <p:animEffect transition="in" filter="blinds(horizontal)">
                                      <p:cBhvr>
                                        <p:cTn id="79" dur="500"/>
                                        <p:tgtEl>
                                          <p:spTgt spid="2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0753" y="160223"/>
            <a:ext cx="6103088" cy="6740307"/>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cover the position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place a collection box</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find my charger</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adjust the screen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major in English literature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have faith in yourself</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miss my stop</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present you with information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challenge your existing beliefs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special reduction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sign up for a sports club</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unlimited use of weight rooms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fitness program</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do not call list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bring you up to date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serving point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wait a considerable time</a:t>
            </a:r>
            <a:br>
              <a:rPr lang="en-GB" altLang="zh-CN"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5475767" y="234469"/>
            <a:ext cx="6103088" cy="6740307"/>
          </a:xfrm>
          <a:prstGeom prst="rect">
            <a:avLst/>
          </a:prstGeom>
          <a:noFill/>
        </p:spPr>
        <p:txBody>
          <a:bodyPr wrap="square">
            <a:spAutoFit/>
          </a:bodyPr>
          <a:lstStyle/>
          <a:p>
            <a:pPr>
              <a:buNone/>
            </a:pPr>
            <a:r>
              <a:rPr lang="zh-CN" altLang="en-US" sz="2400" b="1" dirty="0">
                <a:effectLst/>
                <a:latin typeface="仿宋" panose="02010609060101010101" pitchFamily="49" charset="-122"/>
                <a:ea typeface="仿宋" panose="02010609060101010101" pitchFamily="49" charset="-122"/>
              </a:rPr>
              <a:t>涵盖职位要求</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放置一个回收箱</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找到我的充电器</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调节屏幕</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大学主修英语文学</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相信自己</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错过我的站点</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向你推送信息</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挑战你现有的信念</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特别优惠</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报名参加体育俱乐部</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无限次使用健身房</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健身计划</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勿扰名单</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让你了解最新情况</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取餐点</a:t>
            </a:r>
            <a:endParaRPr lang="en-US" altLang="zh-CN" sz="2400" b="1" dirty="0">
              <a:effectLst/>
              <a:latin typeface="仿宋" panose="02010609060101010101" pitchFamily="49" charset="-122"/>
              <a:ea typeface="仿宋" panose="02010609060101010101" pitchFamily="49" charset="-122"/>
            </a:endParaRPr>
          </a:p>
          <a:p>
            <a:pPr>
              <a:buNone/>
            </a:pPr>
            <a:r>
              <a:rPr lang="zh-CN" altLang="en-US" sz="2400" b="1" dirty="0">
                <a:effectLst/>
                <a:latin typeface="仿宋" panose="02010609060101010101" pitchFamily="49" charset="-122"/>
                <a:ea typeface="仿宋" panose="02010609060101010101" pitchFamily="49" charset="-122"/>
              </a:rPr>
              <a:t>等待相当长的时间</a:t>
            </a:r>
            <a:br>
              <a:rPr lang="zh-CN" altLang="en-US" sz="2400" b="1" dirty="0">
                <a:effectLst/>
                <a:latin typeface="仿宋" panose="02010609060101010101" pitchFamily="49" charset="-122"/>
                <a:ea typeface="仿宋" panose="02010609060101010101" pitchFamily="49" charset="-122"/>
              </a:rPr>
            </a:br>
            <a:endParaRPr lang="zh-CN" altLang="en-US" sz="2400" b="1" dirty="0">
              <a:effectLst/>
              <a:latin typeface="仿宋" panose="02010609060101010101" pitchFamily="49" charset="-122"/>
              <a:ea typeface="仿宋" panose="02010609060101010101" pitchFamily="49"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5">
                                            <p:txEl>
                                              <p:pRg st="15" end="15"/>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5">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8814" y="1158517"/>
            <a:ext cx="7230302" cy="3416320"/>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master skills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secure the first prize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besides competition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enjoy various cultural activities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serve as a positive beginning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youth exchanges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an important link</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expand cooperation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jointly develop talent</a:t>
            </a:r>
            <a:endParaRPr lang="zh-CN" altLang="en-US" sz="24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5225369" y="1116874"/>
            <a:ext cx="6103088" cy="3416320"/>
          </a:xfrm>
          <a:prstGeom prst="rect">
            <a:avLst/>
          </a:prstGeom>
          <a:noFill/>
        </p:spPr>
        <p:txBody>
          <a:bodyPr wrap="square">
            <a:spAutoFit/>
          </a:bodyPr>
          <a:lstStyle/>
          <a:p>
            <a:pPr>
              <a:buNone/>
            </a:pPr>
            <a:r>
              <a:rPr lang="zh-CN" altLang="en-US" sz="2400" b="1" dirty="0">
                <a:latin typeface="仿宋" panose="02010609060101010101" pitchFamily="49" charset="-122"/>
                <a:ea typeface="仿宋" panose="02010609060101010101" pitchFamily="49" charset="-122"/>
              </a:rPr>
              <a:t>掌握技能</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获得一等奖</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除了比赛之外</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享受各种文化活动</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作为积极的开始</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青年交流</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重要的纽带</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扩大合作</a:t>
            </a:r>
            <a:endParaRPr lang="en-US" altLang="zh-CN" sz="2400" b="1" dirty="0">
              <a:latin typeface="仿宋" panose="02010609060101010101" pitchFamily="49" charset="-122"/>
              <a:ea typeface="仿宋" panose="02010609060101010101" pitchFamily="49" charset="-122"/>
            </a:endParaRPr>
          </a:p>
          <a:p>
            <a:pPr>
              <a:buNone/>
            </a:pPr>
            <a:r>
              <a:rPr lang="zh-CN" altLang="en-US" sz="2400" b="1" dirty="0">
                <a:latin typeface="仿宋" panose="02010609060101010101" pitchFamily="49" charset="-122"/>
                <a:ea typeface="仿宋" panose="02010609060101010101" pitchFamily="49" charset="-122"/>
              </a:rPr>
              <a:t>共同培养人才</a:t>
            </a:r>
            <a:endParaRPr lang="zh-CN" altLang="en-US" sz="2400" b="1" dirty="0">
              <a:effectLst/>
              <a:latin typeface="仿宋" panose="02010609060101010101" pitchFamily="49" charset="-122"/>
              <a:ea typeface="仿宋" panose="02010609060101010101" pitchFamily="49" charset="-122"/>
            </a:endParaRPr>
          </a:p>
        </p:txBody>
      </p:sp>
      <p:grpSp>
        <p:nvGrpSpPr>
          <p:cNvPr id="4" name="图形"/>
          <p:cNvGrpSpPr/>
          <p:nvPr/>
        </p:nvGrpSpPr>
        <p:grpSpPr>
          <a:xfrm>
            <a:off x="412115" y="344170"/>
            <a:ext cx="5683885" cy="936625"/>
            <a:chOff x="613" y="542"/>
            <a:chExt cx="8951" cy="1475"/>
          </a:xfrm>
        </p:grpSpPr>
        <p:pic>
          <p:nvPicPr>
            <p:cNvPr id="5" name="图形" descr="640d74fab8621"/>
            <p:cNvPicPr>
              <a:picLocks noChangeAspect="1"/>
            </p:cNvPicPr>
            <p:nvPr/>
          </p:nvPicPr>
          <p:blipFill>
            <a:blip r:embed="rId1"/>
            <a:srcRect/>
            <a:stretch>
              <a:fillRect/>
            </a:stretch>
          </p:blipFill>
          <p:spPr>
            <a:xfrm>
              <a:off x="613" y="542"/>
              <a:ext cx="1184" cy="1475"/>
            </a:xfrm>
            <a:prstGeom prst="rect">
              <a:avLst/>
            </a:prstGeom>
          </p:spPr>
        </p:pic>
        <p:sp>
          <p:nvSpPr>
            <p:cNvPr id="6" name="图形"/>
            <p:cNvSpPr txBox="1"/>
            <p:nvPr/>
          </p:nvSpPr>
          <p:spPr>
            <a:xfrm>
              <a:off x="2004" y="795"/>
              <a:ext cx="7560" cy="969"/>
            </a:xfrm>
            <a:prstGeom prst="rect">
              <a:avLst/>
            </a:prstGeom>
            <a:noFill/>
          </p:spPr>
          <p:txBody>
            <a:bodyPr wrap="square" lIns="0" tIns="0" rIns="0" bIns="0" rtlCol="0">
              <a:spAutoFit/>
            </a:bodyPr>
            <a:lstStyle/>
            <a:p>
              <a:r>
                <a:rPr lang="en-US" altLang="zh-CN" sz="4000" dirty="0">
                  <a:latin typeface="日暮山河" panose="02000000000000000000" charset="-122"/>
                  <a:ea typeface="日暮山河" panose="02000000000000000000" charset="-122"/>
                  <a:cs typeface="阿里巴巴普惠体" panose="00020600040101010101" charset="-122"/>
                </a:rPr>
                <a:t>Crammer</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Word</a:t>
              </a:r>
              <a:r>
                <a:rPr lang="zh-CN" altLang="en-US" sz="4000" dirty="0">
                  <a:latin typeface="日暮山河" panose="02000000000000000000" charset="-122"/>
                  <a:ea typeface="日暮山河" panose="02000000000000000000" charset="-122"/>
                  <a:cs typeface="阿里巴巴普惠体" panose="00020600040101010101" charset="-122"/>
                </a:rPr>
                <a:t> </a:t>
              </a:r>
              <a:r>
                <a:rPr lang="en-US" altLang="zh-CN" sz="4000" dirty="0">
                  <a:latin typeface="日暮山河" panose="02000000000000000000" charset="-122"/>
                  <a:ea typeface="日暮山河" panose="02000000000000000000" charset="-122"/>
                  <a:cs typeface="阿里巴巴普惠体" panose="00020600040101010101" charset="-122"/>
                </a:rPr>
                <a:t>Bank</a:t>
              </a:r>
              <a:endParaRPr lang="zh-CN" altLang="en-US" sz="4000" dirty="0">
                <a:latin typeface="日暮山河" panose="02000000000000000000" charset="-122"/>
                <a:ea typeface="日暮山河" panose="02000000000000000000" charset="-122"/>
                <a:cs typeface="阿里巴巴普惠体" panose="00020600040101010101" charset="-122"/>
              </a:endParaRPr>
            </a:p>
          </p:txBody>
        </p:sp>
      </p:gr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3">
                                            <p:txEl>
                                              <p:pRg st="4" end="4"/>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3">
                                            <p:txEl>
                                              <p:pRg st="5" end="5"/>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3">
                                            <p:txEl>
                                              <p:pRg st="6" end="6"/>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3">
                                            <p:txEl>
                                              <p:pRg st="7" end="7"/>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sp>
        <p:nvSpPr>
          <p:cNvPr id="18" name="文本框 17"/>
          <p:cNvSpPr txBox="1"/>
          <p:nvPr/>
        </p:nvSpPr>
        <p:spPr>
          <a:xfrm>
            <a:off x="412115" y="812482"/>
            <a:ext cx="11367770" cy="5618526"/>
          </a:xfrm>
          <a:prstGeom prst="rect">
            <a:avLst/>
          </a:prstGeom>
          <a:solidFill>
            <a:schemeClr val="bg2"/>
          </a:solidFill>
        </p:spPr>
        <p:txBody>
          <a:bodyPr wrap="square">
            <a:spAutoFit/>
          </a:bodyPr>
          <a:lstStyle/>
          <a:p>
            <a:pPr marL="50800" marR="38100" indent="508000" algn="just" fontAlgn="base">
              <a:lnSpc>
                <a:spcPts val="3100"/>
              </a:lnSpc>
              <a:buNone/>
            </a:pP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Cheers echoed (</a:t>
            </a:r>
            <a:r>
              <a:rPr lang="en-US" altLang="zh-CN"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回响</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across the frozen Songhua River in northeast China's Heilongjiang Province, where students from </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56</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(lead) universities in China and Britain competed in a first-of-its-kind ice dragon boat </a:t>
            </a:r>
            <a:r>
              <a:rPr lang="en-US" altLang="zh-CN"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race.The</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event,</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57</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(know) as </a:t>
            </a:r>
            <a:r>
              <a:rPr lang="en-US" altLang="zh-CN"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the“HIT</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-Cambridge-Oxford Cup,” brought together 14 teams, including those from</a:t>
            </a:r>
            <a:r>
              <a:rPr lang="en-US"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Oxford, Cambridge and Harbin Institute of Technology (HIT), as well as universities from Hong Kong and Macao.</a:t>
            </a:r>
            <a:endParaRPr lang="zh-CN" altLang="zh-CN" sz="1000" dirty="0">
              <a:effectLst/>
              <a:latin typeface="等线" panose="02010600030101010101" pitchFamily="2" charset="-122"/>
              <a:ea typeface="等线" panose="02010600030101010101" pitchFamily="2" charset="-122"/>
              <a:cs typeface="Times New Roman" panose="02020603050405020304" pitchFamily="18" charset="0"/>
            </a:endParaRPr>
          </a:p>
          <a:p>
            <a:pPr marL="50800" marR="76200" indent="12700" algn="just" fontAlgn="base">
              <a:lnSpc>
                <a:spcPts val="3100"/>
              </a:lnSpc>
              <a:buNone/>
            </a:pP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58</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traditional water dragon boating, ice dragon boating requires athletes to use ice picks to push their boats forward on solid ice,</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59</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task demanding great upper body strength.</a:t>
            </a:r>
            <a:endParaRPr lang="zh-CN" altLang="zh-CN" sz="1000" dirty="0">
              <a:effectLst/>
              <a:latin typeface="等线" panose="02010600030101010101" pitchFamily="2" charset="-122"/>
              <a:ea typeface="等线" panose="02010600030101010101" pitchFamily="2" charset="-122"/>
              <a:cs typeface="Times New Roman" panose="02020603050405020304" pitchFamily="18" charset="0"/>
            </a:endParaRPr>
          </a:p>
          <a:p>
            <a:pPr marL="50800" marR="50800" indent="508000" algn="just" fontAlgn="base">
              <a:lnSpc>
                <a:spcPts val="3100"/>
              </a:lnSpc>
              <a:buNone/>
            </a:pP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Edward Townsend from Cambridge described the race as a fantastic experience, admitting it was the first time that they </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60</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(try) dragon boat racing on ice and that adapting to the cold climate </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61</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 no easy </a:t>
            </a:r>
            <a:r>
              <a:rPr lang="en-US" altLang="zh-CN"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task.With</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guidance provided by HIT </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62</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(coach), however, his team gradually mastered the skills and secured the first prize in the race.</a:t>
            </a:r>
            <a:endParaRPr lang="zh-CN" altLang="zh-CN" sz="1000" dirty="0">
              <a:effectLst/>
              <a:latin typeface="等线" panose="02010600030101010101" pitchFamily="2" charset="-122"/>
              <a:ea typeface="等线" panose="02010600030101010101" pitchFamily="2" charset="-122"/>
              <a:cs typeface="Times New Roman" panose="02020603050405020304" pitchFamily="18" charset="0"/>
            </a:endParaRPr>
          </a:p>
          <a:p>
            <a:pPr marL="50800" marR="38100" indent="508000" algn="just" fontAlgn="base">
              <a:lnSpc>
                <a:spcPts val="3100"/>
              </a:lnSpc>
              <a:buNone/>
            </a:pP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Besides the competition, participants also enjoyed </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63</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(variety) cultural activities, visiting the Harbin Ice-Snow World, feeding Siberian tigers </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64</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experiencing local cuisine. Organizers hope that the friendship race will serve as a positive beginning for youth exchanges between China and Britain, as well as an important link for universities to expand cooperation and </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a:t>
            </a:r>
            <a:r>
              <a:rPr lang="en-US" altLang="zh-CN"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(joint) develop talent.</a:t>
            </a:r>
            <a:endParaRPr lang="zh-CN" altLang="zh-CN" sz="10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60443" y="153578"/>
          <a:ext cx="11605136" cy="6443686"/>
        </p:xfrm>
        <a:graphic>
          <a:graphicData uri="http://schemas.openxmlformats.org/drawingml/2006/table">
            <a:tbl>
              <a:tblPr/>
              <a:tblGrid>
                <a:gridCol w="2901284"/>
                <a:gridCol w="2901284"/>
                <a:gridCol w="2901284"/>
                <a:gridCol w="2901284"/>
              </a:tblGrid>
              <a:tr h="348107">
                <a:tc>
                  <a:txBody>
                    <a:bodyPr/>
                    <a:lstStyle/>
                    <a:p>
                      <a:pPr>
                        <a:buNone/>
                      </a:pP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题目</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答案</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语法点</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考察角度</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8107">
                <a:tc>
                  <a:txBody>
                    <a:bodyPr/>
                    <a:lstStyle/>
                    <a:p>
                      <a:pPr>
                        <a:buNone/>
                      </a:pPr>
                      <a:r>
                        <a:rPr lang="en-US" altLang="zh-CN" sz="2400" b="1">
                          <a:latin typeface="Times New Roman" panose="02020603050405020304" pitchFamily="18" charset="0"/>
                          <a:ea typeface="仿宋" panose="02010609060101010101" pitchFamily="49" charset="-122"/>
                          <a:cs typeface="Times New Roman" panose="02020603050405020304" pitchFamily="18" charset="0"/>
                        </a:rPr>
                        <a:t>56</a:t>
                      </a:r>
                      <a:endParaRPr lang="en-US" altLang="zh-CN"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ea typeface="仿宋" panose="02010609060101010101" pitchFamily="49" charset="-122"/>
                          <a:cs typeface="Times New Roman" panose="02020603050405020304" pitchFamily="18" charset="0"/>
                        </a:rPr>
                        <a:t>leading</a:t>
                      </a:r>
                      <a:endParaRPr lang="en-GB"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非谓语动词（现在分词）</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分词作定语</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8107">
                <a:tc>
                  <a:txBody>
                    <a:bodyPr/>
                    <a:lstStyle/>
                    <a:p>
                      <a:pPr>
                        <a:buNone/>
                      </a:pPr>
                      <a:r>
                        <a:rPr lang="en-US" altLang="zh-CN" sz="2400" b="1">
                          <a:latin typeface="Times New Roman" panose="02020603050405020304" pitchFamily="18" charset="0"/>
                          <a:ea typeface="仿宋" panose="02010609060101010101" pitchFamily="49" charset="-122"/>
                          <a:cs typeface="Times New Roman" panose="02020603050405020304" pitchFamily="18" charset="0"/>
                        </a:rPr>
                        <a:t>57</a:t>
                      </a:r>
                      <a:endParaRPr lang="en-US" altLang="zh-CN"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ea typeface="仿宋" panose="02010609060101010101" pitchFamily="49" charset="-122"/>
                          <a:cs typeface="Times New Roman" panose="02020603050405020304" pitchFamily="18" charset="0"/>
                        </a:rPr>
                        <a:t>known</a:t>
                      </a:r>
                      <a:endParaRPr lang="en-GB"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非谓语动词（过去分词）</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分词作定语</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8107">
                <a:tc>
                  <a:txBody>
                    <a:bodyPr/>
                    <a:lstStyle/>
                    <a:p>
                      <a:pPr>
                        <a:buNone/>
                      </a:pPr>
                      <a:r>
                        <a:rPr lang="en-US" altLang="zh-CN" sz="2400" b="1">
                          <a:latin typeface="Times New Roman" panose="02020603050405020304" pitchFamily="18" charset="0"/>
                          <a:ea typeface="仿宋" panose="02010609060101010101" pitchFamily="49" charset="-122"/>
                          <a:cs typeface="Times New Roman" panose="02020603050405020304" pitchFamily="18" charset="0"/>
                        </a:rPr>
                        <a:t>58</a:t>
                      </a:r>
                      <a:endParaRPr lang="en-US" altLang="zh-CN"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ea typeface="仿宋" panose="02010609060101010101" pitchFamily="49" charset="-122"/>
                          <a:cs typeface="Times New Roman" panose="02020603050405020304" pitchFamily="18" charset="0"/>
                        </a:rPr>
                        <a:t>Unlike</a:t>
                      </a:r>
                      <a:endParaRPr lang="en-GB"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介词</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对比介词辨义</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8107">
                <a:tc>
                  <a:txBody>
                    <a:bodyPr/>
                    <a:lstStyle/>
                    <a:p>
                      <a:pPr>
                        <a:buNone/>
                      </a:pPr>
                      <a:r>
                        <a:rPr lang="en-US" altLang="zh-CN" sz="2400" b="1">
                          <a:latin typeface="Times New Roman" panose="02020603050405020304" pitchFamily="18" charset="0"/>
                          <a:ea typeface="仿宋" panose="02010609060101010101" pitchFamily="49" charset="-122"/>
                          <a:cs typeface="Times New Roman" panose="02020603050405020304" pitchFamily="18" charset="0"/>
                        </a:rPr>
                        <a:t>59</a:t>
                      </a:r>
                      <a:endParaRPr lang="en-US" altLang="zh-CN"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ea typeface="仿宋" panose="02010609060101010101" pitchFamily="49" charset="-122"/>
                          <a:cs typeface="Times New Roman" panose="02020603050405020304" pitchFamily="18" charset="0"/>
                        </a:rPr>
                        <a:t>a</a:t>
                      </a:r>
                      <a:endParaRPr lang="en-GB"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冠词</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不定冠词表示类别</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9187">
                <a:tc>
                  <a:txBody>
                    <a:bodyPr/>
                    <a:lstStyle/>
                    <a:p>
                      <a:pPr>
                        <a:buNone/>
                      </a:pPr>
                      <a:r>
                        <a:rPr lang="en-US" altLang="zh-CN" sz="2400" b="1">
                          <a:latin typeface="Times New Roman" panose="02020603050405020304" pitchFamily="18" charset="0"/>
                          <a:ea typeface="仿宋" panose="02010609060101010101" pitchFamily="49" charset="-122"/>
                          <a:cs typeface="Times New Roman" panose="02020603050405020304" pitchFamily="18" charset="0"/>
                        </a:rPr>
                        <a:t>60</a:t>
                      </a:r>
                      <a:endParaRPr lang="en-US" altLang="zh-CN"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ea typeface="仿宋" panose="02010609060101010101" pitchFamily="49" charset="-122"/>
                          <a:cs typeface="Times New Roman" panose="02020603050405020304" pitchFamily="18" charset="0"/>
                        </a:rPr>
                        <a:t>had tried</a:t>
                      </a:r>
                      <a:endParaRPr lang="en-GB" sz="2400" b="1" dirty="0">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时态</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固定句型中的过去完成时</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9187">
                <a:tc>
                  <a:txBody>
                    <a:bodyPr/>
                    <a:lstStyle/>
                    <a:p>
                      <a:pPr>
                        <a:buNone/>
                      </a:pPr>
                      <a:r>
                        <a:rPr lang="en-US" altLang="zh-CN" sz="2400" b="1">
                          <a:latin typeface="Times New Roman" panose="02020603050405020304" pitchFamily="18" charset="0"/>
                          <a:ea typeface="仿宋" panose="02010609060101010101" pitchFamily="49" charset="-122"/>
                          <a:cs typeface="Times New Roman" panose="02020603050405020304" pitchFamily="18" charset="0"/>
                        </a:rPr>
                        <a:t>61</a:t>
                      </a:r>
                      <a:endParaRPr lang="en-US" altLang="zh-CN"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ea typeface="仿宋" panose="02010609060101010101" pitchFamily="49" charset="-122"/>
                          <a:cs typeface="Times New Roman" panose="02020603050405020304" pitchFamily="18" charset="0"/>
                        </a:rPr>
                        <a:t>was</a:t>
                      </a:r>
                      <a:endParaRPr lang="en-GB"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主谓一致 </a:t>
                      </a:r>
                      <a:r>
                        <a:rPr lang="en-US" altLang="zh-CN" sz="2400" b="1">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a:latin typeface="Times New Roman" panose="02020603050405020304" pitchFamily="18" charset="0"/>
                          <a:ea typeface="仿宋" panose="02010609060101010101" pitchFamily="49" charset="-122"/>
                          <a:cs typeface="Times New Roman" panose="02020603050405020304" pitchFamily="18" charset="0"/>
                        </a:rPr>
                        <a:t>时态</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动名词作主语 </a:t>
                      </a:r>
                      <a:r>
                        <a:rPr lang="en-US" altLang="zh-CN" sz="2400" b="1">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a:latin typeface="Times New Roman" panose="02020603050405020304" pitchFamily="18" charset="0"/>
                          <a:ea typeface="仿宋" panose="02010609060101010101" pitchFamily="49" charset="-122"/>
                          <a:cs typeface="Times New Roman" panose="02020603050405020304" pitchFamily="18" charset="0"/>
                        </a:rPr>
                        <a:t>时态呼应</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8107">
                <a:tc>
                  <a:txBody>
                    <a:bodyPr/>
                    <a:lstStyle/>
                    <a:p>
                      <a:pPr>
                        <a:buNone/>
                      </a:pPr>
                      <a:r>
                        <a:rPr lang="en-US" altLang="zh-CN" sz="2400" b="1">
                          <a:latin typeface="Times New Roman" panose="02020603050405020304" pitchFamily="18" charset="0"/>
                          <a:ea typeface="仿宋" panose="02010609060101010101" pitchFamily="49" charset="-122"/>
                          <a:cs typeface="Times New Roman" panose="02020603050405020304" pitchFamily="18" charset="0"/>
                        </a:rPr>
                        <a:t>62</a:t>
                      </a:r>
                      <a:endParaRPr lang="en-US" altLang="zh-CN"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ea typeface="仿宋" panose="02010609060101010101" pitchFamily="49" charset="-122"/>
                          <a:cs typeface="Times New Roman" panose="02020603050405020304" pitchFamily="18" charset="0"/>
                        </a:rPr>
                        <a:t>coaches</a:t>
                      </a:r>
                      <a:endParaRPr lang="en-GB"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名词复数</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可数名词复数形式</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8107">
                <a:tc>
                  <a:txBody>
                    <a:bodyPr/>
                    <a:lstStyle/>
                    <a:p>
                      <a:pPr>
                        <a:buNone/>
                      </a:pPr>
                      <a:r>
                        <a:rPr lang="en-US" altLang="zh-CN" sz="2400" b="1">
                          <a:latin typeface="Times New Roman" panose="02020603050405020304" pitchFamily="18" charset="0"/>
                          <a:ea typeface="仿宋" panose="02010609060101010101" pitchFamily="49" charset="-122"/>
                          <a:cs typeface="Times New Roman" panose="02020603050405020304" pitchFamily="18" charset="0"/>
                        </a:rPr>
                        <a:t>63</a:t>
                      </a:r>
                      <a:endParaRPr lang="en-US" altLang="zh-CN"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ea typeface="仿宋" panose="02010609060101010101" pitchFamily="49" charset="-122"/>
                          <a:cs typeface="Times New Roman" panose="02020603050405020304" pitchFamily="18" charset="0"/>
                        </a:rPr>
                        <a:t>various</a:t>
                      </a:r>
                      <a:endParaRPr lang="en-GB"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词性转换</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名词变形容词</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8107">
                <a:tc>
                  <a:txBody>
                    <a:bodyPr/>
                    <a:lstStyle/>
                    <a:p>
                      <a:pPr>
                        <a:buNone/>
                      </a:pPr>
                      <a:r>
                        <a:rPr lang="en-US" altLang="zh-CN" sz="2400" b="1">
                          <a:latin typeface="Times New Roman" panose="02020603050405020304" pitchFamily="18" charset="0"/>
                          <a:ea typeface="仿宋" panose="02010609060101010101" pitchFamily="49" charset="-122"/>
                          <a:cs typeface="Times New Roman" panose="02020603050405020304" pitchFamily="18" charset="0"/>
                        </a:rPr>
                        <a:t>64</a:t>
                      </a:r>
                      <a:endParaRPr lang="en-US" altLang="zh-CN"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ea typeface="仿宋" panose="02010609060101010101" pitchFamily="49" charset="-122"/>
                          <a:cs typeface="Times New Roman" panose="02020603050405020304" pitchFamily="18" charset="0"/>
                        </a:rPr>
                        <a:t>and</a:t>
                      </a:r>
                      <a:endParaRPr lang="en-GB"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并列连词</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并列结构</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8107">
                <a:tc>
                  <a:txBody>
                    <a:bodyPr/>
                    <a:lstStyle/>
                    <a:p>
                      <a:pPr>
                        <a:buNone/>
                      </a:pP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65</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ea typeface="仿宋" panose="02010609060101010101" pitchFamily="49" charset="-122"/>
                          <a:cs typeface="Times New Roman" panose="02020603050405020304" pitchFamily="18" charset="0"/>
                        </a:rPr>
                        <a:t>jointly</a:t>
                      </a:r>
                      <a:endParaRPr lang="en-GB"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ea typeface="仿宋" panose="02010609060101010101" pitchFamily="49" charset="-122"/>
                          <a:cs typeface="Times New Roman" panose="02020603050405020304" pitchFamily="18" charset="0"/>
                        </a:rPr>
                        <a:t>词性转换</a:t>
                      </a:r>
                      <a:endParaRPr lang="zh-CN" altLang="en-US" sz="2400" b="1">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形容词变副词</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txBody>
                  <a:tcPr marL="87027" marR="87027" marT="43513" marB="435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412115" y="344170"/>
            <a:ext cx="751840" cy="936625"/>
          </a:xfrm>
          <a:prstGeom prst="rect">
            <a:avLst/>
          </a:prstGeom>
        </p:spPr>
      </p:pic>
      <p:pic>
        <p:nvPicPr>
          <p:cNvPr id="4" name="图形" descr="D:/包图网/五一出游/65945050a2b37.png65945050a2b37"/>
          <p:cNvPicPr>
            <a:picLocks noChangeAspect="1"/>
          </p:cNvPicPr>
          <p:nvPr/>
        </p:nvPicPr>
        <p:blipFill>
          <a:blip r:embed="rId2"/>
          <a:srcRect/>
          <a:stretch>
            <a:fillRect/>
          </a:stretch>
        </p:blipFill>
        <p:spPr>
          <a:xfrm>
            <a:off x="10535477" y="5227538"/>
            <a:ext cx="1381705" cy="1385158"/>
          </a:xfrm>
          <a:prstGeom prst="rect">
            <a:avLst/>
          </a:prstGeom>
          <a:ln w="38100">
            <a:noFill/>
          </a:ln>
        </p:spPr>
      </p:pic>
      <p:sp>
        <p:nvSpPr>
          <p:cNvPr id="6" name="文本框 5"/>
          <p:cNvSpPr txBox="1"/>
          <p:nvPr/>
        </p:nvSpPr>
        <p:spPr>
          <a:xfrm>
            <a:off x="228600" y="1101890"/>
            <a:ext cx="11688582" cy="2052806"/>
          </a:xfrm>
          <a:prstGeom prst="rect">
            <a:avLst/>
          </a:prstGeom>
          <a:noFill/>
        </p:spPr>
        <p:txBody>
          <a:bodyPr wrap="square">
            <a:spAutoFit/>
          </a:bodyPr>
          <a:lstStyle/>
          <a:p>
            <a:pPr marL="50800" marR="38100" indent="508000" algn="just" fontAlgn="base">
              <a:lnSpc>
                <a:spcPts val="31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Cheers echoed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回响</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across the frozen Songhua River in northeast China's Heilongjiang Province, where students from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56</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(lead) universities in China and Britain competed in a first-of-its-kind ice dragon boat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race.The</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event,</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57</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(know) as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the“HIT</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-Cambridge-Oxford Cup,” brought together 14 teams, including those from</a:t>
            </a:r>
            <a:r>
              <a:rPr lang="en-US" altLang="zh-CN"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Oxford, Cambridge and Harbin Institute of Technology (HIT), as well as universities from Hong Kong and Macao.</a:t>
            </a:r>
            <a:endPar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文本框 4"/>
          <p:cNvSpPr txBox="1"/>
          <p:nvPr/>
        </p:nvSpPr>
        <p:spPr>
          <a:xfrm>
            <a:off x="320357" y="3353637"/>
            <a:ext cx="11505067" cy="1938992"/>
          </a:xfrm>
          <a:prstGeom prst="rect">
            <a:avLst/>
          </a:prstGeom>
          <a:noFill/>
        </p:spPr>
        <p:txBody>
          <a:bodyPr wrap="square">
            <a:spAutoFit/>
          </a:bodyPr>
          <a:lstStyle/>
          <a:p>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56.</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 </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leading</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 非谓语动词作定语（现在分词）。</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lead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是动词，</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leading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意为“领先的、一流的”。</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leading universities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指“顶尖大学”。 </a:t>
            </a:r>
            <a:endParaRPr lang="en-US" altLang="zh-CN" sz="2400"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57.</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 </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known</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非谓语动词作定语（过去分词）。</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be known as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意为“被称为”，此处省略 </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be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动词，用 </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known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表示被动。 </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p>
            <a:endParaRPr lang="en-US" altLang="zh-CN" sz="2400"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311876" y="128678"/>
            <a:ext cx="751840" cy="936625"/>
          </a:xfrm>
          <a:prstGeom prst="rect">
            <a:avLst/>
          </a:prstGeom>
        </p:spPr>
      </p:pic>
      <p:sp>
        <p:nvSpPr>
          <p:cNvPr id="18" name="文本框 17"/>
          <p:cNvSpPr txBox="1"/>
          <p:nvPr/>
        </p:nvSpPr>
        <p:spPr>
          <a:xfrm>
            <a:off x="303348" y="222073"/>
            <a:ext cx="11576776" cy="3253327"/>
          </a:xfrm>
          <a:prstGeom prst="rect">
            <a:avLst/>
          </a:prstGeom>
          <a:solidFill>
            <a:schemeClr val="bg2"/>
          </a:solidFill>
        </p:spPr>
        <p:txBody>
          <a:bodyPr wrap="square">
            <a:spAutoFit/>
          </a:bodyPr>
          <a:lstStyle/>
          <a:p>
            <a:pPr marL="50800" marR="38100" indent="508000" algn="just" fontAlgn="base">
              <a:lnSpc>
                <a:spcPts val="31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58</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traditional water dragon boating, ice dragon boating requires athletes to use ice picks to push their boats forward on solid ice,</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59</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task demanding great upper body strength.</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50800" marR="50800" indent="508000" algn="just" fontAlgn="base">
              <a:lnSpc>
                <a:spcPts val="31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Edward Townsend from Cambridge described the race as a fantastic experience, admitting it was the first time that they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60</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(try) dragon boat racing on ice and that adapting to the cold climate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61</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 no easy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task.With</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guidance provided by HIT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62</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(coach), however, his team gradually mastered the skills and secured the first prize in the race.</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p:cNvSpPr txBox="1"/>
          <p:nvPr/>
        </p:nvSpPr>
        <p:spPr>
          <a:xfrm>
            <a:off x="303349" y="3475400"/>
            <a:ext cx="11585304" cy="5324535"/>
          </a:xfrm>
          <a:prstGeom prst="rect">
            <a:avLst/>
          </a:prstGeom>
          <a:noFill/>
        </p:spPr>
        <p:txBody>
          <a:bodyPr wrap="square">
            <a:spAutoFit/>
          </a:bodyPr>
          <a:lstStyle/>
          <a:p>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58. Unlike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介词。表示对比，“与</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不同”。与传统水上龙舟不同，冰上龙舟要求运动员使用冰钎在冰面上推船前进</a:t>
            </a:r>
            <a:endParaRPr lang="en-US" altLang="zh-CN"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GB"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特殊</a:t>
            </a:r>
            <a:r>
              <a:rPr lang="zh-CN" altLang="en-US"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介词：</a:t>
            </a:r>
            <a:endParaRPr lang="en-GB" altLang="zh-CN" sz="2000"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like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像；</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for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表目的 ；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search for / provide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for sb.</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be crucial for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对</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重要；</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despite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尽管；</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without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没有；</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with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带有；固搭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be charged with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from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来自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extract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from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从</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中提取 </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抽取 </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提炼出某物</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timeout from doing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暂停并禁止某行为；</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of of historical significance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有历史意义的；</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in in language/ be in use</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in several languages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用几种语言，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cast sb. in the role of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使某人扮演</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的角色；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in a rush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急急忙忙地；</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as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作为；</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against warn against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反对</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among/in/for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在</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之间</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在</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对于；</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on get down on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依靠，</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rely on</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to barriers to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credit </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to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把</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归因于</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during/amid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在</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期间；</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through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通过；</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rather than/instead of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代替；</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regardless of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无论，不管；</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such as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例如</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endParaRPr lang="en-GB" altLang="zh-CN" sz="2000"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80850" y="303354"/>
            <a:ext cx="11911149" cy="6370975"/>
          </a:xfrm>
          <a:prstGeom prst="rect">
            <a:avLst/>
          </a:prstGeom>
          <a:noFill/>
        </p:spPr>
        <p:txBody>
          <a:bodyPr wrap="square">
            <a:spAutoFit/>
          </a:bodyPr>
          <a:lstStyle/>
          <a:p>
            <a:r>
              <a:rPr lang="zh-CN" altLang="en-US" sz="2400" b="1" dirty="0">
                <a:latin typeface="Calibri" panose="020F0502020204030204" pitchFamily="34" charset="0"/>
                <a:ea typeface="仿宋" panose="02010609060101010101" pitchFamily="49" charset="-122"/>
                <a:cs typeface="Calibri" panose="020F0502020204030204" pitchFamily="34" charset="0"/>
              </a:rPr>
              <a:t>1. I happen to know that Tang’s play The Peony Pavilion (《牡丹亭》) is similar in some ways_____ Romeo and Juliet.”</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2._____ city dwellers, villagers often start small businesses like farmstays.</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3.____</a:t>
            </a:r>
            <a:r>
              <a:rPr lang="en-US" altLang="zh-CN" sz="2400" b="1" dirty="0">
                <a:latin typeface="Calibri" panose="020F0502020204030204" pitchFamily="34" charset="0"/>
                <a:ea typeface="仿宋" panose="02010609060101010101" pitchFamily="49" charset="-122"/>
                <a:cs typeface="Calibri" panose="020F0502020204030204" pitchFamily="34" charset="0"/>
              </a:rPr>
              <a:t>______</a:t>
            </a:r>
            <a:r>
              <a:rPr lang="zh-CN" altLang="en-US" sz="2400" b="1" dirty="0">
                <a:latin typeface="Calibri" panose="020F0502020204030204" pitchFamily="34" charset="0"/>
                <a:ea typeface="仿宋" panose="02010609060101010101" pitchFamily="49" charset="-122"/>
                <a:cs typeface="Calibri" panose="020F0502020204030204" pitchFamily="34" charset="0"/>
              </a:rPr>
              <a:t>_the past glories,Dehua craftmen(工匠）never stop refining(精进）their skills.</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4.Sora(文生视频）can do more than just create videos from scratch.It can combine separate videos into one scene.And its videos can be up _____a minute long and in 1080p resolution(1080分辨率）.</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5.No more messy wires ruining your view so now you can become completely involved in the scenery ______anything that turns your attention away.</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6.This zoo is regarded ____the most animal-friendly zoo in China.</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7.He said his team was _____a mission to spread the spirit of Ping-Pong Diplomacy（兵乓外交）.</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zh-CN" altLang="en-US" sz="2400" b="1" dirty="0">
                <a:latin typeface="Calibri" panose="020F0502020204030204" pitchFamily="34" charset="0"/>
                <a:ea typeface="仿宋" panose="02010609060101010101" pitchFamily="49" charset="-122"/>
                <a:cs typeface="Calibri" panose="020F0502020204030204" pitchFamily="34" charset="0"/>
              </a:rPr>
              <a:t>8.This lecture will be _____especial interest to history students.</a:t>
            </a:r>
            <a:endParaRPr lang="en-US" altLang="zh-CN" sz="2400" b="1" dirty="0">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9.</a:t>
            </a:r>
            <a:r>
              <a:rPr lang="en-GB" altLang="zh-CN" sz="2400" b="1" dirty="0">
                <a:latin typeface="Calibri" panose="020F0502020204030204" pitchFamily="34" charset="0"/>
                <a:ea typeface="仿宋" panose="02010609060101010101" pitchFamily="49" charset="-122"/>
                <a:cs typeface="Calibri" panose="020F0502020204030204" pitchFamily="34" charset="0"/>
              </a:rPr>
              <a:t> The puppeteers, standing </a:t>
            </a:r>
            <a:r>
              <a:rPr lang="en-GB" altLang="zh-CN" sz="2400" b="1" u="sng" dirty="0">
                <a:latin typeface="Calibri" panose="020F0502020204030204" pitchFamily="34" charset="0"/>
                <a:ea typeface="仿宋" panose="02010609060101010101" pitchFamily="49" charset="-122"/>
                <a:cs typeface="Calibri" panose="020F0502020204030204" pitchFamily="34" charset="0"/>
              </a:rPr>
              <a:t>         </a:t>
            </a:r>
            <a:r>
              <a:rPr lang="en-GB" altLang="zh-CN" sz="2400" b="1" dirty="0">
                <a:latin typeface="Calibri" panose="020F0502020204030204" pitchFamily="34" charset="0"/>
                <a:ea typeface="仿宋" panose="02010609060101010101" pitchFamily="49" charset="-122"/>
                <a:cs typeface="Calibri" panose="020F0502020204030204" pitchFamily="34" charset="0"/>
              </a:rPr>
              <a:t> the screen, move the figures with five bamboo sticks, while the narrators sing and the musicians play instruments like drums and gongs. </a:t>
            </a:r>
            <a:endParaRPr lang="en-GB" altLang="zh-CN" sz="2400" b="1" dirty="0">
              <a:latin typeface="Calibri" panose="020F0502020204030204" pitchFamily="34" charset="0"/>
              <a:ea typeface="仿宋" panose="02010609060101010101" pitchFamily="49" charset="-122"/>
              <a:cs typeface="Calibri" panose="020F0502020204030204" pitchFamily="34" charset="0"/>
            </a:endParaRPr>
          </a:p>
          <a:p>
            <a:r>
              <a:rPr lang="en-US" altLang="zh-CN" sz="2400" b="1" dirty="0">
                <a:latin typeface="Calibri" panose="020F0502020204030204" pitchFamily="34" charset="0"/>
                <a:ea typeface="仿宋" panose="02010609060101010101" pitchFamily="49" charset="-122"/>
                <a:cs typeface="Calibri" panose="020F0502020204030204" pitchFamily="34" charset="0"/>
              </a:rPr>
              <a:t>10.</a:t>
            </a:r>
            <a:r>
              <a:rPr lang="zh-CN" altLang="en-US" sz="2400" b="1" dirty="0">
                <a:latin typeface="Calibri" panose="020F0502020204030204" pitchFamily="34" charset="0"/>
                <a:ea typeface="仿宋" panose="02010609060101010101" pitchFamily="49" charset="-122"/>
                <a:cs typeface="Calibri" panose="020F0502020204030204" pitchFamily="34" charset="0"/>
              </a:rPr>
              <a:t> </a:t>
            </a:r>
            <a:r>
              <a:rPr lang="en-GB" altLang="zh-CN" sz="2400" b="1" dirty="0">
                <a:latin typeface="Calibri" panose="020F0502020204030204" pitchFamily="34" charset="0"/>
                <a:ea typeface="仿宋" panose="02010609060101010101" pitchFamily="49" charset="-122"/>
                <a:cs typeface="Calibri" panose="020F0502020204030204" pitchFamily="34" charset="0"/>
              </a:rPr>
              <a:t>“The children new ________ school enjoy coloring illustrations in textbooks,” says Li Hongbo, an art professor at Jilin Normal University.</a:t>
            </a:r>
            <a:endParaRPr lang="zh-CN" altLang="en-US" sz="2400" b="1" dirty="0">
              <a:latin typeface="Calibri" panose="020F0502020204030204" pitchFamily="34" charset="0"/>
              <a:ea typeface="仿宋" panose="02010609060101010101" pitchFamily="49" charset="-122"/>
              <a:cs typeface="Calibri" panose="020F0502020204030204" pitchFamily="34" charset="0"/>
            </a:endParaRPr>
          </a:p>
        </p:txBody>
      </p:sp>
      <p:sp>
        <p:nvSpPr>
          <p:cNvPr id="15" name="文本框 14"/>
          <p:cNvSpPr txBox="1"/>
          <p:nvPr/>
        </p:nvSpPr>
        <p:spPr>
          <a:xfrm>
            <a:off x="1115290" y="591449"/>
            <a:ext cx="6100354"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to</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p:txBody>
      </p:sp>
      <p:sp>
        <p:nvSpPr>
          <p:cNvPr id="17" name="文本框 16"/>
          <p:cNvSpPr txBox="1"/>
          <p:nvPr/>
        </p:nvSpPr>
        <p:spPr>
          <a:xfrm>
            <a:off x="553291" y="965747"/>
            <a:ext cx="6100354"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Unlike</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p:txBody>
      </p:sp>
      <p:sp>
        <p:nvSpPr>
          <p:cNvPr id="23" name="文本框 22"/>
          <p:cNvSpPr txBox="1"/>
          <p:nvPr/>
        </p:nvSpPr>
        <p:spPr>
          <a:xfrm>
            <a:off x="825732" y="1355107"/>
            <a:ext cx="6100354"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Despite</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p:txBody>
      </p:sp>
      <p:sp>
        <p:nvSpPr>
          <p:cNvPr id="25" name="文本框 24"/>
          <p:cNvSpPr txBox="1"/>
          <p:nvPr/>
        </p:nvSpPr>
        <p:spPr>
          <a:xfrm>
            <a:off x="6236424" y="2186762"/>
            <a:ext cx="6100354"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to</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27" name="文本框 26"/>
          <p:cNvSpPr txBox="1"/>
          <p:nvPr/>
        </p:nvSpPr>
        <p:spPr>
          <a:xfrm>
            <a:off x="1246711" y="3137225"/>
            <a:ext cx="6165668"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without</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p:txBody>
      </p:sp>
      <p:sp>
        <p:nvSpPr>
          <p:cNvPr id="44" name="文本框 43"/>
          <p:cNvSpPr txBox="1"/>
          <p:nvPr/>
        </p:nvSpPr>
        <p:spPr>
          <a:xfrm>
            <a:off x="3153590" y="3543202"/>
            <a:ext cx="6165668"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as</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p:txBody>
      </p:sp>
      <p:sp>
        <p:nvSpPr>
          <p:cNvPr id="46" name="文本框 45"/>
          <p:cNvSpPr txBox="1"/>
          <p:nvPr/>
        </p:nvSpPr>
        <p:spPr>
          <a:xfrm>
            <a:off x="3331027" y="3942226"/>
            <a:ext cx="6165668"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on</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p:txBody>
      </p:sp>
      <p:sp>
        <p:nvSpPr>
          <p:cNvPr id="48" name="文本框 47"/>
          <p:cNvSpPr txBox="1"/>
          <p:nvPr/>
        </p:nvSpPr>
        <p:spPr>
          <a:xfrm>
            <a:off x="3153590" y="4639192"/>
            <a:ext cx="6165668"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of</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p:txBody>
      </p:sp>
      <p:sp>
        <p:nvSpPr>
          <p:cNvPr id="52" name="文本框 51"/>
          <p:cNvSpPr txBox="1"/>
          <p:nvPr/>
        </p:nvSpPr>
        <p:spPr>
          <a:xfrm>
            <a:off x="3718954" y="5070286"/>
            <a:ext cx="6165668"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behind</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p:txBody>
      </p:sp>
      <p:sp>
        <p:nvSpPr>
          <p:cNvPr id="54" name="文本框 53"/>
          <p:cNvSpPr txBox="1"/>
          <p:nvPr/>
        </p:nvSpPr>
        <p:spPr>
          <a:xfrm>
            <a:off x="3298370" y="5767252"/>
            <a:ext cx="6165668"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ea typeface="仿宋" panose="02010609060101010101" pitchFamily="49" charset="-122"/>
                <a:cs typeface="Calibri" panose="020F0502020204030204" pitchFamily="34" charset="0"/>
              </a:rPr>
              <a:t>to</a:t>
            </a:r>
            <a:endParaRPr lang="zh-CN" altLang="en-US" sz="2400" b="1" dirty="0">
              <a:solidFill>
                <a:srgbClr val="FF0000"/>
              </a:solidFill>
              <a:latin typeface="Calibri" panose="020F0502020204030204" pitchFamily="34" charset="0"/>
              <a:ea typeface="仿宋" panose="02010609060101010101" pitchFamily="49" charset="-122"/>
              <a:cs typeface="Calibri" panose="020F0502020204030204"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barn(inVertical)">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barn(inVertical)">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barn(inVertical)">
                                      <p:cBhvr>
                                        <p:cTn id="42" dur="500"/>
                                        <p:tgtEl>
                                          <p:spTgt spid="4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barn(inVertical)">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barn(inVertical)">
                                      <p:cBhvr>
                                        <p:cTn id="5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3" grpId="0"/>
      <p:bldP spid="25" grpId="0"/>
      <p:bldP spid="27" grpId="0"/>
      <p:bldP spid="44" grpId="0"/>
      <p:bldP spid="46" grpId="0"/>
      <p:bldP spid="48" grpId="0"/>
      <p:bldP spid="52" grpId="0"/>
      <p:bldP spid="5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6699" y="248142"/>
            <a:ext cx="11658601" cy="6740307"/>
          </a:xfrm>
          <a:prstGeom prst="rect">
            <a:avLst/>
          </a:prstGeom>
          <a:noFill/>
        </p:spPr>
        <p:txBody>
          <a:bodyPr wrap="square">
            <a:spAutoFit/>
          </a:bodyPr>
          <a:lstStyle/>
          <a:p>
            <a:r>
              <a:rPr lang="en-US" altLang="zh-CN" sz="2400" b="1" dirty="0">
                <a:latin typeface="Calibri" panose="020F0502020204030204" pitchFamily="34" charset="0"/>
                <a:cs typeface="Calibri" panose="020F0502020204030204" pitchFamily="34" charset="0"/>
              </a:rPr>
              <a:t>11.</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For more than 50 years, he has devoted his </a:t>
            </a:r>
            <a:r>
              <a:rPr lang="en-GB" altLang="zh-CN" sz="2400" b="1" dirty="0" err="1">
                <a:latin typeface="Calibri" panose="020F0502020204030204" pitchFamily="34" charset="0"/>
                <a:cs typeface="Calibri" panose="020F0502020204030204" pitchFamily="34" charset="0"/>
              </a:rPr>
              <a:t>life________rice</a:t>
            </a:r>
            <a:r>
              <a:rPr lang="en-GB" altLang="zh-CN" sz="2400" b="1" dirty="0">
                <a:latin typeface="Calibri" panose="020F0502020204030204" pitchFamily="34" charset="0"/>
                <a:cs typeface="Calibri" panose="020F0502020204030204" pitchFamily="34" charset="0"/>
              </a:rPr>
              <a:t> production.</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12.</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As young people, we are supposed to show respect for those who are senior ________ us.</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13.</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We have the means __________ which we can create a truly better world.</a:t>
            </a:r>
            <a:r>
              <a:rPr lang="zh-CN" altLang="en-US" sz="2400" b="1" dirty="0">
                <a:latin typeface="Calibri" panose="020F0502020204030204" pitchFamily="34" charset="0"/>
                <a:cs typeface="Calibri" panose="020F0502020204030204" pitchFamily="34" charset="0"/>
              </a:rPr>
              <a:t> </a:t>
            </a:r>
            <a:endParaRPr lang="en-US"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14.</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At the beginning of the month, Tom and others were still looking for an alternative ________Mary.</a:t>
            </a:r>
            <a:r>
              <a:rPr lang="zh-CN" altLang="en-US" sz="2400" b="1" dirty="0">
                <a:latin typeface="Calibri" panose="020F0502020204030204" pitchFamily="34" charset="0"/>
                <a:cs typeface="Calibri" panose="020F0502020204030204" pitchFamily="34" charset="0"/>
              </a:rPr>
              <a:t> </a:t>
            </a:r>
            <a:endParaRPr lang="en-US"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15.</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Official statistics show that violent crime in this city is ________________the decrease.</a:t>
            </a:r>
            <a:r>
              <a:rPr lang="zh-CN" altLang="en-US" sz="2400" b="1" dirty="0">
                <a:latin typeface="Calibri" panose="020F0502020204030204" pitchFamily="34" charset="0"/>
                <a:cs typeface="Calibri" panose="020F0502020204030204" pitchFamily="34" charset="0"/>
              </a:rPr>
              <a:t> </a:t>
            </a:r>
            <a:endParaRPr lang="en-US" altLang="zh-CN"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 </a:t>
            </a:r>
            <a:r>
              <a:rPr lang="en-US" altLang="zh-CN" sz="2400" b="1" dirty="0">
                <a:latin typeface="Calibri" panose="020F0502020204030204" pitchFamily="34" charset="0"/>
                <a:cs typeface="Calibri" panose="020F0502020204030204" pitchFamily="34" charset="0"/>
              </a:rPr>
              <a:t>16.</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The yacht wasn’t _________ sail because the wind wasn’t strong enough.</a:t>
            </a:r>
            <a:r>
              <a:rPr lang="zh-CN" altLang="en-US" sz="2400" b="1" dirty="0">
                <a:latin typeface="Calibri" panose="020F0502020204030204" pitchFamily="34" charset="0"/>
                <a:cs typeface="Calibri" panose="020F0502020204030204" pitchFamily="34" charset="0"/>
              </a:rPr>
              <a:t> </a:t>
            </a:r>
            <a:endParaRPr lang="en-US"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17.</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But </a:t>
            </a:r>
            <a:r>
              <a:rPr lang="en-GB" altLang="zh-CN" sz="2400" b="1" u="sng"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 the noodle dished and noodle soups in particular, Lanzhou Beef Noodles stands out.</a:t>
            </a:r>
            <a:r>
              <a:rPr lang="zh-CN" altLang="en-US" sz="2400" b="1" dirty="0">
                <a:latin typeface="Calibri" panose="020F0502020204030204" pitchFamily="34" charset="0"/>
                <a:cs typeface="Calibri" panose="020F0502020204030204" pitchFamily="34" charset="0"/>
              </a:rPr>
              <a:t> </a:t>
            </a:r>
            <a:endParaRPr lang="en-US"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18. </a:t>
            </a:r>
            <a:r>
              <a:rPr lang="en-GB" altLang="zh-CN" sz="2400" b="1" dirty="0">
                <a:latin typeface="Calibri" panose="020F0502020204030204" pitchFamily="34" charset="0"/>
                <a:cs typeface="Calibri" panose="020F0502020204030204" pitchFamily="34" charset="0"/>
              </a:rPr>
              <a:t>Ecotourism has its origin with the environmental movement of the 1970s. It was not widely accepted as a travel concept </a:t>
            </a:r>
            <a:r>
              <a:rPr lang="en-GB" altLang="zh-CN" sz="2400" b="1" u="sng"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 the late 1980s.</a:t>
            </a:r>
            <a:endParaRPr lang="en-GB" altLang="zh-CN"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19. One example is the Yellow River Tower in </a:t>
            </a:r>
            <a:r>
              <a:rPr lang="en-GB" altLang="zh-CN" sz="2400" b="1" dirty="0" err="1">
                <a:latin typeface="Calibri" panose="020F0502020204030204" pitchFamily="34" charset="0"/>
                <a:cs typeface="Calibri" panose="020F0502020204030204" pitchFamily="34" charset="0"/>
              </a:rPr>
              <a:t>Binzhou’s</a:t>
            </a:r>
            <a:r>
              <a:rPr lang="en-GB" altLang="zh-CN" sz="2400" b="1" dirty="0">
                <a:latin typeface="Calibri" panose="020F0502020204030204" pitchFamily="34" charset="0"/>
                <a:cs typeface="Calibri" panose="020F0502020204030204" pitchFamily="34" charset="0"/>
              </a:rPr>
              <a:t> </a:t>
            </a:r>
            <a:r>
              <a:rPr lang="en-GB" altLang="zh-CN" sz="2400" b="1" dirty="0" err="1">
                <a:latin typeface="Calibri" panose="020F0502020204030204" pitchFamily="34" charset="0"/>
                <a:cs typeface="Calibri" panose="020F0502020204030204" pitchFamily="34" charset="0"/>
              </a:rPr>
              <a:t>Puhu</a:t>
            </a:r>
            <a:r>
              <a:rPr lang="en-GB" altLang="zh-CN" sz="2400" b="1" dirty="0">
                <a:latin typeface="Calibri" panose="020F0502020204030204" pitchFamily="34" charset="0"/>
                <a:cs typeface="Calibri" panose="020F0502020204030204" pitchFamily="34" charset="0"/>
              </a:rPr>
              <a:t> Lake Scenic Area, which was open </a:t>
            </a:r>
            <a:r>
              <a:rPr lang="en-GB" altLang="zh-CN" sz="2400" b="1" u="sng"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 the public last year. </a:t>
            </a:r>
            <a:endParaRPr lang="en-GB" altLang="zh-CN"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20. The challenge is to ensure that the appeal ____________ convenience does not come at the cost of nutrition, quality or the authenticity(</a:t>
            </a:r>
            <a:r>
              <a:rPr lang="zh-CN" altLang="en-US" sz="2400" b="1" dirty="0">
                <a:latin typeface="Calibri" panose="020F0502020204030204" pitchFamily="34" charset="0"/>
                <a:cs typeface="Calibri" panose="020F0502020204030204" pitchFamily="34" charset="0"/>
              </a:rPr>
              <a:t>地道性</a:t>
            </a:r>
            <a:r>
              <a:rPr lang="en-US" altLang="zh-CN"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that makes cuisine so central to culture.</a:t>
            </a:r>
            <a:endParaRPr lang="en-GB" altLang="zh-CN" sz="2400" b="1" dirty="0">
              <a:latin typeface="Calibri" panose="020F0502020204030204" pitchFamily="34" charset="0"/>
              <a:cs typeface="Calibri" panose="020F0502020204030204" pitchFamily="34" charset="0"/>
            </a:endParaRPr>
          </a:p>
          <a:p>
            <a:endParaRPr lang="zh-CN" altLang="en-US" sz="2400" b="1" dirty="0">
              <a:latin typeface="Calibri" panose="020F0502020204030204" pitchFamily="34" charset="0"/>
              <a:cs typeface="Calibri" panose="020F0502020204030204" pitchFamily="34" charset="0"/>
            </a:endParaRPr>
          </a:p>
        </p:txBody>
      </p:sp>
      <p:sp>
        <p:nvSpPr>
          <p:cNvPr id="5" name="文本框 4"/>
          <p:cNvSpPr txBox="1"/>
          <p:nvPr/>
        </p:nvSpPr>
        <p:spPr>
          <a:xfrm>
            <a:off x="6736080" y="294192"/>
            <a:ext cx="1219200" cy="461665"/>
          </a:xfrm>
          <a:prstGeom prst="rect">
            <a:avLst/>
          </a:prstGeom>
          <a:noFill/>
        </p:spPr>
        <p:txBody>
          <a:bodyPr wrap="square">
            <a:spAutoFit/>
          </a:bodyPr>
          <a:lstStyle/>
          <a:p>
            <a:r>
              <a:rPr lang="en-US" altLang="zh-CN" sz="2400" b="1" dirty="0">
                <a:solidFill>
                  <a:srgbClr val="FF0000"/>
                </a:solidFill>
                <a:latin typeface="Calibri" panose="020F0502020204030204" pitchFamily="34" charset="0"/>
                <a:cs typeface="Calibri" panose="020F0502020204030204" pitchFamily="34" charset="0"/>
              </a:rPr>
              <a:t>to</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6" name="文本框 5"/>
          <p:cNvSpPr txBox="1"/>
          <p:nvPr/>
        </p:nvSpPr>
        <p:spPr>
          <a:xfrm>
            <a:off x="10603495" y="664012"/>
            <a:ext cx="518160" cy="461665"/>
          </a:xfrm>
          <a:prstGeom prst="rect">
            <a:avLst/>
          </a:prstGeom>
          <a:noFill/>
        </p:spPr>
        <p:txBody>
          <a:bodyPr wrap="square">
            <a:spAutoFit/>
          </a:bodyPr>
          <a:lstStyle/>
          <a:p>
            <a:r>
              <a:rPr lang="en-US" altLang="zh-CN" sz="2400" b="1" dirty="0">
                <a:solidFill>
                  <a:srgbClr val="FF0000"/>
                </a:solidFill>
                <a:latin typeface="Calibri" panose="020F0502020204030204" pitchFamily="34" charset="0"/>
                <a:cs typeface="Calibri" panose="020F0502020204030204" pitchFamily="34" charset="0"/>
              </a:rPr>
              <a:t>to</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4" name="文本框 3"/>
          <p:cNvSpPr txBox="1"/>
          <p:nvPr/>
        </p:nvSpPr>
        <p:spPr>
          <a:xfrm>
            <a:off x="3684536" y="1399584"/>
            <a:ext cx="6103088" cy="461665"/>
          </a:xfrm>
          <a:prstGeom prst="rect">
            <a:avLst/>
          </a:prstGeom>
          <a:noFill/>
        </p:spPr>
        <p:txBody>
          <a:bodyPr wrap="square">
            <a:spAutoFit/>
          </a:bodyPr>
          <a:lstStyle/>
          <a:p>
            <a:r>
              <a:rPr lang="en-US" altLang="zh-CN" sz="2400" b="1" dirty="0">
                <a:solidFill>
                  <a:srgbClr val="FF0000"/>
                </a:solidFill>
                <a:latin typeface="Calibri" panose="020F0502020204030204" pitchFamily="34" charset="0"/>
                <a:cs typeface="Calibri" panose="020F0502020204030204" pitchFamily="34" charset="0"/>
              </a:rPr>
              <a:t>by</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8" name="文本框 7"/>
          <p:cNvSpPr txBox="1"/>
          <p:nvPr/>
        </p:nvSpPr>
        <p:spPr>
          <a:xfrm>
            <a:off x="797442" y="2135645"/>
            <a:ext cx="925032" cy="461665"/>
          </a:xfrm>
          <a:prstGeom prst="rect">
            <a:avLst/>
          </a:prstGeom>
          <a:noFill/>
        </p:spPr>
        <p:txBody>
          <a:bodyPr wrap="square">
            <a:spAutoFit/>
          </a:bodyPr>
          <a:lstStyle/>
          <a:p>
            <a:r>
              <a:rPr lang="en-US" altLang="zh-CN" sz="2400" b="1" dirty="0">
                <a:solidFill>
                  <a:srgbClr val="FF0000"/>
                </a:solidFill>
                <a:latin typeface="Calibri" panose="020F0502020204030204" pitchFamily="34" charset="0"/>
                <a:cs typeface="Calibri" panose="020F0502020204030204" pitchFamily="34" charset="0"/>
              </a:rPr>
              <a:t>to</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10" name="文本框 9"/>
          <p:cNvSpPr txBox="1"/>
          <p:nvPr/>
        </p:nvSpPr>
        <p:spPr>
          <a:xfrm>
            <a:off x="8343014" y="2504977"/>
            <a:ext cx="6103088" cy="461665"/>
          </a:xfrm>
          <a:prstGeom prst="rect">
            <a:avLst/>
          </a:prstGeom>
          <a:noFill/>
        </p:spPr>
        <p:txBody>
          <a:bodyPr wrap="square">
            <a:spAutoFit/>
          </a:bodyPr>
          <a:lstStyle/>
          <a:p>
            <a:r>
              <a:rPr lang="en-US" altLang="zh-CN" sz="2400" b="1" dirty="0">
                <a:solidFill>
                  <a:srgbClr val="FF0000"/>
                </a:solidFill>
                <a:latin typeface="Calibri" panose="020F0502020204030204" pitchFamily="34" charset="0"/>
                <a:cs typeface="Calibri" panose="020F0502020204030204" pitchFamily="34" charset="0"/>
              </a:rPr>
              <a:t>on</a:t>
            </a:r>
            <a:endParaRPr lang="zh-CN" altLang="en-US" sz="2400" b="1" dirty="0">
              <a:solidFill>
                <a:srgbClr val="FF0000"/>
              </a:solidFill>
            </a:endParaRPr>
          </a:p>
        </p:txBody>
      </p:sp>
      <p:sp>
        <p:nvSpPr>
          <p:cNvPr id="12" name="文本框 11"/>
          <p:cNvSpPr txBox="1"/>
          <p:nvPr/>
        </p:nvSpPr>
        <p:spPr>
          <a:xfrm>
            <a:off x="3121011" y="2871218"/>
            <a:ext cx="7230138" cy="461665"/>
          </a:xfrm>
          <a:prstGeom prst="rect">
            <a:avLst/>
          </a:prstGeom>
          <a:noFill/>
        </p:spPr>
        <p:txBody>
          <a:bodyPr wrap="square">
            <a:spAutoFit/>
          </a:bodyPr>
          <a:lstStyle/>
          <a:p>
            <a:r>
              <a:rPr lang="en-US" altLang="zh-CN" sz="2400" b="1" dirty="0">
                <a:solidFill>
                  <a:srgbClr val="FF0000"/>
                </a:solidFill>
                <a:latin typeface="Calibri" panose="020F0502020204030204" pitchFamily="34" charset="0"/>
                <a:cs typeface="Calibri" panose="020F0502020204030204" pitchFamily="34" charset="0"/>
              </a:rPr>
              <a:t>under</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14" name="文本框 13"/>
          <p:cNvSpPr txBox="1"/>
          <p:nvPr/>
        </p:nvSpPr>
        <p:spPr>
          <a:xfrm>
            <a:off x="1259958" y="3200245"/>
            <a:ext cx="7230138" cy="461665"/>
          </a:xfrm>
          <a:prstGeom prst="rect">
            <a:avLst/>
          </a:prstGeom>
          <a:noFill/>
        </p:spPr>
        <p:txBody>
          <a:bodyPr wrap="square">
            <a:spAutoFit/>
          </a:bodyPr>
          <a:lstStyle/>
          <a:p>
            <a:r>
              <a:rPr lang="en-US" altLang="zh-CN" sz="2400" b="1" dirty="0">
                <a:solidFill>
                  <a:srgbClr val="FF0000"/>
                </a:solidFill>
                <a:latin typeface="Calibri" panose="020F0502020204030204" pitchFamily="34" charset="0"/>
                <a:cs typeface="Calibri" panose="020F0502020204030204" pitchFamily="34" charset="0"/>
              </a:rPr>
              <a:t>of/among</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15" name="文本框 14"/>
          <p:cNvSpPr txBox="1"/>
          <p:nvPr/>
        </p:nvSpPr>
        <p:spPr>
          <a:xfrm>
            <a:off x="4961862" y="4239003"/>
            <a:ext cx="7230138" cy="461665"/>
          </a:xfrm>
          <a:prstGeom prst="rect">
            <a:avLst/>
          </a:prstGeom>
          <a:noFill/>
        </p:spPr>
        <p:txBody>
          <a:bodyPr wrap="square">
            <a:spAutoFit/>
          </a:bodyPr>
          <a:lstStyle/>
          <a:p>
            <a:r>
              <a:rPr lang="en-US" altLang="zh-CN" sz="2400" b="1" dirty="0">
                <a:solidFill>
                  <a:srgbClr val="FF0000"/>
                </a:solidFill>
                <a:latin typeface="Calibri" panose="020F0502020204030204" pitchFamily="34" charset="0"/>
                <a:cs typeface="Calibri" panose="020F0502020204030204" pitchFamily="34" charset="0"/>
              </a:rPr>
              <a:t>until</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17" name="文本框 16"/>
          <p:cNvSpPr txBox="1"/>
          <p:nvPr/>
        </p:nvSpPr>
        <p:spPr>
          <a:xfrm>
            <a:off x="1112876" y="5093095"/>
            <a:ext cx="7230138"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to</a:t>
            </a:r>
            <a:endParaRPr lang="zh-CN" altLang="en-US" sz="2400" b="1" dirty="0">
              <a:solidFill>
                <a:srgbClr val="FF0000"/>
              </a:solidFill>
              <a:latin typeface="Calibri" panose="020F0502020204030204" pitchFamily="34" charset="0"/>
              <a:cs typeface="Calibri" panose="020F0502020204030204" pitchFamily="34" charset="0"/>
            </a:endParaRPr>
          </a:p>
        </p:txBody>
      </p:sp>
      <p:sp>
        <p:nvSpPr>
          <p:cNvPr id="19" name="文本框 18"/>
          <p:cNvSpPr txBox="1"/>
          <p:nvPr/>
        </p:nvSpPr>
        <p:spPr>
          <a:xfrm>
            <a:off x="6736080" y="5312719"/>
            <a:ext cx="7230138"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of</a:t>
            </a:r>
            <a:endParaRPr lang="zh-CN" altLang="en-US" sz="2400" b="1" dirty="0">
              <a:solidFill>
                <a:srgbClr val="FF0000"/>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 grpId="0"/>
      <p:bldP spid="8" grpId="0"/>
      <p:bldP spid="10" grpId="0"/>
      <p:bldP spid="12" grpId="0"/>
      <p:bldP spid="14" grpId="0"/>
      <p:bldP spid="15" grpId="0"/>
      <p:bldP spid="17" grpId="0"/>
      <p:bldP spid="1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6976" y="248921"/>
            <a:ext cx="11885023" cy="4154984"/>
          </a:xfrm>
          <a:prstGeom prst="rect">
            <a:avLst/>
          </a:prstGeom>
          <a:noFill/>
        </p:spPr>
        <p:txBody>
          <a:bodyPr wrap="square">
            <a:spAutoFit/>
          </a:bodyPr>
          <a:lstStyle/>
          <a:p>
            <a:r>
              <a:rPr lang="en-GB" altLang="zh-CN" sz="2400" b="1" dirty="0">
                <a:effectLst/>
                <a:latin typeface="Calibri" panose="020F0502020204030204" pitchFamily="34" charset="0"/>
                <a:cs typeface="Calibri" panose="020F0502020204030204" pitchFamily="34" charset="0"/>
              </a:rPr>
              <a:t>21. Villagers have seized the opportunity and significantly improved their livelihoods by launching businesses,</a:t>
            </a:r>
            <a:r>
              <a:rPr lang="en-GB" altLang="zh-CN" sz="2400" b="1" u="sng" dirty="0">
                <a:effectLst/>
                <a:latin typeface="Calibri" panose="020F0502020204030204" pitchFamily="34" charset="0"/>
                <a:cs typeface="Calibri" panose="020F0502020204030204" pitchFamily="34" charset="0"/>
              </a:rPr>
              <a:t>                </a:t>
            </a:r>
            <a:r>
              <a:rPr lang="en-GB" altLang="zh-CN" sz="2400" b="1" dirty="0" err="1">
                <a:effectLst/>
                <a:latin typeface="Calibri" panose="020F0502020204030204" pitchFamily="34" charset="0"/>
                <a:cs typeface="Calibri" panose="020F0502020204030204" pitchFamily="34" charset="0"/>
              </a:rPr>
              <a:t>farmstays</a:t>
            </a:r>
            <a:r>
              <a:rPr lang="zh-CN" altLang="en-GB" sz="2400" b="1" dirty="0">
                <a:effectLst/>
                <a:latin typeface="Calibri" panose="020F0502020204030204" pitchFamily="34" charset="0"/>
                <a:cs typeface="Calibri" panose="020F0502020204030204" pitchFamily="34" charset="0"/>
              </a:rPr>
              <a:t>（</a:t>
            </a:r>
            <a:r>
              <a:rPr lang="zh-CN" altLang="en-US" sz="2400" b="1" dirty="0">
                <a:effectLst/>
                <a:latin typeface="Calibri" panose="020F0502020204030204" pitchFamily="34" charset="0"/>
                <a:cs typeface="Calibri" panose="020F0502020204030204" pitchFamily="34" charset="0"/>
              </a:rPr>
              <a:t>农家乐）</a:t>
            </a:r>
            <a:r>
              <a:rPr lang="en-US" altLang="zh-CN" sz="2400" b="1" dirty="0">
                <a:effectLst/>
                <a:latin typeface="Calibri" panose="020F0502020204030204" pitchFamily="34" charset="0"/>
                <a:cs typeface="Calibri" panose="020F0502020204030204" pitchFamily="34" charset="0"/>
              </a:rPr>
              <a:t>, </a:t>
            </a:r>
            <a:r>
              <a:rPr lang="en-GB" altLang="zh-CN" sz="2400" b="1" dirty="0">
                <a:effectLst/>
                <a:latin typeface="Calibri" panose="020F0502020204030204" pitchFamily="34" charset="0"/>
                <a:cs typeface="Calibri" panose="020F0502020204030204" pitchFamily="34" charset="0"/>
              </a:rPr>
              <a:t>coffee shops, and guesthouses. </a:t>
            </a:r>
            <a:endParaRPr lang="en-GB" altLang="zh-CN" sz="2400" b="1" dirty="0">
              <a:effectLst/>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22. They succeeded _________ any government support. </a:t>
            </a:r>
            <a:endParaRPr lang="en-GB" altLang="zh-CN"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23. The law requires all decisions to be made _________ the framework of the constitution.  </a:t>
            </a:r>
            <a:endParaRPr lang="zh-CN" altLang="en-US"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24.His generosity went _________ mere charity; it restored people's dignity.  </a:t>
            </a:r>
            <a:endParaRPr lang="en-GB" altLang="zh-CN"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25.The bird flew _________ the lake, its wings skimming the water. </a:t>
            </a:r>
            <a:endParaRPr lang="en-US" altLang="zh-CN"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26.The scientist's theory was so revolutionary that it lay _________ the understanding of most peers.  </a:t>
            </a:r>
            <a:br>
              <a:rPr lang="en-GB" altLang="zh-CN" sz="2400" b="1" dirty="0">
                <a:latin typeface="Calibri" panose="020F0502020204030204" pitchFamily="34" charset="0"/>
                <a:cs typeface="Calibri" panose="020F0502020204030204" pitchFamily="34" charset="0"/>
              </a:rPr>
            </a:br>
            <a:r>
              <a:rPr lang="en-GB" altLang="zh-CN" sz="2400" b="1" dirty="0">
                <a:latin typeface="Calibri" panose="020F0502020204030204" pitchFamily="34" charset="0"/>
                <a:cs typeface="Calibri" panose="020F0502020204030204" pitchFamily="34" charset="0"/>
              </a:rPr>
              <a:t>27.She hurried _________ the old church without stopping. </a:t>
            </a:r>
            <a:endParaRPr lang="en-US" altLang="zh-CN"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28.Chairs were scattered _________ the fireplace in a loose circle. </a:t>
            </a:r>
            <a:endParaRPr lang="en-US" altLang="zh-CN" sz="2400" b="1" dirty="0">
              <a:latin typeface="Calibri" panose="020F0502020204030204" pitchFamily="34" charset="0"/>
              <a:cs typeface="Calibri" panose="020F0502020204030204" pitchFamily="34" charset="0"/>
            </a:endParaRPr>
          </a:p>
          <a:p>
            <a:endParaRPr lang="zh-CN" altLang="en-US" sz="2400" b="1" dirty="0">
              <a:latin typeface="Calibri" panose="020F0502020204030204" pitchFamily="34" charset="0"/>
              <a:cs typeface="Calibri" panose="020F0502020204030204" pitchFamily="34" charset="0"/>
            </a:endParaRPr>
          </a:p>
        </p:txBody>
      </p:sp>
      <p:sp>
        <p:nvSpPr>
          <p:cNvPr id="4" name="文本框 3"/>
          <p:cNvSpPr txBox="1"/>
          <p:nvPr/>
        </p:nvSpPr>
        <p:spPr>
          <a:xfrm>
            <a:off x="3201487" y="667388"/>
            <a:ext cx="6096000" cy="461665"/>
          </a:xfrm>
          <a:prstGeom prst="rect">
            <a:avLst/>
          </a:prstGeom>
          <a:noFill/>
        </p:spPr>
        <p:txBody>
          <a:bodyPr wrap="square">
            <a:spAutoFit/>
          </a:bodyPr>
          <a:lstStyle/>
          <a:p>
            <a:r>
              <a:rPr lang="en-GB" altLang="zh-CN" sz="2400" b="1" dirty="0">
                <a:solidFill>
                  <a:srgbClr val="FF0000"/>
                </a:solidFill>
                <a:effectLst/>
                <a:latin typeface="Calibri" panose="020F0502020204030204" pitchFamily="34" charset="0"/>
                <a:cs typeface="Calibri" panose="020F0502020204030204" pitchFamily="34" charset="0"/>
              </a:rPr>
              <a:t>like</a:t>
            </a:r>
            <a:endParaRPr lang="zh-CN" altLang="en-US" sz="2400" dirty="0">
              <a:solidFill>
                <a:srgbClr val="FF0000"/>
              </a:solidFill>
            </a:endParaRPr>
          </a:p>
        </p:txBody>
      </p:sp>
      <p:sp>
        <p:nvSpPr>
          <p:cNvPr id="7" name="文本框 6"/>
          <p:cNvSpPr txBox="1"/>
          <p:nvPr/>
        </p:nvSpPr>
        <p:spPr>
          <a:xfrm>
            <a:off x="3076795" y="1005329"/>
            <a:ext cx="1260763"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without</a:t>
            </a:r>
            <a:endParaRPr lang="zh-CN" altLang="en-US" sz="2400" dirty="0">
              <a:solidFill>
                <a:srgbClr val="FF0000"/>
              </a:solidFill>
            </a:endParaRPr>
          </a:p>
        </p:txBody>
      </p:sp>
      <p:sp>
        <p:nvSpPr>
          <p:cNvPr id="9" name="文本框 8"/>
          <p:cNvSpPr txBox="1"/>
          <p:nvPr/>
        </p:nvSpPr>
        <p:spPr>
          <a:xfrm>
            <a:off x="6095999" y="1270521"/>
            <a:ext cx="6096000"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within</a:t>
            </a:r>
            <a:endParaRPr lang="zh-CN" altLang="en-US" sz="2400" dirty="0">
              <a:solidFill>
                <a:srgbClr val="FF0000"/>
              </a:solidFill>
            </a:endParaRPr>
          </a:p>
        </p:txBody>
      </p:sp>
      <p:sp>
        <p:nvSpPr>
          <p:cNvPr id="11" name="文本框 10"/>
          <p:cNvSpPr txBox="1"/>
          <p:nvPr/>
        </p:nvSpPr>
        <p:spPr>
          <a:xfrm>
            <a:off x="3415144" y="1769365"/>
            <a:ext cx="6096000"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beyond</a:t>
            </a:r>
            <a:endParaRPr lang="zh-CN" altLang="en-US" sz="2400" dirty="0">
              <a:solidFill>
                <a:srgbClr val="FF0000"/>
              </a:solidFill>
            </a:endParaRPr>
          </a:p>
        </p:txBody>
      </p:sp>
      <p:sp>
        <p:nvSpPr>
          <p:cNvPr id="13" name="文本框 12"/>
          <p:cNvSpPr txBox="1"/>
          <p:nvPr/>
        </p:nvSpPr>
        <p:spPr>
          <a:xfrm>
            <a:off x="2556162" y="2141747"/>
            <a:ext cx="6096000"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across</a:t>
            </a:r>
            <a:endParaRPr lang="zh-CN" altLang="en-US" sz="2400" dirty="0">
              <a:solidFill>
                <a:srgbClr val="FF0000"/>
              </a:solidFill>
            </a:endParaRPr>
          </a:p>
        </p:txBody>
      </p:sp>
      <p:sp>
        <p:nvSpPr>
          <p:cNvPr id="15" name="文本框 14"/>
          <p:cNvSpPr txBox="1"/>
          <p:nvPr/>
        </p:nvSpPr>
        <p:spPr>
          <a:xfrm>
            <a:off x="7633855" y="2448296"/>
            <a:ext cx="6096000"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beyond</a:t>
            </a:r>
            <a:endParaRPr lang="zh-CN" altLang="en-US" sz="2400" dirty="0">
              <a:solidFill>
                <a:srgbClr val="FF0000"/>
              </a:solidFill>
            </a:endParaRPr>
          </a:p>
        </p:txBody>
      </p:sp>
      <p:sp>
        <p:nvSpPr>
          <p:cNvPr id="17" name="文本框 16"/>
          <p:cNvSpPr txBox="1"/>
          <p:nvPr/>
        </p:nvSpPr>
        <p:spPr>
          <a:xfrm>
            <a:off x="2445327" y="3088160"/>
            <a:ext cx="6698672"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past</a:t>
            </a:r>
            <a:endParaRPr lang="zh-CN" altLang="en-US" sz="2400" dirty="0">
              <a:solidFill>
                <a:srgbClr val="FF0000"/>
              </a:solidFill>
            </a:endParaRPr>
          </a:p>
        </p:txBody>
      </p:sp>
      <p:sp>
        <p:nvSpPr>
          <p:cNvPr id="19" name="文本框 18"/>
          <p:cNvSpPr txBox="1"/>
          <p:nvPr/>
        </p:nvSpPr>
        <p:spPr>
          <a:xfrm>
            <a:off x="3707177" y="3626071"/>
            <a:ext cx="6698672" cy="461665"/>
          </a:xfrm>
          <a:prstGeom prst="rect">
            <a:avLst/>
          </a:prstGeom>
          <a:noFill/>
        </p:spPr>
        <p:txBody>
          <a:bodyPr wrap="square">
            <a:spAutoFit/>
          </a:bodyPr>
          <a:lstStyle/>
          <a:p>
            <a:r>
              <a:rPr lang="en-GB" altLang="zh-CN" sz="2400" b="1" dirty="0">
                <a:solidFill>
                  <a:srgbClr val="FF0000"/>
                </a:solidFill>
                <a:latin typeface="Calibri" panose="020F0502020204030204" pitchFamily="34" charset="0"/>
                <a:cs typeface="Calibri" panose="020F0502020204030204" pitchFamily="34" charset="0"/>
              </a:rPr>
              <a:t>around</a:t>
            </a:r>
            <a:endParaRPr lang="zh-CN" altLang="en-US" sz="2400" dirty="0">
              <a:solidFill>
                <a:srgbClr val="FF0000"/>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1" grpId="0"/>
      <p:bldP spid="13" grpId="0"/>
      <p:bldP spid="15" grpId="0"/>
      <p:bldP spid="17" grpId="0"/>
      <p:bldP spid="1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640d74fab8621"/>
          <p:cNvPicPr>
            <a:picLocks noChangeAspect="1"/>
          </p:cNvPicPr>
          <p:nvPr/>
        </p:nvPicPr>
        <p:blipFill>
          <a:blip r:embed="rId1"/>
          <a:srcRect/>
          <a:stretch>
            <a:fillRect/>
          </a:stretch>
        </p:blipFill>
        <p:spPr>
          <a:xfrm>
            <a:off x="311876" y="128678"/>
            <a:ext cx="751840" cy="936625"/>
          </a:xfrm>
          <a:prstGeom prst="rect">
            <a:avLst/>
          </a:prstGeom>
        </p:spPr>
      </p:pic>
      <p:sp>
        <p:nvSpPr>
          <p:cNvPr id="18" name="文本框 17"/>
          <p:cNvSpPr txBox="1"/>
          <p:nvPr/>
        </p:nvSpPr>
        <p:spPr>
          <a:xfrm>
            <a:off x="303348" y="222073"/>
            <a:ext cx="11576776" cy="3253327"/>
          </a:xfrm>
          <a:prstGeom prst="rect">
            <a:avLst/>
          </a:prstGeom>
          <a:solidFill>
            <a:schemeClr val="bg2"/>
          </a:solidFill>
        </p:spPr>
        <p:txBody>
          <a:bodyPr wrap="square">
            <a:spAutoFit/>
          </a:bodyPr>
          <a:lstStyle/>
          <a:p>
            <a:pPr marL="50800" marR="38100" indent="508000" algn="just" fontAlgn="base">
              <a:lnSpc>
                <a:spcPts val="31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58</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traditional water dragon boating, ice dragon boating requires athletes to use ice picks to push their boats forward on solid ice,</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59</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task demanding great upper body strength.</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a:p>
            <a:pPr marL="50800" marR="50800" indent="508000" algn="just" fontAlgn="base">
              <a:lnSpc>
                <a:spcPts val="31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Edward Townsend from Cambridge described the race as a fantastic experience, admitting it was the first time that they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60</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(try) dragon boat racing on ice and that adapting to the cold climate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61</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 no easy </a:t>
            </a:r>
            <a:r>
              <a:rPr lang="en-US" altLang="zh-CN"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task.With</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guidance provided by HIT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62</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(coach), however, his team gradually mastered the skills and secured the first prize in the race.</a:t>
            </a:r>
            <a:endParaRPr lang="zh-CN" altLang="zh-CN" sz="24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p:cNvSpPr txBox="1"/>
          <p:nvPr/>
        </p:nvSpPr>
        <p:spPr>
          <a:xfrm>
            <a:off x="303349" y="3475400"/>
            <a:ext cx="11585304" cy="4401205"/>
          </a:xfrm>
          <a:prstGeom prst="rect">
            <a:avLst/>
          </a:prstGeom>
          <a:noFill/>
        </p:spPr>
        <p:txBody>
          <a:bodyPr wrap="square">
            <a:spAutoFit/>
          </a:bodyPr>
          <a:lstStyle/>
          <a:p>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59.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a</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冠词。</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task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是可数名词单数，此处为同位语，补充说明前面的整个情况。</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在冰面上推船前进，这是一项需要强大上肢力量的任务</a:t>
            </a:r>
            <a:endParaRPr lang="en-US" altLang="zh-CN" sz="2000"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60.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had tried</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时态（过去完成时）。句型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It/This was the first time that...”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从句用过去完成时。这是他们第一次尝试冰上龙舟。</a:t>
            </a:r>
            <a:endParaRPr lang="en-US" altLang="zh-CN" sz="2000"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61.</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was</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 主谓一致 </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时态。动名词短语 “</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adapting to the cold climate”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作主语，谓语用单数；且主句为过去时（</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admitted</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从句用过去时。适应寒冷气候不是一件容易的事。</a:t>
            </a:r>
            <a:endParaRPr lang="en-US" altLang="zh-CN" sz="2000"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62.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coaches</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名词复数。</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coach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在此意为“教练”，</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HIT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有多名教练，故用复数。由哈工大教练提供的指导</a:t>
            </a:r>
            <a:r>
              <a:rPr lang="zh-CN" altLang="en-US" sz="2000" dirty="0"/>
              <a:t>。</a:t>
            </a:r>
            <a:endParaRPr lang="zh-CN" altLang="en-US" sz="2000" dirty="0"/>
          </a:p>
          <a:p>
            <a:endParaRPr lang="zh-CN" altLang="en-US" sz="2000" dirty="0"/>
          </a:p>
          <a:p>
            <a:endParaRPr lang="zh-CN" altLang="en-US" sz="2000" dirty="0"/>
          </a:p>
          <a:p>
            <a:endParaRPr lang="en-GB" altLang="zh-CN" sz="2000" dirty="0"/>
          </a:p>
          <a:p>
            <a:endParaRPr lang="zh-CN" altLang="en-US" sz="2000" dirty="0"/>
          </a:p>
          <a:p>
            <a:endParaRPr lang="zh-CN" altLang="en-US" sz="2000" dirty="0"/>
          </a:p>
          <a:p>
            <a:endParaRPr lang="zh-CN" altLang="en-US" sz="2000" dirty="0"/>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0850" y="215001"/>
            <a:ext cx="11632475" cy="2060692"/>
          </a:xfrm>
          <a:prstGeom prst="rect">
            <a:avLst/>
          </a:prstGeom>
          <a:noFill/>
        </p:spPr>
        <p:txBody>
          <a:bodyPr wrap="square">
            <a:spAutoFit/>
          </a:bodyPr>
          <a:lstStyle/>
          <a:p>
            <a:pPr marL="50800" marR="38100" indent="508000" algn="just" fontAlgn="base">
              <a:lnSpc>
                <a:spcPts val="3100"/>
              </a:lnSpc>
              <a:buNone/>
            </a:pP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Besides the competition, participants also enjoyed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63</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(variety) cultural activities, visiting the Harbin Ice-Snow World, feeding Siberian tigers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64</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experiencing local cuisine. Organizers hope that the friendship race will serve as a positive beginning for youth exchanges between China and Britain, as well as an important link for universities to expand cooperation and </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a:t>
            </a:r>
            <a:r>
              <a:rPr lang="en-US" altLang="zh-CN" sz="24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(joint) develop talent.</a:t>
            </a:r>
            <a:endParaRPr lang="zh-CN" altLang="zh-CN" sz="1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p:cNvSpPr txBox="1"/>
          <p:nvPr/>
        </p:nvSpPr>
        <p:spPr>
          <a:xfrm>
            <a:off x="278675" y="2275693"/>
            <a:ext cx="11585304" cy="2308324"/>
          </a:xfrm>
          <a:prstGeom prst="rect">
            <a:avLst/>
          </a:prstGeom>
          <a:noFill/>
        </p:spPr>
        <p:txBody>
          <a:bodyPr wrap="square">
            <a:spAutoFit/>
          </a:bodyPr>
          <a:lstStyle/>
          <a:p>
            <a:r>
              <a:rPr lang="en-US" altLang="zh-CN" sz="2400" dirty="0">
                <a:latin typeface="Times New Roman" panose="02020603050405020304" pitchFamily="18" charset="0"/>
                <a:ea typeface="仿宋" panose="02010609060101010101" pitchFamily="49" charset="-122"/>
                <a:cs typeface="Times New Roman" panose="02020603050405020304" pitchFamily="18" charset="0"/>
              </a:rPr>
              <a:t>63. </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various</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词性转换（名词 → 形容词）。</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variety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是名词，需要变成形容词 </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various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修饰 </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cultural activities</a:t>
            </a:r>
            <a:r>
              <a:rPr lang="zh-CN" altLang="en-GB" sz="24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参与者还享受了各种文化活动</a:t>
            </a:r>
            <a:r>
              <a:rPr lang="en-US" altLang="zh-CN" sz="2400"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400"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sz="2400" dirty="0">
                <a:latin typeface="Times New Roman" panose="02020603050405020304" pitchFamily="18" charset="0"/>
                <a:ea typeface="仿宋" panose="02010609060101010101" pitchFamily="49" charset="-122"/>
                <a:cs typeface="Times New Roman" panose="02020603050405020304" pitchFamily="18" charset="0"/>
              </a:rPr>
              <a:t>64. </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and</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并列连词。三个动名词短语 </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visiting..., feeding..., experiencing...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并列，最后两个之间用 </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and</a:t>
            </a:r>
            <a:r>
              <a:rPr lang="zh-CN" altLang="en-GB" sz="24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参观哈尔滨冰雪大世界、喂东北虎和品尝当地美食</a:t>
            </a:r>
            <a:r>
              <a:rPr lang="en-US" altLang="zh-CN" sz="2400"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400"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sz="2400" dirty="0">
                <a:latin typeface="Times New Roman" panose="02020603050405020304" pitchFamily="18" charset="0"/>
                <a:ea typeface="仿宋" panose="02010609060101010101" pitchFamily="49" charset="-122"/>
                <a:cs typeface="Times New Roman" panose="02020603050405020304" pitchFamily="18" charset="0"/>
              </a:rPr>
              <a:t>65. </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jointly</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性转换（形容词 → 副词）。</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joint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是形容词，需要变成副词 </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jointly </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修饰动词 </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develop</a:t>
            </a:r>
            <a:r>
              <a:rPr lang="zh-CN" altLang="en-GB" sz="24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共同培养人才。</a:t>
            </a:r>
            <a:r>
              <a:rPr lang="en-US" altLang="zh-CN" sz="2400" dirty="0">
                <a:latin typeface="Times New Roman" panose="02020603050405020304" pitchFamily="18" charset="0"/>
                <a:ea typeface="仿宋" panose="02010609060101010101" pitchFamily="49" charset="-122"/>
                <a:cs typeface="Times New Roman" panose="02020603050405020304" pitchFamily="18" charset="0"/>
              </a:rPr>
              <a:t> </a:t>
            </a:r>
            <a:endParaRPr lang="en-US" altLang="zh-CN" sz="2400" dirty="0">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2140" y="324869"/>
            <a:ext cx="6103088" cy="1569660"/>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come into use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smooth running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go straight to the relevant serving point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use part of the canteen for storage</a:t>
            </a:r>
            <a:endParaRPr lang="zh-CN" altLang="en-US" sz="2400" dirty="0"/>
          </a:p>
        </p:txBody>
      </p:sp>
      <p:sp>
        <p:nvSpPr>
          <p:cNvPr id="5" name="文本框 4"/>
          <p:cNvSpPr txBox="1"/>
          <p:nvPr/>
        </p:nvSpPr>
        <p:spPr>
          <a:xfrm>
            <a:off x="5922335" y="324869"/>
            <a:ext cx="6103088" cy="1569660"/>
          </a:xfrm>
          <a:prstGeom prst="rect">
            <a:avLst/>
          </a:prstGeom>
          <a:noFill/>
        </p:spPr>
        <p:txBody>
          <a:bodyPr wrap="square">
            <a:spAutoFit/>
          </a:bodyPr>
          <a:lstStyle/>
          <a:p>
            <a:r>
              <a:rPr lang="zh-CN" altLang="en-US" sz="2400" b="1" dirty="0">
                <a:effectLst/>
                <a:latin typeface="仿宋" panose="02010609060101010101" pitchFamily="49" charset="-122"/>
                <a:ea typeface="仿宋" panose="02010609060101010101" pitchFamily="49" charset="-122"/>
              </a:rPr>
              <a:t>投入使用</a:t>
            </a:r>
            <a:endParaRPr lang="en-US" altLang="zh-CN" sz="2400" b="1" dirty="0">
              <a:effectLst/>
              <a:latin typeface="仿宋" panose="02010609060101010101" pitchFamily="49" charset="-122"/>
              <a:ea typeface="仿宋" panose="02010609060101010101" pitchFamily="49" charset="-122"/>
            </a:endParaRPr>
          </a:p>
          <a:p>
            <a:r>
              <a:rPr lang="zh-CN" altLang="en-US" sz="2400" b="1" dirty="0">
                <a:effectLst/>
                <a:latin typeface="仿宋" panose="02010609060101010101" pitchFamily="49" charset="-122"/>
                <a:ea typeface="仿宋" panose="02010609060101010101" pitchFamily="49" charset="-122"/>
              </a:rPr>
              <a:t>顺利运行</a:t>
            </a:r>
            <a:endParaRPr lang="en-US" altLang="zh-CN" sz="2400" b="1" dirty="0">
              <a:effectLst/>
              <a:latin typeface="仿宋" panose="02010609060101010101" pitchFamily="49" charset="-122"/>
              <a:ea typeface="仿宋" panose="02010609060101010101" pitchFamily="49" charset="-122"/>
            </a:endParaRPr>
          </a:p>
          <a:p>
            <a:r>
              <a:rPr lang="zh-CN" altLang="en-US" sz="2400" b="1" dirty="0">
                <a:effectLst/>
                <a:latin typeface="仿宋" panose="02010609060101010101" pitchFamily="49" charset="-122"/>
                <a:ea typeface="仿宋" panose="02010609060101010101" pitchFamily="49" charset="-122"/>
              </a:rPr>
              <a:t>直接前往相应的取餐点</a:t>
            </a:r>
            <a:endParaRPr lang="en-US" altLang="zh-CN" sz="2400" b="1" dirty="0">
              <a:effectLst/>
              <a:latin typeface="仿宋" panose="02010609060101010101" pitchFamily="49" charset="-122"/>
              <a:ea typeface="仿宋" panose="02010609060101010101" pitchFamily="49" charset="-122"/>
            </a:endParaRPr>
          </a:p>
          <a:p>
            <a:r>
              <a:rPr lang="zh-CN" altLang="en-US" sz="2400" b="1" dirty="0">
                <a:effectLst/>
                <a:latin typeface="仿宋" panose="02010609060101010101" pitchFamily="49" charset="-122"/>
                <a:ea typeface="仿宋" panose="02010609060101010101" pitchFamily="49" charset="-122"/>
              </a:rPr>
              <a:t>把食堂的一部分用作储藏室</a:t>
            </a:r>
            <a:endParaRPr lang="zh-CN" altLang="en-US" sz="2400" b="1" dirty="0">
              <a:latin typeface="仿宋" panose="02010609060101010101" pitchFamily="49" charset="-122"/>
              <a:ea typeface="仿宋" panose="02010609060101010101" pitchFamily="49" charset="-122"/>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图形"/>
          <p:cNvGrpSpPr/>
          <p:nvPr/>
        </p:nvGrpSpPr>
        <p:grpSpPr>
          <a:xfrm>
            <a:off x="0" y="0"/>
            <a:ext cx="12192000" cy="6858000"/>
            <a:chOff x="0" y="0"/>
            <a:chExt cx="19200" cy="10800"/>
          </a:xfrm>
        </p:grpSpPr>
        <p:pic>
          <p:nvPicPr>
            <p:cNvPr id="2" name="图形" descr="ai5_219810"/>
            <p:cNvPicPr>
              <a:picLocks noChangeAspect="1"/>
            </p:cNvPicPr>
            <p:nvPr/>
          </p:nvPicPr>
          <p:blipFill>
            <a:blip r:embed="rId1"/>
            <a:srcRect/>
            <a:stretch>
              <a:fillRect/>
            </a:stretch>
          </p:blipFill>
          <p:spPr>
            <a:xfrm>
              <a:off x="0" y="0"/>
              <a:ext cx="19198" cy="10800"/>
            </a:xfrm>
            <a:prstGeom prst="rect">
              <a:avLst/>
            </a:prstGeom>
          </p:spPr>
        </p:pic>
        <p:sp>
          <p:nvSpPr>
            <p:cNvPr id="11" name="图形"/>
            <p:cNvSpPr/>
            <p:nvPr/>
          </p:nvSpPr>
          <p:spPr>
            <a:xfrm>
              <a:off x="0" y="0"/>
              <a:ext cx="19201" cy="10801"/>
            </a:xfrm>
            <a:prstGeom prst="rect">
              <a:avLst/>
            </a:prstGeom>
            <a:gradFill>
              <a:gsLst>
                <a:gs pos="0">
                  <a:srgbClr val="66B1F6"/>
                </a:gs>
                <a:gs pos="42000">
                  <a:srgbClr val="66B1F6">
                    <a:alpha val="0"/>
                  </a:srgbClr>
                </a:gs>
              </a:gsLst>
              <a:lin ang="4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阿里巴巴普惠体" panose="00020600040101010101" charset="-122"/>
              </a:endParaRPr>
            </a:p>
          </p:txBody>
        </p:sp>
      </p:grpSp>
      <p:grpSp>
        <p:nvGrpSpPr>
          <p:cNvPr id="9" name="图形"/>
          <p:cNvGrpSpPr/>
          <p:nvPr/>
        </p:nvGrpSpPr>
        <p:grpSpPr>
          <a:xfrm>
            <a:off x="455930" y="1590040"/>
            <a:ext cx="5812790" cy="1598930"/>
            <a:chOff x="1063" y="2686"/>
            <a:chExt cx="9154" cy="2518"/>
          </a:xfrm>
        </p:grpSpPr>
        <p:sp>
          <p:nvSpPr>
            <p:cNvPr id="4" name="图形"/>
            <p:cNvSpPr txBox="1"/>
            <p:nvPr/>
          </p:nvSpPr>
          <p:spPr>
            <a:xfrm>
              <a:off x="3343" y="2686"/>
              <a:ext cx="2314" cy="2519"/>
            </a:xfrm>
            <a:prstGeom prst="rect">
              <a:avLst/>
            </a:prstGeom>
            <a:noFill/>
          </p:spPr>
          <p:txBody>
            <a:bodyPr wrap="square" rtlCol="0">
              <a:noAutofit/>
            </a:bodyPr>
            <a:lstStyle/>
            <a:p>
              <a:pPr algn="ctr"/>
              <a:r>
                <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rPr>
                <a:t>好</a:t>
              </a:r>
              <a:endPar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endParaRPr>
            </a:p>
          </p:txBody>
        </p:sp>
        <p:sp>
          <p:nvSpPr>
            <p:cNvPr id="5" name="图形"/>
            <p:cNvSpPr txBox="1"/>
            <p:nvPr/>
          </p:nvSpPr>
          <p:spPr>
            <a:xfrm>
              <a:off x="1063" y="2686"/>
              <a:ext cx="2314" cy="2519"/>
            </a:xfrm>
            <a:prstGeom prst="rect">
              <a:avLst/>
            </a:prstGeom>
            <a:noFill/>
          </p:spPr>
          <p:txBody>
            <a:bodyPr wrap="square" rtlCol="0">
              <a:noAutofit/>
            </a:bodyPr>
            <a:lstStyle/>
            <a:p>
              <a:pPr algn="ctr"/>
              <a:r>
                <a:rPr lang="zh-CN" altLang="en-US" sz="11500" b="1">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rPr>
                <a:t>你</a:t>
              </a:r>
              <a:endParaRPr lang="zh-CN" altLang="en-US" sz="11500" b="1">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endParaRPr>
            </a:p>
          </p:txBody>
        </p:sp>
        <p:sp>
          <p:nvSpPr>
            <p:cNvPr id="6" name="图形"/>
            <p:cNvSpPr txBox="1"/>
            <p:nvPr/>
          </p:nvSpPr>
          <p:spPr>
            <a:xfrm>
              <a:off x="5623" y="2686"/>
              <a:ext cx="2314" cy="2519"/>
            </a:xfrm>
            <a:prstGeom prst="rect">
              <a:avLst/>
            </a:prstGeom>
            <a:noFill/>
          </p:spPr>
          <p:txBody>
            <a:bodyPr wrap="square" rtlCol="0">
              <a:noAutofit/>
            </a:bodyPr>
            <a:lstStyle/>
            <a:p>
              <a:pPr algn="ctr"/>
              <a:r>
                <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rPr>
                <a:t>高</a:t>
              </a:r>
              <a:endPar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endParaRPr>
            </a:p>
          </p:txBody>
        </p:sp>
        <p:sp>
          <p:nvSpPr>
            <p:cNvPr id="7" name="图形"/>
            <p:cNvSpPr txBox="1"/>
            <p:nvPr/>
          </p:nvSpPr>
          <p:spPr>
            <a:xfrm>
              <a:off x="7903" y="2686"/>
              <a:ext cx="2314" cy="2519"/>
            </a:xfrm>
            <a:prstGeom prst="rect">
              <a:avLst/>
            </a:prstGeom>
            <a:noFill/>
          </p:spPr>
          <p:txBody>
            <a:bodyPr wrap="square" rtlCol="0">
              <a:noAutofit/>
            </a:bodyPr>
            <a:lstStyle/>
            <a:p>
              <a:pPr algn="ctr"/>
              <a:r>
                <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rPr>
                <a:t>考</a:t>
              </a:r>
              <a:endParaRPr lang="zh-CN" altLang="en-US" sz="11500" b="1" dirty="0">
                <a:gradFill>
                  <a:gsLst>
                    <a:gs pos="50000">
                      <a:schemeClr val="bg1"/>
                    </a:gs>
                    <a:gs pos="90000">
                      <a:srgbClr val="FEE101"/>
                    </a:gs>
                  </a:gsLst>
                  <a:lin ang="2700000" scaled="0"/>
                </a:gradFill>
                <a:effectLst>
                  <a:outerShdw blurRad="38100" dist="38100" dir="2700000" algn="tl">
                    <a:srgbClr val="000000">
                      <a:alpha val="43137"/>
                    </a:srgbClr>
                  </a:outerShdw>
                </a:effectLst>
                <a:latin typeface="日暮山河" panose="02000000000000000000" charset="-122"/>
                <a:ea typeface="日暮山河" panose="02000000000000000000" charset="-122"/>
                <a:cs typeface="阿里巴巴普惠体" panose="00020600040101010101" charset="-122"/>
              </a:endParaRPr>
            </a:p>
          </p:txBody>
        </p:sp>
      </p:grpSp>
      <p:pic>
        <p:nvPicPr>
          <p:cNvPr id="12" name="图形" descr="5c48316ed13c7"/>
          <p:cNvPicPr>
            <a:picLocks noChangeAspect="1"/>
          </p:cNvPicPr>
          <p:nvPr/>
        </p:nvPicPr>
        <p:blipFill>
          <a:blip r:embed="rId2"/>
          <a:srcRect/>
          <a:stretch>
            <a:fillRect/>
          </a:stretch>
        </p:blipFill>
        <p:spPr>
          <a:xfrm>
            <a:off x="0" y="223520"/>
            <a:ext cx="1028700" cy="120586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图形"/>
          <p:cNvGrpSpPr/>
          <p:nvPr/>
        </p:nvGrpSpPr>
        <p:grpSpPr>
          <a:xfrm>
            <a:off x="0" y="0"/>
            <a:ext cx="12190730" cy="6858000"/>
            <a:chOff x="0" y="0"/>
            <a:chExt cx="19198" cy="10800"/>
          </a:xfrm>
        </p:grpSpPr>
        <p:pic>
          <p:nvPicPr>
            <p:cNvPr id="3" name="图形"/>
            <p:cNvPicPr>
              <a:picLocks noChangeAspect="1"/>
            </p:cNvPicPr>
            <p:nvPr/>
          </p:nvPicPr>
          <p:blipFill>
            <a:blip r:embed="rId1" cstate="print">
              <a:extLst>
                <a:ext uri="{BEBA8EAE-BF5A-486C-A8C5-ECC9F3942E4B}">
                  <a14:imgProps xmlns:a14="http://schemas.microsoft.com/office/drawing/2010/main">
                    <a14:imgLayer r:embed="rId2">
                      <a14:imgEffect>
                        <a14:saturation sat="200000"/>
                      </a14:imgEffect>
                    </a14:imgLayer>
                  </a14:imgProps>
                </a:ext>
                <a:ext uri="{28A0092B-C50C-407E-A947-70E740481C1C}">
                  <a14:useLocalDpi xmlns:a14="http://schemas.microsoft.com/office/drawing/2010/main" val="0"/>
                </a:ext>
              </a:extLst>
            </a:blip>
            <a:srcRect/>
            <a:stretch>
              <a:fillRect/>
            </a:stretch>
          </p:blipFill>
          <p:spPr>
            <a:xfrm flipH="1">
              <a:off x="0" y="0"/>
              <a:ext cx="19198" cy="10800"/>
            </a:xfrm>
            <a:prstGeom prst="rect">
              <a:avLst/>
            </a:prstGeom>
          </p:spPr>
        </p:pic>
        <p:pic>
          <p:nvPicPr>
            <p:cNvPr id="4" name="图形" descr="5b29de9411707"/>
            <p:cNvPicPr>
              <a:picLocks noChangeAspect="1"/>
            </p:cNvPicPr>
            <p:nvPr/>
          </p:nvPicPr>
          <p:blipFill>
            <a:blip r:embed="rId3"/>
            <a:srcRect/>
            <a:stretch>
              <a:fillRect/>
            </a:stretch>
          </p:blipFill>
          <p:spPr>
            <a:xfrm>
              <a:off x="0" y="4051"/>
              <a:ext cx="6937" cy="6749"/>
            </a:xfrm>
            <a:prstGeom prst="rect">
              <a:avLst/>
            </a:prstGeom>
          </p:spPr>
        </p:pic>
      </p:grpSp>
      <p:sp>
        <p:nvSpPr>
          <p:cNvPr id="8" name="图形"/>
          <p:cNvSpPr txBox="1"/>
          <p:nvPr/>
        </p:nvSpPr>
        <p:spPr>
          <a:xfrm>
            <a:off x="4157345" y="1987550"/>
            <a:ext cx="7453630" cy="1353820"/>
          </a:xfrm>
          <a:prstGeom prst="rect">
            <a:avLst/>
          </a:prstGeom>
          <a:noFill/>
        </p:spPr>
        <p:txBody>
          <a:bodyPr wrap="square" lIns="0" tIns="0" rIns="0" bIns="0" rtlCol="0">
            <a:noAutofit/>
          </a:bodyPr>
          <a:lstStyle/>
          <a:p>
            <a:pPr algn="ctr"/>
            <a:r>
              <a:rPr lang="en-US" altLang="zh-CN" sz="60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Reading</a:t>
            </a:r>
            <a:r>
              <a:rPr lang="zh-CN" altLang="en-US" sz="60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 </a:t>
            </a:r>
            <a:r>
              <a:rPr lang="en-US" altLang="zh-CN" sz="60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rPr>
              <a:t>comprehension</a:t>
            </a:r>
            <a:endParaRPr lang="zh-CN" altLang="en-US" sz="6000" b="1" dirty="0">
              <a:gradFill>
                <a:gsLst>
                  <a:gs pos="50000">
                    <a:schemeClr val="bg1"/>
                  </a:gs>
                  <a:gs pos="90000">
                    <a:srgbClr val="FEE101"/>
                  </a:gs>
                </a:gsLst>
                <a:lin ang="5400000" scaled="0"/>
              </a:gradFill>
              <a:effectLst>
                <a:outerShdw blurRad="254000" sx="102000" sy="102000" algn="ctr" rotWithShape="0">
                  <a:schemeClr val="tx1">
                    <a:lumMod val="75000"/>
                    <a:lumOff val="25000"/>
                    <a:alpha val="40000"/>
                  </a:schemeClr>
                </a:outerShdw>
              </a:effectLst>
              <a:latin typeface="日暮山河" panose="02000000000000000000" charset="-122"/>
              <a:ea typeface="日暮山河" panose="02000000000000000000" charset="-122"/>
              <a:cs typeface="阿里巴巴普惠体" panose="00020600040101010101" charset="-122"/>
            </a:endParaRPr>
          </a:p>
        </p:txBody>
      </p:sp>
      <p:pic>
        <p:nvPicPr>
          <p:cNvPr id="14" name="图形" descr="5c48316ed13c7"/>
          <p:cNvPicPr>
            <a:picLocks noChangeAspect="1"/>
          </p:cNvPicPr>
          <p:nvPr/>
        </p:nvPicPr>
        <p:blipFill>
          <a:blip r:embed="rId4"/>
          <a:srcRect t="-566"/>
          <a:stretch>
            <a:fillRect/>
          </a:stretch>
        </p:blipFill>
        <p:spPr>
          <a:xfrm>
            <a:off x="10321290" y="0"/>
            <a:ext cx="1869440" cy="2146300"/>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strips(downLeft)">
                                      <p:cBhvr>
                                        <p:cTn id="7" dur="1000"/>
                                        <p:tgtEl>
                                          <p:spTgt spid="11"/>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wipe(down)">
                                      <p:cBhvr>
                                        <p:cTn id="11" dur="1000"/>
                                        <p:tgtEl>
                                          <p:spTgt spid="8"/>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000"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589" y="216568"/>
            <a:ext cx="6272464" cy="6376737"/>
          </a:xfrm>
          <a:prstGeom prst="rect">
            <a:avLst/>
          </a:prstGeom>
        </p:spPr>
      </p:pic>
      <p:sp>
        <p:nvSpPr>
          <p:cNvPr id="5" name="文本框 4"/>
          <p:cNvSpPr txBox="1"/>
          <p:nvPr/>
        </p:nvSpPr>
        <p:spPr>
          <a:xfrm>
            <a:off x="6497053" y="2148643"/>
            <a:ext cx="5470358" cy="3046988"/>
          </a:xfrm>
          <a:prstGeom prst="rect">
            <a:avLst/>
          </a:prstGeom>
          <a:noFill/>
        </p:spPr>
        <p:txBody>
          <a:bodyPr wrap="square">
            <a:spAutoFit/>
          </a:bodyPr>
          <a:lstStyle/>
          <a:p>
            <a:pPr algn="just"/>
            <a:r>
              <a:rPr lang="en-GB" altLang="zh-CN" sz="2400" b="1" dirty="0">
                <a:latin typeface="Times New Roman" panose="02020603050405020304" pitchFamily="18" charset="0"/>
                <a:cs typeface="Times New Roman" panose="02020603050405020304" pitchFamily="18" charset="0"/>
              </a:rPr>
              <a:t>Main idea:</a:t>
            </a:r>
            <a:r>
              <a:rPr lang="en-GB" altLang="zh-CN" sz="2400" dirty="0">
                <a:latin typeface="Times New Roman" panose="02020603050405020304" pitchFamily="18" charset="0"/>
                <a:cs typeface="Times New Roman" panose="02020603050405020304" pitchFamily="18" charset="0"/>
              </a:rPr>
              <a:t> Expedition Entomology invites participants to join research and conservation projects in remote, biodiverse areas to collect insect samples, document behavior, and discover new species. The text lists two upcoming expeditions (Panama and Thailand) and offers custom trip planning.</a:t>
            </a:r>
            <a:endParaRPr lang="zh-CN" altLang="en-US" sz="24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tags/tag1.xml><?xml version="1.0" encoding="utf-8"?>
<p:tagLst xmlns:p="http://schemas.openxmlformats.org/presentationml/2006/main">
  <p:tag name="KSO_WM_BEAUTIFY_FLAG" val="#wm#"/>
  <p:tag name="KSO_WM_TEMPLATE_CATEGORY" val="custom"/>
  <p:tag name="KSO_WM_TEMPLATE_INDEX" val="2020508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BEAUTIFY_FLAG" val="#wm#"/>
  <p:tag name="KSO_WM_TEMPLATE_CATEGORY" val="custom"/>
  <p:tag name="KSO_WM_TEMPLATE_INDEX" val="20205081"/>
</p:tagLst>
</file>

<file path=ppt/tags/tag3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xml><?xml version="1.0" encoding="utf-8"?>
<p:tagLst xmlns:p="http://schemas.openxmlformats.org/presentationml/2006/main">
  <p:tag name="KSO_WM_BEAUTIFY_FLAG" val="#wm#"/>
  <p:tag name="KSO_WM_TEMPLATE_CATEGORY" val="custom"/>
  <p:tag name="KSO_WM_TEMPLATE_INDEX" val="20205081"/>
</p:tagLst>
</file>

<file path=ppt/tags/tag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阿里巴巴普惠体"/>
        <a:ea typeface="阿里巴巴普惠体"/>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F1423"/>
      </a:dk2>
      <a:lt2>
        <a:srgbClr val="FFFFFF"/>
      </a:lt2>
      <a:accent1>
        <a:srgbClr val="66B1F6"/>
      </a:accent1>
      <a:accent2>
        <a:srgbClr val="FEE101"/>
      </a:accent2>
      <a:accent3>
        <a:srgbClr val="66B1F6"/>
      </a:accent3>
      <a:accent4>
        <a:srgbClr val="FEE101"/>
      </a:accent4>
      <a:accent5>
        <a:srgbClr val="66B1F6"/>
      </a:accent5>
      <a:accent6>
        <a:srgbClr val="FEE101"/>
      </a:accent6>
      <a:hlink>
        <a:srgbClr val="0563C1"/>
      </a:hlink>
      <a:folHlink>
        <a:srgbClr val="954D72"/>
      </a:folHlink>
    </a:clrScheme>
    <a:fontScheme name="自定义 9">
      <a:majorFont>
        <a:latin typeface="阿里巴巴普惠体"/>
        <a:ea typeface="阿里巴巴普惠体"/>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44473</Words>
  <Application>WPS 演示</Application>
  <PresentationFormat>宽屏</PresentationFormat>
  <Paragraphs>951</Paragraphs>
  <Slides>70</Slides>
  <Notes>13</Notes>
  <HiddenSlides>0</HiddenSlides>
  <MMClips>2</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70</vt:i4>
      </vt:variant>
    </vt:vector>
  </HeadingPairs>
  <TitlesOfParts>
    <vt:vector size="90" baseType="lpstr">
      <vt:lpstr>Arial</vt:lpstr>
      <vt:lpstr>宋体</vt:lpstr>
      <vt:lpstr>Wingdings</vt:lpstr>
      <vt:lpstr>微软雅黑</vt:lpstr>
      <vt:lpstr>Wingdings</vt:lpstr>
      <vt:lpstr>阿里巴巴普惠体</vt:lpstr>
      <vt:lpstr>HelveticaNeue</vt:lpstr>
      <vt:lpstr>华文新魏</vt:lpstr>
      <vt:lpstr>日暮山河</vt:lpstr>
      <vt:lpstr>Calibri</vt:lpstr>
      <vt:lpstr>仿宋</vt:lpstr>
      <vt:lpstr>Times New Roman</vt:lpstr>
      <vt:lpstr>Segoe Print</vt:lpstr>
      <vt:lpstr>Arial Unicode MS</vt:lpstr>
      <vt:lpstr>等线</vt:lpstr>
      <vt:lpstr>Symbol</vt:lpstr>
      <vt:lpstr>阿里巴巴普惠体</vt:lpstr>
      <vt:lpstr>阿里巴巴普惠体 B</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Administrator</cp:lastModifiedBy>
  <cp:revision>312</cp:revision>
  <dcterms:created xsi:type="dcterms:W3CDTF">2019-06-19T02:08:00Z</dcterms:created>
  <dcterms:modified xsi:type="dcterms:W3CDTF">2026-04-20T09:09:00Z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KSOSaveFontToCloudKey">
    <vt:lpwstr>212913176_cloud</vt:lpwstr>
  </property>
  <property fmtid="{D5CDD505-2E9C-101B-9397-08002B2CF9AE}" pid="4" name="ICV">
    <vt:lpwstr>34A87A8623BA4D7C8FEEAA3B5DA9FDE1</vt:lpwstr>
  </property>
</Properties>
</file>