
<file path=[Content_Types].xml><?xml version="1.0" encoding="utf-8"?>
<Types xmlns="http://schemas.openxmlformats.org/package/2006/content-types">
  <Default Extension="jpeg" ContentType="image/jpe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3"/>
    <p:sldMasterId id="2147483673" r:id="rId4"/>
    <p:sldMasterId id="2147483685" r:id="rId5"/>
  </p:sldMasterIdLst>
  <p:notesMasterIdLst>
    <p:notesMasterId r:id="rId10"/>
  </p:notesMasterIdLst>
  <p:sldIdLst>
    <p:sldId id="1983" r:id="rId6"/>
    <p:sldId id="1936" r:id="rId7"/>
    <p:sldId id="1937" r:id="rId8"/>
    <p:sldId id="1943" r:id="rId9"/>
    <p:sldId id="1965" r:id="rId11"/>
    <p:sldId id="1945" r:id="rId12"/>
    <p:sldId id="1956" r:id="rId13"/>
    <p:sldId id="1952" r:id="rId14"/>
    <p:sldId id="1953" r:id="rId15"/>
    <p:sldId id="1966" r:id="rId16"/>
    <p:sldId id="1954" r:id="rId17"/>
    <p:sldId id="1958" r:id="rId18"/>
    <p:sldId id="1959" r:id="rId19"/>
    <p:sldId id="1946" r:id="rId20"/>
    <p:sldId id="1964" r:id="rId21"/>
    <p:sldId id="1955" r:id="rId22"/>
    <p:sldId id="1962" r:id="rId23"/>
    <p:sldId id="1968" r:id="rId24"/>
    <p:sldId id="1969" r:id="rId25"/>
    <p:sldId id="1970" r:id="rId26"/>
    <p:sldId id="1967" r:id="rId27"/>
    <p:sldId id="1944" r:id="rId28"/>
  </p:sldIdLst>
  <p:sldSz cx="12192000" cy="6858000"/>
  <p:notesSz cx="6858000" cy="9144000"/>
  <p:embeddedFontLst>
    <p:embeddedFont>
      <p:font typeface="微软雅黑" panose="020B0503020204020204" charset="-122"/>
      <p:regular r:id="rId33"/>
    </p:embeddedFont>
    <p:embeddedFont>
      <p:font typeface="Calibri" panose="020F0502020204030204" charset="0"/>
      <p:regular r:id="rId34"/>
      <p:bold r:id="rId35"/>
      <p:italic r:id="rId36"/>
      <p:boldItalic r:id="rId37"/>
    </p:embeddedFont>
    <p:embeddedFont>
      <p:font typeface="黑体" panose="02010609060101010101" charset="-122"/>
      <p:regular r:id="rId38"/>
    </p:embeddedFont>
    <p:embeddedFont>
      <p:font typeface="Calibri Light" panose="020F0302020204030204" charset="0"/>
      <p:regular r:id="rId39"/>
      <p:italic r:id="rId40"/>
    </p:embeddedFont>
    <p:embeddedFont>
      <p:font typeface="等线" panose="02010600030101010101" charset="-122"/>
      <p:regular r:id="rId41"/>
    </p:embeddedFont>
    <p:embeddedFont>
      <p:font typeface="等线 Light" panose="02010600030101010101" charset="-122"/>
      <p:regular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248" initials="1" lastIdx="0" clrIdx="0"/>
  <p:cmAuthor id="2" name="作者" initials="作" lastIdx="0" clrIdx="1"/>
  <p:cmAuthor id="3" name="li jun" initials="l" lastIdx="0" clrIdx="0"/>
  <p:cmAuthor id="4" name="Mia Vida Villanueva" initials="M" lastIdx="0" clrIdx="0"/>
  <p:cmAuthor id="5" name="1206988966@qq.com" initials="1" lastIdx="0" clrIdx="2"/>
  <p:cmAuthor id="6" name="姜伟光" initials="姜" lastIdx="0" clrIdx="0"/>
  <p:cmAuthor id="7" name="Administrator" initials="A" lastIdx="0" clrIdx="3"/>
  <p:cmAuthor id="8" name="宋洁然" initials="宋" lastIdx="0" clrIdx="1"/>
  <p:cmAuthor id="9" name="ming qiu" initials="m" lastIdx="0" clrIdx="1"/>
  <p:cmAuthor id="0" name="user" initials="" lastIdx="0" clrIdx="0"/>
  <p:cmAuthor id="10" name="未知用户4" initials="未" lastIdx="0" clrIdx="0"/>
  <p:cmAuthor id="11" name="Admin" initials="A" lastIdx="0" clrIdx="0"/>
  <p:cmAuthor id="13" name="CommUser" initials="C" lastIdx="0" clrIdx="0"/>
  <p:cmAuthor id="14" name="zq" initials="z" lastIdx="0" clrIdx="0"/>
  <p:cmAuthor id="15" name="viola_yang" initials="v" lastIdx="0" clrIdx="0"/>
  <p:cmAuthor id="16" name="志龙 姜" initials="志" lastIdx="0" clrIdx="0"/>
  <p:cmAuthor id="17" name="SHMILY" initials="S" lastIdx="0" clrIdx="0"/>
  <p:cmAuthor id="18" name="admin" initials="a" lastIdx="0" clrIdx="0"/>
  <p:cmAuthor id="19" name="Tracy Chen" initials="T" lastIdx="0" clrIdx="0"/>
  <p:cmAuthor id="20" name="dongwc0205" initials="d" lastIdx="0" clrIdx="15"/>
  <p:cmAuthor id="21" name="Hi_ Young" initials="H" lastIdx="0" clrIdx="0"/>
  <p:cmAuthor id="22" name="pangyt" initials="p" lastIdx="0" clrIdx="0"/>
  <p:cmAuthor id="23" name="easonyoun" initials="e" lastIdx="0" clrIdx="0"/>
  <p:cmAuthor id="24" name="zhouyangfan" initials="z" lastIdx="0" clrIdx="0"/>
  <p:cmAuthor id="25" name="tplife" initials="t" lastIdx="0" clrIdx="0"/>
  <p:cmAuthor id="26" name="??" initials="?" lastIdx="0" clrIdx="0"/>
  <p:cmAuthor id="12" name="12279" initials="1" lastIdx="1" clrIdx="11"/>
  <p:cmAuthor id="1483810881" name="WPS_1679281038" initials="W" lastIdx="0" clrIdx="2"/>
  <p:cmAuthor id="2001" name="骆倩怡_Znauj26B" initials="authorId_382814100" lastIdx="0" clrIdx="0"/>
  <p:cmAuthor id="30" name="1875839796@qq.com" initials="" lastIdx="0" clrIdx="29"/>
  <p:cmAuthor id="31" name="熊仪_aYju7RJj" initials="熊" lastIdx="0" clrIdx="30"/>
  <p:cmAuthor id="32" name="yifei" initials="y" lastIdx="0" clrIdx="31"/>
  <p:cmAuthor id="33" name="kingsoft" initials="k" lastIdx="0" clrIdx="32"/>
  <p:cmAuthor id="34" name="ADMIN" initials="A" lastIdx="0" clrIdx="33"/>
  <p:cmAuthor id="35" name="zhouzean" initials="z" lastIdx="0" clrIdx="34"/>
  <p:cmAuthor id="36" name="李鹏飞_6bQfzI3a" initials="李" lastIdx="0" clrIdx="35"/>
  <p:cmAuthor id="37" name="李晓菲_MZFnUzi6" initials="李" lastIdx="0" clrIdx="36"/>
  <p:cmAuthor id="38" name="小珞_QjMfU7FR" initials="小" lastIdx="0" clrIdx="37"/>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F80BC"/>
    <a:srgbClr val="D8C7E5"/>
    <a:srgbClr val="1E0D2B"/>
    <a:srgbClr val="FFFFFF"/>
    <a:srgbClr val="720000"/>
    <a:srgbClr val="9A0000"/>
    <a:srgbClr val="803D1A"/>
    <a:srgbClr val="7B8088"/>
    <a:srgbClr val="AE8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Master" Target="slideMasters/slideMaster3.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121917" tIns="60958" rIns="121917" bIns="60958"/>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121917" tIns="60958" rIns="121917" bIns="60958"/>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a:prstGeom prst="rect">
            <a:avLst/>
          </a:prstGeom>
        </p:spPr>
        <p:txBody>
          <a:bodyPr lIns="121917" tIns="60958" rIns="121917" bIns="60958"/>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a:prstGeom prst="rect">
            <a:avLst/>
          </a:prstGeom>
        </p:spPr>
        <p:txBody>
          <a:bodyPr lIns="121917" tIns="60958" rIns="121917" bIns="60958"/>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39826D-3D35-43DB-AC13-7FE6D50F14CD}" type="slidenum">
              <a:rPr lang="zh-CN" altLang="en-US" smtClean="0"/>
            </a:fld>
            <a:endParaRPr lang="zh-CN" altLang="en-US"/>
          </a:p>
        </p:txBody>
      </p:sp>
      <p:sp>
        <p:nvSpPr>
          <p:cNvPr id="5" name="文本框 4"/>
          <p:cNvSpPr txBox="1"/>
          <p:nvPr userDrawn="1"/>
        </p:nvSpPr>
        <p:spPr>
          <a:xfrm>
            <a:off x="6101715" y="1697990"/>
            <a:ext cx="4064000" cy="368300"/>
          </a:xfrm>
          <a:prstGeom prst="rect">
            <a:avLst/>
          </a:prstGeom>
          <a:noFill/>
        </p:spPr>
        <p:txBody>
          <a:bodyPr wrap="square" rtlCol="0">
            <a:sp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5" Type="http://schemas.openxmlformats.org/officeDocument/2006/relationships/theme" Target="../theme/theme3.xml"/><Relationship Id="rId14" Type="http://schemas.openxmlformats.org/officeDocument/2006/relationships/image" Target="../media/image1.jpe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39618-264D-40B7-BFFC-7899F4CDF68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39826D-3D35-43DB-AC13-7FE6D50F14CD}" type="slidenum">
              <a:rPr lang="zh-CN" altLang="en-US" smtClean="0"/>
            </a:fld>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cxnSp>
        <p:nvCxnSpPr>
          <p:cNvPr id="9" name="直接连接符 8"/>
          <p:cNvCxnSpPr/>
          <p:nvPr userDrawn="1"/>
        </p:nvCxnSpPr>
        <p:spPr>
          <a:xfrm>
            <a:off x="4847861" y="544100"/>
            <a:ext cx="710478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861968" y="172516"/>
            <a:ext cx="3774964" cy="805031"/>
            <a:chOff x="903371" y="249943"/>
            <a:chExt cx="2831223" cy="679699"/>
          </a:xfrm>
        </p:grpSpPr>
        <p:sp>
          <p:nvSpPr>
            <p:cNvPr id="6" name="任意多边形 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 name="任意多边形 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C00000"/>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grpSp>
      <p:grpSp>
        <p:nvGrpSpPr>
          <p:cNvPr id="2" name="组合 1"/>
          <p:cNvGrpSpPr/>
          <p:nvPr userDrawn="1"/>
        </p:nvGrpSpPr>
        <p:grpSpPr>
          <a:xfrm>
            <a:off x="200787" y="63167"/>
            <a:ext cx="1212281" cy="952420"/>
            <a:chOff x="150590" y="47375"/>
            <a:chExt cx="909211" cy="714315"/>
          </a:xfrm>
        </p:grpSpPr>
        <p:grpSp>
          <p:nvGrpSpPr>
            <p:cNvPr id="13" name="组合 12"/>
            <p:cNvGrpSpPr/>
            <p:nvPr/>
          </p:nvGrpSpPr>
          <p:grpSpPr>
            <a:xfrm>
              <a:off x="179512" y="47375"/>
              <a:ext cx="714315" cy="714315"/>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charset="-122"/>
                </a:endParaRPr>
              </a:p>
            </p:txBody>
          </p:sp>
        </p:grpSp>
        <p:sp>
          <p:nvSpPr>
            <p:cNvPr id="12" name="TextBox 11"/>
            <p:cNvSpPr txBox="1"/>
            <p:nvPr/>
          </p:nvSpPr>
          <p:spPr>
            <a:xfrm>
              <a:off x="150590" y="177242"/>
              <a:ext cx="909211" cy="407194"/>
            </a:xfrm>
            <a:prstGeom prst="rect">
              <a:avLst/>
            </a:prstGeom>
            <a:noFill/>
          </p:spPr>
          <p:txBody>
            <a:bodyPr wrap="square" rtlCol="0">
              <a:spAutoFit/>
            </a:bodyPr>
            <a:lstStyle/>
            <a:p>
              <a:r>
                <a:rPr lang="en-US" altLang="zh-CN" sz="2935" b="1">
                  <a:solidFill>
                    <a:srgbClr val="C00000"/>
                  </a:solidFill>
                  <a:latin typeface="Something Fishy" panose="020B0806030902050204" pitchFamily="34" charset="0"/>
                </a:rPr>
                <a:t>LOGO</a:t>
              </a:r>
              <a:endParaRPr lang="zh-CN" altLang="en-US" sz="2935" b="1">
                <a:solidFill>
                  <a:srgbClr val="C00000"/>
                </a:solidFill>
                <a:latin typeface="Something Fishy" panose="020B0806030902050204" pitchFamily="34" charset="0"/>
              </a:endParaRPr>
            </a:p>
          </p:txBody>
        </p:sp>
      </p:grpSp>
      <p:pic>
        <p:nvPicPr>
          <p:cNvPr id="23" name="图片 22"/>
          <p:cNvPicPr>
            <a:picLocks noChangeAspect="1"/>
          </p:cNvPicPr>
          <p:nvPr userDrawn="1"/>
        </p:nvPicPr>
        <p:blipFill rotWithShape="1">
          <a:blip r:embed="rId13" cstate="print"/>
          <a:srcRect/>
          <a:stretch>
            <a:fillRect/>
          </a:stretch>
        </p:blipFill>
        <p:spPr>
          <a:xfrm>
            <a:off x="239607" y="49107"/>
            <a:ext cx="992293" cy="949113"/>
          </a:xfrm>
          <a:prstGeom prst="rect">
            <a:avLst/>
          </a:prstGeom>
        </p:spPr>
      </p:pic>
      <p:pic>
        <p:nvPicPr>
          <p:cNvPr id="5124" name="图片 6" descr="logo横版 png"/>
          <p:cNvPicPr>
            <a:picLocks noChangeAspect="1"/>
          </p:cNvPicPr>
          <p:nvPr userDrawn="1"/>
        </p:nvPicPr>
        <p:blipFill>
          <a:blip r:embed="rId1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mc:Choice xmlns:p14="http://schemas.microsoft.com/office/powerpoint/2010/main" Requires="p14">
      <p:transition spd="slow" p14:dur="12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BA3B82-A7C2-4350-964A-B86F1CE825A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C178AD-6212-4FD1-A27C-53B1EDB173AB}"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28.png"/><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80.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29.png"/><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8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30.png"/><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8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image" Target="../media/image31.png"/><Relationship Id="rId4" Type="http://schemas.openxmlformats.org/officeDocument/2006/relationships/image" Target="../media/image19.GIF"/><Relationship Id="rId3" Type="http://schemas.openxmlformats.org/officeDocument/2006/relationships/image" Target="../media/image15.GIF"/><Relationship Id="rId2" Type="http://schemas.openxmlformats.org/officeDocument/2006/relationships/tags" Target="../tags/tag184.xml"/><Relationship Id="rId1" Type="http://schemas.openxmlformats.org/officeDocument/2006/relationships/tags" Target="../tags/tag18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19.GIF"/><Relationship Id="rId3" Type="http://schemas.openxmlformats.org/officeDocument/2006/relationships/image" Target="../media/image32.png"/><Relationship Id="rId2" Type="http://schemas.openxmlformats.org/officeDocument/2006/relationships/image" Target="../media/image15.GIF"/><Relationship Id="rId1" Type="http://schemas.openxmlformats.org/officeDocument/2006/relationships/tags" Target="../tags/tag185.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19.GIF"/><Relationship Id="rId3" Type="http://schemas.openxmlformats.org/officeDocument/2006/relationships/image" Target="../media/image32.png"/><Relationship Id="rId2" Type="http://schemas.openxmlformats.org/officeDocument/2006/relationships/image" Target="../media/image15.GIF"/><Relationship Id="rId1" Type="http://schemas.openxmlformats.org/officeDocument/2006/relationships/tags" Target="../tags/tag18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image" Target="../media/image19.GIF"/><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15.GIF"/><Relationship Id="rId1" Type="http://schemas.openxmlformats.org/officeDocument/2006/relationships/tags" Target="../tags/tag18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8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tags" Target="../tags/tag189.xml"/><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image" Target="../media/image35.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36.png"/><Relationship Id="rId3" Type="http://schemas.openxmlformats.org/officeDocument/2006/relationships/tags" Target="../tags/tag190.xml"/><Relationship Id="rId2" Type="http://schemas.openxmlformats.org/officeDocument/2006/relationships/image" Target="../media/image19.GIF"/><Relationship Id="rId1" Type="http://schemas.openxmlformats.org/officeDocument/2006/relationships/image" Target="../media/image15.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37.png"/><Relationship Id="rId3" Type="http://schemas.openxmlformats.org/officeDocument/2006/relationships/tags" Target="../tags/tag191.xml"/><Relationship Id="rId2" Type="http://schemas.openxmlformats.org/officeDocument/2006/relationships/image" Target="../media/image19.GIF"/><Relationship Id="rId1" Type="http://schemas.openxmlformats.org/officeDocument/2006/relationships/image" Target="../media/image15.GIF"/></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38.png"/><Relationship Id="rId3" Type="http://schemas.openxmlformats.org/officeDocument/2006/relationships/tags" Target="../tags/tag192.xml"/><Relationship Id="rId2" Type="http://schemas.openxmlformats.org/officeDocument/2006/relationships/image" Target="../media/image19.GIF"/><Relationship Id="rId1" Type="http://schemas.openxmlformats.org/officeDocument/2006/relationships/image" Target="../media/image15.GIF"/></Relationships>
</file>

<file path=ppt/slides/_rels/slide22.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image" Target="../media/image9.png"/><Relationship Id="rId7" Type="http://schemas.microsoft.com/office/2007/relationships/hdphoto" Target="../media/image8.wdp"/><Relationship Id="rId6" Type="http://schemas.openxmlformats.org/officeDocument/2006/relationships/image" Target="../media/image7.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3" Type="http://schemas.openxmlformats.org/officeDocument/2006/relationships/slideLayout" Target="../slideLayouts/slideLayout43.xml"/><Relationship Id="rId12" Type="http://schemas.openxmlformats.org/officeDocument/2006/relationships/image" Target="../media/image19.GIF"/><Relationship Id="rId11" Type="http://schemas.openxmlformats.org/officeDocument/2006/relationships/image" Target="../media/image44.GIF"/><Relationship Id="rId10" Type="http://schemas.openxmlformats.org/officeDocument/2006/relationships/image" Target="../media/image15.GIF"/><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94" Type="http://schemas.openxmlformats.org/officeDocument/2006/relationships/slideLayout" Target="../slideLayouts/slideLayout43.xml"/><Relationship Id="rId93" Type="http://schemas.openxmlformats.org/officeDocument/2006/relationships/image" Target="../media/image19.GIF"/><Relationship Id="rId92" Type="http://schemas.openxmlformats.org/officeDocument/2006/relationships/tags" Target="../tags/tag80.xml"/><Relationship Id="rId91" Type="http://schemas.openxmlformats.org/officeDocument/2006/relationships/tags" Target="../tags/tag79.xml"/><Relationship Id="rId90" Type="http://schemas.openxmlformats.org/officeDocument/2006/relationships/tags" Target="../tags/tag78.xml"/><Relationship Id="rId9" Type="http://schemas.openxmlformats.org/officeDocument/2006/relationships/image" Target="../media/image14.png"/><Relationship Id="rId89" Type="http://schemas.openxmlformats.org/officeDocument/2006/relationships/tags" Target="../tags/tag77.xml"/><Relationship Id="rId88" Type="http://schemas.openxmlformats.org/officeDocument/2006/relationships/tags" Target="../tags/tag76.xml"/><Relationship Id="rId87" Type="http://schemas.openxmlformats.org/officeDocument/2006/relationships/tags" Target="../tags/tag75.xml"/><Relationship Id="rId86" Type="http://schemas.openxmlformats.org/officeDocument/2006/relationships/tags" Target="../tags/tag74.xml"/><Relationship Id="rId85" Type="http://schemas.openxmlformats.org/officeDocument/2006/relationships/tags" Target="../tags/tag73.xml"/><Relationship Id="rId84" Type="http://schemas.openxmlformats.org/officeDocument/2006/relationships/tags" Target="../tags/tag72.xml"/><Relationship Id="rId83" Type="http://schemas.openxmlformats.org/officeDocument/2006/relationships/tags" Target="../tags/tag71.xml"/><Relationship Id="rId82" Type="http://schemas.openxmlformats.org/officeDocument/2006/relationships/tags" Target="../tags/tag70.xml"/><Relationship Id="rId81" Type="http://schemas.openxmlformats.org/officeDocument/2006/relationships/tags" Target="../tags/tag69.xml"/><Relationship Id="rId80" Type="http://schemas.openxmlformats.org/officeDocument/2006/relationships/tags" Target="../tags/tag68.xml"/><Relationship Id="rId8" Type="http://schemas.openxmlformats.org/officeDocument/2006/relationships/tags" Target="../tags/tag1.xml"/><Relationship Id="rId79" Type="http://schemas.openxmlformats.org/officeDocument/2006/relationships/tags" Target="../tags/tag67.xml"/><Relationship Id="rId78" Type="http://schemas.openxmlformats.org/officeDocument/2006/relationships/tags" Target="../tags/tag66.xml"/><Relationship Id="rId77" Type="http://schemas.openxmlformats.org/officeDocument/2006/relationships/tags" Target="../tags/tag65.xml"/><Relationship Id="rId76" Type="http://schemas.openxmlformats.org/officeDocument/2006/relationships/tags" Target="../tags/tag64.xml"/><Relationship Id="rId75" Type="http://schemas.openxmlformats.org/officeDocument/2006/relationships/tags" Target="../tags/tag63.xml"/><Relationship Id="rId74" Type="http://schemas.openxmlformats.org/officeDocument/2006/relationships/tags" Target="../tags/tag62.xml"/><Relationship Id="rId73" Type="http://schemas.openxmlformats.org/officeDocument/2006/relationships/tags" Target="../tags/tag61.xml"/><Relationship Id="rId72" Type="http://schemas.openxmlformats.org/officeDocument/2006/relationships/tags" Target="../tags/tag60.xml"/><Relationship Id="rId71" Type="http://schemas.openxmlformats.org/officeDocument/2006/relationships/tags" Target="../tags/tag59.xml"/><Relationship Id="rId70" Type="http://schemas.openxmlformats.org/officeDocument/2006/relationships/tags" Target="../tags/tag58.xml"/><Relationship Id="rId7" Type="http://schemas.openxmlformats.org/officeDocument/2006/relationships/image" Target="../media/image13.png"/><Relationship Id="rId69" Type="http://schemas.openxmlformats.org/officeDocument/2006/relationships/tags" Target="../tags/tag57.xml"/><Relationship Id="rId68" Type="http://schemas.openxmlformats.org/officeDocument/2006/relationships/tags" Target="../tags/tag56.xml"/><Relationship Id="rId67" Type="http://schemas.openxmlformats.org/officeDocument/2006/relationships/tags" Target="../tags/tag55.xml"/><Relationship Id="rId66" Type="http://schemas.openxmlformats.org/officeDocument/2006/relationships/tags" Target="../tags/tag54.xml"/><Relationship Id="rId65" Type="http://schemas.openxmlformats.org/officeDocument/2006/relationships/tags" Target="../tags/tag53.xml"/><Relationship Id="rId64" Type="http://schemas.openxmlformats.org/officeDocument/2006/relationships/tags" Target="../tags/tag52.xml"/><Relationship Id="rId63" Type="http://schemas.openxmlformats.org/officeDocument/2006/relationships/tags" Target="../tags/tag51.xml"/><Relationship Id="rId62" Type="http://schemas.openxmlformats.org/officeDocument/2006/relationships/tags" Target="../tags/tag50.xml"/><Relationship Id="rId61" Type="http://schemas.openxmlformats.org/officeDocument/2006/relationships/tags" Target="../tags/tag49.xml"/><Relationship Id="rId60" Type="http://schemas.openxmlformats.org/officeDocument/2006/relationships/tags" Target="../tags/tag48.xml"/><Relationship Id="rId6" Type="http://schemas.openxmlformats.org/officeDocument/2006/relationships/image" Target="../media/image12.png"/><Relationship Id="rId59" Type="http://schemas.openxmlformats.org/officeDocument/2006/relationships/tags" Target="../tags/tag47.xml"/><Relationship Id="rId58" Type="http://schemas.openxmlformats.org/officeDocument/2006/relationships/tags" Target="../tags/tag46.xml"/><Relationship Id="rId57" Type="http://schemas.openxmlformats.org/officeDocument/2006/relationships/tags" Target="../tags/tag45.xml"/><Relationship Id="rId56" Type="http://schemas.openxmlformats.org/officeDocument/2006/relationships/tags" Target="../tags/tag44.xml"/><Relationship Id="rId55" Type="http://schemas.openxmlformats.org/officeDocument/2006/relationships/tags" Target="../tags/tag43.xml"/><Relationship Id="rId54" Type="http://schemas.openxmlformats.org/officeDocument/2006/relationships/tags" Target="../tags/tag42.xml"/><Relationship Id="rId53" Type="http://schemas.openxmlformats.org/officeDocument/2006/relationships/tags" Target="../tags/tag41.xml"/><Relationship Id="rId52" Type="http://schemas.openxmlformats.org/officeDocument/2006/relationships/tags" Target="../tags/tag40.xml"/><Relationship Id="rId51" Type="http://schemas.openxmlformats.org/officeDocument/2006/relationships/tags" Target="../tags/tag39.xml"/><Relationship Id="rId50" Type="http://schemas.openxmlformats.org/officeDocument/2006/relationships/tags" Target="../tags/tag38.xml"/><Relationship Id="rId5" Type="http://schemas.openxmlformats.org/officeDocument/2006/relationships/image" Target="../media/image11.png"/><Relationship Id="rId49" Type="http://schemas.openxmlformats.org/officeDocument/2006/relationships/tags" Target="../tags/tag37.xml"/><Relationship Id="rId48" Type="http://schemas.openxmlformats.org/officeDocument/2006/relationships/tags" Target="../tags/tag36.xml"/><Relationship Id="rId47" Type="http://schemas.openxmlformats.org/officeDocument/2006/relationships/tags" Target="../tags/tag35.xml"/><Relationship Id="rId46" Type="http://schemas.openxmlformats.org/officeDocument/2006/relationships/tags" Target="../tags/tag34.xml"/><Relationship Id="rId45" Type="http://schemas.openxmlformats.org/officeDocument/2006/relationships/tags" Target="../tags/tag33.xml"/><Relationship Id="rId44" Type="http://schemas.openxmlformats.org/officeDocument/2006/relationships/tags" Target="../tags/tag32.xml"/><Relationship Id="rId43" Type="http://schemas.openxmlformats.org/officeDocument/2006/relationships/tags" Target="../tags/tag31.xml"/><Relationship Id="rId42" Type="http://schemas.openxmlformats.org/officeDocument/2006/relationships/tags" Target="../tags/tag30.xml"/><Relationship Id="rId41" Type="http://schemas.openxmlformats.org/officeDocument/2006/relationships/tags" Target="../tags/tag29.xml"/><Relationship Id="rId40" Type="http://schemas.openxmlformats.org/officeDocument/2006/relationships/tags" Target="../tags/tag28.xml"/><Relationship Id="rId4" Type="http://schemas.openxmlformats.org/officeDocument/2006/relationships/image" Target="../media/image10.png"/><Relationship Id="rId39" Type="http://schemas.openxmlformats.org/officeDocument/2006/relationships/tags" Target="../tags/tag27.xml"/><Relationship Id="rId38" Type="http://schemas.openxmlformats.org/officeDocument/2006/relationships/tags" Target="../tags/tag26.xml"/><Relationship Id="rId37" Type="http://schemas.openxmlformats.org/officeDocument/2006/relationships/tags" Target="../tags/tag25.xml"/><Relationship Id="rId36" Type="http://schemas.openxmlformats.org/officeDocument/2006/relationships/tags" Target="../tags/tag24.xml"/><Relationship Id="rId35" Type="http://schemas.openxmlformats.org/officeDocument/2006/relationships/tags" Target="../tags/tag23.xml"/><Relationship Id="rId34" Type="http://schemas.openxmlformats.org/officeDocument/2006/relationships/tags" Target="../tags/tag22.xml"/><Relationship Id="rId33" Type="http://schemas.openxmlformats.org/officeDocument/2006/relationships/tags" Target="../tags/tag21.xml"/><Relationship Id="rId32" Type="http://schemas.openxmlformats.org/officeDocument/2006/relationships/tags" Target="../tags/tag20.xml"/><Relationship Id="rId31" Type="http://schemas.openxmlformats.org/officeDocument/2006/relationships/tags" Target="../tags/tag19.xml"/><Relationship Id="rId30" Type="http://schemas.openxmlformats.org/officeDocument/2006/relationships/tags" Target="../tags/tag18.xml"/><Relationship Id="rId3" Type="http://schemas.openxmlformats.org/officeDocument/2006/relationships/image" Target="../media/image9.png"/><Relationship Id="rId29" Type="http://schemas.openxmlformats.org/officeDocument/2006/relationships/tags" Target="../tags/tag17.xml"/><Relationship Id="rId28" Type="http://schemas.openxmlformats.org/officeDocument/2006/relationships/tags" Target="../tags/tag16.xml"/><Relationship Id="rId27" Type="http://schemas.openxmlformats.org/officeDocument/2006/relationships/tags" Target="../tags/tag15.xml"/><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tags" Target="../tags/tag12.xml"/><Relationship Id="rId23" Type="http://schemas.openxmlformats.org/officeDocument/2006/relationships/tags" Target="../tags/tag11.xml"/><Relationship Id="rId22" Type="http://schemas.openxmlformats.org/officeDocument/2006/relationships/tags" Target="../tags/tag10.xml"/><Relationship Id="rId21" Type="http://schemas.openxmlformats.org/officeDocument/2006/relationships/tags" Target="../tags/tag9.xml"/><Relationship Id="rId20" Type="http://schemas.openxmlformats.org/officeDocument/2006/relationships/tags" Target="../tags/tag8.xml"/><Relationship Id="rId2" Type="http://schemas.microsoft.com/office/2007/relationships/hdphoto" Target="../media/image8.wdp"/><Relationship Id="rId19" Type="http://schemas.openxmlformats.org/officeDocument/2006/relationships/tags" Target="../tags/tag7.xml"/><Relationship Id="rId18" Type="http://schemas.openxmlformats.org/officeDocument/2006/relationships/tags" Target="../tags/tag6.xml"/><Relationship Id="rId17" Type="http://schemas.openxmlformats.org/officeDocument/2006/relationships/tags" Target="../tags/tag5.xml"/><Relationship Id="rId16" Type="http://schemas.openxmlformats.org/officeDocument/2006/relationships/tags" Target="../tags/tag4.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image" Target="../media/image18.GIF"/><Relationship Id="rId12" Type="http://schemas.openxmlformats.org/officeDocument/2006/relationships/image" Target="../media/image17.png"/><Relationship Id="rId11" Type="http://schemas.openxmlformats.org/officeDocument/2006/relationships/image" Target="../media/image16.GIF"/><Relationship Id="rId10" Type="http://schemas.openxmlformats.org/officeDocument/2006/relationships/image" Target="../media/image15.GIF"/><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5.GIF"/><Relationship Id="rId13" Type="http://schemas.openxmlformats.org/officeDocument/2006/relationships/notesSlide" Target="../notesSlides/notesSlide1.xml"/><Relationship Id="rId12" Type="http://schemas.openxmlformats.org/officeDocument/2006/relationships/slideLayout" Target="../slideLayouts/slideLayout43.xml"/><Relationship Id="rId11" Type="http://schemas.openxmlformats.org/officeDocument/2006/relationships/tags" Target="../tags/tag87.xml"/><Relationship Id="rId10" Type="http://schemas.openxmlformats.org/officeDocument/2006/relationships/image" Target="../media/image19.GIF"/><Relationship Id="rId1" Type="http://schemas.openxmlformats.org/officeDocument/2006/relationships/tags" Target="../tags/tag81.xml"/></Relationships>
</file>

<file path=ppt/slides/_rels/slide5.xml.rels><?xml version="1.0" encoding="UTF-8" standalone="yes"?>
<Relationships xmlns="http://schemas.openxmlformats.org/package/2006/relationships"><Relationship Id="rId93" Type="http://schemas.openxmlformats.org/officeDocument/2006/relationships/notesSlide" Target="../notesSlides/notesSlide2.xml"/><Relationship Id="rId92" Type="http://schemas.openxmlformats.org/officeDocument/2006/relationships/slideLayout" Target="../slideLayouts/slideLayout43.xml"/><Relationship Id="rId91" Type="http://schemas.openxmlformats.org/officeDocument/2006/relationships/tags" Target="../tags/tag173.xml"/><Relationship Id="rId90" Type="http://schemas.openxmlformats.org/officeDocument/2006/relationships/image" Target="../media/image19.GIF"/><Relationship Id="rId9" Type="http://schemas.openxmlformats.org/officeDocument/2006/relationships/tags" Target="../tags/tag94.xml"/><Relationship Id="rId89" Type="http://schemas.openxmlformats.org/officeDocument/2006/relationships/tags" Target="../tags/tag172.xml"/><Relationship Id="rId88" Type="http://schemas.openxmlformats.org/officeDocument/2006/relationships/tags" Target="../tags/tag171.xml"/><Relationship Id="rId87" Type="http://schemas.openxmlformats.org/officeDocument/2006/relationships/tags" Target="../tags/tag170.xml"/><Relationship Id="rId86" Type="http://schemas.openxmlformats.org/officeDocument/2006/relationships/tags" Target="../tags/tag169.xml"/><Relationship Id="rId85" Type="http://schemas.openxmlformats.org/officeDocument/2006/relationships/tags" Target="../tags/tag168.xml"/><Relationship Id="rId84" Type="http://schemas.openxmlformats.org/officeDocument/2006/relationships/image" Target="../media/image21.png"/><Relationship Id="rId83" Type="http://schemas.openxmlformats.org/officeDocument/2006/relationships/image" Target="../media/image22.png"/><Relationship Id="rId82" Type="http://schemas.openxmlformats.org/officeDocument/2006/relationships/tags" Target="../tags/tag167.xml"/><Relationship Id="rId81" Type="http://schemas.openxmlformats.org/officeDocument/2006/relationships/tags" Target="../tags/tag166.xml"/><Relationship Id="rId80" Type="http://schemas.openxmlformats.org/officeDocument/2006/relationships/tags" Target="../tags/tag165.xml"/><Relationship Id="rId8" Type="http://schemas.openxmlformats.org/officeDocument/2006/relationships/tags" Target="../tags/tag93.xml"/><Relationship Id="rId79" Type="http://schemas.openxmlformats.org/officeDocument/2006/relationships/tags" Target="../tags/tag164.xml"/><Relationship Id="rId78" Type="http://schemas.openxmlformats.org/officeDocument/2006/relationships/tags" Target="../tags/tag163.xml"/><Relationship Id="rId77" Type="http://schemas.openxmlformats.org/officeDocument/2006/relationships/tags" Target="../tags/tag162.xml"/><Relationship Id="rId76" Type="http://schemas.openxmlformats.org/officeDocument/2006/relationships/tags" Target="../tags/tag161.xml"/><Relationship Id="rId75" Type="http://schemas.openxmlformats.org/officeDocument/2006/relationships/tags" Target="../tags/tag160.xml"/><Relationship Id="rId74" Type="http://schemas.openxmlformats.org/officeDocument/2006/relationships/tags" Target="../tags/tag159.xml"/><Relationship Id="rId73" Type="http://schemas.openxmlformats.org/officeDocument/2006/relationships/tags" Target="../tags/tag158.xml"/><Relationship Id="rId72" Type="http://schemas.openxmlformats.org/officeDocument/2006/relationships/tags" Target="../tags/tag157.xml"/><Relationship Id="rId71" Type="http://schemas.openxmlformats.org/officeDocument/2006/relationships/tags" Target="../tags/tag156.xml"/><Relationship Id="rId70" Type="http://schemas.openxmlformats.org/officeDocument/2006/relationships/tags" Target="../tags/tag155.xml"/><Relationship Id="rId7" Type="http://schemas.openxmlformats.org/officeDocument/2006/relationships/tags" Target="../tags/tag92.xml"/><Relationship Id="rId69" Type="http://schemas.openxmlformats.org/officeDocument/2006/relationships/tags" Target="../tags/tag154.xml"/><Relationship Id="rId68" Type="http://schemas.openxmlformats.org/officeDocument/2006/relationships/tags" Target="../tags/tag153.xml"/><Relationship Id="rId67" Type="http://schemas.openxmlformats.org/officeDocument/2006/relationships/tags" Target="../tags/tag152.xml"/><Relationship Id="rId66" Type="http://schemas.openxmlformats.org/officeDocument/2006/relationships/tags" Target="../tags/tag151.xml"/><Relationship Id="rId65" Type="http://schemas.openxmlformats.org/officeDocument/2006/relationships/tags" Target="../tags/tag150.xml"/><Relationship Id="rId64" Type="http://schemas.openxmlformats.org/officeDocument/2006/relationships/tags" Target="../tags/tag149.xml"/><Relationship Id="rId63" Type="http://schemas.openxmlformats.org/officeDocument/2006/relationships/tags" Target="../tags/tag148.xml"/><Relationship Id="rId62" Type="http://schemas.openxmlformats.org/officeDocument/2006/relationships/tags" Target="../tags/tag147.xml"/><Relationship Id="rId61" Type="http://schemas.openxmlformats.org/officeDocument/2006/relationships/tags" Target="../tags/tag146.xml"/><Relationship Id="rId60" Type="http://schemas.openxmlformats.org/officeDocument/2006/relationships/tags" Target="../tags/tag145.xml"/><Relationship Id="rId6" Type="http://schemas.openxmlformats.org/officeDocument/2006/relationships/tags" Target="../tags/tag91.xml"/><Relationship Id="rId59" Type="http://schemas.openxmlformats.org/officeDocument/2006/relationships/tags" Target="../tags/tag144.xml"/><Relationship Id="rId58" Type="http://schemas.openxmlformats.org/officeDocument/2006/relationships/tags" Target="../tags/tag143.xml"/><Relationship Id="rId57" Type="http://schemas.openxmlformats.org/officeDocument/2006/relationships/tags" Target="../tags/tag142.xml"/><Relationship Id="rId56" Type="http://schemas.openxmlformats.org/officeDocument/2006/relationships/tags" Target="../tags/tag141.xml"/><Relationship Id="rId55" Type="http://schemas.openxmlformats.org/officeDocument/2006/relationships/tags" Target="../tags/tag140.xml"/><Relationship Id="rId54" Type="http://schemas.openxmlformats.org/officeDocument/2006/relationships/tags" Target="../tags/tag139.xml"/><Relationship Id="rId53" Type="http://schemas.openxmlformats.org/officeDocument/2006/relationships/tags" Target="../tags/tag138.xml"/><Relationship Id="rId52" Type="http://schemas.openxmlformats.org/officeDocument/2006/relationships/tags" Target="../tags/tag137.xml"/><Relationship Id="rId51" Type="http://schemas.openxmlformats.org/officeDocument/2006/relationships/tags" Target="../tags/tag136.xml"/><Relationship Id="rId50" Type="http://schemas.openxmlformats.org/officeDocument/2006/relationships/tags" Target="../tags/tag135.xml"/><Relationship Id="rId5" Type="http://schemas.openxmlformats.org/officeDocument/2006/relationships/tags" Target="../tags/tag90.xml"/><Relationship Id="rId49" Type="http://schemas.openxmlformats.org/officeDocument/2006/relationships/tags" Target="../tags/tag134.xml"/><Relationship Id="rId48" Type="http://schemas.openxmlformats.org/officeDocument/2006/relationships/tags" Target="../tags/tag133.xml"/><Relationship Id="rId47" Type="http://schemas.openxmlformats.org/officeDocument/2006/relationships/tags" Target="../tags/tag132.xml"/><Relationship Id="rId46" Type="http://schemas.openxmlformats.org/officeDocument/2006/relationships/tags" Target="../tags/tag131.xml"/><Relationship Id="rId45" Type="http://schemas.openxmlformats.org/officeDocument/2006/relationships/tags" Target="../tags/tag130.xml"/><Relationship Id="rId44" Type="http://schemas.openxmlformats.org/officeDocument/2006/relationships/tags" Target="../tags/tag129.xml"/><Relationship Id="rId43" Type="http://schemas.openxmlformats.org/officeDocument/2006/relationships/tags" Target="../tags/tag128.xml"/><Relationship Id="rId42" Type="http://schemas.openxmlformats.org/officeDocument/2006/relationships/tags" Target="../tags/tag127.xml"/><Relationship Id="rId41" Type="http://schemas.openxmlformats.org/officeDocument/2006/relationships/tags" Target="../tags/tag126.xml"/><Relationship Id="rId40" Type="http://schemas.openxmlformats.org/officeDocument/2006/relationships/tags" Target="../tags/tag125.xml"/><Relationship Id="rId4" Type="http://schemas.openxmlformats.org/officeDocument/2006/relationships/tags" Target="../tags/tag89.xml"/><Relationship Id="rId39" Type="http://schemas.openxmlformats.org/officeDocument/2006/relationships/tags" Target="../tags/tag124.xml"/><Relationship Id="rId38" Type="http://schemas.openxmlformats.org/officeDocument/2006/relationships/tags" Target="../tags/tag123.xml"/><Relationship Id="rId37" Type="http://schemas.openxmlformats.org/officeDocument/2006/relationships/tags" Target="../tags/tag122.xml"/><Relationship Id="rId36" Type="http://schemas.openxmlformats.org/officeDocument/2006/relationships/tags" Target="../tags/tag121.xml"/><Relationship Id="rId35" Type="http://schemas.openxmlformats.org/officeDocument/2006/relationships/tags" Target="../tags/tag120.xml"/><Relationship Id="rId34" Type="http://schemas.openxmlformats.org/officeDocument/2006/relationships/tags" Target="../tags/tag119.xml"/><Relationship Id="rId33" Type="http://schemas.openxmlformats.org/officeDocument/2006/relationships/tags" Target="../tags/tag118.xml"/><Relationship Id="rId32" Type="http://schemas.openxmlformats.org/officeDocument/2006/relationships/tags" Target="../tags/tag117.xml"/><Relationship Id="rId31" Type="http://schemas.openxmlformats.org/officeDocument/2006/relationships/tags" Target="../tags/tag116.xml"/><Relationship Id="rId30" Type="http://schemas.openxmlformats.org/officeDocument/2006/relationships/tags" Target="../tags/tag115.xml"/><Relationship Id="rId3" Type="http://schemas.openxmlformats.org/officeDocument/2006/relationships/image" Target="../media/image16.GIF"/><Relationship Id="rId29" Type="http://schemas.openxmlformats.org/officeDocument/2006/relationships/tags" Target="../tags/tag114.xml"/><Relationship Id="rId28" Type="http://schemas.openxmlformats.org/officeDocument/2006/relationships/tags" Target="../tags/tag113.xml"/><Relationship Id="rId27" Type="http://schemas.openxmlformats.org/officeDocument/2006/relationships/tags" Target="../tags/tag112.xml"/><Relationship Id="rId26" Type="http://schemas.openxmlformats.org/officeDocument/2006/relationships/tags" Target="../tags/tag111.xml"/><Relationship Id="rId25" Type="http://schemas.openxmlformats.org/officeDocument/2006/relationships/tags" Target="../tags/tag110.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image" Target="../media/image15.GIF"/><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19.GIF"/><Relationship Id="rId3" Type="http://schemas.openxmlformats.org/officeDocument/2006/relationships/image" Target="../media/image15.GIF"/><Relationship Id="rId2" Type="http://schemas.openxmlformats.org/officeDocument/2006/relationships/tags" Target="../tags/tag174.xml"/><Relationship Id="rId1"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43.xml"/><Relationship Id="rId7" Type="http://schemas.openxmlformats.org/officeDocument/2006/relationships/image" Target="../media/image19.GIF"/><Relationship Id="rId6" Type="http://schemas.openxmlformats.org/officeDocument/2006/relationships/image" Target="../media/image25.png"/><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image" Target="../media/image15.GIF"/><Relationship Id="rId2" Type="http://schemas.openxmlformats.org/officeDocument/2006/relationships/tags" Target="../tags/tag175.xml"/><Relationship Id="rId1" Type="http://schemas.openxmlformats.org/officeDocument/2006/relationships/image" Target="../media/image24.GIF"/></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26.png"/><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78.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27.png"/><Relationship Id="rId3" Type="http://schemas.openxmlformats.org/officeDocument/2006/relationships/image" Target="../media/image19.GIF"/><Relationship Id="rId2" Type="http://schemas.openxmlformats.org/officeDocument/2006/relationships/image" Target="../media/image15.GIF"/><Relationship Id="rId1"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9875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32080" y="825500"/>
          <a:ext cx="11897360" cy="5826125"/>
        </p:xfrm>
        <a:graphic>
          <a:graphicData uri="http://schemas.openxmlformats.org/drawingml/2006/table">
            <a:tbl>
              <a:tblPr firstRow="1" bandRow="1">
                <a:tableStyleId>{5940675A-B579-460E-94D1-54222C63F5DA}</a:tableStyleId>
              </a:tblPr>
              <a:tblGrid>
                <a:gridCol w="1990090"/>
                <a:gridCol w="2402840"/>
                <a:gridCol w="7504430"/>
              </a:tblGrid>
              <a:tr h="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6036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r>
                        <a:rPr lang="en-US" sz="2400">
                          <a:latin typeface="黑体" panose="02010609060101010101" charset="-122"/>
                          <a:ea typeface="黑体" panose="02010609060101010101" charset="-122"/>
                          <a:cs typeface="黑体" panose="02010609060101010101" charset="-122"/>
                          <a:sym typeface="+mn-ea"/>
                        </a:rPr>
                        <a:t>同义复现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bonded with</a:t>
                      </a:r>
                      <a:r>
                        <a:rPr lang="en-US" altLang="zh-CN" sz="2000" b="0">
                          <a:latin typeface="Times New Roman" panose="02020603050405020304" charset="0"/>
                          <a:ea typeface="宋体" panose="02010600030101010101" pitchFamily="2" charset="-122"/>
                          <a:cs typeface="Times New Roman" panose="02020603050405020304" charset="0"/>
                          <a:sym typeface="+mn-ea"/>
                        </a:rPr>
                        <a:t>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②</a:t>
                      </a:r>
                      <a:r>
                        <a:rPr lang="en-US" altLang="zh-CN" sz="2000" b="0">
                          <a:latin typeface="Times New Roman" panose="02020603050405020304" charset="0"/>
                          <a:ea typeface="宋体" panose="02010600030101010101" pitchFamily="2" charset="-122"/>
                          <a:cs typeface="Times New Roman" panose="02020603050405020304" charset="0"/>
                          <a:sym typeface="+mn-ea"/>
                        </a:rPr>
                        <a:t>where Piper had </a:t>
                      </a:r>
                      <a:r>
                        <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rPr>
                        <a:t>skillfully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moved through the poles</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en-US" sz="2000">
                          <a:latin typeface="Times New Roman" panose="02020603050405020304" charset="0"/>
                          <a:ea typeface="宋体" panose="02010600030101010101" pitchFamily="2" charset="-122"/>
                          <a:cs typeface="Times New Roman" panose="02020603050405020304" charset="0"/>
                          <a:sym typeface="+mn-ea"/>
                        </a:rPr>
                        <a:t>③</a:t>
                      </a:r>
                      <a:r>
                        <a:rPr lang="en-US" altLang="zh-CN" sz="2000">
                          <a:latin typeface="Times New Roman" panose="02020603050405020304" charset="0"/>
                          <a:ea typeface="宋体" panose="02010600030101010101" pitchFamily="2" charset="-122"/>
                          <a:cs typeface="Times New Roman" panose="02020603050405020304" charset="0"/>
                          <a:sym typeface="+mn-ea"/>
                        </a:rPr>
                        <a:t>won</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 </a:t>
                      </a:r>
                      <a:r>
                        <a:rPr lang="en-US" altLang="zh-CN" sz="2000" u="sng">
                          <a:solidFill>
                            <a:srgbClr val="C00000"/>
                          </a:solidFill>
                          <a:latin typeface="Times New Roman" panose="02020603050405020304" charset="0"/>
                          <a:ea typeface="宋体" panose="02010600030101010101" pitchFamily="2" charset="-122"/>
                          <a:cs typeface="Times New Roman" panose="02020603050405020304" charset="0"/>
                          <a:sym typeface="+mn-ea"/>
                        </a:rPr>
                        <a:t>second</a:t>
                      </a:r>
                      <a:r>
                        <a:rPr lang="en-US" altLang="zh-CN" sz="2000">
                          <a:latin typeface="Times New Roman" panose="02020603050405020304" charset="0"/>
                          <a:ea typeface="宋体" panose="02010600030101010101" pitchFamily="2" charset="-122"/>
                          <a:cs typeface="Times New Roman" panose="02020603050405020304" charset="0"/>
                          <a:sym typeface="+mn-ea"/>
                        </a:rPr>
                        <a:t> place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 obstacle</a:t>
                      </a:r>
                      <a:r>
                        <a:rPr lang="en-US" altLang="zh-CN" sz="2000">
                          <a:latin typeface="Times New Roman" panose="02020603050405020304" charset="0"/>
                          <a:ea typeface="宋体" panose="02010600030101010101" pitchFamily="2" charset="-122"/>
                          <a:cs typeface="Times New Roman" panose="02020603050405020304" charset="0"/>
                          <a:sym typeface="+mn-ea"/>
                        </a:rPr>
                        <a:t> course race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④</a:t>
                      </a:r>
                      <a:r>
                        <a:rPr lang="en-US" altLang="zh-CN" sz="2000" b="0">
                          <a:latin typeface="Times New Roman" panose="02020603050405020304" charset="0"/>
                          <a:ea typeface="宋体" panose="02010600030101010101" pitchFamily="2" charset="-122"/>
                          <a:cs typeface="Times New Roman" panose="02020603050405020304" charset="0"/>
                          <a:sym typeface="+mn-ea"/>
                        </a:rPr>
                        <a:t>beautiful with his shiny hair</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Before leaving, that uncle also gave me an elaborately designed book on </a:t>
                      </a:r>
                      <a:r>
                        <a:rPr lang="en-US" altLang="zh-CN" sz="2400" b="0" u="sng">
                          <a:noFill/>
                          <a:latin typeface="Times New Roman" panose="02020603050405020304" charset="0"/>
                          <a:ea typeface="宋体" panose="02010600030101010101" pitchFamily="2" charset="-122"/>
                          <a:cs typeface="Times New Roman" panose="02020603050405020304" charset="0"/>
                        </a:rPr>
                        <a:t>Chinese architecture </a:t>
                      </a:r>
                      <a:r>
                        <a:rPr lang="en-US" altLang="zh-CN" sz="2400" u="sng">
                          <a:noFill/>
                          <a:latin typeface="Times New Roman" panose="02020603050405020304" charset="0"/>
                          <a:ea typeface="宋体" panose="02010600030101010101" pitchFamily="2" charset="-122"/>
                          <a:cs typeface="Times New Roman" panose="02020603050405020304" charset="0"/>
                          <a:sym typeface="+mn-ea"/>
                        </a:rPr>
                        <a:t>history</a:t>
                      </a:r>
                      <a:r>
                        <a:rPr lang="en-US" altLang="zh-CN" sz="2400" b="0">
                          <a:noFill/>
                          <a:latin typeface="Times New Roman" panose="02020603050405020304" charset="0"/>
                          <a:ea typeface="宋体" panose="02010600030101010101" pitchFamily="2" charset="-122"/>
                          <a:cs typeface="Times New Roman" panose="02020603050405020304" charset="0"/>
                        </a:rPr>
                        <a:t>, which made me deeply </a:t>
                      </a:r>
                      <a:r>
                        <a:rPr lang="en-US" altLang="zh-CN" sz="2400" b="0" u="sng">
                          <a:noFill/>
                          <a:latin typeface="Times New Roman" panose="02020603050405020304" charset="0"/>
                          <a:ea typeface="宋体" panose="02010600030101010101" pitchFamily="2" charset="-122"/>
                          <a:cs typeface="Times New Roman" panose="02020603050405020304" charset="0"/>
                        </a:rPr>
                        <a:t>amazed</a:t>
                      </a:r>
                      <a:r>
                        <a:rPr lang="en-US" altLang="zh-CN" sz="2400" b="0">
                          <a:noFill/>
                          <a:latin typeface="Times New Roman" panose="02020603050405020304" charset="0"/>
                          <a:ea typeface="宋体" panose="02010600030101010101" pitchFamily="2" charset="-122"/>
                          <a:cs typeface="Times New Roman" panose="02020603050405020304" charset="0"/>
                        </a:rPr>
                        <a:t> at the charm of traditional Chinese culture—I want to learn Chinese from now 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在读后续写中利用词汇衔接手段，创生出关联性和创新性强的优质词汇和表达，如</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“It was a flawless performance”</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crossed the finish line first.”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等，能够对语篇在逻辑和意义上的连贯产生促进作用）</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哈雷不仅是一匹马，更是亲密的战友。他们腾空跃过障碍，以惊人的力量飞驰，又如行云流水般精准穿梭于障碍杆间。这场表演堪称完美。直到观众爆发出震天欢呼，杰西卡才惊觉自己竟率先冲过终点线。她欣喜若狂，抚摸着他那漂亮的闪亮毛发，感受着他温暖的呼吸与始终如一的陪伴。</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11" name="文本框 10"/>
          <p:cNvSpPr txBox="1"/>
          <p:nvPr/>
        </p:nvSpPr>
        <p:spPr>
          <a:xfrm>
            <a:off x="4568190" y="1198880"/>
            <a:ext cx="7426325" cy="2676525"/>
          </a:xfrm>
          <a:prstGeom prst="rect">
            <a:avLst/>
          </a:prstGeom>
          <a:noFill/>
        </p:spPr>
        <p:txBody>
          <a:bodyPr wrap="square" rtlCol="0" anchor="t">
            <a:spAutoFit/>
          </a:bodyPr>
          <a:p>
            <a:pPr indent="0">
              <a:buNone/>
            </a:pPr>
            <a:r>
              <a:rPr lang="en-US" altLang="zh-CN" sz="2400">
                <a:latin typeface="Times New Roman" panose="02020603050405020304" charset="0"/>
                <a:ea typeface="宋体" panose="02010600030101010101" pitchFamily="2" charset="-122"/>
                <a:cs typeface="Times New Roman" panose="02020603050405020304" charset="0"/>
                <a:sym typeface="+mn-ea"/>
              </a:rPr>
              <a:t>With Harley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as a bonded partner rather than just a horse</a:t>
            </a:r>
            <a:r>
              <a:rPr lang="en-US" altLang="zh-CN" sz="2400">
                <a:latin typeface="Times New Roman" panose="02020603050405020304" charset="0"/>
                <a:ea typeface="宋体" panose="02010600030101010101" pitchFamily="2" charset="-122"/>
                <a:cs typeface="Times New Roman" panose="02020603050405020304" charset="0"/>
                <a:sym typeface="+mn-ea"/>
              </a:rPr>
              <a:t>, they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flew</a:t>
            </a:r>
            <a:r>
              <a:rPr lang="en-US" altLang="zh-CN" sz="2400">
                <a:latin typeface="Times New Roman" panose="02020603050405020304" charset="0"/>
                <a:ea typeface="宋体" panose="02010600030101010101" pitchFamily="2" charset="-122"/>
                <a:cs typeface="Times New Roman" panose="02020603050405020304" charset="0"/>
                <a:sym typeface="+mn-ea"/>
              </a:rPr>
              <a:t> over jumps with incredible power and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weaved</a:t>
            </a:r>
            <a:r>
              <a:rPr lang="en-US" altLang="zh-CN" sz="2400">
                <a:latin typeface="Times New Roman" panose="02020603050405020304" charset="0"/>
                <a:ea typeface="宋体" panose="02010600030101010101" pitchFamily="2" charset="-122"/>
                <a:cs typeface="Times New Roman" panose="02020603050405020304" charset="0"/>
                <a:sym typeface="+mn-ea"/>
              </a:rPr>
              <a:t> through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poles</a:t>
            </a: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with graceful precision</a:t>
            </a:r>
            <a:r>
              <a:rPr lang="en-US" altLang="zh-CN" sz="2400">
                <a:latin typeface="Times New Roman" panose="02020603050405020304" charset="0"/>
                <a:ea typeface="宋体" panose="02010600030101010101" pitchFamily="2" charset="-122"/>
                <a:cs typeface="Times New Roman" panose="02020603050405020304" charset="0"/>
                <a:sym typeface="+mn-ea"/>
              </a:rPr>
              <a:t>. It was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a flawless performance</a:t>
            </a:r>
            <a:r>
              <a:rPr lang="en-US" altLang="zh-CN" sz="2400">
                <a:latin typeface="Times New Roman" panose="02020603050405020304" charset="0"/>
                <a:ea typeface="宋体" panose="02010600030101010101" pitchFamily="2" charset="-122"/>
                <a:cs typeface="Times New Roman" panose="02020603050405020304" charset="0"/>
                <a:sym typeface="+mn-ea"/>
              </a:rPr>
              <a:t>. Not until an explosion of cheers erupted did Jessica realize they had crossed the finish line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first</a:t>
            </a:r>
            <a:r>
              <a:rPr lang="en-US" altLang="zh-CN" sz="2400">
                <a:latin typeface="Times New Roman" panose="02020603050405020304" charset="0"/>
                <a:ea typeface="宋体" panose="02010600030101010101" pitchFamily="2" charset="-122"/>
                <a:cs typeface="Times New Roman" panose="02020603050405020304" charset="0"/>
                <a:sym typeface="+mn-ea"/>
              </a:rPr>
              <a:t>. Overwhelmed with joy, she stroked his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beautiful shiny hair</a:t>
            </a:r>
            <a:r>
              <a:rPr lang="en-US" altLang="zh-CN" sz="2400">
                <a:latin typeface="Times New Roman" panose="02020603050405020304" charset="0"/>
                <a:ea typeface="宋体" panose="02010600030101010101" pitchFamily="2" charset="-122"/>
                <a:cs typeface="Times New Roman" panose="02020603050405020304" charset="0"/>
                <a:sym typeface="+mn-ea"/>
              </a:rPr>
              <a:t>, feeling his warm breath and steady presence.</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3"/>
          <a:stretch>
            <a:fillRect/>
          </a:stretch>
        </p:blipFill>
        <p:spPr>
          <a:xfrm>
            <a:off x="1905" y="-635"/>
            <a:ext cx="743585" cy="746125"/>
          </a:xfrm>
          <a:prstGeom prst="rect">
            <a:avLst/>
          </a:prstGeom>
        </p:spPr>
      </p:pic>
      <p:pic>
        <p:nvPicPr>
          <p:cNvPr id="5" name="图片 4"/>
          <p:cNvPicPr>
            <a:picLocks noChangeAspect="1"/>
          </p:cNvPicPr>
          <p:nvPr/>
        </p:nvPicPr>
        <p:blipFill>
          <a:blip r:embed="rId4"/>
          <a:stretch>
            <a:fillRect/>
          </a:stretch>
        </p:blipFill>
        <p:spPr>
          <a:xfrm>
            <a:off x="132715" y="3810635"/>
            <a:ext cx="4349750" cy="271018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964565" y="12573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54305" y="829945"/>
          <a:ext cx="11875135" cy="5683885"/>
        </p:xfrm>
        <a:graphic>
          <a:graphicData uri="http://schemas.openxmlformats.org/drawingml/2006/table">
            <a:tbl>
              <a:tblPr firstRow="1" bandRow="1">
                <a:tableStyleId>{5940675A-B579-460E-94D1-54222C63F5DA}</a:tableStyleId>
              </a:tblPr>
              <a:tblGrid>
                <a:gridCol w="2028190"/>
                <a:gridCol w="2051685"/>
                <a:gridCol w="7795260"/>
              </a:tblGrid>
              <a:tr h="39306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90820">
                <a:tc>
                  <a:txBody>
                    <a:bodyPr/>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r>
                        <a:rPr lang="en-US" sz="2400" b="1">
                          <a:solidFill>
                            <a:srgbClr val="C00000"/>
                          </a:solidFill>
                          <a:latin typeface="黑体" panose="02010609060101010101" charset="-122"/>
                          <a:ea typeface="黑体" panose="02010609060101010101" charset="-122"/>
                          <a:cs typeface="宋体" panose="02010600030101010101" pitchFamily="2" charset="-122"/>
                          <a:sym typeface="+mn-ea"/>
                        </a:rPr>
                        <a:t>←</a:t>
                      </a:r>
                      <a:r>
                        <a:rPr lang="zh-CN" altLang="en-US" sz="2400">
                          <a:latin typeface="黑体" panose="02010609060101010101" charset="-122"/>
                          <a:ea typeface="黑体" panose="02010609060101010101" charset="-122"/>
                          <a:cs typeface="黑体" panose="02010609060101010101" charset="-122"/>
                          <a:sym typeface="+mn-ea"/>
                        </a:rPr>
                        <a:t>反</a:t>
                      </a:r>
                      <a:r>
                        <a:rPr lang="en-US" sz="2400">
                          <a:latin typeface="黑体" panose="02010609060101010101" charset="-122"/>
                          <a:ea typeface="黑体" panose="02010609060101010101" charset="-122"/>
                          <a:cs typeface="黑体" panose="02010609060101010101" charset="-122"/>
                          <a:sym typeface="+mn-ea"/>
                        </a:rPr>
                        <a:t>义复现</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①If you are </a:t>
                      </a:r>
                      <a:r>
                        <a:rPr lang="en-US" altLang="en-US" sz="1800" b="0">
                          <a:solidFill>
                            <a:srgbClr val="C00000"/>
                          </a:solidFill>
                          <a:latin typeface="Times New Roman" panose="02020603050405020304" charset="0"/>
                          <a:ea typeface="宋体" panose="02010600030101010101" pitchFamily="2" charset="-122"/>
                          <a:cs typeface="Times New Roman" panose="02020603050405020304" charset="0"/>
                          <a:sym typeface="+mn-ea"/>
                        </a:rPr>
                        <a:t>confident </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1800" b="0" u="sng">
                          <a:solidFill>
                            <a:srgbClr val="C00000"/>
                          </a:solidFill>
                          <a:latin typeface="Times New Roman" panose="02020603050405020304" charset="0"/>
                          <a:ea typeface="宋体" panose="02010600030101010101" pitchFamily="2" charset="-122"/>
                          <a:cs typeface="Times New Roman" panose="02020603050405020304" charset="0"/>
                          <a:sym typeface="+mn-ea"/>
                        </a:rPr>
                        <a:t>frightened</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 by... </a:t>
                      </a: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1800">
                          <a:latin typeface="Times New Roman" panose="02020603050405020304" charset="0"/>
                          <a:ea typeface="宋体" panose="02010600030101010101" pitchFamily="2" charset="-122"/>
                          <a:cs typeface="Times New Roman" panose="02020603050405020304" charset="0"/>
                          <a:sym typeface="+mn-ea"/>
                        </a:rPr>
                        <a:t>led an </a:t>
                      </a:r>
                      <a:r>
                        <a:rPr lang="en-US" altLang="zh-CN" sz="1800">
                          <a:solidFill>
                            <a:srgbClr val="C00000"/>
                          </a:solidFill>
                          <a:latin typeface="Times New Roman" panose="02020603050405020304" charset="0"/>
                          <a:ea typeface="宋体" panose="02010600030101010101" pitchFamily="2" charset="-122"/>
                          <a:cs typeface="Times New Roman" panose="02020603050405020304" charset="0"/>
                          <a:sym typeface="+mn-ea"/>
                        </a:rPr>
                        <a:t>unwilling </a:t>
                      </a:r>
                      <a:r>
                        <a:rPr lang="en-US" altLang="en-US" sz="1800">
                          <a:latin typeface="Times New Roman" panose="02020603050405020304" charset="0"/>
                          <a:ea typeface="宋体" panose="02010600030101010101" pitchFamily="2" charset="-122"/>
                          <a:cs typeface="Times New Roman" panose="02020603050405020304" charset="0"/>
                          <a:sym typeface="+mn-ea"/>
                        </a:rPr>
                        <a:t>④</a:t>
                      </a:r>
                      <a:r>
                        <a:rPr lang="en-US" altLang="zh-CN" sz="1800">
                          <a:latin typeface="Times New Roman" panose="02020603050405020304" charset="0"/>
                          <a:ea typeface="宋体" panose="02010600030101010101" pitchFamily="2" charset="-122"/>
                          <a:cs typeface="Times New Roman" panose="02020603050405020304" charset="0"/>
                          <a:sym typeface="+mn-ea"/>
                        </a:rPr>
                        <a:t>Harley outside</a:t>
                      </a:r>
                      <a:endParaRPr lang="en-US" altLang="zh-CN" sz="18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help </a:t>
                      </a:r>
                      <a:r>
                        <a:rPr lang="en-US" altLang="zh-CN" sz="1800" b="0">
                          <a:solidFill>
                            <a:srgbClr val="C00000"/>
                          </a:solidFill>
                          <a:latin typeface="Times New Roman" panose="02020603050405020304" charset="0"/>
                          <a:ea typeface="宋体" panose="02010600030101010101" pitchFamily="2" charset="-122"/>
                          <a:cs typeface="Times New Roman" panose="02020603050405020304" charset="0"/>
                          <a:sym typeface="+mn-ea"/>
                        </a:rPr>
                        <a:t>train</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 him</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If you show him</a:t>
                      </a:r>
                      <a:r>
                        <a:rPr lang="en-US" altLang="zh-CN" sz="1800" b="0">
                          <a:solidFill>
                            <a:srgbClr val="C00000"/>
                          </a:solidFill>
                          <a:latin typeface="Times New Roman" panose="02020603050405020304" charset="0"/>
                          <a:ea typeface="宋体" panose="02010600030101010101" pitchFamily="2" charset="-122"/>
                          <a:cs typeface="Times New Roman" panose="02020603050405020304" charset="0"/>
                          <a:sym typeface="+mn-ea"/>
                        </a:rPr>
                        <a:t> trust</a:t>
                      </a:r>
                      <a:endParaRPr lang="en-US" altLang="zh-CN" sz="18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1800" b="0">
                          <a:solidFill>
                            <a:schemeClr val="tx1"/>
                          </a:solidFill>
                          <a:latin typeface="Times New Roman" panose="02020603050405020304" charset="0"/>
                          <a:ea typeface="宋体" panose="02010600030101010101" pitchFamily="2" charset="-122"/>
                          <a:cs typeface="Times New Roman" panose="02020603050405020304" charset="0"/>
                          <a:sym typeface="+mn-ea"/>
                        </a:rPr>
                        <a:t>⑥</a:t>
                      </a:r>
                      <a:r>
                        <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rPr>
                        <a:t>too hard to </a:t>
                      </a:r>
                      <a:r>
                        <a:rPr lang="en-US" altLang="zh-CN" sz="1800" b="0">
                          <a:solidFill>
                            <a:srgbClr val="C00000"/>
                          </a:solidFill>
                          <a:latin typeface="Times New Roman" panose="02020603050405020304" charset="0"/>
                          <a:ea typeface="宋体" panose="02010600030101010101" pitchFamily="2" charset="-122"/>
                          <a:cs typeface="Times New Roman" panose="02020603050405020304" charset="0"/>
                          <a:sym typeface="+mn-ea"/>
                        </a:rPr>
                        <a:t>control</a:t>
                      </a: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endParaRPr lang="en-US" altLang="zh-CN" sz="18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400" b="0">
                          <a:noFill/>
                          <a:latin typeface="Times New Roman" panose="02020603050405020304" charset="0"/>
                          <a:ea typeface="宋体" panose="02010600030101010101" pitchFamily="2" charset="-122"/>
                          <a:cs typeface="Times New Roman" panose="02020603050405020304" charset="0"/>
                        </a:rPr>
                        <a:t>In </a:t>
                      </a:r>
                      <a:r>
                        <a:rPr lang="en-US" altLang="zh-CN" sz="2400" b="0">
                          <a:noFill/>
                          <a:latin typeface="Times New Roman" panose="02020603050405020304" charset="0"/>
                          <a:ea typeface="宋体" panose="02010600030101010101" pitchFamily="2" charset="-122"/>
                          <a:cs typeface="Times New Roman" panose="02020603050405020304" charset="0"/>
                        </a:rPr>
                        <a:t>the crowd, I grasped at </a:t>
                      </a:r>
                      <a:r>
                        <a:rPr lang="en-US" altLang="zh-CN" sz="2400" b="0" u="sng">
                          <a:noFill/>
                          <a:latin typeface="Times New Roman" panose="02020603050405020304" charset="0"/>
                          <a:ea typeface="宋体" panose="02010600030101010101" pitchFamily="2" charset="-122"/>
                          <a:cs typeface="Times New Roman" panose="02020603050405020304" charset="0"/>
                        </a:rPr>
                        <a:t>the large long-lost hand</a:t>
                      </a:r>
                      <a:r>
                        <a:rPr lang="en-US" altLang="zh-CN" sz="2400" b="0">
                          <a:noFill/>
                          <a:latin typeface="Times New Roman" panose="02020603050405020304" charset="0"/>
                          <a:ea typeface="宋体" panose="02010600030101010101" pitchFamily="2" charset="-122"/>
                          <a:cs typeface="Times New Roman" panose="02020603050405020304" charset="0"/>
                        </a:rPr>
                        <a:t> — </a:t>
                      </a:r>
                      <a:r>
                        <a:rPr lang="en-US" altLang="zh-CN" sz="2400" b="0" u="sng">
                          <a:noFill/>
                          <a:latin typeface="Times New Roman" panose="02020603050405020304" charset="0"/>
                          <a:ea typeface="宋体" panose="02010600030101010101" pitchFamily="2" charset="-122"/>
                          <a:cs typeface="Times New Roman" panose="02020603050405020304" charset="0"/>
                        </a:rPr>
                        <a:t>the right watch, the right-colored ring</a:t>
                      </a:r>
                      <a:r>
                        <a:rPr lang="en-US" altLang="zh-CN" sz="2400" b="0">
                          <a:noFill/>
                          <a:latin typeface="Times New Roman" panose="02020603050405020304" charset="0"/>
                          <a:ea typeface="宋体" panose="02010600030101010101" pitchFamily="2" charset="-122"/>
                          <a:cs typeface="Times New Roman" panose="02020603050405020304" charset="0"/>
                        </a:rPr>
                        <a:t> with satisfaction.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5" name="文本框 4"/>
          <p:cNvSpPr txBox="1"/>
          <p:nvPr/>
        </p:nvSpPr>
        <p:spPr>
          <a:xfrm>
            <a:off x="4300220" y="4028440"/>
            <a:ext cx="7710805" cy="2364740"/>
          </a:xfrm>
          <a:prstGeom prst="rect">
            <a:avLst/>
          </a:prstGeom>
          <a:noFill/>
        </p:spPr>
        <p:txBody>
          <a:bodyPr wrap="square" rtlCol="0" anchor="t">
            <a:noAutofit/>
          </a:bodyPr>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zh-CN" sz="2000">
                <a:latin typeface="Times New Roman" panose="02020603050405020304" charset="0"/>
                <a:ea typeface="宋体" panose="02010600030101010101" pitchFamily="2" charset="-122"/>
                <a:cs typeface="Times New Roman" panose="02020603050405020304" charset="0"/>
                <a:sym typeface="+mn-ea"/>
              </a:rPr>
              <a:t>  </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反义互补的词汇衔接有助于合理地激化冲突和化解</a:t>
            </a:r>
            <a:endParaRPr lang="zh-CN" altLang="en-US" sz="2400" b="0">
              <a:solidFill>
                <a:srgbClr val="C00000"/>
              </a:solidFill>
              <a:latin typeface="Times New Roman" panose="02020603050405020304" charset="0"/>
              <a:ea typeface="宋体" panose="02010600030101010101" pitchFamily="2" charset="-122"/>
              <a:cs typeface="Times New Roman" panose="02020603050405020304" charset="0"/>
            </a:endParaRPr>
          </a:p>
          <a:p>
            <a:pPr indent="0" algn="l">
              <a:buNone/>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矛盾</a:t>
            </a: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2000">
                <a:latin typeface="Times New Roman" panose="02020603050405020304" charset="0"/>
                <a:ea typeface="宋体" panose="02010600030101010101" pitchFamily="2" charset="-122"/>
                <a:cs typeface="Times New Roman" panose="02020603050405020304" charset="0"/>
                <a:sym typeface="+mn-ea"/>
              </a:rPr>
              <a:t>每天一起练习，杰西卡发现他们的信心突飞猛进。哈雷不再对任何声响退缩，开始主动配合。经过多次这样的训练，真正可靠的伙伴关系逐渐形成，将最初的困难转化为流畅的协作。很快，他们就攻克了曾经看似不可能的障碍赛道。</a:t>
            </a:r>
            <a:endParaRPr lang="zh-CN" altLang="en-US" sz="2000">
              <a:latin typeface="Times New Roman" panose="02020603050405020304" charset="0"/>
              <a:ea typeface="宋体" panose="02010600030101010101" pitchFamily="2" charset="-122"/>
              <a:cs typeface="Times New Roman" panose="02020603050405020304" charset="0"/>
              <a:sym typeface="+mn-ea"/>
            </a:endParaRPr>
          </a:p>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4300220" y="1291590"/>
            <a:ext cx="7710170" cy="2676525"/>
          </a:xfrm>
          <a:prstGeom prst="rect">
            <a:avLst/>
          </a:prstGeom>
          <a:noFill/>
        </p:spPr>
        <p:txBody>
          <a:bodyPr wrap="square" rtlCol="0" anchor="t">
            <a:spAutoFit/>
          </a:bodyPr>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Practicing together every day, Jessica felt their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confidence</a:t>
            </a:r>
            <a:r>
              <a:rPr lang="en-US" altLang="zh-CN" sz="2400">
                <a:latin typeface="Times New Roman" panose="02020603050405020304" charset="0"/>
                <a:ea typeface="宋体" panose="02010600030101010101" pitchFamily="2" charset="-122"/>
                <a:cs typeface="Times New Roman" panose="02020603050405020304" charset="0"/>
                <a:sym typeface="+mn-ea"/>
              </a:rPr>
              <a:t> growing remarkably. Harley,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no longer scared </a:t>
            </a:r>
            <a:r>
              <a:rPr lang="en-US" altLang="zh-CN" sz="2400">
                <a:latin typeface="Times New Roman" panose="02020603050405020304" charset="0"/>
                <a:ea typeface="宋体" panose="02010600030101010101" pitchFamily="2" charset="-122"/>
                <a:cs typeface="Times New Roman" panose="02020603050405020304" charset="0"/>
                <a:sym typeface="+mn-ea"/>
              </a:rPr>
              <a:t>at every sound, started to respond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willingly</a:t>
            </a:r>
            <a:r>
              <a:rPr lang="en-US" altLang="zh-CN" sz="2400">
                <a:latin typeface="Times New Roman" panose="02020603050405020304" charset="0"/>
                <a:ea typeface="宋体" panose="02010600030101010101" pitchFamily="2" charset="-122"/>
                <a:cs typeface="Times New Roman" panose="02020603050405020304" charset="0"/>
                <a:sym typeface="+mn-ea"/>
              </a:rPr>
              <a:t>. It was after numerous such</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 trainings</a:t>
            </a:r>
            <a:r>
              <a:rPr lang="en-US" altLang="zh-CN" sz="2400">
                <a:latin typeface="Times New Roman" panose="02020603050405020304" charset="0"/>
                <a:ea typeface="宋体" panose="02010600030101010101" pitchFamily="2" charset="-122"/>
                <a:cs typeface="Times New Roman" panose="02020603050405020304" charset="0"/>
                <a:sym typeface="+mn-ea"/>
              </a:rPr>
              <a:t> that a truly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trusty</a:t>
            </a:r>
            <a:r>
              <a:rPr lang="en-US" altLang="zh-CN" sz="2400">
                <a:latin typeface="Times New Roman" panose="02020603050405020304" charset="0"/>
                <a:ea typeface="宋体" panose="02010600030101010101" pitchFamily="2" charset="-122"/>
                <a:cs typeface="Times New Roman" panose="02020603050405020304" charset="0"/>
                <a:sym typeface="+mn-ea"/>
              </a:rPr>
              <a:t> partnership blossomed, transforming their initial struggles into smooth and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controllable</a:t>
            </a:r>
            <a:r>
              <a:rPr lang="en-US" altLang="zh-CN" sz="2400">
                <a:latin typeface="Times New Roman" panose="02020603050405020304" charset="0"/>
                <a:ea typeface="宋体" panose="02010600030101010101" pitchFamily="2" charset="-122"/>
                <a:cs typeface="Times New Roman" panose="02020603050405020304" charset="0"/>
                <a:sym typeface="+mn-ea"/>
              </a:rPr>
              <a:t> teamwork. Soon, they were </a:t>
            </a:r>
            <a:r>
              <a:rPr lang="en-US" altLang="zh-CN" sz="2400" u="sng">
                <a:latin typeface="Times New Roman" panose="02020603050405020304" charset="0"/>
                <a:ea typeface="宋体" panose="02010600030101010101" pitchFamily="2" charset="-122"/>
                <a:cs typeface="Times New Roman" panose="02020603050405020304" charset="0"/>
                <a:sym typeface="+mn-ea"/>
              </a:rPr>
              <a:t>working their way through the obstacle course</a:t>
            </a:r>
            <a:r>
              <a:rPr lang="en-US" altLang="zh-CN" sz="2400">
                <a:latin typeface="Times New Roman" panose="02020603050405020304" charset="0"/>
                <a:ea typeface="宋体" panose="02010600030101010101" pitchFamily="2" charset="-122"/>
                <a:cs typeface="Times New Roman" panose="02020603050405020304" charset="0"/>
                <a:sym typeface="+mn-ea"/>
              </a:rPr>
              <a:t> that once seemed impossible.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3"/>
          <a:stretch>
            <a:fillRect/>
          </a:stretch>
        </p:blipFill>
        <p:spPr>
          <a:xfrm>
            <a:off x="1905" y="-635"/>
            <a:ext cx="743585" cy="746125"/>
          </a:xfrm>
          <a:prstGeom prst="rect">
            <a:avLst/>
          </a:prstGeom>
        </p:spPr>
      </p:pic>
      <p:pic>
        <p:nvPicPr>
          <p:cNvPr id="6" name="图片 5"/>
          <p:cNvPicPr>
            <a:picLocks noChangeAspect="1"/>
          </p:cNvPicPr>
          <p:nvPr/>
        </p:nvPicPr>
        <p:blipFill>
          <a:blip r:embed="rId4"/>
          <a:stretch>
            <a:fillRect/>
          </a:stretch>
        </p:blipFill>
        <p:spPr>
          <a:xfrm>
            <a:off x="167640" y="4156075"/>
            <a:ext cx="4068445" cy="235775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875030" y="15049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27000" y="833120"/>
          <a:ext cx="11931650" cy="5749925"/>
        </p:xfrm>
        <a:graphic>
          <a:graphicData uri="http://schemas.openxmlformats.org/drawingml/2006/table">
            <a:tbl>
              <a:tblPr firstRow="1" bandRow="1">
                <a:tableStyleId>{5940675A-B579-460E-94D1-54222C63F5DA}</a:tableStyleId>
              </a:tblPr>
              <a:tblGrid>
                <a:gridCol w="1995805"/>
                <a:gridCol w="2463800"/>
                <a:gridCol w="7472045"/>
              </a:tblGrid>
              <a:tr h="38544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48275">
                <a:tc>
                  <a:txBody>
                    <a:bodyPr/>
                    <a:p>
                      <a:pPr indent="0">
                        <a:buNone/>
                      </a:pP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语义扩展</a:t>
                      </a:r>
                      <a:endParaRPr lang="en-US" altLang="en-US" sz="2400" b="1">
                        <a:solidFill>
                          <a:srgbClr val="C00000"/>
                        </a:solidFill>
                        <a:latin typeface="黑体" panose="02010609060101010101" charset="-122"/>
                        <a:ea typeface="黑体" panose="02010609060101010101" charset="-122"/>
                        <a:cs typeface="黑体" panose="02010609060101010101" charset="-122"/>
                      </a:endParaRPr>
                    </a:p>
                    <a:p>
                      <a:pPr indent="0" algn="l">
                        <a:buNone/>
                      </a:pPr>
                      <a:r>
                        <a:rPr lang="en-US" sz="2400">
                          <a:solidFill>
                            <a:srgbClr val="C00000"/>
                          </a:solidFill>
                          <a:latin typeface="黑体" panose="02010609060101010101" charset="-122"/>
                          <a:ea typeface="黑体" panose="02010609060101010101" charset="-122"/>
                          <a:cs typeface="黑体" panose="02010609060101010101" charset="-122"/>
                          <a:sym typeface="+mn-ea"/>
                        </a:rPr>
                        <a:t>   →→</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p>
                      <a:pPr indent="0">
                        <a:buNone/>
                      </a:pP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2000" b="0">
                          <a:latin typeface="Times New Roman" panose="02020603050405020304" charset="0"/>
                          <a:ea typeface="宋体" panose="02010600030101010101" pitchFamily="2" charset="-122"/>
                          <a:cs typeface="Times New Roman" panose="02020603050405020304" charset="0"/>
                          <a:sym typeface="+mn-ea"/>
                        </a:rPr>
                        <a:t>another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summer</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en-US" sz="2000" b="0">
                          <a:latin typeface="Times New Roman" panose="02020603050405020304" charset="0"/>
                          <a:ea typeface="宋体" panose="02010600030101010101" pitchFamily="2" charset="-122"/>
                          <a:cs typeface="Times New Roman" panose="02020603050405020304" charset="0"/>
                          <a:sym typeface="+mn-ea"/>
                        </a:rPr>
                        <a:t>②</a:t>
                      </a:r>
                      <a:r>
                        <a:rPr lang="en-US" altLang="zh-CN" sz="2000" b="0">
                          <a:latin typeface="Times New Roman" panose="02020603050405020304" charset="0"/>
                          <a:ea typeface="宋体" panose="02010600030101010101" pitchFamily="2" charset="-122"/>
                          <a:cs typeface="Times New Roman" panose="02020603050405020304" charset="0"/>
                          <a:sym typeface="+mn-ea"/>
                        </a:rPr>
                        <a:t>his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shiny</a:t>
                      </a:r>
                      <a:r>
                        <a:rPr lang="en-US" altLang="zh-CN" sz="2000" b="0">
                          <a:latin typeface="Times New Roman" panose="02020603050405020304" charset="0"/>
                          <a:ea typeface="宋体" panose="02010600030101010101" pitchFamily="2" charset="-122"/>
                          <a:cs typeface="Times New Roman" panose="02020603050405020304" charset="0"/>
                          <a:sym typeface="+mn-ea"/>
                        </a:rPr>
                        <a:t> hair; </a:t>
                      </a:r>
                      <a:r>
                        <a:rPr lang="en-US" altLang="en-US" sz="2000" b="0">
                          <a:latin typeface="Times New Roman" panose="02020603050405020304" charset="0"/>
                          <a:ea typeface="宋体" panose="02010600030101010101" pitchFamily="2" charset="-122"/>
                          <a:cs typeface="Times New Roman" panose="02020603050405020304" charset="0"/>
                          <a:sym typeface="+mn-ea"/>
                        </a:rPr>
                        <a:t>③</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soft</a:t>
                      </a:r>
                      <a:r>
                        <a:rPr lang="en-US" altLang="zh-CN" sz="2000" b="0">
                          <a:latin typeface="Times New Roman" panose="02020603050405020304" charset="0"/>
                          <a:ea typeface="宋体" panose="02010600030101010101" pitchFamily="2" charset="-122"/>
                          <a:cs typeface="Times New Roman" panose="02020603050405020304" charset="0"/>
                          <a:sym typeface="+mn-ea"/>
                        </a:rPr>
                        <a:t> nose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④</a:t>
                      </a:r>
                      <a:r>
                        <a:rPr lang="en-US" altLang="zh-CN" sz="2000" b="0">
                          <a:latin typeface="Times New Roman" panose="02020603050405020304" charset="0"/>
                          <a:ea typeface="宋体" panose="02010600030101010101" pitchFamily="2" charset="-122"/>
                          <a:cs typeface="Times New Roman" panose="02020603050405020304" charset="0"/>
                          <a:sym typeface="+mn-ea"/>
                        </a:rPr>
                        <a:t>fed her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apples</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rgbClr val="C00000"/>
                          </a:solidFill>
                          <a:latin typeface="Times New Roman" panose="02020603050405020304" charset="0"/>
                          <a:ea typeface="宋体" panose="02010600030101010101" pitchFamily="2" charset="-122"/>
                          <a:cs typeface="Times New Roman" panose="02020603050405020304" charset="0"/>
                          <a:sym typeface="+mn-ea"/>
                        </a:rPr>
                        <a:t>⑤</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 </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If you are</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 nervous</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rgbClr val="C00000"/>
                          </a:solidFill>
                          <a:latin typeface="Times New Roman" panose="02020603050405020304" charset="0"/>
                          <a:ea typeface="宋体" panose="02010600030101010101" pitchFamily="2" charset="-122"/>
                          <a:cs typeface="Times New Roman" panose="02020603050405020304" charset="0"/>
                          <a:sym typeface="+mn-ea"/>
                        </a:rPr>
                        <a:t>⑥</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her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gentleness</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rgbClr val="C00000"/>
                          </a:solidFill>
                          <a:latin typeface="Times New Roman" panose="02020603050405020304" charset="0"/>
                          <a:ea typeface="宋体" panose="02010600030101010101" pitchFamily="2" charset="-122"/>
                          <a:cs typeface="Times New Roman" panose="02020603050405020304" charset="0"/>
                          <a:sym typeface="+mn-ea"/>
                        </a:rPr>
                        <a:t>⑦</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refused</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 jumps</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rgbClr val="C00000"/>
                          </a:solidFill>
                          <a:latin typeface="Times New Roman" panose="02020603050405020304" charset="0"/>
                          <a:ea typeface="宋体" panose="02010600030101010101" pitchFamily="2" charset="-122"/>
                          <a:cs typeface="Times New Roman" panose="02020603050405020304" charset="0"/>
                          <a:sym typeface="+mn-ea"/>
                        </a:rPr>
                        <a:t>⑧</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bonded</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 with</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imperial warriors</a:t>
                      </a:r>
                      <a:r>
                        <a:rPr lang="en-US" altLang="zh-CN" sz="2400" b="0">
                          <a:noFill/>
                          <a:latin typeface="Times New Roman" panose="02020603050405020304" charset="0"/>
                          <a:ea typeface="宋体" panose="02010600030101010101" pitchFamily="2" charset="-122"/>
                          <a:cs typeface="Times New Roman" panose="02020603050405020304" charset="0"/>
                        </a:rPr>
                        <a:t>, A group of kind-hearted Chinese people came to my rescue, </a:t>
                      </a:r>
                      <a:r>
                        <a:rPr lang="en-US" altLang="zh-CN" sz="2400" b="0" u="sng">
                          <a:noFill/>
                          <a:latin typeface="Times New Roman" panose="02020603050405020304" charset="0"/>
                          <a:ea typeface="宋体" panose="02010600030101010101" pitchFamily="2" charset="-122"/>
                          <a:cs typeface="Times New Roman" panose="02020603050405020304" charset="0"/>
                        </a:rPr>
                        <a:t>chasing terrifying monsters all away</a:t>
                      </a:r>
                      <a:r>
                        <a:rPr lang="en-US" altLang="zh-CN" sz="2400" b="0">
                          <a:noFill/>
                          <a:latin typeface="Times New Roman" panose="02020603050405020304" charset="0"/>
                          <a:ea typeface="宋体" panose="02010600030101010101" pitchFamily="2" charset="-122"/>
                          <a:cs typeface="Times New Roman" panose="02020603050405020304" charset="0"/>
                        </a:rPr>
                        <a:t>. One person comforted me tenderly, another promptly went to call the police, and yet another went to the broadcasting station to announce the missing-person notice. Being protected like a </a:t>
                      </a:r>
                      <a:r>
                        <a:rPr lang="en-US" altLang="zh-CN" sz="2400" b="0" u="sng">
                          <a:noFill/>
                          <a:latin typeface="Times New Roman" panose="02020603050405020304" charset="0"/>
                          <a:ea typeface="宋体" panose="02010600030101010101" pitchFamily="2" charset="-122"/>
                          <a:cs typeface="Times New Roman" panose="02020603050405020304" charset="0"/>
                        </a:rPr>
                        <a:t>fairy</a:t>
                      </a:r>
                      <a:r>
                        <a:rPr lang="en-US" altLang="zh-CN" sz="2400" b="0">
                          <a:noFill/>
                          <a:latin typeface="Times New Roman" panose="02020603050405020304" charset="0"/>
                          <a:ea typeface="宋体" panose="02010600030101010101" pitchFamily="2" charset="-122"/>
                          <a:cs typeface="Times New Roman" panose="02020603050405020304" charset="0"/>
                        </a:rPr>
                        <a:t>, I couldn't refrain from smiling through tears. </a:t>
                      </a:r>
                      <a:r>
                        <a:rPr lang="en-US" altLang="zh-CN" sz="2400" b="0" u="sng">
                          <a:noFill/>
                          <a:latin typeface="Times New Roman" panose="02020603050405020304" charset="0"/>
                          <a:ea typeface="宋体" panose="02010600030101010101" pitchFamily="2" charset="-122"/>
                          <a:cs typeface="Times New Roman" panose="02020603050405020304" charset="0"/>
                        </a:rPr>
                        <a:t>Magic stories</a:t>
                      </a:r>
                      <a:r>
                        <a:rPr lang="en-US" altLang="zh-CN" sz="2400" b="0">
                          <a:noFill/>
                          <a:latin typeface="Times New Roman" panose="02020603050405020304" charset="0"/>
                          <a:ea typeface="宋体" panose="02010600030101010101" pitchFamily="2" charset="-122"/>
                          <a:cs typeface="Times New Roman" panose="02020603050405020304" charset="0"/>
                        </a:rPr>
                        <a:t> like this </a:t>
                      </a:r>
                      <a:r>
                        <a:rPr lang="en-US" altLang="zh-CN" sz="2400" b="0" u="sng">
                          <a:noFill/>
                          <a:latin typeface="Times New Roman" panose="02020603050405020304" charset="0"/>
                          <a:ea typeface="宋体" panose="02010600030101010101" pitchFamily="2" charset="-122"/>
                          <a:cs typeface="Times New Roman" panose="02020603050405020304" charset="0"/>
                        </a:rPr>
                        <a:t>hidden in ev</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话题为中心的语义链的扩展，确保整个故事情节发展的一致性、延续性和逻辑性</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r>
                        <a:rPr lang="zh-CN" altLang="en-US" sz="1800" b="0">
                          <a:latin typeface="Times New Roman" panose="02020603050405020304" charset="0"/>
                          <a:ea typeface="宋体" panose="02010600030101010101" pitchFamily="2" charset="-122"/>
                          <a:cs typeface="Times New Roman" panose="02020603050405020304" charset="0"/>
                        </a:rPr>
                        <a:t>每个夏天的清晨，她都会花更多的时间陪他，为他梳理光亮的皮毛，轻声细语地与他交谈。她还会给他带苹果</a:t>
                      </a:r>
                      <a:r>
                        <a:rPr lang="en-US" altLang="zh-CN" sz="1800" b="0">
                          <a:latin typeface="Times New Roman" panose="02020603050405020304" charset="0"/>
                          <a:ea typeface="宋体" panose="02010600030101010101" pitchFamily="2" charset="-122"/>
                          <a:cs typeface="Times New Roman" panose="02020603050405020304" charset="0"/>
                        </a:rPr>
                        <a:t>——</a:t>
                      </a:r>
                      <a:r>
                        <a:rPr lang="zh-CN" altLang="en-US" sz="1800" b="0">
                          <a:latin typeface="Times New Roman" panose="02020603050405020304" charset="0"/>
                          <a:ea typeface="宋体" panose="02010600030101010101" pitchFamily="2" charset="-122"/>
                          <a:cs typeface="Times New Roman" panose="02020603050405020304" charset="0"/>
                        </a:rPr>
                        <a:t>这是他烦躁时最喜欢吃的东西。当遇到障碍时，她会深呼吸以稳定自己的情绪，轻柔地抚摸他的脖子，并轻声说：</a:t>
                      </a:r>
                      <a:r>
                        <a:rPr lang="en-US" altLang="zh-CN" sz="1800" b="0">
                          <a:latin typeface="Times New Roman" panose="02020603050405020304" charset="0"/>
                          <a:ea typeface="宋体" panose="02010600030101010101" pitchFamily="2" charset="-122"/>
                          <a:cs typeface="Times New Roman" panose="02020603050405020304" charset="0"/>
                        </a:rPr>
                        <a:t>“</a:t>
                      </a:r>
                      <a:r>
                        <a:rPr lang="zh-CN" altLang="en-US" sz="1800" b="0">
                          <a:latin typeface="Times New Roman" panose="02020603050405020304" charset="0"/>
                          <a:ea typeface="宋体" panose="02010600030101010101" pitchFamily="2" charset="-122"/>
                          <a:cs typeface="Times New Roman" panose="02020603050405020304" charset="0"/>
                        </a:rPr>
                        <a:t>我们能行的，伙计。</a:t>
                      </a:r>
                      <a:r>
                        <a:rPr lang="en-US" altLang="zh-CN" sz="1800" b="0">
                          <a:latin typeface="Times New Roman" panose="02020603050405020304" charset="0"/>
                          <a:ea typeface="宋体" panose="02010600030101010101" pitchFamily="2" charset="-122"/>
                          <a:cs typeface="Times New Roman" panose="02020603050405020304" charset="0"/>
                        </a:rPr>
                        <a:t>”</a:t>
                      </a:r>
                      <a:r>
                        <a:rPr lang="zh-CN" altLang="en-US" sz="1800" b="0">
                          <a:latin typeface="Times New Roman" panose="02020603050405020304" charset="0"/>
                          <a:ea typeface="宋体" panose="02010600030101010101" pitchFamily="2" charset="-122"/>
                          <a:cs typeface="Times New Roman" panose="02020603050405020304" charset="0"/>
                        </a:rPr>
                        <a:t>慢慢地，哈雷放松了下来</a:t>
                      </a:r>
                      <a:r>
                        <a:rPr lang="en-US" altLang="zh-CN" sz="1800" b="0">
                          <a:latin typeface="Times New Roman" panose="02020603050405020304" charset="0"/>
                          <a:ea typeface="宋体" panose="02010600030101010101" pitchFamily="2" charset="-122"/>
                          <a:cs typeface="Times New Roman" panose="02020603050405020304" charset="0"/>
                        </a:rPr>
                        <a:t>——</a:t>
                      </a:r>
                      <a:r>
                        <a:rPr lang="zh-CN" altLang="en-US" sz="1800" b="0">
                          <a:latin typeface="Times New Roman" panose="02020603050405020304" charset="0"/>
                          <a:ea typeface="宋体" panose="02010600030101010101" pitchFamily="2" charset="-122"/>
                          <a:cs typeface="Times New Roman" panose="02020603050405020304" charset="0"/>
                        </a:rPr>
                        <a:t>他不再躲避她的触碰，甚至用鼻子蹭着她的手掌要更多的苹果。一天下午，他轻松地跳过了一个小跳台，杰西卡笑了起来，感受到一种温暖的情感在逐渐加深。</a:t>
                      </a: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14" name="文本框 13"/>
          <p:cNvSpPr txBox="1"/>
          <p:nvPr/>
        </p:nvSpPr>
        <p:spPr>
          <a:xfrm>
            <a:off x="4592320" y="1308100"/>
            <a:ext cx="7520940" cy="2553335"/>
          </a:xfrm>
          <a:prstGeom prst="rect">
            <a:avLst/>
          </a:prstGeom>
          <a:noFill/>
        </p:spPr>
        <p:txBody>
          <a:bodyPr wrap="square" rtlCol="0" anchor="t">
            <a:spAutoFit/>
          </a:bodyPr>
          <a:p>
            <a:r>
              <a:rPr lang="en-US" altLang="zh-CN" sz="2000">
                <a:latin typeface="Times New Roman" panose="02020603050405020304" charset="0"/>
                <a:ea typeface="宋体" panose="02010600030101010101" pitchFamily="2" charset="-122"/>
                <a:cs typeface="Times New Roman" panose="02020603050405020304" charset="0"/>
                <a:sym typeface="+mn-ea"/>
              </a:rPr>
              <a:t>She spent extra time with him each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summer</a:t>
            </a:r>
            <a:r>
              <a:rPr lang="en-US" altLang="zh-CN" sz="2000">
                <a:latin typeface="Times New Roman" panose="02020603050405020304" charset="0"/>
                <a:ea typeface="宋体" panose="02010600030101010101" pitchFamily="2" charset="-122"/>
                <a:cs typeface="Times New Roman" panose="02020603050405020304" charset="0"/>
                <a:sym typeface="+mn-ea"/>
              </a:rPr>
              <a:t> morning, brushing his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shiny coat</a:t>
            </a:r>
            <a:r>
              <a:rPr lang="en-US" altLang="zh-CN" sz="2000">
                <a:latin typeface="Times New Roman" panose="02020603050405020304" charset="0"/>
                <a:ea typeface="宋体" panose="02010600030101010101" pitchFamily="2" charset="-122"/>
                <a:cs typeface="Times New Roman" panose="02020603050405020304" charset="0"/>
                <a:sym typeface="+mn-ea"/>
              </a:rPr>
              <a:t> and murmur</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 soft</a:t>
            </a:r>
            <a:r>
              <a:rPr lang="en-US" altLang="zh-CN" sz="2000">
                <a:latin typeface="Times New Roman" panose="02020603050405020304" charset="0"/>
                <a:ea typeface="宋体" panose="02010600030101010101" pitchFamily="2" charset="-122"/>
                <a:cs typeface="Times New Roman" panose="02020603050405020304" charset="0"/>
                <a:sym typeface="+mn-ea"/>
              </a:rPr>
              <a:t> words. She brought him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apples</a:t>
            </a:r>
            <a:r>
              <a:rPr lang="en-US" altLang="zh-CN" sz="2000">
                <a:latin typeface="Times New Roman" panose="02020603050405020304" charset="0"/>
                <a:ea typeface="宋体" panose="02010600030101010101" pitchFamily="2" charset="-122"/>
                <a:cs typeface="Times New Roman" panose="02020603050405020304" charset="0"/>
                <a:sym typeface="+mn-ea"/>
              </a:rPr>
              <a:t>—his favorite treat when he grew</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 restless</a:t>
            </a:r>
            <a:r>
              <a:rPr lang="en-US" altLang="zh-CN" sz="2000">
                <a:latin typeface="Times New Roman" panose="02020603050405020304" charset="0"/>
                <a:ea typeface="宋体" panose="02010600030101010101" pitchFamily="2" charset="-122"/>
                <a:cs typeface="Times New Roman" panose="02020603050405020304" charset="0"/>
                <a:sym typeface="+mn-ea"/>
              </a:rPr>
              <a:t>. When approaching obstacles, she took deep breaths to steady her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nerves</a:t>
            </a:r>
            <a:r>
              <a:rPr lang="en-US" altLang="zh-CN" sz="2000">
                <a:latin typeface="Times New Roman" panose="02020603050405020304" charset="0"/>
                <a:ea typeface="宋体" panose="02010600030101010101" pitchFamily="2" charset="-122"/>
                <a:cs typeface="Times New Roman" panose="02020603050405020304" charset="0"/>
                <a:sym typeface="+mn-ea"/>
              </a:rPr>
              <a:t>,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gently</a:t>
            </a:r>
            <a:r>
              <a:rPr lang="en-US" altLang="zh-CN" sz="2000">
                <a:latin typeface="Times New Roman" panose="02020603050405020304" charset="0"/>
                <a:ea typeface="宋体" panose="02010600030101010101" pitchFamily="2" charset="-122"/>
                <a:cs typeface="Times New Roman" panose="02020603050405020304" charset="0"/>
                <a:sym typeface="+mn-ea"/>
              </a:rPr>
              <a:t> patting his neck and whispering, “We’ve got this, buddy.” Slowly, Harley relaxed—he stopped shying away from her touch and even nuzzled her palm for more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apples</a:t>
            </a:r>
            <a:r>
              <a:rPr lang="en-US" altLang="zh-CN" sz="2000">
                <a:latin typeface="Times New Roman" panose="02020603050405020304" charset="0"/>
                <a:ea typeface="宋体" panose="02010600030101010101" pitchFamily="2" charset="-122"/>
                <a:cs typeface="Times New Roman" panose="02020603050405020304" charset="0"/>
                <a:sym typeface="+mn-ea"/>
              </a:rPr>
              <a:t>. One afternoon, he smoothly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cleared a small jump</a:t>
            </a:r>
            <a:r>
              <a:rPr lang="en-US" altLang="zh-CN" sz="2000">
                <a:latin typeface="Times New Roman" panose="02020603050405020304" charset="0"/>
                <a:ea typeface="宋体" panose="02010600030101010101" pitchFamily="2" charset="-122"/>
                <a:cs typeface="Times New Roman" panose="02020603050405020304" charset="0"/>
                <a:sym typeface="+mn-ea"/>
              </a:rPr>
              <a:t>, and Jessica laughed, feeling a warm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bond</a:t>
            </a:r>
            <a:r>
              <a:rPr lang="en-US" altLang="zh-CN" sz="2000">
                <a:latin typeface="Times New Roman" panose="02020603050405020304" charset="0"/>
                <a:ea typeface="宋体" panose="02010600030101010101" pitchFamily="2" charset="-122"/>
                <a:cs typeface="Times New Roman" panose="02020603050405020304" charset="0"/>
                <a:sym typeface="+mn-ea"/>
              </a:rPr>
              <a:t> growing.</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3"/>
          <a:stretch>
            <a:fillRect/>
          </a:stretch>
        </p:blipFill>
        <p:spPr>
          <a:xfrm>
            <a:off x="1905" y="-635"/>
            <a:ext cx="743585" cy="746125"/>
          </a:xfrm>
          <a:prstGeom prst="rect">
            <a:avLst/>
          </a:prstGeom>
        </p:spPr>
      </p:pic>
      <p:pic>
        <p:nvPicPr>
          <p:cNvPr id="5" name="图片 4"/>
          <p:cNvPicPr>
            <a:picLocks noChangeAspect="1"/>
          </p:cNvPicPr>
          <p:nvPr/>
        </p:nvPicPr>
        <p:blipFill>
          <a:blip r:embed="rId4"/>
          <a:stretch>
            <a:fillRect/>
          </a:stretch>
        </p:blipFill>
        <p:spPr>
          <a:xfrm>
            <a:off x="127000" y="3721735"/>
            <a:ext cx="4404360" cy="268732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127000" y="795020"/>
          <a:ext cx="11972925" cy="4629150"/>
        </p:xfrm>
        <a:graphic>
          <a:graphicData uri="http://schemas.openxmlformats.org/drawingml/2006/table">
            <a:tbl>
              <a:tblPr firstRow="1" bandRow="1">
                <a:tableStyleId>{5940675A-B579-460E-94D1-54222C63F5DA}</a:tableStyleId>
              </a:tblPr>
              <a:tblGrid>
                <a:gridCol w="2014855"/>
                <a:gridCol w="3103245"/>
                <a:gridCol w="6854825"/>
              </a:tblGrid>
              <a:tr h="53022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409892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lgn="ctr">
                        <a:buNone/>
                      </a:pPr>
                      <a:r>
                        <a:rPr lang="zh-CN" altLang="en-US" sz="2400">
                          <a:latin typeface="黑体" panose="02010609060101010101" charset="-122"/>
                          <a:ea typeface="黑体" panose="02010609060101010101" charset="-122"/>
                          <a:cs typeface="黑体" panose="02010609060101010101" charset="-122"/>
                          <a:sym typeface="+mn-ea"/>
                        </a:rPr>
                        <a:t>主题</a:t>
                      </a:r>
                      <a:r>
                        <a:rPr lang="en-US" sz="2400">
                          <a:latin typeface="黑体" panose="02010609060101010101" charset="-122"/>
                          <a:ea typeface="黑体" panose="02010609060101010101" charset="-122"/>
                          <a:cs typeface="黑体" panose="02010609060101010101" charset="-122"/>
                          <a:sym typeface="+mn-ea"/>
                        </a:rPr>
                        <a:t>升华</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en-US" sz="2000">
                          <a:latin typeface="Times New Roman" panose="02020603050405020304" charset="0"/>
                          <a:ea typeface="宋体" panose="02010600030101010101" pitchFamily="2" charset="-122"/>
                          <a:cs typeface="Times New Roman" panose="02020603050405020304" charset="0"/>
                          <a:sym typeface="+mn-ea"/>
                        </a:rPr>
                        <a:t>①</a:t>
                      </a:r>
                      <a:r>
                        <a:rPr lang="en-US" altLang="zh-CN" sz="2000">
                          <a:latin typeface="Times New Roman" panose="02020603050405020304" charset="0"/>
                          <a:ea typeface="宋体" panose="02010600030101010101" pitchFamily="2" charset="-122"/>
                          <a:cs typeface="Times New Roman" panose="02020603050405020304" charset="0"/>
                          <a:sym typeface="+mn-ea"/>
                        </a:rPr>
                        <a:t> won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second</a:t>
                      </a:r>
                      <a:r>
                        <a:rPr lang="en-US" altLang="zh-CN" sz="2000">
                          <a:latin typeface="Times New Roman" panose="02020603050405020304" charset="0"/>
                          <a:ea typeface="宋体" panose="02010600030101010101" pitchFamily="2" charset="-122"/>
                          <a:cs typeface="Times New Roman" panose="02020603050405020304" charset="0"/>
                          <a:sym typeface="+mn-ea"/>
                        </a:rPr>
                        <a:t> place</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en-US" altLang="en-US" sz="2000">
                          <a:latin typeface="Times New Roman" panose="02020603050405020304" charset="0"/>
                          <a:ea typeface="宋体" panose="02010600030101010101" pitchFamily="2" charset="-122"/>
                          <a:cs typeface="Times New Roman" panose="02020603050405020304" charset="0"/>
                          <a:sym typeface="+mn-ea"/>
                        </a:rPr>
                        <a:t>②</a:t>
                      </a:r>
                      <a:r>
                        <a:rPr lang="en-US" altLang="zh-CN" sz="2000">
                          <a:latin typeface="Times New Roman" panose="02020603050405020304" charset="0"/>
                          <a:ea typeface="宋体" panose="02010600030101010101" pitchFamily="2" charset="-122"/>
                          <a:cs typeface="Times New Roman" panose="02020603050405020304" charset="0"/>
                          <a:sym typeface="+mn-ea"/>
                        </a:rPr>
                        <a:t>her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favourite</a:t>
                      </a:r>
                      <a:r>
                        <a:rPr lang="en-US" altLang="zh-CN" sz="2000">
                          <a:latin typeface="Times New Roman" panose="02020603050405020304" charset="0"/>
                          <a:ea typeface="宋体" panose="02010600030101010101" pitchFamily="2" charset="-122"/>
                          <a:cs typeface="Times New Roman" panose="02020603050405020304" charset="0"/>
                          <a:sym typeface="+mn-ea"/>
                        </a:rPr>
                        <a:t> horse</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③</a:t>
                      </a:r>
                      <a:r>
                        <a:rPr lang="en-US" altLang="zh-CN" sz="2000">
                          <a:latin typeface="Times New Roman" panose="02020603050405020304" charset="0"/>
                          <a:ea typeface="宋体" panose="02010600030101010101" pitchFamily="2" charset="-122"/>
                          <a:cs typeface="Times New Roman" panose="02020603050405020304" charset="0"/>
                          <a:sym typeface="+mn-ea"/>
                        </a:rPr>
                        <a:t> If you show him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trust</a:t>
                      </a:r>
                      <a:r>
                        <a:rPr lang="en-US" altLang="zh-CN" sz="2000">
                          <a:latin typeface="Times New Roman" panose="02020603050405020304" charset="0"/>
                          <a:ea typeface="宋体" panose="02010600030101010101" pitchFamily="2" charset="-122"/>
                          <a:cs typeface="Times New Roman" panose="02020603050405020304" charset="0"/>
                          <a:sym typeface="+mn-ea"/>
                        </a:rPr>
                        <a:t>, he will trust you; </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④</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If you are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confident</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 he will feel confident.</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warrior</a:t>
                      </a:r>
                      <a:r>
                        <a:rPr lang="en-US" altLang="zh-CN" sz="2400" b="0">
                          <a:noFill/>
                          <a:latin typeface="Times New Roman" panose="02020603050405020304" charset="0"/>
                          <a:ea typeface="宋体" panose="02010600030101010101" pitchFamily="2" charset="-122"/>
                          <a:cs typeface="Times New Roman" panose="02020603050405020304" charset="0"/>
                        </a:rPr>
                        <a:t>, a </a:t>
                      </a:r>
                      <a:r>
                        <a:rPr lang="en-US" altLang="zh-CN" sz="2400" b="0" u="sng">
                          <a:noFill/>
                          <a:latin typeface="Times New Roman" panose="02020603050405020304" charset="0"/>
                          <a:ea typeface="宋体" panose="02010600030101010101" pitchFamily="2" charset="-122"/>
                          <a:cs typeface="Times New Roman" panose="02020603050405020304" charset="0"/>
                        </a:rPr>
                        <a:t>Chinese</a:t>
                      </a:r>
                      <a:r>
                        <a:rPr lang="en-US" altLang="zh-CN" sz="2400" b="0">
                          <a:noFill/>
                          <a:latin typeface="Times New Roman" panose="02020603050405020304" charset="0"/>
                          <a:ea typeface="宋体" panose="02010600030101010101" pitchFamily="2" charset="-122"/>
                          <a:cs typeface="Times New Roman" panose="02020603050405020304" charset="0"/>
                        </a:rPr>
                        <a:t> stranger's kindness turned a terrifying episode into </a:t>
                      </a:r>
                      <a:r>
                        <a:rPr lang="en-US" altLang="zh-CN" sz="2400" b="0" u="sng">
                          <a:noFill/>
                          <a:latin typeface="Times New Roman" panose="02020603050405020304" charset="0"/>
                          <a:ea typeface="宋体" panose="02010600030101010101" pitchFamily="2" charset="-122"/>
                          <a:cs typeface="Times New Roman" panose="02020603050405020304" charset="0"/>
                        </a:rPr>
                        <a:t>a fairy tale</a:t>
                      </a:r>
                      <a:r>
                        <a:rPr lang="en-US" altLang="zh-CN" sz="2400" b="0">
                          <a:noFill/>
                          <a:latin typeface="Times New Roman" panose="02020603050405020304" charset="0"/>
                          <a:ea typeface="宋体" panose="02010600030101010101" pitchFamily="2" charset="-122"/>
                          <a:cs typeface="Times New Roman" panose="02020603050405020304" charset="0"/>
                        </a:rPr>
                        <a:t> that, along with </a:t>
                      </a:r>
                      <a:r>
                        <a:rPr lang="en-US" altLang="zh-CN" sz="2400" b="0" u="sng">
                          <a:noFill/>
                          <a:latin typeface="Times New Roman" panose="02020603050405020304" charset="0"/>
                          <a:ea typeface="宋体" panose="02010600030101010101" pitchFamily="2" charset="-122"/>
                          <a:cs typeface="Times New Roman" panose="02020603050405020304" charset="0"/>
                        </a:rPr>
                        <a:t>the Forbidden City's magnificence</a:t>
                      </a:r>
                      <a:r>
                        <a:rPr lang="en-US" altLang="zh-CN" sz="2400" b="0">
                          <a:noFill/>
                          <a:latin typeface="Times New Roman" panose="02020603050405020304" charset="0"/>
                          <a:ea typeface="宋体" panose="02010600030101010101" pitchFamily="2" charset="-122"/>
                          <a:cs typeface="Times New Roman" panose="02020603050405020304" charset="0"/>
                        </a:rPr>
                        <a:t>, would stay with me forever.</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r>
                        <a:rPr lang="en-US" altLang="zh-CN" sz="2400" b="0">
                          <a:latin typeface="Times New Roman" panose="02020603050405020304" charset="0"/>
                          <a:ea typeface="宋体" panose="02010600030101010101" pitchFamily="2" charset="-122"/>
                          <a:cs typeface="Times New Roman" panose="02020603050405020304" charset="0"/>
                        </a:rPr>
                        <a:t>  </a:t>
                      </a: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他们没能夺得第一名，但这无关紧要。罗丝微笑着向她点头示意，而杰西卡心里明白</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她找到了一匹新的心爱之马，这匹马值得她信赖，而她的信任也帮助它释放出了内在的自信。</a:t>
                      </a: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在读后续写中，抓牢核心关键词存在复现关系，紧扣主题，不出现偏题现象。再可结合原文语境积极模仿与创造，催化词汇新颖性，实现主题自然升华）</a:t>
                      </a:r>
                      <a:endParaRPr lang="zh-CN" altLang="en-US" sz="1800" b="0">
                        <a:solidFill>
                          <a:srgbClr val="0070C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出自【趣你的PPT】(微信:qunideppt)：最优质的PPT资源库"/>
          <p:cNvSpPr txBox="1"/>
          <p:nvPr>
            <p:custDataLst>
              <p:tags r:id="rId2"/>
            </p:custDataLst>
          </p:nvPr>
        </p:nvSpPr>
        <p:spPr>
          <a:xfrm>
            <a:off x="909320" y="10795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sp>
        <p:nvSpPr>
          <p:cNvPr id="14" name="文本框 13"/>
          <p:cNvSpPr txBox="1"/>
          <p:nvPr/>
        </p:nvSpPr>
        <p:spPr>
          <a:xfrm>
            <a:off x="5276850" y="1601470"/>
            <a:ext cx="6836410" cy="1568450"/>
          </a:xfrm>
          <a:prstGeom prst="rect">
            <a:avLst/>
          </a:prstGeom>
          <a:noFill/>
        </p:spPr>
        <p:txBody>
          <a:bodyPr wrap="square" rtlCol="0" anchor="t">
            <a:spAutoFit/>
          </a:bodyPr>
          <a:p>
            <a:pPr indent="0">
              <a:buNone/>
            </a:pPr>
            <a:r>
              <a:rPr lang="en-US" altLang="zh-CN" sz="2400">
                <a:latin typeface="Times New Roman" panose="02020603050405020304" charset="0"/>
                <a:ea typeface="宋体" panose="02010600030101010101" pitchFamily="2" charset="-122"/>
                <a:cs typeface="Times New Roman" panose="02020603050405020304" charset="0"/>
                <a:sym typeface="+mn-ea"/>
              </a:rPr>
              <a:t>They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didn’t win first place</a:t>
            </a:r>
            <a:r>
              <a:rPr lang="en-US" altLang="zh-CN" sz="2400">
                <a:latin typeface="Times New Roman" panose="02020603050405020304" charset="0"/>
                <a:ea typeface="宋体" panose="02010600030101010101" pitchFamily="2" charset="-122"/>
                <a:cs typeface="Times New Roman" panose="02020603050405020304" charset="0"/>
                <a:sym typeface="+mn-ea"/>
              </a:rPr>
              <a:t>, but it didn’t matter. Rose smiled and nodded at her, and Jessica knew—she’d found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a new favorite horse</a:t>
            </a:r>
            <a:r>
              <a:rPr lang="en-US" altLang="zh-CN" sz="2400">
                <a:latin typeface="Times New Roman" panose="02020603050405020304" charset="0"/>
                <a:ea typeface="宋体" panose="02010600030101010101" pitchFamily="2" charset="-122"/>
                <a:cs typeface="Times New Roman" panose="02020603050405020304" charset="0"/>
                <a:sym typeface="+mn-ea"/>
              </a:rPr>
              <a:t>, one </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whose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trust</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 she’d earned</a:t>
            </a:r>
            <a:r>
              <a:rPr lang="en-US" altLang="zh-CN" sz="2400">
                <a:latin typeface="Times New Roman" panose="02020603050405020304" charset="0"/>
                <a:ea typeface="宋体" panose="02010600030101010101" pitchFamily="2" charset="-122"/>
                <a:cs typeface="Times New Roman" panose="02020603050405020304" charset="0"/>
                <a:sym typeface="+mn-ea"/>
              </a:rPr>
              <a:t>, and </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whose</a:t>
            </a: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confidence</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 she’d helped unlock</a:t>
            </a:r>
            <a:r>
              <a:rPr lang="en-US" altLang="zh-CN" sz="2400">
                <a:latin typeface="Times New Roman" panose="02020603050405020304" charset="0"/>
                <a:ea typeface="宋体" panose="02010600030101010101" pitchFamily="2" charset="-122"/>
                <a:cs typeface="Times New Roman" panose="02020603050405020304" charset="0"/>
                <a:sym typeface="+mn-ea"/>
              </a:rPr>
              <a:t>.</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4"/>
          <a:stretch>
            <a:fillRect/>
          </a:stretch>
        </p:blipFill>
        <p:spPr>
          <a:xfrm>
            <a:off x="1905" y="-635"/>
            <a:ext cx="743585" cy="746125"/>
          </a:xfrm>
          <a:prstGeom prst="rect">
            <a:avLst/>
          </a:prstGeom>
        </p:spPr>
      </p:pic>
      <p:pic>
        <p:nvPicPr>
          <p:cNvPr id="2" name="图片 1"/>
          <p:cNvPicPr>
            <a:picLocks noChangeAspect="1"/>
          </p:cNvPicPr>
          <p:nvPr/>
        </p:nvPicPr>
        <p:blipFill>
          <a:blip r:embed="rId5"/>
          <a:stretch>
            <a:fillRect/>
          </a:stretch>
        </p:blipFill>
        <p:spPr>
          <a:xfrm>
            <a:off x="167640" y="3521710"/>
            <a:ext cx="5055235" cy="271716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18" name="图片 17"/>
          <p:cNvPicPr/>
          <p:nvPr/>
        </p:nvPicPr>
        <p:blipFill>
          <a:blip r:embed="rId3"/>
          <a:stretch>
            <a:fillRect/>
          </a:stretch>
        </p:blipFill>
        <p:spPr>
          <a:xfrm>
            <a:off x="2244725" y="4333875"/>
            <a:ext cx="9951720" cy="2336800"/>
          </a:xfrm>
          <a:prstGeom prst="rect">
            <a:avLst/>
          </a:prstGeom>
        </p:spPr>
      </p:pic>
      <p:sp>
        <p:nvSpPr>
          <p:cNvPr id="5" name="文本框 4"/>
          <p:cNvSpPr txBox="1"/>
          <p:nvPr/>
        </p:nvSpPr>
        <p:spPr>
          <a:xfrm>
            <a:off x="132080" y="845820"/>
            <a:ext cx="6411595" cy="5825490"/>
          </a:xfrm>
          <a:prstGeom prst="rect">
            <a:avLst/>
          </a:prstGeom>
          <a:noFill/>
        </p:spPr>
        <p:txBody>
          <a:bodyPr wrap="square" rtlCol="0" anchor="t">
            <a:noAutofit/>
          </a:bodyPr>
          <a:p>
            <a:pPr indent="0" algn="just" fontAlgn="auto">
              <a:lnSpc>
                <a:spcPts val="2580"/>
              </a:lnSpc>
            </a:pPr>
            <a:r>
              <a:rPr lang="en-US" altLang="zh-CN" sz="2400">
                <a:latin typeface="Times New Roman" panose="02020603050405020304" charset="0"/>
                <a:cs typeface="Times New Roman" panose="02020603050405020304" charset="0"/>
              </a:rPr>
              <a:t>Paragraph 1:</a:t>
            </a:r>
            <a:r>
              <a:rPr lang="en-US" altLang="zh-CN" sz="2400" i="1">
                <a:solidFill>
                  <a:srgbClr val="0070C0"/>
                </a:solidFill>
                <a:latin typeface="Times New Roman" panose="02020603050405020304" charset="0"/>
                <a:cs typeface="Times New Roman" panose="02020603050405020304" charset="0"/>
              </a:rPr>
              <a:t>Hearing that, Jessica decided it was time for a fresh start with Harley.</a:t>
            </a:r>
            <a:r>
              <a:rPr lang="en-US" altLang="zh-CN" sz="2400">
                <a:latin typeface="Times New Roman" panose="02020603050405020304" charset="0"/>
                <a:cs typeface="Times New Roman" panose="02020603050405020304" charset="0"/>
              </a:rPr>
              <a:t> Determined to build trust, she grabbed an apple from her lunch box and went to find Harley. Initially, Harley stepped back, his eyes wide with suspicion. Speaking softly, Jessica offered the apple, her hand held steady. This calmness finally convinced him to take a cautious bite. With the ice broken, she began the training, starting with simple commands. Practicing together every day, Jessica felt their confidence growing remarkably. Harley, no longer flinching at every sound, started to respond willingly. It was after numerous such sessions that a true partnership blossomed, transforming their initial struggles into smooth teamwork. Soon, they were working their way through the obstacle course that once seemed impossible. </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604000" y="868045"/>
            <a:ext cx="5296535" cy="5754370"/>
          </a:xfrm>
          <a:prstGeom prst="rect">
            <a:avLst/>
          </a:prstGeom>
          <a:solidFill>
            <a:schemeClr val="bg1">
              <a:alpha val="75000"/>
            </a:schemeClr>
          </a:solidFill>
          <a:ln>
            <a:solidFill>
              <a:schemeClr val="accent4">
                <a:lumMod val="40000"/>
                <a:lumOff val="60000"/>
              </a:schemeClr>
            </a:solidFill>
          </a:ln>
        </p:spPr>
        <p:txBody>
          <a:bodyPr wrap="square" rtlCol="0" anchor="t">
            <a:spAutoFit/>
          </a:bodyPr>
          <a:p>
            <a:r>
              <a:rPr lang="zh-CN" altLang="en-US" sz="1600" b="1">
                <a:solidFill>
                  <a:srgbClr val="C00000"/>
                </a:solidFill>
              </a:rPr>
              <a:t>第一段：细节反转</a:t>
            </a:r>
            <a:r>
              <a:rPr lang="en-US" altLang="zh-CN" sz="1600" b="1">
                <a:solidFill>
                  <a:srgbClr val="C00000"/>
                </a:solidFill>
              </a:rPr>
              <a:t> + </a:t>
            </a:r>
            <a:r>
              <a:rPr lang="zh-CN" altLang="en-US" sz="1600" b="1">
                <a:solidFill>
                  <a:srgbClr val="C00000"/>
                </a:solidFill>
              </a:rPr>
              <a:t>动作递进，让</a:t>
            </a:r>
            <a:r>
              <a:rPr lang="en-US" altLang="zh-CN" sz="1600" b="1">
                <a:solidFill>
                  <a:srgbClr val="C00000"/>
                </a:solidFill>
              </a:rPr>
              <a:t> “</a:t>
            </a:r>
            <a:r>
              <a:rPr lang="zh-CN" altLang="en-US" sz="1600" b="1">
                <a:solidFill>
                  <a:srgbClr val="C00000"/>
                </a:solidFill>
              </a:rPr>
              <a:t>信任建立</a:t>
            </a:r>
            <a:r>
              <a:rPr lang="en-US" altLang="zh-CN" sz="1600" b="1">
                <a:solidFill>
                  <a:srgbClr val="C00000"/>
                </a:solidFill>
              </a:rPr>
              <a:t>” </a:t>
            </a:r>
            <a:r>
              <a:rPr lang="zh-CN" altLang="en-US" sz="1600" b="1">
                <a:solidFill>
                  <a:srgbClr val="C00000"/>
                </a:solidFill>
              </a:rPr>
              <a:t>具象可感本段以</a:t>
            </a:r>
            <a:r>
              <a:rPr lang="en-US" altLang="zh-CN" sz="1600" b="1">
                <a:solidFill>
                  <a:srgbClr val="C00000"/>
                </a:solidFill>
              </a:rPr>
              <a:t> “</a:t>
            </a:r>
            <a:r>
              <a:rPr lang="zh-CN" altLang="en-US" sz="1600" b="1">
                <a:solidFill>
                  <a:srgbClr val="C00000"/>
                </a:solidFill>
              </a:rPr>
              <a:t>化解冲突、搭建联结</a:t>
            </a:r>
            <a:r>
              <a:rPr lang="en-US" altLang="zh-CN" sz="1600" b="1">
                <a:solidFill>
                  <a:srgbClr val="C00000"/>
                </a:solidFill>
              </a:rPr>
              <a:t>” </a:t>
            </a:r>
            <a:r>
              <a:rPr lang="zh-CN" altLang="en-US" sz="1600" b="1">
                <a:solidFill>
                  <a:srgbClr val="C00000"/>
                </a:solidFill>
              </a:rPr>
              <a:t>为核心，通过</a:t>
            </a:r>
            <a:r>
              <a:rPr lang="en-US" altLang="zh-CN" sz="1600" b="1">
                <a:solidFill>
                  <a:srgbClr val="C00000"/>
                </a:solidFill>
              </a:rPr>
              <a:t> “</a:t>
            </a:r>
            <a:r>
              <a:rPr lang="zh-CN" altLang="en-US" sz="1600" b="1">
                <a:solidFill>
                  <a:srgbClr val="C00000"/>
                </a:solidFill>
              </a:rPr>
              <a:t>细节反转</a:t>
            </a:r>
            <a:r>
              <a:rPr lang="en-US" altLang="zh-CN" sz="1600" b="1">
                <a:solidFill>
                  <a:srgbClr val="C00000"/>
                </a:solidFill>
              </a:rPr>
              <a:t>” </a:t>
            </a:r>
            <a:r>
              <a:rPr lang="zh-CN" altLang="en-US" sz="1600" b="1">
                <a:solidFill>
                  <a:srgbClr val="C00000"/>
                </a:solidFill>
              </a:rPr>
              <a:t>打破前文</a:t>
            </a:r>
            <a:r>
              <a:rPr lang="en-US" altLang="zh-CN" sz="1600" b="1">
                <a:solidFill>
                  <a:srgbClr val="C00000"/>
                </a:solidFill>
              </a:rPr>
              <a:t> “</a:t>
            </a:r>
            <a:r>
              <a:rPr lang="zh-CN" altLang="en-US" sz="1600" b="1">
                <a:solidFill>
                  <a:srgbClr val="C00000"/>
                </a:solidFill>
              </a:rPr>
              <a:t>人与马对立</a:t>
            </a:r>
            <a:r>
              <a:rPr lang="en-US" altLang="zh-CN" sz="1600" b="1">
                <a:solidFill>
                  <a:srgbClr val="C00000"/>
                </a:solidFill>
              </a:rPr>
              <a:t>” </a:t>
            </a:r>
            <a:r>
              <a:rPr lang="zh-CN" altLang="en-US" sz="1600" b="1">
                <a:solidFill>
                  <a:srgbClr val="C00000"/>
                </a:solidFill>
              </a:rPr>
              <a:t>的基调，再用连贯的动作链让</a:t>
            </a:r>
            <a:r>
              <a:rPr lang="en-US" altLang="zh-CN" sz="1600" b="1">
                <a:solidFill>
                  <a:srgbClr val="C00000"/>
                </a:solidFill>
              </a:rPr>
              <a:t> “</a:t>
            </a:r>
            <a:r>
              <a:rPr lang="zh-CN" altLang="en-US" sz="1600" b="1">
                <a:solidFill>
                  <a:srgbClr val="C00000"/>
                </a:solidFill>
              </a:rPr>
              <a:t>信任构建</a:t>
            </a:r>
            <a:r>
              <a:rPr lang="en-US" altLang="zh-CN" sz="1600" b="1">
                <a:solidFill>
                  <a:srgbClr val="C00000"/>
                </a:solidFill>
              </a:rPr>
              <a:t>” </a:t>
            </a:r>
            <a:r>
              <a:rPr lang="zh-CN" altLang="en-US" sz="1600" b="1">
                <a:solidFill>
                  <a:srgbClr val="C00000"/>
                </a:solidFill>
              </a:rPr>
              <a:t>的过程落地，既真实可感，又充满情感温度：</a:t>
            </a:r>
            <a:r>
              <a:rPr lang="en-US" altLang="zh-CN" sz="1600"/>
              <a:t> </a:t>
            </a:r>
            <a:endParaRPr lang="en-US" altLang="zh-CN" sz="1600"/>
          </a:p>
          <a:p>
            <a:r>
              <a:rPr lang="en-US" altLang="zh-CN" sz="1600"/>
              <a:t>  </a:t>
            </a:r>
            <a:r>
              <a:rPr lang="en-US" altLang="zh-CN" sz="1600" b="1"/>
              <a:t> 1.</a:t>
            </a:r>
            <a:r>
              <a:rPr lang="zh-CN" altLang="en-US" sz="1600" b="1"/>
              <a:t>互动模式的反转：</a:t>
            </a:r>
            <a:r>
              <a:rPr lang="zh-CN" altLang="en-US" sz="1600"/>
              <a:t>面对</a:t>
            </a:r>
            <a:r>
              <a:rPr lang="en-US" altLang="zh-CN" sz="1600"/>
              <a:t> Harley </a:t>
            </a:r>
            <a:r>
              <a:rPr lang="zh-CN" altLang="en-US" sz="1600"/>
              <a:t>的</a:t>
            </a:r>
            <a:r>
              <a:rPr lang="en-US" altLang="zh-CN" sz="1600"/>
              <a:t> “suspicion</a:t>
            </a:r>
            <a:r>
              <a:rPr lang="zh-CN" altLang="en-US" sz="1600"/>
              <a:t>（警惕）</a:t>
            </a:r>
            <a:r>
              <a:rPr lang="en-US" altLang="zh-CN" sz="1600"/>
              <a:t>”“stepped back</a:t>
            </a:r>
            <a:r>
              <a:rPr lang="zh-CN" altLang="en-US" sz="1600"/>
              <a:t>（退缩）</a:t>
            </a:r>
            <a:r>
              <a:rPr lang="en-US" altLang="zh-CN" sz="1600"/>
              <a:t>”</a:t>
            </a:r>
            <a:r>
              <a:rPr lang="zh-CN" altLang="en-US" sz="1600"/>
              <a:t>，</a:t>
            </a:r>
            <a:r>
              <a:rPr lang="en-US" altLang="zh-CN" sz="1600"/>
              <a:t>Jessica </a:t>
            </a:r>
            <a:r>
              <a:rPr lang="zh-CN" altLang="en-US" sz="1600"/>
              <a:t>没有</a:t>
            </a:r>
            <a:r>
              <a:rPr lang="en-US" altLang="zh-CN" sz="1600"/>
              <a:t> “</a:t>
            </a:r>
            <a:r>
              <a:rPr lang="zh-CN" altLang="en-US" sz="1600"/>
              <a:t>强行靠近</a:t>
            </a:r>
            <a:r>
              <a:rPr lang="en-US" altLang="zh-CN" sz="1600"/>
              <a:t>” </a:t>
            </a:r>
            <a:r>
              <a:rPr lang="zh-CN" altLang="en-US" sz="1600"/>
              <a:t>或</a:t>
            </a:r>
            <a:r>
              <a:rPr lang="en-US" altLang="zh-CN" sz="1600"/>
              <a:t> “</a:t>
            </a:r>
            <a:r>
              <a:rPr lang="zh-CN" altLang="en-US" sz="1600"/>
              <a:t>急于训练</a:t>
            </a:r>
            <a:r>
              <a:rPr lang="en-US" altLang="zh-CN" sz="1600"/>
              <a:t>”</a:t>
            </a:r>
            <a:r>
              <a:rPr lang="zh-CN" altLang="en-US" sz="1600"/>
              <a:t>，而是</a:t>
            </a:r>
            <a:r>
              <a:rPr lang="en-US" altLang="zh-CN" sz="1600"/>
              <a:t> “speaking softly</a:t>
            </a:r>
            <a:r>
              <a:rPr lang="zh-CN" altLang="en-US" sz="1600"/>
              <a:t>（轻声沟通）</a:t>
            </a:r>
            <a:r>
              <a:rPr lang="en-US" altLang="zh-CN" sz="1600"/>
              <a:t>”“hand held steady</a:t>
            </a:r>
            <a:r>
              <a:rPr lang="zh-CN" altLang="en-US" sz="1600"/>
              <a:t>（稳递苹果）</a:t>
            </a:r>
            <a:r>
              <a:rPr lang="en-US" altLang="zh-CN" sz="1600"/>
              <a:t>”—— </a:t>
            </a:r>
            <a:r>
              <a:rPr lang="zh-CN" altLang="en-US" sz="1600"/>
              <a:t>这种</a:t>
            </a:r>
            <a:r>
              <a:rPr lang="en-US" altLang="zh-CN" sz="1600"/>
              <a:t> “</a:t>
            </a:r>
            <a:r>
              <a:rPr lang="zh-CN" altLang="en-US" sz="1600"/>
              <a:t>以退为进</a:t>
            </a:r>
            <a:r>
              <a:rPr lang="en-US" altLang="zh-CN" sz="1600"/>
              <a:t>” </a:t>
            </a:r>
            <a:r>
              <a:rPr lang="zh-CN" altLang="en-US" sz="1600"/>
              <a:t>的互动，让</a:t>
            </a:r>
            <a:r>
              <a:rPr lang="en-US" altLang="zh-CN" sz="1600"/>
              <a:t> “</a:t>
            </a:r>
            <a:r>
              <a:rPr lang="zh-CN" altLang="en-US" sz="1600"/>
              <a:t>训练</a:t>
            </a:r>
            <a:r>
              <a:rPr lang="en-US" altLang="zh-CN" sz="1600"/>
              <a:t>” </a:t>
            </a:r>
            <a:r>
              <a:rPr lang="zh-CN" altLang="en-US" sz="1600"/>
              <a:t>摆脱了</a:t>
            </a:r>
            <a:r>
              <a:rPr lang="en-US" altLang="zh-CN" sz="1600"/>
              <a:t> “</a:t>
            </a:r>
            <a:r>
              <a:rPr lang="zh-CN" altLang="en-US" sz="1600"/>
              <a:t>控制感</a:t>
            </a:r>
            <a:r>
              <a:rPr lang="en-US" altLang="zh-CN" sz="1600"/>
              <a:t>”</a:t>
            </a:r>
            <a:r>
              <a:rPr lang="zh-CN" altLang="en-US" sz="1600"/>
              <a:t>，变成平等的</a:t>
            </a:r>
            <a:r>
              <a:rPr lang="en-US" altLang="zh-CN" sz="1600"/>
              <a:t> “</a:t>
            </a:r>
            <a:r>
              <a:rPr lang="zh-CN" altLang="en-US" sz="1600"/>
              <a:t>情感联结</a:t>
            </a:r>
            <a:r>
              <a:rPr lang="en-US" altLang="zh-CN" sz="1600"/>
              <a:t>”</a:t>
            </a:r>
            <a:r>
              <a:rPr lang="zh-CN" altLang="en-US" sz="1600"/>
              <a:t>，凸显信任的核心是尊重。</a:t>
            </a:r>
            <a:endParaRPr lang="zh-CN" altLang="en-US" sz="1600"/>
          </a:p>
          <a:p>
            <a:r>
              <a:rPr lang="en-US" altLang="zh-CN" sz="1600" b="1"/>
              <a:t>2.</a:t>
            </a:r>
            <a:r>
              <a:rPr lang="zh-CN" altLang="en-US" sz="1600" b="1"/>
              <a:t>状态转变的反转：</a:t>
            </a:r>
            <a:r>
              <a:rPr lang="en-US" altLang="zh-CN" sz="1600"/>
              <a:t>Harley </a:t>
            </a:r>
            <a:r>
              <a:rPr lang="zh-CN" altLang="en-US" sz="1600"/>
              <a:t>从</a:t>
            </a:r>
            <a:r>
              <a:rPr lang="en-US" altLang="zh-CN" sz="1600"/>
              <a:t> “flinching at every sound</a:t>
            </a:r>
            <a:r>
              <a:rPr lang="zh-CN" altLang="en-US" sz="1600"/>
              <a:t>（闻声畏缩）</a:t>
            </a:r>
            <a:r>
              <a:rPr lang="en-US" altLang="zh-CN" sz="1600"/>
              <a:t>”“refused jumps</a:t>
            </a:r>
            <a:r>
              <a:rPr lang="zh-CN" altLang="en-US" sz="1600"/>
              <a:t>（拒跳退缩）</a:t>
            </a:r>
            <a:r>
              <a:rPr lang="en-US" altLang="zh-CN" sz="1600"/>
              <a:t>”</a:t>
            </a:r>
            <a:r>
              <a:rPr lang="zh-CN" altLang="en-US" sz="1600"/>
              <a:t>，到</a:t>
            </a:r>
            <a:r>
              <a:rPr lang="en-US" altLang="zh-CN" sz="1600"/>
              <a:t> “respond willingly</a:t>
            </a:r>
            <a:r>
              <a:rPr lang="zh-CN" altLang="en-US" sz="1600"/>
              <a:t>（主动回应）</a:t>
            </a:r>
            <a:r>
              <a:rPr lang="en-US" altLang="zh-CN" sz="1600"/>
              <a:t>”“working their way through the obstacle course</a:t>
            </a:r>
            <a:r>
              <a:rPr lang="zh-CN" altLang="en-US" sz="1600"/>
              <a:t>（攻克障碍）</a:t>
            </a:r>
            <a:r>
              <a:rPr lang="en-US" altLang="zh-CN" sz="1600"/>
              <a:t>”</a:t>
            </a:r>
            <a:r>
              <a:rPr lang="zh-CN" altLang="en-US" sz="1600"/>
              <a:t>；</a:t>
            </a:r>
            <a:r>
              <a:rPr lang="en-US" altLang="zh-CN" sz="1600"/>
              <a:t>Jessica </a:t>
            </a:r>
            <a:r>
              <a:rPr lang="zh-CN" altLang="en-US" sz="1600"/>
              <a:t>从</a:t>
            </a:r>
            <a:r>
              <a:rPr lang="en-US" altLang="zh-CN" sz="1600"/>
              <a:t> “nervous</a:t>
            </a:r>
            <a:r>
              <a:rPr lang="zh-CN" altLang="en-US" sz="1600"/>
              <a:t>（紧张）</a:t>
            </a:r>
            <a:r>
              <a:rPr lang="en-US" altLang="zh-CN" sz="1600"/>
              <a:t>”“discouraged</a:t>
            </a:r>
            <a:r>
              <a:rPr lang="zh-CN" altLang="en-US" sz="1600"/>
              <a:t>（受挫）</a:t>
            </a:r>
            <a:r>
              <a:rPr lang="en-US" altLang="zh-CN" sz="1600"/>
              <a:t>”</a:t>
            </a:r>
            <a:r>
              <a:rPr lang="zh-CN" altLang="en-US" sz="1600"/>
              <a:t>，到</a:t>
            </a:r>
            <a:r>
              <a:rPr lang="en-US" altLang="zh-CN" sz="1600"/>
              <a:t> “confidence growing</a:t>
            </a:r>
            <a:r>
              <a:rPr lang="zh-CN" altLang="en-US" sz="1600"/>
              <a:t>（渐生自信）</a:t>
            </a:r>
            <a:r>
              <a:rPr lang="en-US" altLang="zh-CN" sz="1600"/>
              <a:t>”—— </a:t>
            </a:r>
            <a:r>
              <a:rPr lang="zh-CN" altLang="en-US" sz="1600"/>
              <a:t>双向的状态反转，用前后对比印证信任的力量，让转变更有说服力。</a:t>
            </a:r>
            <a:endParaRPr lang="zh-CN" altLang="en-US" sz="1600"/>
          </a:p>
          <a:p>
            <a:r>
              <a:rPr lang="en-US" altLang="zh-CN" sz="1600" b="1"/>
              <a:t>3.</a:t>
            </a:r>
            <a:r>
              <a:rPr lang="zh-CN" altLang="en-US" sz="1600" b="1"/>
              <a:t>动作链的连贯递进：</a:t>
            </a:r>
            <a:r>
              <a:rPr lang="zh-CN" altLang="en-US" sz="1600"/>
              <a:t>从</a:t>
            </a:r>
            <a:r>
              <a:rPr lang="en-US" altLang="zh-CN" sz="1600"/>
              <a:t> “grabbed an apple</a:t>
            </a:r>
            <a:r>
              <a:rPr lang="en-US" altLang="en-US" sz="1600"/>
              <a:t>→</a:t>
            </a:r>
            <a:r>
              <a:rPr lang="en-US" altLang="zh-CN" sz="1600"/>
              <a:t>offered the apple</a:t>
            </a:r>
            <a:r>
              <a:rPr lang="en-US" altLang="en-US" sz="1600"/>
              <a:t>→</a:t>
            </a:r>
            <a:r>
              <a:rPr lang="en-US" altLang="zh-CN" sz="1600"/>
              <a:t>took a cautious bite</a:t>
            </a:r>
            <a:r>
              <a:rPr lang="zh-CN" altLang="en-US" sz="1600"/>
              <a:t>（递苹果破冰）</a:t>
            </a:r>
            <a:r>
              <a:rPr lang="en-US" altLang="zh-CN" sz="1600"/>
              <a:t>”</a:t>
            </a:r>
            <a:r>
              <a:rPr lang="zh-CN" altLang="en-US" sz="1600"/>
              <a:t>，到</a:t>
            </a:r>
            <a:r>
              <a:rPr lang="en-US" altLang="zh-CN" sz="1600"/>
              <a:t> “simple commands</a:t>
            </a:r>
            <a:r>
              <a:rPr lang="en-US" altLang="en-US" sz="1600"/>
              <a:t>→</a:t>
            </a:r>
            <a:r>
              <a:rPr lang="en-US" altLang="zh-CN" sz="1600"/>
              <a:t>practicing together</a:t>
            </a:r>
            <a:r>
              <a:rPr lang="en-US" altLang="en-US" sz="1600"/>
              <a:t>→</a:t>
            </a:r>
            <a:r>
              <a:rPr lang="en-US" altLang="zh-CN" sz="1600"/>
              <a:t>working through obstacle course</a:t>
            </a:r>
            <a:r>
              <a:rPr lang="zh-CN" altLang="en-US" sz="1600"/>
              <a:t>（训练逐步深入）</a:t>
            </a:r>
            <a:r>
              <a:rPr lang="en-US" altLang="zh-CN" sz="1600"/>
              <a:t>”</a:t>
            </a:r>
            <a:r>
              <a:rPr lang="zh-CN" altLang="en-US" sz="1600"/>
              <a:t>，每个动作都承接前文、铺垫后文，让</a:t>
            </a:r>
            <a:r>
              <a:rPr lang="en-US" altLang="zh-CN" sz="1600"/>
              <a:t> “</a:t>
            </a:r>
            <a:r>
              <a:rPr lang="zh-CN" altLang="en-US" sz="1600"/>
              <a:t>信任从无到有</a:t>
            </a:r>
            <a:r>
              <a:rPr lang="en-US" altLang="zh-CN" sz="1600"/>
              <a:t>” </a:t>
            </a:r>
            <a:r>
              <a:rPr lang="zh-CN" altLang="en-US" sz="1600"/>
              <a:t>的过程层次清晰，无逻辑断层。</a:t>
            </a:r>
            <a:endParaRPr lang="zh-CN" altLang="en-US" sz="1600"/>
          </a:p>
        </p:txBody>
      </p:sp>
      <p:pic>
        <p:nvPicPr>
          <p:cNvPr id="21" name="图片 20"/>
          <p:cNvPicPr/>
          <p:nvPr/>
        </p:nvPicPr>
        <p:blipFill>
          <a:blip r:embed="rId4"/>
          <a:stretch>
            <a:fillRect/>
          </a:stretch>
        </p:blipFill>
        <p:spPr>
          <a:xfrm>
            <a:off x="1905" y="-635"/>
            <a:ext cx="743585" cy="746125"/>
          </a:xfrm>
          <a:prstGeom prst="rect">
            <a:avLst/>
          </a:prstGeom>
        </p:spPr>
      </p:pic>
      <p:sp>
        <p:nvSpPr>
          <p:cNvPr id="2" name="文本框 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18" name="图片 17"/>
          <p:cNvPicPr/>
          <p:nvPr/>
        </p:nvPicPr>
        <p:blipFill>
          <a:blip r:embed="rId3"/>
          <a:stretch>
            <a:fillRect/>
          </a:stretch>
        </p:blipFill>
        <p:spPr>
          <a:xfrm>
            <a:off x="2244725" y="4333875"/>
            <a:ext cx="9951720" cy="2336800"/>
          </a:xfrm>
          <a:prstGeom prst="rect">
            <a:avLst/>
          </a:prstGeom>
        </p:spPr>
      </p:pic>
      <p:sp>
        <p:nvSpPr>
          <p:cNvPr id="5" name="文本框 4"/>
          <p:cNvSpPr txBox="1"/>
          <p:nvPr/>
        </p:nvSpPr>
        <p:spPr>
          <a:xfrm>
            <a:off x="132080" y="795020"/>
            <a:ext cx="6471920" cy="5825490"/>
          </a:xfrm>
          <a:prstGeom prst="rect">
            <a:avLst/>
          </a:prstGeom>
          <a:noFill/>
        </p:spPr>
        <p:txBody>
          <a:bodyPr wrap="square" rtlCol="0" anchor="t">
            <a:noAutofit/>
          </a:bodyPr>
          <a:p>
            <a:pPr indent="0" algn="just" fontAlgn="auto">
              <a:lnSpc>
                <a:spcPts val="2680"/>
              </a:lnSpc>
            </a:pPr>
            <a:r>
              <a:rPr lang="en-US" altLang="zh-CN" sz="2400">
                <a:latin typeface="Times New Roman" panose="02020603050405020304" charset="0"/>
                <a:cs typeface="Times New Roman" panose="02020603050405020304" charset="0"/>
              </a:rPr>
              <a:t>Paragraph 2:</a:t>
            </a:r>
            <a:r>
              <a:rPr lang="en-US" altLang="zh-CN" sz="2400" i="1">
                <a:solidFill>
                  <a:srgbClr val="0070C0"/>
                </a:solidFill>
                <a:latin typeface="Times New Roman" panose="02020603050405020304" charset="0"/>
                <a:cs typeface="Times New Roman" panose="02020603050405020304" charset="0"/>
              </a:rPr>
              <a:t>The final day of the camp arrived, bringing with it the obstacle course race.</a:t>
            </a:r>
            <a:r>
              <a:rPr lang="en-US" altLang="zh-CN" sz="2400">
                <a:latin typeface="Times New Roman" panose="02020603050405020304" charset="0"/>
                <a:cs typeface="Times New Roman" panose="02020603050405020304" charset="0"/>
              </a:rPr>
              <a:t> Before starting, Jessica leaned close, whispering, “We can achi</a:t>
            </a:r>
            <a:r>
              <a:rPr lang="en-US" altLang="en-US" sz="2400">
                <a:latin typeface="Times New Roman" panose="02020603050405020304" charset="0"/>
                <a:cs typeface="Times New Roman" panose="02020603050405020304" charset="0"/>
              </a:rPr>
              <a:t>е</a:t>
            </a:r>
            <a:r>
              <a:rPr lang="en-US" altLang="zh-CN" sz="2400">
                <a:latin typeface="Times New Roman" panose="02020603050405020304" charset="0"/>
                <a:cs typeface="Times New Roman" panose="02020603050405020304" charset="0"/>
              </a:rPr>
              <a:t>ve this, together.” So profound was their bond that all the fear vanished. At the signal, they surged forward as one. With Harley as a partner rather than just a horse, they flew over jumps with incredible power and weaved through poles with graceful precision. It was a flawless performance. Not until an explosion of cheers erupted did Jessica realize they had crossed the finish line first. Overwhelmed with joy, she threw her arms around Harley’s neck, feeling his warm breath and steady presence. At that triumphant moment, she finally understood the profound wisdom of Rose’s words: the patiently built trust is the foundation of everything. </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791960" y="868045"/>
            <a:ext cx="5224145" cy="5507990"/>
          </a:xfrm>
          <a:prstGeom prst="rect">
            <a:avLst/>
          </a:prstGeom>
          <a:solidFill>
            <a:schemeClr val="bg1">
              <a:alpha val="75000"/>
            </a:schemeClr>
          </a:solidFill>
          <a:ln>
            <a:solidFill>
              <a:schemeClr val="accent4">
                <a:lumMod val="40000"/>
                <a:lumOff val="60000"/>
              </a:schemeClr>
            </a:solidFill>
          </a:ln>
        </p:spPr>
        <p:txBody>
          <a:bodyPr wrap="square" rtlCol="0" anchor="t">
            <a:spAutoFit/>
          </a:bodyPr>
          <a:p>
            <a:r>
              <a:rPr lang="zh-CN" altLang="en-US" sz="1600" b="1">
                <a:solidFill>
                  <a:srgbClr val="C00000"/>
                </a:solidFill>
              </a:rPr>
              <a:t>第二段：逻辑闭环</a:t>
            </a:r>
            <a:r>
              <a:rPr lang="en-US" altLang="zh-CN" sz="1600" b="1">
                <a:solidFill>
                  <a:srgbClr val="C00000"/>
                </a:solidFill>
              </a:rPr>
              <a:t> + </a:t>
            </a:r>
            <a:r>
              <a:rPr lang="zh-CN" altLang="en-US" sz="1600" b="1">
                <a:solidFill>
                  <a:srgbClr val="C00000"/>
                </a:solidFill>
              </a:rPr>
              <a:t>主题升华，让</a:t>
            </a:r>
            <a:r>
              <a:rPr lang="en-US" altLang="zh-CN" sz="1600" b="1">
                <a:solidFill>
                  <a:srgbClr val="C00000"/>
                </a:solidFill>
              </a:rPr>
              <a:t> “</a:t>
            </a:r>
            <a:r>
              <a:rPr lang="zh-CN" altLang="en-US" sz="1600" b="1">
                <a:solidFill>
                  <a:srgbClr val="C00000"/>
                </a:solidFill>
              </a:rPr>
              <a:t>情感联结</a:t>
            </a:r>
            <a:r>
              <a:rPr lang="en-US" altLang="zh-CN" sz="1600" b="1">
                <a:solidFill>
                  <a:srgbClr val="C00000"/>
                </a:solidFill>
              </a:rPr>
              <a:t>” </a:t>
            </a:r>
            <a:r>
              <a:rPr lang="zh-CN" altLang="en-US" sz="1600" b="1">
                <a:solidFill>
                  <a:srgbClr val="C00000"/>
                </a:solidFill>
              </a:rPr>
              <a:t>更有厚度</a:t>
            </a:r>
            <a:endParaRPr lang="zh-CN" altLang="en-US" sz="1600" b="1">
              <a:solidFill>
                <a:srgbClr val="C00000"/>
              </a:solidFill>
            </a:endParaRPr>
          </a:p>
          <a:p>
            <a:r>
              <a:rPr lang="zh-CN" altLang="en-US" sz="1600" b="1">
                <a:solidFill>
                  <a:srgbClr val="C00000"/>
                </a:solidFill>
              </a:rPr>
              <a:t>本段以</a:t>
            </a:r>
            <a:r>
              <a:rPr lang="en-US" altLang="zh-CN" sz="1600" b="1">
                <a:solidFill>
                  <a:srgbClr val="C00000"/>
                </a:solidFill>
              </a:rPr>
              <a:t> “</a:t>
            </a:r>
            <a:r>
              <a:rPr lang="zh-CN" altLang="en-US" sz="1600" b="1">
                <a:solidFill>
                  <a:srgbClr val="C00000"/>
                </a:solidFill>
              </a:rPr>
              <a:t>突破挑战、深化主题</a:t>
            </a:r>
            <a:r>
              <a:rPr lang="en-US" altLang="zh-CN" sz="1600" b="1">
                <a:solidFill>
                  <a:srgbClr val="C00000"/>
                </a:solidFill>
              </a:rPr>
              <a:t>” </a:t>
            </a:r>
            <a:r>
              <a:rPr lang="zh-CN" altLang="en-US" sz="1600" b="1">
                <a:solidFill>
                  <a:srgbClr val="C00000"/>
                </a:solidFill>
              </a:rPr>
              <a:t>为核心，通过</a:t>
            </a:r>
            <a:r>
              <a:rPr lang="en-US" altLang="zh-CN" sz="1600" b="1">
                <a:solidFill>
                  <a:srgbClr val="C00000"/>
                </a:solidFill>
              </a:rPr>
              <a:t> “</a:t>
            </a:r>
            <a:r>
              <a:rPr lang="zh-CN" altLang="en-US" sz="1600" b="1">
                <a:solidFill>
                  <a:srgbClr val="C00000"/>
                </a:solidFill>
              </a:rPr>
              <a:t>逻辑闭环</a:t>
            </a:r>
            <a:r>
              <a:rPr lang="en-US" altLang="zh-CN" sz="1600" b="1">
                <a:solidFill>
                  <a:srgbClr val="C00000"/>
                </a:solidFill>
              </a:rPr>
              <a:t>” </a:t>
            </a:r>
            <a:r>
              <a:rPr lang="zh-CN" altLang="en-US" sz="1600" b="1">
                <a:solidFill>
                  <a:srgbClr val="C00000"/>
                </a:solidFill>
              </a:rPr>
              <a:t>让叙事无缝衔接，再用</a:t>
            </a:r>
            <a:r>
              <a:rPr lang="en-US" altLang="zh-CN" sz="1600" b="1">
                <a:solidFill>
                  <a:srgbClr val="C00000"/>
                </a:solidFill>
              </a:rPr>
              <a:t> “</a:t>
            </a:r>
            <a:r>
              <a:rPr lang="zh-CN" altLang="en-US" sz="1600" b="1">
                <a:solidFill>
                  <a:srgbClr val="C00000"/>
                </a:solidFill>
              </a:rPr>
              <a:t>认知升级</a:t>
            </a:r>
            <a:r>
              <a:rPr lang="en-US" altLang="zh-CN" sz="1600" b="1">
                <a:solidFill>
                  <a:srgbClr val="C00000"/>
                </a:solidFill>
              </a:rPr>
              <a:t>” </a:t>
            </a:r>
            <a:r>
              <a:rPr lang="zh-CN" altLang="en-US" sz="1600" b="1">
                <a:solidFill>
                  <a:srgbClr val="C00000"/>
                </a:solidFill>
              </a:rPr>
              <a:t>完成主题升华，让</a:t>
            </a:r>
            <a:r>
              <a:rPr lang="en-US" altLang="zh-CN" sz="1600" b="1">
                <a:solidFill>
                  <a:srgbClr val="C00000"/>
                </a:solidFill>
              </a:rPr>
              <a:t> “</a:t>
            </a:r>
            <a:r>
              <a:rPr lang="zh-CN" altLang="en-US" sz="1600" b="1">
                <a:solidFill>
                  <a:srgbClr val="C00000"/>
                </a:solidFill>
              </a:rPr>
              <a:t>人与马的联结</a:t>
            </a:r>
            <a:r>
              <a:rPr lang="en-US" altLang="zh-CN" sz="1600" b="1">
                <a:solidFill>
                  <a:srgbClr val="C00000"/>
                </a:solidFill>
              </a:rPr>
              <a:t>” </a:t>
            </a:r>
            <a:r>
              <a:rPr lang="zh-CN" altLang="en-US" sz="1600" b="1">
                <a:solidFill>
                  <a:srgbClr val="C00000"/>
                </a:solidFill>
              </a:rPr>
              <a:t>超越技能层面，兼具思想深度：</a:t>
            </a:r>
            <a:r>
              <a:rPr lang="en-US" altLang="zh-CN" sz="1600" b="1">
                <a:solidFill>
                  <a:srgbClr val="C00000"/>
                </a:solidFill>
              </a:rPr>
              <a:t> </a:t>
            </a:r>
            <a:endParaRPr lang="en-US" altLang="zh-CN" sz="1600" b="1">
              <a:solidFill>
                <a:srgbClr val="C00000"/>
              </a:solidFill>
            </a:endParaRPr>
          </a:p>
          <a:p>
            <a:r>
              <a:rPr lang="en-US" altLang="zh-CN" sz="1600"/>
              <a:t>  </a:t>
            </a:r>
            <a:r>
              <a:rPr lang="en-US" altLang="zh-CN" sz="1600" b="1"/>
              <a:t> 1.</a:t>
            </a:r>
            <a:r>
              <a:rPr lang="zh-CN" altLang="en-US" sz="1600" b="1"/>
              <a:t>情节逻辑的闭环：</a:t>
            </a:r>
            <a:r>
              <a:rPr lang="zh-CN" altLang="en-US" sz="1600"/>
              <a:t>前文铺垫</a:t>
            </a:r>
            <a:r>
              <a:rPr lang="en-US" altLang="zh-CN" sz="1600"/>
              <a:t> “</a:t>
            </a:r>
            <a:r>
              <a:rPr lang="zh-CN" altLang="en-US" sz="1600"/>
              <a:t>每日共同练习</a:t>
            </a:r>
            <a:r>
              <a:rPr lang="en-US" altLang="zh-CN" sz="1600"/>
              <a:t>”“</a:t>
            </a:r>
            <a:r>
              <a:rPr lang="zh-CN" altLang="en-US" sz="1600"/>
              <a:t>默契渐生</a:t>
            </a:r>
            <a:r>
              <a:rPr lang="en-US" altLang="zh-CN" sz="1600"/>
              <a:t>”</a:t>
            </a:r>
            <a:r>
              <a:rPr lang="zh-CN" altLang="en-US" sz="1600"/>
              <a:t>，后文呼应</a:t>
            </a:r>
            <a:r>
              <a:rPr lang="en-US" altLang="zh-CN" sz="1600"/>
              <a:t> “surged forward as one</a:t>
            </a:r>
            <a:r>
              <a:rPr lang="zh-CN" altLang="en-US" sz="1600"/>
              <a:t>（并肩冲刺）</a:t>
            </a:r>
            <a:r>
              <a:rPr lang="en-US" altLang="zh-CN" sz="1600"/>
              <a:t>”“flawless performance</a:t>
            </a:r>
            <a:r>
              <a:rPr lang="zh-CN" altLang="en-US" sz="1600"/>
              <a:t>（完美表现）</a:t>
            </a:r>
            <a:r>
              <a:rPr lang="en-US" altLang="zh-CN" sz="1600"/>
              <a:t>”</a:t>
            </a:r>
            <a:r>
              <a:rPr lang="zh-CN" altLang="en-US" sz="1600"/>
              <a:t>；前文埋下</a:t>
            </a:r>
            <a:r>
              <a:rPr lang="en-US" altLang="zh-CN" sz="1600"/>
              <a:t> “Rose </a:t>
            </a:r>
            <a:r>
              <a:rPr lang="zh-CN" altLang="en-US" sz="1600"/>
              <a:t>的信任建议</a:t>
            </a:r>
            <a:r>
              <a:rPr lang="en-US" altLang="zh-CN" sz="1600"/>
              <a:t>”</a:t>
            </a:r>
            <a:r>
              <a:rPr lang="zh-CN" altLang="en-US" sz="1600"/>
              <a:t>，后文落地</a:t>
            </a:r>
            <a:r>
              <a:rPr lang="en-US" altLang="zh-CN" sz="1600"/>
              <a:t> “whispering ‘We can achieve this, together’</a:t>
            </a:r>
            <a:r>
              <a:rPr lang="zh-CN" altLang="en-US" sz="1600"/>
              <a:t>（共同鼓励）</a:t>
            </a:r>
            <a:r>
              <a:rPr lang="en-US" altLang="zh-CN" sz="1600"/>
              <a:t>”—— </a:t>
            </a:r>
            <a:r>
              <a:rPr lang="zh-CN" altLang="en-US" sz="1600"/>
              <a:t>每个情节都有前文铺垫、后文呼应，让</a:t>
            </a:r>
            <a:r>
              <a:rPr lang="en-US" altLang="zh-CN" sz="1600"/>
              <a:t> “</a:t>
            </a:r>
            <a:r>
              <a:rPr lang="zh-CN" altLang="en-US" sz="1600"/>
              <a:t>夺冠</a:t>
            </a:r>
            <a:r>
              <a:rPr lang="en-US" altLang="zh-CN" sz="1600"/>
              <a:t>” </a:t>
            </a:r>
            <a:r>
              <a:rPr lang="zh-CN" altLang="en-US" sz="1600"/>
              <a:t>的结果顺理成章。</a:t>
            </a:r>
            <a:endParaRPr lang="zh-CN" altLang="en-US" sz="1600"/>
          </a:p>
          <a:p>
            <a:r>
              <a:rPr lang="en-US" altLang="zh-CN" sz="1600" b="1"/>
              <a:t>2.</a:t>
            </a:r>
            <a:r>
              <a:rPr lang="zh-CN" altLang="en-US" sz="1600" b="1"/>
              <a:t>认知层面的升级：</a:t>
            </a:r>
            <a:r>
              <a:rPr lang="zh-CN" altLang="en-US" sz="1600"/>
              <a:t>从</a:t>
            </a:r>
            <a:r>
              <a:rPr lang="en-US" altLang="zh-CN" sz="1600"/>
              <a:t> “Harley as a horse</a:t>
            </a:r>
            <a:r>
              <a:rPr lang="zh-CN" altLang="en-US" sz="1600"/>
              <a:t>（单纯的马）</a:t>
            </a:r>
            <a:r>
              <a:rPr lang="en-US" altLang="zh-CN" sz="1600"/>
              <a:t>” </a:t>
            </a:r>
            <a:r>
              <a:rPr lang="zh-CN" altLang="en-US" sz="1600"/>
              <a:t>到</a:t>
            </a:r>
            <a:r>
              <a:rPr lang="en-US" altLang="zh-CN" sz="1600"/>
              <a:t> “Harley as a partner</a:t>
            </a:r>
            <a:r>
              <a:rPr lang="zh-CN" altLang="en-US" sz="1600"/>
              <a:t>（真正的伙伴）</a:t>
            </a:r>
            <a:r>
              <a:rPr lang="en-US" altLang="zh-CN" sz="1600"/>
              <a:t>”</a:t>
            </a:r>
            <a:r>
              <a:rPr lang="zh-CN" altLang="en-US" sz="1600"/>
              <a:t>，从</a:t>
            </a:r>
            <a:r>
              <a:rPr lang="en-US" altLang="zh-CN" sz="1600"/>
              <a:t> “obstacle course that once seemed impossible</a:t>
            </a:r>
            <a:r>
              <a:rPr lang="zh-CN" altLang="en-US" sz="1600"/>
              <a:t>（曾以为不可能的障碍赛）</a:t>
            </a:r>
            <a:r>
              <a:rPr lang="en-US" altLang="zh-CN" sz="1600"/>
              <a:t>” </a:t>
            </a:r>
            <a:r>
              <a:rPr lang="zh-CN" altLang="en-US" sz="1600"/>
              <a:t>到</a:t>
            </a:r>
            <a:r>
              <a:rPr lang="en-US" altLang="zh-CN" sz="1600"/>
              <a:t> “flawless performance</a:t>
            </a:r>
            <a:r>
              <a:rPr lang="zh-CN" altLang="en-US" sz="1600"/>
              <a:t>（完美表现）</a:t>
            </a:r>
            <a:r>
              <a:rPr lang="en-US" altLang="zh-CN" sz="1600"/>
              <a:t>”—— </a:t>
            </a:r>
            <a:r>
              <a:rPr lang="zh-CN" altLang="en-US" sz="1600"/>
              <a:t>认知的转变，让</a:t>
            </a:r>
            <a:r>
              <a:rPr lang="en-US" altLang="zh-CN" sz="1600"/>
              <a:t> “</a:t>
            </a:r>
            <a:r>
              <a:rPr lang="zh-CN" altLang="en-US" sz="1600"/>
              <a:t>跨越障碍</a:t>
            </a:r>
            <a:r>
              <a:rPr lang="en-US" altLang="zh-CN" sz="1600"/>
              <a:t>” </a:t>
            </a:r>
            <a:r>
              <a:rPr lang="zh-CN" altLang="en-US" sz="1600"/>
              <a:t>不仅是技能的突破，更是对</a:t>
            </a:r>
            <a:r>
              <a:rPr lang="en-US" altLang="zh-CN" sz="1600"/>
              <a:t> “</a:t>
            </a:r>
            <a:r>
              <a:rPr lang="zh-CN" altLang="en-US" sz="1600"/>
              <a:t>联结本质</a:t>
            </a:r>
            <a:r>
              <a:rPr lang="en-US" altLang="zh-CN" sz="1600"/>
              <a:t>” </a:t>
            </a:r>
            <a:r>
              <a:rPr lang="zh-CN" altLang="en-US" sz="1600"/>
              <a:t>的理解，让故事更有厚度。</a:t>
            </a:r>
            <a:endParaRPr lang="zh-CN" altLang="en-US" sz="1600"/>
          </a:p>
          <a:p>
            <a:r>
              <a:rPr lang="en-US" altLang="zh-CN" sz="1600" b="1"/>
              <a:t>3.</a:t>
            </a:r>
            <a:r>
              <a:rPr lang="zh-CN" altLang="en-US" sz="1600" b="1"/>
              <a:t>主题的深化落地：</a:t>
            </a:r>
            <a:r>
              <a:rPr lang="zh-CN" altLang="en-US" sz="1600"/>
              <a:t>结尾</a:t>
            </a:r>
            <a:r>
              <a:rPr lang="en-US" altLang="zh-CN" sz="1600"/>
              <a:t> “finally understood the profound wisdom of Rose’s words: the patiently built trust is the foundation of everything”</a:t>
            </a:r>
            <a:r>
              <a:rPr lang="zh-CN" altLang="en-US" sz="1600"/>
              <a:t>，既回扣前文</a:t>
            </a:r>
            <a:r>
              <a:rPr lang="en-US" altLang="zh-CN" sz="1600"/>
              <a:t> Rose </a:t>
            </a:r>
            <a:r>
              <a:rPr lang="zh-CN" altLang="en-US" sz="1600"/>
              <a:t>的建议，又将</a:t>
            </a:r>
            <a:r>
              <a:rPr lang="en-US" altLang="zh-CN" sz="1600"/>
              <a:t> “</a:t>
            </a:r>
            <a:r>
              <a:rPr lang="zh-CN" altLang="en-US" sz="1600"/>
              <a:t>人与马的信任</a:t>
            </a:r>
            <a:r>
              <a:rPr lang="en-US" altLang="zh-CN" sz="1600"/>
              <a:t>” </a:t>
            </a:r>
            <a:r>
              <a:rPr lang="zh-CN" altLang="en-US" sz="1600"/>
              <a:t>升华为</a:t>
            </a:r>
            <a:r>
              <a:rPr lang="en-US" altLang="zh-CN" sz="1600"/>
              <a:t> “</a:t>
            </a:r>
            <a:r>
              <a:rPr lang="zh-CN" altLang="en-US" sz="1600"/>
              <a:t>所有联结的本质</a:t>
            </a:r>
            <a:r>
              <a:rPr lang="en-US" altLang="zh-CN" sz="1600"/>
              <a:t>”</a:t>
            </a:r>
            <a:r>
              <a:rPr lang="zh-CN" altLang="en-US" sz="1600"/>
              <a:t>，让主题从</a:t>
            </a:r>
            <a:r>
              <a:rPr lang="en-US" altLang="zh-CN" sz="1600"/>
              <a:t> “</a:t>
            </a:r>
            <a:r>
              <a:rPr lang="zh-CN" altLang="en-US" sz="1600"/>
              <a:t>个人经历</a:t>
            </a:r>
            <a:r>
              <a:rPr lang="en-US" altLang="zh-CN" sz="1600"/>
              <a:t>” </a:t>
            </a:r>
            <a:r>
              <a:rPr lang="zh-CN" altLang="en-US" sz="1600"/>
              <a:t>延伸到</a:t>
            </a:r>
            <a:r>
              <a:rPr lang="en-US" altLang="zh-CN" sz="1600"/>
              <a:t> “</a:t>
            </a:r>
            <a:r>
              <a:rPr lang="zh-CN" altLang="en-US" sz="1600"/>
              <a:t>普适性道理</a:t>
            </a:r>
            <a:r>
              <a:rPr lang="en-US" altLang="zh-CN" sz="1600"/>
              <a:t>”</a:t>
            </a:r>
            <a:r>
              <a:rPr lang="zh-CN" altLang="en-US" sz="1600"/>
              <a:t>，也将</a:t>
            </a:r>
            <a:r>
              <a:rPr lang="en-US" altLang="zh-CN" sz="1600"/>
              <a:t>“</a:t>
            </a:r>
            <a:r>
              <a:rPr lang="zh-CN" altLang="en-US" sz="1600"/>
              <a:t>人与动物的信任</a:t>
            </a:r>
            <a:r>
              <a:rPr lang="en-US" altLang="zh-CN" sz="1600"/>
              <a:t>”</a:t>
            </a:r>
            <a:r>
              <a:rPr lang="zh-CN" altLang="en-US" sz="1600"/>
              <a:t>升华为</a:t>
            </a:r>
            <a:r>
              <a:rPr lang="en-US" altLang="zh-CN" sz="1600"/>
              <a:t>“</a:t>
            </a:r>
            <a:r>
              <a:rPr lang="zh-CN" altLang="en-US" sz="1600"/>
              <a:t>所有关系的底层逻辑</a:t>
            </a:r>
            <a:r>
              <a:rPr lang="en-US" altLang="zh-CN" sz="1600"/>
              <a:t>”</a:t>
            </a:r>
            <a:r>
              <a:rPr lang="zh-CN" altLang="en-US" sz="1600"/>
              <a:t>。</a:t>
            </a:r>
            <a:endParaRPr lang="zh-CN" altLang="en-US" sz="1600"/>
          </a:p>
        </p:txBody>
      </p:sp>
      <p:pic>
        <p:nvPicPr>
          <p:cNvPr id="21" name="图片 20"/>
          <p:cNvPicPr/>
          <p:nvPr/>
        </p:nvPicPr>
        <p:blipFill>
          <a:blip r:embed="rId4"/>
          <a:stretch>
            <a:fillRect/>
          </a:stretch>
        </p:blipFill>
        <p:spPr>
          <a:xfrm>
            <a:off x="1905" y="-635"/>
            <a:ext cx="743585" cy="746125"/>
          </a:xfrm>
          <a:prstGeom prst="rect">
            <a:avLst/>
          </a:prstGeom>
        </p:spPr>
      </p:pic>
      <p:sp>
        <p:nvSpPr>
          <p:cNvPr id="2" name="文本框 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943610" y="170815"/>
            <a:ext cx="77336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52" name="Rectangle 36"/>
          <p:cNvSpPr>
            <a:spLocks noChangeArrowheads="1"/>
          </p:cNvSpPr>
          <p:nvPr/>
        </p:nvSpPr>
        <p:spPr bwMode="auto">
          <a:xfrm>
            <a:off x="8351943" y="2841837"/>
            <a:ext cx="3098800"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①一定要有与第二段段首句中的同词或同义词。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实现无缝衔接</a:t>
            </a:r>
            <a:endParaRPr kumimoji="1" lang="zh-CN" altLang="en-US" sz="1865" b="1" dirty="0">
              <a:latin typeface="微软雅黑" panose="020B0503020204020204" charset="-122"/>
              <a:ea typeface="微软雅黑" panose="020B0503020204020204" charset="-122"/>
            </a:endParaRPr>
          </a:p>
        </p:txBody>
      </p:sp>
      <p:sp>
        <p:nvSpPr>
          <p:cNvPr id="53" name="Rectangle 37"/>
          <p:cNvSpPr>
            <a:spLocks noChangeArrowheads="1"/>
          </p:cNvSpPr>
          <p:nvPr/>
        </p:nvSpPr>
        <p:spPr bwMode="auto">
          <a:xfrm>
            <a:off x="8242317" y="2217430"/>
            <a:ext cx="17665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70C0"/>
                </a:solidFill>
                <a:latin typeface="微软雅黑" panose="020B0503020204020204" charset="-122"/>
                <a:ea typeface="微软雅黑" panose="020B0503020204020204" charset="-122"/>
              </a:rPr>
              <a:t>第一段结尾</a:t>
            </a:r>
            <a:endParaRPr kumimoji="1" lang="zh-CN" altLang="en-US" sz="2400" b="1" kern="0" dirty="0">
              <a:solidFill>
                <a:srgbClr val="0070C0"/>
              </a:solidFill>
              <a:latin typeface="微软雅黑" panose="020B0503020204020204" charset="-122"/>
              <a:ea typeface="微软雅黑" panose="020B0503020204020204" charset="-122"/>
            </a:endParaRPr>
          </a:p>
        </p:txBody>
      </p:sp>
      <p:sp>
        <p:nvSpPr>
          <p:cNvPr id="56" name="Rectangle 36"/>
          <p:cNvSpPr>
            <a:spLocks noChangeArrowheads="1"/>
          </p:cNvSpPr>
          <p:nvPr/>
        </p:nvSpPr>
        <p:spPr bwMode="auto">
          <a:xfrm>
            <a:off x="8351943" y="5097145"/>
            <a:ext cx="3192780"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①一定要呼应原文中体现主题或伏笔的关键词。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实现主题升华</a:t>
            </a:r>
            <a:endParaRPr kumimoji="1" lang="zh-CN" altLang="en-US" sz="1865" b="1" dirty="0">
              <a:latin typeface="微软雅黑" panose="020B0503020204020204" charset="-122"/>
              <a:ea typeface="微软雅黑" panose="020B0503020204020204" charset="-122"/>
            </a:endParaRPr>
          </a:p>
        </p:txBody>
      </p:sp>
      <p:sp>
        <p:nvSpPr>
          <p:cNvPr id="57" name="Rectangle 37"/>
          <p:cNvSpPr>
            <a:spLocks noChangeArrowheads="1"/>
          </p:cNvSpPr>
          <p:nvPr/>
        </p:nvSpPr>
        <p:spPr bwMode="auto">
          <a:xfrm>
            <a:off x="8445941" y="4402060"/>
            <a:ext cx="1938020" cy="61277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665" b="1" kern="0" dirty="0">
                <a:solidFill>
                  <a:srgbClr val="C00000"/>
                </a:solidFill>
                <a:latin typeface="微软雅黑" panose="020B0503020204020204" charset="-122"/>
                <a:ea typeface="微软雅黑" panose="020B0503020204020204" charset="-122"/>
              </a:rPr>
              <a:t>第二段结尾</a:t>
            </a:r>
            <a:endParaRPr kumimoji="1" lang="zh-CN" altLang="en-US" sz="2665" b="1" kern="0" dirty="0">
              <a:solidFill>
                <a:srgbClr val="C00000"/>
              </a:solidFill>
              <a:latin typeface="微软雅黑" panose="020B0503020204020204" charset="-122"/>
              <a:ea typeface="微软雅黑" panose="020B0503020204020204" charset="-122"/>
            </a:endParaRPr>
          </a:p>
        </p:txBody>
      </p:sp>
      <p:sp>
        <p:nvSpPr>
          <p:cNvPr id="58" name="Rectangle 36"/>
          <p:cNvSpPr>
            <a:spLocks noChangeArrowheads="1"/>
          </p:cNvSpPr>
          <p:nvPr/>
        </p:nvSpPr>
        <p:spPr bwMode="auto">
          <a:xfrm>
            <a:off x="500592" y="4157345"/>
            <a:ext cx="3109807" cy="1012825"/>
          </a:xfrm>
          <a:prstGeom prst="rect">
            <a:avLst/>
          </a:prstGeom>
          <a:noFill/>
          <a:ln w="9525">
            <a:noFill/>
            <a:miter lim="800000"/>
          </a:ln>
        </p:spPr>
        <p:txBody>
          <a:bodyPr wrap="square" lIns="121917" tIns="60958" rIns="121917" bIns="60958">
            <a:spAutoFit/>
          </a:bodyPr>
          <a:lstStyle/>
          <a:p>
            <a:pPr fontAlgn="auto" latinLnBrk="1">
              <a:lnSpc>
                <a:spcPts val="1740"/>
              </a:lnSpc>
            </a:pPr>
            <a:r>
              <a:rPr kumimoji="1" lang="zh-CN" altLang="en-US" sz="1865" b="1" dirty="0">
                <a:latin typeface="微软雅黑" panose="020B0503020204020204" charset="-122"/>
                <a:ea typeface="微软雅黑" panose="020B0503020204020204" charset="-122"/>
              </a:rPr>
              <a:t>①一定要把段首句的名词或动词（尤其是后半句），用在写作开头，实现语义连贯。</a:t>
            </a:r>
            <a:endParaRPr kumimoji="1" lang="zh-CN" altLang="en-US" sz="1865" b="1" dirty="0">
              <a:latin typeface="微软雅黑" panose="020B0503020204020204" charset="-122"/>
              <a:ea typeface="微软雅黑" panose="020B0503020204020204" charset="-122"/>
            </a:endParaRPr>
          </a:p>
          <a:p>
            <a:pPr fontAlgn="auto" latinLnBrk="1">
              <a:lnSpc>
                <a:spcPts val="1740"/>
              </a:lnSpc>
            </a:pPr>
            <a:r>
              <a:rPr kumimoji="1" lang="zh-CN" altLang="en-US" sz="1865" b="1" dirty="0">
                <a:latin typeface="微软雅黑" panose="020B0503020204020204" charset="-122"/>
                <a:ea typeface="微软雅黑" panose="020B0503020204020204" charset="-122"/>
                <a:sym typeface="+mn-ea"/>
              </a:rPr>
              <a:t>②力争</a:t>
            </a:r>
            <a:r>
              <a:rPr kumimoji="1" lang="zh-CN" altLang="en-US" sz="1865" b="1" dirty="0">
                <a:latin typeface="微软雅黑" panose="020B0503020204020204" charset="-122"/>
                <a:ea typeface="微软雅黑" panose="020B0503020204020204" charset="-122"/>
              </a:rPr>
              <a:t>高分开头</a:t>
            </a:r>
            <a:endParaRPr kumimoji="1" lang="zh-CN" altLang="en-US" sz="1865" b="1" dirty="0">
              <a:latin typeface="微软雅黑" panose="020B0503020204020204" charset="-122"/>
              <a:ea typeface="微软雅黑" panose="020B0503020204020204" charset="-122"/>
            </a:endParaRPr>
          </a:p>
        </p:txBody>
      </p:sp>
      <p:sp>
        <p:nvSpPr>
          <p:cNvPr id="59" name="Rectangle 37"/>
          <p:cNvSpPr>
            <a:spLocks noChangeArrowheads="1"/>
          </p:cNvSpPr>
          <p:nvPr/>
        </p:nvSpPr>
        <p:spPr bwMode="auto">
          <a:xfrm>
            <a:off x="986118" y="3433914"/>
            <a:ext cx="23761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B050"/>
                </a:solidFill>
                <a:latin typeface="微软雅黑" panose="020B0503020204020204" charset="-122"/>
                <a:ea typeface="微软雅黑" panose="020B0503020204020204" charset="-122"/>
              </a:rPr>
              <a:t>第一、二段开头</a:t>
            </a:r>
            <a:endParaRPr kumimoji="1" lang="zh-CN" altLang="en-US" sz="2400" b="1" kern="0" dirty="0">
              <a:solidFill>
                <a:srgbClr val="00B050"/>
              </a:solidFill>
              <a:latin typeface="微软雅黑" panose="020B0503020204020204" charset="-122"/>
              <a:ea typeface="微软雅黑" panose="020B0503020204020204" charset="-122"/>
            </a:endParaRPr>
          </a:p>
        </p:txBody>
      </p:sp>
      <p:sp>
        <p:nvSpPr>
          <p:cNvPr id="60" name="Line 39"/>
          <p:cNvSpPr>
            <a:spLocks noChangeShapeType="1"/>
          </p:cNvSpPr>
          <p:nvPr/>
        </p:nvSpPr>
        <p:spPr bwMode="auto">
          <a:xfrm>
            <a:off x="341380" y="3996950"/>
            <a:ext cx="3360000" cy="0"/>
          </a:xfrm>
          <a:prstGeom prst="line">
            <a:avLst/>
          </a:prstGeom>
          <a:noFill/>
          <a:ln w="15875">
            <a:solidFill>
              <a:srgbClr val="00B05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1" name="Line 39"/>
          <p:cNvSpPr>
            <a:spLocks noChangeShapeType="1"/>
          </p:cNvSpPr>
          <p:nvPr/>
        </p:nvSpPr>
        <p:spPr bwMode="auto">
          <a:xfrm rot="10800000">
            <a:off x="7480310" y="2746206"/>
            <a:ext cx="3360000" cy="0"/>
          </a:xfrm>
          <a:prstGeom prst="line">
            <a:avLst/>
          </a:prstGeom>
          <a:noFill/>
          <a:ln w="15875">
            <a:solidFill>
              <a:srgbClr val="3399FF"/>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2" name="Line 39"/>
          <p:cNvSpPr>
            <a:spLocks noChangeShapeType="1"/>
          </p:cNvSpPr>
          <p:nvPr/>
        </p:nvSpPr>
        <p:spPr bwMode="auto">
          <a:xfrm rot="10800000">
            <a:off x="7979421" y="5013809"/>
            <a:ext cx="3360000" cy="0"/>
          </a:xfrm>
          <a:prstGeom prst="line">
            <a:avLst/>
          </a:prstGeom>
          <a:noFill/>
          <a:ln w="15875">
            <a:solidFill>
              <a:srgbClr val="C0000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2" name="文本框 1"/>
          <p:cNvSpPr txBox="1"/>
          <p:nvPr/>
        </p:nvSpPr>
        <p:spPr>
          <a:xfrm>
            <a:off x="1771015" y="736600"/>
            <a:ext cx="10283190" cy="1398905"/>
          </a:xfrm>
          <a:prstGeom prst="rect">
            <a:avLst/>
          </a:prstGeom>
          <a:noFill/>
        </p:spPr>
        <p:txBody>
          <a:bodyPr wrap="square" rtlCol="0" anchor="t">
            <a:spAutoFit/>
          </a:bodyPr>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根据衔接连贯理论，通过词汇的有效衔接</a:t>
            </a:r>
            <a:r>
              <a:rPr lang="zh-CN" altLang="en-US" sz="2000" b="1" baseline="-25000" dirty="0" smtClean="0">
                <a:solidFill>
                  <a:schemeClr val="accent5">
                    <a:lumMod val="75000"/>
                  </a:schemeClr>
                </a:solidFill>
                <a:latin typeface="Times New Roman" panose="02020603050405020304" charset="0"/>
                <a:cs typeface="Times New Roman" panose="02020603050405020304" charset="0"/>
              </a:rPr>
              <a:t>（词汇同现或词汇复现）</a:t>
            </a:r>
            <a:r>
              <a:rPr lang="zh-CN" altLang="en-US" sz="2000" b="1" dirty="0" smtClean="0">
                <a:solidFill>
                  <a:schemeClr val="accent5">
                    <a:lumMod val="75000"/>
                  </a:schemeClr>
                </a:solidFill>
                <a:latin typeface="Times New Roman" panose="02020603050405020304" charset="0"/>
                <a:cs typeface="Times New Roman" panose="02020603050405020304" charset="0"/>
              </a:rPr>
              <a:t>实现语义连贯和逻辑衔接。</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这种复现位置较近的显性的衔接方式旨在减少读者或阅卷老师处理信息所花费的力气，提高交际效率，既不会感到累赘，也不会产生误解、曲解、难解现象。</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p:txBody>
      </p:sp>
      <p:pic>
        <p:nvPicPr>
          <p:cNvPr id="55" name="图片 54" descr="未标题-2.png"/>
          <p:cNvPicPr>
            <a:picLocks noChangeAspect="1"/>
          </p:cNvPicPr>
          <p:nvPr/>
        </p:nvPicPr>
        <p:blipFill>
          <a:blip r:embed="rId3"/>
          <a:stretch>
            <a:fillRect/>
          </a:stretch>
        </p:blipFill>
        <p:spPr>
          <a:xfrm>
            <a:off x="3575033" y="2174703"/>
            <a:ext cx="4355720" cy="4692823"/>
          </a:xfrm>
          <a:prstGeom prst="rect">
            <a:avLst/>
          </a:prstGeom>
        </p:spPr>
      </p:pic>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rcRect/>
          <a:stretch>
            <a:fillRect/>
          </a:stretch>
        </p:blipFill>
        <p:spPr>
          <a:xfrm>
            <a:off x="123402" y="995045"/>
            <a:ext cx="1677247" cy="1846580"/>
          </a:xfrm>
          <a:prstGeom prst="rect">
            <a:avLst/>
          </a:prstGeom>
        </p:spPr>
      </p:pic>
      <p:pic>
        <p:nvPicPr>
          <p:cNvPr id="21" name="图片 20"/>
          <p:cNvPicPr/>
          <p:nvPr/>
        </p:nvPicPr>
        <p:blipFill>
          <a:blip r:embed="rId5"/>
          <a:stretch>
            <a:fillRect/>
          </a:stretch>
        </p:blipFill>
        <p:spPr>
          <a:xfrm>
            <a:off x="1905" y="-635"/>
            <a:ext cx="743585" cy="746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edge">
                                      <p:cBhvr>
                                        <p:cTn id="7" dur="2000"/>
                                        <p:tgtEl>
                                          <p:spTgt spid="55"/>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9"/>
                                        </p:tgtEl>
                                        <p:attrNameLst>
                                          <p:attrName>ppt_y</p:attrName>
                                        </p:attrNameLst>
                                      </p:cBhvr>
                                      <p:tavLst>
                                        <p:tav tm="0">
                                          <p:val>
                                            <p:strVal val="#ppt_y"/>
                                          </p:val>
                                        </p:tav>
                                        <p:tav tm="100000">
                                          <p:val>
                                            <p:strVal val="#ppt_y"/>
                                          </p:val>
                                        </p:tav>
                                      </p:tavLst>
                                    </p:anim>
                                    <p:anim calcmode="lin" valueType="num">
                                      <p:cBhvr>
                                        <p:cTn id="13"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9"/>
                                        </p:tgtEl>
                                      </p:cBhvr>
                                    </p:animEffect>
                                  </p:childTnLst>
                                </p:cTn>
                              </p:par>
                            </p:childTnLst>
                          </p:cTn>
                        </p:par>
                        <p:par>
                          <p:cTn id="16" fill="hold">
                            <p:stCondLst>
                              <p:cond delay="2799"/>
                            </p:stCondLst>
                            <p:childTnLst>
                              <p:par>
                                <p:cTn id="17" presetID="22" presetClass="entr" presetSubtype="8"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3299"/>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58"/>
                                        </p:tgtEl>
                                        <p:attrNameLst>
                                          <p:attrName>style.visibility</p:attrName>
                                        </p:attrNameLst>
                                      </p:cBhvr>
                                      <p:to>
                                        <p:strVal val="visible"/>
                                      </p:to>
                                    </p:set>
                                    <p:anim calcmode="discrete" valueType="clr">
                                      <p:cBhvr override="childStyle">
                                        <p:cTn id="23"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58"/>
                                        </p:tgtEl>
                                        <p:attrNameLst>
                                          <p:attrName>fillcolor</p:attrName>
                                        </p:attrNameLst>
                                      </p:cBhvr>
                                      <p:tavLst>
                                        <p:tav tm="0">
                                          <p:val>
                                            <p:clrVal>
                                              <a:schemeClr val="accent2"/>
                                            </p:clrVal>
                                          </p:val>
                                        </p:tav>
                                        <p:tav tm="50000">
                                          <p:val>
                                            <p:clrVal>
                                              <a:schemeClr val="hlink"/>
                                            </p:clrVal>
                                          </p:val>
                                        </p:tav>
                                      </p:tavLst>
                                    </p:anim>
                                    <p:set>
                                      <p:cBhvr>
                                        <p:cTn id="25" dur="80"/>
                                        <p:tgtEl>
                                          <p:spTgt spid="58"/>
                                        </p:tgtEl>
                                        <p:attrNameLst>
                                          <p:attrName>fill.type</p:attrName>
                                        </p:attrNameLst>
                                      </p:cBhvr>
                                      <p:to>
                                        <p:strVal val="solid"/>
                                      </p:to>
                                    </p:set>
                                  </p:childTnLst>
                                </p:cTn>
                              </p:par>
                            </p:childTnLst>
                          </p:cTn>
                        </p:par>
                        <p:par>
                          <p:cTn id="26" fill="hold">
                            <p:stCondLst>
                              <p:cond delay="509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3"/>
                                        </p:tgtEl>
                                        <p:attrNameLst>
                                          <p:attrName>ppt_y</p:attrName>
                                        </p:attrNameLst>
                                      </p:cBhvr>
                                      <p:tavLst>
                                        <p:tav tm="0">
                                          <p:val>
                                            <p:strVal val="#ppt_y"/>
                                          </p:val>
                                        </p:tav>
                                        <p:tav tm="100000">
                                          <p:val>
                                            <p:strVal val="#ppt_y"/>
                                          </p:val>
                                        </p:tav>
                                      </p:tavLst>
                                    </p:anim>
                                    <p:anim calcmode="lin" valueType="num">
                                      <p:cBhvr>
                                        <p:cTn id="3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3"/>
                                        </p:tgtEl>
                                      </p:cBhvr>
                                    </p:animEffect>
                                  </p:childTnLst>
                                </p:cTn>
                              </p:par>
                            </p:childTnLst>
                          </p:cTn>
                        </p:par>
                        <p:par>
                          <p:cTn id="34" fill="hold">
                            <p:stCondLst>
                              <p:cond delay="58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63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52"/>
                                        </p:tgtEl>
                                        <p:attrNameLst>
                                          <p:attrName>style.visibility</p:attrName>
                                        </p:attrNameLst>
                                      </p:cBhvr>
                                      <p:to>
                                        <p:strVal val="visible"/>
                                      </p:to>
                                    </p:set>
                                    <p:anim calcmode="discrete" valueType="clr">
                                      <p:cBhvr override="childStyle">
                                        <p:cTn id="41"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52"/>
                                        </p:tgtEl>
                                        <p:attrNameLst>
                                          <p:attrName>fillcolor</p:attrName>
                                        </p:attrNameLst>
                                      </p:cBhvr>
                                      <p:tavLst>
                                        <p:tav tm="0">
                                          <p:val>
                                            <p:clrVal>
                                              <a:schemeClr val="accent2"/>
                                            </p:clrVal>
                                          </p:val>
                                        </p:tav>
                                        <p:tav tm="50000">
                                          <p:val>
                                            <p:clrVal>
                                              <a:schemeClr val="hlink"/>
                                            </p:clrVal>
                                          </p:val>
                                        </p:tav>
                                      </p:tavLst>
                                    </p:anim>
                                    <p:set>
                                      <p:cBhvr>
                                        <p:cTn id="43" dur="80"/>
                                        <p:tgtEl>
                                          <p:spTgt spid="52"/>
                                        </p:tgtEl>
                                        <p:attrNameLst>
                                          <p:attrName>fill.type</p:attrName>
                                        </p:attrNameLst>
                                      </p:cBhvr>
                                      <p:to>
                                        <p:strVal val="solid"/>
                                      </p:to>
                                    </p:set>
                                  </p:childTnLst>
                                </p:cTn>
                              </p:par>
                            </p:childTnLst>
                          </p:cTn>
                        </p:par>
                        <p:par>
                          <p:cTn id="44" fill="hold">
                            <p:stCondLst>
                              <p:cond delay="746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57"/>
                                        </p:tgtEl>
                                        <p:attrNameLst>
                                          <p:attrName>ppt_y</p:attrName>
                                        </p:attrNameLst>
                                      </p:cBhvr>
                                      <p:tavLst>
                                        <p:tav tm="0">
                                          <p:val>
                                            <p:strVal val="#ppt_y"/>
                                          </p:val>
                                        </p:tav>
                                        <p:tav tm="100000">
                                          <p:val>
                                            <p:strVal val="#ppt_y"/>
                                          </p:val>
                                        </p:tav>
                                      </p:tavLst>
                                    </p:anim>
                                    <p:anim calcmode="lin" valueType="num">
                                      <p:cBhvr>
                                        <p:cTn id="4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57"/>
                                        </p:tgtEl>
                                      </p:cBhvr>
                                    </p:animEffect>
                                  </p:childTnLst>
                                </p:cTn>
                              </p:par>
                            </p:childTnLst>
                          </p:cTn>
                        </p:par>
                        <p:par>
                          <p:cTn id="52" fill="hold">
                            <p:stCondLst>
                              <p:cond delay="8159"/>
                            </p:stCondLst>
                            <p:childTnLst>
                              <p:par>
                                <p:cTn id="53" presetID="22" presetClass="entr" presetSubtype="2"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right)">
                                      <p:cBhvr>
                                        <p:cTn id="55" dur="500"/>
                                        <p:tgtEl>
                                          <p:spTgt spid="62"/>
                                        </p:tgtEl>
                                      </p:cBhvr>
                                    </p:animEffect>
                                  </p:childTnLst>
                                </p:cTn>
                              </p:par>
                            </p:childTnLst>
                          </p:cTn>
                        </p:par>
                        <p:par>
                          <p:cTn id="56" fill="hold">
                            <p:stCondLst>
                              <p:cond delay="8659"/>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56"/>
                                        </p:tgtEl>
                                        <p:attrNameLst>
                                          <p:attrName>style.visibility</p:attrName>
                                        </p:attrNameLst>
                                      </p:cBhvr>
                                      <p:to>
                                        <p:strVal val="visible"/>
                                      </p:to>
                                    </p:set>
                                    <p:anim calcmode="discrete" valueType="clr">
                                      <p:cBhvr override="childStyle">
                                        <p:cTn id="59"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56"/>
                                        </p:tgtEl>
                                        <p:attrNameLst>
                                          <p:attrName>fillcolor</p:attrName>
                                        </p:attrNameLst>
                                      </p:cBhvr>
                                      <p:tavLst>
                                        <p:tav tm="0">
                                          <p:val>
                                            <p:clrVal>
                                              <a:schemeClr val="accent2"/>
                                            </p:clrVal>
                                          </p:val>
                                        </p:tav>
                                        <p:tav tm="50000">
                                          <p:val>
                                            <p:clrVal>
                                              <a:schemeClr val="hlink"/>
                                            </p:clrVal>
                                          </p:val>
                                        </p:tav>
                                      </p:tavLst>
                                    </p:anim>
                                    <p:set>
                                      <p:cBhvr>
                                        <p:cTn id="61" dur="8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6" grpId="0"/>
      <p:bldP spid="57" grpId="0"/>
      <p:bldP spid="58" grpId="0"/>
      <p:bldP spid="59" grpId="0"/>
      <p:bldP spid="60" grpId="0" bldLvl="0" animBg="1"/>
      <p:bldP spid="61" grpId="0" bldLvl="0" animBg="1"/>
      <p:bldP spid="6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18745"/>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2" name="文本框 1"/>
          <p:cNvSpPr txBox="1"/>
          <p:nvPr/>
        </p:nvSpPr>
        <p:spPr>
          <a:xfrm>
            <a:off x="177165" y="825500"/>
            <a:ext cx="11865610" cy="5788660"/>
          </a:xfrm>
          <a:prstGeom prst="rect">
            <a:avLst/>
          </a:prstGeom>
          <a:noFill/>
          <a:ln>
            <a:solidFill>
              <a:schemeClr val="accent4">
                <a:lumMod val="40000"/>
                <a:lumOff val="60000"/>
              </a:schemeClr>
            </a:solidFill>
          </a:ln>
        </p:spPr>
        <p:txBody>
          <a:bodyPr wrap="square" rtlCol="0" anchor="t">
            <a:noAutofit/>
          </a:bodyPr>
          <a:p>
            <a:r>
              <a:rPr lang="en-US" altLang="zh-CN" sz="2400">
                <a:latin typeface="Times New Roman" panose="02020603050405020304" charset="0"/>
                <a:cs typeface="Times New Roman" panose="02020603050405020304" charset="0"/>
              </a:rPr>
              <a:t>   </a:t>
            </a:r>
            <a:r>
              <a:rPr lang="en-US" altLang="zh-CN" sz="2400" i="1">
                <a:solidFill>
                  <a:srgbClr val="0070C0"/>
                </a:solidFill>
                <a:latin typeface="Times New Roman" panose="02020603050405020304" charset="0"/>
                <a:cs typeface="Times New Roman" panose="02020603050405020304" charset="0"/>
              </a:rPr>
              <a:t> Hearing that, Jessica decided it was time for </a:t>
            </a:r>
            <a:r>
              <a:rPr lang="en-US" altLang="zh-CN" sz="2400" i="1">
                <a:solidFill>
                  <a:srgbClr val="0070C0"/>
                </a:solidFill>
                <a:highlight>
                  <a:srgbClr val="FFFF00"/>
                </a:highlight>
                <a:latin typeface="Times New Roman" panose="02020603050405020304" charset="0"/>
                <a:cs typeface="Times New Roman" panose="02020603050405020304" charset="0"/>
              </a:rPr>
              <a:t>a fresh start</a:t>
            </a:r>
            <a:r>
              <a:rPr lang="en-US" altLang="zh-CN" sz="2400" i="1">
                <a:solidFill>
                  <a:srgbClr val="0070C0"/>
                </a:solidFill>
                <a:latin typeface="Times New Roman" panose="02020603050405020304" charset="0"/>
                <a:cs typeface="Times New Roman" panose="02020603050405020304" charset="0"/>
              </a:rPr>
              <a:t> with Harley. </a:t>
            </a:r>
            <a:r>
              <a:rPr lang="en-US" altLang="zh-CN" sz="2400">
                <a:latin typeface="Times New Roman" panose="02020603050405020304" charset="0"/>
                <a:cs typeface="Times New Roman" panose="02020603050405020304" charset="0"/>
              </a:rPr>
              <a:t>Determined to</a:t>
            </a:r>
            <a:r>
              <a:rPr lang="en-US" altLang="zh-CN" sz="2400">
                <a:highlight>
                  <a:srgbClr val="FFFF00"/>
                </a:highlight>
                <a:latin typeface="Times New Roman" panose="02020603050405020304" charset="0"/>
                <a:cs typeface="Times New Roman" panose="02020603050405020304" charset="0"/>
              </a:rPr>
              <a:t> build trust,</a:t>
            </a:r>
            <a:r>
              <a:rPr lang="en-US" altLang="zh-CN" sz="2400">
                <a:latin typeface="Times New Roman" panose="02020603050405020304" charset="0"/>
                <a:cs typeface="Times New Roman" panose="02020603050405020304" charset="0"/>
              </a:rPr>
              <a:t> she grabbed </a:t>
            </a:r>
            <a:r>
              <a:rPr lang="en-US" altLang="zh-CN" sz="2400">
                <a:highlight>
                  <a:srgbClr val="FFFF00"/>
                </a:highlight>
                <a:latin typeface="Times New Roman" panose="02020603050405020304" charset="0"/>
                <a:cs typeface="Times New Roman" panose="02020603050405020304" charset="0"/>
              </a:rPr>
              <a:t>an apple </a:t>
            </a:r>
            <a:r>
              <a:rPr lang="en-US" altLang="zh-CN" sz="2400">
                <a:latin typeface="Times New Roman" panose="02020603050405020304" charset="0"/>
                <a:cs typeface="Times New Roman" panose="02020603050405020304" charset="0"/>
              </a:rPr>
              <a:t>from her lunch box and went to find Harley.</a:t>
            </a:r>
            <a:r>
              <a:rPr lang="en-US" altLang="zh-CN" sz="2400" b="1" baseline="-25000">
                <a:solidFill>
                  <a:srgbClr val="C00000"/>
                </a:solidFill>
                <a:latin typeface="Times New Roman" panose="02020603050405020304" charset="0"/>
                <a:cs typeface="Times New Roman" panose="02020603050405020304" charset="0"/>
              </a:rPr>
              <a:t> (</a:t>
            </a:r>
            <a:r>
              <a:rPr lang="zh-CN" altLang="en-US" sz="2400" b="1" baseline="-25000">
                <a:solidFill>
                  <a:srgbClr val="C00000"/>
                </a:solidFill>
                <a:latin typeface="Times New Roman" panose="02020603050405020304" charset="0"/>
                <a:cs typeface="Times New Roman" panose="02020603050405020304" charset="0"/>
              </a:rPr>
              <a:t>以</a:t>
            </a:r>
            <a:r>
              <a:rPr lang="en-US" altLang="zh-CN" sz="2400" b="1" baseline="-25000">
                <a:solidFill>
                  <a:srgbClr val="C00000"/>
                </a:solidFill>
                <a:latin typeface="Times New Roman" panose="02020603050405020304" charset="0"/>
                <a:cs typeface="Times New Roman" panose="02020603050405020304" charset="0"/>
              </a:rPr>
              <a:t>“Determined to build trust”</a:t>
            </a:r>
            <a:r>
              <a:rPr lang="zh-CN" altLang="en-US" sz="2400" b="1" baseline="-25000">
                <a:solidFill>
                  <a:srgbClr val="C00000"/>
                </a:solidFill>
                <a:latin typeface="Times New Roman" panose="02020603050405020304" charset="0"/>
                <a:cs typeface="Times New Roman" panose="02020603050405020304" charset="0"/>
              </a:rPr>
              <a:t>承接</a:t>
            </a:r>
            <a:r>
              <a:rPr lang="en-US" altLang="zh-CN" sz="2400" b="1" baseline="-25000">
                <a:solidFill>
                  <a:srgbClr val="C00000"/>
                </a:solidFill>
                <a:latin typeface="Times New Roman" panose="02020603050405020304" charset="0"/>
                <a:cs typeface="Times New Roman" panose="02020603050405020304" charset="0"/>
              </a:rPr>
              <a:t>“fresh start”</a:t>
            </a:r>
            <a:r>
              <a:rPr lang="zh-CN" altLang="en-US" sz="2400" b="1" baseline="-25000">
                <a:solidFill>
                  <a:srgbClr val="C00000"/>
                </a:solidFill>
                <a:latin typeface="Times New Roman" panose="02020603050405020304" charset="0"/>
                <a:cs typeface="Times New Roman" panose="02020603050405020304" charset="0"/>
              </a:rPr>
              <a:t>，直接呼应开头意图</a:t>
            </a:r>
            <a:r>
              <a:rPr lang="en-US" altLang="zh-CN" sz="2400" b="1" baseline="-25000">
                <a:solidFill>
                  <a:srgbClr val="C00000"/>
                </a:solidFill>
                <a:latin typeface="Times New Roman" panose="02020603050405020304" charset="0"/>
                <a:cs typeface="Times New Roman" panose="02020603050405020304" charset="0"/>
              </a:rPr>
              <a:t>)</a:t>
            </a:r>
            <a:endParaRPr lang="en-US" altLang="zh-CN" sz="2400" b="1" baseline="-25000">
              <a:solidFill>
                <a:srgbClr val="C00000"/>
              </a:solidFill>
              <a:latin typeface="Times New Roman" panose="02020603050405020304" charset="0"/>
              <a:cs typeface="Times New Roman" panose="02020603050405020304" charset="0"/>
            </a:endParaRPr>
          </a:p>
          <a:p>
            <a:endParaRPr lang="zh-CN" altLang="en-US" sz="2400" baseline="-25000">
              <a:latin typeface="Times New Roman" panose="02020603050405020304" charset="0"/>
              <a:cs typeface="Times New Roman" panose="02020603050405020304" charset="0"/>
            </a:endParaRPr>
          </a:p>
          <a:p>
            <a:pPr algn="l">
              <a:buClrTx/>
              <a:buSzTx/>
              <a:buFontTx/>
            </a:pPr>
            <a:r>
              <a:rPr lang="en-US" altLang="zh-CN" sz="2400">
                <a:latin typeface="Times New Roman" panose="02020603050405020304" charset="0"/>
                <a:cs typeface="Times New Roman" panose="02020603050405020304" charset="0"/>
              </a:rPr>
              <a:t>...It was after numerous such sessions that a true partnership blossomed, transforming their initial struggles into smooth teamwork. Soon, they were working their way </a:t>
            </a:r>
            <a:r>
              <a:rPr lang="en-US" altLang="zh-CN" sz="2400">
                <a:highlight>
                  <a:srgbClr val="00FF00"/>
                </a:highlight>
                <a:latin typeface="Times New Roman" panose="02020603050405020304" charset="0"/>
                <a:cs typeface="Times New Roman" panose="02020603050405020304" charset="0"/>
              </a:rPr>
              <a:t>through the obstacle course</a:t>
            </a:r>
            <a:r>
              <a:rPr lang="en-US" altLang="zh-CN" sz="2400">
                <a:latin typeface="Times New Roman" panose="02020603050405020304" charset="0"/>
                <a:cs typeface="Times New Roman" panose="02020603050405020304" charset="0"/>
              </a:rPr>
              <a:t> that once seemed impossible</a:t>
            </a:r>
            <a:r>
              <a:rPr lang="en-US" altLang="zh-CN" sz="2400" b="1" baseline="-25000">
                <a:solidFill>
                  <a:srgbClr val="C00000"/>
                </a:solidFill>
                <a:latin typeface="Times New Roman" panose="02020603050405020304" charset="0"/>
                <a:cs typeface="Times New Roman" panose="02020603050405020304" charset="0"/>
              </a:rPr>
              <a:t>.(“working their way through the obstacle course”，与第二段段首“the obstacle course race”形成同词复现，实现两段无缝衔接。)</a:t>
            </a:r>
            <a:endParaRPr lang="en-US" altLang="zh-CN" sz="2400" b="1" baseline="-25000">
              <a:solidFill>
                <a:srgbClr val="C00000"/>
              </a:solidFill>
              <a:latin typeface="Times New Roman" panose="02020603050405020304" charset="0"/>
              <a:cs typeface="Times New Roman" panose="02020603050405020304" charset="0"/>
            </a:endParaRPr>
          </a:p>
          <a:p>
            <a:endParaRPr lang="en-US" altLang="zh-CN" sz="2400">
              <a:solidFill>
                <a:schemeClr val="tx1"/>
              </a:solidFill>
              <a:latin typeface="Times New Roman" panose="02020603050405020304" charset="0"/>
              <a:cs typeface="Times New Roman" panose="02020603050405020304" charset="0"/>
            </a:endParaRPr>
          </a:p>
          <a:p>
            <a:r>
              <a:rPr lang="en-US" altLang="zh-CN" sz="2400" i="1">
                <a:solidFill>
                  <a:srgbClr val="0070C0"/>
                </a:solidFill>
                <a:latin typeface="Times New Roman" panose="02020603050405020304" charset="0"/>
                <a:cs typeface="Times New Roman" panose="02020603050405020304" charset="0"/>
              </a:rPr>
              <a:t>     The final day of the camp arrived, bringing with it </a:t>
            </a:r>
            <a:r>
              <a:rPr lang="en-US" altLang="zh-CN" sz="2400" i="1">
                <a:solidFill>
                  <a:srgbClr val="0070C0"/>
                </a:solidFill>
                <a:highlight>
                  <a:srgbClr val="00FF00"/>
                </a:highlight>
                <a:latin typeface="Times New Roman" panose="02020603050405020304" charset="0"/>
                <a:cs typeface="Times New Roman" panose="02020603050405020304" charset="0"/>
              </a:rPr>
              <a:t>the obstacle course race</a:t>
            </a:r>
            <a:r>
              <a:rPr lang="en-US" altLang="zh-CN" sz="2400" i="1">
                <a:solidFill>
                  <a:srgbClr val="0070C0"/>
                </a:solidFill>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a:t>
            </a:r>
            <a:r>
              <a:rPr lang="en-US" altLang="zh-CN" sz="2400">
                <a:highlight>
                  <a:srgbClr val="00FF00"/>
                </a:highlight>
                <a:latin typeface="Times New Roman" panose="02020603050405020304" charset="0"/>
                <a:cs typeface="Times New Roman" panose="02020603050405020304" charset="0"/>
              </a:rPr>
              <a:t>Before starting</a:t>
            </a:r>
            <a:r>
              <a:rPr lang="en-US" altLang="zh-CN" sz="2400">
                <a:latin typeface="Times New Roman" panose="02020603050405020304" charset="0"/>
                <a:cs typeface="Times New Roman" panose="02020603050405020304" charset="0"/>
              </a:rPr>
              <a:t>, Jessica leaned close, whispering, “</a:t>
            </a:r>
            <a:r>
              <a:rPr lang="en-US" altLang="zh-CN" sz="2400">
                <a:highlight>
                  <a:srgbClr val="FF00FF"/>
                </a:highlight>
                <a:latin typeface="Times New Roman" panose="02020603050405020304" charset="0"/>
                <a:cs typeface="Times New Roman" panose="02020603050405020304" charset="0"/>
              </a:rPr>
              <a:t>We can achi</a:t>
            </a:r>
            <a:r>
              <a:rPr lang="en-US" altLang="en-US" sz="2400">
                <a:highlight>
                  <a:srgbClr val="FF00FF"/>
                </a:highlight>
                <a:latin typeface="Times New Roman" panose="02020603050405020304" charset="0"/>
                <a:cs typeface="Times New Roman" panose="02020603050405020304" charset="0"/>
              </a:rPr>
              <a:t>е</a:t>
            </a:r>
            <a:r>
              <a:rPr lang="en-US" altLang="zh-CN" sz="2400">
                <a:highlight>
                  <a:srgbClr val="FF00FF"/>
                </a:highlight>
                <a:latin typeface="Times New Roman" panose="02020603050405020304" charset="0"/>
                <a:cs typeface="Times New Roman" panose="02020603050405020304" charset="0"/>
              </a:rPr>
              <a:t>ve this, together</a:t>
            </a:r>
            <a:r>
              <a:rPr lang="en-US" altLang="zh-CN" sz="2400">
                <a:latin typeface="Times New Roman" panose="02020603050405020304" charset="0"/>
                <a:cs typeface="Times New Roman" panose="02020603050405020304" charset="0"/>
              </a:rPr>
              <a:t>.” So profound was their </a:t>
            </a:r>
            <a:r>
              <a:rPr lang="en-US" altLang="zh-CN" sz="2400">
                <a:highlight>
                  <a:srgbClr val="FF00FF"/>
                </a:highlight>
                <a:latin typeface="Times New Roman" panose="02020603050405020304" charset="0"/>
                <a:cs typeface="Times New Roman" panose="02020603050405020304" charset="0"/>
              </a:rPr>
              <a:t>bond</a:t>
            </a:r>
            <a:r>
              <a:rPr lang="en-US" altLang="zh-CN" sz="2400">
                <a:latin typeface="Times New Roman" panose="02020603050405020304" charset="0"/>
                <a:cs typeface="Times New Roman" panose="02020603050405020304" charset="0"/>
              </a:rPr>
              <a:t> that all the fear vanished. </a:t>
            </a:r>
            <a:r>
              <a:rPr lang="en-US" altLang="zh-CN" sz="2400" b="1" baseline="-25000">
                <a:solidFill>
                  <a:srgbClr val="C00000"/>
                </a:solidFill>
                <a:latin typeface="Times New Roman" panose="02020603050405020304" charset="0"/>
                <a:cs typeface="Times New Roman" panose="02020603050405020304" charset="0"/>
              </a:rPr>
              <a:t>（“Before starting”承上启下，既是比赛的开始，又是赛前的心理建设，呼应Jessica与Piper的“bond”，让 “成功比赛” 的结果顺理成章。）</a:t>
            </a:r>
            <a:endParaRPr lang="en-US" altLang="zh-CN" sz="2400" b="1" baseline="-25000">
              <a:solidFill>
                <a:srgbClr val="C00000"/>
              </a:solidFill>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...At that triumphant moment, she finally understood the profound wisdom of Rose’s words: the patiently built </a:t>
            </a:r>
            <a:r>
              <a:rPr lang="en-US" altLang="zh-CN" sz="2400">
                <a:highlight>
                  <a:srgbClr val="FF00FF"/>
                </a:highlight>
                <a:latin typeface="Times New Roman" panose="02020603050405020304" charset="0"/>
                <a:cs typeface="Times New Roman" panose="02020603050405020304" charset="0"/>
              </a:rPr>
              <a:t>trust</a:t>
            </a:r>
            <a:r>
              <a:rPr lang="en-US" altLang="zh-CN" sz="2400">
                <a:latin typeface="Times New Roman" panose="02020603050405020304" charset="0"/>
                <a:cs typeface="Times New Roman" panose="02020603050405020304" charset="0"/>
              </a:rPr>
              <a:t> is the foundation of everything. </a:t>
            </a:r>
            <a:r>
              <a:rPr lang="en-US" altLang="zh-CN" sz="2400" b="1" baseline="-25000">
                <a:solidFill>
                  <a:srgbClr val="C00000"/>
                </a:solidFill>
                <a:latin typeface="Times New Roman" panose="02020603050405020304" charset="0"/>
                <a:cs typeface="Times New Roman" panose="02020603050405020304" charset="0"/>
              </a:rPr>
              <a:t>(呼应原文主题关键词“trust”：结尾点出“the patiently built trust is the foundation of everything”，回应Rose的“show him trust, he will trust you”)</a:t>
            </a:r>
            <a:endParaRPr lang="en-US" altLang="zh-CN" sz="2400" b="1" baseline="-25000">
              <a:solidFill>
                <a:srgbClr val="C00000"/>
              </a:solidFill>
              <a:latin typeface="Times New Roman" panose="02020603050405020304" charset="0"/>
              <a:cs typeface="Times New Roman" panose="02020603050405020304" charset="0"/>
            </a:endParaRPr>
          </a:p>
          <a:p>
            <a:endParaRPr lang="zh-CN" altLang="en-US" sz="2400">
              <a:latin typeface="Times New Roman" panose="02020603050405020304" charset="0"/>
              <a:cs typeface="Times New Roman" panose="02020603050405020304" charset="0"/>
            </a:endParaRPr>
          </a:p>
        </p:txBody>
      </p:sp>
      <p:pic>
        <p:nvPicPr>
          <p:cNvPr id="21" name="图片 20"/>
          <p:cNvPicPr/>
          <p:nvPr/>
        </p:nvPicPr>
        <p:blipFill>
          <a:blip r:embed="rId3"/>
          <a:stretch>
            <a:fillRect/>
          </a:stretch>
        </p:blipFill>
        <p:spPr>
          <a:xfrm>
            <a:off x="1905" y="-635"/>
            <a:ext cx="743585" cy="746125"/>
          </a:xfrm>
          <a:prstGeom prst="rect">
            <a:avLst/>
          </a:prstGeom>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p:nvPr/>
        </p:nvPicPr>
        <p:blipFill>
          <a:blip r:embed="rId1"/>
          <a:srcRect/>
          <a:stretch>
            <a:fillRect/>
          </a:stretch>
        </p:blipFill>
        <p:spPr>
          <a:xfrm>
            <a:off x="8225155" y="1231265"/>
            <a:ext cx="3942715" cy="5292725"/>
          </a:xfrm>
          <a:prstGeom prst="rect">
            <a:avLst/>
          </a:prstGeom>
        </p:spPr>
      </p:pic>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21" name="图片 20"/>
          <p:cNvPicPr/>
          <p:nvPr/>
        </p:nvPicPr>
        <p:blipFill>
          <a:blip r:embed="rId3"/>
          <a:stretch>
            <a:fillRect/>
          </a:stretch>
        </p:blipFill>
        <p:spPr>
          <a:xfrm>
            <a:off x="1905" y="-635"/>
            <a:ext cx="743585" cy="746125"/>
          </a:xfrm>
          <a:prstGeom prst="rect">
            <a:avLst/>
          </a:prstGeom>
        </p:spPr>
      </p:pic>
      <p:sp>
        <p:nvSpPr>
          <p:cNvPr id="5" name="出自【趣你的PPT】(微信:qunideppt)：最优质的PPT资源库"/>
          <p:cNvSpPr txBox="1"/>
          <p:nvPr>
            <p:custDataLst>
              <p:tags r:id="rId4"/>
            </p:custDataLst>
          </p:nvPr>
        </p:nvSpPr>
        <p:spPr>
          <a:xfrm>
            <a:off x="984250" y="165735"/>
            <a:ext cx="10053955" cy="542290"/>
          </a:xfrm>
          <a:prstGeom prst="rect">
            <a:avLst/>
          </a:prstGeom>
          <a:noFill/>
        </p:spPr>
        <p:txBody>
          <a:bodyPr wrap="square" rtlCol="0">
            <a:noAutofit/>
          </a:bodyPr>
          <a:lstStyle/>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冲突</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解决</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的闭环模式</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思维</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语言</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思想</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三维写作指导</a:t>
            </a:r>
            <a:r>
              <a:rPr sz="2400" b="1" dirty="0">
                <a:solidFill>
                  <a:srgbClr val="0070C0"/>
                </a:solidFill>
                <a:latin typeface="微软雅黑" panose="020B0503020204020204" charset="-122"/>
                <a:ea typeface="微软雅黑" panose="020B0503020204020204" charset="-122"/>
              </a:rPr>
              <a:t>：</a:t>
            </a:r>
            <a:endParaRPr sz="2400" b="1" dirty="0">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84150" y="814705"/>
            <a:ext cx="8296275" cy="5393055"/>
          </a:xfrm>
          <a:prstGeom prst="rect">
            <a:avLst/>
          </a:prstGeom>
          <a:noFill/>
        </p:spPr>
        <p:txBody>
          <a:bodyPr wrap="square" rtlCol="0" anchor="t">
            <a:spAutoFit/>
          </a:bodyPr>
          <a:p>
            <a:pPr fontAlgn="auto">
              <a:lnSpc>
                <a:spcPts val="3180"/>
              </a:lnSpc>
            </a:pPr>
            <a:r>
              <a:rPr lang="zh-CN" altLang="en-US" sz="2400" b="1">
                <a:solidFill>
                  <a:srgbClr val="C00000"/>
                </a:solidFill>
                <a:latin typeface="Times New Roman" panose="02020603050405020304" charset="0"/>
                <a:cs typeface="Times New Roman" panose="02020603050405020304" charset="0"/>
              </a:rPr>
              <a:t>【</a:t>
            </a:r>
            <a:r>
              <a:rPr lang="en-US" altLang="zh-CN" sz="2400" b="1">
                <a:solidFill>
                  <a:srgbClr val="C00000"/>
                </a:solidFill>
                <a:latin typeface="Times New Roman" panose="02020603050405020304" charset="0"/>
                <a:cs typeface="Times New Roman" panose="02020603050405020304" charset="0"/>
              </a:rPr>
              <a:t>“</a:t>
            </a:r>
            <a:r>
              <a:rPr lang="zh-CN" altLang="en-US" sz="2400" b="1">
                <a:solidFill>
                  <a:srgbClr val="C00000"/>
                </a:solidFill>
                <a:latin typeface="Times New Roman" panose="02020603050405020304" charset="0"/>
                <a:cs typeface="Times New Roman" panose="02020603050405020304" charset="0"/>
              </a:rPr>
              <a:t>冲突</a:t>
            </a:r>
            <a:r>
              <a:rPr lang="en-US" altLang="zh-CN" sz="2400" b="1">
                <a:solidFill>
                  <a:srgbClr val="C00000"/>
                </a:solidFill>
                <a:latin typeface="Times New Roman" panose="02020603050405020304" charset="0"/>
                <a:cs typeface="Times New Roman" panose="02020603050405020304" charset="0"/>
              </a:rPr>
              <a:t>-</a:t>
            </a:r>
            <a:r>
              <a:rPr lang="zh-CN" altLang="en-US" sz="2400" b="1">
                <a:solidFill>
                  <a:srgbClr val="C00000"/>
                </a:solidFill>
                <a:latin typeface="Times New Roman" panose="02020603050405020304" charset="0"/>
                <a:cs typeface="Times New Roman" panose="02020603050405020304" charset="0"/>
              </a:rPr>
              <a:t>解决</a:t>
            </a:r>
            <a:r>
              <a:rPr lang="en-US" altLang="zh-CN" sz="2400" b="1">
                <a:solidFill>
                  <a:srgbClr val="C00000"/>
                </a:solidFill>
                <a:latin typeface="Times New Roman" panose="02020603050405020304" charset="0"/>
                <a:cs typeface="Times New Roman" panose="02020603050405020304" charset="0"/>
              </a:rPr>
              <a:t>”</a:t>
            </a:r>
            <a:r>
              <a:rPr lang="zh-CN" altLang="en-US" sz="2400" b="1">
                <a:solidFill>
                  <a:srgbClr val="C00000"/>
                </a:solidFill>
                <a:latin typeface="Times New Roman" panose="02020603050405020304" charset="0"/>
                <a:cs typeface="Times New Roman" panose="02020603050405020304" charset="0"/>
              </a:rPr>
              <a:t>闭环模式分析</a:t>
            </a:r>
            <a:r>
              <a:rPr lang="en-US" altLang="zh-CN" sz="2400" b="1">
                <a:solidFill>
                  <a:srgbClr val="C00000"/>
                </a:solidFill>
                <a:latin typeface="Times New Roman" panose="02020603050405020304" charset="0"/>
                <a:cs typeface="Times New Roman" panose="02020603050405020304" charset="0"/>
              </a:rPr>
              <a:t> </a:t>
            </a:r>
            <a:r>
              <a:rPr lang="zh-CN" altLang="en-US" sz="2400" b="1">
                <a:solidFill>
                  <a:srgbClr val="C00000"/>
                </a:solidFill>
                <a:latin typeface="Times New Roman" panose="02020603050405020304" charset="0"/>
                <a:cs typeface="Times New Roman" panose="02020603050405020304" charset="0"/>
              </a:rPr>
              <a:t>】</a:t>
            </a:r>
            <a:endParaRPr lang="zh-CN" altLang="en-US" sz="2400" b="1">
              <a:solidFill>
                <a:srgbClr val="C00000"/>
              </a:solidFill>
              <a:latin typeface="Times New Roman" panose="02020603050405020304" charset="0"/>
              <a:cs typeface="Times New Roman" panose="02020603050405020304" charset="0"/>
            </a:endParaRPr>
          </a:p>
          <a:p>
            <a:pPr marL="342900" indent="-342900" fontAlgn="auto">
              <a:lnSpc>
                <a:spcPts val="3180"/>
              </a:lnSpc>
              <a:buFont typeface="Wingdings" panose="05000000000000000000" charset="0"/>
              <a:buChar char="Ø"/>
            </a:pPr>
            <a:r>
              <a:rPr lang="zh-CN" altLang="en-US" sz="2400" b="1">
                <a:solidFill>
                  <a:srgbClr val="0070C0"/>
                </a:solidFill>
                <a:latin typeface="Times New Roman" panose="02020603050405020304" charset="0"/>
                <a:cs typeface="Times New Roman" panose="02020603050405020304" charset="0"/>
              </a:rPr>
              <a:t>冲突</a:t>
            </a:r>
            <a:r>
              <a:rPr lang="en-US" altLang="zh-CN" sz="2400" b="1">
                <a:solidFill>
                  <a:srgbClr val="0070C0"/>
                </a:solidFill>
                <a:latin typeface="Times New Roman" panose="02020603050405020304" charset="0"/>
                <a:cs typeface="Times New Roman" panose="02020603050405020304" charset="0"/>
              </a:rPr>
              <a:t> </a:t>
            </a:r>
            <a:r>
              <a:rPr lang="zh-CN" altLang="en-US" sz="2400" b="1">
                <a:solidFill>
                  <a:srgbClr val="0070C0"/>
                </a:solidFill>
                <a:latin typeface="Times New Roman" panose="02020603050405020304" charset="0"/>
                <a:cs typeface="Times New Roman" panose="02020603050405020304" charset="0"/>
              </a:rPr>
              <a:t>原文核心矛盾</a:t>
            </a:r>
            <a:r>
              <a:rPr lang="en-US" altLang="zh-CN" sz="2400" b="1">
                <a:solidFill>
                  <a:srgbClr val="0070C0"/>
                </a:solidFill>
                <a:latin typeface="Times New Roman" panose="02020603050405020304" charset="0"/>
                <a:cs typeface="Times New Roman" panose="02020603050405020304" charset="0"/>
              </a:rPr>
              <a:t>:</a:t>
            </a:r>
            <a:r>
              <a:rPr lang="en-US" altLang="zh-CN" sz="2400" b="1">
                <a:solidFill>
                  <a:srgbClr val="C0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Jessica</a:t>
            </a:r>
            <a:r>
              <a:rPr lang="zh-CN" altLang="en-US" sz="2400">
                <a:latin typeface="Times New Roman" panose="02020603050405020304" charset="0"/>
                <a:cs typeface="Times New Roman" panose="02020603050405020304" charset="0"/>
              </a:rPr>
              <a:t>与</a:t>
            </a:r>
            <a:r>
              <a:rPr lang="en-US" altLang="zh-CN" sz="2400">
                <a:latin typeface="Times New Roman" panose="02020603050405020304" charset="0"/>
                <a:cs typeface="Times New Roman" panose="02020603050405020304" charset="0"/>
              </a:rPr>
              <a:t>Harley</a:t>
            </a:r>
            <a:r>
              <a:rPr lang="zh-CN" altLang="en-US" sz="2400">
                <a:latin typeface="Times New Roman" panose="02020603050405020304" charset="0"/>
                <a:cs typeface="Times New Roman" panose="02020603050405020304" charset="0"/>
              </a:rPr>
              <a:t>的</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信任缺失</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Harley</a:t>
            </a:r>
            <a:r>
              <a:rPr lang="zh-CN" altLang="en-US" sz="2400">
                <a:latin typeface="Times New Roman" panose="02020603050405020304" charset="0"/>
                <a:cs typeface="Times New Roman" panose="02020603050405020304" charset="0"/>
              </a:rPr>
              <a:t>焦躁抗拒、</a:t>
            </a:r>
            <a:r>
              <a:rPr lang="en-US" altLang="zh-CN" sz="2400">
                <a:latin typeface="Times New Roman" panose="02020603050405020304" charset="0"/>
                <a:cs typeface="Times New Roman" panose="02020603050405020304" charset="0"/>
              </a:rPr>
              <a:t>Jessica</a:t>
            </a:r>
            <a:r>
              <a:rPr lang="zh-CN" altLang="en-US" sz="2400">
                <a:latin typeface="Times New Roman" panose="02020603050405020304" charset="0"/>
                <a:cs typeface="Times New Roman" panose="02020603050405020304" charset="0"/>
              </a:rPr>
              <a:t>挫败焦虑）</a:t>
            </a:r>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pPr marL="342900" indent="-342900" fontAlgn="auto">
              <a:lnSpc>
                <a:spcPts val="3180"/>
              </a:lnSpc>
              <a:buFont typeface="Wingdings" panose="05000000000000000000" charset="0"/>
              <a:buChar char="Ø"/>
            </a:pPr>
            <a:r>
              <a:rPr lang="zh-CN" altLang="en-US" sz="2400" b="1">
                <a:solidFill>
                  <a:srgbClr val="0070C0"/>
                </a:solidFill>
                <a:latin typeface="Times New Roman" panose="02020603050405020304" charset="0"/>
                <a:cs typeface="Times New Roman" panose="02020603050405020304" charset="0"/>
              </a:rPr>
              <a:t>解决过程（思维）</a:t>
            </a:r>
            <a:r>
              <a:rPr lang="en-US" altLang="zh-CN" sz="2400" b="1">
                <a:solidFill>
                  <a:srgbClr val="0070C0"/>
                </a:solidFill>
                <a:latin typeface="Times New Roman" panose="02020603050405020304" charset="0"/>
                <a:cs typeface="Times New Roman" panose="02020603050405020304" charset="0"/>
              </a:rPr>
              <a:t>:</a:t>
            </a:r>
            <a:r>
              <a:rPr lang="en-US" altLang="zh-CN" sz="2400">
                <a:solidFill>
                  <a:srgbClr val="0070C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Jessica</a:t>
            </a:r>
            <a:r>
              <a:rPr lang="zh-CN" altLang="en-US" sz="2400">
                <a:latin typeface="Times New Roman" panose="02020603050405020304" charset="0"/>
                <a:cs typeface="Times New Roman" panose="02020603050405020304" charset="0"/>
              </a:rPr>
              <a:t>接受</a:t>
            </a:r>
            <a:r>
              <a:rPr lang="en-US" altLang="zh-CN" sz="2400">
                <a:latin typeface="Times New Roman" panose="02020603050405020304" charset="0"/>
                <a:cs typeface="Times New Roman" panose="02020603050405020304" charset="0"/>
              </a:rPr>
              <a:t>Rose</a:t>
            </a:r>
            <a:r>
              <a:rPr lang="zh-CN" altLang="en-US" sz="2400">
                <a:latin typeface="Times New Roman" panose="02020603050405020304" charset="0"/>
                <a:cs typeface="Times New Roman" panose="02020603050405020304" charset="0"/>
              </a:rPr>
              <a:t>的指导，转变策略：从</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强制控制</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转为</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主动示好（递苹果）、耐心训练（基础指令）</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，逐步建立信任</a:t>
            </a:r>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pPr marL="342900" indent="-342900" fontAlgn="auto">
              <a:lnSpc>
                <a:spcPts val="3180"/>
              </a:lnSpc>
              <a:buFont typeface="Wingdings" panose="05000000000000000000" charset="0"/>
              <a:buChar char="Ø"/>
            </a:pPr>
            <a:r>
              <a:rPr lang="zh-CN" altLang="en-US" sz="2400" b="1">
                <a:solidFill>
                  <a:srgbClr val="0070C0"/>
                </a:solidFill>
                <a:latin typeface="Times New Roman" panose="02020603050405020304" charset="0"/>
                <a:cs typeface="Times New Roman" panose="02020603050405020304" charset="0"/>
              </a:rPr>
              <a:t>解决过程（语言）</a:t>
            </a:r>
            <a:r>
              <a:rPr lang="en-US" altLang="zh-CN" sz="2400" b="1">
                <a:solidFill>
                  <a:srgbClr val="0070C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用</a:t>
            </a:r>
            <a:r>
              <a:rPr lang="en-US" altLang="zh-CN" sz="2400">
                <a:latin typeface="Times New Roman" panose="02020603050405020304" charset="0"/>
                <a:cs typeface="Times New Roman" panose="02020603050405020304" charset="0"/>
              </a:rPr>
              <a:t>“simple commands”“practicing together”“respond willingly”</a:t>
            </a:r>
            <a:r>
              <a:rPr lang="zh-CN" altLang="en-US" sz="2400">
                <a:latin typeface="Times New Roman" panose="02020603050405020304" charset="0"/>
                <a:cs typeface="Times New Roman" panose="02020603050405020304" charset="0"/>
              </a:rPr>
              <a:t>等细节，具象化</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信任建立</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的过程；以</a:t>
            </a:r>
            <a:r>
              <a:rPr lang="en-US" altLang="zh-CN" sz="2400">
                <a:latin typeface="Times New Roman" panose="02020603050405020304" charset="0"/>
                <a:cs typeface="Times New Roman" panose="02020603050405020304" charset="0"/>
              </a:rPr>
              <a:t>“partnership”“teamwork”</a:t>
            </a:r>
            <a:r>
              <a:rPr lang="zh-CN" altLang="en-US" sz="2400">
                <a:latin typeface="Times New Roman" panose="02020603050405020304" charset="0"/>
                <a:cs typeface="Times New Roman" panose="02020603050405020304" charset="0"/>
              </a:rPr>
              <a:t>替代生硬的</a:t>
            </a:r>
            <a:r>
              <a:rPr lang="en-US" altLang="zh-CN" sz="2400">
                <a:latin typeface="Times New Roman" panose="02020603050405020304" charset="0"/>
                <a:cs typeface="Times New Roman" panose="02020603050405020304" charset="0"/>
              </a:rPr>
              <a:t>“relationship”</a:t>
            </a:r>
            <a:r>
              <a:rPr lang="zh-CN" altLang="en-US" sz="2400">
                <a:latin typeface="Times New Roman" panose="02020603050405020304" charset="0"/>
                <a:cs typeface="Times New Roman" panose="02020603050405020304" charset="0"/>
              </a:rPr>
              <a:t>，增强表达质感</a:t>
            </a:r>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pPr marL="342900" indent="-342900" fontAlgn="auto">
              <a:lnSpc>
                <a:spcPts val="3180"/>
              </a:lnSpc>
              <a:buFont typeface="Wingdings" panose="05000000000000000000" charset="0"/>
              <a:buChar char="Ø"/>
            </a:pPr>
            <a:r>
              <a:rPr lang="zh-CN" altLang="en-US" sz="2400" b="1">
                <a:solidFill>
                  <a:srgbClr val="0070C0"/>
                </a:solidFill>
                <a:latin typeface="Times New Roman" panose="02020603050405020304" charset="0"/>
                <a:cs typeface="Times New Roman" panose="02020603050405020304" charset="0"/>
              </a:rPr>
              <a:t>解决结果（思想）</a:t>
            </a:r>
            <a:r>
              <a:rPr lang="en-US" altLang="zh-CN" sz="2400" b="1">
                <a:solidFill>
                  <a:srgbClr val="0070C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赛场共赢后，升华主题：</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耐心建立的信任是一切的基础</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，呼应</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理解他人（动物）、信任是最好的驯养</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的成长内核</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a:t>
            </a:r>
            <a:endParaRPr lang="zh-CN" altLang="en-US" sz="2400">
              <a:latin typeface="Times New Roman" panose="02020603050405020304" charset="0"/>
              <a:cs typeface="Times New Roman" panose="02020603050405020304" charset="0"/>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pic>
        <p:nvPicPr>
          <p:cNvPr id="21" name="图片 20"/>
          <p:cNvPicPr/>
          <p:nvPr/>
        </p:nvPicPr>
        <p:blipFill>
          <a:blip r:embed="rId2"/>
          <a:stretch>
            <a:fillRect/>
          </a:stretch>
        </p:blipFill>
        <p:spPr>
          <a:xfrm>
            <a:off x="1905" y="-635"/>
            <a:ext cx="743585" cy="746125"/>
          </a:xfrm>
          <a:prstGeom prst="rect">
            <a:avLst/>
          </a:prstGeom>
        </p:spPr>
      </p:pic>
      <p:sp>
        <p:nvSpPr>
          <p:cNvPr id="5" name="出自【趣你的PPT】(微信:qunideppt)：最优质的PPT资源库"/>
          <p:cNvSpPr txBox="1"/>
          <p:nvPr>
            <p:custDataLst>
              <p:tags r:id="rId3"/>
            </p:custDataLst>
          </p:nvPr>
        </p:nvSpPr>
        <p:spPr>
          <a:xfrm>
            <a:off x="984250" y="165735"/>
            <a:ext cx="10053955" cy="542290"/>
          </a:xfrm>
          <a:prstGeom prst="rect">
            <a:avLst/>
          </a:prstGeom>
          <a:noFill/>
        </p:spPr>
        <p:txBody>
          <a:bodyPr wrap="square" rtlCol="0">
            <a:noAutofit/>
          </a:bodyPr>
          <a:lstStyle/>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冲突</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解决</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的闭环模式</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思维</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语言</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思想</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三维写作指导</a:t>
            </a:r>
            <a:r>
              <a:rPr sz="2400" b="1" dirty="0">
                <a:solidFill>
                  <a:srgbClr val="0070C0"/>
                </a:solidFill>
                <a:latin typeface="微软雅黑" panose="020B0503020204020204" charset="-122"/>
                <a:ea typeface="微软雅黑" panose="020B0503020204020204" charset="-122"/>
              </a:rPr>
              <a:t>：</a:t>
            </a:r>
            <a:endParaRPr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blip>
          <a:srcRect/>
          <a:stretch>
            <a:fillRect/>
          </a:stretch>
        </p:blipFill>
        <p:spPr>
          <a:xfrm>
            <a:off x="8576945" y="702310"/>
            <a:ext cx="3619500" cy="5912485"/>
          </a:xfrm>
          <a:prstGeom prst="rect">
            <a:avLst/>
          </a:prstGeom>
        </p:spPr>
      </p:pic>
      <p:sp>
        <p:nvSpPr>
          <p:cNvPr id="2" name="文本框 1"/>
          <p:cNvSpPr txBox="1"/>
          <p:nvPr/>
        </p:nvSpPr>
        <p:spPr>
          <a:xfrm>
            <a:off x="179070" y="814705"/>
            <a:ext cx="9621520" cy="5800090"/>
          </a:xfrm>
          <a:prstGeom prst="rect">
            <a:avLst/>
          </a:prstGeom>
          <a:solidFill>
            <a:schemeClr val="bg1">
              <a:alpha val="90000"/>
            </a:schemeClr>
          </a:solidFill>
        </p:spPr>
        <p:txBody>
          <a:bodyPr wrap="square" rtlCol="0" anchor="t">
            <a:noAutofit/>
          </a:bodyPr>
          <a:p>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a:t>
            </a: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思维</a:t>
            </a: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语言</a:t>
            </a: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思想</a:t>
            </a: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三维写作指导】</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r>
              <a:rPr lang="zh-CN" altLang="en-US" b="1">
                <a:solidFill>
                  <a:srgbClr val="C00000"/>
                </a:solidFill>
                <a:latin typeface="微软雅黑" panose="020B0503020204020204" charset="-122"/>
                <a:ea typeface="微软雅黑" panose="020B0503020204020204" charset="-122"/>
              </a:rPr>
              <a:t>一、情节逻辑：闭环完整，呼应自然</a:t>
            </a:r>
            <a:endParaRPr lang="zh-CN" altLang="en-US" b="1">
              <a:solidFill>
                <a:srgbClr val="C00000"/>
              </a:solidFill>
              <a:latin typeface="微软雅黑" panose="020B0503020204020204" charset="-122"/>
              <a:ea typeface="微软雅黑" panose="020B0503020204020204" charset="-122"/>
            </a:endParaRPr>
          </a:p>
          <a:p>
            <a:r>
              <a:rPr lang="en-US" altLang="zh-CN" b="1"/>
              <a:t>      </a:t>
            </a:r>
            <a:r>
              <a:rPr lang="zh-CN" altLang="en-US" b="1"/>
              <a:t>范文以</a:t>
            </a:r>
            <a:r>
              <a:rPr lang="en-US" altLang="zh-CN" b="1"/>
              <a:t>“</a:t>
            </a:r>
            <a:r>
              <a:rPr lang="zh-CN" altLang="en-US" b="1"/>
              <a:t>信任建立</a:t>
            </a:r>
            <a:r>
              <a:rPr lang="en-US" altLang="zh-CN" b="1"/>
              <a:t>”</a:t>
            </a:r>
            <a:r>
              <a:rPr lang="zh-CN" altLang="en-US" b="1"/>
              <a:t>为核心线索，形成</a:t>
            </a:r>
            <a:r>
              <a:rPr lang="en-US" altLang="zh-CN" b="1"/>
              <a:t>“</a:t>
            </a:r>
            <a:r>
              <a:rPr lang="zh-CN" altLang="en-US" b="1">
                <a:solidFill>
                  <a:srgbClr val="0070C0"/>
                </a:solidFill>
              </a:rPr>
              <a:t>冲突（</a:t>
            </a:r>
            <a:r>
              <a:rPr lang="en-US" altLang="zh-CN" b="1">
                <a:solidFill>
                  <a:srgbClr val="0070C0"/>
                </a:solidFill>
              </a:rPr>
              <a:t>Jessica</a:t>
            </a:r>
            <a:r>
              <a:rPr lang="zh-CN" altLang="en-US" b="1">
                <a:solidFill>
                  <a:srgbClr val="0070C0"/>
                </a:solidFill>
              </a:rPr>
              <a:t>与</a:t>
            </a:r>
            <a:r>
              <a:rPr lang="en-US" altLang="zh-CN" b="1">
                <a:solidFill>
                  <a:srgbClr val="0070C0"/>
                </a:solidFill>
              </a:rPr>
              <a:t>Harley</a:t>
            </a:r>
            <a:r>
              <a:rPr lang="zh-CN" altLang="en-US" b="1">
                <a:solidFill>
                  <a:srgbClr val="0070C0"/>
                </a:solidFill>
              </a:rPr>
              <a:t>的对立）</a:t>
            </a:r>
            <a:r>
              <a:rPr lang="en-US" altLang="en-US" b="1">
                <a:solidFill>
                  <a:srgbClr val="0070C0"/>
                </a:solidFill>
              </a:rPr>
              <a:t>→</a:t>
            </a:r>
            <a:r>
              <a:rPr lang="zh-CN" altLang="en-US" b="1">
                <a:solidFill>
                  <a:srgbClr val="0070C0"/>
                </a:solidFill>
              </a:rPr>
              <a:t>尝试（主动示好、耐心训练）</a:t>
            </a:r>
            <a:r>
              <a:rPr lang="en-US" altLang="en-US" b="1">
                <a:solidFill>
                  <a:srgbClr val="0070C0"/>
                </a:solidFill>
              </a:rPr>
              <a:t>→</a:t>
            </a:r>
            <a:r>
              <a:rPr lang="zh-CN" altLang="en-US" b="1">
                <a:solidFill>
                  <a:srgbClr val="0070C0"/>
                </a:solidFill>
              </a:rPr>
              <a:t>突破（默契形成）</a:t>
            </a:r>
            <a:r>
              <a:rPr lang="en-US" altLang="en-US" b="1">
                <a:solidFill>
                  <a:srgbClr val="0070C0"/>
                </a:solidFill>
              </a:rPr>
              <a:t>→</a:t>
            </a:r>
            <a:r>
              <a:rPr lang="zh-CN" altLang="en-US" b="1">
                <a:solidFill>
                  <a:srgbClr val="0070C0"/>
                </a:solidFill>
              </a:rPr>
              <a:t>升华（赛场共赢）</a:t>
            </a:r>
            <a:r>
              <a:rPr lang="en-US" altLang="zh-CN" b="1"/>
              <a:t>”</a:t>
            </a:r>
            <a:r>
              <a:rPr lang="zh-CN" altLang="en-US" b="1"/>
              <a:t>的闭环：</a:t>
            </a:r>
            <a:endParaRPr lang="zh-CN" altLang="en-US" b="1"/>
          </a:p>
          <a:p>
            <a:r>
              <a:rPr lang="en-US" altLang="zh-CN" b="1"/>
              <a:t>     - </a:t>
            </a:r>
            <a:r>
              <a:rPr lang="zh-CN" altLang="en-US" b="1"/>
              <a:t>前文</a:t>
            </a:r>
            <a:r>
              <a:rPr lang="en-US" altLang="zh-CN" b="1"/>
              <a:t>“Harley</a:t>
            </a:r>
            <a:r>
              <a:rPr lang="zh-CN" altLang="en-US" b="1"/>
              <a:t>拒跳、失控</a:t>
            </a:r>
            <a:r>
              <a:rPr lang="en-US" altLang="zh-CN" b="1"/>
              <a:t>”</a:t>
            </a:r>
            <a:r>
              <a:rPr lang="zh-CN" altLang="en-US" b="1"/>
              <a:t>的冲突，与后文</a:t>
            </a:r>
            <a:r>
              <a:rPr lang="en-US" altLang="zh-CN" b="1"/>
              <a:t>“</a:t>
            </a:r>
            <a:r>
              <a:rPr lang="zh-CN" altLang="en-US" b="1"/>
              <a:t>赛场流畅配合</a:t>
            </a:r>
            <a:r>
              <a:rPr lang="en-US" altLang="zh-CN" b="1"/>
              <a:t>”</a:t>
            </a:r>
            <a:r>
              <a:rPr lang="zh-CN" altLang="en-US" b="1"/>
              <a:t>形成强烈呼应；</a:t>
            </a:r>
            <a:endParaRPr lang="zh-CN" altLang="en-US" b="1"/>
          </a:p>
          <a:p>
            <a:r>
              <a:rPr lang="en-US" altLang="zh-CN" b="1"/>
              <a:t>     - </a:t>
            </a:r>
            <a:r>
              <a:rPr lang="zh-CN" altLang="en-US" b="1"/>
              <a:t>中间</a:t>
            </a:r>
            <a:r>
              <a:rPr lang="en-US" altLang="zh-CN" b="1"/>
              <a:t>“</a:t>
            </a:r>
            <a:r>
              <a:rPr lang="zh-CN" altLang="en-US" b="1"/>
              <a:t>递苹果、练指令</a:t>
            </a:r>
            <a:r>
              <a:rPr lang="en-US" altLang="zh-CN" b="1"/>
              <a:t>”</a:t>
            </a:r>
            <a:r>
              <a:rPr lang="zh-CN" altLang="en-US" b="1"/>
              <a:t>的细节，既承接了</a:t>
            </a:r>
            <a:r>
              <a:rPr lang="en-US" altLang="zh-CN" b="1"/>
              <a:t>Rose“</a:t>
            </a:r>
            <a:r>
              <a:rPr lang="zh-CN" altLang="en-US" b="1"/>
              <a:t>以信任换信任</a:t>
            </a:r>
            <a:r>
              <a:rPr lang="en-US" altLang="zh-CN" b="1"/>
              <a:t>”</a:t>
            </a:r>
            <a:r>
              <a:rPr lang="zh-CN" altLang="en-US" b="1"/>
              <a:t>的建议，也为最终的赛场表现铺垫了合理的情感基础，避免了情节的突兀。</a:t>
            </a:r>
            <a:endParaRPr lang="zh-CN" altLang="en-US" b="1"/>
          </a:p>
          <a:p>
            <a:r>
              <a:rPr lang="zh-CN" altLang="en-US" b="1">
                <a:solidFill>
                  <a:srgbClr val="C00000"/>
                </a:solidFill>
                <a:latin typeface="微软雅黑" panose="020B0503020204020204" charset="-122"/>
                <a:ea typeface="微软雅黑" panose="020B0503020204020204" charset="-122"/>
              </a:rPr>
              <a:t>二、人物塑造：层次鲜明，成长清晰 </a:t>
            </a:r>
            <a:endParaRPr lang="zh-CN" altLang="en-US" b="1">
              <a:solidFill>
                <a:srgbClr val="C00000"/>
              </a:solidFill>
              <a:latin typeface="微软雅黑" panose="020B0503020204020204" charset="-122"/>
              <a:ea typeface="微软雅黑" panose="020B0503020204020204" charset="-122"/>
            </a:endParaRPr>
          </a:p>
          <a:p>
            <a:r>
              <a:rPr lang="en-US" altLang="zh-CN" b="1">
                <a:solidFill>
                  <a:srgbClr val="0070C0"/>
                </a:solidFill>
              </a:rPr>
              <a:t>1.</a:t>
            </a:r>
            <a:r>
              <a:rPr lang="en-US" altLang="en-US" b="1">
                <a:solidFill>
                  <a:srgbClr val="0070C0"/>
                </a:solidFill>
              </a:rPr>
              <a:t> </a:t>
            </a:r>
            <a:r>
              <a:rPr lang="en-US" altLang="zh-CN" b="1">
                <a:solidFill>
                  <a:srgbClr val="0070C0"/>
                </a:solidFill>
              </a:rPr>
              <a:t>Jessica</a:t>
            </a:r>
            <a:r>
              <a:rPr lang="zh-CN" altLang="en-US" b="1">
                <a:solidFill>
                  <a:srgbClr val="0070C0"/>
                </a:solidFill>
              </a:rPr>
              <a:t>：</a:t>
            </a:r>
            <a:r>
              <a:rPr lang="zh-CN" altLang="en-US" b="1"/>
              <a:t>从</a:t>
            </a:r>
            <a:r>
              <a:rPr lang="en-US" altLang="zh-CN" b="1"/>
              <a:t>“</a:t>
            </a:r>
            <a:r>
              <a:rPr lang="zh-CN" altLang="en-US" b="1"/>
              <a:t>依赖</a:t>
            </a:r>
            <a:r>
              <a:rPr lang="en-US" altLang="zh-CN" b="1"/>
              <a:t>Piper</a:t>
            </a:r>
            <a:r>
              <a:rPr lang="zh-CN" altLang="en-US" b="1"/>
              <a:t>的胆怯者</a:t>
            </a:r>
            <a:r>
              <a:rPr lang="en-US" altLang="zh-CN" b="1"/>
              <a:t>”</a:t>
            </a:r>
            <a:r>
              <a:rPr lang="zh-CN" altLang="en-US" b="1"/>
              <a:t>转变为</a:t>
            </a:r>
            <a:r>
              <a:rPr lang="en-US" altLang="zh-CN" b="1"/>
              <a:t>“</a:t>
            </a:r>
            <a:r>
              <a:rPr lang="zh-CN" altLang="en-US" b="1"/>
              <a:t>主动建立信任的引导者</a:t>
            </a:r>
            <a:r>
              <a:rPr lang="en-US" altLang="zh-CN" b="1"/>
              <a:t>”——</a:t>
            </a:r>
            <a:r>
              <a:rPr lang="zh-CN" altLang="en-US" b="1"/>
              <a:t>通过</a:t>
            </a:r>
            <a:r>
              <a:rPr lang="en-US" altLang="zh-CN" b="1"/>
              <a:t>“</a:t>
            </a:r>
            <a:r>
              <a:rPr lang="zh-CN" altLang="en-US" b="1"/>
              <a:t>递苹果时的平稳手势</a:t>
            </a:r>
            <a:r>
              <a:rPr lang="en-US" altLang="zh-CN" b="1"/>
              <a:t>”“</a:t>
            </a:r>
            <a:r>
              <a:rPr lang="zh-CN" altLang="en-US" b="1"/>
              <a:t>赛场前的轻声鼓励</a:t>
            </a:r>
            <a:r>
              <a:rPr lang="en-US" altLang="zh-CN" b="1"/>
              <a:t>”</a:t>
            </a:r>
            <a:r>
              <a:rPr lang="zh-CN" altLang="en-US" b="1"/>
              <a:t>等细节，展现其从</a:t>
            </a:r>
            <a:r>
              <a:rPr lang="en-US" altLang="zh-CN" b="1"/>
              <a:t>“</a:t>
            </a:r>
            <a:r>
              <a:rPr lang="zh-CN" altLang="en-US" b="1"/>
              <a:t>焦虑</a:t>
            </a:r>
            <a:r>
              <a:rPr lang="en-US" altLang="zh-CN" b="1"/>
              <a:t>”</a:t>
            </a:r>
            <a:r>
              <a:rPr lang="zh-CN" altLang="en-US" b="1"/>
              <a:t>到</a:t>
            </a:r>
            <a:r>
              <a:rPr lang="en-US" altLang="zh-CN" b="1"/>
              <a:t>“</a:t>
            </a:r>
            <a:r>
              <a:rPr lang="zh-CN" altLang="en-US" b="1"/>
              <a:t>自信</a:t>
            </a:r>
            <a:r>
              <a:rPr lang="en-US" altLang="zh-CN" b="1"/>
              <a:t>”</a:t>
            </a:r>
            <a:r>
              <a:rPr lang="zh-CN" altLang="en-US" b="1"/>
              <a:t>的心理变化，成长弧光真实可感；</a:t>
            </a:r>
            <a:endParaRPr lang="zh-CN" altLang="en-US" b="1"/>
          </a:p>
          <a:p>
            <a:r>
              <a:rPr lang="en-US" altLang="zh-CN" b="1">
                <a:solidFill>
                  <a:srgbClr val="0070C0"/>
                </a:solidFill>
              </a:rPr>
              <a:t>2.</a:t>
            </a:r>
            <a:r>
              <a:rPr lang="en-US" altLang="en-US" b="1">
                <a:solidFill>
                  <a:srgbClr val="0070C0"/>
                </a:solidFill>
              </a:rPr>
              <a:t> </a:t>
            </a:r>
            <a:r>
              <a:rPr lang="en-US" altLang="zh-CN" b="1">
                <a:solidFill>
                  <a:srgbClr val="0070C0"/>
                </a:solidFill>
              </a:rPr>
              <a:t>Harley</a:t>
            </a:r>
            <a:r>
              <a:rPr lang="zh-CN" altLang="en-US" b="1">
                <a:solidFill>
                  <a:srgbClr val="0070C0"/>
                </a:solidFill>
              </a:rPr>
              <a:t>：</a:t>
            </a:r>
            <a:r>
              <a:rPr lang="zh-CN" altLang="en-US" b="1"/>
              <a:t>从</a:t>
            </a:r>
            <a:r>
              <a:rPr lang="en-US" altLang="zh-CN" b="1"/>
              <a:t>“</a:t>
            </a:r>
            <a:r>
              <a:rPr lang="zh-CN" altLang="en-US" b="1"/>
              <a:t>焦躁抗拒的烈马</a:t>
            </a:r>
            <a:r>
              <a:rPr lang="en-US" altLang="zh-CN" b="1"/>
              <a:t>”</a:t>
            </a:r>
            <a:r>
              <a:rPr lang="zh-CN" altLang="en-US" b="1"/>
              <a:t>转变为</a:t>
            </a:r>
            <a:r>
              <a:rPr lang="en-US" altLang="zh-CN" b="1"/>
              <a:t>“</a:t>
            </a:r>
            <a:r>
              <a:rPr lang="zh-CN" altLang="en-US" b="1"/>
              <a:t>默契配合的伙伴</a:t>
            </a:r>
            <a:r>
              <a:rPr lang="en-US" altLang="zh-CN" b="1"/>
              <a:t>”——“</a:t>
            </a:r>
            <a:r>
              <a:rPr lang="zh-CN" altLang="en-US" b="1"/>
              <a:t>从后退躲闪到主动吃苹果</a:t>
            </a:r>
            <a:r>
              <a:rPr lang="en-US" altLang="zh-CN" b="1"/>
              <a:t>”“</a:t>
            </a:r>
            <a:r>
              <a:rPr lang="zh-CN" altLang="en-US" b="1"/>
              <a:t>从拒跳到流畅越障</a:t>
            </a:r>
            <a:r>
              <a:rPr lang="en-US" altLang="zh-CN" b="1"/>
              <a:t>”</a:t>
            </a:r>
            <a:r>
              <a:rPr lang="zh-CN" altLang="en-US" b="1"/>
              <a:t>的行为变化，既符合动物的情绪逻辑，也侧面烘托了</a:t>
            </a:r>
            <a:r>
              <a:rPr lang="en-US" altLang="zh-CN" b="1"/>
              <a:t>Jessica</a:t>
            </a:r>
            <a:r>
              <a:rPr lang="zh-CN" altLang="en-US" b="1"/>
              <a:t>的转变；</a:t>
            </a:r>
            <a:endParaRPr lang="zh-CN" altLang="en-US" b="1"/>
          </a:p>
          <a:p>
            <a:r>
              <a:rPr lang="en-US" altLang="zh-CN" b="1">
                <a:solidFill>
                  <a:srgbClr val="0070C0"/>
                </a:solidFill>
              </a:rPr>
              <a:t>3.</a:t>
            </a:r>
            <a:r>
              <a:rPr lang="en-US" altLang="en-US" b="1">
                <a:solidFill>
                  <a:srgbClr val="0070C0"/>
                </a:solidFill>
              </a:rPr>
              <a:t> </a:t>
            </a:r>
            <a:r>
              <a:rPr lang="zh-CN" altLang="en-US" b="1">
                <a:solidFill>
                  <a:srgbClr val="0070C0"/>
                </a:solidFill>
              </a:rPr>
              <a:t>隐性人物（</a:t>
            </a:r>
            <a:r>
              <a:rPr lang="en-US" altLang="zh-CN" b="1">
                <a:solidFill>
                  <a:srgbClr val="0070C0"/>
                </a:solidFill>
              </a:rPr>
              <a:t>Piper</a:t>
            </a:r>
            <a:r>
              <a:rPr lang="zh-CN" altLang="en-US" b="1">
                <a:solidFill>
                  <a:srgbClr val="0070C0"/>
                </a:solidFill>
              </a:rPr>
              <a:t>）：</a:t>
            </a:r>
            <a:r>
              <a:rPr lang="zh-CN" altLang="en-US" b="1"/>
              <a:t>以</a:t>
            </a:r>
            <a:r>
              <a:rPr lang="en-US" altLang="zh-CN" b="1"/>
              <a:t>“</a:t>
            </a:r>
            <a:r>
              <a:rPr lang="zh-CN" altLang="en-US" b="1"/>
              <a:t>对</a:t>
            </a:r>
            <a:r>
              <a:rPr lang="en-US" altLang="zh-CN" b="1"/>
              <a:t>Piper</a:t>
            </a:r>
            <a:r>
              <a:rPr lang="zh-CN" altLang="en-US" b="1"/>
              <a:t>的怀念</a:t>
            </a:r>
            <a:r>
              <a:rPr lang="en-US" altLang="zh-CN" b="1"/>
              <a:t>”</a:t>
            </a:r>
            <a:r>
              <a:rPr lang="zh-CN" altLang="en-US" b="1"/>
              <a:t>反衬与</a:t>
            </a:r>
            <a:r>
              <a:rPr lang="en-US" altLang="zh-CN" b="1"/>
              <a:t>Harley</a:t>
            </a:r>
            <a:r>
              <a:rPr lang="zh-CN" altLang="en-US" b="1"/>
              <a:t>建立信任的难度，让</a:t>
            </a:r>
            <a:r>
              <a:rPr lang="en-US" altLang="zh-CN" b="1"/>
              <a:t>Jessica</a:t>
            </a:r>
            <a:r>
              <a:rPr lang="zh-CN" altLang="en-US" b="1"/>
              <a:t>的成长更具分量。</a:t>
            </a:r>
            <a:endParaRPr lang="zh-CN" altLang="en-US" b="1"/>
          </a:p>
          <a:p>
            <a:pPr algn="l">
              <a:buClrTx/>
              <a:buSzTx/>
              <a:buFontTx/>
            </a:pPr>
            <a:r>
              <a:rPr lang="zh-CN" altLang="en-US" b="1">
                <a:solidFill>
                  <a:srgbClr val="C00000"/>
                </a:solidFill>
                <a:latin typeface="微软雅黑" panose="020B0503020204020204" charset="-122"/>
                <a:ea typeface="微软雅黑" panose="020B0503020204020204" charset="-122"/>
              </a:rPr>
              <a:t>三、语言风格：细腻具象，情感饱满 </a:t>
            </a:r>
            <a:endParaRPr lang="zh-CN" altLang="en-US" b="1">
              <a:solidFill>
                <a:srgbClr val="C00000"/>
              </a:solidFill>
              <a:latin typeface="微软雅黑" panose="020B0503020204020204" charset="-122"/>
              <a:ea typeface="微软雅黑" panose="020B0503020204020204" charset="-122"/>
            </a:endParaRPr>
          </a:p>
          <a:p>
            <a:r>
              <a:rPr lang="en-US" altLang="zh-CN" b="1">
                <a:solidFill>
                  <a:srgbClr val="0070C0"/>
                </a:solidFill>
              </a:rPr>
              <a:t>1.</a:t>
            </a:r>
            <a:r>
              <a:rPr lang="en-US" altLang="en-US" b="1">
                <a:solidFill>
                  <a:srgbClr val="0070C0"/>
                </a:solidFill>
              </a:rPr>
              <a:t> </a:t>
            </a:r>
            <a:r>
              <a:rPr lang="zh-CN" altLang="en-US" b="1">
                <a:solidFill>
                  <a:srgbClr val="0070C0"/>
                </a:solidFill>
              </a:rPr>
              <a:t>细节描写：</a:t>
            </a:r>
            <a:r>
              <a:rPr lang="zh-CN" altLang="en-US" b="1"/>
              <a:t>用</a:t>
            </a:r>
            <a:r>
              <a:rPr lang="en-US" altLang="zh-CN" b="1"/>
              <a:t>“softly”“steady hand”“flinching at every sound”</a:t>
            </a:r>
            <a:r>
              <a:rPr lang="zh-CN" altLang="en-US" b="1"/>
              <a:t>等动作、神态细节，具象化</a:t>
            </a:r>
            <a:r>
              <a:rPr lang="en-US" altLang="zh-CN" b="1"/>
              <a:t>“</a:t>
            </a:r>
            <a:r>
              <a:rPr lang="zh-CN" altLang="en-US" b="1"/>
              <a:t>信任建立</a:t>
            </a:r>
            <a:r>
              <a:rPr lang="en-US" altLang="zh-CN" b="1"/>
              <a:t>”</a:t>
            </a:r>
            <a:r>
              <a:rPr lang="zh-CN" altLang="en-US" b="1"/>
              <a:t>的过程，避免了空泛的抒情；</a:t>
            </a:r>
            <a:endParaRPr lang="zh-CN" altLang="en-US" b="1"/>
          </a:p>
          <a:p>
            <a:r>
              <a:rPr lang="en-US" altLang="zh-CN" b="1">
                <a:solidFill>
                  <a:srgbClr val="0070C0"/>
                </a:solidFill>
              </a:rPr>
              <a:t>2.</a:t>
            </a:r>
            <a:r>
              <a:rPr lang="en-US" altLang="en-US" b="1">
                <a:solidFill>
                  <a:srgbClr val="0070C0"/>
                </a:solidFill>
              </a:rPr>
              <a:t> </a:t>
            </a:r>
            <a:r>
              <a:rPr lang="zh-CN" altLang="en-US" b="1">
                <a:solidFill>
                  <a:srgbClr val="0070C0"/>
                </a:solidFill>
              </a:rPr>
              <a:t>情感表达：</a:t>
            </a:r>
            <a:r>
              <a:rPr lang="zh-CN" altLang="en-US" b="1"/>
              <a:t>结尾</a:t>
            </a:r>
            <a:r>
              <a:rPr lang="en-US" altLang="zh-CN" b="1"/>
              <a:t>“threw her arms around Harley’s neck”“warm breath and steady presence”</a:t>
            </a:r>
            <a:r>
              <a:rPr lang="zh-CN" altLang="en-US" b="1"/>
              <a:t>等感官描写，将</a:t>
            </a:r>
            <a:r>
              <a:rPr lang="en-US" altLang="zh-CN" b="1"/>
              <a:t>“</a:t>
            </a:r>
            <a:r>
              <a:rPr lang="zh-CN" altLang="en-US" b="1"/>
              <a:t>信任</a:t>
            </a:r>
            <a:r>
              <a:rPr lang="en-US" altLang="zh-CN" b="1"/>
              <a:t>”</a:t>
            </a:r>
            <a:r>
              <a:rPr lang="zh-CN" altLang="en-US" b="1"/>
              <a:t>转化为可感知的情感，让主题更有感染力；</a:t>
            </a:r>
            <a:endParaRPr lang="zh-CN" altLang="en-US" b="1"/>
          </a:p>
          <a:p>
            <a:r>
              <a:rPr lang="en-US" altLang="zh-CN" b="1">
                <a:solidFill>
                  <a:srgbClr val="0070C0"/>
                </a:solidFill>
              </a:rPr>
              <a:t>3.</a:t>
            </a:r>
            <a:r>
              <a:rPr lang="en-US" altLang="en-US" b="1">
                <a:solidFill>
                  <a:srgbClr val="0070C0"/>
                </a:solidFill>
              </a:rPr>
              <a:t> </a:t>
            </a:r>
            <a:r>
              <a:rPr lang="zh-CN" altLang="en-US" b="1">
                <a:solidFill>
                  <a:srgbClr val="0070C0"/>
                </a:solidFill>
              </a:rPr>
              <a:t>句式节奏：</a:t>
            </a:r>
            <a:r>
              <a:rPr lang="zh-CN" altLang="en-US" b="1"/>
              <a:t>短句（</a:t>
            </a:r>
            <a:r>
              <a:rPr lang="en-US" altLang="zh-CN" b="1"/>
              <a:t>“The ice broken”</a:t>
            </a:r>
            <a:r>
              <a:rPr lang="zh-CN" altLang="en-US" b="1"/>
              <a:t>）与长句（</a:t>
            </a:r>
            <a:r>
              <a:rPr lang="en-US" altLang="zh-CN" b="1"/>
              <a:t>“It was after numerous such sessions that a true partnership bloomed”</a:t>
            </a:r>
            <a:r>
              <a:rPr lang="zh-CN" altLang="en-US" b="1"/>
              <a:t>）结合，既贴合叙事节奏，也增强了语言的表现力。</a:t>
            </a:r>
            <a:endParaRPr lang="zh-CN" altLang="en-US" b="1"/>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0"/>
            <a:ext cx="12192635" cy="6858635"/>
          </a:xfrm>
          <a:prstGeom prst="rect">
            <a:avLst/>
          </a:prstGeom>
        </p:spPr>
      </p:pic>
      <p:sp>
        <p:nvSpPr>
          <p:cNvPr id="2" name="文本框 1"/>
          <p:cNvSpPr txBox="1"/>
          <p:nvPr/>
        </p:nvSpPr>
        <p:spPr>
          <a:xfrm>
            <a:off x="-66040" y="3188970"/>
            <a:ext cx="12258675" cy="2982595"/>
          </a:xfrm>
          <a:prstGeom prst="rect">
            <a:avLst/>
          </a:prstGeom>
          <a:solidFill>
            <a:schemeClr val="bg1">
              <a:alpha val="67000"/>
            </a:schemeClr>
          </a:solidFill>
        </p:spPr>
        <p:txBody>
          <a:bodyPr wrap="square" rtlCol="0" anchor="t">
            <a:noAutofit/>
          </a:bodyPr>
          <a:p>
            <a:pPr indent="0" algn="l" fontAlgn="auto">
              <a:lnSpc>
                <a:spcPts val="1880"/>
              </a:lnSpc>
              <a:buFont typeface="Wingdings" panose="05000000000000000000" charset="0"/>
              <a:buNone/>
            </a:pPr>
            <a:endParaRPr lang="zh-CN" altLang="en-US" sz="2000" i="1">
              <a:latin typeface="微软雅黑" panose="020B0503020204020204" charset="-122"/>
              <a:ea typeface="微软雅黑" panose="020B0503020204020204" charset="-122"/>
              <a:sym typeface="+mn-ea"/>
            </a:endParaRPr>
          </a:p>
          <a:p>
            <a:pPr marL="342900" indent="-342900" algn="l" fontAlgn="auto">
              <a:lnSpc>
                <a:spcPts val="1880"/>
              </a:lnSpc>
              <a:buFont typeface="Wingdings" panose="05000000000000000000" charset="0"/>
              <a:buChar char="Ø"/>
            </a:pPr>
            <a:r>
              <a:rPr lang="zh-CN" altLang="en-US" sz="2000" i="1">
                <a:latin typeface="微软雅黑" panose="020B0503020204020204" charset="-122"/>
                <a:ea typeface="微软雅黑" panose="020B0503020204020204" charset="-122"/>
                <a:sym typeface="+mn-ea"/>
              </a:rPr>
              <a:t>金华十校</a:t>
            </a:r>
            <a:r>
              <a:rPr lang="en-US" altLang="zh-CN" sz="2000" i="1">
                <a:latin typeface="微软雅黑" panose="020B0503020204020204" charset="-122"/>
                <a:ea typeface="微软雅黑" panose="020B0503020204020204" charset="-122"/>
                <a:sym typeface="+mn-ea"/>
              </a:rPr>
              <a:t>2025</a:t>
            </a:r>
            <a:r>
              <a:rPr lang="zh-CN" altLang="en-US" sz="2000" i="1">
                <a:latin typeface="微软雅黑" panose="020B0503020204020204" charset="-122"/>
                <a:ea typeface="微软雅黑" panose="020B0503020204020204" charset="-122"/>
                <a:sym typeface="+mn-ea"/>
              </a:rPr>
              <a:t>年高三</a:t>
            </a:r>
            <a:r>
              <a:rPr lang="en-US" altLang="zh-CN" sz="2000" i="1">
                <a:latin typeface="微软雅黑" panose="020B0503020204020204" charset="-122"/>
                <a:ea typeface="微软雅黑" panose="020B0503020204020204" charset="-122"/>
                <a:sym typeface="+mn-ea"/>
              </a:rPr>
              <a:t>11</a:t>
            </a:r>
            <a:r>
              <a:rPr lang="zh-CN" altLang="en-US" sz="2000" i="1">
                <a:latin typeface="微软雅黑" panose="020B0503020204020204" charset="-122"/>
                <a:ea typeface="微软雅黑" panose="020B0503020204020204" charset="-122"/>
                <a:sym typeface="+mn-ea"/>
              </a:rPr>
              <a:t>月联考</a:t>
            </a:r>
            <a:r>
              <a:rPr lang="zh-CN" altLang="en-US" sz="2000" b="1" i="1">
                <a:latin typeface="微软雅黑" panose="020B0503020204020204" charset="-122"/>
                <a:ea typeface="微软雅黑" panose="020B0503020204020204" charset="-122"/>
                <a:sym typeface="+mn-ea"/>
              </a:rPr>
              <a:t>读后续写</a:t>
            </a:r>
            <a:r>
              <a:rPr lang="zh-CN" altLang="en-US" sz="2000" i="1">
                <a:latin typeface="微软雅黑" panose="020B0503020204020204" charset="-122"/>
                <a:ea typeface="微软雅黑" panose="020B0503020204020204" charset="-122"/>
                <a:sym typeface="+mn-ea"/>
              </a:rPr>
              <a:t>讲评</a:t>
            </a:r>
            <a:endParaRPr lang="zh-CN" altLang="en-US" sz="2000" i="1">
              <a:latin typeface="微软雅黑" panose="020B0503020204020204" charset="-122"/>
              <a:ea typeface="微软雅黑" panose="020B0503020204020204" charset="-122"/>
              <a:sym typeface="+mn-ea"/>
            </a:endParaRPr>
          </a:p>
          <a:p>
            <a:pPr indent="0" algn="l" fontAlgn="auto">
              <a:lnSpc>
                <a:spcPts val="1880"/>
              </a:lnSpc>
              <a:buFont typeface="Wingdings" panose="05000000000000000000" charset="0"/>
              <a:buNone/>
            </a:pPr>
            <a:endParaRPr lang="zh-CN" altLang="en-US" sz="2400" i="1">
              <a:latin typeface="微软雅黑" panose="020B0503020204020204" charset="-122"/>
              <a:ea typeface="微软雅黑" panose="020B0503020204020204" charset="-122"/>
              <a:sym typeface="+mn-ea"/>
            </a:endParaRPr>
          </a:p>
          <a:p>
            <a:pPr indent="0" algn="ctr">
              <a:buFont typeface="Wingdings" panose="05000000000000000000" charset="0"/>
              <a:buNone/>
            </a:pPr>
            <a:r>
              <a:rPr lang="zh-CN" altLang="en-US" sz="2800" b="1">
                <a:solidFill>
                  <a:srgbClr val="803D1A"/>
                </a:solidFill>
                <a:latin typeface="微软雅黑" panose="020B0503020204020204" charset="-122"/>
                <a:ea typeface="微软雅黑" panose="020B0503020204020204" charset="-122"/>
              </a:rPr>
              <a:t>语义连贯视角下的读后续写协同性策略及应用</a:t>
            </a:r>
            <a:endParaRPr lang="zh-CN" altLang="en-US" sz="2400" b="1">
              <a:latin typeface="微软雅黑" panose="020B0503020204020204" charset="-122"/>
              <a:ea typeface="微软雅黑" panose="020B0503020204020204" charset="-122"/>
            </a:endParaRPr>
          </a:p>
          <a:p>
            <a:pPr indent="0" algn="ctr" fontAlgn="auto">
              <a:lnSpc>
                <a:spcPts val="1880"/>
              </a:lnSpc>
              <a:buFont typeface="Wingdings" panose="05000000000000000000" charset="0"/>
              <a:buNone/>
            </a:pPr>
            <a:endParaRPr lang="zh-CN" altLang="en-US" sz="2400" b="1">
              <a:latin typeface="微软雅黑" panose="020B0503020204020204" charset="-122"/>
              <a:ea typeface="微软雅黑" panose="020B0503020204020204" charset="-122"/>
            </a:endParaRPr>
          </a:p>
          <a:p>
            <a:pPr indent="0" algn="ctr">
              <a:buFont typeface="Wingdings" panose="05000000000000000000" charset="0"/>
              <a:buNone/>
            </a:pPr>
            <a:r>
              <a:rPr lang="zh-CN" altLang="en-US" sz="5400" b="1">
                <a:latin typeface="微软雅黑" panose="020B0503020204020204" charset="-122"/>
                <a:ea typeface="微软雅黑" panose="020B0503020204020204" charset="-122"/>
              </a:rPr>
              <a:t>信任是最好的驯养</a:t>
            </a:r>
            <a:endParaRPr lang="zh-CN" altLang="en-US" sz="4400" b="1">
              <a:latin typeface="微软雅黑" panose="020B0503020204020204" charset="-122"/>
              <a:ea typeface="微软雅黑" panose="020B0503020204020204" charset="-122"/>
              <a:sym typeface="+mn-ea"/>
            </a:endParaRPr>
          </a:p>
          <a:p>
            <a:pPr indent="0" algn="ctr">
              <a:buFont typeface="Wingdings" panose="05000000000000000000" charset="0"/>
              <a:buNone/>
            </a:pP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p>
            <a:pPr indent="0" algn="ctr">
              <a:buFont typeface="Wingdings" panose="05000000000000000000" charset="0"/>
              <a:buNone/>
            </a:pP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浙江省常山一中</a:t>
            </a: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吴俊峰名师工作室</a:t>
            </a:r>
            <a:endParaRPr lang="zh-CN" altLang="en-US" sz="20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pic>
        <p:nvPicPr>
          <p:cNvPr id="21" name="图片 20"/>
          <p:cNvPicPr/>
          <p:nvPr/>
        </p:nvPicPr>
        <p:blipFill>
          <a:blip r:embed="rId2"/>
          <a:stretch>
            <a:fillRect/>
          </a:stretch>
        </p:blipFill>
        <p:spPr>
          <a:xfrm>
            <a:off x="1905" y="-635"/>
            <a:ext cx="743585" cy="746125"/>
          </a:xfrm>
          <a:prstGeom prst="rect">
            <a:avLst/>
          </a:prstGeom>
        </p:spPr>
      </p:pic>
      <p:sp>
        <p:nvSpPr>
          <p:cNvPr id="3" name="出自【趣你的PPT】(微信:qunideppt)：最优质的PPT资源库"/>
          <p:cNvSpPr txBox="1"/>
          <p:nvPr>
            <p:custDataLst>
              <p:tags r:id="rId3"/>
            </p:custDataLst>
          </p:nvPr>
        </p:nvSpPr>
        <p:spPr>
          <a:xfrm>
            <a:off x="984250" y="165735"/>
            <a:ext cx="4710430" cy="542290"/>
          </a:xfrm>
          <a:prstGeom prst="rect">
            <a:avLst/>
          </a:prstGeom>
          <a:noFill/>
        </p:spPr>
        <p:txBody>
          <a:bodyPr wrap="square" rtlCol="0">
            <a:noAutofit/>
          </a:bodyPr>
          <a:lstStyle/>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容易踩坑误区：</a:t>
            </a:r>
            <a:endParaRPr lang="zh-CN" altLang="en-US" sz="2400" b="1" dirty="0">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502920" y="988060"/>
            <a:ext cx="6538595" cy="4453890"/>
          </a:xfrm>
          <a:prstGeom prst="rect">
            <a:avLst/>
          </a:prstGeom>
          <a:noFill/>
        </p:spPr>
        <p:txBody>
          <a:bodyPr wrap="square" rtlCol="0" anchor="t">
            <a:spAutoFit/>
          </a:bodyPr>
          <a:p>
            <a:pPr indent="0" fontAlgn="auto">
              <a:lnSpc>
                <a:spcPts val="3780"/>
              </a:lnSpc>
            </a:pPr>
            <a:r>
              <a:rPr lang="en-US" altLang="zh-CN" sz="2400" b="1">
                <a:solidFill>
                  <a:srgbClr val="0070C0"/>
                </a:solidFill>
                <a:latin typeface="Times New Roman" panose="02020603050405020304" charset="0"/>
                <a:cs typeface="Times New Roman" panose="02020603050405020304" charset="0"/>
              </a:rPr>
              <a:t>1.</a:t>
            </a:r>
            <a:r>
              <a:rPr lang="en-US" altLang="en-US" sz="2400" b="1">
                <a:solidFill>
                  <a:srgbClr val="0070C0"/>
                </a:solidFill>
                <a:latin typeface="Times New Roman" panose="02020603050405020304" charset="0"/>
                <a:cs typeface="Times New Roman" panose="02020603050405020304" charset="0"/>
              </a:rPr>
              <a:t> </a:t>
            </a:r>
            <a:r>
              <a:rPr lang="zh-CN" altLang="en-US" sz="2400" b="1">
                <a:solidFill>
                  <a:srgbClr val="0070C0"/>
                </a:solidFill>
                <a:latin typeface="Times New Roman" panose="02020603050405020304" charset="0"/>
                <a:cs typeface="Times New Roman" panose="02020603050405020304" charset="0"/>
              </a:rPr>
              <a:t>情节断层：</a:t>
            </a:r>
            <a:r>
              <a:rPr lang="zh-CN" altLang="en-US" sz="2400">
                <a:latin typeface="Times New Roman" panose="02020603050405020304" charset="0"/>
                <a:cs typeface="Times New Roman" panose="02020603050405020304" charset="0"/>
              </a:rPr>
              <a:t>跳过</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递苹果、日常训练</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等信任建立细节，直接写</a:t>
            </a:r>
            <a:r>
              <a:rPr lang="en-US" altLang="zh-CN" sz="2400">
                <a:latin typeface="Times New Roman" panose="02020603050405020304" charset="0"/>
                <a:cs typeface="Times New Roman" panose="02020603050405020304" charset="0"/>
              </a:rPr>
              <a:t>Harley</a:t>
            </a:r>
            <a:r>
              <a:rPr lang="zh-CN" altLang="en-US" sz="2400">
                <a:latin typeface="Times New Roman" panose="02020603050405020304" charset="0"/>
                <a:cs typeface="Times New Roman" panose="02020603050405020304" charset="0"/>
              </a:rPr>
              <a:t>变温顺，导致转变突兀；</a:t>
            </a:r>
            <a:endParaRPr lang="zh-CN" altLang="en-US" sz="2400">
              <a:latin typeface="Times New Roman" panose="02020603050405020304" charset="0"/>
              <a:cs typeface="Times New Roman" panose="02020603050405020304" charset="0"/>
            </a:endParaRPr>
          </a:p>
          <a:p>
            <a:pPr indent="0" fontAlgn="auto">
              <a:lnSpc>
                <a:spcPts val="3780"/>
              </a:lnSpc>
            </a:pPr>
            <a:r>
              <a:rPr lang="en-US" altLang="zh-CN" sz="2400" b="1">
                <a:solidFill>
                  <a:srgbClr val="0070C0"/>
                </a:solidFill>
                <a:latin typeface="Times New Roman" panose="02020603050405020304" charset="0"/>
                <a:cs typeface="Times New Roman" panose="02020603050405020304" charset="0"/>
              </a:rPr>
              <a:t>2. 主题跑偏：</a:t>
            </a:r>
            <a:r>
              <a:rPr lang="zh-CN" altLang="en-US" sz="2400">
                <a:latin typeface="Times New Roman" panose="02020603050405020304" charset="0"/>
                <a:cs typeface="Times New Roman" panose="02020603050405020304" charset="0"/>
              </a:rPr>
              <a:t>仅聚焦</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夺冠结果</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，未点出</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信任</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的核心，偏离原文成长主题；</a:t>
            </a:r>
            <a:endParaRPr lang="zh-CN" altLang="en-US" sz="2400">
              <a:latin typeface="Times New Roman" panose="02020603050405020304" charset="0"/>
              <a:cs typeface="Times New Roman" panose="02020603050405020304" charset="0"/>
            </a:endParaRPr>
          </a:p>
          <a:p>
            <a:pPr indent="0" fontAlgn="auto">
              <a:lnSpc>
                <a:spcPts val="3780"/>
              </a:lnSpc>
            </a:pPr>
            <a:r>
              <a:rPr lang="en-US" altLang="zh-CN" sz="2400" b="1">
                <a:solidFill>
                  <a:srgbClr val="0070C0"/>
                </a:solidFill>
                <a:latin typeface="Times New Roman" panose="02020603050405020304" charset="0"/>
                <a:cs typeface="Times New Roman" panose="02020603050405020304" charset="0"/>
              </a:rPr>
              <a:t>3. 人物扁平：</a:t>
            </a:r>
            <a:r>
              <a:rPr lang="en-US" altLang="zh-CN" sz="2400">
                <a:latin typeface="Times New Roman" panose="02020603050405020304" charset="0"/>
                <a:cs typeface="Times New Roman" panose="02020603050405020304" charset="0"/>
              </a:rPr>
              <a:t>Jessica</a:t>
            </a:r>
            <a:r>
              <a:rPr lang="zh-CN" altLang="en-US" sz="2400">
                <a:latin typeface="Times New Roman" panose="02020603050405020304" charset="0"/>
                <a:cs typeface="Times New Roman" panose="02020603050405020304" charset="0"/>
              </a:rPr>
              <a:t>全程沮丧无成长，或</a:t>
            </a:r>
            <a:r>
              <a:rPr lang="en-US" altLang="zh-CN" sz="2400">
                <a:latin typeface="Times New Roman" panose="02020603050405020304" charset="0"/>
                <a:cs typeface="Times New Roman" panose="02020603050405020304" charset="0"/>
              </a:rPr>
              <a:t>Harley</a:t>
            </a:r>
            <a:r>
              <a:rPr lang="zh-CN" altLang="en-US" sz="2400">
                <a:latin typeface="Times New Roman" panose="02020603050405020304" charset="0"/>
                <a:cs typeface="Times New Roman" panose="02020603050405020304" charset="0"/>
              </a:rPr>
              <a:t>转变无行为依据（如缺少</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试探咬苹果</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的细节）；</a:t>
            </a:r>
            <a:endParaRPr lang="zh-CN" altLang="en-US" sz="2400">
              <a:latin typeface="Times New Roman" panose="02020603050405020304" charset="0"/>
              <a:cs typeface="Times New Roman" panose="02020603050405020304" charset="0"/>
            </a:endParaRPr>
          </a:p>
          <a:p>
            <a:pPr indent="0" fontAlgn="auto">
              <a:lnSpc>
                <a:spcPts val="3780"/>
              </a:lnSpc>
            </a:pPr>
            <a:r>
              <a:rPr lang="en-US" altLang="zh-CN" sz="2400" b="1">
                <a:solidFill>
                  <a:srgbClr val="0070C0"/>
                </a:solidFill>
                <a:latin typeface="Times New Roman" panose="02020603050405020304" charset="0"/>
                <a:cs typeface="Times New Roman" panose="02020603050405020304" charset="0"/>
              </a:rPr>
              <a:t>4. 衔接生硬：</a:t>
            </a:r>
            <a:r>
              <a:rPr lang="zh-CN" altLang="en-US" sz="2400">
                <a:latin typeface="Times New Roman" panose="02020603050405020304" charset="0"/>
                <a:cs typeface="Times New Roman" panose="02020603050405020304" charset="0"/>
              </a:rPr>
              <a:t>第一段未提及</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障碍赛</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，与第二段</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决赛日</a:t>
            </a:r>
            <a:r>
              <a:rPr lang="en-US" altLang="zh-CN" sz="2400">
                <a:latin typeface="Times New Roman" panose="02020603050405020304" charset="0"/>
                <a:cs typeface="Times New Roman" panose="02020603050405020304" charset="0"/>
              </a:rPr>
              <a:t>”</a:t>
            </a:r>
            <a:r>
              <a:rPr lang="zh-CN" altLang="en-US" sz="2400">
                <a:latin typeface="Times New Roman" panose="02020603050405020304" charset="0"/>
                <a:cs typeface="Times New Roman" panose="02020603050405020304" charset="0"/>
              </a:rPr>
              <a:t>开头脱节。</a:t>
            </a:r>
            <a:endParaRPr lang="zh-CN" altLang="en-US" sz="2400">
              <a:latin typeface="Times New Roman" panose="02020603050405020304" charset="0"/>
              <a:cs typeface="Times New Roman" panose="02020603050405020304" charset="0"/>
            </a:endParaRPr>
          </a:p>
        </p:txBody>
      </p: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blip>
          <a:srcRect/>
          <a:stretch>
            <a:fillRect/>
          </a:stretch>
        </p:blipFill>
        <p:spPr>
          <a:xfrm>
            <a:off x="7082790" y="450215"/>
            <a:ext cx="4809490" cy="6220460"/>
          </a:xfrm>
          <a:prstGeom prst="rect">
            <a:avLst/>
          </a:prstGeom>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
          <a:stretch>
            <a:fillRect/>
          </a:stretch>
        </p:blipFill>
        <p:spPr>
          <a:xfrm>
            <a:off x="240348" y="6670358"/>
            <a:ext cx="542925" cy="200025"/>
          </a:xfrm>
          <a:prstGeom prst="rect">
            <a:avLst/>
          </a:prstGeom>
        </p:spPr>
      </p:pic>
      <p:pic>
        <p:nvPicPr>
          <p:cNvPr id="21" name="图片 20"/>
          <p:cNvPicPr/>
          <p:nvPr/>
        </p:nvPicPr>
        <p:blipFill>
          <a:blip r:embed="rId2"/>
          <a:stretch>
            <a:fillRect/>
          </a:stretch>
        </p:blipFill>
        <p:spPr>
          <a:xfrm>
            <a:off x="1905" y="-635"/>
            <a:ext cx="743585" cy="746125"/>
          </a:xfrm>
          <a:prstGeom prst="rect">
            <a:avLst/>
          </a:prstGeom>
        </p:spPr>
      </p:pic>
      <p:sp>
        <p:nvSpPr>
          <p:cNvPr id="2" name="文本框 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出自【趣你的PPT】(微信:qunideppt)：最优质的PPT资源库"/>
          <p:cNvSpPr txBox="1"/>
          <p:nvPr>
            <p:custDataLst>
              <p:tags r:id="rId3"/>
            </p:custDataLst>
          </p:nvPr>
        </p:nvSpPr>
        <p:spPr>
          <a:xfrm>
            <a:off x="985520" y="125730"/>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AI</a:t>
            </a:r>
            <a:r>
              <a:rPr lang="zh-CN" altLang="en-US" sz="2400" b="1" dirty="0">
                <a:solidFill>
                  <a:srgbClr val="0070C0"/>
                </a:solidFill>
                <a:latin typeface="微软雅黑" panose="020B0503020204020204" charset="-122"/>
                <a:ea typeface="微软雅黑" panose="020B0503020204020204" charset="-122"/>
              </a:rPr>
              <a:t>赋能的听说读写综合素养提升（视频播放）：</a:t>
            </a:r>
            <a:endParaRPr lang="zh-CN" altLang="en-US"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4"/>
          <a:stretch>
            <a:fillRect/>
          </a:stretch>
        </p:blipFill>
        <p:spPr>
          <a:xfrm>
            <a:off x="609600" y="804545"/>
            <a:ext cx="10972800" cy="5810250"/>
          </a:xfrm>
          <a:prstGeom prst="rect">
            <a:avLst/>
          </a:prstGeom>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tretch>
            <a:fillRect/>
          </a:stretch>
        </p:blipFill>
        <p:spPr>
          <a:xfrm>
            <a:off x="9949815" y="5016500"/>
            <a:ext cx="2236470" cy="1648460"/>
          </a:xfrm>
          <a:prstGeom prst="rect">
            <a:avLst/>
          </a:prstGeom>
        </p:spPr>
      </p:pic>
      <p:pic>
        <p:nvPicPr>
          <p:cNvPr id="18" name="图片 17"/>
          <p:cNvPicPr>
            <a:picLocks noChangeAspect="1"/>
          </p:cNvPicPr>
          <p:nvPr/>
        </p:nvPicPr>
        <p:blipFill>
          <a:blip r:embed="rId2"/>
          <a:stretch>
            <a:fillRect/>
          </a:stretch>
        </p:blipFill>
        <p:spPr>
          <a:xfrm>
            <a:off x="7457440" y="5023485"/>
            <a:ext cx="2442845" cy="1648460"/>
          </a:xfrm>
          <a:prstGeom prst="rect">
            <a:avLst/>
          </a:prstGeom>
        </p:spPr>
      </p:pic>
      <p:pic>
        <p:nvPicPr>
          <p:cNvPr id="17" name="图片 16"/>
          <p:cNvPicPr>
            <a:picLocks noChangeAspect="1"/>
          </p:cNvPicPr>
          <p:nvPr/>
        </p:nvPicPr>
        <p:blipFill>
          <a:blip r:embed="rId3"/>
          <a:stretch>
            <a:fillRect/>
          </a:stretch>
        </p:blipFill>
        <p:spPr>
          <a:xfrm>
            <a:off x="4869180" y="5020310"/>
            <a:ext cx="2506980" cy="1644650"/>
          </a:xfrm>
          <a:prstGeom prst="rect">
            <a:avLst/>
          </a:prstGeom>
        </p:spPr>
      </p:pic>
      <p:pic>
        <p:nvPicPr>
          <p:cNvPr id="16" name="图片 15"/>
          <p:cNvPicPr>
            <a:picLocks noChangeAspect="1"/>
          </p:cNvPicPr>
          <p:nvPr/>
        </p:nvPicPr>
        <p:blipFill>
          <a:blip r:embed="rId4"/>
          <a:stretch>
            <a:fillRect/>
          </a:stretch>
        </p:blipFill>
        <p:spPr>
          <a:xfrm>
            <a:off x="2466340" y="5020310"/>
            <a:ext cx="2380615" cy="1647190"/>
          </a:xfrm>
          <a:prstGeom prst="rect">
            <a:avLst/>
          </a:prstGeom>
        </p:spPr>
      </p:pic>
      <p:pic>
        <p:nvPicPr>
          <p:cNvPr id="14" name="图片 13"/>
          <p:cNvPicPr>
            <a:picLocks noChangeAspect="1"/>
          </p:cNvPicPr>
          <p:nvPr/>
        </p:nvPicPr>
        <p:blipFill>
          <a:blip r:embed="rId5"/>
          <a:stretch>
            <a:fillRect/>
          </a:stretch>
        </p:blipFill>
        <p:spPr>
          <a:xfrm>
            <a:off x="1905" y="5022850"/>
            <a:ext cx="2410460" cy="1649095"/>
          </a:xfrm>
          <a:prstGeom prst="rect">
            <a:avLst/>
          </a:prstGeom>
        </p:spPr>
      </p:pic>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8">
              <a:extLst>
                <a:ext uri="{BEBA8EAE-BF5A-486C-A8C5-ECC9F3942E4B}">
                  <a14:imgProps xmlns:a14="http://schemas.microsoft.com/office/drawing/2010/main">
                    <a14:imgLayer r:embed="rId7">
                      <a14:imgEffect>
                        <a14:brightnessContrast bright="100000"/>
                      </a14:imgEffect>
                      <a14:imgEffect>
                        <a14:colorTemperature colorTemp="11200"/>
                      </a14:imgEffect>
                    </a14:imgLayer>
                  </a14:imgProps>
                </a:ext>
              </a:extLst>
            </a:blip>
            <a:srcRect r="-29119"/>
            <a:stretch>
              <a:fillRect/>
            </a:stretch>
          </p:blipFill>
          <p:spPr>
            <a:xfrm>
              <a:off x="1242210" y="2406609"/>
              <a:ext cx="1910498" cy="871663"/>
            </a:xfrm>
            <a:prstGeom prst="rect">
              <a:avLst/>
            </a:prstGeom>
          </p:spPr>
        </p:pic>
      </p:grpSp>
      <p:sp>
        <p:nvSpPr>
          <p:cNvPr id="3" name="出自【趣你的PPT】(微信:qunideppt)：最优质的PPT资源库"/>
          <p:cNvSpPr txBox="1"/>
          <p:nvPr>
            <p:custDataLst>
              <p:tags r:id="rId9"/>
            </p:custDataLst>
          </p:nvPr>
        </p:nvSpPr>
        <p:spPr>
          <a:xfrm>
            <a:off x="5444490" y="941070"/>
            <a:ext cx="5732145" cy="963295"/>
          </a:xfrm>
          <a:prstGeom prst="rect">
            <a:avLst/>
          </a:prstGeom>
          <a:noFill/>
          <a:extLst>
            <a:ext uri="{909E8E84-426E-40DD-AFC4-6F175D3DCCD1}">
              <a14:hiddenFill xmlns:a14="http://schemas.microsoft.com/office/drawing/2010/main">
                <a:solidFill>
                  <a:schemeClr val="bg1">
                    <a:alpha val="73000"/>
                  </a:schemeClr>
                </a:solidFill>
              </a14:hiddenFill>
            </a:ext>
          </a:extLst>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pic>
        <p:nvPicPr>
          <p:cNvPr id="15" name="图片 14"/>
          <p:cNvPicPr/>
          <p:nvPr/>
        </p:nvPicPr>
        <p:blipFill>
          <a:blip r:embed="rId10"/>
          <a:stretch>
            <a:fillRect/>
          </a:stretch>
        </p:blipFill>
        <p:spPr>
          <a:xfrm>
            <a:off x="240348" y="6670358"/>
            <a:ext cx="542925" cy="200025"/>
          </a:xfrm>
          <a:prstGeom prst="rect">
            <a:avLst/>
          </a:prstGeom>
        </p:spPr>
      </p:pic>
      <p:pic>
        <p:nvPicPr>
          <p:cNvPr id="2" name="图片 1"/>
          <p:cNvPicPr/>
          <p:nvPr/>
        </p:nvPicPr>
        <p:blipFill>
          <a:blip r:embed="rId11"/>
          <a:stretch>
            <a:fillRect/>
          </a:stretch>
        </p:blipFill>
        <p:spPr>
          <a:xfrm>
            <a:off x="-635" y="0"/>
            <a:ext cx="12193905" cy="5022850"/>
          </a:xfrm>
          <a:prstGeom prst="rect">
            <a:avLst/>
          </a:prstGeom>
        </p:spPr>
      </p:pic>
      <p:sp>
        <p:nvSpPr>
          <p:cNvPr id="10" name="文本框 9"/>
          <p:cNvSpPr txBox="1"/>
          <p:nvPr/>
        </p:nvSpPr>
        <p:spPr>
          <a:xfrm>
            <a:off x="1831975" y="121285"/>
            <a:ext cx="10132060" cy="2306955"/>
          </a:xfrm>
          <a:prstGeom prst="rect">
            <a:avLst/>
          </a:prstGeom>
          <a:noFill/>
        </p:spPr>
        <p:txBody>
          <a:bodyPr wrap="square" rtlCol="0" anchor="t">
            <a:spAutoFit/>
          </a:bodyPr>
          <a:p>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衔接手段的运用促成语篇中语义的关联，是使整个语篇达到连贯的重要条件，是读后续写协同性的重要手段。其中，</a:t>
            </a:r>
            <a:r>
              <a:rPr lang="zh-CN" altLang="en-US" sz="2400" b="1" u="sng">
                <a:latin typeface="黑体" panose="02010609060101010101" charset="-122"/>
                <a:ea typeface="黑体" panose="02010609060101010101" charset="-122"/>
              </a:rPr>
              <a:t>词汇衔接是创造语篇骨架的核心手段，其主要体现在语篇的语义层面上，是语篇连贯性的黏合剂</a:t>
            </a:r>
            <a:r>
              <a:rPr lang="zh-CN" altLang="en-US" sz="2400" b="1">
                <a:latin typeface="黑体" panose="02010609060101010101" charset="-122"/>
                <a:ea typeface="黑体" panose="02010609060101010101" charset="-122"/>
              </a:rPr>
              <a:t>。词汇衔接主要包括词汇的复现和同现。</a:t>
            </a:r>
            <a:r>
              <a:rPr lang="zh-CN" altLang="en-US" sz="2400" b="1" u="sng">
                <a:latin typeface="黑体" panose="02010609060101010101" charset="-122"/>
                <a:ea typeface="黑体" panose="02010609060101010101" charset="-122"/>
              </a:rPr>
              <a:t>在读后续写中利用词汇衔接手段，创生出衔接性、关联性和创新性强的优质词汇，能够对语篇在形式、内容、意义上的连贯产生促进作用</a:t>
            </a:r>
            <a:r>
              <a:rPr lang="zh-CN" altLang="en-US" sz="2400" b="1">
                <a:latin typeface="黑体" panose="02010609060101010101" charset="-122"/>
                <a:ea typeface="黑体" panose="02010609060101010101" charset="-122"/>
              </a:rPr>
              <a:t>。</a:t>
            </a:r>
            <a:endParaRPr lang="zh-CN" altLang="en-US" sz="2400" b="1">
              <a:latin typeface="黑体" panose="02010609060101010101" charset="-122"/>
              <a:ea typeface="黑体" panose="02010609060101010101" charset="-122"/>
            </a:endParaRPr>
          </a:p>
        </p:txBody>
      </p:sp>
      <p:sp>
        <p:nvSpPr>
          <p:cNvPr id="11" name="文本框 10"/>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21" name="图片 20"/>
          <p:cNvPicPr/>
          <p:nvPr/>
        </p:nvPicPr>
        <p:blipFill>
          <a:blip r:embed="rId12"/>
          <a:stretch>
            <a:fillRect/>
          </a:stretch>
        </p:blipFill>
        <p:spPr>
          <a:xfrm>
            <a:off x="111760" y="121920"/>
            <a:ext cx="1720215" cy="225234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3">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29119"/>
            <a:stretch>
              <a:fillRect/>
            </a:stretch>
          </p:blipFill>
          <p:spPr>
            <a:xfrm>
              <a:off x="1242210" y="2406609"/>
              <a:ext cx="1910498" cy="871663"/>
            </a:xfrm>
            <a:prstGeom prst="rect">
              <a:avLst/>
            </a:prstGeom>
          </p:spPr>
        </p:pic>
      </p:grpSp>
      <p:pic>
        <p:nvPicPr>
          <p:cNvPr id="39" name="图片 38"/>
          <p:cNvPicPr>
            <a:picLocks noChangeAspect="1"/>
          </p:cNvPicPr>
          <p:nvPr/>
        </p:nvPicPr>
        <p:blipFill>
          <a:blip r:embed="rId4"/>
          <a:stretch>
            <a:fillRect/>
          </a:stretch>
        </p:blipFill>
        <p:spPr>
          <a:xfrm flipH="1" flipV="1">
            <a:off x="1765584" y="3692638"/>
            <a:ext cx="533420" cy="550250"/>
          </a:xfrm>
          <a:prstGeom prst="rect">
            <a:avLst/>
          </a:prstGeom>
        </p:spPr>
      </p:pic>
      <p:pic>
        <p:nvPicPr>
          <p:cNvPr id="50" name="图片 49"/>
          <p:cNvPicPr>
            <a:picLocks noChangeAspect="1"/>
          </p:cNvPicPr>
          <p:nvPr/>
        </p:nvPicPr>
        <p:blipFill>
          <a:blip r:embed="rId5"/>
          <a:stretch>
            <a:fillRect/>
          </a:stretch>
        </p:blipFill>
        <p:spPr>
          <a:xfrm rot="19147129" flipH="1" flipV="1">
            <a:off x="1228415" y="2441274"/>
            <a:ext cx="442012" cy="455958"/>
          </a:xfrm>
          <a:prstGeom prst="rect">
            <a:avLst/>
          </a:prstGeom>
        </p:spPr>
      </p:pic>
      <p:pic>
        <p:nvPicPr>
          <p:cNvPr id="100" name="图片 99"/>
          <p:cNvPicPr>
            <a:picLocks noChangeAspect="1"/>
          </p:cNvPicPr>
          <p:nvPr/>
        </p:nvPicPr>
        <p:blipFill>
          <a:blip r:embed="rId6"/>
          <a:stretch>
            <a:fillRect/>
          </a:stretch>
        </p:blipFill>
        <p:spPr>
          <a:xfrm>
            <a:off x="8706891" y="1620109"/>
            <a:ext cx="544526" cy="546156"/>
          </a:xfrm>
          <a:prstGeom prst="rect">
            <a:avLst/>
          </a:prstGeom>
        </p:spPr>
      </p:pic>
      <p:pic>
        <p:nvPicPr>
          <p:cNvPr id="101" name="图片 100"/>
          <p:cNvPicPr>
            <a:picLocks noChangeAspect="1"/>
          </p:cNvPicPr>
          <p:nvPr/>
        </p:nvPicPr>
        <p:blipFill>
          <a:blip r:embed="rId7"/>
          <a:stretch>
            <a:fillRect/>
          </a:stretch>
        </p:blipFill>
        <p:spPr>
          <a:xfrm flipH="1">
            <a:off x="9860096" y="2778822"/>
            <a:ext cx="619214" cy="621068"/>
          </a:xfrm>
          <a:prstGeom prst="rect">
            <a:avLst/>
          </a:prstGeom>
        </p:spPr>
      </p:pic>
      <p:sp>
        <p:nvSpPr>
          <p:cNvPr id="3" name="出自【趣你的PPT】(微信:qunideppt)：最优质的PPT资源库"/>
          <p:cNvSpPr txBox="1"/>
          <p:nvPr>
            <p:custDataLst>
              <p:tags r:id="rId8"/>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pic>
        <p:nvPicPr>
          <p:cNvPr id="9" name="图片 8" descr="搜狗截图20250514195751"/>
          <p:cNvPicPr>
            <a:picLocks noChangeAspect="1"/>
          </p:cNvPicPr>
          <p:nvPr/>
        </p:nvPicPr>
        <p:blipFill>
          <a:blip r:embed="rId9"/>
          <a:srcRect/>
          <a:stretch>
            <a:fillRect/>
          </a:stretch>
        </p:blipFill>
        <p:spPr>
          <a:xfrm>
            <a:off x="1132840" y="922020"/>
            <a:ext cx="9810115" cy="5280660"/>
          </a:xfrm>
          <a:prstGeom prst="rect">
            <a:avLst/>
          </a:prstGeom>
        </p:spPr>
      </p:pic>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10"/>
          <a:stretch>
            <a:fillRect/>
          </a:stretch>
        </p:blipFill>
        <p:spPr>
          <a:xfrm>
            <a:off x="240348" y="6670358"/>
            <a:ext cx="542925" cy="200025"/>
          </a:xfrm>
          <a:prstGeom prst="rect">
            <a:avLst/>
          </a:prstGeom>
        </p:spPr>
      </p:pic>
      <p:pic>
        <p:nvPicPr>
          <p:cNvPr id="16" name="图片 15"/>
          <p:cNvPicPr/>
          <p:nvPr/>
        </p:nvPicPr>
        <p:blipFill>
          <a:blip r:embed="rId11"/>
          <a:stretch>
            <a:fillRect/>
          </a:stretch>
        </p:blipFill>
        <p:spPr>
          <a:xfrm>
            <a:off x="9517380" y="4796155"/>
            <a:ext cx="2449195" cy="1852295"/>
          </a:xfrm>
          <a:prstGeom prst="rect">
            <a:avLst/>
          </a:prstGeom>
        </p:spPr>
      </p:pic>
      <p:pic>
        <p:nvPicPr>
          <p:cNvPr id="19" name="图片 18"/>
          <p:cNvPicPr/>
          <p:nvPr/>
        </p:nvPicPr>
        <p:blipFill>
          <a:blip r:embed="rId12"/>
          <a:stretch>
            <a:fillRect/>
          </a:stretch>
        </p:blipFill>
        <p:spPr>
          <a:xfrm>
            <a:off x="597535" y="571500"/>
            <a:ext cx="2000250" cy="1847215"/>
          </a:xfrm>
          <a:prstGeom prst="rect">
            <a:avLst/>
          </a:prstGeom>
        </p:spPr>
      </p:pic>
      <p:pic>
        <p:nvPicPr>
          <p:cNvPr id="18" name="图片 17"/>
          <p:cNvPicPr/>
          <p:nvPr/>
        </p:nvPicPr>
        <p:blipFill>
          <a:blip r:embed="rId13"/>
          <a:stretch>
            <a:fillRect/>
          </a:stretch>
        </p:blipFill>
        <p:spPr>
          <a:xfrm>
            <a:off x="206693" y="359410"/>
            <a:ext cx="2390775" cy="2419350"/>
          </a:xfrm>
          <a:prstGeom prst="rect">
            <a:avLst/>
          </a:prstGeom>
        </p:spPr>
      </p:pic>
      <p:sp>
        <p:nvSpPr>
          <p:cNvPr id="2" name="文本框 1"/>
          <p:cNvSpPr txBox="1"/>
          <p:nvPr/>
        </p:nvSpPr>
        <p:spPr>
          <a:xfrm>
            <a:off x="7349490" y="1381125"/>
            <a:ext cx="3378835" cy="3415030"/>
          </a:xfrm>
          <a:prstGeom prst="rect">
            <a:avLst/>
          </a:prstGeom>
          <a:solidFill>
            <a:schemeClr val="accent4">
              <a:lumMod val="20000"/>
              <a:lumOff val="80000"/>
            </a:schemeClr>
          </a:solidFill>
        </p:spPr>
        <p:txBody>
          <a:bodyPr wrap="square" rtlCol="0" anchor="t">
            <a:spAutoFit/>
          </a:bodyPr>
          <a:p>
            <a:r>
              <a:rPr lang="en-US" altLang="zh-CN" sz="2400"/>
              <a:t>   </a:t>
            </a:r>
            <a:r>
              <a:rPr lang="zh-CN" altLang="en-US" sz="2400"/>
              <a:t>有意义的衔接链对语篇连贯有特殊作用，有意义标记的比例越高，语篇就越连贯。</a:t>
            </a:r>
            <a:endParaRPr lang="zh-CN" altLang="en-US" sz="2400"/>
          </a:p>
          <a:p>
            <a:r>
              <a:rPr lang="zh-CN" altLang="en-US" sz="2400"/>
              <a:t> </a:t>
            </a:r>
            <a:r>
              <a:rPr lang="en-US" altLang="zh-CN" sz="2400"/>
              <a:t>   </a:t>
            </a:r>
            <a:r>
              <a:rPr lang="zh-CN" altLang="en-US" sz="2400"/>
              <a:t>在读后续写中标记关键词的能力越强，衔接纽带的衔接力会越强，语篇的连贯程度就越大，协同效应越好。</a:t>
            </a:r>
            <a:endParaRPr lang="zh-CN" altLang="en-US" sz="2400"/>
          </a:p>
        </p:txBody>
      </p:sp>
      <p:grpSp>
        <p:nvGrpSpPr>
          <p:cNvPr id="45059" name="组合 30"/>
          <p:cNvGrpSpPr/>
          <p:nvPr/>
        </p:nvGrpSpPr>
        <p:grpSpPr>
          <a:xfrm>
            <a:off x="8707120" y="4269105"/>
            <a:ext cx="4248150" cy="319722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14"/>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15"/>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16"/>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17"/>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8"/>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9"/>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20"/>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21"/>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22"/>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23"/>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24"/>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25"/>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26"/>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27"/>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8"/>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9"/>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30"/>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31"/>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32"/>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33"/>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34"/>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35"/>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36"/>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37"/>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8"/>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9"/>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40"/>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41"/>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42"/>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43"/>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44"/>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45"/>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46"/>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47"/>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8"/>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9"/>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50"/>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51"/>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52"/>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53"/>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54"/>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55"/>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56"/>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57"/>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8"/>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9"/>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60"/>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61"/>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62"/>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63"/>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64"/>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65"/>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66"/>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67"/>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8"/>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9"/>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70"/>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71"/>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72"/>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73"/>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74"/>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75"/>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76"/>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77"/>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8"/>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9"/>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80"/>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81"/>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82"/>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8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8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85"/>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86"/>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87"/>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8"/>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9"/>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90"/>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91"/>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92"/>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21" name="图片 20"/>
          <p:cNvPicPr/>
          <p:nvPr/>
        </p:nvPicPr>
        <p:blipFill>
          <a:blip r:embed="rId93"/>
          <a:stretch>
            <a:fillRect/>
          </a:stretch>
        </p:blipFill>
        <p:spPr>
          <a:xfrm>
            <a:off x="1905" y="-635"/>
            <a:ext cx="743585" cy="746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1874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sp>
        <p:nvSpPr>
          <p:cNvPr id="2" name="文本框 1"/>
          <p:cNvSpPr txBox="1"/>
          <p:nvPr/>
        </p:nvSpPr>
        <p:spPr>
          <a:xfrm>
            <a:off x="132080" y="868045"/>
            <a:ext cx="11910695" cy="5746115"/>
          </a:xfrm>
          <a:prstGeom prst="rect">
            <a:avLst/>
          </a:prstGeom>
        </p:spPr>
        <p:txBody>
          <a:bodyPr wrap="square">
            <a:noAutofit/>
          </a:bodyPr>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Jessica breathed in the familiar smell of dried grass and horses when entering the building for horses. She was back for another summer at Green Meadow Farm's riding camp. Her advisor, Rose, walked beside her. Jessica searched every corner, hoping to see Piper, her favourite horse she had bonded with last year. They had even won second place in the annual obstacle course race (</a:t>
            </a:r>
            <a:r>
              <a:rPr lang="zh-CN" altLang="en-US" sz="1600">
                <a:solidFill>
                  <a:schemeClr val="tx1"/>
                </a:solidFill>
                <a:latin typeface="Times New Roman" panose="02020603050405020304"/>
                <a:ea typeface="宋体" panose="02010600030101010101" pitchFamily="2" charset="-122"/>
              </a:rPr>
              <a:t>障碍赛跑</a:t>
            </a:r>
            <a:r>
              <a:rPr lang="en-US" altLang="zh-CN" sz="1600">
                <a:solidFill>
                  <a:schemeClr val="tx1"/>
                </a:solidFill>
                <a:latin typeface="Times New Roman" panose="02020603050405020304"/>
                <a:ea typeface="宋体" panose="02010600030101010101" pitchFamily="2" charset="-122"/>
              </a:rPr>
              <a:t>), where Piper had skillfully moved through the poles. Jessica loved everything about Piper, from her gentleness to the way Piper's soft nose tickled (</a:t>
            </a:r>
            <a:r>
              <a:rPr lang="zh-CN" altLang="en-US" sz="1600">
                <a:solidFill>
                  <a:schemeClr val="tx1"/>
                </a:solidFill>
                <a:latin typeface="Times New Roman" panose="02020603050405020304"/>
                <a:ea typeface="宋体" panose="02010600030101010101" pitchFamily="2" charset="-122"/>
              </a:rPr>
              <a:t>使发痒</a:t>
            </a:r>
            <a:r>
              <a:rPr lang="en-US" altLang="zh-CN" sz="1600">
                <a:solidFill>
                  <a:schemeClr val="tx1"/>
                </a:solidFill>
                <a:latin typeface="Times New Roman" panose="02020603050405020304"/>
                <a:ea typeface="宋体" panose="02010600030101010101" pitchFamily="2" charset="-122"/>
              </a:rPr>
              <a:t>) her hand whenever she fed her apples.</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"I can't wait to ride Piper,” Jessica told Rose. Rose smiled. "I know you love Piper, but we need to save her for some new riders.” Jessica's heart sank, but she nodded in understanding.</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"How about you try riding Harley?” Rose said. Jessica was a little frightened by the giant male horse Rose pointed to. Even though Harley was beautiful with his shiny hair, he looked restless. Rose could sense Jessica's anxiety. "Don't worry. He just needs an experienced rider to help train him.”</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Jessica cautiously approached him, but Harley moved away. As Jessica touched his back, he appeared restless and let out a loud cry, making Jessica even more nervous. An annoyed Jessica led an unwilling Harley outside. She climbed on top of him and headed to the obstacle course. However, when reaching the fence, Harley planted his feet in the dirt, refusing to take another step.</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The first few days together were full of challenges. Harley refused jumps, galloped( </a:t>
            </a:r>
            <a:r>
              <a:rPr lang="zh-CN" altLang="en-US" sz="1600">
                <a:solidFill>
                  <a:schemeClr val="tx1"/>
                </a:solidFill>
                <a:latin typeface="Times New Roman" panose="02020603050405020304"/>
                <a:ea typeface="宋体" panose="02010600030101010101" pitchFamily="2" charset="-122"/>
              </a:rPr>
              <a:t>飞奔</a:t>
            </a:r>
            <a:r>
              <a:rPr lang="en-US" altLang="zh-CN" sz="1600">
                <a:solidFill>
                  <a:schemeClr val="tx1"/>
                </a:solidFill>
                <a:latin typeface="Times New Roman" panose="02020603050405020304"/>
                <a:ea typeface="宋体" panose="02010600030101010101" pitchFamily="2" charset="-122"/>
              </a:rPr>
              <a:t>) out of control, and once, frightened by a bird, he even went up on his back legs and threw Jessica into the air. Feeling painful and discouraged, she turned to Rose. “I really miss Piper and her gentleness. Harley is too hard to control.” Patting her on the shoulder, Rose said thoughtfully, “It’s okay to be scared, but do remember Harley has his own fears. If you are nervous, you will make him nervous. If you are confident, he will feel confident. If you show him trust, he will trust you."</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1: Hearing that, Jessica decided it was time for a fresh start with Harley.</a:t>
            </a:r>
            <a:endParaRPr lang="en-US" altLang="zh-CN" sz="1600" i="1">
              <a:solidFill>
                <a:srgbClr val="002060"/>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Paragraph 2: The final day of the camp arrived, bringing with it the obstacle course race.</a:t>
            </a:r>
            <a:endParaRPr lang="en-US" altLang="zh-CN" sz="1600">
              <a:latin typeface="Calibri" panose="020F0502020204030204"/>
              <a:ea typeface="宋体" panose="02010600030101010101" pitchFamily="2" charset="-122"/>
            </a:endParaRPr>
          </a:p>
        </p:txBody>
      </p:sp>
      <p:pic>
        <p:nvPicPr>
          <p:cNvPr id="6" name="图片 5"/>
          <p:cNvPicPr>
            <a:picLocks noChangeAspect="1"/>
          </p:cNvPicPr>
          <p:nvPr/>
        </p:nvPicPr>
        <p:blipFill>
          <a:blip r:embed="rId3"/>
          <a:srcRect/>
          <a:stretch>
            <a:fillRect/>
          </a:stretch>
        </p:blipFill>
        <p:spPr>
          <a:xfrm>
            <a:off x="8354060" y="5068570"/>
            <a:ext cx="3842385" cy="1789430"/>
          </a:xfrm>
          <a:prstGeom prst="rect">
            <a:avLst/>
          </a:prstGeom>
        </p:spPr>
      </p:pic>
      <p:sp>
        <p:nvSpPr>
          <p:cNvPr id="5" name="文本框 4"/>
          <p:cNvSpPr txBox="1"/>
          <p:nvPr/>
        </p:nvSpPr>
        <p:spPr>
          <a:xfrm>
            <a:off x="8431530" y="5068570"/>
            <a:ext cx="3175000" cy="1168400"/>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sp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Step-1. </a:t>
            </a:r>
            <a:endPar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先找到矛盾冲突，以此为读写切口，</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找准和发展情节主线；</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领会原作者的写作意图和思想；</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完成</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冲突</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解决</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升华</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闭环模式</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7604125" y="4011930"/>
            <a:ext cx="486410" cy="463550"/>
          </a:xfrm>
          <a:prstGeom prst="rect">
            <a:avLst/>
          </a:prstGeom>
        </p:spPr>
      </p:pic>
      <p:sp>
        <p:nvSpPr>
          <p:cNvPr id="9220" name="勾3 273"/>
          <p:cNvSpPr/>
          <p:nvPr/>
        </p:nvSpPr>
        <p:spPr bwMode="auto">
          <a:xfrm>
            <a:off x="7559040" y="483806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pic>
        <p:nvPicPr>
          <p:cNvPr id="11" name="图片 10"/>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3220720" y="4475480"/>
            <a:ext cx="486410" cy="463550"/>
          </a:xfrm>
          <a:prstGeom prst="rect">
            <a:avLst/>
          </a:prstGeom>
        </p:spPr>
      </p:pic>
      <p:sp>
        <p:nvSpPr>
          <p:cNvPr id="14" name="勾3 273"/>
          <p:cNvSpPr/>
          <p:nvPr/>
        </p:nvSpPr>
        <p:spPr bwMode="auto">
          <a:xfrm>
            <a:off x="2734945" y="560006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6" name="勾3 273"/>
          <p:cNvSpPr/>
          <p:nvPr/>
        </p:nvSpPr>
        <p:spPr bwMode="auto">
          <a:xfrm>
            <a:off x="10701020" y="287210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7" name="圆角矩形 16"/>
          <p:cNvSpPr/>
          <p:nvPr>
            <p:custDataLst>
              <p:tags r:id="rId5"/>
            </p:custDataLst>
          </p:nvPr>
        </p:nvSpPr>
        <p:spPr>
          <a:xfrm>
            <a:off x="4667885" y="4087495"/>
            <a:ext cx="445643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9" name="圆角矩形 18"/>
          <p:cNvSpPr/>
          <p:nvPr>
            <p:custDataLst>
              <p:tags r:id="rId6"/>
            </p:custDataLst>
          </p:nvPr>
        </p:nvSpPr>
        <p:spPr>
          <a:xfrm>
            <a:off x="1691005" y="4576445"/>
            <a:ext cx="1896745" cy="26162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0" name="圆角矩形 19"/>
          <p:cNvSpPr/>
          <p:nvPr>
            <p:custDataLst>
              <p:tags r:id="rId7"/>
            </p:custDataLst>
          </p:nvPr>
        </p:nvSpPr>
        <p:spPr>
          <a:xfrm>
            <a:off x="175895" y="5068570"/>
            <a:ext cx="891540" cy="23368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8"/>
            </p:custDataLst>
          </p:nvPr>
        </p:nvSpPr>
        <p:spPr>
          <a:xfrm>
            <a:off x="5824220" y="4838065"/>
            <a:ext cx="6113145"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3" name="圆角矩形 22"/>
          <p:cNvSpPr/>
          <p:nvPr>
            <p:custDataLst>
              <p:tags r:id="rId9"/>
            </p:custDataLst>
          </p:nvPr>
        </p:nvSpPr>
        <p:spPr>
          <a:xfrm>
            <a:off x="1068070" y="5600065"/>
            <a:ext cx="6885940" cy="294640"/>
          </a:xfrm>
          <a:prstGeom prst="roundRect">
            <a:avLst/>
          </a:prstGeom>
          <a:solidFill>
            <a:srgbClr val="720000">
              <a:alpha val="27000"/>
            </a:srgbClr>
          </a:solidFill>
          <a:ln w="25400" cap="flat" cmpd="sng" algn="ctr">
            <a:noFill/>
            <a:prstDash val="solid"/>
          </a:ln>
          <a:effectLst/>
        </p:spPr>
        <p:txBody>
          <a:bodyPr rtlCol="0" anchor="ctr"/>
          <a:p>
            <a:pPr algn="ctr"/>
            <a:r>
              <a:rPr lang="en-US" altLang="zh-CN">
                <a:latin typeface="Times New Roman" panose="02020603050405020304" charset="0"/>
                <a:cs typeface="Times New Roman" panose="02020603050405020304" charset="0"/>
              </a:rPr>
              <a:t>How did Jessica do to make a fresh start according her experience?</a:t>
            </a:r>
            <a:endParaRPr lang="zh-CN" altLang="en-US">
              <a:latin typeface="Times New Roman" panose="02020603050405020304" charset="0"/>
              <a:cs typeface="Times New Roman" panose="02020603050405020304" charset="0"/>
            </a:endParaRPr>
          </a:p>
        </p:txBody>
      </p:sp>
      <p:pic>
        <p:nvPicPr>
          <p:cNvPr id="21" name="图片 20"/>
          <p:cNvPicPr/>
          <p:nvPr/>
        </p:nvPicPr>
        <p:blipFill>
          <a:blip r:embed="rId10"/>
          <a:stretch>
            <a:fillRect/>
          </a:stretch>
        </p:blipFill>
        <p:spPr>
          <a:xfrm>
            <a:off x="1905" y="-635"/>
            <a:ext cx="743585" cy="746125"/>
          </a:xfrm>
          <a:prstGeom prst="rect">
            <a:avLst/>
          </a:prstGeom>
        </p:spPr>
      </p:pic>
      <p:sp>
        <p:nvSpPr>
          <p:cNvPr id="24" name="圆角矩形 23"/>
          <p:cNvSpPr/>
          <p:nvPr>
            <p:custDataLst>
              <p:tags r:id="rId11"/>
            </p:custDataLst>
          </p:nvPr>
        </p:nvSpPr>
        <p:spPr>
          <a:xfrm>
            <a:off x="9657080" y="2872105"/>
            <a:ext cx="2226945" cy="23368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16" presetClass="entr" presetSubtype="2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9220"/>
                                        </p:tgtEl>
                                        <p:attrNameLst>
                                          <p:attrName>style.visibility</p:attrName>
                                        </p:attrNameLst>
                                      </p:cBhvr>
                                      <p:to>
                                        <p:strVal val="visible"/>
                                      </p:to>
                                    </p:set>
                                    <p:anim calcmode="lin" valueType="num">
                                      <p:cBhvr additive="base">
                                        <p:cTn id="42" dur="500"/>
                                        <p:tgtEl>
                                          <p:spTgt spid="9220"/>
                                        </p:tgtEl>
                                        <p:attrNameLst>
                                          <p:attrName>ppt_y</p:attrName>
                                        </p:attrNameLst>
                                      </p:cBhvr>
                                      <p:tavLst>
                                        <p:tav tm="0">
                                          <p:val>
                                            <p:strVal val="#ppt_y+#ppt_h*1.125000"/>
                                          </p:val>
                                        </p:tav>
                                        <p:tav tm="100000">
                                          <p:val>
                                            <p:strVal val="#ppt_y"/>
                                          </p:val>
                                        </p:tav>
                                      </p:tavLst>
                                    </p:anim>
                                    <p:animEffect transition="in" filter="wipe(up)">
                                      <p:cBhvr>
                                        <p:cTn id="43" dur="500"/>
                                        <p:tgtEl>
                                          <p:spTgt spid="9220"/>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inVertical)">
                                      <p:cBhvr>
                                        <p:cTn id="46" dur="500"/>
                                        <p:tgtEl>
                                          <p:spTgt spid="20"/>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inVertical)">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ppt_y</p:attrName>
                                        </p:attrNameLst>
                                      </p:cBhvr>
                                      <p:tavLst>
                                        <p:tav tm="0">
                                          <p:val>
                                            <p:strVal val="#ppt_y+#ppt_h*1.125000"/>
                                          </p:val>
                                        </p:tav>
                                        <p:tav tm="100000">
                                          <p:val>
                                            <p:strVal val="#ppt_y"/>
                                          </p:val>
                                        </p:tav>
                                      </p:tavLst>
                                    </p:anim>
                                    <p:animEffect transition="in" filter="wipe(up)">
                                      <p:cBhvr>
                                        <p:cTn id="55" dur="500"/>
                                        <p:tgtEl>
                                          <p:spTgt spid="14"/>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arn(inVertical)">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nimBg="1"/>
      <p:bldP spid="9220" grpId="1" animBg="1"/>
      <p:bldP spid="14" grpId="0" bldLvl="0" animBg="1"/>
      <p:bldP spid="14" grpId="1" animBg="1"/>
      <p:bldP spid="16" grpId="0" bldLvl="0" animBg="1"/>
      <p:bldP spid="16" grpId="1" animBg="1"/>
      <p:bldP spid="17" grpId="0" bldLvl="0" animBg="1"/>
      <p:bldP spid="17" grpId="1" animBg="1"/>
      <p:bldP spid="19" grpId="0" bldLvl="0" animBg="1"/>
      <p:bldP spid="19" grpId="1" animBg="1"/>
      <p:bldP spid="20" grpId="0" bldLvl="0" animBg="1"/>
      <p:bldP spid="20" grpId="1" animBg="1"/>
      <p:bldP spid="22" grpId="0" bldLvl="0" animBg="1"/>
      <p:bldP spid="22" grpId="1" animBg="1"/>
      <p:bldP spid="23" grpId="0" bldLvl="0" animBg="1"/>
      <p:bldP spid="23" grpId="1" animBg="1"/>
      <p:bldP spid="5" grpId="0"/>
      <p:bldP spid="5" grpId="1"/>
      <p:bldP spid="24" grpId="0" bldLvl="0" animBg="1"/>
      <p:bldP spid="2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1874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pic>
        <p:nvPicPr>
          <p:cNvPr id="10" name="图片 9"/>
          <p:cNvPicPr/>
          <p:nvPr/>
        </p:nvPicPr>
        <p:blipFill>
          <a:blip r:embed="rId3"/>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4"/>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5"/>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6"/>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7"/>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8"/>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9"/>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0"/>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1"/>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2"/>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3"/>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4"/>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5"/>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6"/>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7"/>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8"/>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19"/>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0"/>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1"/>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2"/>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3"/>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4"/>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5"/>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6"/>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7"/>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8"/>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29"/>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0"/>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1"/>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2"/>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3"/>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4"/>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5"/>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6"/>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7"/>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8"/>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39"/>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0"/>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1"/>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2"/>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3"/>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4"/>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5"/>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6"/>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7"/>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8"/>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49"/>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0"/>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1"/>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2"/>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3"/>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4"/>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5"/>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6"/>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7"/>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8"/>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59"/>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0"/>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1"/>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2"/>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3"/>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4"/>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5"/>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6"/>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7"/>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8"/>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69"/>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0"/>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1"/>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2"/>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5"/>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6"/>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7"/>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8"/>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79"/>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0"/>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1"/>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2"/>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2" name="文本框 1"/>
          <p:cNvSpPr txBox="1"/>
          <p:nvPr/>
        </p:nvSpPr>
        <p:spPr>
          <a:xfrm>
            <a:off x="132080" y="868045"/>
            <a:ext cx="11910695" cy="5709285"/>
          </a:xfrm>
          <a:prstGeom prst="rect">
            <a:avLst/>
          </a:prstGeom>
        </p:spPr>
        <p:txBody>
          <a:bodyPr wrap="square">
            <a:noAutofit/>
          </a:bodyPr>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Jessica breathed in the familiar smell of dried grass and horses when entering the building for horses. She was back for another summer at Green Meadow Farm's riding camp. Her advisor, Rose, walked beside her. Jessica searched every corner, hoping to see Piper, her favourite horse she had bonded with last year. They had even won second place in the annual obstacle course race (</a:t>
            </a:r>
            <a:r>
              <a:rPr lang="zh-CN" altLang="en-US" sz="1600">
                <a:solidFill>
                  <a:schemeClr val="tx1"/>
                </a:solidFill>
                <a:latin typeface="Times New Roman" panose="02020603050405020304"/>
                <a:ea typeface="宋体" panose="02010600030101010101" pitchFamily="2" charset="-122"/>
              </a:rPr>
              <a:t>障碍赛跑</a:t>
            </a:r>
            <a:r>
              <a:rPr lang="en-US" altLang="zh-CN" sz="1600">
                <a:solidFill>
                  <a:schemeClr val="tx1"/>
                </a:solidFill>
                <a:latin typeface="Times New Roman" panose="02020603050405020304"/>
                <a:ea typeface="宋体" panose="02010600030101010101" pitchFamily="2" charset="-122"/>
              </a:rPr>
              <a:t>), where Piper had skillfully moved through the poles. Jessica loved everything about Piper, from her gentleness to the way Piper's soft nose tickled (</a:t>
            </a:r>
            <a:r>
              <a:rPr lang="zh-CN" altLang="en-US" sz="1600">
                <a:solidFill>
                  <a:schemeClr val="tx1"/>
                </a:solidFill>
                <a:latin typeface="Times New Roman" panose="02020603050405020304"/>
                <a:ea typeface="宋体" panose="02010600030101010101" pitchFamily="2" charset="-122"/>
              </a:rPr>
              <a:t>使发痒</a:t>
            </a:r>
            <a:r>
              <a:rPr lang="en-US" altLang="zh-CN" sz="1600">
                <a:solidFill>
                  <a:schemeClr val="tx1"/>
                </a:solidFill>
                <a:latin typeface="Times New Roman" panose="02020603050405020304"/>
                <a:ea typeface="宋体" panose="02010600030101010101" pitchFamily="2" charset="-122"/>
              </a:rPr>
              <a:t>) her hand whenever she fed her apples.</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"I can't wait to ride Piper,” Jessica told Rose. Rose smiled. "I know you love Piper, but we need to save her for some new riders.” Jessica's heart sank, but she nodded in understanding.</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"How about you try riding Harley?” Rose said. Jessica was a little frightened by the giant male horse Rose pointed to. Even though Harley was beautiful with his shiny hair, he looked restless. Rose could sense Jessica's anxiety. "Don't worry. He just needs an experienced rider to help train him.”</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Jessica cautiously approached him, but Harley moved away. As Jessica touched his back, he appeared restless and let out a loud cry, making Jessica even more nervous. An annoyed Jessica led an unwilling Harley outside. She climbed on top of him and headed to the obstacle course. However, when reaching the fence, Harley planted his feet in the dirt, refusing to take another step.</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solidFill>
                  <a:schemeClr val="tx1"/>
                </a:solidFill>
                <a:latin typeface="Times New Roman" panose="02020603050405020304"/>
                <a:ea typeface="宋体" panose="02010600030101010101" pitchFamily="2" charset="-122"/>
              </a:rPr>
              <a:t>The first few days together were full of challenges. Harley refused jumps, galloped( </a:t>
            </a:r>
            <a:r>
              <a:rPr lang="zh-CN" altLang="en-US" sz="1600">
                <a:solidFill>
                  <a:schemeClr val="tx1"/>
                </a:solidFill>
                <a:latin typeface="Times New Roman" panose="02020603050405020304"/>
                <a:ea typeface="宋体" panose="02010600030101010101" pitchFamily="2" charset="-122"/>
              </a:rPr>
              <a:t>飞奔</a:t>
            </a:r>
            <a:r>
              <a:rPr lang="en-US" altLang="zh-CN" sz="1600">
                <a:solidFill>
                  <a:schemeClr val="tx1"/>
                </a:solidFill>
                <a:latin typeface="Times New Roman" panose="02020603050405020304"/>
                <a:ea typeface="宋体" panose="02010600030101010101" pitchFamily="2" charset="-122"/>
              </a:rPr>
              <a:t>) out of control, and once, frightened by a bird, he even went up on his back legs and threw Jessica into the air. Feeling painful and discouraged, she turned to Rose. “I really miss Piper and her gentleness. Harley is too hard to control.” Patting her on the shoulder, Rose said thoughtfully, “It’s okay to be scared, but do remember Harley has his own fears. If you are nervous, you will make him nervous. If you are confident, he will feel confident. If you show him trust, he will trust you."</a:t>
            </a:r>
            <a:endParaRPr lang="en-US" altLang="zh-CN" sz="1600">
              <a:solidFill>
                <a:schemeClr val="tx1"/>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1: Hearing that, Jessica decided it was time for a fresh start with Harley.</a:t>
            </a:r>
            <a:endParaRPr lang="en-US" altLang="zh-CN" sz="1600" i="1">
              <a:solidFill>
                <a:srgbClr val="002060"/>
              </a:solidFill>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Paragraph 2: The final day of the camp arrived, bringing with it the obstacle course race.</a:t>
            </a:r>
            <a:endParaRPr lang="en-US" altLang="zh-CN" sz="1600">
              <a:latin typeface="Calibri" panose="020F0502020204030204"/>
              <a:ea typeface="宋体" panose="02010600030101010101" pitchFamily="2" charset="-122"/>
            </a:endParaRPr>
          </a:p>
        </p:txBody>
      </p:sp>
      <p:pic>
        <p:nvPicPr>
          <p:cNvPr id="6" name="图片 5"/>
          <p:cNvPicPr>
            <a:picLocks noChangeAspect="1"/>
          </p:cNvPicPr>
          <p:nvPr/>
        </p:nvPicPr>
        <p:blipFill>
          <a:blip r:embed="rId83"/>
          <a:srcRect/>
          <a:stretch>
            <a:fillRect/>
          </a:stretch>
        </p:blipFill>
        <p:spPr>
          <a:xfrm>
            <a:off x="8354060" y="5200015"/>
            <a:ext cx="3842385" cy="1657985"/>
          </a:xfrm>
          <a:prstGeom prst="rect">
            <a:avLst/>
          </a:prstGeom>
        </p:spPr>
      </p:pic>
      <p:pic>
        <p:nvPicPr>
          <p:cNvPr id="9" name="图片 8"/>
          <p:cNvPicPr>
            <a:picLocks noChangeAspect="1"/>
          </p:cNvPicPr>
          <p:nvPr/>
        </p:nvPicPr>
        <p:blipFill>
          <a:blip r:embed="rId84">
            <a:clrChange>
              <a:clrFrom>
                <a:srgbClr val="F6F6F6">
                  <a:alpha val="100000"/>
                </a:srgbClr>
              </a:clrFrom>
              <a:clrTo>
                <a:srgbClr val="F6F6F6">
                  <a:alpha val="100000"/>
                  <a:alpha val="0"/>
                </a:srgbClr>
              </a:clrTo>
            </a:clrChange>
          </a:blip>
          <a:stretch>
            <a:fillRect/>
          </a:stretch>
        </p:blipFill>
        <p:spPr>
          <a:xfrm>
            <a:off x="7604125" y="4011930"/>
            <a:ext cx="486410" cy="463550"/>
          </a:xfrm>
          <a:prstGeom prst="rect">
            <a:avLst/>
          </a:prstGeom>
        </p:spPr>
      </p:pic>
      <p:sp>
        <p:nvSpPr>
          <p:cNvPr id="9220" name="勾3 273"/>
          <p:cNvSpPr/>
          <p:nvPr/>
        </p:nvSpPr>
        <p:spPr bwMode="auto">
          <a:xfrm>
            <a:off x="7559040" y="483806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pic>
        <p:nvPicPr>
          <p:cNvPr id="11" name="图片 10"/>
          <p:cNvPicPr>
            <a:picLocks noChangeAspect="1"/>
          </p:cNvPicPr>
          <p:nvPr/>
        </p:nvPicPr>
        <p:blipFill>
          <a:blip r:embed="rId84">
            <a:clrChange>
              <a:clrFrom>
                <a:srgbClr val="F6F6F6">
                  <a:alpha val="100000"/>
                </a:srgbClr>
              </a:clrFrom>
              <a:clrTo>
                <a:srgbClr val="F6F6F6">
                  <a:alpha val="100000"/>
                  <a:alpha val="0"/>
                </a:srgbClr>
              </a:clrTo>
            </a:clrChange>
          </a:blip>
          <a:stretch>
            <a:fillRect/>
          </a:stretch>
        </p:blipFill>
        <p:spPr>
          <a:xfrm>
            <a:off x="3220720" y="4475480"/>
            <a:ext cx="486410" cy="463550"/>
          </a:xfrm>
          <a:prstGeom prst="rect">
            <a:avLst/>
          </a:prstGeom>
        </p:spPr>
      </p:pic>
      <p:sp>
        <p:nvSpPr>
          <p:cNvPr id="14" name="勾3 273"/>
          <p:cNvSpPr/>
          <p:nvPr/>
        </p:nvSpPr>
        <p:spPr bwMode="auto">
          <a:xfrm>
            <a:off x="2734945" y="560006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6" name="勾3 273"/>
          <p:cNvSpPr/>
          <p:nvPr/>
        </p:nvSpPr>
        <p:spPr bwMode="auto">
          <a:xfrm>
            <a:off x="10701020" y="287210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7" name="圆角矩形 16"/>
          <p:cNvSpPr/>
          <p:nvPr>
            <p:custDataLst>
              <p:tags r:id="rId85"/>
            </p:custDataLst>
          </p:nvPr>
        </p:nvSpPr>
        <p:spPr>
          <a:xfrm>
            <a:off x="4667885" y="4087495"/>
            <a:ext cx="445643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9" name="圆角矩形 18"/>
          <p:cNvSpPr/>
          <p:nvPr>
            <p:custDataLst>
              <p:tags r:id="rId86"/>
            </p:custDataLst>
          </p:nvPr>
        </p:nvSpPr>
        <p:spPr>
          <a:xfrm>
            <a:off x="1691005" y="4576445"/>
            <a:ext cx="1896745" cy="26162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0" name="圆角矩形 19"/>
          <p:cNvSpPr/>
          <p:nvPr>
            <p:custDataLst>
              <p:tags r:id="rId87"/>
            </p:custDataLst>
          </p:nvPr>
        </p:nvSpPr>
        <p:spPr>
          <a:xfrm>
            <a:off x="175895" y="5068570"/>
            <a:ext cx="891540" cy="23368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88"/>
            </p:custDataLst>
          </p:nvPr>
        </p:nvSpPr>
        <p:spPr>
          <a:xfrm>
            <a:off x="5824220" y="4838065"/>
            <a:ext cx="6113145"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3" name="圆角矩形 22"/>
          <p:cNvSpPr/>
          <p:nvPr>
            <p:custDataLst>
              <p:tags r:id="rId89"/>
            </p:custDataLst>
          </p:nvPr>
        </p:nvSpPr>
        <p:spPr>
          <a:xfrm>
            <a:off x="1068070" y="5600065"/>
            <a:ext cx="6885940" cy="294640"/>
          </a:xfrm>
          <a:prstGeom prst="roundRect">
            <a:avLst/>
          </a:prstGeom>
          <a:solidFill>
            <a:srgbClr val="720000">
              <a:alpha val="27000"/>
            </a:srgbClr>
          </a:solidFill>
          <a:ln w="25400" cap="flat" cmpd="sng" algn="ctr">
            <a:noFill/>
            <a:prstDash val="solid"/>
          </a:ln>
          <a:effectLst/>
        </p:spPr>
        <p:txBody>
          <a:bodyPr rtlCol="0" anchor="ctr"/>
          <a:p>
            <a:pPr algn="ctr"/>
            <a:r>
              <a:rPr lang="en-US" altLang="zh-CN">
                <a:latin typeface="Times New Roman" panose="02020603050405020304" charset="0"/>
                <a:cs typeface="Times New Roman" panose="02020603050405020304" charset="0"/>
              </a:rPr>
              <a:t>How did Jessica do to make a fresh start according her experience?</a:t>
            </a:r>
            <a:endParaRPr lang="zh-CN" altLang="en-US">
              <a:latin typeface="Times New Roman" panose="02020603050405020304" charset="0"/>
              <a:cs typeface="Times New Roman" panose="02020603050405020304" charset="0"/>
            </a:endParaRPr>
          </a:p>
        </p:txBody>
      </p:sp>
      <p:pic>
        <p:nvPicPr>
          <p:cNvPr id="21" name="图片 20"/>
          <p:cNvPicPr/>
          <p:nvPr/>
        </p:nvPicPr>
        <p:blipFill>
          <a:blip r:embed="rId90"/>
          <a:stretch>
            <a:fillRect/>
          </a:stretch>
        </p:blipFill>
        <p:spPr>
          <a:xfrm>
            <a:off x="1905" y="-635"/>
            <a:ext cx="743585" cy="746125"/>
          </a:xfrm>
          <a:prstGeom prst="rect">
            <a:avLst/>
          </a:prstGeom>
        </p:spPr>
      </p:pic>
      <p:sp>
        <p:nvSpPr>
          <p:cNvPr id="24" name="圆角矩形 23"/>
          <p:cNvSpPr/>
          <p:nvPr>
            <p:custDataLst>
              <p:tags r:id="rId91"/>
            </p:custDataLst>
          </p:nvPr>
        </p:nvSpPr>
        <p:spPr>
          <a:xfrm>
            <a:off x="9657080" y="2872105"/>
            <a:ext cx="2226945" cy="23368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7" name="文本框 6"/>
          <p:cNvSpPr txBox="1"/>
          <p:nvPr/>
        </p:nvSpPr>
        <p:spPr>
          <a:xfrm>
            <a:off x="8430260" y="5302250"/>
            <a:ext cx="3442335" cy="953135"/>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sp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Step-2.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对原文有效解读，标记原文中有意义的关键词、特色词、核心词，并创造性在续文中扩展逻辑语义关系，增强语境关联，促成协同效应。</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13" name="等腰三角形 12"/>
          <p:cNvSpPr/>
          <p:nvPr/>
        </p:nvSpPr>
        <p:spPr>
          <a:xfrm>
            <a:off x="1067435" y="1240155"/>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18" name="等腰三角形 17"/>
          <p:cNvSpPr/>
          <p:nvPr/>
        </p:nvSpPr>
        <p:spPr>
          <a:xfrm>
            <a:off x="-33655" y="2940685"/>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31" name="五角星 30"/>
          <p:cNvSpPr/>
          <p:nvPr/>
        </p:nvSpPr>
        <p:spPr>
          <a:xfrm>
            <a:off x="6388735" y="4654550"/>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25" name="五角星 24"/>
          <p:cNvSpPr/>
          <p:nvPr/>
        </p:nvSpPr>
        <p:spPr>
          <a:xfrm>
            <a:off x="10627995" y="459041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27" name="等腰三角形 26"/>
          <p:cNvSpPr/>
          <p:nvPr/>
        </p:nvSpPr>
        <p:spPr>
          <a:xfrm>
            <a:off x="10150475" y="3481705"/>
            <a:ext cx="596900" cy="354330"/>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28" name="等腰三角形 27"/>
          <p:cNvSpPr/>
          <p:nvPr/>
        </p:nvSpPr>
        <p:spPr>
          <a:xfrm>
            <a:off x="10504170" y="795020"/>
            <a:ext cx="596900" cy="354330"/>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29" name="等腰三角形 28"/>
          <p:cNvSpPr/>
          <p:nvPr/>
        </p:nvSpPr>
        <p:spPr>
          <a:xfrm>
            <a:off x="5993130" y="1534160"/>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30" name="等腰三角形 29"/>
          <p:cNvSpPr/>
          <p:nvPr/>
        </p:nvSpPr>
        <p:spPr>
          <a:xfrm>
            <a:off x="3406775" y="2780665"/>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32" name="等腰三角形 31"/>
          <p:cNvSpPr/>
          <p:nvPr/>
        </p:nvSpPr>
        <p:spPr>
          <a:xfrm>
            <a:off x="959485" y="4652645"/>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cxnSp>
        <p:nvCxnSpPr>
          <p:cNvPr id="33" name="直接箭头连接符 32"/>
          <p:cNvCxnSpPr/>
          <p:nvPr/>
        </p:nvCxnSpPr>
        <p:spPr>
          <a:xfrm flipH="1" flipV="1">
            <a:off x="7893050" y="1873250"/>
            <a:ext cx="2303780" cy="103568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5" name="圆角矩形 34"/>
          <p:cNvSpPr/>
          <p:nvPr/>
        </p:nvSpPr>
        <p:spPr>
          <a:xfrm>
            <a:off x="240665" y="1587500"/>
            <a:ext cx="11696700" cy="572135"/>
          </a:xfrm>
          <a:prstGeom prst="roundRect">
            <a:avLst/>
          </a:prstGeom>
          <a:solidFill>
            <a:srgbClr val="00B0F0">
              <a:alpha val="2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等腰三角形 4"/>
          <p:cNvSpPr/>
          <p:nvPr/>
        </p:nvSpPr>
        <p:spPr>
          <a:xfrm>
            <a:off x="2273935" y="1743710"/>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p:tgtEl>
                                          <p:spTgt spid="13"/>
                                        </p:tgtEl>
                                        <p:attrNameLst>
                                          <p:attrName>ppt_y</p:attrName>
                                        </p:attrNameLst>
                                      </p:cBhvr>
                                      <p:tavLst>
                                        <p:tav tm="0">
                                          <p:val>
                                            <p:strVal val="#ppt_y+#ppt_h*1.125000"/>
                                          </p:val>
                                        </p:tav>
                                        <p:tav tm="100000">
                                          <p:val>
                                            <p:strVal val="#ppt_y"/>
                                          </p:val>
                                        </p:tav>
                                      </p:tavLst>
                                    </p:anim>
                                    <p:animEffect transition="in" filter="wipe(up)">
                                      <p:cBhvr>
                                        <p:cTn id="11" dur="500"/>
                                        <p:tgtEl>
                                          <p:spTgt spid="13"/>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ppt_y</p:attrName>
                                        </p:attrNameLst>
                                      </p:cBhvr>
                                      <p:tavLst>
                                        <p:tav tm="0">
                                          <p:val>
                                            <p:strVal val="#ppt_y+#ppt_h*1.125000"/>
                                          </p:val>
                                        </p:tav>
                                        <p:tav tm="100000">
                                          <p:val>
                                            <p:strVal val="#ppt_y"/>
                                          </p:val>
                                        </p:tav>
                                      </p:tavLst>
                                    </p:anim>
                                    <p:animEffect transition="in" filter="wipe(up)">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p:tgtEl>
                                          <p:spTgt spid="27"/>
                                        </p:tgtEl>
                                        <p:attrNameLst>
                                          <p:attrName>ppt_y</p:attrName>
                                        </p:attrNameLst>
                                      </p:cBhvr>
                                      <p:tavLst>
                                        <p:tav tm="0">
                                          <p:val>
                                            <p:strVal val="#ppt_y+#ppt_h*1.125000"/>
                                          </p:val>
                                        </p:tav>
                                        <p:tav tm="100000">
                                          <p:val>
                                            <p:strVal val="#ppt_y"/>
                                          </p:val>
                                        </p:tav>
                                      </p:tavLst>
                                    </p:anim>
                                    <p:animEffect transition="in" filter="wipe(up)">
                                      <p:cBhvr>
                                        <p:cTn id="25" dur="500"/>
                                        <p:tgtEl>
                                          <p:spTgt spid="2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ppt_y</p:attrName>
                                        </p:attrNameLst>
                                      </p:cBhvr>
                                      <p:tavLst>
                                        <p:tav tm="0">
                                          <p:val>
                                            <p:strVal val="#ppt_y+#ppt_h*1.125000"/>
                                          </p:val>
                                        </p:tav>
                                        <p:tav tm="100000">
                                          <p:val>
                                            <p:strVal val="#ppt_y"/>
                                          </p:val>
                                        </p:tav>
                                      </p:tavLst>
                                    </p:anim>
                                    <p:animEffect transition="in" filter="wipe(up)">
                                      <p:cBhvr>
                                        <p:cTn id="29" dur="500"/>
                                        <p:tgtEl>
                                          <p:spTgt spid="28"/>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ppt_y</p:attrName>
                                        </p:attrNameLst>
                                      </p:cBhvr>
                                      <p:tavLst>
                                        <p:tav tm="0">
                                          <p:val>
                                            <p:strVal val="#ppt_y+#ppt_h*1.125000"/>
                                          </p:val>
                                        </p:tav>
                                        <p:tav tm="100000">
                                          <p:val>
                                            <p:strVal val="#ppt_y"/>
                                          </p:val>
                                        </p:tav>
                                      </p:tavLst>
                                    </p:anim>
                                    <p:animEffect transition="in" filter="wipe(up)">
                                      <p:cBhvr>
                                        <p:cTn id="37" dur="500"/>
                                        <p:tgtEl>
                                          <p:spTgt spid="30"/>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p:tgtEl>
                                          <p:spTgt spid="32"/>
                                        </p:tgtEl>
                                        <p:attrNameLst>
                                          <p:attrName>ppt_y</p:attrName>
                                        </p:attrNameLst>
                                      </p:cBhvr>
                                      <p:tavLst>
                                        <p:tav tm="0">
                                          <p:val>
                                            <p:strVal val="#ppt_y+#ppt_h*1.125000"/>
                                          </p:val>
                                        </p:tav>
                                        <p:tav tm="100000">
                                          <p:val>
                                            <p:strVal val="#ppt_y"/>
                                          </p:val>
                                        </p:tav>
                                      </p:tavLst>
                                    </p:anim>
                                    <p:animEffect transition="in" filter="wipe(up)">
                                      <p:cBhvr>
                                        <p:cTn id="41" dur="500"/>
                                        <p:tgtEl>
                                          <p:spTgt spid="32"/>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p:tgtEl>
                                          <p:spTgt spid="5"/>
                                        </p:tgtEl>
                                        <p:attrNameLst>
                                          <p:attrName>ppt_y</p:attrName>
                                        </p:attrNameLst>
                                      </p:cBhvr>
                                      <p:tavLst>
                                        <p:tav tm="0">
                                          <p:val>
                                            <p:strVal val="#ppt_y+#ppt_h*1.125000"/>
                                          </p:val>
                                        </p:tav>
                                        <p:tav tm="100000">
                                          <p:val>
                                            <p:strVal val="#ppt_y"/>
                                          </p:val>
                                        </p:tav>
                                      </p:tavLst>
                                    </p:anim>
                                    <p:animEffect transition="in" filter="wipe(up)">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barn(inVertical)">
                                      <p:cBhvr>
                                        <p:cTn id="50" dur="500"/>
                                        <p:tgtEl>
                                          <p:spTgt spid="33"/>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arn(inVertical)">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1" animBg="1"/>
      <p:bldP spid="14" grpId="1" animBg="1"/>
      <p:bldP spid="16" grpId="1" animBg="1"/>
      <p:bldP spid="17" grpId="1" animBg="1"/>
      <p:bldP spid="19" grpId="1" animBg="1"/>
      <p:bldP spid="20" grpId="1" animBg="1"/>
      <p:bldP spid="22" grpId="1" animBg="1"/>
      <p:bldP spid="23" grpId="1" animBg="1"/>
      <p:bldP spid="24" grpId="1" animBg="1"/>
      <p:bldP spid="13" grpId="0" bldLvl="0" animBg="1"/>
      <p:bldP spid="13" grpId="1" animBg="1"/>
      <p:bldP spid="18" grpId="0" bldLvl="0" animBg="1"/>
      <p:bldP spid="18" grpId="1" animBg="1"/>
      <p:bldP spid="31" grpId="0" bldLvl="0" animBg="1"/>
      <p:bldP spid="31" grpId="1" animBg="1"/>
      <p:bldP spid="25" grpId="0" bldLvl="0" animBg="1"/>
      <p:bldP spid="25" grpId="1" animBg="1"/>
      <p:bldP spid="27" grpId="0" bldLvl="0" animBg="1"/>
      <p:bldP spid="27" grpId="1" animBg="1"/>
      <p:bldP spid="28" grpId="0" bldLvl="0" animBg="1"/>
      <p:bldP spid="28" grpId="1" animBg="1"/>
      <p:bldP spid="29" grpId="0" bldLvl="0" animBg="1"/>
      <p:bldP spid="29" grpId="1" animBg="1"/>
      <p:bldP spid="30" grpId="0" bldLvl="0" animBg="1"/>
      <p:bldP spid="30" grpId="1" animBg="1"/>
      <p:bldP spid="32" grpId="0" bldLvl="0" animBg="1"/>
      <p:bldP spid="32" grpId="1" animBg="1"/>
      <p:bldP spid="35" grpId="0" animBg="1"/>
      <p:bldP spid="35" grpId="1" animBg="1"/>
      <p:bldP spid="5" grpId="0" bldLvl="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搜狗截图20250514195751"/>
          <p:cNvPicPr>
            <a:picLocks noChangeAspect="1"/>
          </p:cNvPicPr>
          <p:nvPr/>
        </p:nvPicPr>
        <p:blipFill>
          <a:blip r:embed="rId1"/>
          <a:srcRect/>
          <a:stretch>
            <a:fillRect/>
          </a:stretch>
        </p:blipFill>
        <p:spPr>
          <a:xfrm>
            <a:off x="50165" y="749935"/>
            <a:ext cx="12141835" cy="5842000"/>
          </a:xfrm>
          <a:prstGeom prst="rect">
            <a:avLst/>
          </a:prstGeom>
        </p:spPr>
      </p:pic>
      <p:sp>
        <p:nvSpPr>
          <p:cNvPr id="3" name="出自【趣你的PPT】(微信:qunideppt)：最优质的PPT资源库"/>
          <p:cNvSpPr txBox="1"/>
          <p:nvPr>
            <p:custDataLst>
              <p:tags r:id="rId2"/>
            </p:custDataLst>
          </p:nvPr>
        </p:nvSpPr>
        <p:spPr>
          <a:xfrm>
            <a:off x="783590"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sp>
        <p:nvSpPr>
          <p:cNvPr id="5" name="文本框 4"/>
          <p:cNvSpPr txBox="1"/>
          <p:nvPr/>
        </p:nvSpPr>
        <p:spPr>
          <a:xfrm>
            <a:off x="5663565" y="1088390"/>
            <a:ext cx="6096000" cy="460375"/>
          </a:xfrm>
          <a:prstGeom prst="rect">
            <a:avLst/>
          </a:prstGeom>
          <a:noFill/>
        </p:spPr>
        <p:txBody>
          <a:bodyPr wrap="square" rtlCol="0" anchor="t">
            <a:spAutoFit/>
          </a:bodyPr>
          <a:p>
            <a:pPr lvl="0" algn="l">
              <a:buClrTx/>
              <a:buSzTx/>
              <a:buFontTx/>
            </a:pPr>
            <a:r>
              <a:rPr lang="en-US" altLang="zh-CN" sz="2400" b="1">
                <a:solidFill>
                  <a:srgbClr val="C00000"/>
                </a:solidFill>
                <a:latin typeface="Times New Roman" panose="02020603050405020304"/>
                <a:ea typeface="宋体" panose="02010600030101010101" pitchFamily="2" charset="-122"/>
                <a:sym typeface="+mn-ea"/>
              </a:rPr>
              <a:t>confident; trust</a:t>
            </a:r>
            <a:r>
              <a:rPr lang="zh-CN" altLang="en-US" sz="2400" b="1">
                <a:solidFill>
                  <a:srgbClr val="C00000"/>
                </a:solidFill>
                <a:latin typeface="Times New Roman" panose="02020603050405020304"/>
                <a:ea typeface="宋体" panose="02010600030101010101" pitchFamily="2" charset="-122"/>
                <a:sym typeface="+mn-ea"/>
              </a:rPr>
              <a:t>；</a:t>
            </a:r>
            <a:endParaRPr lang="zh-CN" altLang="en-US" sz="2400" b="1">
              <a:solidFill>
                <a:srgbClr val="C00000"/>
              </a:solidFill>
              <a:latin typeface="Times New Roman" panose="02020603050405020304"/>
              <a:ea typeface="宋体" panose="02010600030101010101" pitchFamily="2" charset="-122"/>
              <a:sym typeface="+mn-ea"/>
            </a:endParaRPr>
          </a:p>
        </p:txBody>
      </p:sp>
      <p:sp>
        <p:nvSpPr>
          <p:cNvPr id="6" name="文本框 5"/>
          <p:cNvSpPr txBox="1"/>
          <p:nvPr/>
        </p:nvSpPr>
        <p:spPr>
          <a:xfrm>
            <a:off x="7660005" y="4460875"/>
            <a:ext cx="4451985" cy="398780"/>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won the obstacle course race</a:t>
            </a:r>
            <a:endParaRPr lang="en-US" altLang="zh-CN" sz="2000" b="1">
              <a:solidFill>
                <a:srgbClr val="C00000"/>
              </a:solidFill>
              <a:latin typeface="Times New Roman" panose="02020603050405020304"/>
              <a:ea typeface="宋体" panose="02010600030101010101" pitchFamily="2" charset="-122"/>
            </a:endParaRPr>
          </a:p>
        </p:txBody>
      </p:sp>
      <p:sp>
        <p:nvSpPr>
          <p:cNvPr id="7" name="文本框 6"/>
          <p:cNvSpPr txBox="1"/>
          <p:nvPr/>
        </p:nvSpPr>
        <p:spPr>
          <a:xfrm>
            <a:off x="7611745" y="5563870"/>
            <a:ext cx="4147820" cy="398780"/>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built trust </a:t>
            </a:r>
            <a:endParaRPr lang="en-US" altLang="zh-CN" sz="2000" b="1">
              <a:solidFill>
                <a:srgbClr val="C00000"/>
              </a:solidFill>
              <a:latin typeface="Times New Roman" panose="02020603050405020304"/>
              <a:ea typeface="宋体" panose="02010600030101010101" pitchFamily="2" charset="-122"/>
            </a:endParaRPr>
          </a:p>
        </p:txBody>
      </p:sp>
      <p:sp>
        <p:nvSpPr>
          <p:cNvPr id="9" name="文本框 8"/>
          <p:cNvSpPr txBox="1"/>
          <p:nvPr/>
        </p:nvSpPr>
        <p:spPr>
          <a:xfrm>
            <a:off x="7646035" y="3628390"/>
            <a:ext cx="4216400" cy="398780"/>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Harley has his own fears</a:t>
            </a:r>
            <a:endParaRPr lang="en-US" altLang="zh-CN" sz="2000" b="1">
              <a:solidFill>
                <a:srgbClr val="C00000"/>
              </a:solidFill>
              <a:latin typeface="Times New Roman" panose="02020603050405020304"/>
              <a:ea typeface="宋体" panose="02010600030101010101" pitchFamily="2" charset="-122"/>
            </a:endParaRPr>
          </a:p>
        </p:txBody>
      </p:sp>
      <p:sp>
        <p:nvSpPr>
          <p:cNvPr id="11" name="文本框 10"/>
          <p:cNvSpPr txBox="1"/>
          <p:nvPr/>
        </p:nvSpPr>
        <p:spPr>
          <a:xfrm>
            <a:off x="7660005" y="1828165"/>
            <a:ext cx="4000500" cy="706755"/>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sym typeface="+mn-ea"/>
              </a:rPr>
              <a:t>annual obstacle course race；</a:t>
            </a:r>
            <a:endParaRPr lang="en-US" altLang="zh-CN" sz="2000" b="1">
              <a:solidFill>
                <a:srgbClr val="C00000"/>
              </a:solidFill>
              <a:latin typeface="Times New Roman" panose="02020603050405020304"/>
              <a:ea typeface="宋体" panose="02010600030101010101" pitchFamily="2" charset="-122"/>
              <a:sym typeface="+mn-ea"/>
            </a:endParaRPr>
          </a:p>
          <a:p>
            <a:r>
              <a:rPr lang="en-US" altLang="zh-CN" sz="2000" b="1">
                <a:solidFill>
                  <a:srgbClr val="C00000"/>
                </a:solidFill>
                <a:latin typeface="Times New Roman" panose="02020603050405020304"/>
                <a:ea typeface="宋体" panose="02010600030101010101" pitchFamily="2" charset="-122"/>
                <a:sym typeface="+mn-ea"/>
              </a:rPr>
              <a:t> help train  Harley</a:t>
            </a:r>
            <a:endParaRPr lang="en-US" altLang="zh-CN" sz="2000" b="1">
              <a:solidFill>
                <a:srgbClr val="C00000"/>
              </a:solidFill>
              <a:latin typeface="Times New Roman" panose="02020603050405020304"/>
              <a:ea typeface="宋体" panose="02010600030101010101" pitchFamily="2" charset="-122"/>
              <a:sym typeface="+mn-ea"/>
            </a:endParaRPr>
          </a:p>
        </p:txBody>
      </p:sp>
      <p:sp>
        <p:nvSpPr>
          <p:cNvPr id="14" name="文本框 13"/>
          <p:cNvSpPr txBox="1"/>
          <p:nvPr/>
        </p:nvSpPr>
        <p:spPr>
          <a:xfrm>
            <a:off x="7715885" y="2722245"/>
            <a:ext cx="3598545" cy="706755"/>
          </a:xfrm>
          <a:prstGeom prst="rect">
            <a:avLst/>
          </a:prstGeom>
          <a:noFill/>
        </p:spPr>
        <p:txBody>
          <a:bodyPr wrap="square" rtlCol="0" anchor="t">
            <a:spAutoFit/>
          </a:bodyPr>
          <a:p>
            <a:pPr algn="ctr">
              <a:buClrTx/>
              <a:buSzTx/>
              <a:buNone/>
            </a:pPr>
            <a:r>
              <a:rPr lang="en-US" altLang="zh-CN" sz="2000" b="1">
                <a:solidFill>
                  <a:srgbClr val="C00000"/>
                </a:solidFill>
                <a:latin typeface="Times New Roman" panose="02020603050405020304"/>
                <a:ea typeface="宋体" panose="02010600030101010101" pitchFamily="2" charset="-122"/>
              </a:rPr>
              <a:t>an experienced rider </a:t>
            </a:r>
            <a:endParaRPr lang="en-US" altLang="zh-CN" sz="2000" b="1">
              <a:solidFill>
                <a:srgbClr val="C00000"/>
              </a:solidFill>
              <a:latin typeface="Times New Roman" panose="02020603050405020304"/>
              <a:ea typeface="宋体" panose="02010600030101010101" pitchFamily="2" charset="-122"/>
            </a:endParaRPr>
          </a:p>
          <a:p>
            <a:pPr algn="ctr">
              <a:buClrTx/>
              <a:buSzTx/>
              <a:buNone/>
            </a:pPr>
            <a:r>
              <a:rPr lang="zh-CN" altLang="en-US" sz="2000" b="1">
                <a:solidFill>
                  <a:srgbClr val="C00000"/>
                </a:solidFill>
                <a:latin typeface="Times New Roman" panose="02020603050405020304"/>
                <a:ea typeface="宋体" panose="02010600030101010101" pitchFamily="2" charset="-122"/>
              </a:rPr>
              <a:t>（</a:t>
            </a:r>
            <a:r>
              <a:rPr lang="en-US" altLang="zh-CN" sz="2000" b="1">
                <a:solidFill>
                  <a:srgbClr val="C00000"/>
                </a:solidFill>
                <a:latin typeface="Times New Roman" panose="02020603050405020304"/>
                <a:ea typeface="宋体" panose="02010600030101010101" pitchFamily="2" charset="-122"/>
              </a:rPr>
              <a:t>bond, gentleness, feed apples</a:t>
            </a:r>
            <a:r>
              <a:rPr lang="zh-CN" altLang="en-US" sz="2000" b="1">
                <a:solidFill>
                  <a:srgbClr val="C00000"/>
                </a:solidFill>
                <a:latin typeface="Times New Roman" panose="02020603050405020304"/>
                <a:ea typeface="宋体" panose="02010600030101010101" pitchFamily="2" charset="-122"/>
              </a:rPr>
              <a:t>）</a:t>
            </a:r>
            <a:endParaRPr lang="zh-CN" altLang="en-US" sz="2000" b="1">
              <a:solidFill>
                <a:srgbClr val="C00000"/>
              </a:solidFill>
              <a:latin typeface="Times New Roman" panose="02020603050405020304"/>
              <a:ea typeface="宋体" panose="02010600030101010101" pitchFamily="2" charset="-122"/>
            </a:endParaRPr>
          </a:p>
        </p:txBody>
      </p:sp>
      <p:pic>
        <p:nvPicPr>
          <p:cNvPr id="21" name="图片 20"/>
          <p:cNvPicPr/>
          <p:nvPr/>
        </p:nvPicPr>
        <p:blipFill>
          <a:blip r:embed="rId4"/>
          <a:stretch>
            <a:fillRect/>
          </a:stretch>
        </p:blipFill>
        <p:spPr>
          <a:xfrm>
            <a:off x="1905" y="-635"/>
            <a:ext cx="743585" cy="746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p:bldP spid="11" grpId="1"/>
      <p:bldP spid="14" grpId="0"/>
      <p:bldP spid="14" grpId="1"/>
      <p:bldP spid="9" grpId="0"/>
      <p:bldP spid="9"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aaf09d34f035f0c3990498e6d65596e8"/>
          <p:cNvPicPr>
            <a:picLocks noChangeAspect="1"/>
          </p:cNvPicPr>
          <p:nvPr/>
        </p:nvPicPr>
        <p:blipFill>
          <a:blip r:embed="rId1"/>
          <a:stretch>
            <a:fillRect/>
          </a:stretch>
        </p:blipFill>
        <p:spPr>
          <a:xfrm>
            <a:off x="837565" y="-701040"/>
            <a:ext cx="10077450" cy="7876540"/>
          </a:xfrm>
          <a:prstGeom prst="rect">
            <a:avLst/>
          </a:prstGeom>
        </p:spPr>
      </p:pic>
      <p:sp>
        <p:nvSpPr>
          <p:cNvPr id="3" name="出自【趣你的PPT】(微信:qunideppt)：最优质的PPT资源库"/>
          <p:cNvSpPr txBox="1"/>
          <p:nvPr>
            <p:custDataLst>
              <p:tags r:id="rId2"/>
            </p:custDataLst>
          </p:nvPr>
        </p:nvSpPr>
        <p:spPr>
          <a:xfrm>
            <a:off x="1399540" y="184785"/>
            <a:ext cx="749998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语义连贯标词扩展法</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3"/>
          <a:stretch>
            <a:fillRect/>
          </a:stretch>
        </p:blipFill>
        <p:spPr>
          <a:xfrm>
            <a:off x="240348" y="6670358"/>
            <a:ext cx="542925" cy="200025"/>
          </a:xfrm>
          <a:prstGeom prst="rect">
            <a:avLst/>
          </a:prstGeom>
        </p:spPr>
      </p:pic>
      <p:graphicFrame>
        <p:nvGraphicFramePr>
          <p:cNvPr id="9" name="表格 8"/>
          <p:cNvGraphicFramePr/>
          <p:nvPr>
            <p:custDataLst>
              <p:tags r:id="rId4"/>
            </p:custDataLst>
          </p:nvPr>
        </p:nvGraphicFramePr>
        <p:xfrm>
          <a:off x="2238375" y="2500630"/>
          <a:ext cx="7307580" cy="3805555"/>
        </p:xfrm>
        <a:graphic>
          <a:graphicData uri="http://schemas.openxmlformats.org/drawingml/2006/table">
            <a:tbl>
              <a:tblPr>
                <a:effectLst/>
                <a:tableStyleId>{5940675A-B579-460E-94D1-54222C63F5DA}</a:tableStyleId>
              </a:tblPr>
              <a:tblGrid>
                <a:gridCol w="1604645"/>
                <a:gridCol w="755650"/>
                <a:gridCol w="4947285"/>
              </a:tblGrid>
              <a:tr h="510540">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语义连贯</a:t>
                      </a:r>
                      <a:endParaRPr lang="en-US" sz="1800" b="1">
                        <a:latin typeface="黑体" panose="02010609060101010101" charset="-122"/>
                        <a:ea typeface="黑体" panose="02010609060101010101" charset="-122"/>
                        <a:cs typeface="宋体" panose="02010600030101010101" pitchFamily="2" charset="-122"/>
                      </a:endParaRPr>
                    </a:p>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方式</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标记符号</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在续文中的协同效应</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309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1.在续文中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同词复现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时间、地点、人物、事件保持文本的</a:t>
                      </a:r>
                      <a:r>
                        <a:rPr lang="en-US" sz="1800" b="1">
                          <a:solidFill>
                            <a:srgbClr val="C00000"/>
                          </a:solidFill>
                          <a:latin typeface="黑体" panose="02010609060101010101" charset="-122"/>
                          <a:ea typeface="黑体" panose="02010609060101010101" charset="-122"/>
                          <a:cs typeface="宋体" panose="02010600030101010101" pitchFamily="2" charset="-122"/>
                        </a:rPr>
                        <a:t>稳定性和连续性</a:t>
                      </a:r>
                      <a:endParaRPr lang="en-US" alt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2.在续文中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保持所用</a:t>
                      </a:r>
                      <a:r>
                        <a:rPr lang="en-US" sz="1800" b="1">
                          <a:solidFill>
                            <a:srgbClr val="C00000"/>
                          </a:solidFill>
                          <a:latin typeface="黑体" panose="02010609060101010101" charset="-122"/>
                          <a:ea typeface="黑体" panose="02010609060101010101" charset="-122"/>
                          <a:cs typeface="宋体" panose="02010600030101010101" pitchFamily="2" charset="-122"/>
                        </a:rPr>
                        <a:t>词语的变化性和意义的连贯性</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3.在续文中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反义复现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反义互补的词汇衔接有助于</a:t>
                      </a:r>
                      <a:r>
                        <a:rPr lang="en-US" sz="1800" b="1">
                          <a:solidFill>
                            <a:srgbClr val="C00000"/>
                          </a:solidFill>
                          <a:latin typeface="黑体" panose="02010609060101010101" charset="-122"/>
                          <a:ea typeface="黑体" panose="02010609060101010101" charset="-122"/>
                          <a:cs typeface="宋体" panose="02010600030101010101" pitchFamily="2" charset="-122"/>
                        </a:rPr>
                        <a:t>合理地激化冲突和化解矛盾</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440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4.在续文中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语义扩展</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相关意义的词汇出现在同一语篇中，构成以</a:t>
                      </a:r>
                      <a:r>
                        <a:rPr lang="en-US" sz="1800" b="1">
                          <a:solidFill>
                            <a:srgbClr val="C00000"/>
                          </a:solidFill>
                          <a:latin typeface="黑体" panose="02010609060101010101" charset="-122"/>
                          <a:ea typeface="黑体" panose="02010609060101010101" charset="-122"/>
                          <a:cs typeface="宋体" panose="02010600030101010101" pitchFamily="2" charset="-122"/>
                        </a:rPr>
                        <a:t>某一话题为中心的</a:t>
                      </a:r>
                      <a:r>
                        <a:rPr lang="en-US" sz="1800" b="1" u="sng">
                          <a:solidFill>
                            <a:srgbClr val="C00000"/>
                          </a:solidFill>
                          <a:latin typeface="黑体" panose="02010609060101010101" charset="-122"/>
                          <a:ea typeface="黑体" panose="02010609060101010101" charset="-122"/>
                          <a:cs typeface="宋体" panose="02010600030101010101" pitchFamily="2" charset="-122"/>
                        </a:rPr>
                        <a:t>词汇链</a:t>
                      </a:r>
                      <a:r>
                        <a:rPr lang="en-US" sz="1800" b="1">
                          <a:solidFill>
                            <a:srgbClr val="000000"/>
                          </a:solidFill>
                          <a:latin typeface="黑体" panose="02010609060101010101" charset="-122"/>
                          <a:ea typeface="黑体" panose="02010609060101010101" charset="-122"/>
                          <a:cs typeface="宋体" panose="02010600030101010101" pitchFamily="2" charset="-122"/>
                        </a:rPr>
                        <a:t>，确保整个故事</a:t>
                      </a:r>
                      <a:r>
                        <a:rPr lang="en-US" sz="1800" b="1">
                          <a:solidFill>
                            <a:srgbClr val="C00000"/>
                          </a:solidFill>
                          <a:latin typeface="黑体" panose="02010609060101010101" charset="-122"/>
                          <a:ea typeface="黑体" panose="02010609060101010101" charset="-122"/>
                          <a:cs typeface="宋体" panose="02010600030101010101" pitchFamily="2" charset="-122"/>
                        </a:rPr>
                        <a:t>情节发展的一致性、延续性和语篇的连贯性</a:t>
                      </a: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214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5.在续文中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意义升华</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黑体" panose="02010609060101010101" charset="-122"/>
                        </a:rPr>
                        <a:t>主题词复现，</a:t>
                      </a:r>
                      <a:r>
                        <a:rPr lang="en-US" sz="1800" b="1">
                          <a:solidFill>
                            <a:srgbClr val="C00000"/>
                          </a:solidFill>
                          <a:latin typeface="黑体" panose="02010609060101010101" charset="-122"/>
                          <a:ea typeface="黑体" panose="02010609060101010101" charset="-122"/>
                          <a:cs typeface="宋体" panose="02010600030101010101" pitchFamily="2" charset="-122"/>
                        </a:rPr>
                        <a:t>赋予新义（延伸和增强语义，激活联想，升华主题） </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6" name="图片 25"/>
          <p:cNvPicPr>
            <a:picLocks noChangeAspect="1"/>
          </p:cNvPicPr>
          <p:nvPr>
            <p:custDataLst>
              <p:tags r:id="rId5"/>
            </p:custDataLst>
          </p:nvPr>
        </p:nvPicPr>
        <p:blipFill>
          <a:blip r:embed="rId6"/>
          <a:stretch>
            <a:fillRect/>
          </a:stretch>
        </p:blipFill>
        <p:spPr>
          <a:xfrm>
            <a:off x="8702040" y="1225550"/>
            <a:ext cx="3491865" cy="2498725"/>
          </a:xfrm>
          <a:prstGeom prst="rect">
            <a:avLst/>
          </a:prstGeom>
        </p:spPr>
      </p:pic>
      <p:sp>
        <p:nvSpPr>
          <p:cNvPr id="25" name="文本框 24"/>
          <p:cNvSpPr txBox="1"/>
          <p:nvPr/>
        </p:nvSpPr>
        <p:spPr>
          <a:xfrm>
            <a:off x="7863205" y="1383665"/>
            <a:ext cx="369887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语义连贯标词扩展法</a:t>
            </a:r>
            <a:endParaRPr lang="zh-CN" altLang="en-US" sz="2800" b="1">
              <a:solidFill>
                <a:srgbClr val="C00000"/>
              </a:solidFill>
              <a:latin typeface="微软雅黑" panose="020B0503020204020204" charset="-122"/>
              <a:ea typeface="微软雅黑" panose="020B0503020204020204" charset="-122"/>
            </a:endParaRPr>
          </a:p>
        </p:txBody>
      </p:sp>
      <p:pic>
        <p:nvPicPr>
          <p:cNvPr id="21" name="图片 20"/>
          <p:cNvPicPr/>
          <p:nvPr/>
        </p:nvPicPr>
        <p:blipFill>
          <a:blip r:embed="rId7"/>
          <a:stretch>
            <a:fillRect/>
          </a:stretch>
        </p:blipFill>
        <p:spPr>
          <a:xfrm>
            <a:off x="1905" y="-635"/>
            <a:ext cx="743585" cy="746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77800"/>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5" name="表格 4"/>
          <p:cNvGraphicFramePr/>
          <p:nvPr/>
        </p:nvGraphicFramePr>
        <p:xfrm>
          <a:off x="116205" y="823595"/>
          <a:ext cx="11980545" cy="5787390"/>
        </p:xfrm>
        <a:graphic>
          <a:graphicData uri="http://schemas.openxmlformats.org/drawingml/2006/table">
            <a:tbl>
              <a:tblPr firstRow="1" bandRow="1">
                <a:tableStyleId>{5940675A-B579-460E-94D1-54222C63F5DA}</a:tableStyleId>
              </a:tblPr>
              <a:tblGrid>
                <a:gridCol w="2026285"/>
                <a:gridCol w="2374265"/>
                <a:gridCol w="7579995"/>
              </a:tblGrid>
              <a:tr h="37338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14010">
                <a:tc>
                  <a:txBody>
                    <a:bodyPr/>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r>
                        <a:rPr lang="en-US" sz="2400" b="0">
                          <a:latin typeface="黑体" panose="02010609060101010101" charset="-122"/>
                          <a:ea typeface="黑体" panose="02010609060101010101" charset="-122"/>
                          <a:cs typeface="黑体" panose="02010609060101010101" charset="-122"/>
                        </a:rPr>
                        <a:t>同词复现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①</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 show him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trust</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②</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she fed her</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 apples</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③</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 appeared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restless</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 </a:t>
                      </a: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④</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from her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gentleness</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 to</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⑤</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rPr>
                        <a:t>help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train</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“Are you okay, </a:t>
                      </a:r>
                      <a:r>
                        <a:rPr lang="en-US" altLang="zh-CN" sz="2400" b="0" u="sng">
                          <a:noFill/>
                          <a:latin typeface="Times New Roman" panose="02020603050405020304" charset="0"/>
                          <a:ea typeface="宋体" panose="02010600030101010101" pitchFamily="2" charset="-122"/>
                          <a:cs typeface="Times New Roman" panose="02020603050405020304" charset="0"/>
                        </a:rPr>
                        <a:t>little lady</a:t>
                      </a:r>
                      <a:r>
                        <a:rPr lang="en-US" altLang="zh-CN" sz="2400" b="0">
                          <a:noFill/>
                          <a:latin typeface="Times New Roman" panose="02020603050405020304" charset="0"/>
                          <a:ea typeface="宋体" panose="02010600030101010101" pitchFamily="2" charset="-122"/>
                          <a:cs typeface="Times New Roman" panose="02020603050405020304" charset="0"/>
                        </a:rPr>
                        <a:t>? Did you get lost from your family?”He asked </a:t>
                      </a:r>
                      <a:r>
                        <a:rPr lang="en-US" altLang="zh-CN" sz="2400" b="0" u="sng">
                          <a:noFill/>
                          <a:latin typeface="Times New Roman" panose="02020603050405020304" charset="0"/>
                          <a:ea typeface="宋体" panose="02010600030101010101" pitchFamily="2" charset="-122"/>
                          <a:cs typeface="Times New Roman" panose="02020603050405020304" charset="0"/>
                        </a:rPr>
                        <a:t>affectionately</a:t>
                      </a:r>
                      <a:r>
                        <a:rPr lang="en-US" altLang="zh-CN" sz="2400" b="0">
                          <a:noFill/>
                          <a:latin typeface="Times New Roman" panose="02020603050405020304" charset="0"/>
                          <a:ea typeface="宋体" panose="02010600030101010101" pitchFamily="2" charset="-122"/>
                          <a:cs typeface="Times New Roman" panose="02020603050405020304" charset="0"/>
                        </a:rPr>
                        <a:t>, patting my hair with a comfortable smile. I nodded hesitantly, eyes brimming with tears of trust. </a:t>
                      </a:r>
                      <a:r>
                        <a:rPr lang="en-US" altLang="zh-CN" sz="2400" b="0" u="sng">
                          <a:noFill/>
                          <a:latin typeface="Times New Roman" panose="02020603050405020304" charset="0"/>
                          <a:ea typeface="宋体" panose="02010600030101010101" pitchFamily="2" charset="-122"/>
                          <a:cs typeface="Times New Roman" panose="02020603050405020304" charset="0"/>
                        </a:rPr>
                        <a:t>The energy of comfort was infectious</a:t>
                      </a:r>
                      <a:r>
                        <a:rPr lang="en-US" altLang="zh-CN" sz="2400" b="0">
                          <a:noFill/>
                          <a:latin typeface="Times New Roman" panose="02020603050405020304" charset="0"/>
                          <a:ea typeface="宋体" panose="02010600030101010101" pitchFamily="2" charset="-122"/>
                          <a:cs typeface="Times New Roman" panose="02020603050405020304" charset="0"/>
                        </a:rPr>
                        <a:t> — I picked up the camera, showing him the </a:t>
                      </a:r>
                      <a:r>
                        <a:rPr lang="en-US" altLang="zh-CN" sz="2400" b="0" u="sng">
                          <a:noFill/>
                          <a:latin typeface="Times New Roman" panose="02020603050405020304" charset="0"/>
                          <a:ea typeface="宋体" panose="02010600030101010101" pitchFamily="2" charset="-122"/>
                          <a:cs typeface="Times New Roman" panose="02020603050405020304" charset="0"/>
                        </a:rPr>
                        <a:t> photos</a:t>
                      </a:r>
                      <a:r>
                        <a:rPr lang="en-US" altLang="zh-CN" sz="2400" b="0">
                          <a:noFill/>
                          <a:latin typeface="Times New Roman" panose="02020603050405020304" charset="0"/>
                          <a:ea typeface="宋体" panose="02010600030101010101" pitchFamily="2" charset="-122"/>
                          <a:cs typeface="Times New Roman" panose="02020603050405020304" charset="0"/>
                        </a:rPr>
                        <a:t> of myself and parents to </a:t>
                      </a:r>
                      <a:r>
                        <a:rPr lang="en-US" altLang="zh-CN" sz="2400" b="0" u="sng">
                          <a:noFill/>
                          <a:latin typeface="Times New Roman" panose="02020603050405020304" charset="0"/>
                          <a:ea typeface="宋体" panose="02010600030101010101" pitchFamily="2" charset="-122"/>
                          <a:cs typeface="Times New Roman" panose="02020603050405020304" charset="0"/>
                        </a:rPr>
                        <a:t>convey more information</a:t>
                      </a:r>
                      <a:r>
                        <a:rPr lang="en-US" altLang="zh-CN" sz="2400" b="0">
                          <a:noFill/>
                          <a:latin typeface="Times New Roman" panose="02020603050405020304" charset="0"/>
                          <a:ea typeface="宋体" panose="02010600030101010101" pitchFamily="2" charset="-122"/>
                          <a:cs typeface="Times New Roman" panose="02020603050405020304" charset="0"/>
                        </a:rPr>
                        <a:t>.</a:t>
                      </a: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相关意义的词汇的语义关联，可以促成以某一话题为中心的词汇链或情境模式层面的协同效应，增强合理的画面感以及和谐的生动性）</a:t>
                      </a: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 </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为建立信任，她从午餐盒里抓起一个苹果去找哈雷。起初哈雷退后一步，眼神充满怀疑和不安。杰西卡轻声递上苹果，手始终稳稳地握着。这份从容最终让他谨慎地咬了一口。坚冰打破后，她开始训练，从简单的指令开始。</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585970" y="1310640"/>
            <a:ext cx="7527290" cy="2676525"/>
          </a:xfrm>
          <a:prstGeom prst="rect">
            <a:avLst/>
          </a:prstGeom>
          <a:noFill/>
        </p:spPr>
        <p:txBody>
          <a:bodyPr wrap="square" rtlCol="0" anchor="t">
            <a:spAutoFit/>
          </a:bodyPr>
          <a:p>
            <a:pPr indent="0">
              <a:buNone/>
            </a:pPr>
            <a:r>
              <a:rPr lang="en-US" altLang="zh-CN" sz="2400">
                <a:latin typeface="Times New Roman" panose="02020603050405020304" charset="0"/>
                <a:ea typeface="宋体" panose="02010600030101010101" pitchFamily="2" charset="-122"/>
                <a:cs typeface="Times New Roman" panose="02020603050405020304" charset="0"/>
                <a:sym typeface="+mn-ea"/>
              </a:rPr>
              <a:t>Determined to build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trust</a:t>
            </a:r>
            <a:r>
              <a:rPr lang="en-US" altLang="zh-CN" sz="2400">
                <a:latin typeface="Times New Roman" panose="02020603050405020304" charset="0"/>
                <a:ea typeface="宋体" panose="02010600030101010101" pitchFamily="2" charset="-122"/>
                <a:cs typeface="Times New Roman" panose="02020603050405020304" charset="0"/>
                <a:sym typeface="+mn-ea"/>
              </a:rPr>
              <a:t>, she grabbed an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apple</a:t>
            </a:r>
            <a:r>
              <a:rPr lang="en-US" altLang="zh-CN" sz="2400">
                <a:latin typeface="Times New Roman" panose="02020603050405020304" charset="0"/>
                <a:ea typeface="宋体" panose="02010600030101010101" pitchFamily="2" charset="-122"/>
                <a:cs typeface="Times New Roman" panose="02020603050405020304" charset="0"/>
                <a:sym typeface="+mn-ea"/>
              </a:rPr>
              <a:t> from her lunch box and went to find Harley. Initially, Harley stepped back, his eyes wide with suspicion and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restless. </a:t>
            </a:r>
            <a:r>
              <a:rPr lang="en-US" altLang="zh-CN" sz="2400">
                <a:latin typeface="Times New Roman" panose="02020603050405020304" charset="0"/>
                <a:ea typeface="宋体" panose="02010600030101010101" pitchFamily="2" charset="-122"/>
                <a:cs typeface="Times New Roman" panose="02020603050405020304" charset="0"/>
                <a:sym typeface="+mn-ea"/>
              </a:rPr>
              <a:t>Speaking softly, Jessica offered the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apple</a:t>
            </a:r>
            <a:r>
              <a:rPr lang="en-US" altLang="zh-CN" sz="2400">
                <a:latin typeface="Times New Roman" panose="02020603050405020304" charset="0"/>
                <a:ea typeface="宋体" panose="02010600030101010101" pitchFamily="2" charset="-122"/>
                <a:cs typeface="Times New Roman" panose="02020603050405020304" charset="0"/>
                <a:sym typeface="+mn-ea"/>
              </a:rPr>
              <a:t>, her hand held steady. This calmness and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gentleness</a:t>
            </a:r>
            <a:r>
              <a:rPr lang="en-US" altLang="zh-CN" sz="2400">
                <a:latin typeface="Times New Roman" panose="02020603050405020304" charset="0"/>
                <a:ea typeface="宋体" panose="02010600030101010101" pitchFamily="2" charset="-122"/>
                <a:cs typeface="Times New Roman" panose="02020603050405020304" charset="0"/>
                <a:sym typeface="+mn-ea"/>
              </a:rPr>
              <a:t> finally convinced him to take a cautious bite. With the ice melt away, she began</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 the training</a:t>
            </a:r>
            <a:r>
              <a:rPr lang="en-US" altLang="zh-CN" sz="2400">
                <a:latin typeface="Times New Roman" panose="02020603050405020304" charset="0"/>
                <a:ea typeface="宋体" panose="02010600030101010101" pitchFamily="2" charset="-122"/>
                <a:cs typeface="Times New Roman" panose="02020603050405020304" charset="0"/>
                <a:sym typeface="+mn-ea"/>
              </a:rPr>
              <a:t>, starting with simple commands.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3"/>
          <a:stretch>
            <a:fillRect/>
          </a:stretch>
        </p:blipFill>
        <p:spPr>
          <a:xfrm>
            <a:off x="1905" y="-635"/>
            <a:ext cx="743585" cy="746125"/>
          </a:xfrm>
          <a:prstGeom prst="rect">
            <a:avLst/>
          </a:prstGeom>
        </p:spPr>
      </p:pic>
      <p:pic>
        <p:nvPicPr>
          <p:cNvPr id="7" name="图片 6"/>
          <p:cNvPicPr>
            <a:picLocks noChangeAspect="1"/>
          </p:cNvPicPr>
          <p:nvPr/>
        </p:nvPicPr>
        <p:blipFill>
          <a:blip r:embed="rId4"/>
          <a:stretch>
            <a:fillRect/>
          </a:stretch>
        </p:blipFill>
        <p:spPr>
          <a:xfrm>
            <a:off x="167005" y="3406140"/>
            <a:ext cx="4349115" cy="320484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783590" y="19875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金华十校</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2025</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年高三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11</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240348" y="6670358"/>
            <a:ext cx="542925" cy="200025"/>
          </a:xfrm>
          <a:prstGeom prst="rect">
            <a:avLst/>
          </a:prstGeom>
        </p:spPr>
      </p:pic>
      <p:graphicFrame>
        <p:nvGraphicFramePr>
          <p:cNvPr id="2" name="表格 1"/>
          <p:cNvGraphicFramePr/>
          <p:nvPr/>
        </p:nvGraphicFramePr>
        <p:xfrm>
          <a:off x="132080" y="825500"/>
          <a:ext cx="11897360" cy="5826125"/>
        </p:xfrm>
        <a:graphic>
          <a:graphicData uri="http://schemas.openxmlformats.org/drawingml/2006/table">
            <a:tbl>
              <a:tblPr firstRow="1" bandRow="1">
                <a:tableStyleId>{5940675A-B579-460E-94D1-54222C63F5DA}</a:tableStyleId>
              </a:tblPr>
              <a:tblGrid>
                <a:gridCol w="1990090"/>
                <a:gridCol w="2402840"/>
                <a:gridCol w="7504430"/>
              </a:tblGrid>
              <a:tr h="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6036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r>
                        <a:rPr lang="en-US" sz="2400">
                          <a:latin typeface="黑体" panose="02010609060101010101" charset="-122"/>
                          <a:ea typeface="黑体" panose="02010609060101010101" charset="-122"/>
                          <a:cs typeface="黑体" panose="02010609060101010101" charset="-122"/>
                          <a:sym typeface="+mn-ea"/>
                        </a:rPr>
                        <a:t>同义复现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2000" b="0">
                          <a:latin typeface="Times New Roman" panose="02020603050405020304" charset="0"/>
                          <a:ea typeface="宋体" panose="02010600030101010101" pitchFamily="2" charset="-122"/>
                          <a:cs typeface="Times New Roman" panose="02020603050405020304" charset="0"/>
                          <a:sym typeface="+mn-ea"/>
                        </a:rPr>
                        <a:t> from her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gentleness</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②</a:t>
                      </a:r>
                      <a:r>
                        <a:rPr lang="en-US" altLang="zh-CN" sz="2000" b="0">
                          <a:latin typeface="Times New Roman" panose="02020603050405020304" charset="0"/>
                          <a:ea typeface="宋体" panose="02010600030101010101" pitchFamily="2" charset="-122"/>
                          <a:cs typeface="Times New Roman" panose="02020603050405020304" charset="0"/>
                          <a:sym typeface="+mn-ea"/>
                        </a:rPr>
                        <a:t>show him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trust</a:t>
                      </a:r>
                      <a:r>
                        <a:rPr lang="en-US" altLang="zh-CN" sz="2000" b="0">
                          <a:latin typeface="Times New Roman" panose="02020603050405020304" charset="0"/>
                          <a:ea typeface="宋体" panose="02010600030101010101" pitchFamily="2" charset="-122"/>
                          <a:cs typeface="Times New Roman" panose="02020603050405020304" charset="0"/>
                          <a:sym typeface="+mn-ea"/>
                        </a:rPr>
                        <a:t>.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③</a:t>
                      </a:r>
                      <a:r>
                        <a:rPr lang="en-US" altLang="zh-CN" sz="2000">
                          <a:latin typeface="Times New Roman" panose="02020603050405020304" charset="0"/>
                          <a:ea typeface="宋体" panose="02010600030101010101" pitchFamily="2" charset="-122"/>
                          <a:cs typeface="Times New Roman" panose="02020603050405020304" charset="0"/>
                          <a:sym typeface="+mn-ea"/>
                        </a:rPr>
                        <a:t> </a:t>
                      </a:r>
                      <a:r>
                        <a:rPr lang="en-US" altLang="zh-CN" sz="2000" b="0">
                          <a:latin typeface="Times New Roman" panose="02020603050405020304" charset="0"/>
                          <a:ea typeface="宋体" panose="02010600030101010101" pitchFamily="2" charset="-122"/>
                          <a:cs typeface="Times New Roman" panose="02020603050405020304" charset="0"/>
                          <a:sym typeface="+mn-ea"/>
                        </a:rPr>
                        <a:t>when reaching the f</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ence</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rPr>
                        <a:t>refusing to take another step</a:t>
                      </a:r>
                      <a:r>
                        <a:rPr lang="en-US" altLang="zh-CN" sz="2000" b="0">
                          <a:latin typeface="Times New Roman" panose="02020603050405020304" charset="0"/>
                          <a:ea typeface="宋体" panose="02010600030101010101" pitchFamily="2" charset="-122"/>
                          <a:cs typeface="Times New Roman" panose="02020603050405020304" charset="0"/>
                          <a:sym typeface="+mn-ea"/>
                        </a:rPr>
                        <a:t>.</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④</a:t>
                      </a:r>
                      <a:r>
                        <a:rPr lang="en-US" altLang="zh-CN" sz="2000" b="0">
                          <a:latin typeface="Times New Roman" panose="02020603050405020304" charset="0"/>
                          <a:ea typeface="宋体" panose="02010600030101010101" pitchFamily="2" charset="-122"/>
                          <a:cs typeface="Times New Roman" panose="02020603050405020304" charset="0"/>
                          <a:sym typeface="+mn-ea"/>
                        </a:rPr>
                        <a:t>his own</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rPr>
                        <a:t> fears</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solidFill>
                            <a:schemeClr val="tx1"/>
                          </a:solidFill>
                          <a:latin typeface="Times New Roman" panose="02020603050405020304" charset="0"/>
                          <a:ea typeface="宋体" panose="02010600030101010101" pitchFamily="2" charset="-122"/>
                          <a:cs typeface="Times New Roman" panose="02020603050405020304" charset="0"/>
                          <a:sym typeface="+mn-ea"/>
                        </a:rPr>
                        <a:t>⑤</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bonded </a:t>
                      </a:r>
                      <a:r>
                        <a:rPr lang="en-US" altLang="zh-CN" sz="2000">
                          <a:solidFill>
                            <a:schemeClr val="tx1"/>
                          </a:solidFill>
                          <a:latin typeface="Times New Roman" panose="02020603050405020304" charset="0"/>
                          <a:ea typeface="宋体" panose="02010600030101010101" pitchFamily="2" charset="-122"/>
                          <a:cs typeface="Times New Roman" panose="02020603050405020304" charset="0"/>
                          <a:sym typeface="+mn-ea"/>
                        </a:rPr>
                        <a:t>with</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Before leaving, that uncle also gave me an elaborately designed book on </a:t>
                      </a:r>
                      <a:r>
                        <a:rPr lang="en-US" altLang="zh-CN" sz="2400" b="0" u="sng">
                          <a:noFill/>
                          <a:latin typeface="Times New Roman" panose="02020603050405020304" charset="0"/>
                          <a:ea typeface="宋体" panose="02010600030101010101" pitchFamily="2" charset="-122"/>
                          <a:cs typeface="Times New Roman" panose="02020603050405020304" charset="0"/>
                        </a:rPr>
                        <a:t>Chinese architecture </a:t>
                      </a:r>
                      <a:r>
                        <a:rPr lang="en-US" altLang="zh-CN" sz="2400" u="sng">
                          <a:noFill/>
                          <a:latin typeface="Times New Roman" panose="02020603050405020304" charset="0"/>
                          <a:ea typeface="宋体" panose="02010600030101010101" pitchFamily="2" charset="-122"/>
                          <a:cs typeface="Times New Roman" panose="02020603050405020304" charset="0"/>
                          <a:sym typeface="+mn-ea"/>
                        </a:rPr>
                        <a:t>history</a:t>
                      </a:r>
                      <a:r>
                        <a:rPr lang="en-US" altLang="zh-CN" sz="2400" b="0">
                          <a:noFill/>
                          <a:latin typeface="Times New Roman" panose="02020603050405020304" charset="0"/>
                          <a:ea typeface="宋体" panose="02010600030101010101" pitchFamily="2" charset="-122"/>
                          <a:cs typeface="Times New Roman" panose="02020603050405020304" charset="0"/>
                        </a:rPr>
                        <a:t>, which made me deeply </a:t>
                      </a:r>
                      <a:r>
                        <a:rPr lang="en-US" altLang="zh-CN" sz="2400" b="0" u="sng">
                          <a:noFill/>
                          <a:latin typeface="Times New Roman" panose="02020603050405020304" charset="0"/>
                          <a:ea typeface="宋体" panose="02010600030101010101" pitchFamily="2" charset="-122"/>
                          <a:cs typeface="Times New Roman" panose="02020603050405020304" charset="0"/>
                        </a:rPr>
                        <a:t>amazed</a:t>
                      </a:r>
                      <a:r>
                        <a:rPr lang="en-US" altLang="zh-CN" sz="2400" b="0">
                          <a:noFill/>
                          <a:latin typeface="Times New Roman" panose="02020603050405020304" charset="0"/>
                          <a:ea typeface="宋体" panose="02010600030101010101" pitchFamily="2" charset="-122"/>
                          <a:cs typeface="Times New Roman" panose="02020603050405020304" charset="0"/>
                        </a:rPr>
                        <a:t> at the charm of traditional Chinese culture—I want to learn Chinese from now 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在读后续写中利用词汇衔接手段，创生出关联性和创新性强的优质词汇和表达，如</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“with </a:t>
                      </a:r>
                      <a:r>
                        <a:rPr lang="en-US" altLang="zh-CN" sz="2000" b="0" u="sng">
                          <a:solidFill>
                            <a:srgbClr val="0070C0"/>
                          </a:solidFill>
                          <a:latin typeface="Times New Roman" panose="02020603050405020304" charset="0"/>
                          <a:ea typeface="宋体" panose="02010600030101010101" pitchFamily="2" charset="-122"/>
                          <a:cs typeface="Times New Roman" panose="02020603050405020304" charset="0"/>
                        </a:rPr>
                        <a:t>gentle</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reins”</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u="sng">
                          <a:solidFill>
                            <a:srgbClr val="0070C0"/>
                          </a:solidFill>
                          <a:latin typeface="Times New Roman" panose="02020603050405020304" charset="0"/>
                          <a:ea typeface="宋体" panose="02010600030101010101" pitchFamily="2" charset="-122"/>
                          <a:cs typeface="Times New Roman" panose="02020603050405020304" charset="0"/>
                        </a:rPr>
                        <a:t>trust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ing his steps”</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moving as a </a:t>
                      </a:r>
                      <a:r>
                        <a:rPr lang="en-US" altLang="zh-CN" sz="2000" b="0" u="sng">
                          <a:solidFill>
                            <a:srgbClr val="0070C0"/>
                          </a:solidFill>
                          <a:latin typeface="Times New Roman" panose="02020603050405020304" charset="0"/>
                          <a:ea typeface="宋体" panose="02010600030101010101" pitchFamily="2" charset="-122"/>
                          <a:cs typeface="Times New Roman" panose="02020603050405020304" charset="0"/>
                        </a:rPr>
                        <a:t>bonded</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one.”</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等，能够对语篇在逻辑和意义上的连贯产生促进作用）</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随着哨声响起，她用轻柔的缰绳引导着他向前行进，信任着他的一举一动。当他们来到那道曾经阻止他的围栏前时，哈雷犹豫了片刻</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随后，在杰西卡轻柔的鼓励下，他平稳地跳了过去。他们穿梭于木杆之间，跨越障碍物，沿着跑道疾驰而下，如同一个整体。</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11" name="文本框 10"/>
          <p:cNvSpPr txBox="1"/>
          <p:nvPr/>
        </p:nvSpPr>
        <p:spPr>
          <a:xfrm>
            <a:off x="4568190" y="1198880"/>
            <a:ext cx="7426325" cy="2306955"/>
          </a:xfrm>
          <a:prstGeom prst="rect">
            <a:avLst/>
          </a:prstGeom>
          <a:noFill/>
        </p:spPr>
        <p:txBody>
          <a:bodyPr wrap="square" rtlCol="0" anchor="t">
            <a:spAutoFit/>
          </a:bodyPr>
          <a:p>
            <a:pPr indent="0">
              <a:buNone/>
            </a:pPr>
            <a:r>
              <a:rPr lang="en-US" altLang="zh-CN" sz="2400">
                <a:latin typeface="Times New Roman" panose="02020603050405020304" charset="0"/>
                <a:ea typeface="宋体" panose="02010600030101010101" pitchFamily="2" charset="-122"/>
                <a:cs typeface="Times New Roman" panose="02020603050405020304" charset="0"/>
                <a:sym typeface="+mn-ea"/>
              </a:rPr>
              <a:t>As the whistle blew, she guided him forward with </a:t>
            </a:r>
            <a:r>
              <a:rPr lang="en-US" altLang="en-US" sz="2400" b="1" baseline="30000">
                <a:solidFill>
                  <a:srgbClr val="C00000"/>
                </a:solidFill>
                <a:latin typeface="Times New Roman" panose="02020603050405020304" charset="0"/>
                <a:ea typeface="宋体" panose="02010600030101010101" pitchFamily="2" charset="-122"/>
                <a:cs typeface="Times New Roman" panose="02020603050405020304" charset="0"/>
                <a:sym typeface="+mn-ea"/>
              </a:rPr>
              <a:t>①</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gentle</a:t>
            </a:r>
            <a:r>
              <a:rPr lang="en-US" altLang="zh-CN" sz="2400">
                <a:latin typeface="Times New Roman" panose="02020603050405020304" charset="0"/>
                <a:ea typeface="宋体" panose="02010600030101010101" pitchFamily="2" charset="-122"/>
                <a:cs typeface="Times New Roman" panose="02020603050405020304" charset="0"/>
                <a:sym typeface="+mn-ea"/>
              </a:rPr>
              <a:t> reins, </a:t>
            </a:r>
            <a:r>
              <a:rPr lang="en-US" altLang="en-US" sz="2400" b="1" baseline="30000">
                <a:solidFill>
                  <a:srgbClr val="C00000"/>
                </a:solidFill>
                <a:latin typeface="Times New Roman" panose="02020603050405020304" charset="0"/>
                <a:ea typeface="宋体" panose="02010600030101010101" pitchFamily="2" charset="-122"/>
                <a:cs typeface="Times New Roman" panose="02020603050405020304" charset="0"/>
                <a:sym typeface="+mn-ea"/>
              </a:rPr>
              <a:t>②</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trusting</a:t>
            </a:r>
            <a:r>
              <a:rPr lang="en-US" altLang="zh-CN" sz="2400">
                <a:latin typeface="Times New Roman" panose="02020603050405020304" charset="0"/>
                <a:ea typeface="宋体" panose="02010600030101010101" pitchFamily="2" charset="-122"/>
                <a:cs typeface="Times New Roman" panose="02020603050405020304" charset="0"/>
                <a:sym typeface="+mn-ea"/>
              </a:rPr>
              <a:t> his steps. When they </a:t>
            </a:r>
            <a:r>
              <a:rPr lang="en-US" altLang="en-US" sz="2400" b="1" baseline="30000">
                <a:solidFill>
                  <a:srgbClr val="C00000"/>
                </a:solidFill>
                <a:latin typeface="Times New Roman" panose="02020603050405020304" charset="0"/>
                <a:ea typeface="宋体" panose="02010600030101010101" pitchFamily="2" charset="-122"/>
                <a:cs typeface="Times New Roman" panose="02020603050405020304" charset="0"/>
                <a:sym typeface="+mn-ea"/>
              </a:rPr>
              <a:t>③</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reached the fence</a:t>
            </a:r>
            <a:r>
              <a:rPr lang="en-US" altLang="zh-CN" sz="2400" u="sng">
                <a:latin typeface="Times New Roman" panose="02020603050405020304" charset="0"/>
                <a:ea typeface="宋体" panose="02010600030101010101" pitchFamily="2" charset="-122"/>
                <a:cs typeface="Times New Roman" panose="02020603050405020304" charset="0"/>
                <a:sym typeface="+mn-ea"/>
              </a:rPr>
              <a:t> that once stopped him</a:t>
            </a:r>
            <a:r>
              <a:rPr lang="en-US" altLang="zh-CN" sz="2400">
                <a:latin typeface="Times New Roman" panose="02020603050405020304" charset="0"/>
                <a:ea typeface="宋体" panose="02010600030101010101" pitchFamily="2" charset="-122"/>
                <a:cs typeface="Times New Roman" panose="02020603050405020304" charset="0"/>
                <a:sym typeface="+mn-ea"/>
              </a:rPr>
              <a:t>, Harley </a:t>
            </a:r>
            <a:r>
              <a:rPr lang="en-US" altLang="en-US" sz="2400" b="1" baseline="30000">
                <a:solidFill>
                  <a:srgbClr val="C00000"/>
                </a:solidFill>
                <a:latin typeface="Times New Roman" panose="02020603050405020304" charset="0"/>
                <a:ea typeface="宋体" panose="02010600030101010101" pitchFamily="2" charset="-122"/>
                <a:cs typeface="Times New Roman" panose="02020603050405020304" charset="0"/>
                <a:sym typeface="+mn-ea"/>
              </a:rPr>
              <a:t>④</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hesitated for a second</a:t>
            </a:r>
            <a:r>
              <a:rPr lang="en-US" altLang="zh-CN" sz="2400">
                <a:latin typeface="Times New Roman" panose="02020603050405020304" charset="0"/>
                <a:ea typeface="宋体" panose="02010600030101010101" pitchFamily="2" charset="-122"/>
                <a:cs typeface="Times New Roman" panose="02020603050405020304" charset="0"/>
                <a:sym typeface="+mn-ea"/>
              </a:rPr>
              <a:t>—then, with Jessica’s quiet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encouragement</a:t>
            </a:r>
            <a:r>
              <a:rPr lang="en-US" altLang="zh-CN" sz="2400">
                <a:latin typeface="Times New Roman" panose="02020603050405020304" charset="0"/>
                <a:ea typeface="宋体" panose="02010600030101010101" pitchFamily="2" charset="-122"/>
                <a:cs typeface="Times New Roman" panose="02020603050405020304" charset="0"/>
                <a:sym typeface="+mn-ea"/>
              </a:rPr>
              <a:t>, he </a:t>
            </a: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leaped over smoothly. They weaved through poles, jumped hurdles, and raced down the stretch</a:t>
            </a: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en-US" sz="2400" baseline="30000">
                <a:solidFill>
                  <a:srgbClr val="C00000"/>
                </a:solidFill>
                <a:latin typeface="Times New Roman" panose="02020603050405020304" charset="0"/>
                <a:ea typeface="宋体" panose="02010600030101010101" pitchFamily="2" charset="-122"/>
                <a:cs typeface="Times New Roman" panose="02020603050405020304" charset="0"/>
                <a:sym typeface="+mn-ea"/>
              </a:rPr>
              <a:t>⑤</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moving as</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 a bonded one</a:t>
            </a:r>
            <a:r>
              <a:rPr lang="en-US" altLang="zh-CN" sz="2400">
                <a:latin typeface="Times New Roman" panose="02020603050405020304" charset="0"/>
                <a:ea typeface="宋体" panose="02010600030101010101" pitchFamily="2" charset="-122"/>
                <a:cs typeface="Times New Roman" panose="02020603050405020304" charset="0"/>
                <a:sym typeface="+mn-ea"/>
              </a:rPr>
              <a:t>.</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21" name="图片 20"/>
          <p:cNvPicPr/>
          <p:nvPr/>
        </p:nvPicPr>
        <p:blipFill>
          <a:blip r:embed="rId3"/>
          <a:stretch>
            <a:fillRect/>
          </a:stretch>
        </p:blipFill>
        <p:spPr>
          <a:xfrm>
            <a:off x="1905" y="-635"/>
            <a:ext cx="743585" cy="746125"/>
          </a:xfrm>
          <a:prstGeom prst="rect">
            <a:avLst/>
          </a:prstGeom>
        </p:spPr>
      </p:pic>
      <p:pic>
        <p:nvPicPr>
          <p:cNvPr id="7" name="图片 6"/>
          <p:cNvPicPr>
            <a:picLocks noChangeAspect="1"/>
          </p:cNvPicPr>
          <p:nvPr/>
        </p:nvPicPr>
        <p:blipFill>
          <a:blip r:embed="rId4"/>
          <a:stretch>
            <a:fillRect/>
          </a:stretch>
        </p:blipFill>
        <p:spPr>
          <a:xfrm>
            <a:off x="200025" y="3789680"/>
            <a:ext cx="4247515" cy="277622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FULL_TEXT_BEAUTIFY_COPY_ID" val="45076"/>
</p:tagLst>
</file>

<file path=ppt/tags/tag100.xml><?xml version="1.0" encoding="utf-8"?>
<p:tagLst xmlns:p="http://schemas.openxmlformats.org/presentationml/2006/main">
  <p:tag name="KSO_WM_FULL_TEXT_BEAUTIFY_COPY_ID" val="45079"/>
</p:tagLst>
</file>

<file path=ppt/tags/tag101.xml><?xml version="1.0" encoding="utf-8"?>
<p:tagLst xmlns:p="http://schemas.openxmlformats.org/presentationml/2006/main">
  <p:tag name="KSO_WM_FULL_TEXT_BEAUTIFY_COPY_ID" val="45080"/>
</p:tagLst>
</file>

<file path=ppt/tags/tag102.xml><?xml version="1.0" encoding="utf-8"?>
<p:tagLst xmlns:p="http://schemas.openxmlformats.org/presentationml/2006/main">
  <p:tag name="KSO_WM_FULL_TEXT_BEAUTIFY_COPY_ID" val="45081"/>
</p:tagLst>
</file>

<file path=ppt/tags/tag103.xml><?xml version="1.0" encoding="utf-8"?>
<p:tagLst xmlns:p="http://schemas.openxmlformats.org/presentationml/2006/main">
  <p:tag name="KSO_WM_FULL_TEXT_BEAUTIFY_COPY_ID" val="45082"/>
</p:tagLst>
</file>

<file path=ppt/tags/tag104.xml><?xml version="1.0" encoding="utf-8"?>
<p:tagLst xmlns:p="http://schemas.openxmlformats.org/presentationml/2006/main">
  <p:tag name="KSO_WM_FULL_TEXT_BEAUTIFY_COPY_ID" val="45083"/>
</p:tagLst>
</file>

<file path=ppt/tags/tag105.xml><?xml version="1.0" encoding="utf-8"?>
<p:tagLst xmlns:p="http://schemas.openxmlformats.org/presentationml/2006/main">
  <p:tag name="KSO_WM_FULL_TEXT_BEAUTIFY_COPY_ID" val="45084"/>
</p:tagLst>
</file>

<file path=ppt/tags/tag106.xml><?xml version="1.0" encoding="utf-8"?>
<p:tagLst xmlns:p="http://schemas.openxmlformats.org/presentationml/2006/main">
  <p:tag name="KSO_WM_FULL_TEXT_BEAUTIFY_COPY_ID" val="45085"/>
</p:tagLst>
</file>

<file path=ppt/tags/tag107.xml><?xml version="1.0" encoding="utf-8"?>
<p:tagLst xmlns:p="http://schemas.openxmlformats.org/presentationml/2006/main">
  <p:tag name="KSO_WM_FULL_TEXT_BEAUTIFY_COPY_ID" val="45086"/>
</p:tagLst>
</file>

<file path=ppt/tags/tag108.xml><?xml version="1.0" encoding="utf-8"?>
<p:tagLst xmlns:p="http://schemas.openxmlformats.org/presentationml/2006/main">
  <p:tag name="KSO_WM_FULL_TEXT_BEAUTIFY_COPY_ID" val="45087"/>
</p:tagLst>
</file>

<file path=ppt/tags/tag109.xml><?xml version="1.0" encoding="utf-8"?>
<p:tagLst xmlns:p="http://schemas.openxmlformats.org/presentationml/2006/main">
  <p:tag name="KSO_WM_FULL_TEXT_BEAUTIFY_COPY_ID" val="45088"/>
</p:tagLst>
</file>

<file path=ppt/tags/tag11.xml><?xml version="1.0" encoding="utf-8"?>
<p:tagLst xmlns:p="http://schemas.openxmlformats.org/presentationml/2006/main">
  <p:tag name="KSO_WM_FULL_TEXT_BEAUTIFY_COPY_ID" val="45077"/>
</p:tagLst>
</file>

<file path=ppt/tags/tag110.xml><?xml version="1.0" encoding="utf-8"?>
<p:tagLst xmlns:p="http://schemas.openxmlformats.org/presentationml/2006/main">
  <p:tag name="KSO_WM_FULL_TEXT_BEAUTIFY_COPY_ID" val="45089"/>
</p:tagLst>
</file>

<file path=ppt/tags/tag111.xml><?xml version="1.0" encoding="utf-8"?>
<p:tagLst xmlns:p="http://schemas.openxmlformats.org/presentationml/2006/main">
  <p:tag name="KSO_WM_FULL_TEXT_BEAUTIFY_COPY_ID" val="45090"/>
</p:tagLst>
</file>

<file path=ppt/tags/tag112.xml><?xml version="1.0" encoding="utf-8"?>
<p:tagLst xmlns:p="http://schemas.openxmlformats.org/presentationml/2006/main">
  <p:tag name="KSO_WM_FULL_TEXT_BEAUTIFY_COPY_ID" val="45091"/>
</p:tagLst>
</file>

<file path=ppt/tags/tag113.xml><?xml version="1.0" encoding="utf-8"?>
<p:tagLst xmlns:p="http://schemas.openxmlformats.org/presentationml/2006/main">
  <p:tag name="KSO_WM_FULL_TEXT_BEAUTIFY_COPY_ID" val="45092"/>
</p:tagLst>
</file>

<file path=ppt/tags/tag114.xml><?xml version="1.0" encoding="utf-8"?>
<p:tagLst xmlns:p="http://schemas.openxmlformats.org/presentationml/2006/main">
  <p:tag name="KSO_WM_FULL_TEXT_BEAUTIFY_COPY_ID" val="45093"/>
</p:tagLst>
</file>

<file path=ppt/tags/tag115.xml><?xml version="1.0" encoding="utf-8"?>
<p:tagLst xmlns:p="http://schemas.openxmlformats.org/presentationml/2006/main">
  <p:tag name="KSO_WM_FULL_TEXT_BEAUTIFY_COPY_ID" val="45094"/>
</p:tagLst>
</file>

<file path=ppt/tags/tag116.xml><?xml version="1.0" encoding="utf-8"?>
<p:tagLst xmlns:p="http://schemas.openxmlformats.org/presentationml/2006/main">
  <p:tag name="KSO_WM_FULL_TEXT_BEAUTIFY_COPY_ID" val="45095"/>
</p:tagLst>
</file>

<file path=ppt/tags/tag117.xml><?xml version="1.0" encoding="utf-8"?>
<p:tagLst xmlns:p="http://schemas.openxmlformats.org/presentationml/2006/main">
  <p:tag name="KSO_WM_FULL_TEXT_BEAUTIFY_COPY_ID" val="45096"/>
</p:tagLst>
</file>

<file path=ppt/tags/tag118.xml><?xml version="1.0" encoding="utf-8"?>
<p:tagLst xmlns:p="http://schemas.openxmlformats.org/presentationml/2006/main">
  <p:tag name="KSO_WM_FULL_TEXT_BEAUTIFY_COPY_ID" val="45097"/>
</p:tagLst>
</file>

<file path=ppt/tags/tag119.xml><?xml version="1.0" encoding="utf-8"?>
<p:tagLst xmlns:p="http://schemas.openxmlformats.org/presentationml/2006/main">
  <p:tag name="KSO_WM_FULL_TEXT_BEAUTIFY_COPY_ID" val="45098"/>
</p:tagLst>
</file>

<file path=ppt/tags/tag12.xml><?xml version="1.0" encoding="utf-8"?>
<p:tagLst xmlns:p="http://schemas.openxmlformats.org/presentationml/2006/main">
  <p:tag name="KSO_WM_FULL_TEXT_BEAUTIFY_COPY_ID" val="45078"/>
</p:tagLst>
</file>

<file path=ppt/tags/tag120.xml><?xml version="1.0" encoding="utf-8"?>
<p:tagLst xmlns:p="http://schemas.openxmlformats.org/presentationml/2006/main">
  <p:tag name="KSO_WM_FULL_TEXT_BEAUTIFY_COPY_ID" val="45099"/>
</p:tagLst>
</file>

<file path=ppt/tags/tag121.xml><?xml version="1.0" encoding="utf-8"?>
<p:tagLst xmlns:p="http://schemas.openxmlformats.org/presentationml/2006/main">
  <p:tag name="KSO_WM_FULL_TEXT_BEAUTIFY_COPY_ID" val="45100"/>
</p:tagLst>
</file>

<file path=ppt/tags/tag122.xml><?xml version="1.0" encoding="utf-8"?>
<p:tagLst xmlns:p="http://schemas.openxmlformats.org/presentationml/2006/main">
  <p:tag name="KSO_WM_FULL_TEXT_BEAUTIFY_COPY_ID" val="45101"/>
</p:tagLst>
</file>

<file path=ppt/tags/tag123.xml><?xml version="1.0" encoding="utf-8"?>
<p:tagLst xmlns:p="http://schemas.openxmlformats.org/presentationml/2006/main">
  <p:tag name="KSO_WM_FULL_TEXT_BEAUTIFY_COPY_ID" val="45102"/>
</p:tagLst>
</file>

<file path=ppt/tags/tag124.xml><?xml version="1.0" encoding="utf-8"?>
<p:tagLst xmlns:p="http://schemas.openxmlformats.org/presentationml/2006/main">
  <p:tag name="KSO_WM_FULL_TEXT_BEAUTIFY_COPY_ID" val="45103"/>
</p:tagLst>
</file>

<file path=ppt/tags/tag125.xml><?xml version="1.0" encoding="utf-8"?>
<p:tagLst xmlns:p="http://schemas.openxmlformats.org/presentationml/2006/main">
  <p:tag name="KSO_WM_FULL_TEXT_BEAUTIFY_COPY_ID" val="45104"/>
</p:tagLst>
</file>

<file path=ppt/tags/tag126.xml><?xml version="1.0" encoding="utf-8"?>
<p:tagLst xmlns:p="http://schemas.openxmlformats.org/presentationml/2006/main">
  <p:tag name="KSO_WM_FULL_TEXT_BEAUTIFY_COPY_ID" val="45105"/>
</p:tagLst>
</file>

<file path=ppt/tags/tag127.xml><?xml version="1.0" encoding="utf-8"?>
<p:tagLst xmlns:p="http://schemas.openxmlformats.org/presentationml/2006/main">
  <p:tag name="KSO_WM_FULL_TEXT_BEAUTIFY_COPY_ID" val="45106"/>
</p:tagLst>
</file>

<file path=ppt/tags/tag128.xml><?xml version="1.0" encoding="utf-8"?>
<p:tagLst xmlns:p="http://schemas.openxmlformats.org/presentationml/2006/main">
  <p:tag name="KSO_WM_FULL_TEXT_BEAUTIFY_COPY_ID" val="45107"/>
</p:tagLst>
</file>

<file path=ppt/tags/tag129.xml><?xml version="1.0" encoding="utf-8"?>
<p:tagLst xmlns:p="http://schemas.openxmlformats.org/presentationml/2006/main">
  <p:tag name="KSO_WM_FULL_TEXT_BEAUTIFY_COPY_ID" val="45108"/>
</p:tagLst>
</file>

<file path=ppt/tags/tag13.xml><?xml version="1.0" encoding="utf-8"?>
<p:tagLst xmlns:p="http://schemas.openxmlformats.org/presentationml/2006/main">
  <p:tag name="KSO_WM_FULL_TEXT_BEAUTIFY_COPY_ID" val="45079"/>
</p:tagLst>
</file>

<file path=ppt/tags/tag130.xml><?xml version="1.0" encoding="utf-8"?>
<p:tagLst xmlns:p="http://schemas.openxmlformats.org/presentationml/2006/main">
  <p:tag name="KSO_WM_FULL_TEXT_BEAUTIFY_COPY_ID" val="45109"/>
</p:tagLst>
</file>

<file path=ppt/tags/tag131.xml><?xml version="1.0" encoding="utf-8"?>
<p:tagLst xmlns:p="http://schemas.openxmlformats.org/presentationml/2006/main">
  <p:tag name="KSO_WM_FULL_TEXT_BEAUTIFY_COPY_ID" val="45110"/>
</p:tagLst>
</file>

<file path=ppt/tags/tag132.xml><?xml version="1.0" encoding="utf-8"?>
<p:tagLst xmlns:p="http://schemas.openxmlformats.org/presentationml/2006/main">
  <p:tag name="KSO_WM_FULL_TEXT_BEAUTIFY_COPY_ID" val="45111"/>
</p:tagLst>
</file>

<file path=ppt/tags/tag133.xml><?xml version="1.0" encoding="utf-8"?>
<p:tagLst xmlns:p="http://schemas.openxmlformats.org/presentationml/2006/main">
  <p:tag name="KSO_WM_FULL_TEXT_BEAUTIFY_COPY_ID" val="45112"/>
</p:tagLst>
</file>

<file path=ppt/tags/tag134.xml><?xml version="1.0" encoding="utf-8"?>
<p:tagLst xmlns:p="http://schemas.openxmlformats.org/presentationml/2006/main">
  <p:tag name="KSO_WM_FULL_TEXT_BEAUTIFY_COPY_ID" val="45113"/>
</p:tagLst>
</file>

<file path=ppt/tags/tag135.xml><?xml version="1.0" encoding="utf-8"?>
<p:tagLst xmlns:p="http://schemas.openxmlformats.org/presentationml/2006/main">
  <p:tag name="KSO_WM_FULL_TEXT_BEAUTIFY_COPY_ID" val="45114"/>
</p:tagLst>
</file>

<file path=ppt/tags/tag136.xml><?xml version="1.0" encoding="utf-8"?>
<p:tagLst xmlns:p="http://schemas.openxmlformats.org/presentationml/2006/main">
  <p:tag name="KSO_WM_FULL_TEXT_BEAUTIFY_COPY_ID" val="45115"/>
</p:tagLst>
</file>

<file path=ppt/tags/tag137.xml><?xml version="1.0" encoding="utf-8"?>
<p:tagLst xmlns:p="http://schemas.openxmlformats.org/presentationml/2006/main">
  <p:tag name="KSO_WM_FULL_TEXT_BEAUTIFY_COPY_ID" val="45116"/>
</p:tagLst>
</file>

<file path=ppt/tags/tag138.xml><?xml version="1.0" encoding="utf-8"?>
<p:tagLst xmlns:p="http://schemas.openxmlformats.org/presentationml/2006/main">
  <p:tag name="KSO_WM_FULL_TEXT_BEAUTIFY_COPY_ID" val="45117"/>
</p:tagLst>
</file>

<file path=ppt/tags/tag139.xml><?xml version="1.0" encoding="utf-8"?>
<p:tagLst xmlns:p="http://schemas.openxmlformats.org/presentationml/2006/main">
  <p:tag name="KSO_WM_FULL_TEXT_BEAUTIFY_COPY_ID" val="45118"/>
</p:tagLst>
</file>

<file path=ppt/tags/tag14.xml><?xml version="1.0" encoding="utf-8"?>
<p:tagLst xmlns:p="http://schemas.openxmlformats.org/presentationml/2006/main">
  <p:tag name="KSO_WM_FULL_TEXT_BEAUTIFY_COPY_ID" val="45080"/>
</p:tagLst>
</file>

<file path=ppt/tags/tag140.xml><?xml version="1.0" encoding="utf-8"?>
<p:tagLst xmlns:p="http://schemas.openxmlformats.org/presentationml/2006/main">
  <p:tag name="KSO_WM_FULL_TEXT_BEAUTIFY_COPY_ID" val="45119"/>
</p:tagLst>
</file>

<file path=ppt/tags/tag141.xml><?xml version="1.0" encoding="utf-8"?>
<p:tagLst xmlns:p="http://schemas.openxmlformats.org/presentationml/2006/main">
  <p:tag name="KSO_WM_FULL_TEXT_BEAUTIFY_COPY_ID" val="45120"/>
</p:tagLst>
</file>

<file path=ppt/tags/tag142.xml><?xml version="1.0" encoding="utf-8"?>
<p:tagLst xmlns:p="http://schemas.openxmlformats.org/presentationml/2006/main">
  <p:tag name="KSO_WM_FULL_TEXT_BEAUTIFY_COPY_ID" val="45121"/>
</p:tagLst>
</file>

<file path=ppt/tags/tag143.xml><?xml version="1.0" encoding="utf-8"?>
<p:tagLst xmlns:p="http://schemas.openxmlformats.org/presentationml/2006/main">
  <p:tag name="KSO_WM_FULL_TEXT_BEAUTIFY_COPY_ID" val="45122"/>
</p:tagLst>
</file>

<file path=ppt/tags/tag144.xml><?xml version="1.0" encoding="utf-8"?>
<p:tagLst xmlns:p="http://schemas.openxmlformats.org/presentationml/2006/main">
  <p:tag name="KSO_WM_FULL_TEXT_BEAUTIFY_COPY_ID" val="45123"/>
</p:tagLst>
</file>

<file path=ppt/tags/tag145.xml><?xml version="1.0" encoding="utf-8"?>
<p:tagLst xmlns:p="http://schemas.openxmlformats.org/presentationml/2006/main">
  <p:tag name="KSO_WM_FULL_TEXT_BEAUTIFY_COPY_ID" val="45124"/>
</p:tagLst>
</file>

<file path=ppt/tags/tag146.xml><?xml version="1.0" encoding="utf-8"?>
<p:tagLst xmlns:p="http://schemas.openxmlformats.org/presentationml/2006/main">
  <p:tag name="KSO_WM_FULL_TEXT_BEAUTIFY_COPY_ID" val="45125"/>
</p:tagLst>
</file>

<file path=ppt/tags/tag147.xml><?xml version="1.0" encoding="utf-8"?>
<p:tagLst xmlns:p="http://schemas.openxmlformats.org/presentationml/2006/main">
  <p:tag name="KSO_WM_FULL_TEXT_BEAUTIFY_COPY_ID" val="45126"/>
</p:tagLst>
</file>

<file path=ppt/tags/tag148.xml><?xml version="1.0" encoding="utf-8"?>
<p:tagLst xmlns:p="http://schemas.openxmlformats.org/presentationml/2006/main">
  <p:tag name="KSO_WM_FULL_TEXT_BEAUTIFY_COPY_ID" val="45127"/>
</p:tagLst>
</file>

<file path=ppt/tags/tag149.xml><?xml version="1.0" encoding="utf-8"?>
<p:tagLst xmlns:p="http://schemas.openxmlformats.org/presentationml/2006/main">
  <p:tag name="KSO_WM_FULL_TEXT_BEAUTIFY_COPY_ID" val="45128"/>
</p:tagLst>
</file>

<file path=ppt/tags/tag15.xml><?xml version="1.0" encoding="utf-8"?>
<p:tagLst xmlns:p="http://schemas.openxmlformats.org/presentationml/2006/main">
  <p:tag name="KSO_WM_FULL_TEXT_BEAUTIFY_COPY_ID" val="45081"/>
</p:tagLst>
</file>

<file path=ppt/tags/tag150.xml><?xml version="1.0" encoding="utf-8"?>
<p:tagLst xmlns:p="http://schemas.openxmlformats.org/presentationml/2006/main">
  <p:tag name="KSO_WM_FULL_TEXT_BEAUTIFY_COPY_ID" val="45129"/>
</p:tagLst>
</file>

<file path=ppt/tags/tag151.xml><?xml version="1.0" encoding="utf-8"?>
<p:tagLst xmlns:p="http://schemas.openxmlformats.org/presentationml/2006/main">
  <p:tag name="KSO_WM_FULL_TEXT_BEAUTIFY_COPY_ID" val="45130"/>
</p:tagLst>
</file>

<file path=ppt/tags/tag152.xml><?xml version="1.0" encoding="utf-8"?>
<p:tagLst xmlns:p="http://schemas.openxmlformats.org/presentationml/2006/main">
  <p:tag name="KSO_WM_FULL_TEXT_BEAUTIFY_COPY_ID" val="45131"/>
</p:tagLst>
</file>

<file path=ppt/tags/tag153.xml><?xml version="1.0" encoding="utf-8"?>
<p:tagLst xmlns:p="http://schemas.openxmlformats.org/presentationml/2006/main">
  <p:tag name="KSO_WM_FULL_TEXT_BEAUTIFY_COPY_ID" val="45133"/>
</p:tagLst>
</file>

<file path=ppt/tags/tag154.xml><?xml version="1.0" encoding="utf-8"?>
<p:tagLst xmlns:p="http://schemas.openxmlformats.org/presentationml/2006/main">
  <p:tag name="KSO_WM_FULL_TEXT_BEAUTIFY_COPY_ID" val="45134"/>
</p:tagLst>
</file>

<file path=ppt/tags/tag155.xml><?xml version="1.0" encoding="utf-8"?>
<p:tagLst xmlns:p="http://schemas.openxmlformats.org/presentationml/2006/main">
  <p:tag name="KSO_WM_FULL_TEXT_BEAUTIFY_COPY_ID" val="45135"/>
</p:tagLst>
</file>

<file path=ppt/tags/tag156.xml><?xml version="1.0" encoding="utf-8"?>
<p:tagLst xmlns:p="http://schemas.openxmlformats.org/presentationml/2006/main">
  <p:tag name="KSO_WM_FULL_TEXT_BEAUTIFY_COPY_ID" val="45137"/>
</p:tagLst>
</file>

<file path=ppt/tags/tag157.xml><?xml version="1.0" encoding="utf-8"?>
<p:tagLst xmlns:p="http://schemas.openxmlformats.org/presentationml/2006/main">
  <p:tag name="KSO_WM_FULL_TEXT_BEAUTIFY_COPY_ID" val="45138"/>
</p:tagLst>
</file>

<file path=ppt/tags/tag158.xml><?xml version="1.0" encoding="utf-8"?>
<p:tagLst xmlns:p="http://schemas.openxmlformats.org/presentationml/2006/main">
  <p:tag name="KSO_WM_FULL_TEXT_BEAUTIFY_COPY_ID" val="45140"/>
</p:tagLst>
</file>

<file path=ppt/tags/tag159.xml><?xml version="1.0" encoding="utf-8"?>
<p:tagLst xmlns:p="http://schemas.openxmlformats.org/presentationml/2006/main">
  <p:tag name="KSO_WM_FULL_TEXT_BEAUTIFY_COPY_ID" val="45141"/>
</p:tagLst>
</file>

<file path=ppt/tags/tag16.xml><?xml version="1.0" encoding="utf-8"?>
<p:tagLst xmlns:p="http://schemas.openxmlformats.org/presentationml/2006/main">
  <p:tag name="KSO_WM_FULL_TEXT_BEAUTIFY_COPY_ID" val="45082"/>
</p:tagLst>
</file>

<file path=ppt/tags/tag160.xml><?xml version="1.0" encoding="utf-8"?>
<p:tagLst xmlns:p="http://schemas.openxmlformats.org/presentationml/2006/main">
  <p:tag name="KSO_WM_FULL_TEXT_BEAUTIFY_COPY_ID" val="45143"/>
</p:tagLst>
</file>

<file path=ppt/tags/tag161.xml><?xml version="1.0" encoding="utf-8"?>
<p:tagLst xmlns:p="http://schemas.openxmlformats.org/presentationml/2006/main">
  <p:tag name="KSO_WM_FULL_TEXT_BEAUTIFY_COPY_ID" val="45144"/>
</p:tagLst>
</file>

<file path=ppt/tags/tag162.xml><?xml version="1.0" encoding="utf-8"?>
<p:tagLst xmlns:p="http://schemas.openxmlformats.org/presentationml/2006/main">
  <p:tag name="KSO_WM_FULL_TEXT_BEAUTIFY_COPY_ID" val="45145"/>
</p:tagLst>
</file>

<file path=ppt/tags/tag163.xml><?xml version="1.0" encoding="utf-8"?>
<p:tagLst xmlns:p="http://schemas.openxmlformats.org/presentationml/2006/main">
  <p:tag name="KSO_WM_FULL_TEXT_BEAUTIFY_COPY_ID" val="45147"/>
</p:tagLst>
</file>

<file path=ppt/tags/tag164.xml><?xml version="1.0" encoding="utf-8"?>
<p:tagLst xmlns:p="http://schemas.openxmlformats.org/presentationml/2006/main">
  <p:tag name="KSO_WM_FULL_TEXT_BEAUTIFY_COPY_ID" val="45148"/>
</p:tagLst>
</file>

<file path=ppt/tags/tag165.xml><?xml version="1.0" encoding="utf-8"?>
<p:tagLst xmlns:p="http://schemas.openxmlformats.org/presentationml/2006/main">
  <p:tag name="KSO_WM_FULL_TEXT_BEAUTIFY_COPY_ID" val="45149"/>
</p:tagLst>
</file>

<file path=ppt/tags/tag166.xml><?xml version="1.0" encoding="utf-8"?>
<p:tagLst xmlns:p="http://schemas.openxmlformats.org/presentationml/2006/main">
  <p:tag name="KSO_WM_FULL_TEXT_BEAUTIFY_COPY_ID" val="45150"/>
</p:tagLst>
</file>

<file path=ppt/tags/tag167.xml><?xml version="1.0" encoding="utf-8"?>
<p:tagLst xmlns:p="http://schemas.openxmlformats.org/presentationml/2006/main">
  <p:tag name="KSO_WM_FULL_TEXT_BEAUTIFY_COPY_ID" val="45151"/>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FULL_TEXT_BEAUTIFY_COPY_ID" val="45083"/>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TABLE_ENDDRAG_ORIGIN_RECT" val="448*640"/>
  <p:tag name="TABLE_ENDDRAG_RECT" val="17*80*448*640"/>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FULL_TEXT_BEAUTIFY_COPY_ID" val="45084"/>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TABLE_ENDDRAG_ORIGIN_RECT" val="942*364"/>
  <p:tag name="TABLE_ENDDRAG_RECT" val="10*62*942*364"/>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FULL_TEXT_BEAUTIFY_COPY_ID" val="45085"/>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2.xml><?xml version="1.0" encoding="utf-8"?>
<p:tagLst xmlns:p="http://schemas.openxmlformats.org/presentationml/2006/main">
  <p:tag name="KSO_WM_FULL_TEXT_BEAUTIFY_COPY_ID" val="45061"/>
</p:tagLst>
</file>

<file path=ppt/tags/tag20.xml><?xml version="1.0" encoding="utf-8"?>
<p:tagLst xmlns:p="http://schemas.openxmlformats.org/presentationml/2006/main">
  <p:tag name="KSO_WM_FULL_TEXT_BEAUTIFY_COPY_ID" val="45086"/>
</p:tagLst>
</file>

<file path=ppt/tags/tag21.xml><?xml version="1.0" encoding="utf-8"?>
<p:tagLst xmlns:p="http://schemas.openxmlformats.org/presentationml/2006/main">
  <p:tag name="KSO_WM_FULL_TEXT_BEAUTIFY_COPY_ID" val="45087"/>
</p:tagLst>
</file>

<file path=ppt/tags/tag22.xml><?xml version="1.0" encoding="utf-8"?>
<p:tagLst xmlns:p="http://schemas.openxmlformats.org/presentationml/2006/main">
  <p:tag name="KSO_WM_FULL_TEXT_BEAUTIFY_COPY_ID" val="45088"/>
</p:tagLst>
</file>

<file path=ppt/tags/tag23.xml><?xml version="1.0" encoding="utf-8"?>
<p:tagLst xmlns:p="http://schemas.openxmlformats.org/presentationml/2006/main">
  <p:tag name="KSO_WM_FULL_TEXT_BEAUTIFY_COPY_ID" val="45089"/>
</p:tagLst>
</file>

<file path=ppt/tags/tag24.xml><?xml version="1.0" encoding="utf-8"?>
<p:tagLst xmlns:p="http://schemas.openxmlformats.org/presentationml/2006/main">
  <p:tag name="KSO_WM_FULL_TEXT_BEAUTIFY_COPY_ID" val="45090"/>
</p:tagLst>
</file>

<file path=ppt/tags/tag25.xml><?xml version="1.0" encoding="utf-8"?>
<p:tagLst xmlns:p="http://schemas.openxmlformats.org/presentationml/2006/main">
  <p:tag name="KSO_WM_FULL_TEXT_BEAUTIFY_COPY_ID" val="45091"/>
</p:tagLst>
</file>

<file path=ppt/tags/tag26.xml><?xml version="1.0" encoding="utf-8"?>
<p:tagLst xmlns:p="http://schemas.openxmlformats.org/presentationml/2006/main">
  <p:tag name="KSO_WM_FULL_TEXT_BEAUTIFY_COPY_ID" val="45092"/>
</p:tagLst>
</file>

<file path=ppt/tags/tag27.xml><?xml version="1.0" encoding="utf-8"?>
<p:tagLst xmlns:p="http://schemas.openxmlformats.org/presentationml/2006/main">
  <p:tag name="KSO_WM_FULL_TEXT_BEAUTIFY_COPY_ID" val="45093"/>
</p:tagLst>
</file>

<file path=ppt/tags/tag28.xml><?xml version="1.0" encoding="utf-8"?>
<p:tagLst xmlns:p="http://schemas.openxmlformats.org/presentationml/2006/main">
  <p:tag name="KSO_WM_FULL_TEXT_BEAUTIFY_COPY_ID" val="45094"/>
</p:tagLst>
</file>

<file path=ppt/tags/tag29.xml><?xml version="1.0" encoding="utf-8"?>
<p:tagLst xmlns:p="http://schemas.openxmlformats.org/presentationml/2006/main">
  <p:tag name="KSO_WM_FULL_TEXT_BEAUTIFY_COPY_ID" val="45095"/>
</p:tagLst>
</file>

<file path=ppt/tags/tag3.xml><?xml version="1.0" encoding="utf-8"?>
<p:tagLst xmlns:p="http://schemas.openxmlformats.org/presentationml/2006/main">
  <p:tag name="KSO_WM_FULL_TEXT_BEAUTIFY_COPY_ID" val="45062"/>
</p:tagLst>
</file>

<file path=ppt/tags/tag30.xml><?xml version="1.0" encoding="utf-8"?>
<p:tagLst xmlns:p="http://schemas.openxmlformats.org/presentationml/2006/main">
  <p:tag name="KSO_WM_FULL_TEXT_BEAUTIFY_COPY_ID" val="45096"/>
</p:tagLst>
</file>

<file path=ppt/tags/tag31.xml><?xml version="1.0" encoding="utf-8"?>
<p:tagLst xmlns:p="http://schemas.openxmlformats.org/presentationml/2006/main">
  <p:tag name="KSO_WM_FULL_TEXT_BEAUTIFY_COPY_ID" val="45097"/>
</p:tagLst>
</file>

<file path=ppt/tags/tag32.xml><?xml version="1.0" encoding="utf-8"?>
<p:tagLst xmlns:p="http://schemas.openxmlformats.org/presentationml/2006/main">
  <p:tag name="KSO_WM_FULL_TEXT_BEAUTIFY_COPY_ID" val="45098"/>
</p:tagLst>
</file>

<file path=ppt/tags/tag33.xml><?xml version="1.0" encoding="utf-8"?>
<p:tagLst xmlns:p="http://schemas.openxmlformats.org/presentationml/2006/main">
  <p:tag name="KSO_WM_FULL_TEXT_BEAUTIFY_COPY_ID" val="45099"/>
</p:tagLst>
</file>

<file path=ppt/tags/tag34.xml><?xml version="1.0" encoding="utf-8"?>
<p:tagLst xmlns:p="http://schemas.openxmlformats.org/presentationml/2006/main">
  <p:tag name="KSO_WM_FULL_TEXT_BEAUTIFY_COPY_ID" val="45100"/>
</p:tagLst>
</file>

<file path=ppt/tags/tag35.xml><?xml version="1.0" encoding="utf-8"?>
<p:tagLst xmlns:p="http://schemas.openxmlformats.org/presentationml/2006/main">
  <p:tag name="KSO_WM_FULL_TEXT_BEAUTIFY_COPY_ID" val="45101"/>
</p:tagLst>
</file>

<file path=ppt/tags/tag36.xml><?xml version="1.0" encoding="utf-8"?>
<p:tagLst xmlns:p="http://schemas.openxmlformats.org/presentationml/2006/main">
  <p:tag name="KSO_WM_FULL_TEXT_BEAUTIFY_COPY_ID" val="45102"/>
</p:tagLst>
</file>

<file path=ppt/tags/tag37.xml><?xml version="1.0" encoding="utf-8"?>
<p:tagLst xmlns:p="http://schemas.openxmlformats.org/presentationml/2006/main">
  <p:tag name="KSO_WM_FULL_TEXT_BEAUTIFY_COPY_ID" val="45103"/>
</p:tagLst>
</file>

<file path=ppt/tags/tag38.xml><?xml version="1.0" encoding="utf-8"?>
<p:tagLst xmlns:p="http://schemas.openxmlformats.org/presentationml/2006/main">
  <p:tag name="KSO_WM_FULL_TEXT_BEAUTIFY_COPY_ID" val="45104"/>
</p:tagLst>
</file>

<file path=ppt/tags/tag39.xml><?xml version="1.0" encoding="utf-8"?>
<p:tagLst xmlns:p="http://schemas.openxmlformats.org/presentationml/2006/main">
  <p:tag name="KSO_WM_FULL_TEXT_BEAUTIFY_COPY_ID" val="45105"/>
</p:tagLst>
</file>

<file path=ppt/tags/tag4.xml><?xml version="1.0" encoding="utf-8"?>
<p:tagLst xmlns:p="http://schemas.openxmlformats.org/presentationml/2006/main">
  <p:tag name="KSO_WM_FULL_TEXT_BEAUTIFY_COPY_ID" val="45063"/>
</p:tagLst>
</file>

<file path=ppt/tags/tag40.xml><?xml version="1.0" encoding="utf-8"?>
<p:tagLst xmlns:p="http://schemas.openxmlformats.org/presentationml/2006/main">
  <p:tag name="KSO_WM_FULL_TEXT_BEAUTIFY_COPY_ID" val="45106"/>
</p:tagLst>
</file>

<file path=ppt/tags/tag41.xml><?xml version="1.0" encoding="utf-8"?>
<p:tagLst xmlns:p="http://schemas.openxmlformats.org/presentationml/2006/main">
  <p:tag name="KSO_WM_FULL_TEXT_BEAUTIFY_COPY_ID" val="45107"/>
</p:tagLst>
</file>

<file path=ppt/tags/tag42.xml><?xml version="1.0" encoding="utf-8"?>
<p:tagLst xmlns:p="http://schemas.openxmlformats.org/presentationml/2006/main">
  <p:tag name="KSO_WM_FULL_TEXT_BEAUTIFY_COPY_ID" val="45108"/>
</p:tagLst>
</file>

<file path=ppt/tags/tag43.xml><?xml version="1.0" encoding="utf-8"?>
<p:tagLst xmlns:p="http://schemas.openxmlformats.org/presentationml/2006/main">
  <p:tag name="KSO_WM_FULL_TEXT_BEAUTIFY_COPY_ID" val="45109"/>
</p:tagLst>
</file>

<file path=ppt/tags/tag44.xml><?xml version="1.0" encoding="utf-8"?>
<p:tagLst xmlns:p="http://schemas.openxmlformats.org/presentationml/2006/main">
  <p:tag name="KSO_WM_FULL_TEXT_BEAUTIFY_COPY_ID" val="45110"/>
</p:tagLst>
</file>

<file path=ppt/tags/tag45.xml><?xml version="1.0" encoding="utf-8"?>
<p:tagLst xmlns:p="http://schemas.openxmlformats.org/presentationml/2006/main">
  <p:tag name="KSO_WM_FULL_TEXT_BEAUTIFY_COPY_ID" val="45111"/>
</p:tagLst>
</file>

<file path=ppt/tags/tag46.xml><?xml version="1.0" encoding="utf-8"?>
<p:tagLst xmlns:p="http://schemas.openxmlformats.org/presentationml/2006/main">
  <p:tag name="KSO_WM_FULL_TEXT_BEAUTIFY_COPY_ID" val="45112"/>
</p:tagLst>
</file>

<file path=ppt/tags/tag47.xml><?xml version="1.0" encoding="utf-8"?>
<p:tagLst xmlns:p="http://schemas.openxmlformats.org/presentationml/2006/main">
  <p:tag name="KSO_WM_FULL_TEXT_BEAUTIFY_COPY_ID" val="45113"/>
</p:tagLst>
</file>

<file path=ppt/tags/tag48.xml><?xml version="1.0" encoding="utf-8"?>
<p:tagLst xmlns:p="http://schemas.openxmlformats.org/presentationml/2006/main">
  <p:tag name="KSO_WM_FULL_TEXT_BEAUTIFY_COPY_ID" val="45114"/>
</p:tagLst>
</file>

<file path=ppt/tags/tag49.xml><?xml version="1.0" encoding="utf-8"?>
<p:tagLst xmlns:p="http://schemas.openxmlformats.org/presentationml/2006/main">
  <p:tag name="KSO_WM_FULL_TEXT_BEAUTIFY_COPY_ID" val="45115"/>
</p:tagLst>
</file>

<file path=ppt/tags/tag5.xml><?xml version="1.0" encoding="utf-8"?>
<p:tagLst xmlns:p="http://schemas.openxmlformats.org/presentationml/2006/main">
  <p:tag name="KSO_WM_FULL_TEXT_BEAUTIFY_COPY_ID" val="45065"/>
</p:tagLst>
</file>

<file path=ppt/tags/tag50.xml><?xml version="1.0" encoding="utf-8"?>
<p:tagLst xmlns:p="http://schemas.openxmlformats.org/presentationml/2006/main">
  <p:tag name="KSO_WM_FULL_TEXT_BEAUTIFY_COPY_ID" val="45116"/>
</p:tagLst>
</file>

<file path=ppt/tags/tag51.xml><?xml version="1.0" encoding="utf-8"?>
<p:tagLst xmlns:p="http://schemas.openxmlformats.org/presentationml/2006/main">
  <p:tag name="KSO_WM_FULL_TEXT_BEAUTIFY_COPY_ID" val="45117"/>
</p:tagLst>
</file>

<file path=ppt/tags/tag52.xml><?xml version="1.0" encoding="utf-8"?>
<p:tagLst xmlns:p="http://schemas.openxmlformats.org/presentationml/2006/main">
  <p:tag name="KSO_WM_FULL_TEXT_BEAUTIFY_COPY_ID" val="45118"/>
</p:tagLst>
</file>

<file path=ppt/tags/tag53.xml><?xml version="1.0" encoding="utf-8"?>
<p:tagLst xmlns:p="http://schemas.openxmlformats.org/presentationml/2006/main">
  <p:tag name="KSO_WM_FULL_TEXT_BEAUTIFY_COPY_ID" val="45119"/>
</p:tagLst>
</file>

<file path=ppt/tags/tag54.xml><?xml version="1.0" encoding="utf-8"?>
<p:tagLst xmlns:p="http://schemas.openxmlformats.org/presentationml/2006/main">
  <p:tag name="KSO_WM_FULL_TEXT_BEAUTIFY_COPY_ID" val="45120"/>
</p:tagLst>
</file>

<file path=ppt/tags/tag55.xml><?xml version="1.0" encoding="utf-8"?>
<p:tagLst xmlns:p="http://schemas.openxmlformats.org/presentationml/2006/main">
  <p:tag name="KSO_WM_FULL_TEXT_BEAUTIFY_COPY_ID" val="45121"/>
</p:tagLst>
</file>

<file path=ppt/tags/tag56.xml><?xml version="1.0" encoding="utf-8"?>
<p:tagLst xmlns:p="http://schemas.openxmlformats.org/presentationml/2006/main">
  <p:tag name="KSO_WM_FULL_TEXT_BEAUTIFY_COPY_ID" val="45122"/>
</p:tagLst>
</file>

<file path=ppt/tags/tag57.xml><?xml version="1.0" encoding="utf-8"?>
<p:tagLst xmlns:p="http://schemas.openxmlformats.org/presentationml/2006/main">
  <p:tag name="KSO_WM_FULL_TEXT_BEAUTIFY_COPY_ID" val="45123"/>
</p:tagLst>
</file>

<file path=ppt/tags/tag58.xml><?xml version="1.0" encoding="utf-8"?>
<p:tagLst xmlns:p="http://schemas.openxmlformats.org/presentationml/2006/main">
  <p:tag name="KSO_WM_FULL_TEXT_BEAUTIFY_COPY_ID" val="45124"/>
</p:tagLst>
</file>

<file path=ppt/tags/tag59.xml><?xml version="1.0" encoding="utf-8"?>
<p:tagLst xmlns:p="http://schemas.openxmlformats.org/presentationml/2006/main">
  <p:tag name="KSO_WM_FULL_TEXT_BEAUTIFY_COPY_ID" val="45125"/>
</p:tagLst>
</file>

<file path=ppt/tags/tag6.xml><?xml version="1.0" encoding="utf-8"?>
<p:tagLst xmlns:p="http://schemas.openxmlformats.org/presentationml/2006/main">
  <p:tag name="KSO_WM_FULL_TEXT_BEAUTIFY_COPY_ID" val="45069"/>
</p:tagLst>
</file>

<file path=ppt/tags/tag60.xml><?xml version="1.0" encoding="utf-8"?>
<p:tagLst xmlns:p="http://schemas.openxmlformats.org/presentationml/2006/main">
  <p:tag name="KSO_WM_FULL_TEXT_BEAUTIFY_COPY_ID" val="45126"/>
</p:tagLst>
</file>

<file path=ppt/tags/tag61.xml><?xml version="1.0" encoding="utf-8"?>
<p:tagLst xmlns:p="http://schemas.openxmlformats.org/presentationml/2006/main">
  <p:tag name="KSO_WM_FULL_TEXT_BEAUTIFY_COPY_ID" val="45127"/>
</p:tagLst>
</file>

<file path=ppt/tags/tag62.xml><?xml version="1.0" encoding="utf-8"?>
<p:tagLst xmlns:p="http://schemas.openxmlformats.org/presentationml/2006/main">
  <p:tag name="KSO_WM_FULL_TEXT_BEAUTIFY_COPY_ID" val="45128"/>
</p:tagLst>
</file>

<file path=ppt/tags/tag63.xml><?xml version="1.0" encoding="utf-8"?>
<p:tagLst xmlns:p="http://schemas.openxmlformats.org/presentationml/2006/main">
  <p:tag name="KSO_WM_FULL_TEXT_BEAUTIFY_COPY_ID" val="45129"/>
</p:tagLst>
</file>

<file path=ppt/tags/tag64.xml><?xml version="1.0" encoding="utf-8"?>
<p:tagLst xmlns:p="http://schemas.openxmlformats.org/presentationml/2006/main">
  <p:tag name="KSO_WM_FULL_TEXT_BEAUTIFY_COPY_ID" val="45130"/>
</p:tagLst>
</file>

<file path=ppt/tags/tag65.xml><?xml version="1.0" encoding="utf-8"?>
<p:tagLst xmlns:p="http://schemas.openxmlformats.org/presentationml/2006/main">
  <p:tag name="KSO_WM_FULL_TEXT_BEAUTIFY_COPY_ID" val="45131"/>
</p:tagLst>
</file>

<file path=ppt/tags/tag66.xml><?xml version="1.0" encoding="utf-8"?>
<p:tagLst xmlns:p="http://schemas.openxmlformats.org/presentationml/2006/main">
  <p:tag name="KSO_WM_FULL_TEXT_BEAUTIFY_COPY_ID" val="45133"/>
</p:tagLst>
</file>

<file path=ppt/tags/tag67.xml><?xml version="1.0" encoding="utf-8"?>
<p:tagLst xmlns:p="http://schemas.openxmlformats.org/presentationml/2006/main">
  <p:tag name="KSO_WM_FULL_TEXT_BEAUTIFY_COPY_ID" val="45134"/>
</p:tagLst>
</file>

<file path=ppt/tags/tag68.xml><?xml version="1.0" encoding="utf-8"?>
<p:tagLst xmlns:p="http://schemas.openxmlformats.org/presentationml/2006/main">
  <p:tag name="KSO_WM_FULL_TEXT_BEAUTIFY_COPY_ID" val="45135"/>
</p:tagLst>
</file>

<file path=ppt/tags/tag69.xml><?xml version="1.0" encoding="utf-8"?>
<p:tagLst xmlns:p="http://schemas.openxmlformats.org/presentationml/2006/main">
  <p:tag name="KSO_WM_FULL_TEXT_BEAUTIFY_COPY_ID" val="45137"/>
</p:tagLst>
</file>

<file path=ppt/tags/tag7.xml><?xml version="1.0" encoding="utf-8"?>
<p:tagLst xmlns:p="http://schemas.openxmlformats.org/presentationml/2006/main">
  <p:tag name="KSO_WM_FULL_TEXT_BEAUTIFY_COPY_ID" val="45072"/>
</p:tagLst>
</file>

<file path=ppt/tags/tag70.xml><?xml version="1.0" encoding="utf-8"?>
<p:tagLst xmlns:p="http://schemas.openxmlformats.org/presentationml/2006/main">
  <p:tag name="KSO_WM_FULL_TEXT_BEAUTIFY_COPY_ID" val="45138"/>
</p:tagLst>
</file>

<file path=ppt/tags/tag71.xml><?xml version="1.0" encoding="utf-8"?>
<p:tagLst xmlns:p="http://schemas.openxmlformats.org/presentationml/2006/main">
  <p:tag name="KSO_WM_FULL_TEXT_BEAUTIFY_COPY_ID" val="45140"/>
</p:tagLst>
</file>

<file path=ppt/tags/tag72.xml><?xml version="1.0" encoding="utf-8"?>
<p:tagLst xmlns:p="http://schemas.openxmlformats.org/presentationml/2006/main">
  <p:tag name="KSO_WM_FULL_TEXT_BEAUTIFY_COPY_ID" val="45141"/>
</p:tagLst>
</file>

<file path=ppt/tags/tag73.xml><?xml version="1.0" encoding="utf-8"?>
<p:tagLst xmlns:p="http://schemas.openxmlformats.org/presentationml/2006/main">
  <p:tag name="KSO_WM_FULL_TEXT_BEAUTIFY_COPY_ID" val="45143"/>
</p:tagLst>
</file>

<file path=ppt/tags/tag74.xml><?xml version="1.0" encoding="utf-8"?>
<p:tagLst xmlns:p="http://schemas.openxmlformats.org/presentationml/2006/main">
  <p:tag name="KSO_WM_FULL_TEXT_BEAUTIFY_COPY_ID" val="45144"/>
</p:tagLst>
</file>

<file path=ppt/tags/tag75.xml><?xml version="1.0" encoding="utf-8"?>
<p:tagLst xmlns:p="http://schemas.openxmlformats.org/presentationml/2006/main">
  <p:tag name="KSO_WM_FULL_TEXT_BEAUTIFY_COPY_ID" val="45145"/>
</p:tagLst>
</file>

<file path=ppt/tags/tag76.xml><?xml version="1.0" encoding="utf-8"?>
<p:tagLst xmlns:p="http://schemas.openxmlformats.org/presentationml/2006/main">
  <p:tag name="KSO_WM_FULL_TEXT_BEAUTIFY_COPY_ID" val="45147"/>
</p:tagLst>
</file>

<file path=ppt/tags/tag77.xml><?xml version="1.0" encoding="utf-8"?>
<p:tagLst xmlns:p="http://schemas.openxmlformats.org/presentationml/2006/main">
  <p:tag name="KSO_WM_FULL_TEXT_BEAUTIFY_COPY_ID" val="45148"/>
</p:tagLst>
</file>

<file path=ppt/tags/tag78.xml><?xml version="1.0" encoding="utf-8"?>
<p:tagLst xmlns:p="http://schemas.openxmlformats.org/presentationml/2006/main">
  <p:tag name="KSO_WM_FULL_TEXT_BEAUTIFY_COPY_ID" val="45149"/>
</p:tagLst>
</file>

<file path=ppt/tags/tag79.xml><?xml version="1.0" encoding="utf-8"?>
<p:tagLst xmlns:p="http://schemas.openxmlformats.org/presentationml/2006/main">
  <p:tag name="KSO_WM_FULL_TEXT_BEAUTIFY_COPY_ID" val="45150"/>
</p:tagLst>
</file>

<file path=ppt/tags/tag8.xml><?xml version="1.0" encoding="utf-8"?>
<p:tagLst xmlns:p="http://schemas.openxmlformats.org/presentationml/2006/main">
  <p:tag name="KSO_WM_FULL_TEXT_BEAUTIFY_COPY_ID" val="45073"/>
</p:tagLst>
</file>

<file path=ppt/tags/tag80.xml><?xml version="1.0" encoding="utf-8"?>
<p:tagLst xmlns:p="http://schemas.openxmlformats.org/presentationml/2006/main">
  <p:tag name="KSO_WM_FULL_TEXT_BEAUTIFY_COPY_ID" val="45151"/>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FULL_TEXT_BEAUTIFY_COPY_ID" val="45061"/>
</p:tagLst>
</file>

<file path=ppt/tags/tag9.xml><?xml version="1.0" encoding="utf-8"?>
<p:tagLst xmlns:p="http://schemas.openxmlformats.org/presentationml/2006/main">
  <p:tag name="KSO_WM_FULL_TEXT_BEAUTIFY_COPY_ID" val="45074"/>
</p:tagLst>
</file>

<file path=ppt/tags/tag90.xml><?xml version="1.0" encoding="utf-8"?>
<p:tagLst xmlns:p="http://schemas.openxmlformats.org/presentationml/2006/main">
  <p:tag name="KSO_WM_FULL_TEXT_BEAUTIFY_COPY_ID" val="45062"/>
</p:tagLst>
</file>

<file path=ppt/tags/tag91.xml><?xml version="1.0" encoding="utf-8"?>
<p:tagLst xmlns:p="http://schemas.openxmlformats.org/presentationml/2006/main">
  <p:tag name="KSO_WM_FULL_TEXT_BEAUTIFY_COPY_ID" val="45063"/>
</p:tagLst>
</file>

<file path=ppt/tags/tag92.xml><?xml version="1.0" encoding="utf-8"?>
<p:tagLst xmlns:p="http://schemas.openxmlformats.org/presentationml/2006/main">
  <p:tag name="KSO_WM_FULL_TEXT_BEAUTIFY_COPY_ID" val="45065"/>
</p:tagLst>
</file>

<file path=ppt/tags/tag93.xml><?xml version="1.0" encoding="utf-8"?>
<p:tagLst xmlns:p="http://schemas.openxmlformats.org/presentationml/2006/main">
  <p:tag name="KSO_WM_FULL_TEXT_BEAUTIFY_COPY_ID" val="45069"/>
</p:tagLst>
</file>

<file path=ppt/tags/tag94.xml><?xml version="1.0" encoding="utf-8"?>
<p:tagLst xmlns:p="http://schemas.openxmlformats.org/presentationml/2006/main">
  <p:tag name="KSO_WM_FULL_TEXT_BEAUTIFY_COPY_ID" val="45072"/>
</p:tagLst>
</file>

<file path=ppt/tags/tag95.xml><?xml version="1.0" encoding="utf-8"?>
<p:tagLst xmlns:p="http://schemas.openxmlformats.org/presentationml/2006/main">
  <p:tag name="KSO_WM_FULL_TEXT_BEAUTIFY_COPY_ID" val="45073"/>
</p:tagLst>
</file>

<file path=ppt/tags/tag96.xml><?xml version="1.0" encoding="utf-8"?>
<p:tagLst xmlns:p="http://schemas.openxmlformats.org/presentationml/2006/main">
  <p:tag name="KSO_WM_FULL_TEXT_BEAUTIFY_COPY_ID" val="45074"/>
</p:tagLst>
</file>

<file path=ppt/tags/tag97.xml><?xml version="1.0" encoding="utf-8"?>
<p:tagLst xmlns:p="http://schemas.openxmlformats.org/presentationml/2006/main">
  <p:tag name="KSO_WM_FULL_TEXT_BEAUTIFY_COPY_ID" val="45076"/>
</p:tagLst>
</file>

<file path=ppt/tags/tag98.xml><?xml version="1.0" encoding="utf-8"?>
<p:tagLst xmlns:p="http://schemas.openxmlformats.org/presentationml/2006/main">
  <p:tag name="KSO_WM_FULL_TEXT_BEAUTIFY_COPY_ID" val="45077"/>
</p:tagLst>
</file>

<file path=ppt/tags/tag99.xml><?xml version="1.0" encoding="utf-8"?>
<p:tagLst xmlns:p="http://schemas.openxmlformats.org/presentationml/2006/main">
  <p:tag name="KSO_WM_FULL_TEXT_BEAUTIFY_COPY_ID" val="45078"/>
</p:tagLst>
</file>

<file path=ppt/theme/theme1.xml><?xml version="1.0" encoding="utf-8"?>
<a:theme xmlns:a="http://schemas.openxmlformats.org/drawingml/2006/main" name="29_Office 主题">
  <a:themeElements>
    <a:clrScheme name="自定义 4">
      <a:dk1>
        <a:sysClr val="windowText" lastClr="000000"/>
      </a:dk1>
      <a:lt1>
        <a:sysClr val="window" lastClr="FFFFFF"/>
      </a:lt1>
      <a:dk2>
        <a:srgbClr val="1F497D"/>
      </a:dk2>
      <a:lt2>
        <a:srgbClr val="EEECE1"/>
      </a:lt2>
      <a:accent1>
        <a:srgbClr val="953734"/>
      </a:accent1>
      <a:accent2>
        <a:srgbClr val="7F7F7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夏雨家 https://xnwe.taobao.com/">
  <a:themeElements>
    <a:clrScheme name="MC-欧美风主题色">
      <a:dk1>
        <a:srgbClr val="000000"/>
      </a:dk1>
      <a:lt1>
        <a:srgbClr val="FFFFFF"/>
      </a:lt1>
      <a:dk2>
        <a:srgbClr val="44546A"/>
      </a:dk2>
      <a:lt2>
        <a:srgbClr val="E7E6E6"/>
      </a:lt2>
      <a:accent1>
        <a:srgbClr val="268F9C"/>
      </a:accent1>
      <a:accent2>
        <a:srgbClr val="2A566E"/>
      </a:accent2>
      <a:accent3>
        <a:srgbClr val="D71D49"/>
      </a:accent3>
      <a:accent4>
        <a:srgbClr val="268F9C"/>
      </a:accent4>
      <a:accent5>
        <a:srgbClr val="2A566E"/>
      </a:accent5>
      <a:accent6>
        <a:srgbClr val="D71D49"/>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版权归“一起课件”所有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17976</Words>
  <Application>WPS 演示</Application>
  <PresentationFormat>宽屏</PresentationFormat>
  <Paragraphs>431</Paragraphs>
  <Slides>22</Slides>
  <Notes>4</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22</vt:i4>
      </vt:variant>
    </vt:vector>
  </HeadingPairs>
  <TitlesOfParts>
    <vt:vector size="45" baseType="lpstr">
      <vt:lpstr>Arial</vt:lpstr>
      <vt:lpstr>宋体</vt:lpstr>
      <vt:lpstr>Wingdings</vt:lpstr>
      <vt:lpstr>微软雅黑</vt:lpstr>
      <vt:lpstr>Something Fishy</vt:lpstr>
      <vt:lpstr>HelveticaNeue</vt:lpstr>
      <vt:lpstr>华文新魏</vt:lpstr>
      <vt:lpstr>Wingdings</vt:lpstr>
      <vt:lpstr>Calibri</vt:lpstr>
      <vt:lpstr>黑体</vt:lpstr>
      <vt:lpstr>Times New Roman</vt:lpstr>
      <vt:lpstr>Calibri</vt:lpstr>
      <vt:lpstr>Times New Roman</vt:lpstr>
      <vt:lpstr>Segoe Print</vt:lpstr>
      <vt:lpstr>Arial Unicode MS</vt:lpstr>
      <vt:lpstr>Calibri Light</vt:lpstr>
      <vt:lpstr>等线</vt:lpstr>
      <vt:lpstr>等线 Light</vt:lpstr>
      <vt:lpstr>Impact</vt:lpstr>
      <vt:lpstr>29_Office 主题</vt:lpstr>
      <vt:lpstr>夏雨家 https://xnwe.taobao.com/</vt:lpstr>
      <vt:lpstr>1_Office 主题</vt:lpstr>
      <vt:lpstr>版权归“一起课件”所有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349</cp:revision>
  <dcterms:created xsi:type="dcterms:W3CDTF">2019-06-19T02:08:00Z</dcterms:created>
  <dcterms:modified xsi:type="dcterms:W3CDTF">2025-11-10T03:33:10Z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8EF68FD140BF4AF28403C7938D2C5787_11</vt:lpwstr>
  </property>
</Properties>
</file>