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86" r:id="rId3"/>
    <p:sldId id="256" r:id="rId4"/>
    <p:sldId id="271" r:id="rId5"/>
    <p:sldId id="272" r:id="rId6"/>
    <p:sldId id="273" r:id="rId7"/>
    <p:sldId id="274" r:id="rId8"/>
    <p:sldId id="275" r:id="rId9"/>
    <p:sldId id="276" r:id="rId10"/>
    <p:sldId id="278" r:id="rId11"/>
    <p:sldId id="280" r:id="rId12"/>
    <p:sldId id="281" r:id="rId13"/>
    <p:sldId id="282" r:id="rId14"/>
    <p:sldId id="283" r:id="rId15"/>
    <p:sldId id="277" r:id="rId16"/>
    <p:sldId id="284" r:id="rId17"/>
  </p:sldIdLst>
  <p:sldSz cx="18288000" cy="10287000"/>
  <p:notesSz cx="6858000" cy="9144000"/>
  <p:embeddedFontLst>
    <p:embeddedFont>
      <p:font typeface="可画标题黑-简" panose="020B0500000000000000"/>
      <p:regular r:id="rId21"/>
    </p:embeddedFont>
    <p:embeddedFont>
      <p:font typeface="Calibri" panose="020F0502020204030204"/>
      <p:regular r:id="rId22"/>
      <p:bold r:id="rId23"/>
      <p:italic r:id="rId24"/>
      <p:boldItalic r:id="rId25"/>
    </p:embeddedFont>
    <p:embeddedFont>
      <p:font typeface="等线" panose="02010600030101010101" pitchFamily="2" charset="-122"/>
      <p:regular r:id="rId26"/>
    </p:embeddedFont>
    <p:embeddedFont>
      <p:font typeface="仿宋" panose="02010609060101010101" pitchFamily="49" charset="-122"/>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深色样式 2 - 强调 3/强调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39" d="100"/>
          <a:sy n="39" d="100"/>
        </p:scale>
        <p:origin x="94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pic>
        <p:nvPicPr>
          <p:cNvPr id="5124" name="图片 6" descr="logo横版 png"/>
          <p:cNvPicPr>
            <a:picLocks noChangeAspect="1"/>
          </p:cNvPicPr>
          <p:nvPr userDrawn="1"/>
        </p:nvPicPr>
        <p:blipFill>
          <a:blip r:embed="rId12"/>
          <a:stretch>
            <a:fillRect/>
          </a:stretch>
        </p:blipFill>
        <p:spPr>
          <a:xfrm>
            <a:off x="16664940" y="460375"/>
            <a:ext cx="1077595" cy="113982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035050"/>
            <a:ext cx="10406380" cy="8216900"/>
          </a:xfrm>
          <a:prstGeom prst="rect">
            <a:avLst/>
          </a:prstGeom>
          <a:noFill/>
          <a:ln w="9525">
            <a:noFill/>
          </a:ln>
        </p:spPr>
        <p:txBody>
          <a:bodyPr wrap="square" anchor="t">
            <a:spAutoFit/>
          </a:bodyPr>
          <a:p>
            <a:r>
              <a:rPr lang="zh-CN" altLang="en-US" sz="66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6600" b="1">
              <a:solidFill>
                <a:srgbClr val="FF0000"/>
              </a:solidFill>
              <a:latin typeface="HelveticaNeue" pitchFamily="2" charset="0"/>
              <a:ea typeface="宋体" panose="02010600030101010101" pitchFamily="2" charset="-122"/>
            </a:endParaRPr>
          </a:p>
          <a:p>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更多教学资源请关注</a:t>
            </a:r>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公众号：溯恩英语</a:t>
            </a:r>
            <a:endParaRPr lang="zh-CN" altLang="en-US" sz="6600" b="1">
              <a:solidFill>
                <a:srgbClr val="FF0000"/>
              </a:solidFill>
              <a:latin typeface="HelveticaNeue" pitchFamily="2" charset="0"/>
              <a:ea typeface="宋体" panose="02010600030101010101" pitchFamily="2" charset="-122"/>
            </a:endParaRPr>
          </a:p>
        </p:txBody>
      </p:sp>
      <p:sp>
        <p:nvSpPr>
          <p:cNvPr id="5122" name="矩形 3"/>
          <p:cNvSpPr/>
          <p:nvPr/>
        </p:nvSpPr>
        <p:spPr>
          <a:xfrm>
            <a:off x="12367895" y="4172585"/>
            <a:ext cx="5110480" cy="1014730"/>
          </a:xfrm>
          <a:prstGeom prst="rect">
            <a:avLst/>
          </a:prstGeom>
          <a:noFill/>
          <a:ln w="9525">
            <a:noFill/>
          </a:ln>
        </p:spPr>
        <p:txBody>
          <a:bodyPr wrap="square" anchor="t">
            <a:spAutoFit/>
          </a:bodyPr>
          <a:p>
            <a:r>
              <a:rPr lang="zh-CN" altLang="en-US" sz="6000" b="1">
                <a:latin typeface="华文新魏" pitchFamily="2" charset="-122"/>
                <a:ea typeface="宋体" panose="02010600030101010101" pitchFamily="2" charset="-122"/>
              </a:rPr>
              <a:t>知识产权声明</a:t>
            </a:r>
            <a:endParaRPr lang="zh-CN" altLang="en-US" sz="6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9089390" y="893445"/>
            <a:ext cx="8500110" cy="2752725"/>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12748260" y="5187315"/>
            <a:ext cx="4150360" cy="414782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447800" y="342900"/>
            <a:ext cx="16581947" cy="10035935"/>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Freeform 6"/>
          <p:cNvSpPr/>
          <p:nvPr/>
        </p:nvSpPr>
        <p:spPr>
          <a:xfrm rot="21358552">
            <a:off x="-403861" y="5039771"/>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838200" y="736312"/>
            <a:ext cx="9144000" cy="584775"/>
          </a:xfrm>
          <a:prstGeom prst="rect">
            <a:avLst/>
          </a:prstGeom>
          <a:noFill/>
        </p:spPr>
        <p:txBody>
          <a:bodyPr wrap="square">
            <a:spAutoFit/>
          </a:bodyPr>
          <a:lstStyle/>
          <a:p>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温州二模</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7" name="文本框 6"/>
          <p:cNvSpPr txBox="1"/>
          <p:nvPr/>
        </p:nvSpPr>
        <p:spPr>
          <a:xfrm>
            <a:off x="3048000" y="2360875"/>
            <a:ext cx="13792200" cy="6863417"/>
          </a:xfrm>
          <a:prstGeom prst="rect">
            <a:avLst/>
          </a:prstGeom>
          <a:noFill/>
        </p:spPr>
        <p:txBody>
          <a:bodyPr wrap="square">
            <a:spAutoFit/>
          </a:bodyPr>
          <a:lstStyle/>
          <a:p>
            <a:pPr marL="0" marR="0" lvl="0" indent="0" algn="l"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Dear Alice,</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Guess what? We surprised our English teacher last week.</a:t>
            </a: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r>
              <a:rPr lang="en-US" altLang="zh-CN" sz="3200" noProof="0"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Last Monday, on our English teacher’s birthday, we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prepared a surprise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during the break. While some girls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decorated the classroom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with balloons and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made hand-written cards</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the boys secretly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put a birthday cake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on the desk. </a:t>
            </a:r>
            <a:r>
              <a:rPr kumimoji="0" lang="en-US" altLang="zh-CN"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The second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she walked in, we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erupted in cheers</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200" b="0" i="0" u="none" strike="noStrike" kern="1200" cap="none" spc="0" normalizeH="0" baseline="0" noProof="0" dirty="0">
                <a:ln>
                  <a:noFill/>
                </a:ln>
                <a:solidFill>
                  <a:srgbClr val="00B05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singing</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 the birthday song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and </a:t>
            </a:r>
            <a:r>
              <a:rPr kumimoji="0" lang="en-US" altLang="zh-CN" sz="3200" b="0" i="0" u="none" strike="noStrike" kern="1200" cap="none" spc="0" normalizeH="0" baseline="0" noProof="0" dirty="0">
                <a:ln>
                  <a:noFill/>
                </a:ln>
                <a:solidFill>
                  <a:prstClr val="black"/>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sharing</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our warm wishes.</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This warm experience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left a deep impression on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me. I felt extremely delighted and proud. The smile on our teacher’s face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made all our efforts worthwhile</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Besides, this activity </a:t>
            </a:r>
            <a:r>
              <a:rPr kumimoji="0" lang="en-US" altLang="zh-CN" sz="3200" b="0" i="0" u="none" strike="noStrike" kern="1200" cap="none" spc="0" normalizeH="0" baseline="0" noProof="0" dirty="0">
                <a:ln>
                  <a:noFill/>
                </a:ln>
                <a:solidFill>
                  <a:srgbClr val="00B050"/>
                </a:solidFill>
                <a:effectLst/>
                <a:uLnTx/>
                <a:uFillTx/>
                <a:latin typeface="Times New Roman" panose="02020603050405020304" pitchFamily="18" charset="0"/>
                <a:ea typeface="宋体" panose="02010600030101010101" pitchFamily="2" charset="-122"/>
                <a:cs typeface="Times New Roman" panose="02020603050405020304" pitchFamily="18" charset="0"/>
              </a:rPr>
              <a:t>strengthened our teacher-student bond </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and made our class more united. Most importantly, it taught me the true meaning of gratitude. </a:t>
            </a:r>
            <a:r>
              <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Showing love and care to others can make the world warmer.</a:t>
            </a:r>
            <a:endParaRPr kumimoji="0" lang="en-US" altLang="zh-CN" sz="32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Have you ever prepared a surprise for others? I’m looking forward to your reply.</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r"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Yours,</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r"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Li Hua</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Freeform 3"/>
          <p:cNvSpPr/>
          <p:nvPr/>
        </p:nvSpPr>
        <p:spPr>
          <a:xfrm rot="3742500">
            <a:off x="4025913" y="-610488"/>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9" name="Group 15"/>
          <p:cNvGrpSpPr/>
          <p:nvPr/>
        </p:nvGrpSpPr>
        <p:grpSpPr>
          <a:xfrm>
            <a:off x="366925" y="517170"/>
            <a:ext cx="605092" cy="1023057"/>
            <a:chOff x="0" y="0"/>
            <a:chExt cx="806789" cy="1364077"/>
          </a:xfrm>
        </p:grpSpPr>
        <p:sp>
          <p:nvSpPr>
            <p:cNvPr id="10"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Freeform 4"/>
          <p:cNvSpPr/>
          <p:nvPr/>
        </p:nvSpPr>
        <p:spPr>
          <a:xfrm rot="2700000" flipH="1">
            <a:off x="16226767" y="7569295"/>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447799" y="229294"/>
            <a:ext cx="16581947" cy="10035935"/>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Freeform 6"/>
          <p:cNvSpPr/>
          <p:nvPr/>
        </p:nvSpPr>
        <p:spPr>
          <a:xfrm rot="21358552">
            <a:off x="-403861" y="5039771"/>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838200" y="736312"/>
            <a:ext cx="9144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温州官方</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3086100" y="2438945"/>
            <a:ext cx="13792200" cy="6017032"/>
          </a:xfrm>
          <a:prstGeom prst="rect">
            <a:avLst/>
          </a:prstGeom>
          <a:noFill/>
        </p:spPr>
        <p:txBody>
          <a:bodyPr wrap="square">
            <a:spAutoFit/>
          </a:bodyPr>
          <a:lstStyle/>
          <a:p>
            <a:pPr lvl="0">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Dear Alice,</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     Guess what? We surprised our English teacher last week!</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     It was her birthday last Monday. During the break, we prepared a small but warm surprise. Some girls decorated the classroom with colorful balloons and hand-made cards. Meanwhile, boys prepared a birthday cake with candles. When she walked into the classroom, we all shouted "Happy birthday" loudly. She was so surprised and delighted that her eyes were filled with tears. We also sang the birthday song together.</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    This experience made me realize how wonderful it is to express our love and gratitude to teachers. It not only brought joy to our teacher but also strengthened the bond between us.</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gn="r">
              <a:lnSpc>
                <a:spcPts val="3300"/>
              </a:lnSpc>
              <a:defRPr/>
            </a:pPr>
            <a:r>
              <a:rPr lang="en-US" altLang="zh-CN" sz="3200" dirty="0">
                <a:solidFill>
                  <a:prstClr val="black"/>
                </a:solidFill>
                <a:latin typeface="Times New Roman" panose="02020603050405020304" pitchFamily="18" charset="0"/>
                <a:cs typeface="Times New Roman" panose="02020603050405020304" pitchFamily="18" charset="0"/>
              </a:rPr>
              <a:t>Yours</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r" defTabSz="914400" rtl="0" eaLnBrk="1" fontAlgn="auto" latinLnBrk="0" hangingPunct="1">
              <a:lnSpc>
                <a:spcPts val="33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Li Hua</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ts val="3300"/>
              </a:lnSpc>
              <a:spcBef>
                <a:spcPts val="0"/>
              </a:spcBef>
              <a:spcAft>
                <a:spcPts val="0"/>
              </a:spcAft>
              <a:buClrTx/>
              <a:buSzTx/>
              <a:buFontTx/>
              <a:buNone/>
              <a:defRPr/>
            </a:pP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Freeform 3"/>
          <p:cNvSpPr/>
          <p:nvPr/>
        </p:nvSpPr>
        <p:spPr>
          <a:xfrm rot="3742500">
            <a:off x="4025913" y="-610488"/>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9" name="Group 15"/>
          <p:cNvGrpSpPr/>
          <p:nvPr/>
        </p:nvGrpSpPr>
        <p:grpSpPr>
          <a:xfrm>
            <a:off x="366925" y="517170"/>
            <a:ext cx="605092" cy="1023057"/>
            <a:chOff x="0" y="0"/>
            <a:chExt cx="806789" cy="1364077"/>
          </a:xfrm>
        </p:grpSpPr>
        <p:sp>
          <p:nvSpPr>
            <p:cNvPr id="10"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Freeform 4"/>
          <p:cNvSpPr/>
          <p:nvPr/>
        </p:nvSpPr>
        <p:spPr>
          <a:xfrm rot="2700000" flipH="1">
            <a:off x="16226767" y="7569295"/>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447800" y="342900"/>
            <a:ext cx="16581947" cy="10035935"/>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Freeform 6"/>
          <p:cNvSpPr/>
          <p:nvPr/>
        </p:nvSpPr>
        <p:spPr>
          <a:xfrm rot="21358552">
            <a:off x="-703218" y="5034287"/>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838200" y="736312"/>
            <a:ext cx="9144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台州</a:t>
            </a:r>
            <a:r>
              <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二模</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2913468" y="1826434"/>
            <a:ext cx="13792200" cy="6355586"/>
          </a:xfrm>
          <a:prstGeom prst="rect">
            <a:avLst/>
          </a:prstGeom>
          <a:noFill/>
        </p:spPr>
        <p:txBody>
          <a:bodyPr wrap="square">
            <a:spAutoFit/>
          </a:bodyPr>
          <a:lstStyle/>
          <a:p>
            <a:pPr lvl="0">
              <a:lnSpc>
                <a:spcPts val="3300"/>
              </a:lnSpc>
              <a:defRPr/>
            </a:pPr>
            <a:endParaRPr lang="en-US" altLang="zh-CN" sz="3200" dirty="0">
              <a:solidFill>
                <a:prstClr val="black"/>
              </a:solidFill>
              <a:latin typeface="Times New Roman" panose="02020603050405020304" pitchFamily="18" charset="0"/>
              <a:cs typeface="Times New Roman" panose="02020603050405020304" pitchFamily="18" charset="0"/>
            </a:endParaRPr>
          </a:p>
          <a:p>
            <a:pPr algn="ctr"/>
            <a:r>
              <a:rPr lang="en-US" altLang="zh-CN" sz="3200" b="1" dirty="0">
                <a:latin typeface="Times New Roman" panose="02020603050405020304" pitchFamily="18" charset="0"/>
                <a:cs typeface="Times New Roman" panose="02020603050405020304" pitchFamily="18" charset="0"/>
              </a:rPr>
              <a:t>A Small Act Warms My Heart</a:t>
            </a:r>
            <a:endParaRPr lang="en-US" altLang="zh-CN" sz="3200" b="1" dirty="0">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One rainy afternoon, I forgot my umbrella and stood helplessly at the school gate. My </a:t>
            </a:r>
            <a:r>
              <a:rPr lang="en-US" altLang="zh-CN" sz="3200" dirty="0" err="1">
                <a:solidFill>
                  <a:prstClr val="black"/>
                </a:solidFill>
                <a:latin typeface="Times New Roman" panose="02020603050405020304" pitchFamily="18" charset="0"/>
                <a:cs typeface="Times New Roman" panose="02020603050405020304" pitchFamily="18" charset="0"/>
              </a:rPr>
              <a:t>deskmate</a:t>
            </a:r>
            <a:r>
              <a:rPr lang="en-US" altLang="zh-CN" sz="3200" dirty="0">
                <a:solidFill>
                  <a:prstClr val="black"/>
                </a:solidFill>
                <a:latin typeface="Times New Roman" panose="02020603050405020304" pitchFamily="18" charset="0"/>
                <a:cs typeface="Times New Roman" panose="02020603050405020304" pitchFamily="18" charset="0"/>
              </a:rPr>
              <a:t> Lucy noticed. Sensing my anxiety in the sudden rain, Lucy immediately stepped forward, holding an umbrella over my head and sharing her with me. She accompanied me to the classroom, walking slowly and chatting gently to ease my tension.</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This small act set me thinking deeply. I felt extremely warm and deeply moved. The kindness from my classmate drove away my helplessness. Besides, this small act strengthens our friendship and creates a harmonious and warm class atmosphere. Most importantly, it teaches me that kindness lies in small daily acts. </a:t>
            </a:r>
            <a:r>
              <a:rPr lang="en-US" altLang="zh-CN" sz="3200" dirty="0">
                <a:solidFill>
                  <a:srgbClr val="FF0000"/>
                </a:solidFill>
                <a:latin typeface="Times New Roman" panose="02020603050405020304" pitchFamily="18" charset="0"/>
                <a:cs typeface="Times New Roman" panose="02020603050405020304" pitchFamily="18" charset="0"/>
              </a:rPr>
              <a:t>A little care can make a big difference.</a:t>
            </a:r>
            <a:endParaRPr lang="en-US" altLang="zh-CN" sz="3200" dirty="0">
              <a:solidFill>
                <a:srgbClr val="FF0000"/>
              </a:solidFill>
              <a:latin typeface="Times New Roman" panose="02020603050405020304" pitchFamily="18" charset="0"/>
              <a:cs typeface="Times New Roman" panose="02020603050405020304" pitchFamily="18" charset="0"/>
            </a:endParaRPr>
          </a:p>
          <a:p>
            <a:pPr lvl="0">
              <a:lnSpc>
                <a:spcPts val="3300"/>
              </a:lnSpc>
              <a:defRPr/>
            </a:pPr>
            <a:endParaRPr lang="en-US" altLang="zh-CN" sz="3200" dirty="0">
              <a:solidFill>
                <a:prstClr val="black"/>
              </a:solidFill>
              <a:latin typeface="Times New Roman" panose="02020603050405020304" pitchFamily="18" charset="0"/>
              <a:cs typeface="Times New Roman" panose="02020603050405020304" pitchFamily="18" charset="0"/>
            </a:endParaRPr>
          </a:p>
        </p:txBody>
      </p:sp>
      <p:sp>
        <p:nvSpPr>
          <p:cNvPr id="8" name="Freeform 3"/>
          <p:cNvSpPr/>
          <p:nvPr/>
        </p:nvSpPr>
        <p:spPr>
          <a:xfrm rot="3742500">
            <a:off x="4025913" y="-610488"/>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9" name="Group 15"/>
          <p:cNvGrpSpPr/>
          <p:nvPr/>
        </p:nvGrpSpPr>
        <p:grpSpPr>
          <a:xfrm>
            <a:off x="366925" y="517170"/>
            <a:ext cx="605092" cy="1023057"/>
            <a:chOff x="0" y="0"/>
            <a:chExt cx="806789" cy="1364077"/>
          </a:xfrm>
        </p:grpSpPr>
        <p:sp>
          <p:nvSpPr>
            <p:cNvPr id="10"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Freeform 4"/>
          <p:cNvSpPr/>
          <p:nvPr/>
        </p:nvSpPr>
        <p:spPr>
          <a:xfrm rot="2700000" flipH="1">
            <a:off x="16226767" y="7569295"/>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447799" y="229294"/>
            <a:ext cx="16581947" cy="10035935"/>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 name="Freeform 6"/>
          <p:cNvSpPr/>
          <p:nvPr/>
        </p:nvSpPr>
        <p:spPr>
          <a:xfrm rot="21358552">
            <a:off x="-403861" y="5039771"/>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文本框 4"/>
          <p:cNvSpPr txBox="1"/>
          <p:nvPr/>
        </p:nvSpPr>
        <p:spPr>
          <a:xfrm>
            <a:off x="838200" y="736312"/>
            <a:ext cx="9144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台州官方</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2842672" y="2129644"/>
            <a:ext cx="13792200" cy="5509200"/>
          </a:xfrm>
          <a:prstGeom prst="rect">
            <a:avLst/>
          </a:prstGeom>
          <a:noFill/>
        </p:spPr>
        <p:txBody>
          <a:bodyPr wrap="square">
            <a:spAutoFit/>
          </a:bodyPr>
          <a:lstStyle/>
          <a:p>
            <a:pPr lvl="0" algn="ctr">
              <a:defRPr/>
            </a:pPr>
            <a:r>
              <a:rPr lang="en-US" altLang="zh-CN" sz="3200" b="1" dirty="0">
                <a:solidFill>
                  <a:prstClr val="black"/>
                </a:solidFill>
                <a:latin typeface="Times New Roman" panose="02020603050405020304" pitchFamily="18" charset="0"/>
                <a:cs typeface="Times New Roman" panose="02020603050405020304" pitchFamily="18" charset="0"/>
              </a:rPr>
              <a:t>A Small Act Warms My Heart</a:t>
            </a:r>
            <a:endParaRPr lang="en-US" altLang="zh-CN" sz="3200" b="1"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a:t>
            </a:r>
            <a:r>
              <a:rPr lang="en-US" altLang="zh-CN" sz="3200" dirty="0">
                <a:solidFill>
                  <a:srgbClr val="FF0000"/>
                </a:solidFill>
                <a:latin typeface="Times New Roman" panose="02020603050405020304" pitchFamily="18" charset="0"/>
                <a:cs typeface="Times New Roman" panose="02020603050405020304" pitchFamily="18" charset="0"/>
              </a:rPr>
              <a:t>As a proverb goes, "Kindness is the sunshine that warms the heart." </a:t>
            </a:r>
            <a:r>
              <a:rPr lang="en-US" altLang="zh-CN" sz="3200" b="1" dirty="0">
                <a:solidFill>
                  <a:prstClr val="black"/>
                </a:solidFill>
                <a:latin typeface="Times New Roman" panose="02020603050405020304" pitchFamily="18" charset="0"/>
                <a:cs typeface="Times New Roman" panose="02020603050405020304" pitchFamily="18" charset="0"/>
              </a:rPr>
              <a:t>An experience of mine fully illustrates the power of small acts of kindness.</a:t>
            </a:r>
            <a:endParaRPr lang="en-US" altLang="zh-CN" sz="3200" b="1"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One rainy afternoon, I was stuck in the canteen without an umbrella, feeling anxious. My </a:t>
            </a:r>
            <a:r>
              <a:rPr lang="en-US" altLang="zh-CN" sz="3200" dirty="0" err="1">
                <a:solidFill>
                  <a:prstClr val="black"/>
                </a:solidFill>
                <a:latin typeface="Times New Roman" panose="02020603050405020304" pitchFamily="18" charset="0"/>
                <a:cs typeface="Times New Roman" panose="02020603050405020304" pitchFamily="18" charset="0"/>
              </a:rPr>
              <a:t>deskmate</a:t>
            </a:r>
            <a:r>
              <a:rPr lang="en-US" altLang="zh-CN" sz="3200" dirty="0">
                <a:solidFill>
                  <a:prstClr val="black"/>
                </a:solidFill>
                <a:latin typeface="Times New Roman" panose="02020603050405020304" pitchFamily="18" charset="0"/>
                <a:cs typeface="Times New Roman" panose="02020603050405020304" pitchFamily="18" charset="0"/>
              </a:rPr>
              <a:t> Bob noticed my trouble. He immediately walked over, shared his umbrella with me, and chatted gently to comfort me. His warmth quickly drove away the coldness of the rain.</a:t>
            </a:r>
            <a:endParaRPr lang="en-US" altLang="zh-CN" sz="3200" dirty="0">
              <a:solidFill>
                <a:prstClr val="black"/>
              </a:solidFill>
              <a:latin typeface="Times New Roman" panose="02020603050405020304" pitchFamily="18" charset="0"/>
              <a:cs typeface="Times New Roman" panose="02020603050405020304" pitchFamily="18" charset="0"/>
            </a:endParaRPr>
          </a:p>
          <a:p>
            <a:pPr lvl="0" algn="just">
              <a:defRPr/>
            </a:pPr>
            <a:r>
              <a:rPr lang="en-US" altLang="zh-CN" sz="3200" dirty="0">
                <a:solidFill>
                  <a:prstClr val="black"/>
                </a:solidFill>
                <a:latin typeface="Times New Roman" panose="02020603050405020304" pitchFamily="18" charset="0"/>
                <a:cs typeface="Times New Roman" panose="02020603050405020304" pitchFamily="18" charset="0"/>
              </a:rPr>
              <a:t>    This small act set me reflecting deeply. Kindness lies not in great deeds but in ordinary daily gestures. It not only helps those in need but also strengthens the bonds between classmates. Only when everyone offers a helping hand can we make our campus warmer and more harmonious.</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Freeform 3"/>
          <p:cNvSpPr/>
          <p:nvPr/>
        </p:nvSpPr>
        <p:spPr>
          <a:xfrm rot="3742500">
            <a:off x="4025913" y="-610488"/>
            <a:ext cx="957802" cy="2787255"/>
          </a:xfrm>
          <a:custGeom>
            <a:avLst/>
            <a:gdLst/>
            <a:ahLst/>
            <a:cxnLst/>
            <a:rect l="l" t="t" r="r" b="b"/>
            <a:pathLst>
              <a:path w="957802" h="2787255">
                <a:moveTo>
                  <a:pt x="0" y="0"/>
                </a:moveTo>
                <a:lnTo>
                  <a:pt x="957803" y="0"/>
                </a:lnTo>
                <a:lnTo>
                  <a:pt x="957803" y="2787255"/>
                </a:lnTo>
                <a:lnTo>
                  <a:pt x="0" y="2787255"/>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9" name="Group 15"/>
          <p:cNvGrpSpPr/>
          <p:nvPr/>
        </p:nvGrpSpPr>
        <p:grpSpPr>
          <a:xfrm>
            <a:off x="366925" y="517170"/>
            <a:ext cx="605092" cy="1023057"/>
            <a:chOff x="0" y="0"/>
            <a:chExt cx="806789" cy="1364077"/>
          </a:xfrm>
        </p:grpSpPr>
        <p:sp>
          <p:nvSpPr>
            <p:cNvPr id="10" name="AutoShape 16"/>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AutoShape 17"/>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2" name="Freeform 4"/>
          <p:cNvSpPr/>
          <p:nvPr/>
        </p:nvSpPr>
        <p:spPr>
          <a:xfrm rot="2700000" flipH="1">
            <a:off x="16226767" y="7569295"/>
            <a:ext cx="957802" cy="2787255"/>
          </a:xfrm>
          <a:custGeom>
            <a:avLst/>
            <a:gdLst/>
            <a:ahLst/>
            <a:cxnLst/>
            <a:rect l="l" t="t" r="r" b="b"/>
            <a:pathLst>
              <a:path w="957802" h="2787255">
                <a:moveTo>
                  <a:pt x="957802" y="0"/>
                </a:moveTo>
                <a:lnTo>
                  <a:pt x="0" y="0"/>
                </a:lnTo>
                <a:lnTo>
                  <a:pt x="0" y="2787255"/>
                </a:lnTo>
                <a:lnTo>
                  <a:pt x="957802" y="2787255"/>
                </a:lnTo>
                <a:lnTo>
                  <a:pt x="957802"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85800" y="1524000"/>
            <a:ext cx="16764000" cy="3086100"/>
            <a:chOff x="0" y="0"/>
            <a:chExt cx="3883055" cy="812800"/>
          </a:xfrm>
        </p:grpSpPr>
        <p:sp>
          <p:nvSpPr>
            <p:cNvPr id="5" name="Freeform 4"/>
            <p:cNvSpPr/>
            <p:nvPr/>
          </p:nvSpPr>
          <p:spPr>
            <a:xfrm>
              <a:off x="0" y="0"/>
              <a:ext cx="3883054" cy="812800"/>
            </a:xfrm>
            <a:custGeom>
              <a:avLst/>
              <a:gdLst/>
              <a:ahLst/>
              <a:cxnLst/>
              <a:rect l="l" t="t" r="r" b="b"/>
              <a:pathLst>
                <a:path w="3883054" h="812800">
                  <a:moveTo>
                    <a:pt x="26781" y="0"/>
                  </a:moveTo>
                  <a:lnTo>
                    <a:pt x="3856274" y="0"/>
                  </a:lnTo>
                  <a:cubicBezTo>
                    <a:pt x="3863377" y="0"/>
                    <a:pt x="3870188" y="2822"/>
                    <a:pt x="3875211" y="7844"/>
                  </a:cubicBezTo>
                  <a:cubicBezTo>
                    <a:pt x="3880233" y="12866"/>
                    <a:pt x="3883054" y="19678"/>
                    <a:pt x="3883054" y="26781"/>
                  </a:cubicBezTo>
                  <a:lnTo>
                    <a:pt x="3883054" y="786019"/>
                  </a:lnTo>
                  <a:cubicBezTo>
                    <a:pt x="3883054" y="800810"/>
                    <a:pt x="3871064" y="812800"/>
                    <a:pt x="3856274" y="812800"/>
                  </a:cubicBezTo>
                  <a:lnTo>
                    <a:pt x="26781" y="812800"/>
                  </a:lnTo>
                  <a:cubicBezTo>
                    <a:pt x="11990" y="812800"/>
                    <a:pt x="0" y="800810"/>
                    <a:pt x="0" y="786019"/>
                  </a:cubicBezTo>
                  <a:lnTo>
                    <a:pt x="0" y="26781"/>
                  </a:lnTo>
                  <a:cubicBezTo>
                    <a:pt x="0" y="11990"/>
                    <a:pt x="11990" y="0"/>
                    <a:pt x="26781" y="0"/>
                  </a:cubicBezTo>
                  <a:close/>
                </a:path>
              </a:pathLst>
            </a:custGeom>
            <a:solidFill>
              <a:srgbClr val="FFD22E"/>
            </a:solidFill>
          </p:spPr>
          <p:txBody>
            <a:bodyPr/>
            <a:lstStyle/>
            <a:p>
              <a:endParaRPr lang="zh-CN" altLang="en-US"/>
            </a:p>
          </p:txBody>
        </p:sp>
        <p:sp>
          <p:nvSpPr>
            <p:cNvPr id="6" name="TextBox 5"/>
            <p:cNvSpPr txBox="1"/>
            <p:nvPr/>
          </p:nvSpPr>
          <p:spPr>
            <a:xfrm>
              <a:off x="0" y="-142875"/>
              <a:ext cx="3883055" cy="955675"/>
            </a:xfrm>
            <a:prstGeom prst="rect">
              <a:avLst/>
            </a:prstGeom>
          </p:spPr>
          <p:txBody>
            <a:bodyPr lIns="50800" tIns="50800" rIns="50800" bIns="50800" rtlCol="0" anchor="ctr"/>
            <a:lstStyle/>
            <a:p>
              <a:pPr algn="ctr">
                <a:lnSpc>
                  <a:spcPts val="3905"/>
                </a:lnSpc>
              </a:pPr>
            </a:p>
          </p:txBody>
        </p:sp>
      </p:grpSp>
      <p:grpSp>
        <p:nvGrpSpPr>
          <p:cNvPr id="7" name="Group 30"/>
          <p:cNvGrpSpPr/>
          <p:nvPr/>
        </p:nvGrpSpPr>
        <p:grpSpPr>
          <a:xfrm>
            <a:off x="1580460" y="2617643"/>
            <a:ext cx="688017" cy="1023057"/>
            <a:chOff x="0" y="0"/>
            <a:chExt cx="806789" cy="1364077"/>
          </a:xfrm>
        </p:grpSpPr>
        <p:sp>
          <p:nvSpPr>
            <p:cNvPr id="8" name="AutoShape 31"/>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endParaRPr lang="zh-CN" altLang="en-US"/>
            </a:p>
          </p:txBody>
        </p:sp>
        <p:sp>
          <p:nvSpPr>
            <p:cNvPr id="9" name="AutoShape 32"/>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endParaRPr lang="zh-CN" altLang="en-US"/>
            </a:p>
          </p:txBody>
        </p:sp>
      </p:grpSp>
      <p:sp>
        <p:nvSpPr>
          <p:cNvPr id="3" name="文本框 2"/>
          <p:cNvSpPr txBox="1"/>
          <p:nvPr/>
        </p:nvSpPr>
        <p:spPr>
          <a:xfrm>
            <a:off x="2427402" y="2035998"/>
            <a:ext cx="14717597" cy="2062103"/>
          </a:xfrm>
          <a:prstGeom prst="rect">
            <a:avLst/>
          </a:prstGeom>
          <a:noFill/>
        </p:spPr>
        <p:txBody>
          <a:bodyPr wrap="square">
            <a:spAutoFit/>
          </a:bodyPr>
          <a:lstStyle/>
          <a:p>
            <a:pPr>
              <a:buNone/>
            </a:pPr>
            <a:r>
              <a:rPr lang="en-US" altLang="zh-CN" sz="3200" b="1" dirty="0">
                <a:latin typeface="Times New Roman" panose="02020603050405020304" pitchFamily="18" charset="0"/>
                <a:cs typeface="Times New Roman" panose="02020603050405020304" pitchFamily="18" charset="0"/>
              </a:rPr>
              <a:t>【2024 </a:t>
            </a:r>
            <a:r>
              <a:rPr lang="zh-CN" altLang="en-US" sz="3200" b="1" dirty="0">
                <a:latin typeface="Times New Roman" panose="02020603050405020304" pitchFamily="18" charset="0"/>
                <a:cs typeface="Times New Roman" panose="02020603050405020304" pitchFamily="18" charset="0"/>
              </a:rPr>
              <a:t>年新课标 </a:t>
            </a:r>
            <a:r>
              <a:rPr lang="en-US" altLang="zh-CN" sz="3200" b="1" dirty="0">
                <a:latin typeface="Times New Roman" panose="02020603050405020304" pitchFamily="18" charset="0"/>
                <a:cs typeface="Times New Roman" panose="02020603050405020304" pitchFamily="18" charset="0"/>
              </a:rPr>
              <a:t>Ⅰ </a:t>
            </a:r>
            <a:r>
              <a:rPr lang="zh-CN" altLang="en-US" sz="3200" b="1" dirty="0">
                <a:latin typeface="Times New Roman" panose="02020603050405020304" pitchFamily="18" charset="0"/>
                <a:cs typeface="Times New Roman" panose="02020603050405020304" pitchFamily="18" charset="0"/>
              </a:rPr>
              <a:t>卷</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假定你是李华，上周五你们班在公园上了一堂美术课。请给英国好友 </a:t>
            </a:r>
            <a:r>
              <a:rPr lang="en-US" altLang="zh-CN" sz="3200" b="1" dirty="0">
                <a:latin typeface="Times New Roman" panose="02020603050405020304" pitchFamily="18" charset="0"/>
                <a:cs typeface="Times New Roman" panose="02020603050405020304" pitchFamily="18" charset="0"/>
              </a:rPr>
              <a:t>Chris </a:t>
            </a:r>
            <a:r>
              <a:rPr lang="zh-CN" altLang="en-US" sz="3200" b="1" dirty="0">
                <a:latin typeface="Times New Roman" panose="02020603050405020304" pitchFamily="18" charset="0"/>
                <a:cs typeface="Times New Roman" panose="02020603050405020304" pitchFamily="18" charset="0"/>
              </a:rPr>
              <a:t>写邮件分享这次经历，内容包括：</a:t>
            </a:r>
            <a:endParaRPr lang="zh-CN" altLang="en-US" sz="3200" b="1" dirty="0">
              <a:latin typeface="Times New Roman" panose="02020603050405020304" pitchFamily="18" charset="0"/>
              <a:cs typeface="Times New Roman" panose="02020603050405020304" pitchFamily="18" charset="0"/>
            </a:endParaRPr>
          </a:p>
          <a:p>
            <a:pPr>
              <a:buNone/>
            </a:pPr>
            <a:r>
              <a:rPr lang="en-US" altLang="zh-CN" sz="3200" b="1" dirty="0">
                <a:latin typeface="Times New Roman" panose="02020603050405020304" pitchFamily="18" charset="0"/>
                <a:cs typeface="Times New Roman" panose="02020603050405020304" pitchFamily="18" charset="0"/>
              </a:rPr>
              <a:t>(1) </a:t>
            </a:r>
            <a:r>
              <a:rPr lang="zh-CN" altLang="en-US" sz="3200" b="1" dirty="0">
                <a:latin typeface="Times New Roman" panose="02020603050405020304" pitchFamily="18" charset="0"/>
                <a:cs typeface="Times New Roman" panose="02020603050405020304" pitchFamily="18" charset="0"/>
              </a:rPr>
              <a:t>你完成的作品；</a:t>
            </a:r>
            <a:endParaRPr lang="zh-CN" altLang="en-US" sz="3200" b="1" dirty="0">
              <a:latin typeface="Times New Roman" panose="02020603050405020304" pitchFamily="18" charset="0"/>
              <a:cs typeface="Times New Roman" panose="02020603050405020304" pitchFamily="18" charset="0"/>
            </a:endParaRPr>
          </a:p>
          <a:p>
            <a:pPr>
              <a:buNone/>
            </a:pPr>
            <a:r>
              <a:rPr lang="en-US" altLang="zh-CN" sz="3200" b="1" dirty="0">
                <a:latin typeface="Times New Roman" panose="02020603050405020304" pitchFamily="18" charset="0"/>
                <a:cs typeface="Times New Roman" panose="02020603050405020304" pitchFamily="18" charset="0"/>
              </a:rPr>
              <a:t>(2) </a:t>
            </a:r>
            <a:r>
              <a:rPr lang="zh-CN" altLang="en-US" sz="3200" b="1" dirty="0">
                <a:latin typeface="Times New Roman" panose="02020603050405020304" pitchFamily="18" charset="0"/>
                <a:cs typeface="Times New Roman" panose="02020603050405020304" pitchFamily="18" charset="0"/>
              </a:rPr>
              <a:t>你的感想。</a:t>
            </a:r>
            <a:endParaRPr lang="zh-CN" altLang="en-US" sz="3200" b="1" dirty="0">
              <a:latin typeface="Times New Roman" panose="02020603050405020304" pitchFamily="18" charset="0"/>
              <a:cs typeface="Times New Roman" panose="02020603050405020304" pitchFamily="18" charset="0"/>
            </a:endParaRPr>
          </a:p>
        </p:txBody>
      </p:sp>
      <p:sp>
        <p:nvSpPr>
          <p:cNvPr id="10" name="TextBox 26"/>
          <p:cNvSpPr txBox="1"/>
          <p:nvPr/>
        </p:nvSpPr>
        <p:spPr>
          <a:xfrm>
            <a:off x="843643" y="256821"/>
            <a:ext cx="3956957" cy="991425"/>
          </a:xfrm>
          <a:prstGeom prst="rect">
            <a:avLst/>
          </a:prstGeom>
        </p:spPr>
        <p:txBody>
          <a:bodyPr wrap="square" lIns="0" tIns="0" rIns="0" bIns="0" rtlCol="0" anchor="t">
            <a:spAutoFit/>
          </a:bodyPr>
          <a:lstStyle/>
          <a:p>
            <a:pPr marL="0" marR="0" lvl="0" indent="0" algn="l" defTabSz="914400" rtl="0" eaLnBrk="1" fontAlgn="auto" latinLnBrk="0" hangingPunct="1">
              <a:lnSpc>
                <a:spcPts val="8925"/>
              </a:lnSpc>
              <a:spcBef>
                <a:spcPts val="0"/>
              </a:spcBef>
              <a:spcAft>
                <a:spcPts val="0"/>
              </a:spcAft>
              <a:buClrTx/>
              <a:buSzTx/>
              <a:buFontTx/>
              <a:buNone/>
              <a:defRPr/>
            </a:pPr>
            <a:r>
              <a:rPr kumimoji="0" lang="zh-CN" altLang="en-US" sz="44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真题链接</a:t>
            </a:r>
            <a:endParaRPr kumimoji="0" lang="en-US" sz="44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11" name="Group 3"/>
          <p:cNvGrpSpPr/>
          <p:nvPr/>
        </p:nvGrpSpPr>
        <p:grpSpPr>
          <a:xfrm>
            <a:off x="722001" y="5334000"/>
            <a:ext cx="16764000" cy="3086100"/>
            <a:chOff x="0" y="0"/>
            <a:chExt cx="3883055" cy="812800"/>
          </a:xfrm>
        </p:grpSpPr>
        <p:sp>
          <p:nvSpPr>
            <p:cNvPr id="12" name="Freeform 4"/>
            <p:cNvSpPr/>
            <p:nvPr/>
          </p:nvSpPr>
          <p:spPr>
            <a:xfrm>
              <a:off x="0" y="0"/>
              <a:ext cx="3883054" cy="812800"/>
            </a:xfrm>
            <a:custGeom>
              <a:avLst/>
              <a:gdLst/>
              <a:ahLst/>
              <a:cxnLst/>
              <a:rect l="l" t="t" r="r" b="b"/>
              <a:pathLst>
                <a:path w="3883054" h="812800">
                  <a:moveTo>
                    <a:pt x="26781" y="0"/>
                  </a:moveTo>
                  <a:lnTo>
                    <a:pt x="3856274" y="0"/>
                  </a:lnTo>
                  <a:cubicBezTo>
                    <a:pt x="3863377" y="0"/>
                    <a:pt x="3870188" y="2822"/>
                    <a:pt x="3875211" y="7844"/>
                  </a:cubicBezTo>
                  <a:cubicBezTo>
                    <a:pt x="3880233" y="12866"/>
                    <a:pt x="3883054" y="19678"/>
                    <a:pt x="3883054" y="26781"/>
                  </a:cubicBezTo>
                  <a:lnTo>
                    <a:pt x="3883054" y="786019"/>
                  </a:lnTo>
                  <a:cubicBezTo>
                    <a:pt x="3883054" y="800810"/>
                    <a:pt x="3871064" y="812800"/>
                    <a:pt x="3856274" y="812800"/>
                  </a:cubicBezTo>
                  <a:lnTo>
                    <a:pt x="26781" y="812800"/>
                  </a:lnTo>
                  <a:cubicBezTo>
                    <a:pt x="11990" y="812800"/>
                    <a:pt x="0" y="800810"/>
                    <a:pt x="0" y="786019"/>
                  </a:cubicBezTo>
                  <a:lnTo>
                    <a:pt x="0" y="26781"/>
                  </a:lnTo>
                  <a:cubicBezTo>
                    <a:pt x="0" y="11990"/>
                    <a:pt x="11990" y="0"/>
                    <a:pt x="26781" y="0"/>
                  </a:cubicBezTo>
                  <a:close/>
                </a:path>
              </a:pathLst>
            </a:custGeom>
            <a:solidFill>
              <a:srgbClr val="FFD22E"/>
            </a:solidFill>
          </p:spPr>
          <p:txBody>
            <a:bodyPr/>
            <a:lstStyle/>
            <a:p>
              <a:endParaRPr lang="zh-CN" altLang="en-US"/>
            </a:p>
          </p:txBody>
        </p:sp>
        <p:sp>
          <p:nvSpPr>
            <p:cNvPr id="13" name="TextBox 5"/>
            <p:cNvSpPr txBox="1"/>
            <p:nvPr/>
          </p:nvSpPr>
          <p:spPr>
            <a:xfrm>
              <a:off x="0" y="-142875"/>
              <a:ext cx="3883055" cy="955675"/>
            </a:xfrm>
            <a:prstGeom prst="rect">
              <a:avLst/>
            </a:prstGeom>
          </p:spPr>
          <p:txBody>
            <a:bodyPr lIns="50800" tIns="50800" rIns="50800" bIns="50800" rtlCol="0" anchor="ctr"/>
            <a:lstStyle/>
            <a:p>
              <a:pPr algn="ctr">
                <a:lnSpc>
                  <a:spcPts val="3905"/>
                </a:lnSpc>
              </a:pPr>
            </a:p>
          </p:txBody>
        </p:sp>
      </p:grpSp>
      <p:grpSp>
        <p:nvGrpSpPr>
          <p:cNvPr id="14" name="Group 30"/>
          <p:cNvGrpSpPr/>
          <p:nvPr/>
        </p:nvGrpSpPr>
        <p:grpSpPr>
          <a:xfrm>
            <a:off x="1616661" y="6427643"/>
            <a:ext cx="688017" cy="1023057"/>
            <a:chOff x="0" y="0"/>
            <a:chExt cx="806789" cy="1364077"/>
          </a:xfrm>
        </p:grpSpPr>
        <p:sp>
          <p:nvSpPr>
            <p:cNvPr id="15" name="AutoShape 31"/>
            <p:cNvSpPr/>
            <p:nvPr/>
          </p:nvSpPr>
          <p:spPr>
            <a:xfrm flipV="1">
              <a:off x="57150" y="0"/>
              <a:ext cx="0" cy="1364077"/>
            </a:xfrm>
            <a:prstGeom prst="line">
              <a:avLst/>
            </a:prstGeom>
            <a:ln w="114300" cap="flat">
              <a:solidFill>
                <a:srgbClr val="2E2E2E"/>
              </a:solidFill>
              <a:prstDash val="solid"/>
              <a:headEnd type="none" w="sm" len="sm"/>
              <a:tailEnd type="none" w="sm" len="sm"/>
            </a:ln>
          </p:spPr>
          <p:txBody>
            <a:bodyPr/>
            <a:lstStyle/>
            <a:p>
              <a:endParaRPr lang="zh-CN" altLang="en-US"/>
            </a:p>
          </p:txBody>
        </p:sp>
        <p:sp>
          <p:nvSpPr>
            <p:cNvPr id="16" name="AutoShape 32"/>
            <p:cNvSpPr/>
            <p:nvPr/>
          </p:nvSpPr>
          <p:spPr>
            <a:xfrm flipV="1">
              <a:off x="584539" y="0"/>
              <a:ext cx="0" cy="1364077"/>
            </a:xfrm>
            <a:prstGeom prst="line">
              <a:avLst/>
            </a:prstGeom>
            <a:ln w="444500" cap="flat">
              <a:solidFill>
                <a:srgbClr val="2E2E2E"/>
              </a:solidFill>
              <a:prstDash val="solid"/>
              <a:headEnd type="none" w="sm" len="sm"/>
              <a:tailEnd type="none" w="sm" len="sm"/>
            </a:ln>
          </p:spPr>
          <p:txBody>
            <a:bodyPr/>
            <a:lstStyle/>
            <a:p>
              <a:endParaRPr lang="zh-CN" altLang="en-US"/>
            </a:p>
          </p:txBody>
        </p:sp>
      </p:grpSp>
      <p:sp>
        <p:nvSpPr>
          <p:cNvPr id="17" name="文本框 16"/>
          <p:cNvSpPr txBox="1"/>
          <p:nvPr/>
        </p:nvSpPr>
        <p:spPr>
          <a:xfrm>
            <a:off x="2463603" y="5845998"/>
            <a:ext cx="14717597" cy="2062103"/>
          </a:xfrm>
          <a:prstGeom prst="rect">
            <a:avLst/>
          </a:prstGeom>
          <a:noFill/>
        </p:spPr>
        <p:txBody>
          <a:bodyPr wrap="square">
            <a:spAutoFit/>
          </a:bodyPr>
          <a:lstStyle/>
          <a:p>
            <a:pPr>
              <a:buNone/>
            </a:pPr>
            <a:r>
              <a:rPr lang="en-US" altLang="zh-CN" sz="3200" b="1" dirty="0">
                <a:latin typeface="Times New Roman" panose="02020603050405020304" pitchFamily="18" charset="0"/>
                <a:cs typeface="Times New Roman" panose="02020603050405020304" pitchFamily="18" charset="0"/>
              </a:rPr>
              <a:t>【2021 </a:t>
            </a:r>
            <a:r>
              <a:rPr lang="zh-CN" altLang="en-US" sz="3200" b="1" dirty="0">
                <a:latin typeface="Times New Roman" panose="02020603050405020304" pitchFamily="18" charset="0"/>
                <a:cs typeface="Times New Roman" panose="02020603050405020304" pitchFamily="18" charset="0"/>
              </a:rPr>
              <a:t>年 北京卷 </a:t>
            </a:r>
            <a:r>
              <a:rPr lang="en-US" altLang="zh-CN" sz="3200" b="1"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假定你是李华，你和同学参加了学校 “读书节” 活动。请给你的英国笔友 </a:t>
            </a:r>
            <a:r>
              <a:rPr lang="en-US" altLang="zh-CN" sz="3200" b="1" dirty="0">
                <a:latin typeface="Times New Roman" panose="02020603050405020304" pitchFamily="18" charset="0"/>
                <a:cs typeface="Times New Roman" panose="02020603050405020304" pitchFamily="18" charset="0"/>
              </a:rPr>
              <a:t>Jim </a:t>
            </a:r>
            <a:r>
              <a:rPr lang="zh-CN" altLang="en-US" sz="3200" b="1" dirty="0">
                <a:latin typeface="Times New Roman" panose="02020603050405020304" pitchFamily="18" charset="0"/>
                <a:cs typeface="Times New Roman" panose="02020603050405020304" pitchFamily="18" charset="0"/>
              </a:rPr>
              <a:t>写一封邮件，内容包括：</a:t>
            </a:r>
            <a:endParaRPr lang="en-US" altLang="zh-CN" sz="3200" b="1" dirty="0">
              <a:latin typeface="Times New Roman" panose="02020603050405020304" pitchFamily="18" charset="0"/>
              <a:cs typeface="Times New Roman" panose="02020603050405020304" pitchFamily="18" charset="0"/>
            </a:endParaRPr>
          </a:p>
          <a:p>
            <a:pPr>
              <a:buNone/>
            </a:pPr>
            <a:r>
              <a:rPr lang="en-US" altLang="zh-CN" sz="3200" b="1" dirty="0">
                <a:latin typeface="Times New Roman" panose="02020603050405020304" pitchFamily="18" charset="0"/>
                <a:cs typeface="Times New Roman" panose="02020603050405020304" pitchFamily="18" charset="0"/>
              </a:rPr>
              <a:t>(1)</a:t>
            </a:r>
            <a:r>
              <a:rPr lang="zh-CN" altLang="en-US" sz="3200" b="1" dirty="0">
                <a:latin typeface="Times New Roman" panose="02020603050405020304" pitchFamily="18" charset="0"/>
                <a:cs typeface="Times New Roman" panose="02020603050405020304" pitchFamily="18" charset="0"/>
              </a:rPr>
              <a:t>活动介绍</a:t>
            </a:r>
            <a:endParaRPr lang="en-US" altLang="zh-CN" sz="3200" b="1" dirty="0">
              <a:latin typeface="Times New Roman" panose="02020603050405020304" pitchFamily="18" charset="0"/>
              <a:cs typeface="Times New Roman" panose="02020603050405020304" pitchFamily="18" charset="0"/>
            </a:endParaRPr>
          </a:p>
          <a:p>
            <a:pPr>
              <a:buNone/>
            </a:pPr>
            <a:r>
              <a:rPr lang="en-US" altLang="zh-CN" sz="3200" b="1" dirty="0">
                <a:latin typeface="Times New Roman" panose="02020603050405020304" pitchFamily="18" charset="0"/>
                <a:cs typeface="Times New Roman" panose="02020603050405020304" pitchFamily="18" charset="0"/>
              </a:rPr>
              <a:t>(2)</a:t>
            </a:r>
            <a:r>
              <a:rPr lang="zh-CN" altLang="en-US" sz="3200" b="1" dirty="0">
                <a:latin typeface="Times New Roman" panose="02020603050405020304" pitchFamily="18" charset="0"/>
                <a:cs typeface="Times New Roman" panose="02020603050405020304" pitchFamily="18" charset="0"/>
              </a:rPr>
              <a:t>你的感受</a:t>
            </a:r>
            <a:endParaRPr lang="en-US" altLang="zh-CN" sz="3200" b="1" dirty="0">
              <a:latin typeface="Times New Roman" panose="02020603050405020304" pitchFamily="18" charset="0"/>
              <a:cs typeface="Times New Roman" panose="02020603050405020304" pitchFamily="18" charset="0"/>
            </a:endParaRPr>
          </a:p>
        </p:txBody>
      </p:sp>
      <p:sp>
        <p:nvSpPr>
          <p:cNvPr id="18" name="Freeform 21"/>
          <p:cNvSpPr/>
          <p:nvPr/>
        </p:nvSpPr>
        <p:spPr>
          <a:xfrm>
            <a:off x="12562351" y="6098131"/>
            <a:ext cx="4892888" cy="4305742"/>
          </a:xfrm>
          <a:custGeom>
            <a:avLst/>
            <a:gdLst/>
            <a:ahLst/>
            <a:cxnLst/>
            <a:rect l="l" t="t" r="r" b="b"/>
            <a:pathLst>
              <a:path w="4892888" h="4305742">
                <a:moveTo>
                  <a:pt x="0" y="0"/>
                </a:moveTo>
                <a:lnTo>
                  <a:pt x="4892888" y="0"/>
                </a:lnTo>
                <a:lnTo>
                  <a:pt x="4892888" y="4305742"/>
                </a:lnTo>
                <a:lnTo>
                  <a:pt x="0" y="4305742"/>
                </a:lnTo>
                <a:lnTo>
                  <a:pt x="0" y="0"/>
                </a:lnTo>
                <a:close/>
              </a:path>
            </a:pathLst>
          </a:custGeom>
          <a:blipFill>
            <a:blip/>
            <a:stretch>
              <a:fillRect/>
            </a:stretch>
          </a:blipFill>
        </p:spPr>
        <p:txBody>
          <a:bodyPr/>
          <a:lstStyle/>
          <a:p>
            <a:endParaRPr lang="zh-CN" altLang="en-US"/>
          </a:p>
        </p:txBody>
      </p:sp>
      <p:sp>
        <p:nvSpPr>
          <p:cNvPr id="19" name="Freeform 3"/>
          <p:cNvSpPr/>
          <p:nvPr/>
        </p:nvSpPr>
        <p:spPr>
          <a:xfrm>
            <a:off x="5486400" y="7220317"/>
            <a:ext cx="5760290" cy="2911565"/>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pPr algn="ctr"/>
            <a:endParaRPr lang="en-US" altLang="zh-CN" sz="3600" dirty="0"/>
          </a:p>
          <a:p>
            <a:pPr algn="ctr"/>
            <a:endParaRPr lang="en-US" altLang="zh-CN" sz="3600" dirty="0"/>
          </a:p>
          <a:p>
            <a:pPr algn="ctr"/>
            <a:r>
              <a:rPr lang="zh-CN" altLang="en-US" sz="3600" dirty="0"/>
              <a:t>思考模拟题真题的异同点</a:t>
            </a:r>
            <a:endParaRPr lang="en-US" altLang="zh-CN" sz="3600" dirty="0"/>
          </a:p>
          <a:p>
            <a:pPr algn="ctr"/>
            <a:r>
              <a:rPr lang="zh-CN" altLang="en-US" sz="3600" dirty="0"/>
              <a:t>与写作思路</a:t>
            </a:r>
            <a:endParaRPr lang="zh-CN" altLang="en-US"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07848" y="600874"/>
            <a:ext cx="16351452" cy="9335193"/>
          </a:xfrm>
          <a:custGeom>
            <a:avLst/>
            <a:gdLst/>
            <a:ahLst/>
            <a:cxnLst/>
            <a:rect l="l" t="t" r="r" b="b"/>
            <a:pathLst>
              <a:path w="16351452" h="9335193">
                <a:moveTo>
                  <a:pt x="0" y="0"/>
                </a:moveTo>
                <a:lnTo>
                  <a:pt x="16351452" y="0"/>
                </a:lnTo>
                <a:lnTo>
                  <a:pt x="16351452" y="9335193"/>
                </a:lnTo>
                <a:lnTo>
                  <a:pt x="0" y="9335193"/>
                </a:lnTo>
                <a:lnTo>
                  <a:pt x="0" y="0"/>
                </a:lnTo>
                <a:close/>
              </a:path>
            </a:pathLst>
          </a:custGeom>
          <a:blipFill>
            <a:blip r:embed="rId1"/>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 name="AutoShape 6"/>
          <p:cNvSpPr/>
          <p:nvPr/>
        </p:nvSpPr>
        <p:spPr>
          <a:xfrm>
            <a:off x="12940153" y="1319974"/>
            <a:ext cx="4334653" cy="0"/>
          </a:xfrm>
          <a:prstGeom prst="line">
            <a:avLst/>
          </a:prstGeom>
          <a:ln w="19050" cap="flat">
            <a:solidFill>
              <a:srgbClr val="000000"/>
            </a:solidFill>
            <a:prstDash val="lgDash"/>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7" name="Group 7"/>
          <p:cNvGrpSpPr/>
          <p:nvPr/>
        </p:nvGrpSpPr>
        <p:grpSpPr>
          <a:xfrm>
            <a:off x="1028700" y="690335"/>
            <a:ext cx="676730" cy="676730"/>
            <a:chOff x="0" y="0"/>
            <a:chExt cx="178233" cy="178233"/>
          </a:xfrm>
        </p:grpSpPr>
        <p:sp>
          <p:nvSpPr>
            <p:cNvPr id="8" name="Freeform 8"/>
            <p:cNvSpPr/>
            <p:nvPr/>
          </p:nvSpPr>
          <p:spPr>
            <a:xfrm>
              <a:off x="0" y="0"/>
              <a:ext cx="178233" cy="178233"/>
            </a:xfrm>
            <a:custGeom>
              <a:avLst/>
              <a:gdLst/>
              <a:ahLst/>
              <a:cxnLst/>
              <a:rect l="l" t="t" r="r" b="b"/>
              <a:pathLst>
                <a:path w="178233" h="178233">
                  <a:moveTo>
                    <a:pt x="0" y="0"/>
                  </a:moveTo>
                  <a:lnTo>
                    <a:pt x="178233" y="0"/>
                  </a:lnTo>
                  <a:lnTo>
                    <a:pt x="178233" y="178233"/>
                  </a:lnTo>
                  <a:lnTo>
                    <a:pt x="0" y="178233"/>
                  </a:lnTo>
                  <a:close/>
                </a:path>
              </a:pathLst>
            </a:custGeom>
            <a:solidFill>
              <a:srgbClr val="F8C901"/>
            </a:solid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 name="TextBox 9"/>
            <p:cNvSpPr txBox="1"/>
            <p:nvPr/>
          </p:nvSpPr>
          <p:spPr>
            <a:xfrm>
              <a:off x="0" y="-28575"/>
              <a:ext cx="178233" cy="206808"/>
            </a:xfrm>
            <a:prstGeom prst="rect">
              <a:avLst/>
            </a:prstGeom>
          </p:spPr>
          <p:txBody>
            <a:bodyPr lIns="50800" tIns="50800" rIns="50800" bIns="50800" rtlCol="0" anchor="ctr"/>
            <a:lstStyle/>
            <a:p>
              <a:pPr marL="0" marR="0" lvl="0" indent="0" algn="ctr" defTabSz="914400" rtl="0" eaLnBrk="1" fontAlgn="auto" latinLnBrk="0" hangingPunct="1">
                <a:lnSpc>
                  <a:spcPts val="307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0" name="Freeform 10"/>
          <p:cNvSpPr/>
          <p:nvPr/>
        </p:nvSpPr>
        <p:spPr>
          <a:xfrm rot="2700000">
            <a:off x="1053235" y="959150"/>
            <a:ext cx="957802" cy="2787255"/>
          </a:xfrm>
          <a:custGeom>
            <a:avLst/>
            <a:gdLst/>
            <a:ahLst/>
            <a:cxnLst/>
            <a:rect l="l" t="t" r="r" b="b"/>
            <a:pathLst>
              <a:path w="957802" h="2787255">
                <a:moveTo>
                  <a:pt x="0" y="0"/>
                </a:moveTo>
                <a:lnTo>
                  <a:pt x="957802" y="0"/>
                </a:lnTo>
                <a:lnTo>
                  <a:pt x="957802" y="2787256"/>
                </a:lnTo>
                <a:lnTo>
                  <a:pt x="0" y="2787256"/>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2" name="TextBox 12"/>
          <p:cNvSpPr txBox="1"/>
          <p:nvPr/>
        </p:nvSpPr>
        <p:spPr>
          <a:xfrm>
            <a:off x="13130843" y="831342"/>
            <a:ext cx="4334653" cy="371640"/>
          </a:xfrm>
          <a:prstGeom prst="rect">
            <a:avLst/>
          </a:prstGeom>
        </p:spPr>
        <p:txBody>
          <a:bodyPr wrap="square" lIns="0" tIns="0" rIns="0" bIns="0" rtlCol="0" anchor="t">
            <a:spAutoFit/>
          </a:bodyPr>
          <a:lstStyle/>
          <a:p>
            <a:pPr marL="0" marR="0" lvl="0" indent="0" algn="ctr" defTabSz="914400" rtl="0" eaLnBrk="1" fontAlgn="auto" latinLnBrk="0" hangingPunct="1">
              <a:lnSpc>
                <a:spcPts val="3070"/>
              </a:lnSpc>
              <a:spcBef>
                <a:spcPts val="0"/>
              </a:spcBef>
              <a:spcAft>
                <a:spcPts val="0"/>
              </a:spcAft>
              <a:buClrTx/>
              <a:buSzTx/>
              <a:buFontTx/>
              <a:buNone/>
              <a:defRPr/>
            </a:pPr>
            <a:r>
              <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rPr>
              <a:t>BABY ONE MORE TIME</a:t>
            </a:r>
            <a:endPar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15" name="TextBox 15"/>
          <p:cNvSpPr txBox="1"/>
          <p:nvPr/>
        </p:nvSpPr>
        <p:spPr>
          <a:xfrm>
            <a:off x="6395281" y="3248835"/>
            <a:ext cx="10356590" cy="3135630"/>
          </a:xfrm>
          <a:prstGeom prst="rect">
            <a:avLst/>
          </a:prstGeom>
        </p:spPr>
        <p:txBody>
          <a:bodyPr wrap="square" lIns="0" tIns="0" rIns="0" bIns="0" rtlCol="0" anchor="t">
            <a:spAutoFit/>
          </a:bodyPr>
          <a:lstStyle/>
          <a:p>
            <a:pPr marL="0" marR="0" lvl="0" indent="0" algn="ctr" defTabSz="914400" rtl="0" eaLnBrk="1" fontAlgn="auto" latinLnBrk="0" hangingPunct="1">
              <a:lnSpc>
                <a:spcPts val="12480"/>
              </a:lnSpc>
              <a:spcBef>
                <a:spcPts val="0"/>
              </a:spcBef>
              <a:spcAft>
                <a:spcPts val="0"/>
              </a:spcAft>
              <a:buClrTx/>
              <a:buSzTx/>
              <a:buFontTx/>
              <a:buNone/>
              <a:defRPr/>
            </a:pPr>
            <a:r>
              <a:rPr kumimoji="0" lang="en-US" sz="9600" b="0" i="0" u="none" strike="noStrike" kern="1200" cap="none" spc="0" normalizeH="0" baseline="0" noProof="0" dirty="0">
                <a:ln>
                  <a:noFill/>
                </a:ln>
                <a:solidFill>
                  <a:srgbClr val="2E2E2E"/>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Thank you for watching</a:t>
            </a:r>
            <a:endParaRPr kumimoji="0" lang="en-US" sz="9600" b="0" i="0" u="none" strike="noStrike" kern="1200" cap="none" spc="0" normalizeH="0" baseline="0" noProof="0" dirty="0">
              <a:ln>
                <a:noFill/>
              </a:ln>
              <a:solidFill>
                <a:srgbClr val="2E2E2E"/>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16" name="Group 16"/>
          <p:cNvGrpSpPr/>
          <p:nvPr/>
        </p:nvGrpSpPr>
        <p:grpSpPr>
          <a:xfrm>
            <a:off x="12082766" y="7518169"/>
            <a:ext cx="3110167" cy="482130"/>
            <a:chOff x="0" y="0"/>
            <a:chExt cx="905550" cy="140376"/>
          </a:xfrm>
        </p:grpSpPr>
        <p:sp>
          <p:nvSpPr>
            <p:cNvPr id="17" name="Freeform 17"/>
            <p:cNvSpPr/>
            <p:nvPr/>
          </p:nvSpPr>
          <p:spPr>
            <a:xfrm>
              <a:off x="0" y="0"/>
              <a:ext cx="905550" cy="140376"/>
            </a:xfrm>
            <a:custGeom>
              <a:avLst/>
              <a:gdLst/>
              <a:ahLst/>
              <a:cxnLst/>
              <a:rect l="l" t="t" r="r" b="b"/>
              <a:pathLst>
                <a:path w="905550" h="140376">
                  <a:moveTo>
                    <a:pt x="70188" y="0"/>
                  </a:moveTo>
                  <a:lnTo>
                    <a:pt x="835362" y="0"/>
                  </a:lnTo>
                  <a:cubicBezTo>
                    <a:pt x="874125" y="0"/>
                    <a:pt x="905550" y="31424"/>
                    <a:pt x="905550" y="70188"/>
                  </a:cubicBezTo>
                  <a:lnTo>
                    <a:pt x="905550" y="70188"/>
                  </a:lnTo>
                  <a:cubicBezTo>
                    <a:pt x="905550" y="88803"/>
                    <a:pt x="898155" y="106655"/>
                    <a:pt x="884992" y="119818"/>
                  </a:cubicBezTo>
                  <a:cubicBezTo>
                    <a:pt x="871829" y="132981"/>
                    <a:pt x="853977" y="140376"/>
                    <a:pt x="835362" y="140376"/>
                  </a:cubicBezTo>
                  <a:lnTo>
                    <a:pt x="70188" y="140376"/>
                  </a:lnTo>
                  <a:cubicBezTo>
                    <a:pt x="51573" y="140376"/>
                    <a:pt x="33720" y="132981"/>
                    <a:pt x="20558" y="119818"/>
                  </a:cubicBezTo>
                  <a:cubicBezTo>
                    <a:pt x="7395" y="106655"/>
                    <a:pt x="0" y="88803"/>
                    <a:pt x="0" y="70188"/>
                  </a:cubicBezTo>
                  <a:lnTo>
                    <a:pt x="0" y="70188"/>
                  </a:lnTo>
                  <a:cubicBezTo>
                    <a:pt x="0" y="51573"/>
                    <a:pt x="7395" y="33720"/>
                    <a:pt x="20558" y="20558"/>
                  </a:cubicBezTo>
                  <a:cubicBezTo>
                    <a:pt x="33720" y="7395"/>
                    <a:pt x="51573" y="0"/>
                    <a:pt x="70188" y="0"/>
                  </a:cubicBezTo>
                  <a:close/>
                </a:path>
              </a:pathLst>
            </a:custGeom>
            <a:ln w="28575" cap="rnd">
              <a:solidFill>
                <a:srgbClr val="FFFFFF"/>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TextBox 18"/>
            <p:cNvSpPr txBox="1"/>
            <p:nvPr/>
          </p:nvSpPr>
          <p:spPr>
            <a:xfrm>
              <a:off x="0" y="-47625"/>
              <a:ext cx="905550" cy="188001"/>
            </a:xfrm>
            <a:prstGeom prst="rect">
              <a:avLst/>
            </a:prstGeom>
          </p:spPr>
          <p:txBody>
            <a:bodyPr lIns="50800" tIns="50800" rIns="50800" bIns="50800" rtlCol="0" anchor="ctr"/>
            <a:lstStyle/>
            <a:p>
              <a:pPr marL="0" marR="0" lvl="0" indent="0" algn="ctr" defTabSz="914400" rtl="0" eaLnBrk="1" fontAlgn="auto" latinLnBrk="0" hangingPunct="1">
                <a:lnSpc>
                  <a:spcPts val="325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9" name="TextBox 19"/>
          <p:cNvSpPr txBox="1"/>
          <p:nvPr/>
        </p:nvSpPr>
        <p:spPr>
          <a:xfrm>
            <a:off x="11923489" y="7571591"/>
            <a:ext cx="3428721" cy="343556"/>
          </a:xfrm>
          <a:prstGeom prst="rect">
            <a:avLst/>
          </a:prstGeom>
        </p:spPr>
        <p:txBody>
          <a:bodyPr lIns="0" tIns="0" rIns="0" bIns="0" rtlCol="0" anchor="t">
            <a:spAutoFit/>
          </a:bodyPr>
          <a:lstStyle/>
          <a:p>
            <a:pPr marL="0" marR="0" lvl="0" indent="0" algn="ctr" defTabSz="914400" rtl="0" eaLnBrk="1" fontAlgn="auto" latinLnBrk="0" hangingPunct="1">
              <a:lnSpc>
                <a:spcPts val="2940"/>
              </a:lnSpc>
              <a:spcBef>
                <a:spcPts val="0"/>
              </a:spcBef>
              <a:spcAft>
                <a:spcPts val="0"/>
              </a:spcAft>
              <a:buClrTx/>
              <a:buSzTx/>
              <a:buFontTx/>
              <a:buNone/>
              <a:defRPr/>
            </a:pPr>
            <a:r>
              <a:rPr kumimoji="0" lang="en-US" sz="2100" b="0" i="0" u="none" strike="noStrike" kern="1200" cap="none" spc="174" normalizeH="0" baseline="0" noProof="0" dirty="0">
                <a:ln>
                  <a:noFill/>
                </a:ln>
                <a:solidFill>
                  <a:srgbClr val="2E2E2E"/>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FAY</a:t>
            </a:r>
            <a:endParaRPr kumimoji="0" lang="en-US" sz="2100" b="0" i="0" u="none" strike="noStrike" kern="1200" cap="none" spc="174" normalizeH="0" baseline="0" noProof="0" dirty="0">
              <a:ln>
                <a:noFill/>
              </a:ln>
              <a:solidFill>
                <a:srgbClr val="2E2E2E"/>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25" name="Group 11"/>
          <p:cNvGrpSpPr/>
          <p:nvPr/>
        </p:nvGrpSpPr>
        <p:grpSpPr>
          <a:xfrm>
            <a:off x="0" y="1818022"/>
            <a:ext cx="7154930" cy="7438964"/>
            <a:chOff x="0" y="0"/>
            <a:chExt cx="9539907" cy="9918618"/>
          </a:xfrm>
        </p:grpSpPr>
        <p:sp>
          <p:nvSpPr>
            <p:cNvPr id="26" name="Freeform 12"/>
            <p:cNvSpPr/>
            <p:nvPr/>
          </p:nvSpPr>
          <p:spPr>
            <a:xfrm>
              <a:off x="0" y="3700569"/>
              <a:ext cx="8952568" cy="4525116"/>
            </a:xfrm>
            <a:custGeom>
              <a:avLst/>
              <a:gdLst/>
              <a:ahLst/>
              <a:cxnLst/>
              <a:rect l="l" t="t" r="r" b="b"/>
              <a:pathLst>
                <a:path w="8952568" h="4525116">
                  <a:moveTo>
                    <a:pt x="0" y="0"/>
                  </a:moveTo>
                  <a:lnTo>
                    <a:pt x="8952568" y="0"/>
                  </a:lnTo>
                  <a:lnTo>
                    <a:pt x="8952568" y="4525116"/>
                  </a:lnTo>
                  <a:lnTo>
                    <a:pt x="0" y="4525116"/>
                  </a:lnTo>
                  <a:lnTo>
                    <a:pt x="0" y="0"/>
                  </a:lnTo>
                  <a:close/>
                </a:path>
              </a:pathLst>
            </a:custGeom>
            <a:blipFill>
              <a:blip/>
              <a:stretch>
                <a:fillRect/>
              </a:stretch>
            </a:blipFill>
          </p:spPr>
          <p:txBody>
            <a:bodyPr/>
            <a:lstStyle/>
            <a:p>
              <a:endParaRPr lang="zh-CN" altLang="en-US"/>
            </a:p>
          </p:txBody>
        </p:sp>
        <p:sp>
          <p:nvSpPr>
            <p:cNvPr id="27" name="Freeform 13"/>
            <p:cNvSpPr/>
            <p:nvPr/>
          </p:nvSpPr>
          <p:spPr>
            <a:xfrm>
              <a:off x="0" y="0"/>
              <a:ext cx="9539907" cy="9918618"/>
            </a:xfrm>
            <a:custGeom>
              <a:avLst/>
              <a:gdLst/>
              <a:ahLst/>
              <a:cxnLst/>
              <a:rect l="l" t="t" r="r" b="b"/>
              <a:pathLst>
                <a:path w="9539907" h="9918618">
                  <a:moveTo>
                    <a:pt x="0" y="0"/>
                  </a:moveTo>
                  <a:lnTo>
                    <a:pt x="9539907" y="0"/>
                  </a:lnTo>
                  <a:lnTo>
                    <a:pt x="9539907" y="9918618"/>
                  </a:lnTo>
                  <a:lnTo>
                    <a:pt x="0" y="9918618"/>
                  </a:lnTo>
                  <a:lnTo>
                    <a:pt x="0" y="0"/>
                  </a:lnTo>
                  <a:close/>
                </a:path>
              </a:pathLst>
            </a:custGeom>
            <a:blipFill>
              <a:blip/>
              <a:stretch>
                <a:fillRect/>
              </a:stretch>
            </a:blipFill>
          </p:spPr>
          <p:txBody>
            <a:bodyPr/>
            <a:lstStyle/>
            <a:p>
              <a:endParaRPr lang="zh-CN" alt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07848" y="600874"/>
            <a:ext cx="16351452" cy="9335193"/>
          </a:xfrm>
          <a:custGeom>
            <a:avLst/>
            <a:gdLst/>
            <a:ahLst/>
            <a:cxnLst/>
            <a:rect l="l" t="t" r="r" b="b"/>
            <a:pathLst>
              <a:path w="16351452" h="9335193">
                <a:moveTo>
                  <a:pt x="0" y="0"/>
                </a:moveTo>
                <a:lnTo>
                  <a:pt x="16351452" y="0"/>
                </a:lnTo>
                <a:lnTo>
                  <a:pt x="16351452" y="9335193"/>
                </a:lnTo>
                <a:lnTo>
                  <a:pt x="0" y="9335193"/>
                </a:lnTo>
                <a:lnTo>
                  <a:pt x="0" y="0"/>
                </a:lnTo>
                <a:close/>
              </a:path>
            </a:pathLst>
          </a:custGeom>
          <a:blipFill>
            <a:blip r:embed="rId1"/>
            <a:stretch>
              <a:fillRect/>
            </a:stretch>
          </a:blipFill>
        </p:spPr>
        <p:txBody>
          <a:bodyPr/>
          <a:lstStyle/>
          <a:p>
            <a:endParaRPr lang="zh-CN" altLang="en-US"/>
          </a:p>
        </p:txBody>
      </p:sp>
      <p:grpSp>
        <p:nvGrpSpPr>
          <p:cNvPr id="3" name="Group 3"/>
          <p:cNvGrpSpPr/>
          <p:nvPr/>
        </p:nvGrpSpPr>
        <p:grpSpPr>
          <a:xfrm>
            <a:off x="1028700" y="2160377"/>
            <a:ext cx="6461206" cy="7222893"/>
            <a:chOff x="0" y="0"/>
            <a:chExt cx="8614942" cy="9630524"/>
          </a:xfrm>
        </p:grpSpPr>
        <p:sp>
          <p:nvSpPr>
            <p:cNvPr id="4" name="Freeform 4"/>
            <p:cNvSpPr/>
            <p:nvPr/>
          </p:nvSpPr>
          <p:spPr>
            <a:xfrm>
              <a:off x="467277" y="3552908"/>
              <a:ext cx="7680387" cy="3882087"/>
            </a:xfrm>
            <a:custGeom>
              <a:avLst/>
              <a:gdLst/>
              <a:ahLst/>
              <a:cxnLst/>
              <a:rect l="l" t="t" r="r" b="b"/>
              <a:pathLst>
                <a:path w="7680387" h="3882087">
                  <a:moveTo>
                    <a:pt x="0" y="0"/>
                  </a:moveTo>
                  <a:lnTo>
                    <a:pt x="7680388" y="0"/>
                  </a:lnTo>
                  <a:lnTo>
                    <a:pt x="7680388" y="3882087"/>
                  </a:lnTo>
                  <a:lnTo>
                    <a:pt x="0" y="3882087"/>
                  </a:lnTo>
                  <a:lnTo>
                    <a:pt x="0" y="0"/>
                  </a:lnTo>
                  <a:close/>
                </a:path>
              </a:pathLst>
            </a:custGeom>
            <a:blipFill>
              <a:blip/>
              <a:stretch>
                <a:fillRect/>
              </a:stretch>
            </a:blipFill>
          </p:spPr>
          <p:txBody>
            <a:bodyPr/>
            <a:lstStyle/>
            <a:p>
              <a:endParaRPr lang="zh-CN" altLang="en-US"/>
            </a:p>
          </p:txBody>
        </p:sp>
        <p:sp>
          <p:nvSpPr>
            <p:cNvPr id="5" name="Freeform 5"/>
            <p:cNvSpPr/>
            <p:nvPr/>
          </p:nvSpPr>
          <p:spPr>
            <a:xfrm>
              <a:off x="0" y="0"/>
              <a:ext cx="8614942" cy="9630524"/>
            </a:xfrm>
            <a:custGeom>
              <a:avLst/>
              <a:gdLst/>
              <a:ahLst/>
              <a:cxnLst/>
              <a:rect l="l" t="t" r="r" b="b"/>
              <a:pathLst>
                <a:path w="8614942" h="9630524">
                  <a:moveTo>
                    <a:pt x="0" y="0"/>
                  </a:moveTo>
                  <a:lnTo>
                    <a:pt x="8614942" y="0"/>
                  </a:lnTo>
                  <a:lnTo>
                    <a:pt x="8614942" y="9630524"/>
                  </a:lnTo>
                  <a:lnTo>
                    <a:pt x="0" y="9630524"/>
                  </a:lnTo>
                  <a:lnTo>
                    <a:pt x="0" y="0"/>
                  </a:lnTo>
                  <a:close/>
                </a:path>
              </a:pathLst>
            </a:custGeom>
            <a:blipFill>
              <a:blip/>
              <a:stretch>
                <a:fillRect/>
              </a:stretch>
            </a:blipFill>
          </p:spPr>
          <p:txBody>
            <a:bodyPr/>
            <a:lstStyle/>
            <a:p>
              <a:endParaRPr lang="zh-CN" altLang="en-US"/>
            </a:p>
          </p:txBody>
        </p:sp>
      </p:grpSp>
      <p:sp>
        <p:nvSpPr>
          <p:cNvPr id="6" name="AutoShape 6"/>
          <p:cNvSpPr/>
          <p:nvPr/>
        </p:nvSpPr>
        <p:spPr>
          <a:xfrm>
            <a:off x="12940153" y="1319974"/>
            <a:ext cx="4334653" cy="0"/>
          </a:xfrm>
          <a:prstGeom prst="line">
            <a:avLst/>
          </a:prstGeom>
          <a:ln w="19050" cap="flat">
            <a:solidFill>
              <a:srgbClr val="000000"/>
            </a:solidFill>
            <a:prstDash val="lgDash"/>
            <a:headEnd type="none" w="sm" len="sm"/>
            <a:tailEnd type="none" w="sm" len="sm"/>
          </a:ln>
        </p:spPr>
        <p:txBody>
          <a:bodyPr/>
          <a:lstStyle/>
          <a:p>
            <a:endParaRPr lang="zh-CN" altLang="en-US"/>
          </a:p>
        </p:txBody>
      </p:sp>
      <p:grpSp>
        <p:nvGrpSpPr>
          <p:cNvPr id="7" name="Group 7"/>
          <p:cNvGrpSpPr/>
          <p:nvPr/>
        </p:nvGrpSpPr>
        <p:grpSpPr>
          <a:xfrm>
            <a:off x="1028700" y="690335"/>
            <a:ext cx="676730" cy="676730"/>
            <a:chOff x="0" y="0"/>
            <a:chExt cx="178233" cy="178233"/>
          </a:xfrm>
        </p:grpSpPr>
        <p:sp>
          <p:nvSpPr>
            <p:cNvPr id="8" name="Freeform 8"/>
            <p:cNvSpPr/>
            <p:nvPr/>
          </p:nvSpPr>
          <p:spPr>
            <a:xfrm>
              <a:off x="0" y="0"/>
              <a:ext cx="178233" cy="178233"/>
            </a:xfrm>
            <a:custGeom>
              <a:avLst/>
              <a:gdLst/>
              <a:ahLst/>
              <a:cxnLst/>
              <a:rect l="l" t="t" r="r" b="b"/>
              <a:pathLst>
                <a:path w="178233" h="178233">
                  <a:moveTo>
                    <a:pt x="0" y="0"/>
                  </a:moveTo>
                  <a:lnTo>
                    <a:pt x="178233" y="0"/>
                  </a:lnTo>
                  <a:lnTo>
                    <a:pt x="178233" y="178233"/>
                  </a:lnTo>
                  <a:lnTo>
                    <a:pt x="0" y="178233"/>
                  </a:lnTo>
                  <a:close/>
                </a:path>
              </a:pathLst>
            </a:custGeom>
            <a:solidFill>
              <a:srgbClr val="F8C901"/>
            </a:solidFill>
          </p:spPr>
          <p:txBody>
            <a:bodyPr/>
            <a:lstStyle/>
            <a:p>
              <a:endParaRPr lang="zh-CN" altLang="en-US"/>
            </a:p>
          </p:txBody>
        </p:sp>
        <p:sp>
          <p:nvSpPr>
            <p:cNvPr id="9" name="TextBox 9"/>
            <p:cNvSpPr txBox="1"/>
            <p:nvPr/>
          </p:nvSpPr>
          <p:spPr>
            <a:xfrm>
              <a:off x="0" y="-28575"/>
              <a:ext cx="178233" cy="206808"/>
            </a:xfrm>
            <a:prstGeom prst="rect">
              <a:avLst/>
            </a:prstGeom>
          </p:spPr>
          <p:txBody>
            <a:bodyPr lIns="50800" tIns="50800" rIns="50800" bIns="50800" rtlCol="0" anchor="ctr"/>
            <a:lstStyle/>
            <a:p>
              <a:pPr algn="ctr">
                <a:lnSpc>
                  <a:spcPts val="3070"/>
                </a:lnSpc>
              </a:pPr>
            </a:p>
          </p:txBody>
        </p:sp>
      </p:grpSp>
      <p:sp>
        <p:nvSpPr>
          <p:cNvPr id="10" name="Freeform 10"/>
          <p:cNvSpPr/>
          <p:nvPr/>
        </p:nvSpPr>
        <p:spPr>
          <a:xfrm rot="2700000">
            <a:off x="1053235" y="959150"/>
            <a:ext cx="957802" cy="2787255"/>
          </a:xfrm>
          <a:custGeom>
            <a:avLst/>
            <a:gdLst/>
            <a:ahLst/>
            <a:cxnLst/>
            <a:rect l="l" t="t" r="r" b="b"/>
            <a:pathLst>
              <a:path w="957802" h="2787255">
                <a:moveTo>
                  <a:pt x="0" y="0"/>
                </a:moveTo>
                <a:lnTo>
                  <a:pt x="957802" y="0"/>
                </a:lnTo>
                <a:lnTo>
                  <a:pt x="957802" y="2787256"/>
                </a:lnTo>
                <a:lnTo>
                  <a:pt x="0" y="2787256"/>
                </a:lnTo>
                <a:lnTo>
                  <a:pt x="0" y="0"/>
                </a:lnTo>
                <a:close/>
              </a:path>
            </a:pathLst>
          </a:custGeom>
          <a:blipFill>
            <a:blip/>
            <a:stretch>
              <a:fillRect/>
            </a:stretch>
          </a:blipFill>
        </p:spPr>
        <p:txBody>
          <a:bodyPr/>
          <a:lstStyle/>
          <a:p>
            <a:endParaRPr lang="zh-CN" altLang="en-US"/>
          </a:p>
        </p:txBody>
      </p:sp>
      <p:sp>
        <p:nvSpPr>
          <p:cNvPr id="11" name="TextBox 11"/>
          <p:cNvSpPr txBox="1"/>
          <p:nvPr/>
        </p:nvSpPr>
        <p:spPr>
          <a:xfrm>
            <a:off x="1905932" y="610399"/>
            <a:ext cx="4645798" cy="769185"/>
          </a:xfrm>
          <a:prstGeom prst="rect">
            <a:avLst/>
          </a:prstGeom>
        </p:spPr>
        <p:txBody>
          <a:bodyPr lIns="0" tIns="0" rIns="0" bIns="0" rtlCol="0" anchor="t">
            <a:spAutoFit/>
          </a:bodyPr>
          <a:lstStyle/>
          <a:p>
            <a:pPr algn="l">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THE SWEET MEMORIES </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a:p>
            <a:pPr algn="l">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WE HAVE HAD</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
        <p:nvSpPr>
          <p:cNvPr id="12" name="TextBox 12"/>
          <p:cNvSpPr txBox="1"/>
          <p:nvPr/>
        </p:nvSpPr>
        <p:spPr>
          <a:xfrm>
            <a:off x="15393598" y="831342"/>
            <a:ext cx="2071898" cy="375666"/>
          </a:xfrm>
          <a:prstGeom prst="rect">
            <a:avLst/>
          </a:prstGeom>
        </p:spPr>
        <p:txBody>
          <a:bodyPr lIns="0" tIns="0" rIns="0" bIns="0" rtlCol="0" anchor="t">
            <a:spAutoFit/>
          </a:bodyPr>
          <a:lstStyle/>
          <a:p>
            <a:pPr algn="ctr">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SWEET</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
        <p:nvSpPr>
          <p:cNvPr id="13" name="TextBox 13"/>
          <p:cNvSpPr txBox="1"/>
          <p:nvPr/>
        </p:nvSpPr>
        <p:spPr>
          <a:xfrm>
            <a:off x="1028700" y="9529932"/>
            <a:ext cx="4400849" cy="216021"/>
          </a:xfrm>
          <a:prstGeom prst="rect">
            <a:avLst/>
          </a:prstGeom>
        </p:spPr>
        <p:txBody>
          <a:bodyPr lIns="0" tIns="0" rIns="0" bIns="0" rtlCol="0" anchor="t">
            <a:spAutoFit/>
          </a:bodyPr>
          <a:lstStyle/>
          <a:p>
            <a:pPr algn="l">
              <a:lnSpc>
                <a:spcPts val="1790"/>
              </a:lnSpc>
            </a:pPr>
            <a:r>
              <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rPr>
              <a:t>SWEET MEMORIES</a:t>
            </a:r>
            <a:endPar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
        <p:nvSpPr>
          <p:cNvPr id="14" name="TextBox 14"/>
          <p:cNvSpPr txBox="1"/>
          <p:nvPr/>
        </p:nvSpPr>
        <p:spPr>
          <a:xfrm>
            <a:off x="12858451" y="9529932"/>
            <a:ext cx="4400849" cy="216021"/>
          </a:xfrm>
          <a:prstGeom prst="rect">
            <a:avLst/>
          </a:prstGeom>
        </p:spPr>
        <p:txBody>
          <a:bodyPr lIns="0" tIns="0" rIns="0" bIns="0" rtlCol="0" anchor="t">
            <a:spAutoFit/>
          </a:bodyPr>
          <a:lstStyle/>
          <a:p>
            <a:pPr algn="r">
              <a:lnSpc>
                <a:spcPts val="1790"/>
              </a:lnSpc>
            </a:pPr>
            <a:r>
              <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rPr>
              <a:t>WARM</a:t>
            </a:r>
            <a:endPar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
        <p:nvSpPr>
          <p:cNvPr id="15" name="TextBox 15"/>
          <p:cNvSpPr txBox="1"/>
          <p:nvPr/>
        </p:nvSpPr>
        <p:spPr>
          <a:xfrm>
            <a:off x="7489906" y="2904632"/>
            <a:ext cx="8816778" cy="3100721"/>
          </a:xfrm>
          <a:prstGeom prst="rect">
            <a:avLst/>
          </a:prstGeom>
        </p:spPr>
        <p:txBody>
          <a:bodyPr lIns="0" tIns="0" rIns="0" bIns="0" rtlCol="0" anchor="t">
            <a:spAutoFit/>
          </a:bodyPr>
          <a:lstStyle/>
          <a:p>
            <a:pPr algn="ctr">
              <a:lnSpc>
                <a:spcPts val="12480"/>
              </a:lnSpc>
            </a:pPr>
            <a:r>
              <a:rPr lang="zh-CN" alt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那些年 那些事</a:t>
            </a:r>
            <a:endParaRPr lang="en-US" altLang="zh-CN"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a:p>
            <a:pPr algn="ctr">
              <a:lnSpc>
                <a:spcPts val="12480"/>
              </a:lnSpc>
            </a:pPr>
            <a:r>
              <a:rPr lang="zh-CN" alt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温暖了谁的回忆</a:t>
            </a:r>
            <a:endParaRPr 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16" name="Group 16"/>
          <p:cNvGrpSpPr/>
          <p:nvPr/>
        </p:nvGrpSpPr>
        <p:grpSpPr>
          <a:xfrm>
            <a:off x="12160208" y="7480326"/>
            <a:ext cx="3110167" cy="482130"/>
            <a:chOff x="0" y="0"/>
            <a:chExt cx="905550" cy="140376"/>
          </a:xfrm>
        </p:grpSpPr>
        <p:sp>
          <p:nvSpPr>
            <p:cNvPr id="17" name="Freeform 17"/>
            <p:cNvSpPr/>
            <p:nvPr/>
          </p:nvSpPr>
          <p:spPr>
            <a:xfrm>
              <a:off x="0" y="0"/>
              <a:ext cx="905550" cy="140376"/>
            </a:xfrm>
            <a:custGeom>
              <a:avLst/>
              <a:gdLst/>
              <a:ahLst/>
              <a:cxnLst/>
              <a:rect l="l" t="t" r="r" b="b"/>
              <a:pathLst>
                <a:path w="905550" h="140376">
                  <a:moveTo>
                    <a:pt x="70188" y="0"/>
                  </a:moveTo>
                  <a:lnTo>
                    <a:pt x="835362" y="0"/>
                  </a:lnTo>
                  <a:cubicBezTo>
                    <a:pt x="874125" y="0"/>
                    <a:pt x="905550" y="31424"/>
                    <a:pt x="905550" y="70188"/>
                  </a:cubicBezTo>
                  <a:lnTo>
                    <a:pt x="905550" y="70188"/>
                  </a:lnTo>
                  <a:cubicBezTo>
                    <a:pt x="905550" y="88803"/>
                    <a:pt x="898155" y="106655"/>
                    <a:pt x="884992" y="119818"/>
                  </a:cubicBezTo>
                  <a:cubicBezTo>
                    <a:pt x="871829" y="132981"/>
                    <a:pt x="853977" y="140376"/>
                    <a:pt x="835362" y="140376"/>
                  </a:cubicBezTo>
                  <a:lnTo>
                    <a:pt x="70188" y="140376"/>
                  </a:lnTo>
                  <a:cubicBezTo>
                    <a:pt x="51573" y="140376"/>
                    <a:pt x="33720" y="132981"/>
                    <a:pt x="20558" y="119818"/>
                  </a:cubicBezTo>
                  <a:cubicBezTo>
                    <a:pt x="7395" y="106655"/>
                    <a:pt x="0" y="88803"/>
                    <a:pt x="0" y="70188"/>
                  </a:cubicBezTo>
                  <a:lnTo>
                    <a:pt x="0" y="70188"/>
                  </a:lnTo>
                  <a:cubicBezTo>
                    <a:pt x="0" y="51573"/>
                    <a:pt x="7395" y="33720"/>
                    <a:pt x="20558" y="20558"/>
                  </a:cubicBezTo>
                  <a:cubicBezTo>
                    <a:pt x="33720" y="7395"/>
                    <a:pt x="51573" y="0"/>
                    <a:pt x="70188" y="0"/>
                  </a:cubicBezTo>
                  <a:close/>
                </a:path>
              </a:pathLst>
            </a:custGeom>
            <a:ln w="28575" cap="rnd">
              <a:solidFill>
                <a:srgbClr val="FFFFFF"/>
              </a:solidFill>
              <a:prstDash val="solid"/>
              <a:round/>
            </a:ln>
          </p:spPr>
          <p:txBody>
            <a:bodyPr/>
            <a:lstStyle/>
            <a:p>
              <a:endParaRPr lang="zh-CN" altLang="en-US"/>
            </a:p>
          </p:txBody>
        </p:sp>
        <p:sp>
          <p:nvSpPr>
            <p:cNvPr id="18" name="TextBox 18"/>
            <p:cNvSpPr txBox="1"/>
            <p:nvPr/>
          </p:nvSpPr>
          <p:spPr>
            <a:xfrm>
              <a:off x="0" y="-47625"/>
              <a:ext cx="905550" cy="188001"/>
            </a:xfrm>
            <a:prstGeom prst="rect">
              <a:avLst/>
            </a:prstGeom>
          </p:spPr>
          <p:txBody>
            <a:bodyPr lIns="50800" tIns="50800" rIns="50800" bIns="50800" rtlCol="0" anchor="ctr"/>
            <a:lstStyle/>
            <a:p>
              <a:pPr algn="ctr">
                <a:lnSpc>
                  <a:spcPts val="3250"/>
                </a:lnSpc>
              </a:pPr>
            </a:p>
          </p:txBody>
        </p:sp>
      </p:grpSp>
      <p:sp>
        <p:nvSpPr>
          <p:cNvPr id="19" name="TextBox 19"/>
          <p:cNvSpPr txBox="1"/>
          <p:nvPr/>
        </p:nvSpPr>
        <p:spPr>
          <a:xfrm>
            <a:off x="12000931" y="7533748"/>
            <a:ext cx="3428721" cy="343556"/>
          </a:xfrm>
          <a:prstGeom prst="rect">
            <a:avLst/>
          </a:prstGeom>
        </p:spPr>
        <p:txBody>
          <a:bodyPr lIns="0" tIns="0" rIns="0" bIns="0" rtlCol="0" anchor="t">
            <a:spAutoFit/>
          </a:bodyPr>
          <a:lstStyle/>
          <a:p>
            <a:pPr algn="ctr">
              <a:lnSpc>
                <a:spcPts val="2940"/>
              </a:lnSpc>
            </a:pPr>
            <a:r>
              <a:rPr lang="zh-CN" altLang="en-US"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应用文叙事类</a:t>
            </a:r>
            <a:endParaRPr lang="en-US"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20" name="Group 20"/>
          <p:cNvGrpSpPr/>
          <p:nvPr/>
        </p:nvGrpSpPr>
        <p:grpSpPr>
          <a:xfrm>
            <a:off x="8526216" y="7480326"/>
            <a:ext cx="3110167" cy="482130"/>
            <a:chOff x="0" y="0"/>
            <a:chExt cx="905550" cy="140376"/>
          </a:xfrm>
        </p:grpSpPr>
        <p:sp>
          <p:nvSpPr>
            <p:cNvPr id="21" name="Freeform 21"/>
            <p:cNvSpPr/>
            <p:nvPr/>
          </p:nvSpPr>
          <p:spPr>
            <a:xfrm>
              <a:off x="0" y="0"/>
              <a:ext cx="905550" cy="140376"/>
            </a:xfrm>
            <a:custGeom>
              <a:avLst/>
              <a:gdLst/>
              <a:ahLst/>
              <a:cxnLst/>
              <a:rect l="l" t="t" r="r" b="b"/>
              <a:pathLst>
                <a:path w="905550" h="140376">
                  <a:moveTo>
                    <a:pt x="70188" y="0"/>
                  </a:moveTo>
                  <a:lnTo>
                    <a:pt x="835362" y="0"/>
                  </a:lnTo>
                  <a:cubicBezTo>
                    <a:pt x="874125" y="0"/>
                    <a:pt x="905550" y="31424"/>
                    <a:pt x="905550" y="70188"/>
                  </a:cubicBezTo>
                  <a:lnTo>
                    <a:pt x="905550" y="70188"/>
                  </a:lnTo>
                  <a:cubicBezTo>
                    <a:pt x="905550" y="88803"/>
                    <a:pt x="898155" y="106655"/>
                    <a:pt x="884992" y="119818"/>
                  </a:cubicBezTo>
                  <a:cubicBezTo>
                    <a:pt x="871829" y="132981"/>
                    <a:pt x="853977" y="140376"/>
                    <a:pt x="835362" y="140376"/>
                  </a:cubicBezTo>
                  <a:lnTo>
                    <a:pt x="70188" y="140376"/>
                  </a:lnTo>
                  <a:cubicBezTo>
                    <a:pt x="51573" y="140376"/>
                    <a:pt x="33720" y="132981"/>
                    <a:pt x="20558" y="119818"/>
                  </a:cubicBezTo>
                  <a:cubicBezTo>
                    <a:pt x="7395" y="106655"/>
                    <a:pt x="0" y="88803"/>
                    <a:pt x="0" y="70188"/>
                  </a:cubicBezTo>
                  <a:lnTo>
                    <a:pt x="0" y="70188"/>
                  </a:lnTo>
                  <a:cubicBezTo>
                    <a:pt x="0" y="51573"/>
                    <a:pt x="7395" y="33720"/>
                    <a:pt x="20558" y="20558"/>
                  </a:cubicBezTo>
                  <a:cubicBezTo>
                    <a:pt x="33720" y="7395"/>
                    <a:pt x="51573" y="0"/>
                    <a:pt x="70188" y="0"/>
                  </a:cubicBezTo>
                  <a:close/>
                </a:path>
              </a:pathLst>
            </a:custGeom>
            <a:solidFill>
              <a:srgbClr val="FFFFFF"/>
            </a:solidFill>
            <a:ln w="28575" cap="rnd">
              <a:solidFill>
                <a:srgbClr val="FFFFFF"/>
              </a:solidFill>
              <a:prstDash val="solid"/>
              <a:round/>
            </a:ln>
          </p:spPr>
          <p:txBody>
            <a:bodyPr/>
            <a:lstStyle/>
            <a:p>
              <a:endParaRPr lang="zh-CN" altLang="en-US"/>
            </a:p>
          </p:txBody>
        </p:sp>
        <p:sp>
          <p:nvSpPr>
            <p:cNvPr id="22" name="TextBox 22"/>
            <p:cNvSpPr txBox="1"/>
            <p:nvPr/>
          </p:nvSpPr>
          <p:spPr>
            <a:xfrm>
              <a:off x="0" y="-47625"/>
              <a:ext cx="905550" cy="188001"/>
            </a:xfrm>
            <a:prstGeom prst="rect">
              <a:avLst/>
            </a:prstGeom>
          </p:spPr>
          <p:txBody>
            <a:bodyPr lIns="50800" tIns="50800" rIns="50800" bIns="50800" rtlCol="0" anchor="ctr"/>
            <a:lstStyle/>
            <a:p>
              <a:pPr algn="ctr">
                <a:lnSpc>
                  <a:spcPts val="3250"/>
                </a:lnSpc>
              </a:pPr>
            </a:p>
          </p:txBody>
        </p:sp>
      </p:grpSp>
      <p:sp>
        <p:nvSpPr>
          <p:cNvPr id="23" name="TextBox 23"/>
          <p:cNvSpPr txBox="1"/>
          <p:nvPr/>
        </p:nvSpPr>
        <p:spPr>
          <a:xfrm>
            <a:off x="8366939" y="7533748"/>
            <a:ext cx="3428721" cy="343556"/>
          </a:xfrm>
          <a:prstGeom prst="rect">
            <a:avLst/>
          </a:prstGeom>
        </p:spPr>
        <p:txBody>
          <a:bodyPr lIns="0" tIns="0" rIns="0" bIns="0" rtlCol="0" anchor="t">
            <a:spAutoFit/>
          </a:bodyPr>
          <a:lstStyle/>
          <a:p>
            <a:pPr algn="ctr">
              <a:lnSpc>
                <a:spcPts val="2940"/>
              </a:lnSpc>
            </a:pPr>
            <a:r>
              <a:rPr lang="en-US"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F</a:t>
            </a:r>
            <a:r>
              <a:rPr lang="en-US" altLang="zh-CN"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ay</a:t>
            </a:r>
            <a:endParaRPr lang="en-US" sz="2100" spc="174"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24" name="TextBox 24"/>
          <p:cNvSpPr txBox="1"/>
          <p:nvPr/>
        </p:nvSpPr>
        <p:spPr>
          <a:xfrm>
            <a:off x="8957518" y="6480164"/>
            <a:ext cx="5881555" cy="291811"/>
          </a:xfrm>
          <a:prstGeom prst="rect">
            <a:avLst/>
          </a:prstGeom>
        </p:spPr>
        <p:txBody>
          <a:bodyPr lIns="0" tIns="0" rIns="0" bIns="0" rtlCol="0" anchor="t">
            <a:spAutoFit/>
          </a:bodyPr>
          <a:lstStyle/>
          <a:p>
            <a:pPr algn="ctr">
              <a:lnSpc>
                <a:spcPts val="2045"/>
              </a:lnSpc>
              <a:spcBef>
                <a:spcPct val="0"/>
              </a:spcBef>
            </a:pPr>
            <a:r>
              <a:rPr lang="en-US" altLang="zh-CN" sz="2800" dirty="0">
                <a:solidFill>
                  <a:srgbClr val="000000"/>
                </a:solidFill>
                <a:latin typeface="字由点字典黑 1" panose="00020600040101010101"/>
                <a:ea typeface="字由点字典黑 1" panose="00020600040101010101"/>
                <a:cs typeface="字由点字典黑 1" panose="00020600040101010101"/>
                <a:sym typeface="字由点字典黑 1" panose="00020600040101010101"/>
              </a:rPr>
              <a:t>2026 </a:t>
            </a:r>
            <a:r>
              <a:rPr lang="zh-CN" altLang="en-US" sz="2800" dirty="0">
                <a:solidFill>
                  <a:srgbClr val="000000"/>
                </a:solidFill>
                <a:latin typeface="字由点字典黑 1" panose="00020600040101010101"/>
                <a:ea typeface="字由点字典黑 1" panose="00020600040101010101"/>
                <a:cs typeface="字由点字典黑 1" panose="00020600040101010101"/>
                <a:sym typeface="字由点字典黑 1" panose="00020600040101010101"/>
              </a:rPr>
              <a:t>温州二模 台州二模 应用文解析</a:t>
            </a:r>
            <a:endParaRPr lang="en-US" sz="2800" dirty="0">
              <a:solidFill>
                <a:srgbClr val="000000"/>
              </a:solidFill>
              <a:latin typeface="字由点字典黑 1" panose="00020600040101010101"/>
              <a:ea typeface="字由点字典黑 1" panose="00020600040101010101"/>
              <a:cs typeface="字由点字典黑 1" panose="00020600040101010101"/>
              <a:sym typeface="字由点字典黑 1" panose="00020600040101010101"/>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3"/>
          <p:cNvSpPr/>
          <p:nvPr/>
        </p:nvSpPr>
        <p:spPr>
          <a:xfrm>
            <a:off x="10431919" y="5636487"/>
            <a:ext cx="7010401" cy="3607535"/>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2" name="文本框 1"/>
          <p:cNvSpPr txBox="1"/>
          <p:nvPr/>
        </p:nvSpPr>
        <p:spPr>
          <a:xfrm>
            <a:off x="533400" y="571500"/>
            <a:ext cx="7010401" cy="3046988"/>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台州二模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请你写一篇短文向校英文报“</a:t>
            </a:r>
            <a:r>
              <a:rPr lang="en-US" altLang="zh-CN" sz="3200" dirty="0">
                <a:solidFill>
                  <a:srgbClr val="FF0000"/>
                </a:solidFill>
                <a:latin typeface="Times New Roman" panose="02020603050405020304" pitchFamily="18" charset="0"/>
                <a:cs typeface="Times New Roman" panose="02020603050405020304" pitchFamily="18" charset="0"/>
              </a:rPr>
              <a:t>A Small Act Warms My Heart</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栏目</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，分享一件校园暖心事件，内容包括：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暖心事件；</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latin typeface="Times New Roman" panose="02020603050405020304" pitchFamily="18" charset="0"/>
                <a:cs typeface="Times New Roman" panose="02020603050405020304" pitchFamily="18" charset="0"/>
              </a:rPr>
              <a:t>你的思考。</a:t>
            </a:r>
            <a:endParaRPr lang="zh-CN" altLang="en-US" sz="32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533400" y="4457700"/>
            <a:ext cx="7010401" cy="4524315"/>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温州二模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假定你是李华，上周你们班级</a:t>
            </a:r>
            <a:r>
              <a:rPr lang="zh-CN" altLang="en-US" sz="3200" dirty="0">
                <a:solidFill>
                  <a:srgbClr val="FF0000"/>
                </a:solidFill>
                <a:latin typeface="Times New Roman" panose="02020603050405020304" pitchFamily="18" charset="0"/>
                <a:cs typeface="Times New Roman" panose="02020603050405020304" pitchFamily="18" charset="0"/>
              </a:rPr>
              <a:t>利用课间为英语老师送上了生日惊喜</a:t>
            </a:r>
            <a:r>
              <a:rPr lang="zh-CN" altLang="en-US" sz="3200" dirty="0">
                <a:latin typeface="Times New Roman" panose="02020603050405020304" pitchFamily="18" charset="0"/>
                <a:cs typeface="Times New Roman" panose="02020603050405020304" pitchFamily="18" charset="0"/>
              </a:rPr>
              <a:t>。请你给英国朋友 </a:t>
            </a:r>
            <a:r>
              <a:rPr lang="en-US" altLang="zh-CN" sz="3200" dirty="0">
                <a:latin typeface="Times New Roman" panose="02020603050405020304" pitchFamily="18" charset="0"/>
                <a:cs typeface="Times New Roman" panose="02020603050405020304" pitchFamily="18" charset="0"/>
              </a:rPr>
              <a:t>Alice</a:t>
            </a:r>
            <a:r>
              <a:rPr lang="zh-CN" altLang="en-US" sz="3200" dirty="0">
                <a:latin typeface="Times New Roman" panose="02020603050405020304" pitchFamily="18" charset="0"/>
                <a:cs typeface="Times New Roman" panose="02020603050405020304" pitchFamily="18" charset="0"/>
              </a:rPr>
              <a:t>写一封</a:t>
            </a:r>
            <a:r>
              <a:rPr lang="zh-CN" altLang="en-US" sz="3200" dirty="0">
                <a:highlight>
                  <a:srgbClr val="FFFF00"/>
                </a:highlight>
                <a:latin typeface="Times New Roman" panose="02020603050405020304" pitchFamily="18" charset="0"/>
                <a:cs typeface="Times New Roman" panose="02020603050405020304" pitchFamily="18" charset="0"/>
              </a:rPr>
              <a:t>邮件</a:t>
            </a:r>
            <a:r>
              <a:rPr lang="zh-CN" altLang="en-US" sz="3200" dirty="0">
                <a:latin typeface="Times New Roman" panose="02020603050405020304" pitchFamily="18" charset="0"/>
                <a:cs typeface="Times New Roman" panose="02020603050405020304" pitchFamily="18" charset="0"/>
              </a:rPr>
              <a:t>分享这次经历，内容包括：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你们的做法；</a:t>
            </a:r>
            <a:endParaRPr lang="en-US" altLang="zh-CN"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latin typeface="Times New Roman" panose="02020603050405020304" pitchFamily="18" charset="0"/>
                <a:cs typeface="Times New Roman" panose="02020603050405020304" pitchFamily="18" charset="0"/>
              </a:rPr>
              <a:t>你的感想。</a:t>
            </a:r>
            <a:endParaRPr lang="en-US" altLang="zh-CN"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Dear Alice,</a:t>
            </a:r>
            <a:endParaRPr lang="en-US" altLang="zh-CN"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Guess what? We surprised our English teacher last week! ________________</a:t>
            </a:r>
            <a:endParaRPr lang="zh-CN" altLang="en-US" sz="3200" dirty="0">
              <a:latin typeface="Times New Roman" panose="02020603050405020304" pitchFamily="18" charset="0"/>
              <a:cs typeface="Times New Roman" panose="02020603050405020304" pitchFamily="18" charset="0"/>
            </a:endParaRPr>
          </a:p>
        </p:txBody>
      </p:sp>
      <p:sp>
        <p:nvSpPr>
          <p:cNvPr id="4" name="Freeform 7"/>
          <p:cNvSpPr/>
          <p:nvPr/>
        </p:nvSpPr>
        <p:spPr>
          <a:xfrm>
            <a:off x="7723416" y="342900"/>
            <a:ext cx="3047999" cy="1927783"/>
          </a:xfrm>
          <a:custGeom>
            <a:avLst/>
            <a:gdLst/>
            <a:ahLst/>
            <a:cxnLst/>
            <a:rect l="l" t="t" r="r" b="b"/>
            <a:pathLst>
              <a:path w="4154423" h="3164915">
                <a:moveTo>
                  <a:pt x="0" y="0"/>
                </a:moveTo>
                <a:lnTo>
                  <a:pt x="4154423" y="0"/>
                </a:lnTo>
                <a:lnTo>
                  <a:pt x="4154423" y="3164915"/>
                </a:lnTo>
                <a:lnTo>
                  <a:pt x="0" y="3164915"/>
                </a:lnTo>
                <a:lnTo>
                  <a:pt x="0" y="0"/>
                </a:lnTo>
                <a:close/>
              </a:path>
            </a:pathLst>
          </a:custGeom>
          <a:blipFill>
            <a:blip/>
            <a:stretch>
              <a:fillRect/>
            </a:stretch>
          </a:blipFill>
        </p:spPr>
        <p:txBody>
          <a:bodyPr/>
          <a:lstStyle/>
          <a:p>
            <a:endParaRPr lang="zh-CN" altLang="en-US"/>
          </a:p>
        </p:txBody>
      </p:sp>
      <p:sp>
        <p:nvSpPr>
          <p:cNvPr id="5" name="文本框 70"/>
          <p:cNvSpPr txBox="1"/>
          <p:nvPr/>
        </p:nvSpPr>
        <p:spPr>
          <a:xfrm>
            <a:off x="7176742" y="3618488"/>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核心要点</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6" name="文本框 70"/>
          <p:cNvSpPr txBox="1"/>
          <p:nvPr/>
        </p:nvSpPr>
        <p:spPr>
          <a:xfrm>
            <a:off x="10459134" y="2357085"/>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叙事部分</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70"/>
          <p:cNvSpPr txBox="1"/>
          <p:nvPr/>
        </p:nvSpPr>
        <p:spPr>
          <a:xfrm>
            <a:off x="10459134" y="4838700"/>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感悟部分</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8" name="左大括号 7"/>
          <p:cNvSpPr/>
          <p:nvPr/>
        </p:nvSpPr>
        <p:spPr>
          <a:xfrm>
            <a:off x="9835752" y="2864435"/>
            <a:ext cx="458218" cy="2279065"/>
          </a:xfrm>
          <a:prstGeom prst="lef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70"/>
          <p:cNvSpPr txBox="1"/>
          <p:nvPr/>
        </p:nvSpPr>
        <p:spPr>
          <a:xfrm>
            <a:off x="12993468" y="2374425"/>
            <a:ext cx="5153018" cy="769441"/>
          </a:xfrm>
          <a:prstGeom prst="rect">
            <a:avLst/>
          </a:prstGeom>
          <a:solidFill>
            <a:schemeClr val="tx2">
              <a:lumMod val="20000"/>
              <a:lumOff val="8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具体事件</a:t>
            </a: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（记叙要素）</a:t>
            </a:r>
            <a:endPar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a:off x="10288527" y="3563710"/>
            <a:ext cx="7640245" cy="584775"/>
          </a:xfrm>
          <a:prstGeom prst="rect">
            <a:avLst/>
          </a:prstGeom>
          <a:noFill/>
        </p:spPr>
        <p:txBody>
          <a:bodyPr wrap="square">
            <a:spAutoFit/>
          </a:bodyPr>
          <a:lstStyle/>
          <a:p>
            <a:r>
              <a:rPr lang="zh-CN" altLang="en-US" sz="3200" b="1" i="0" dirty="0">
                <a:solidFill>
                  <a:srgbClr val="000000"/>
                </a:solidFill>
                <a:effectLst/>
                <a:latin typeface="Times New Roman" panose="02020603050405020304" pitchFamily="18" charset="0"/>
                <a:cs typeface="Times New Roman" panose="02020603050405020304" pitchFamily="18" charset="0"/>
              </a:rPr>
              <a:t>（</a:t>
            </a:r>
            <a:r>
              <a:rPr lang="en-US" altLang="zh-CN" sz="3200" b="1" i="0" dirty="0">
                <a:solidFill>
                  <a:srgbClr val="000000"/>
                </a:solidFill>
                <a:effectLst/>
                <a:latin typeface="Times New Roman" panose="02020603050405020304" pitchFamily="18" charset="0"/>
                <a:cs typeface="Times New Roman" panose="02020603050405020304" pitchFamily="18" charset="0"/>
              </a:rPr>
              <a:t>Where &amp; When &amp; Who &amp; What &amp; Why</a:t>
            </a:r>
            <a:r>
              <a:rPr lang="zh-CN" altLang="en-US" sz="3200" b="1" i="0" dirty="0">
                <a:solidFill>
                  <a:srgbClr val="000000"/>
                </a:solidFill>
                <a:effectLst/>
                <a:latin typeface="Times New Roman" panose="02020603050405020304" pitchFamily="18" charset="0"/>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p:sp>
        <p:nvSpPr>
          <p:cNvPr id="12" name="箭头: 虚尾 11"/>
          <p:cNvSpPr/>
          <p:nvPr/>
        </p:nvSpPr>
        <p:spPr>
          <a:xfrm rot="5400000">
            <a:off x="15893670" y="3449904"/>
            <a:ext cx="1537264" cy="1168204"/>
          </a:xfrm>
          <a:prstGeom prst="stripedRightArrow">
            <a:avLst/>
          </a:prstGeom>
          <a:solidFill>
            <a:srgbClr val="FFC000"/>
          </a:solidFill>
          <a:ln>
            <a:solidFill>
              <a:schemeClr val="tx2">
                <a:lumMod val="60000"/>
                <a:lumOff val="4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70"/>
          <p:cNvSpPr txBox="1"/>
          <p:nvPr/>
        </p:nvSpPr>
        <p:spPr>
          <a:xfrm>
            <a:off x="12993468" y="4838700"/>
            <a:ext cx="5153018" cy="769441"/>
          </a:xfrm>
          <a:prstGeom prst="rect">
            <a:avLst/>
          </a:prstGeom>
          <a:solidFill>
            <a:schemeClr val="tx2">
              <a:lumMod val="20000"/>
              <a:lumOff val="8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Effect--</a:t>
            </a:r>
            <a:r>
              <a:rPr lang="en-US" altLang="zh-CN" sz="4400" b="1" dirty="0">
                <a:solidFill>
                  <a:prstClr val="black"/>
                </a:solidFill>
                <a:latin typeface="Calibri" panose="020F0502020204030204"/>
                <a:ea typeface="宋体" panose="02010600030101010101" pitchFamily="2" charset="-122"/>
              </a:rPr>
              <a:t>R</a:t>
            </a:r>
            <a:r>
              <a:rPr kumimoji="0" lang="en-US" altLang="zh-CN" sz="4400" b="1"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eflection</a:t>
            </a:r>
            <a:endPar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15692966" y="1890451"/>
            <a:ext cx="1807674" cy="923330"/>
          </a:xfrm>
          <a:prstGeom prst="rect">
            <a:avLst/>
          </a:prstGeom>
          <a:noFill/>
        </p:spPr>
        <p:txBody>
          <a:bodyPr wrap="none" lIns="91440" tIns="45720" rIns="91440" bIns="45720">
            <a:spAutoFit/>
          </a:bodyPr>
          <a:lstStyle/>
          <a:p>
            <a:pPr algn="ctr"/>
            <a:r>
              <a:rPr lang="en-US" altLang="zh-CN"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cause</a:t>
            </a:r>
            <a:endParaRPr lang="zh-CN" alt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16" name="文本框 15"/>
          <p:cNvSpPr txBox="1"/>
          <p:nvPr/>
        </p:nvSpPr>
        <p:spPr>
          <a:xfrm>
            <a:off x="10771415" y="6497472"/>
            <a:ext cx="6316262" cy="1754326"/>
          </a:xfrm>
          <a:prstGeom prst="rect">
            <a:avLst/>
          </a:prstGeom>
          <a:noFill/>
        </p:spPr>
        <p:txBody>
          <a:bodyPr wrap="square">
            <a:spAutoFit/>
          </a:bodyPr>
          <a:lstStyle/>
          <a:p>
            <a:r>
              <a:rPr lang="en-US" altLang="zh-CN" sz="3600" b="0" i="0" dirty="0">
                <a:solidFill>
                  <a:srgbClr val="000000"/>
                </a:solidFill>
                <a:effectLst/>
                <a:latin typeface="ui-sans-serif"/>
              </a:rPr>
              <a:t>Personal Feelings</a:t>
            </a:r>
            <a:endParaRPr lang="en-US" altLang="zh-CN" sz="3600" b="0" i="0" dirty="0">
              <a:solidFill>
                <a:srgbClr val="000000"/>
              </a:solidFill>
              <a:effectLst/>
              <a:latin typeface="ui-sans-serif"/>
            </a:endParaRPr>
          </a:p>
          <a:p>
            <a:r>
              <a:rPr lang="en-US" altLang="zh-CN" sz="3600" dirty="0"/>
              <a:t>Interpersonal &amp; Collective Values </a:t>
            </a:r>
            <a:endParaRPr lang="en-US" altLang="zh-CN" sz="3600" dirty="0"/>
          </a:p>
          <a:p>
            <a:r>
              <a:rPr lang="en-US" altLang="zh-CN" sz="3600" dirty="0"/>
              <a:t>Character Growth &amp; Life Values</a:t>
            </a:r>
            <a:endParaRPr lang="zh-CN" altLang="en-US" sz="3600" dirty="0"/>
          </a:p>
        </p:txBody>
      </p:sp>
      <p:sp>
        <p:nvSpPr>
          <p:cNvPr id="18" name="Freeform 9"/>
          <p:cNvSpPr/>
          <p:nvPr/>
        </p:nvSpPr>
        <p:spPr>
          <a:xfrm>
            <a:off x="6517857" y="5635943"/>
            <a:ext cx="4343839" cy="4114800"/>
          </a:xfrm>
          <a:custGeom>
            <a:avLst/>
            <a:gdLst/>
            <a:ahLst/>
            <a:cxnLst/>
            <a:rect l="l" t="t" r="r" b="b"/>
            <a:pathLst>
              <a:path w="4343839" h="4114800">
                <a:moveTo>
                  <a:pt x="0" y="0"/>
                </a:moveTo>
                <a:lnTo>
                  <a:pt x="4343839" y="0"/>
                </a:lnTo>
                <a:lnTo>
                  <a:pt x="4343839" y="4114800"/>
                </a:lnTo>
                <a:lnTo>
                  <a:pt x="0" y="4114800"/>
                </a:lnTo>
                <a:lnTo>
                  <a:pt x="0" y="0"/>
                </a:lnTo>
                <a:close/>
              </a:path>
            </a:pathLst>
          </a:custGeom>
          <a:blipFill>
            <a:blip/>
            <a:stretch>
              <a:fillRect/>
            </a:stretch>
          </a:blipFill>
        </p:spPr>
        <p:txBody>
          <a:bodyPr/>
          <a:lstStyle/>
          <a:p>
            <a:endParaRPr lang="zh-CN" altLang="en-US"/>
          </a:p>
        </p:txBody>
      </p:sp>
      <p:sp>
        <p:nvSpPr>
          <p:cNvPr id="19" name="AutoShape 4"/>
          <p:cNvSpPr/>
          <p:nvPr/>
        </p:nvSpPr>
        <p:spPr>
          <a:xfrm>
            <a:off x="13599562" y="1287822"/>
            <a:ext cx="4334653" cy="0"/>
          </a:xfrm>
          <a:prstGeom prst="line">
            <a:avLst/>
          </a:prstGeom>
          <a:ln w="19050" cap="flat">
            <a:solidFill>
              <a:srgbClr val="000000"/>
            </a:solidFill>
            <a:prstDash val="lgDash"/>
            <a:headEnd type="none" w="sm" len="sm"/>
            <a:tailEnd type="none" w="sm" len="sm"/>
          </a:ln>
        </p:spPr>
        <p:txBody>
          <a:bodyPr/>
          <a:lstStyle/>
          <a:p>
            <a:endParaRPr lang="zh-CN" altLang="en-US"/>
          </a:p>
        </p:txBody>
      </p:sp>
      <p:sp>
        <p:nvSpPr>
          <p:cNvPr id="20" name="TextBox 11"/>
          <p:cNvSpPr txBox="1"/>
          <p:nvPr/>
        </p:nvSpPr>
        <p:spPr>
          <a:xfrm>
            <a:off x="14630400" y="604158"/>
            <a:ext cx="3657600" cy="371640"/>
          </a:xfrm>
          <a:prstGeom prst="rect">
            <a:avLst/>
          </a:prstGeom>
        </p:spPr>
        <p:txBody>
          <a:bodyPr wrap="square" lIns="0" tIns="0" rIns="0" bIns="0" rtlCol="0" anchor="t">
            <a:spAutoFit/>
          </a:bodyPr>
          <a:lstStyle/>
          <a:p>
            <a:pPr algn="ctr">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SWEET MEMORIES</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par>
                          <p:cTn id="43" fill="hold">
                            <p:stCondLst>
                              <p:cond delay="500"/>
                            </p:stCondLst>
                            <p:childTnLst>
                              <p:par>
                                <p:cTn id="44" presetID="22" presetClass="entr" presetSubtype="4"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par>
                          <p:cTn id="55" fill="hold">
                            <p:stCondLst>
                              <p:cond delay="500"/>
                            </p:stCondLst>
                            <p:childTnLst>
                              <p:par>
                                <p:cTn id="56" presetID="16" presetClass="entr" presetSubtype="21"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barn(inVertical)">
                                      <p:cBhvr>
                                        <p:cTn id="58" dur="500"/>
                                        <p:tgtEl>
                                          <p:spTgt spid="16"/>
                                        </p:tgtEl>
                                      </p:cBhvr>
                                    </p:animEffect>
                                  </p:childTnLst>
                                </p:cTn>
                              </p:par>
                              <p:par>
                                <p:cTn id="59" presetID="16" presetClass="entr" presetSubtype="21" fill="hold"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arn(inVertical)">
                                      <p:cBhvr>
                                        <p:cTn id="6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P spid="9" grpId="0" animBg="1"/>
      <p:bldP spid="11" grpId="0"/>
      <p:bldP spid="12" grpId="0" animBg="1"/>
      <p:bldP spid="13" grpId="0" animBg="1"/>
      <p:bldP spid="1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34701" y="549729"/>
            <a:ext cx="7124700" cy="3046988"/>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台州二模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请你写一篇短文向校英文报“</a:t>
            </a:r>
            <a:r>
              <a:rPr lang="en-US" altLang="zh-CN" sz="3200" dirty="0">
                <a:solidFill>
                  <a:srgbClr val="FF0000"/>
                </a:solidFill>
                <a:latin typeface="Times New Roman" panose="02020603050405020304" pitchFamily="18" charset="0"/>
                <a:cs typeface="Times New Roman" panose="02020603050405020304" pitchFamily="18" charset="0"/>
              </a:rPr>
              <a:t>A Small Act Warms My Heart</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栏目</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，分享一件校园暖心事件，内容包括：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highlight>
                  <a:srgbClr val="00FF00"/>
                </a:highlight>
                <a:latin typeface="Times New Roman" panose="02020603050405020304" pitchFamily="18" charset="0"/>
                <a:cs typeface="Times New Roman" panose="02020603050405020304" pitchFamily="18" charset="0"/>
              </a:rPr>
              <a:t>暖心事件</a:t>
            </a:r>
            <a:r>
              <a:rPr lang="zh-CN" altLang="en-US" sz="3200" dirty="0">
                <a:latin typeface="Times New Roman" panose="02020603050405020304" pitchFamily="18" charset="0"/>
                <a:cs typeface="Times New Roman" panose="02020603050405020304" pitchFamily="18" charset="0"/>
              </a:rPr>
              <a:t>；</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latin typeface="Times New Roman" panose="02020603050405020304" pitchFamily="18" charset="0"/>
                <a:cs typeface="Times New Roman" panose="02020603050405020304" pitchFamily="18" charset="0"/>
              </a:rPr>
              <a:t>你的思考。</a:t>
            </a:r>
            <a:endParaRPr lang="zh-CN" altLang="en-US" sz="32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283030" y="549729"/>
            <a:ext cx="9982200" cy="3054682"/>
          </a:xfrm>
          <a:prstGeom prst="rect">
            <a:avLst/>
          </a:prstGeom>
          <a:noFill/>
          <a:ln w="38100">
            <a:solidFill>
              <a:schemeClr val="tx1"/>
            </a:solidFill>
          </a:ln>
        </p:spPr>
        <p:txBody>
          <a:bodyPr wrap="square">
            <a:spAutoFit/>
          </a:bodyPr>
          <a:lstStyle/>
          <a:p>
            <a:pPr>
              <a:lnSpc>
                <a:spcPts val="3300"/>
              </a:lnSpc>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温州二模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假定你是李华，上周你们班级</a:t>
            </a:r>
            <a:r>
              <a:rPr lang="zh-CN" altLang="en-US" sz="3200" dirty="0">
                <a:solidFill>
                  <a:srgbClr val="FF0000"/>
                </a:solidFill>
                <a:latin typeface="Times New Roman" panose="02020603050405020304" pitchFamily="18" charset="0"/>
                <a:cs typeface="Times New Roman" panose="02020603050405020304" pitchFamily="18" charset="0"/>
              </a:rPr>
              <a:t>利用课间为英语老师送上了生日惊喜</a:t>
            </a:r>
            <a:r>
              <a:rPr lang="zh-CN" altLang="en-US" sz="3200" dirty="0">
                <a:latin typeface="Times New Roman" panose="02020603050405020304" pitchFamily="18" charset="0"/>
                <a:cs typeface="Times New Roman" panose="02020603050405020304" pitchFamily="18" charset="0"/>
              </a:rPr>
              <a:t>。请你给英国朋友 </a:t>
            </a:r>
            <a:r>
              <a:rPr lang="en-US" altLang="zh-CN" sz="3200" dirty="0">
                <a:latin typeface="Times New Roman" panose="02020603050405020304" pitchFamily="18" charset="0"/>
                <a:cs typeface="Times New Roman" panose="02020603050405020304" pitchFamily="18" charset="0"/>
              </a:rPr>
              <a:t>Alice</a:t>
            </a:r>
            <a:r>
              <a:rPr lang="zh-CN" altLang="en-US" sz="3200" dirty="0">
                <a:latin typeface="Times New Roman" panose="02020603050405020304" pitchFamily="18" charset="0"/>
                <a:cs typeface="Times New Roman" panose="02020603050405020304" pitchFamily="18" charset="0"/>
              </a:rPr>
              <a:t>写一封</a:t>
            </a:r>
            <a:r>
              <a:rPr lang="zh-CN" altLang="en-US" sz="3200" dirty="0">
                <a:highlight>
                  <a:srgbClr val="FFFF00"/>
                </a:highlight>
                <a:latin typeface="Times New Roman" panose="02020603050405020304" pitchFamily="18" charset="0"/>
                <a:cs typeface="Times New Roman" panose="02020603050405020304" pitchFamily="18" charset="0"/>
              </a:rPr>
              <a:t>邮件</a:t>
            </a:r>
            <a:r>
              <a:rPr lang="zh-CN" altLang="en-US" sz="3200" dirty="0">
                <a:latin typeface="Times New Roman" panose="02020603050405020304" pitchFamily="18" charset="0"/>
                <a:cs typeface="Times New Roman" panose="02020603050405020304" pitchFamily="18" charset="0"/>
              </a:rPr>
              <a:t>分享这次经历，内容包括：</a:t>
            </a:r>
            <a:endParaRPr lang="zh-CN" altLang="en-US"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(1)</a:t>
            </a:r>
            <a:r>
              <a:rPr lang="zh-CN" altLang="en-US" sz="3200" dirty="0">
                <a:highlight>
                  <a:srgbClr val="00FF00"/>
                </a:highlight>
                <a:latin typeface="Times New Roman" panose="02020603050405020304" pitchFamily="18" charset="0"/>
                <a:cs typeface="Times New Roman" panose="02020603050405020304" pitchFamily="18" charset="0"/>
              </a:rPr>
              <a:t>你们的做法</a:t>
            </a:r>
            <a:r>
              <a:rPr lang="zh-CN" altLang="en-US" sz="3200" dirty="0">
                <a:latin typeface="Times New Roman" panose="02020603050405020304" pitchFamily="18" charset="0"/>
                <a:cs typeface="Times New Roman" panose="02020603050405020304" pitchFamily="18" charset="0"/>
              </a:rPr>
              <a:t>；</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(2)</a:t>
            </a:r>
            <a:r>
              <a:rPr lang="zh-CN" altLang="en-US" sz="3200" dirty="0">
                <a:latin typeface="Times New Roman" panose="02020603050405020304" pitchFamily="18" charset="0"/>
                <a:cs typeface="Times New Roman" panose="02020603050405020304" pitchFamily="18" charset="0"/>
              </a:rPr>
              <a:t>你的感想。</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Dear Alice,</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Guess what? We surprised our English teacher last week</a:t>
            </a:r>
            <a:endParaRPr lang="zh-CN" altLang="en-US" sz="3200" dirty="0">
              <a:latin typeface="Times New Roman" panose="02020603050405020304" pitchFamily="18" charset="0"/>
              <a:cs typeface="Times New Roman" panose="02020603050405020304" pitchFamily="18" charset="0"/>
            </a:endParaRPr>
          </a:p>
        </p:txBody>
      </p:sp>
      <p:sp>
        <p:nvSpPr>
          <p:cNvPr id="4" name="文本框 70"/>
          <p:cNvSpPr txBox="1"/>
          <p:nvPr/>
        </p:nvSpPr>
        <p:spPr>
          <a:xfrm>
            <a:off x="15753666" y="2324100"/>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叙事部分</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aphicFrame>
        <p:nvGraphicFramePr>
          <p:cNvPr id="5" name="表格 4"/>
          <p:cNvGraphicFramePr>
            <a:graphicFrameLocks noGrp="1"/>
          </p:cNvGraphicFramePr>
          <p:nvPr/>
        </p:nvGraphicFramePr>
        <p:xfrm>
          <a:off x="266701" y="4079239"/>
          <a:ext cx="17792700" cy="5556264"/>
        </p:xfrm>
        <a:graphic>
          <a:graphicData uri="http://schemas.openxmlformats.org/drawingml/2006/table">
            <a:tbl>
              <a:tblPr>
                <a:tableStyleId>{91EBBBCC-DAD2-459C-BE2E-F6DE35CF9A28}</a:tableStyleId>
              </a:tblPr>
              <a:tblGrid>
                <a:gridCol w="1219855"/>
                <a:gridCol w="7428844"/>
                <a:gridCol w="9144001"/>
              </a:tblGrid>
              <a:tr h="715814">
                <a:tc>
                  <a:txBody>
                    <a:bodyPr/>
                    <a:lstStyle/>
                    <a:p>
                      <a:pPr algn="l">
                        <a:buNone/>
                      </a:pP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l">
                        <a:buNone/>
                      </a:pPr>
                      <a:r>
                        <a:rPr lang="zh-CN" altLang="en-US" sz="2800">
                          <a:effectLst/>
                        </a:rPr>
                        <a:t>温州二模（给 </a:t>
                      </a:r>
                      <a:r>
                        <a:rPr lang="en-US" altLang="zh-CN" sz="2800">
                          <a:effectLst/>
                        </a:rPr>
                        <a:t>Alice </a:t>
                      </a:r>
                      <a:r>
                        <a:rPr lang="zh-CN" altLang="en-US" sz="2800">
                          <a:effectLst/>
                        </a:rPr>
                        <a:t>写信：生日惊喜）</a:t>
                      </a:r>
                      <a:endParaRPr lang="zh-CN" altLang="en-US" sz="2800">
                        <a:effectLst/>
                      </a:endParaRPr>
                    </a:p>
                  </a:txBody>
                  <a:tcPr marL="2456" marR="2456" marT="2456" marB="2456" anchor="ctr">
                    <a:lnT w="12700" cap="flat" cmpd="sng" algn="ctr">
                      <a:solidFill>
                        <a:schemeClr val="tx1"/>
                      </a:solidFill>
                      <a:prstDash val="solid"/>
                      <a:round/>
                      <a:headEnd type="none" w="med" len="med"/>
                      <a:tailEnd type="none" w="med" len="med"/>
                    </a:lnT>
                  </a:tcPr>
                </a:tc>
                <a:tc>
                  <a:txBody>
                    <a:bodyPr/>
                    <a:lstStyle/>
                    <a:p>
                      <a:pPr algn="l">
                        <a:buNone/>
                      </a:pPr>
                      <a:r>
                        <a:rPr lang="zh-CN" altLang="en-US" sz="2800">
                          <a:effectLst/>
                        </a:rPr>
                        <a:t>台州二模（校报投稿：暖心小事）</a:t>
                      </a:r>
                      <a:endParaRPr lang="zh-CN" altLang="en-US" sz="2800">
                        <a:effectLst/>
                      </a:endParaRPr>
                    </a:p>
                  </a:txBody>
                  <a:tcPr marL="2456" marR="2456" marT="2456" marB="2456"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348447">
                <a:tc>
                  <a:txBody>
                    <a:bodyPr/>
                    <a:lstStyle/>
                    <a:p>
                      <a:pPr algn="l">
                        <a:buNone/>
                      </a:pPr>
                      <a:r>
                        <a:rPr lang="en-US" sz="2800" b="1" dirty="0">
                          <a:effectLst/>
                        </a:rPr>
                        <a:t>Time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tcPr>
                </a:tc>
                <a:tc>
                  <a:txBody>
                    <a:bodyPr/>
                    <a:lstStyle/>
                    <a:p>
                      <a:pPr algn="l">
                        <a:buNone/>
                      </a:pPr>
                      <a:r>
                        <a:rPr lang="en-US" sz="2800">
                          <a:effectLst/>
                        </a:rPr>
                        <a:t>Last Monday, during the class break</a:t>
                      </a:r>
                      <a:endParaRPr lang="en-US" sz="2800">
                        <a:effectLst/>
                      </a:endParaRPr>
                    </a:p>
                  </a:txBody>
                  <a:tcPr marL="2456" marR="2456" marT="2456" marB="2456" anchor="ctr"/>
                </a:tc>
                <a:tc>
                  <a:txBody>
                    <a:bodyPr/>
                    <a:lstStyle/>
                    <a:p>
                      <a:pPr algn="l">
                        <a:buNone/>
                      </a:pPr>
                      <a:r>
                        <a:rPr lang="en-US" sz="2800" dirty="0">
                          <a:effectLst/>
                        </a:rPr>
                        <a:t>One rainy afternoon</a:t>
                      </a:r>
                      <a:endParaRPr lang="en-US" sz="2800" dirty="0">
                        <a:effectLst/>
                      </a:endParaRPr>
                    </a:p>
                  </a:txBody>
                  <a:tcPr marL="2456" marR="2456" marT="2456" marB="2456" anchor="ctr">
                    <a:lnR w="12700" cap="flat" cmpd="sng" algn="ctr">
                      <a:solidFill>
                        <a:schemeClr val="tx1"/>
                      </a:solidFill>
                      <a:prstDash val="solid"/>
                      <a:round/>
                      <a:headEnd type="none" w="med" len="med"/>
                      <a:tailEnd type="none" w="med" len="med"/>
                    </a:lnR>
                  </a:tcPr>
                </a:tc>
              </a:tr>
              <a:tr h="533400">
                <a:tc>
                  <a:txBody>
                    <a:bodyPr/>
                    <a:lstStyle/>
                    <a:p>
                      <a:pPr algn="l">
                        <a:buNone/>
                      </a:pPr>
                      <a:r>
                        <a:rPr lang="en-US" sz="2800" b="1" dirty="0">
                          <a:effectLst/>
                        </a:rPr>
                        <a:t>Place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tcPr>
                </a:tc>
                <a:tc>
                  <a:txBody>
                    <a:bodyPr/>
                    <a:lstStyle/>
                    <a:p>
                      <a:pPr algn="l">
                        <a:buNone/>
                      </a:pPr>
                      <a:r>
                        <a:rPr lang="en-US" sz="2800" dirty="0">
                          <a:effectLst/>
                        </a:rPr>
                        <a:t>In the classroom</a:t>
                      </a:r>
                      <a:endParaRPr lang="en-US" sz="2800" dirty="0">
                        <a:effectLst/>
                      </a:endParaRPr>
                    </a:p>
                  </a:txBody>
                  <a:tcPr marL="2456" marR="2456" marT="2456" marB="2456" anchor="ctr"/>
                </a:tc>
                <a:tc>
                  <a:txBody>
                    <a:bodyPr/>
                    <a:lstStyle/>
                    <a:p>
                      <a:pPr algn="l">
                        <a:buNone/>
                      </a:pPr>
                      <a:r>
                        <a:rPr lang="en-US" sz="2800" dirty="0">
                          <a:effectLst/>
                        </a:rPr>
                        <a:t>At the school canteen / On the way back to the classroom</a:t>
                      </a:r>
                      <a:endParaRPr lang="en-US" sz="2800" dirty="0">
                        <a:effectLst/>
                      </a:endParaRPr>
                    </a:p>
                  </a:txBody>
                  <a:tcPr marL="2456" marR="2456" marT="2456" marB="2456" anchor="ctr">
                    <a:lnR w="12700" cap="flat" cmpd="sng" algn="ctr">
                      <a:solidFill>
                        <a:schemeClr val="tx1"/>
                      </a:solidFill>
                      <a:prstDash val="solid"/>
                      <a:round/>
                      <a:headEnd type="none" w="med" len="med"/>
                      <a:tailEnd type="none" w="med" len="med"/>
                    </a:lnR>
                  </a:tcPr>
                </a:tc>
              </a:tr>
              <a:tr h="533400">
                <a:tc>
                  <a:txBody>
                    <a:bodyPr/>
                    <a:lstStyle/>
                    <a:p>
                      <a:pPr algn="l">
                        <a:buNone/>
                      </a:pPr>
                      <a:r>
                        <a:rPr lang="en-US" sz="2800" b="1" dirty="0">
                          <a:effectLst/>
                        </a:rPr>
                        <a:t>Person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tcPr>
                </a:tc>
                <a:tc>
                  <a:txBody>
                    <a:bodyPr/>
                    <a:lstStyle/>
                    <a:p>
                      <a:pPr algn="l">
                        <a:buNone/>
                      </a:pPr>
                      <a:r>
                        <a:rPr lang="en-US" sz="2800">
                          <a:effectLst/>
                        </a:rPr>
                        <a:t>My classmates, our English teacher</a:t>
                      </a:r>
                      <a:endParaRPr lang="en-US" sz="2800">
                        <a:effectLst/>
                      </a:endParaRPr>
                    </a:p>
                  </a:txBody>
                  <a:tcPr marL="2456" marR="2456" marT="2456" marB="2456" anchor="ctr"/>
                </a:tc>
                <a:tc>
                  <a:txBody>
                    <a:bodyPr/>
                    <a:lstStyle/>
                    <a:p>
                      <a:pPr algn="l">
                        <a:buNone/>
                      </a:pPr>
                      <a:r>
                        <a:rPr lang="en-US" sz="2800" dirty="0">
                          <a:effectLst/>
                        </a:rPr>
                        <a:t>My </a:t>
                      </a:r>
                      <a:r>
                        <a:rPr lang="en-US" sz="2800" dirty="0" err="1">
                          <a:effectLst/>
                        </a:rPr>
                        <a:t>deskmate</a:t>
                      </a:r>
                      <a:r>
                        <a:rPr lang="en-US" sz="2800" dirty="0">
                          <a:effectLst/>
                        </a:rPr>
                        <a:t> Bob and I</a:t>
                      </a:r>
                      <a:endParaRPr lang="en-US" sz="2800" dirty="0">
                        <a:effectLst/>
                      </a:endParaRPr>
                    </a:p>
                  </a:txBody>
                  <a:tcPr marL="2456" marR="2456" marT="2456" marB="2456" anchor="ctr">
                    <a:lnR w="12700" cap="flat" cmpd="sng" algn="ctr">
                      <a:solidFill>
                        <a:schemeClr val="tx1"/>
                      </a:solidFill>
                      <a:prstDash val="solid"/>
                      <a:round/>
                      <a:headEnd type="none" w="med" len="med"/>
                      <a:tailEnd type="none" w="med" len="med"/>
                    </a:lnR>
                  </a:tcPr>
                </a:tc>
              </a:tr>
              <a:tr h="990600">
                <a:tc>
                  <a:txBody>
                    <a:bodyPr/>
                    <a:lstStyle/>
                    <a:p>
                      <a:pPr algn="l">
                        <a:buNone/>
                      </a:pPr>
                      <a:r>
                        <a:rPr lang="en-US" sz="2800" b="1" dirty="0">
                          <a:effectLst/>
                        </a:rPr>
                        <a:t>Cause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tcPr>
                </a:tc>
                <a:tc>
                  <a:txBody>
                    <a:bodyPr/>
                    <a:lstStyle/>
                    <a:p>
                      <a:pPr algn="l">
                        <a:buNone/>
                      </a:pPr>
                      <a:r>
                        <a:rPr lang="en-US" sz="2800">
                          <a:effectLst/>
                        </a:rPr>
                        <a:t>It was our teacher’s birthday. We wanted to give her a big surprise.</a:t>
                      </a:r>
                      <a:endParaRPr lang="en-US" sz="2800">
                        <a:effectLst/>
                      </a:endParaRPr>
                    </a:p>
                  </a:txBody>
                  <a:tcPr marL="2456" marR="2456" marT="2456" marB="2456" anchor="ctr"/>
                </a:tc>
                <a:tc>
                  <a:txBody>
                    <a:bodyPr/>
                    <a:lstStyle/>
                    <a:p>
                      <a:pPr algn="l">
                        <a:buNone/>
                      </a:pPr>
                      <a:r>
                        <a:rPr lang="en-US" sz="2800">
                          <a:effectLst/>
                        </a:rPr>
                        <a:t>It rained heavily suddenly. I didn’t take an umbrella and was stuck there.</a:t>
                      </a:r>
                      <a:endParaRPr lang="en-US" sz="2800">
                        <a:effectLst/>
                      </a:endParaRPr>
                    </a:p>
                  </a:txBody>
                  <a:tcPr marL="2456" marR="2456" marT="2456" marB="2456" anchor="ctr">
                    <a:lnR w="12700" cap="flat" cmpd="sng" algn="ctr">
                      <a:solidFill>
                        <a:schemeClr val="tx1"/>
                      </a:solidFill>
                      <a:prstDash val="solid"/>
                      <a:round/>
                      <a:headEnd type="none" w="med" len="med"/>
                      <a:tailEnd type="none" w="med" len="med"/>
                    </a:lnR>
                  </a:tcPr>
                </a:tc>
              </a:tr>
              <a:tr h="2351418">
                <a:tc>
                  <a:txBody>
                    <a:bodyPr/>
                    <a:lstStyle/>
                    <a:p>
                      <a:pPr algn="l">
                        <a:buNone/>
                      </a:pPr>
                      <a:r>
                        <a:rPr lang="en-US" sz="2800" b="1" dirty="0">
                          <a:effectLst/>
                        </a:rPr>
                        <a:t>Process </a:t>
                      </a:r>
                      <a:endParaRPr lang="zh-CN" altLang="en-US" sz="2800" dirty="0">
                        <a:effectLst/>
                      </a:endParaRPr>
                    </a:p>
                  </a:txBody>
                  <a:tcPr marL="2456" marR="2456" marT="2456" marB="2456"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l">
                        <a:buNone/>
                      </a:pPr>
                      <a:r>
                        <a:rPr lang="en-US" sz="2800" dirty="0">
                          <a:effectLst/>
                        </a:rPr>
                        <a:t>decorate, prepare, sing, shout, surprise</a:t>
                      </a:r>
                      <a:endParaRPr lang="en-US" sz="2800" dirty="0">
                        <a:effectLst/>
                      </a:endParaRPr>
                    </a:p>
                  </a:txBody>
                  <a:tcPr marL="2456" marR="2456" marT="2456" marB="2456" anchor="ctr">
                    <a:lnB w="12700" cap="flat" cmpd="sng" algn="ctr">
                      <a:solidFill>
                        <a:schemeClr val="tx1"/>
                      </a:solidFill>
                      <a:prstDash val="solid"/>
                      <a:round/>
                      <a:headEnd type="none" w="med" len="med"/>
                      <a:tailEnd type="none" w="med" len="med"/>
                    </a:lnB>
                  </a:tcPr>
                </a:tc>
                <a:tc>
                  <a:txBody>
                    <a:bodyPr/>
                    <a:lstStyle/>
                    <a:p>
                      <a:pPr algn="l">
                        <a:buNone/>
                      </a:pPr>
                      <a:r>
                        <a:rPr lang="en-US" sz="2800" dirty="0">
                          <a:effectLst/>
                        </a:rPr>
                        <a:t>share an umbrella, comfort, chat, help</a:t>
                      </a:r>
                      <a:endParaRPr lang="en-US" sz="2800" dirty="0">
                        <a:effectLst/>
                      </a:endParaRPr>
                    </a:p>
                  </a:txBody>
                  <a:tcPr marL="2456" marR="2456" marT="2456" marB="2456"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
        <p:nvSpPr>
          <p:cNvPr id="7" name="文本框 6"/>
          <p:cNvSpPr txBox="1"/>
          <p:nvPr/>
        </p:nvSpPr>
        <p:spPr>
          <a:xfrm>
            <a:off x="1447800" y="7490502"/>
            <a:ext cx="7162800" cy="2246769"/>
          </a:xfrm>
          <a:prstGeom prst="rect">
            <a:avLst/>
          </a:prstGeom>
          <a:solidFill>
            <a:schemeClr val="accent6">
              <a:lumMod val="20000"/>
              <a:lumOff val="80000"/>
            </a:schemeClr>
          </a:solidFill>
        </p:spPr>
        <p:txBody>
          <a:bodyPr wrap="square">
            <a:spAutoFit/>
          </a:bodyPr>
          <a:lstStyle/>
          <a:p>
            <a:r>
              <a:rPr lang="zh-CN" altLang="en-US" sz="2800" dirty="0"/>
              <a:t>分工准备：</a:t>
            </a:r>
            <a:r>
              <a:rPr lang="en-US" altLang="zh-CN" sz="2800" dirty="0"/>
              <a:t>Some girls decorated the classroom with balloons and made cards. Boys prepared a birthday cake. When the teacher came in, we stood up, sang the birthday song and expressed our wishes.</a:t>
            </a:r>
            <a:endParaRPr lang="zh-CN" altLang="en-US" sz="2800" dirty="0"/>
          </a:p>
        </p:txBody>
      </p:sp>
      <p:sp>
        <p:nvSpPr>
          <p:cNvPr id="8" name="文本框 7"/>
          <p:cNvSpPr txBox="1"/>
          <p:nvPr/>
        </p:nvSpPr>
        <p:spPr>
          <a:xfrm>
            <a:off x="1458686" y="7485501"/>
            <a:ext cx="7162800" cy="2251770"/>
          </a:xfrm>
          <a:prstGeom prst="rect">
            <a:avLst/>
          </a:prstGeom>
          <a:solidFill>
            <a:schemeClr val="accent1">
              <a:lumMod val="20000"/>
              <a:lumOff val="80000"/>
            </a:schemeClr>
          </a:solidFill>
        </p:spPr>
        <p:txBody>
          <a:bodyPr wrap="square">
            <a:spAutoFit/>
          </a:bodyPr>
          <a:lstStyle/>
          <a:p>
            <a:pPr>
              <a:lnSpc>
                <a:spcPts val="2800"/>
              </a:lnSpc>
            </a:pPr>
            <a:r>
              <a:rPr lang="zh-CN" altLang="en-US" sz="2800" dirty="0"/>
              <a:t>场景聚焦：</a:t>
            </a:r>
            <a:r>
              <a:rPr lang="en-US" altLang="zh-CN" sz="2800" dirty="0"/>
              <a:t>The moment our English teacher stepped into the classroom, we all stood up, shouted "Happy birthday" and sang the song loudly. Tears filled her eyes as she looked at the decorated classroom, the hand-made cards and the birthday cake. What a warm surprise!</a:t>
            </a:r>
            <a:endParaRPr lang="zh-CN" altLang="en-US" sz="2800" dirty="0"/>
          </a:p>
        </p:txBody>
      </p:sp>
      <p:sp>
        <p:nvSpPr>
          <p:cNvPr id="9" name="文本框 8"/>
          <p:cNvSpPr txBox="1"/>
          <p:nvPr/>
        </p:nvSpPr>
        <p:spPr>
          <a:xfrm>
            <a:off x="1436914" y="7324099"/>
            <a:ext cx="7162800" cy="2969916"/>
          </a:xfrm>
          <a:prstGeom prst="rect">
            <a:avLst/>
          </a:prstGeom>
          <a:solidFill>
            <a:schemeClr val="accent3">
              <a:lumMod val="20000"/>
              <a:lumOff val="80000"/>
            </a:schemeClr>
          </a:solidFill>
        </p:spPr>
        <p:txBody>
          <a:bodyPr wrap="square">
            <a:spAutoFit/>
          </a:bodyPr>
          <a:lstStyle/>
          <a:p>
            <a:pPr>
              <a:lnSpc>
                <a:spcPts val="2800"/>
              </a:lnSpc>
            </a:pPr>
            <a:r>
              <a:rPr lang="zh-CN" altLang="en-US" sz="2800" dirty="0"/>
              <a:t>师生对照：</a:t>
            </a:r>
            <a:r>
              <a:rPr lang="en-US" altLang="zh-CN" sz="2800" dirty="0"/>
              <a:t>Our English teacher walked into the classroom as usual, ready to start the lesson. But what greeted her was not silence, but a loud "Happy birthday" from all of us. We had secretly prepared everything: balloons, hand-made cards, and a birthday cake. The look of shock and joy on her face made all our hard work worthwhile.</a:t>
            </a:r>
            <a:endParaRPr lang="zh-CN" altLang="en-US" sz="2800" dirty="0"/>
          </a:p>
        </p:txBody>
      </p:sp>
      <p:sp>
        <p:nvSpPr>
          <p:cNvPr id="10" name="文本框 9"/>
          <p:cNvSpPr txBox="1"/>
          <p:nvPr/>
        </p:nvSpPr>
        <p:spPr>
          <a:xfrm>
            <a:off x="1447800" y="7347443"/>
            <a:ext cx="7162800" cy="2969916"/>
          </a:xfrm>
          <a:prstGeom prst="rect">
            <a:avLst/>
          </a:prstGeom>
          <a:solidFill>
            <a:schemeClr val="accent5">
              <a:lumMod val="20000"/>
              <a:lumOff val="80000"/>
            </a:schemeClr>
          </a:solidFill>
        </p:spPr>
        <p:txBody>
          <a:bodyPr wrap="square">
            <a:spAutoFit/>
          </a:bodyPr>
          <a:lstStyle/>
          <a:p>
            <a:pPr>
              <a:lnSpc>
                <a:spcPts val="2800"/>
              </a:lnSpc>
            </a:pPr>
            <a:r>
              <a:rPr lang="zh-CN" altLang="en-US" sz="2800" dirty="0"/>
              <a:t>时间顺序：</a:t>
            </a:r>
            <a:r>
              <a:rPr lang="en-US" altLang="zh-CN" sz="2800" dirty="0"/>
              <a:t>Last Monday, on our English teacher’s birthday, we prepared a surprise during the break. While some girls decorated the classroom with balloons and made hand-written cards, the boys secretly put a birthday cake on the desk. The second she walked in, we erupted in cheers, singing the birthday song and sharing our warm wishes.</a:t>
            </a:r>
            <a:endParaRPr lang="zh-CN" altLang="en-US" sz="2800" dirty="0"/>
          </a:p>
        </p:txBody>
      </p:sp>
      <p:sp>
        <p:nvSpPr>
          <p:cNvPr id="11" name="文本框 10"/>
          <p:cNvSpPr txBox="1"/>
          <p:nvPr/>
        </p:nvSpPr>
        <p:spPr>
          <a:xfrm>
            <a:off x="8844643" y="7387434"/>
            <a:ext cx="8991600" cy="1174552"/>
          </a:xfrm>
          <a:prstGeom prst="rect">
            <a:avLst/>
          </a:prstGeom>
          <a:solidFill>
            <a:schemeClr val="accent5">
              <a:lumMod val="20000"/>
              <a:lumOff val="80000"/>
            </a:schemeClr>
          </a:solidFill>
        </p:spPr>
        <p:txBody>
          <a:bodyPr wrap="square">
            <a:spAutoFit/>
          </a:bodyPr>
          <a:lstStyle/>
          <a:p>
            <a:pPr>
              <a:lnSpc>
                <a:spcPts val="2800"/>
              </a:lnSpc>
            </a:pPr>
            <a:r>
              <a:rPr lang="zh-CN" altLang="en-US" sz="2800" dirty="0"/>
              <a:t>流水记叙：</a:t>
            </a:r>
            <a:r>
              <a:rPr lang="en-US" altLang="zh-CN" sz="2800" dirty="0"/>
              <a:t>Bob noticed my situation and shared his umbrella with me. He walked me back to the classroom and comforted me patiently all the way.</a:t>
            </a:r>
            <a:endParaRPr lang="zh-CN" altLang="en-US" sz="2800" dirty="0"/>
          </a:p>
        </p:txBody>
      </p:sp>
      <p:sp>
        <p:nvSpPr>
          <p:cNvPr id="12" name="文本框 11"/>
          <p:cNvSpPr txBox="1"/>
          <p:nvPr/>
        </p:nvSpPr>
        <p:spPr>
          <a:xfrm>
            <a:off x="8855529" y="7398320"/>
            <a:ext cx="8991600" cy="1892698"/>
          </a:xfrm>
          <a:prstGeom prst="rect">
            <a:avLst/>
          </a:prstGeom>
          <a:solidFill>
            <a:schemeClr val="accent3">
              <a:lumMod val="20000"/>
              <a:lumOff val="80000"/>
            </a:schemeClr>
          </a:solidFill>
        </p:spPr>
        <p:txBody>
          <a:bodyPr wrap="square">
            <a:spAutoFit/>
          </a:bodyPr>
          <a:lstStyle/>
          <a:p>
            <a:pPr>
              <a:lnSpc>
                <a:spcPts val="2800"/>
              </a:lnSpc>
            </a:pPr>
            <a:r>
              <a:rPr lang="zh-CN" altLang="en-US" sz="2800" dirty="0"/>
              <a:t>流水升级：</a:t>
            </a:r>
            <a:r>
              <a:rPr lang="en-US" altLang="zh-CN" sz="2800" dirty="0"/>
              <a:t>In the pouring rain, I stood helplessly in the canteen. Spotting me, Bob quickly walked over, sharing his umbrella and accompanying me to the classroom. His company throughout the walk, along with his comforting words, made me forget all about the rain.</a:t>
            </a:r>
            <a:endParaRPr lang="zh-CN" altLang="en-US" sz="2800" dirty="0"/>
          </a:p>
        </p:txBody>
      </p:sp>
      <p:sp>
        <p:nvSpPr>
          <p:cNvPr id="13" name="文本框 12"/>
          <p:cNvSpPr txBox="1"/>
          <p:nvPr/>
        </p:nvSpPr>
        <p:spPr>
          <a:xfrm>
            <a:off x="8828315" y="7398320"/>
            <a:ext cx="8991600" cy="1892698"/>
          </a:xfrm>
          <a:prstGeom prst="rect">
            <a:avLst/>
          </a:prstGeom>
          <a:solidFill>
            <a:schemeClr val="accent4">
              <a:lumMod val="20000"/>
              <a:lumOff val="80000"/>
            </a:schemeClr>
          </a:solidFill>
        </p:spPr>
        <p:txBody>
          <a:bodyPr wrap="square">
            <a:spAutoFit/>
          </a:bodyPr>
          <a:lstStyle/>
          <a:p>
            <a:pPr>
              <a:lnSpc>
                <a:spcPts val="2800"/>
              </a:lnSpc>
            </a:pPr>
            <a:r>
              <a:rPr lang="zh-CN" altLang="en-US" sz="2800" dirty="0"/>
              <a:t>反差对比：</a:t>
            </a:r>
            <a:r>
              <a:rPr lang="en-US" altLang="zh-CN" sz="2800" dirty="0"/>
              <a:t>Trapped in the canteen without an umbrella, I felt helpless and cold. Luckily, Bob noticed my predicament and kindly shared his umbrella with me. As we walked, his warm words and companionship drove away the chill and the anxiety completely.</a:t>
            </a:r>
            <a:endParaRPr lang="zh-CN" altLang="en-US" sz="2800" dirty="0"/>
          </a:p>
        </p:txBody>
      </p:sp>
      <p:sp>
        <p:nvSpPr>
          <p:cNvPr id="14" name="文本框 13"/>
          <p:cNvSpPr txBox="1"/>
          <p:nvPr/>
        </p:nvSpPr>
        <p:spPr>
          <a:xfrm>
            <a:off x="8877302" y="7387434"/>
            <a:ext cx="8991600" cy="1892698"/>
          </a:xfrm>
          <a:prstGeom prst="rect">
            <a:avLst/>
          </a:prstGeom>
          <a:solidFill>
            <a:schemeClr val="accent6">
              <a:lumMod val="20000"/>
              <a:lumOff val="80000"/>
            </a:schemeClr>
          </a:solidFill>
        </p:spPr>
        <p:txBody>
          <a:bodyPr wrap="square">
            <a:spAutoFit/>
          </a:bodyPr>
          <a:lstStyle/>
          <a:p>
            <a:pPr>
              <a:lnSpc>
                <a:spcPts val="2800"/>
              </a:lnSpc>
            </a:pPr>
            <a:r>
              <a:rPr lang="zh-CN" altLang="en-US" sz="2800" dirty="0"/>
              <a:t>动作聚焦：</a:t>
            </a:r>
            <a:r>
              <a:rPr lang="en-US" altLang="zh-CN" sz="2800" dirty="0"/>
              <a:t>Sensing my anxiety in the sudden rain, Bob immediately stepped forward, holding an umbrella over my head and sharing his with me. He accompanied me to the classroom, walking slowly and chatting gently to ease my tension.</a:t>
            </a:r>
            <a:endParaRPr lang="zh-CN" altLang="en-US" sz="2800" dirty="0"/>
          </a:p>
        </p:txBody>
      </p:sp>
      <p:sp>
        <p:nvSpPr>
          <p:cNvPr id="15" name="Freeform 5"/>
          <p:cNvSpPr/>
          <p:nvPr/>
        </p:nvSpPr>
        <p:spPr>
          <a:xfrm>
            <a:off x="11767459" y="2906613"/>
            <a:ext cx="4739989" cy="5993090"/>
          </a:xfrm>
          <a:custGeom>
            <a:avLst/>
            <a:gdLst/>
            <a:ahLst/>
            <a:cxnLst/>
            <a:rect l="l" t="t" r="r" b="b"/>
            <a:pathLst>
              <a:path w="4739989" h="5993090">
                <a:moveTo>
                  <a:pt x="0" y="0"/>
                </a:moveTo>
                <a:lnTo>
                  <a:pt x="4739989" y="0"/>
                </a:lnTo>
                <a:lnTo>
                  <a:pt x="4739989" y="5993089"/>
                </a:lnTo>
                <a:lnTo>
                  <a:pt x="0" y="5993089"/>
                </a:lnTo>
                <a:lnTo>
                  <a:pt x="0" y="0"/>
                </a:lnTo>
                <a:close/>
              </a:path>
            </a:pathLst>
          </a:custGeom>
          <a:blipFill>
            <a:blip/>
            <a:stretch>
              <a:fillRect/>
            </a:stretch>
          </a:blipFill>
        </p:spPr>
        <p:txBody>
          <a:bodyPr/>
          <a:lstStyle/>
          <a:p>
            <a:endParaRPr lang="zh-CN" altLang="en-US"/>
          </a:p>
        </p:txBody>
      </p:sp>
      <p:sp>
        <p:nvSpPr>
          <p:cNvPr id="16" name="Freeform 3"/>
          <p:cNvSpPr/>
          <p:nvPr/>
        </p:nvSpPr>
        <p:spPr>
          <a:xfrm>
            <a:off x="1303566" y="3221315"/>
            <a:ext cx="10235294" cy="6069703"/>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17" name="文本框 16"/>
          <p:cNvSpPr txBox="1"/>
          <p:nvPr/>
        </p:nvSpPr>
        <p:spPr>
          <a:xfrm>
            <a:off x="2596245" y="4271007"/>
            <a:ext cx="8077200" cy="3970318"/>
          </a:xfrm>
          <a:prstGeom prst="rect">
            <a:avLst/>
          </a:prstGeom>
          <a:noFill/>
        </p:spPr>
        <p:txBody>
          <a:bodyPr wrap="square">
            <a:spAutoFit/>
          </a:bodyPr>
          <a:lstStyle/>
          <a:p>
            <a:r>
              <a:rPr lang="en-US" altLang="zh-CN" sz="3600" b="1" dirty="0">
                <a:solidFill>
                  <a:srgbClr val="000000"/>
                </a:solidFill>
                <a:latin typeface="Times New Roman" panose="02020603050405020304" pitchFamily="18" charset="0"/>
                <a:cs typeface="Times New Roman" panose="02020603050405020304" pitchFamily="18" charset="0"/>
              </a:rPr>
              <a:t>Narrative Skills</a:t>
            </a:r>
            <a:endParaRPr lang="en-US" altLang="zh-CN" sz="3600" b="1"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Chronological order </a:t>
            </a:r>
            <a:r>
              <a:rPr lang="zh-CN" altLang="en-US" sz="3600" dirty="0">
                <a:solidFill>
                  <a:srgbClr val="000000"/>
                </a:solidFill>
                <a:latin typeface="Times New Roman" panose="02020603050405020304" pitchFamily="18" charset="0"/>
                <a:cs typeface="Times New Roman" panose="02020603050405020304" pitchFamily="18" charset="0"/>
              </a:rPr>
              <a:t>时间顺序</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Flashback </a:t>
            </a:r>
            <a:r>
              <a:rPr lang="zh-CN" altLang="en-US" sz="3600" dirty="0">
                <a:solidFill>
                  <a:srgbClr val="000000"/>
                </a:solidFill>
                <a:latin typeface="Times New Roman" panose="02020603050405020304" pitchFamily="18" charset="0"/>
                <a:cs typeface="Times New Roman" panose="02020603050405020304" pitchFamily="18" charset="0"/>
              </a:rPr>
              <a:t>倒叙</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Scene-focused narration </a:t>
            </a:r>
            <a:r>
              <a:rPr lang="zh-CN" altLang="en-US" sz="3600" dirty="0">
                <a:solidFill>
                  <a:srgbClr val="000000"/>
                </a:solidFill>
                <a:latin typeface="Times New Roman" panose="02020603050405020304" pitchFamily="18" charset="0"/>
                <a:cs typeface="Times New Roman" panose="02020603050405020304" pitchFamily="18" charset="0"/>
              </a:rPr>
              <a:t>场景聚焦</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Psychological contrast </a:t>
            </a:r>
            <a:r>
              <a:rPr lang="zh-CN" altLang="en-US" sz="3600" dirty="0">
                <a:solidFill>
                  <a:srgbClr val="000000"/>
                </a:solidFill>
                <a:latin typeface="Times New Roman" panose="02020603050405020304" pitchFamily="18" charset="0"/>
                <a:cs typeface="Times New Roman" panose="02020603050405020304" pitchFamily="18" charset="0"/>
              </a:rPr>
              <a:t>心理映衬</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Result-first writing </a:t>
            </a:r>
            <a:r>
              <a:rPr lang="zh-CN" altLang="en-US" sz="3600" dirty="0">
                <a:solidFill>
                  <a:srgbClr val="000000"/>
                </a:solidFill>
                <a:latin typeface="Times New Roman" panose="02020603050405020304" pitchFamily="18" charset="0"/>
                <a:cs typeface="Times New Roman" panose="02020603050405020304" pitchFamily="18" charset="0"/>
              </a:rPr>
              <a:t>结果前置</a:t>
            </a:r>
            <a:endParaRPr lang="en-US" altLang="zh-CN" sz="3600" dirty="0">
              <a:solidFill>
                <a:srgbClr val="000000"/>
              </a:solidFill>
              <a:latin typeface="Times New Roman" panose="02020603050405020304" pitchFamily="18" charset="0"/>
              <a:cs typeface="Times New Roman" panose="02020603050405020304" pitchFamily="18" charset="0"/>
            </a:endParaRPr>
          </a:p>
          <a:p>
            <a:r>
              <a:rPr lang="en-US" altLang="zh-CN" sz="3600" dirty="0">
                <a:solidFill>
                  <a:srgbClr val="000000"/>
                </a:solidFill>
                <a:latin typeface="Times New Roman" panose="02020603050405020304" pitchFamily="18" charset="0"/>
                <a:cs typeface="Times New Roman" panose="02020603050405020304" pitchFamily="18" charset="0"/>
              </a:rPr>
              <a:t>• Action decomposition </a:t>
            </a:r>
            <a:r>
              <a:rPr lang="zh-CN" altLang="en-US" sz="3600" dirty="0">
                <a:solidFill>
                  <a:srgbClr val="000000"/>
                </a:solidFill>
                <a:latin typeface="Times New Roman" panose="02020603050405020304" pitchFamily="18" charset="0"/>
                <a:cs typeface="Times New Roman" panose="02020603050405020304" pitchFamily="18" charset="0"/>
              </a:rPr>
              <a:t>动作分解</a:t>
            </a:r>
            <a:endParaRPr lang="zh-CN" altLang="en-US" sz="3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xit" presetSubtype="4" fill="hold" nodeType="clickEffect">
                                  <p:stCondLst>
                                    <p:cond delay="0"/>
                                  </p:stCondLst>
                                  <p:childTnLst>
                                    <p:animEffect transition="out" filter="wipe(down)">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arn(inVertical)">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arn(inVertical)">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arn(inVertical)">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arn(inVertical)">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barn(inVertical)">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circle(in)">
                                      <p:cBhvr>
                                        <p:cTn id="64" dur="2000"/>
                                        <p:tgtEl>
                                          <p:spTgt spid="15"/>
                                        </p:tgtEl>
                                      </p:cBhvr>
                                    </p:animEffect>
                                  </p:childTnLst>
                                </p:cTn>
                              </p:par>
                              <p:par>
                                <p:cTn id="65" presetID="16" presetClass="entr" presetSubtype="21"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arn(inVertical)">
                                      <p:cBhvr>
                                        <p:cTn id="67" dur="500"/>
                                        <p:tgtEl>
                                          <p:spTgt spid="16"/>
                                        </p:tgtEl>
                                      </p:cBhvr>
                                    </p:animEffect>
                                  </p:childTnLst>
                                </p:cTn>
                              </p:par>
                            </p:childTnLst>
                          </p:cTn>
                        </p:par>
                        <p:par>
                          <p:cTn id="68" fill="hold">
                            <p:stCondLst>
                              <p:cond delay="2000"/>
                            </p:stCondLst>
                            <p:childTnLst>
                              <p:par>
                                <p:cTn id="69" presetID="16" presetClass="entr" presetSubtype="2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arn(inVertical)">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1" grpId="0" animBg="1"/>
      <p:bldP spid="12" grpId="0" animBg="1"/>
      <p:bldP spid="13" grpId="0" animBg="1"/>
      <p:bldP spid="14"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34701" y="549729"/>
            <a:ext cx="7124700" cy="3046988"/>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台州二模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请你写一篇短文向校英文报“</a:t>
            </a:r>
            <a:r>
              <a:rPr lang="en-US" altLang="zh-CN" sz="3200" dirty="0">
                <a:solidFill>
                  <a:srgbClr val="FF0000"/>
                </a:solidFill>
                <a:latin typeface="Times New Roman" panose="02020603050405020304" pitchFamily="18" charset="0"/>
                <a:cs typeface="Times New Roman" panose="02020603050405020304" pitchFamily="18" charset="0"/>
              </a:rPr>
              <a:t>A Small Act Warms My Heart</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栏目</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，分享一件校园暖心事件，内容包括：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暖心事件；</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highlight>
                  <a:srgbClr val="00FFFF"/>
                </a:highlight>
                <a:latin typeface="Times New Roman" panose="02020603050405020304" pitchFamily="18" charset="0"/>
                <a:cs typeface="Times New Roman" panose="02020603050405020304" pitchFamily="18" charset="0"/>
              </a:rPr>
              <a:t>你的思考</a:t>
            </a:r>
            <a:r>
              <a:rPr lang="zh-CN" altLang="en-US" sz="3200" dirty="0">
                <a:latin typeface="Times New Roman" panose="02020603050405020304" pitchFamily="18" charset="0"/>
                <a:cs typeface="Times New Roman" panose="02020603050405020304" pitchFamily="18" charset="0"/>
              </a:rPr>
              <a:t>。</a:t>
            </a:r>
            <a:endParaRPr lang="zh-CN" altLang="en-US" sz="32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283030" y="549729"/>
            <a:ext cx="9982200" cy="3054682"/>
          </a:xfrm>
          <a:prstGeom prst="rect">
            <a:avLst/>
          </a:prstGeom>
          <a:noFill/>
          <a:ln w="38100">
            <a:solidFill>
              <a:schemeClr val="tx1"/>
            </a:solidFill>
          </a:ln>
        </p:spPr>
        <p:txBody>
          <a:bodyPr wrap="square">
            <a:spAutoFit/>
          </a:bodyPr>
          <a:lstStyle/>
          <a:p>
            <a:pPr>
              <a:lnSpc>
                <a:spcPts val="3300"/>
              </a:lnSpc>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温州二模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假定你是李华，上周你们班级</a:t>
            </a:r>
            <a:r>
              <a:rPr lang="zh-CN" altLang="en-US" sz="3200" dirty="0">
                <a:solidFill>
                  <a:srgbClr val="FF0000"/>
                </a:solidFill>
                <a:latin typeface="Times New Roman" panose="02020603050405020304" pitchFamily="18" charset="0"/>
                <a:cs typeface="Times New Roman" panose="02020603050405020304" pitchFamily="18" charset="0"/>
              </a:rPr>
              <a:t>利用课间为英语老师送上了生日惊喜</a:t>
            </a:r>
            <a:r>
              <a:rPr lang="zh-CN" altLang="en-US" sz="3200" dirty="0">
                <a:latin typeface="Times New Roman" panose="02020603050405020304" pitchFamily="18" charset="0"/>
                <a:cs typeface="Times New Roman" panose="02020603050405020304" pitchFamily="18" charset="0"/>
              </a:rPr>
              <a:t>。请你给英国朋友 </a:t>
            </a:r>
            <a:r>
              <a:rPr lang="en-US" altLang="zh-CN" sz="3200" dirty="0">
                <a:latin typeface="Times New Roman" panose="02020603050405020304" pitchFamily="18" charset="0"/>
                <a:cs typeface="Times New Roman" panose="02020603050405020304" pitchFamily="18" charset="0"/>
              </a:rPr>
              <a:t>Alice</a:t>
            </a:r>
            <a:r>
              <a:rPr lang="zh-CN" altLang="en-US" sz="3200" dirty="0">
                <a:latin typeface="Times New Roman" panose="02020603050405020304" pitchFamily="18" charset="0"/>
                <a:cs typeface="Times New Roman" panose="02020603050405020304" pitchFamily="18" charset="0"/>
              </a:rPr>
              <a:t>写一封</a:t>
            </a:r>
            <a:r>
              <a:rPr lang="zh-CN" altLang="en-US" sz="3200" dirty="0">
                <a:highlight>
                  <a:srgbClr val="FFFF00"/>
                </a:highlight>
                <a:latin typeface="Times New Roman" panose="02020603050405020304" pitchFamily="18" charset="0"/>
                <a:cs typeface="Times New Roman" panose="02020603050405020304" pitchFamily="18" charset="0"/>
              </a:rPr>
              <a:t>邮件</a:t>
            </a:r>
            <a:r>
              <a:rPr lang="zh-CN" altLang="en-US" sz="3200" dirty="0">
                <a:latin typeface="Times New Roman" panose="02020603050405020304" pitchFamily="18" charset="0"/>
                <a:cs typeface="Times New Roman" panose="02020603050405020304" pitchFamily="18" charset="0"/>
              </a:rPr>
              <a:t>分享这次经历，内容包括：</a:t>
            </a:r>
            <a:endParaRPr lang="zh-CN" altLang="en-US"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你们的做法；</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(2)</a:t>
            </a:r>
            <a:r>
              <a:rPr lang="zh-CN" altLang="en-US" sz="3200" dirty="0">
                <a:highlight>
                  <a:srgbClr val="00FFFF"/>
                </a:highlight>
                <a:latin typeface="Times New Roman" panose="02020603050405020304" pitchFamily="18" charset="0"/>
                <a:cs typeface="Times New Roman" panose="02020603050405020304" pitchFamily="18" charset="0"/>
              </a:rPr>
              <a:t>你的感想</a:t>
            </a:r>
            <a:r>
              <a:rPr lang="zh-CN" altLang="en-US" sz="3200" dirty="0">
                <a:latin typeface="Times New Roman" panose="02020603050405020304" pitchFamily="18" charset="0"/>
                <a:cs typeface="Times New Roman" panose="02020603050405020304" pitchFamily="18" charset="0"/>
              </a:rPr>
              <a:t>。</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Dear Alice,</a:t>
            </a:r>
            <a:endParaRPr lang="en-US" altLang="zh-CN" sz="3200" dirty="0">
              <a:latin typeface="Times New Roman" panose="02020603050405020304" pitchFamily="18" charset="0"/>
              <a:cs typeface="Times New Roman" panose="02020603050405020304" pitchFamily="18" charset="0"/>
            </a:endParaRPr>
          </a:p>
          <a:p>
            <a:pPr>
              <a:lnSpc>
                <a:spcPts val="3300"/>
              </a:lnSpc>
              <a:buNone/>
            </a:pPr>
            <a:r>
              <a:rPr lang="en-US" altLang="zh-CN" sz="3200" dirty="0">
                <a:latin typeface="Times New Roman" panose="02020603050405020304" pitchFamily="18" charset="0"/>
                <a:cs typeface="Times New Roman" panose="02020603050405020304" pitchFamily="18" charset="0"/>
              </a:rPr>
              <a:t>Guess what? We surprised our English teacher last week</a:t>
            </a:r>
            <a:endParaRPr lang="zh-CN" altLang="en-US" sz="3200" dirty="0">
              <a:latin typeface="Times New Roman" panose="02020603050405020304" pitchFamily="18" charset="0"/>
              <a:cs typeface="Times New Roman" panose="02020603050405020304" pitchFamily="18" charset="0"/>
            </a:endParaRPr>
          </a:p>
        </p:txBody>
      </p:sp>
      <p:sp>
        <p:nvSpPr>
          <p:cNvPr id="4" name="文本框 70"/>
          <p:cNvSpPr txBox="1"/>
          <p:nvPr/>
        </p:nvSpPr>
        <p:spPr>
          <a:xfrm>
            <a:off x="15759109" y="2324100"/>
            <a:ext cx="2534334" cy="769441"/>
          </a:xfrm>
          <a:prstGeom prst="rect">
            <a:avLst/>
          </a:prstGeom>
          <a:solidFill>
            <a:srgbClr val="FFC0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感悟部分</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文本框 6"/>
          <p:cNvSpPr txBox="1"/>
          <p:nvPr/>
        </p:nvSpPr>
        <p:spPr>
          <a:xfrm>
            <a:off x="2652709" y="3637068"/>
            <a:ext cx="13106400" cy="584775"/>
          </a:xfrm>
          <a:prstGeom prst="rect">
            <a:avLst/>
          </a:prstGeom>
          <a:noFill/>
        </p:spPr>
        <p:txBody>
          <a:bodyPr wrap="square">
            <a:spAutoFit/>
          </a:bodyPr>
          <a:lstStyle/>
          <a:p>
            <a:r>
              <a:rPr lang="en-US" altLang="zh-CN" sz="3200" b="1" dirty="0">
                <a:latin typeface="等线" panose="02010600030101010101" pitchFamily="2" charset="-122"/>
                <a:ea typeface="等线" panose="02010600030101010101" pitchFamily="2" charset="-122"/>
                <a:cs typeface="Times New Roman" panose="02020603050405020304" pitchFamily="18" charset="0"/>
              </a:rPr>
              <a:t>★</a:t>
            </a:r>
            <a:r>
              <a:rPr lang="en-US" altLang="zh-CN" sz="3200" b="1" dirty="0">
                <a:latin typeface="Times New Roman" panose="02020603050405020304" pitchFamily="18" charset="0"/>
                <a:cs typeface="Times New Roman" panose="02020603050405020304" pitchFamily="18" charset="0"/>
              </a:rPr>
              <a:t>Connect  the  story  to  the  reflection  by  showing  cause  and effect.</a:t>
            </a:r>
            <a:r>
              <a:rPr lang="en-US" altLang="zh-CN" sz="3200" b="1" dirty="0">
                <a:latin typeface="等线" panose="02010600030101010101" pitchFamily="2" charset="-122"/>
                <a:ea typeface="等线" panose="02010600030101010101" pitchFamily="2" charset="-122"/>
                <a:cs typeface="Times New Roman" panose="02020603050405020304" pitchFamily="18" charset="0"/>
              </a:rPr>
              <a:t>★</a:t>
            </a:r>
            <a:endParaRPr lang="zh-CN" altLang="en-US" sz="3200" b="1" dirty="0">
              <a:latin typeface="Times New Roman" panose="02020603050405020304" pitchFamily="18" charset="0"/>
              <a:cs typeface="Times New Roman" panose="02020603050405020304" pitchFamily="18" charset="0"/>
            </a:endParaRPr>
          </a:p>
        </p:txBody>
      </p:sp>
      <p:sp>
        <p:nvSpPr>
          <p:cNvPr id="8" name="AutoShape 4"/>
          <p:cNvSpPr/>
          <p:nvPr/>
        </p:nvSpPr>
        <p:spPr>
          <a:xfrm>
            <a:off x="283030" y="4251860"/>
            <a:ext cx="17776371" cy="2640"/>
          </a:xfrm>
          <a:prstGeom prst="line">
            <a:avLst/>
          </a:prstGeom>
          <a:ln w="19050" cap="flat">
            <a:solidFill>
              <a:srgbClr val="000000"/>
            </a:solidFill>
            <a:prstDash val="lgDash"/>
            <a:headEnd type="none" w="sm" len="sm"/>
            <a:tailEnd type="none" w="sm" len="sm"/>
          </a:ln>
        </p:spPr>
        <p:txBody>
          <a:bodyPr/>
          <a:lstStyle/>
          <a:p>
            <a:endParaRPr lang="zh-CN" altLang="en-US"/>
          </a:p>
        </p:txBody>
      </p:sp>
      <p:grpSp>
        <p:nvGrpSpPr>
          <p:cNvPr id="9" name="Group 6"/>
          <p:cNvGrpSpPr/>
          <p:nvPr/>
        </p:nvGrpSpPr>
        <p:grpSpPr>
          <a:xfrm>
            <a:off x="283030" y="4460340"/>
            <a:ext cx="7467600" cy="5559960"/>
            <a:chOff x="0" y="0"/>
            <a:chExt cx="939592" cy="1249237"/>
          </a:xfrm>
        </p:grpSpPr>
        <p:sp>
          <p:nvSpPr>
            <p:cNvPr id="10" name="Freeform 7"/>
            <p:cNvSpPr/>
            <p:nvPr/>
          </p:nvSpPr>
          <p:spPr>
            <a:xfrm>
              <a:off x="0" y="0"/>
              <a:ext cx="939592" cy="1249237"/>
            </a:xfrm>
            <a:custGeom>
              <a:avLst/>
              <a:gdLst/>
              <a:ahLst/>
              <a:cxnLst/>
              <a:rect l="l" t="t" r="r" b="b"/>
              <a:pathLst>
                <a:path w="939592" h="1249237">
                  <a:moveTo>
                    <a:pt x="30382" y="0"/>
                  </a:moveTo>
                  <a:lnTo>
                    <a:pt x="909210" y="0"/>
                  </a:lnTo>
                  <a:cubicBezTo>
                    <a:pt x="925989" y="0"/>
                    <a:pt x="939592" y="13602"/>
                    <a:pt x="939592" y="30382"/>
                  </a:cubicBezTo>
                  <a:lnTo>
                    <a:pt x="939592" y="1218855"/>
                  </a:lnTo>
                  <a:cubicBezTo>
                    <a:pt x="939592" y="1235635"/>
                    <a:pt x="925989" y="1249237"/>
                    <a:pt x="909210" y="1249237"/>
                  </a:cubicBezTo>
                  <a:lnTo>
                    <a:pt x="30382" y="1249237"/>
                  </a:lnTo>
                  <a:cubicBezTo>
                    <a:pt x="22324" y="1249237"/>
                    <a:pt x="14596" y="1246036"/>
                    <a:pt x="8899" y="1240339"/>
                  </a:cubicBezTo>
                  <a:cubicBezTo>
                    <a:pt x="3201" y="1234641"/>
                    <a:pt x="0" y="1226913"/>
                    <a:pt x="0" y="1218855"/>
                  </a:cubicBezTo>
                  <a:lnTo>
                    <a:pt x="0" y="30382"/>
                  </a:lnTo>
                  <a:cubicBezTo>
                    <a:pt x="0" y="22324"/>
                    <a:pt x="3201" y="14596"/>
                    <a:pt x="8899" y="8899"/>
                  </a:cubicBezTo>
                  <a:cubicBezTo>
                    <a:pt x="14596" y="3201"/>
                    <a:pt x="22324" y="0"/>
                    <a:pt x="30382" y="0"/>
                  </a:cubicBezTo>
                  <a:close/>
                </a:path>
              </a:pathLst>
            </a:custGeom>
            <a:ln w="114300" cap="sq">
              <a:solidFill>
                <a:srgbClr val="F8C901"/>
              </a:solidFill>
              <a:prstDash val="solid"/>
              <a:miter/>
            </a:ln>
          </p:spPr>
          <p:txBody>
            <a:bodyPr/>
            <a:lstStyle/>
            <a:p>
              <a:endParaRPr lang="zh-CN" altLang="en-US"/>
            </a:p>
          </p:txBody>
        </p:sp>
        <p:sp>
          <p:nvSpPr>
            <p:cNvPr id="11" name="TextBox 8"/>
            <p:cNvSpPr txBox="1"/>
            <p:nvPr/>
          </p:nvSpPr>
          <p:spPr>
            <a:xfrm>
              <a:off x="0" y="0"/>
              <a:ext cx="939592" cy="1249237"/>
            </a:xfrm>
            <a:prstGeom prst="rect">
              <a:avLst/>
            </a:prstGeom>
          </p:spPr>
          <p:txBody>
            <a:bodyPr lIns="50800" tIns="50800" rIns="50800" bIns="50800" rtlCol="0" anchor="ctr"/>
            <a:lstStyle/>
            <a:p>
              <a:pPr algn="ctr">
                <a:lnSpc>
                  <a:spcPts val="1790"/>
                </a:lnSpc>
              </a:pPr>
            </a:p>
          </p:txBody>
        </p:sp>
      </p:grpSp>
      <p:sp>
        <p:nvSpPr>
          <p:cNvPr id="13" name="文本框 12"/>
          <p:cNvSpPr txBox="1"/>
          <p:nvPr/>
        </p:nvSpPr>
        <p:spPr>
          <a:xfrm>
            <a:off x="315688" y="4531511"/>
            <a:ext cx="7304312" cy="584775"/>
          </a:xfrm>
          <a:prstGeom prst="rect">
            <a:avLst/>
          </a:prstGeom>
          <a:noFill/>
        </p:spPr>
        <p:txBody>
          <a:bodyPr wrap="square">
            <a:spAutoFit/>
          </a:bodyPr>
          <a:lstStyle/>
          <a:p>
            <a:r>
              <a:rPr lang="zh-CN" altLang="en-US" sz="3200" b="0" i="0" dirty="0">
                <a:solidFill>
                  <a:srgbClr val="000000"/>
                </a:solidFill>
                <a:effectLst/>
                <a:latin typeface="ui-sans-serif"/>
              </a:rPr>
              <a:t>感受过渡</a:t>
            </a:r>
            <a:r>
              <a:rPr lang="en-US" altLang="zh-CN" sz="3200" b="0" i="0" dirty="0">
                <a:solidFill>
                  <a:srgbClr val="000000"/>
                </a:solidFill>
                <a:effectLst/>
                <a:latin typeface="ui-sans-serif"/>
              </a:rPr>
              <a:t>	</a:t>
            </a:r>
            <a:r>
              <a:rPr lang="zh-CN" altLang="en-US" sz="3200" dirty="0"/>
              <a:t>因果过渡</a:t>
            </a:r>
            <a:r>
              <a:rPr lang="en-US" altLang="zh-CN" sz="3200" dirty="0"/>
              <a:t>	</a:t>
            </a:r>
            <a:r>
              <a:rPr lang="zh-CN" altLang="en-US" sz="3200" dirty="0"/>
              <a:t>评价过渡 结果过渡</a:t>
            </a:r>
            <a:endParaRPr lang="zh-CN" altLang="en-US" sz="3200" dirty="0"/>
          </a:p>
        </p:txBody>
      </p:sp>
      <p:sp>
        <p:nvSpPr>
          <p:cNvPr id="16" name="文本框 15"/>
          <p:cNvSpPr txBox="1"/>
          <p:nvPr/>
        </p:nvSpPr>
        <p:spPr>
          <a:xfrm>
            <a:off x="299359" y="5116286"/>
            <a:ext cx="7467600" cy="4832092"/>
          </a:xfrm>
          <a:prstGeom prst="rect">
            <a:avLst/>
          </a:prstGeom>
          <a:noFill/>
        </p:spPr>
        <p:txBody>
          <a:bodyPr wrap="square">
            <a:spAutoFit/>
          </a:bodyPr>
          <a:lstStyle/>
          <a:p>
            <a:r>
              <a:rPr lang="en-US" altLang="zh-CN" sz="2800" dirty="0">
                <a:latin typeface="Times New Roman" panose="02020603050405020304" pitchFamily="18" charset="0"/>
                <a:cs typeface="Times New Roman" panose="02020603050405020304" pitchFamily="18" charset="0"/>
              </a:rPr>
              <a:t>1.This experience made me realize that...</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2. From this matter, I learned that...</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3. This small act taught me a valuable lesson.</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4. Because of this, I came to understand...</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5. Simple as the act was, it meant a lot to me.</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6. Never had I felt such warmth and kindness.</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7. What touched me most was that...</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8. The warmth from this experience has stayed with me.</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9. It was this incident that made me understand...</a:t>
            </a:r>
            <a:endParaRPr lang="en-US" altLang="zh-CN" sz="2800" dirty="0">
              <a:latin typeface="Times New Roman" panose="02020603050405020304" pitchFamily="18" charset="0"/>
              <a:cs typeface="Times New Roman" panose="02020603050405020304" pitchFamily="18" charset="0"/>
            </a:endParaRPr>
          </a:p>
          <a:p>
            <a:r>
              <a:rPr lang="en-US" altLang="zh-CN" sz="2800" dirty="0">
                <a:latin typeface="Times New Roman" panose="02020603050405020304" pitchFamily="18" charset="0"/>
                <a:cs typeface="Times New Roman" panose="02020603050405020304" pitchFamily="18" charset="0"/>
              </a:rPr>
              <a:t>10. Looking back, I realize the true meaning of...</a:t>
            </a:r>
            <a:endParaRPr lang="zh-CN" altLang="en-US" sz="2800" dirty="0">
              <a:latin typeface="Times New Roman" panose="02020603050405020304" pitchFamily="18" charset="0"/>
              <a:cs typeface="Times New Roman" panose="02020603050405020304" pitchFamily="18" charset="0"/>
            </a:endParaRPr>
          </a:p>
        </p:txBody>
      </p:sp>
      <p:sp>
        <p:nvSpPr>
          <p:cNvPr id="17" name="Freeform 3"/>
          <p:cNvSpPr/>
          <p:nvPr/>
        </p:nvSpPr>
        <p:spPr>
          <a:xfrm>
            <a:off x="10771415" y="5338431"/>
            <a:ext cx="7010401" cy="3607535"/>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18" name="文本框 17"/>
          <p:cNvSpPr txBox="1"/>
          <p:nvPr/>
        </p:nvSpPr>
        <p:spPr>
          <a:xfrm>
            <a:off x="11338920" y="6208574"/>
            <a:ext cx="6316262" cy="1754326"/>
          </a:xfrm>
          <a:prstGeom prst="rect">
            <a:avLst/>
          </a:prstGeom>
          <a:noFill/>
        </p:spPr>
        <p:txBody>
          <a:bodyPr wrap="square">
            <a:spAutoFit/>
          </a:bodyPr>
          <a:lstStyle/>
          <a:p>
            <a:r>
              <a:rPr lang="en-US" altLang="zh-CN" sz="3600" b="0" i="0" dirty="0">
                <a:solidFill>
                  <a:srgbClr val="000000"/>
                </a:solidFill>
                <a:effectLst/>
                <a:latin typeface="ui-sans-serif"/>
              </a:rPr>
              <a:t>Personal Feelings</a:t>
            </a:r>
            <a:endParaRPr lang="en-US" altLang="zh-CN" sz="3600" b="0" i="0" dirty="0">
              <a:solidFill>
                <a:srgbClr val="000000"/>
              </a:solidFill>
              <a:effectLst/>
              <a:latin typeface="ui-sans-serif"/>
            </a:endParaRPr>
          </a:p>
          <a:p>
            <a:r>
              <a:rPr lang="en-US" altLang="zh-CN" sz="3600" dirty="0"/>
              <a:t>Interpersonal &amp; Collective Values </a:t>
            </a:r>
            <a:endParaRPr lang="en-US" altLang="zh-CN" sz="3600" dirty="0"/>
          </a:p>
          <a:p>
            <a:r>
              <a:rPr lang="en-US" altLang="zh-CN" sz="3600" dirty="0"/>
              <a:t>Character Growth &amp; Life Values</a:t>
            </a:r>
            <a:endParaRPr lang="zh-CN" altLang="en-US" sz="3600" dirty="0"/>
          </a:p>
        </p:txBody>
      </p:sp>
      <p:sp>
        <p:nvSpPr>
          <p:cNvPr id="19" name="Freeform 9"/>
          <p:cNvSpPr/>
          <p:nvPr/>
        </p:nvSpPr>
        <p:spPr>
          <a:xfrm>
            <a:off x="6411687" y="5035495"/>
            <a:ext cx="4965333" cy="4984805"/>
          </a:xfrm>
          <a:custGeom>
            <a:avLst/>
            <a:gdLst/>
            <a:ahLst/>
            <a:cxnLst/>
            <a:rect l="l" t="t" r="r" b="b"/>
            <a:pathLst>
              <a:path w="4343839" h="4114800">
                <a:moveTo>
                  <a:pt x="0" y="0"/>
                </a:moveTo>
                <a:lnTo>
                  <a:pt x="4343839" y="0"/>
                </a:lnTo>
                <a:lnTo>
                  <a:pt x="4343839" y="4114800"/>
                </a:lnTo>
                <a:lnTo>
                  <a:pt x="0" y="4114800"/>
                </a:lnTo>
                <a:lnTo>
                  <a:pt x="0" y="0"/>
                </a:lnTo>
                <a:close/>
              </a:path>
            </a:pathLst>
          </a:custGeom>
          <a:blipFill>
            <a:blip/>
            <a:stretch>
              <a:fillRect/>
            </a:stretch>
          </a:blipFill>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par>
                          <p:cTn id="25" fill="hold">
                            <p:stCondLst>
                              <p:cond delay="500"/>
                            </p:stCondLst>
                            <p:childTnLst>
                              <p:par>
                                <p:cTn id="26" presetID="16" presetClass="entr" presetSubtype="2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inVertical)">
                                      <p:cBhvr>
                                        <p:cTn id="28" dur="500"/>
                                        <p:tgtEl>
                                          <p:spTgt spid="16"/>
                                        </p:tgtEl>
                                      </p:cBhvr>
                                    </p:animEffect>
                                  </p:childTnLst>
                                </p:cTn>
                              </p:par>
                            </p:childTnLst>
                          </p:cTn>
                        </p:par>
                        <p:par>
                          <p:cTn id="29" fill="hold">
                            <p:stCondLst>
                              <p:cond delay="1000"/>
                            </p:stCondLst>
                            <p:childTnLst>
                              <p:par>
                                <p:cTn id="30" presetID="16" presetClass="entr" presetSubtype="2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par>
                                <p:cTn id="33" presetID="16" presetClass="entr" presetSubtype="21"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3"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p:nvPr/>
        </p:nvSpPr>
        <p:spPr>
          <a:xfrm>
            <a:off x="2514601" y="302937"/>
            <a:ext cx="5638800" cy="2478363"/>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3" name="文本框 2"/>
          <p:cNvSpPr txBox="1"/>
          <p:nvPr/>
        </p:nvSpPr>
        <p:spPr>
          <a:xfrm>
            <a:off x="2619908" y="849620"/>
            <a:ext cx="5428186" cy="1384995"/>
          </a:xfrm>
          <a:prstGeom prst="rect">
            <a:avLst/>
          </a:prstGeom>
          <a:noFill/>
        </p:spPr>
        <p:txBody>
          <a:bodyPr wrap="square">
            <a:spAutoFit/>
          </a:bodyPr>
          <a:lstStyle/>
          <a:p>
            <a:pPr marL="457200" indent="-457200">
              <a:buFont typeface="Wingdings" panose="05000000000000000000" pitchFamily="2" charset="2"/>
              <a:buChar char="l"/>
            </a:pPr>
            <a:r>
              <a:rPr lang="en-US" altLang="zh-CN" sz="2800" b="0" i="0" dirty="0">
                <a:solidFill>
                  <a:srgbClr val="000000"/>
                </a:solidFill>
                <a:effectLst/>
                <a:latin typeface="ui-sans-serif"/>
              </a:rPr>
              <a:t>Personal Feelings</a:t>
            </a:r>
            <a:endParaRPr lang="en-US" altLang="zh-CN" sz="2800" b="0" i="0" dirty="0">
              <a:solidFill>
                <a:srgbClr val="000000"/>
              </a:solidFill>
              <a:effectLst/>
              <a:latin typeface="ui-sans-serif"/>
            </a:endParaRPr>
          </a:p>
          <a:p>
            <a:pPr marL="457200" indent="-457200">
              <a:buFont typeface="Wingdings" panose="05000000000000000000" pitchFamily="2" charset="2"/>
              <a:buChar char="l"/>
            </a:pPr>
            <a:r>
              <a:rPr lang="en-US" altLang="zh-CN" sz="2800" dirty="0"/>
              <a:t>Interpersonal &amp; Collective Values </a:t>
            </a:r>
            <a:endParaRPr lang="en-US" altLang="zh-CN" sz="2800" dirty="0"/>
          </a:p>
          <a:p>
            <a:pPr marL="457200" indent="-457200">
              <a:buFont typeface="Wingdings" panose="05000000000000000000" pitchFamily="2" charset="2"/>
              <a:buChar char="l"/>
            </a:pPr>
            <a:r>
              <a:rPr lang="en-US" altLang="zh-CN" sz="2800" dirty="0"/>
              <a:t>Character Growth &amp; Life Values</a:t>
            </a:r>
            <a:endParaRPr lang="zh-CN" altLang="en-US" sz="2800" dirty="0"/>
          </a:p>
        </p:txBody>
      </p:sp>
      <p:sp>
        <p:nvSpPr>
          <p:cNvPr id="4" name="Freeform 9"/>
          <p:cNvSpPr/>
          <p:nvPr/>
        </p:nvSpPr>
        <p:spPr>
          <a:xfrm>
            <a:off x="-1447799" y="1"/>
            <a:ext cx="4267200" cy="4152900"/>
          </a:xfrm>
          <a:custGeom>
            <a:avLst/>
            <a:gdLst/>
            <a:ahLst/>
            <a:cxnLst/>
            <a:rect l="l" t="t" r="r" b="b"/>
            <a:pathLst>
              <a:path w="4343839" h="4114800">
                <a:moveTo>
                  <a:pt x="0" y="0"/>
                </a:moveTo>
                <a:lnTo>
                  <a:pt x="4343839" y="0"/>
                </a:lnTo>
                <a:lnTo>
                  <a:pt x="4343839" y="4114800"/>
                </a:lnTo>
                <a:lnTo>
                  <a:pt x="0" y="4114800"/>
                </a:lnTo>
                <a:lnTo>
                  <a:pt x="0" y="0"/>
                </a:lnTo>
                <a:close/>
              </a:path>
            </a:pathLst>
          </a:custGeom>
          <a:blipFill>
            <a:blip/>
            <a:stretch>
              <a:fillRect/>
            </a:stretch>
          </a:blipFill>
        </p:spPr>
        <p:txBody>
          <a:bodyPr/>
          <a:lstStyle/>
          <a:p>
            <a:endParaRPr lang="zh-CN" altLang="en-US"/>
          </a:p>
        </p:txBody>
      </p:sp>
      <p:sp>
        <p:nvSpPr>
          <p:cNvPr id="5" name="文本框 4"/>
          <p:cNvSpPr txBox="1"/>
          <p:nvPr/>
        </p:nvSpPr>
        <p:spPr>
          <a:xfrm>
            <a:off x="8169730" y="328288"/>
            <a:ext cx="9982200" cy="2597827"/>
          </a:xfrm>
          <a:prstGeom prst="rect">
            <a:avLst/>
          </a:prstGeom>
          <a:noFill/>
          <a:ln w="38100">
            <a:solidFill>
              <a:schemeClr val="tx1"/>
            </a:solidFill>
          </a:ln>
        </p:spPr>
        <p:txBody>
          <a:bodyPr wrap="square">
            <a:spAutoFit/>
          </a:bodyPr>
          <a:lstStyle/>
          <a:p>
            <a:pPr>
              <a:lnSpc>
                <a:spcPts val="3300"/>
              </a:lnSpc>
              <a:buNone/>
            </a:pPr>
            <a:r>
              <a:rPr lang="en-US" altLang="zh-CN" sz="2400"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温州二模</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假定你是李华，上周你们班级</a:t>
            </a:r>
            <a:r>
              <a:rPr lang="zh-CN" altLang="en-US" sz="2400" dirty="0">
                <a:solidFill>
                  <a:srgbClr val="FF0000"/>
                </a:solidFill>
                <a:latin typeface="Times New Roman" panose="02020603050405020304" pitchFamily="18" charset="0"/>
                <a:cs typeface="Times New Roman" panose="02020603050405020304" pitchFamily="18" charset="0"/>
              </a:rPr>
              <a:t>利用课间为英语老师送上了生日惊喜</a:t>
            </a:r>
            <a:r>
              <a:rPr lang="zh-CN" altLang="en-US" sz="2400" dirty="0">
                <a:latin typeface="Times New Roman" panose="02020603050405020304" pitchFamily="18" charset="0"/>
                <a:cs typeface="Times New Roman" panose="02020603050405020304" pitchFamily="18" charset="0"/>
              </a:rPr>
              <a:t>。请你给英国朋友 </a:t>
            </a:r>
            <a:r>
              <a:rPr lang="en-US" altLang="zh-CN" sz="2400" dirty="0">
                <a:latin typeface="Times New Roman" panose="02020603050405020304" pitchFamily="18" charset="0"/>
                <a:cs typeface="Times New Roman" panose="02020603050405020304" pitchFamily="18" charset="0"/>
              </a:rPr>
              <a:t>Alice</a:t>
            </a:r>
            <a:r>
              <a:rPr lang="zh-CN" altLang="en-US" sz="2400" dirty="0">
                <a:latin typeface="Times New Roman" panose="02020603050405020304" pitchFamily="18" charset="0"/>
                <a:cs typeface="Times New Roman" panose="02020603050405020304" pitchFamily="18" charset="0"/>
              </a:rPr>
              <a:t>写一封</a:t>
            </a:r>
            <a:r>
              <a:rPr lang="zh-CN" altLang="en-US" sz="2400" dirty="0">
                <a:highlight>
                  <a:srgbClr val="FFFF00"/>
                </a:highlight>
                <a:latin typeface="Times New Roman" panose="02020603050405020304" pitchFamily="18" charset="0"/>
                <a:cs typeface="Times New Roman" panose="02020603050405020304" pitchFamily="18" charset="0"/>
              </a:rPr>
              <a:t>邮件</a:t>
            </a:r>
            <a:r>
              <a:rPr lang="zh-CN" altLang="en-US" sz="2400" dirty="0">
                <a:latin typeface="Times New Roman" panose="02020603050405020304" pitchFamily="18" charset="0"/>
                <a:cs typeface="Times New Roman" panose="02020603050405020304" pitchFamily="18" charset="0"/>
              </a:rPr>
              <a:t>分享这次经历，内容包括：</a:t>
            </a:r>
            <a:endParaRPr lang="zh-CN" altLang="en-US" sz="2400" dirty="0">
              <a:latin typeface="Times New Roman" panose="02020603050405020304" pitchFamily="18" charset="0"/>
              <a:cs typeface="Times New Roman" panose="02020603050405020304" pitchFamily="18" charset="0"/>
            </a:endParaRPr>
          </a:p>
          <a:p>
            <a:pPr>
              <a:lnSpc>
                <a:spcPts val="3300"/>
              </a:lnSpc>
              <a:buNone/>
            </a:pP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你们的做法；</a:t>
            </a:r>
            <a:endParaRPr lang="en-US" altLang="zh-CN" sz="2400" dirty="0">
              <a:latin typeface="Times New Roman" panose="02020603050405020304" pitchFamily="18" charset="0"/>
              <a:cs typeface="Times New Roman" panose="02020603050405020304" pitchFamily="18" charset="0"/>
            </a:endParaRPr>
          </a:p>
          <a:p>
            <a:pPr>
              <a:lnSpc>
                <a:spcPts val="3300"/>
              </a:lnSpc>
              <a:buNone/>
            </a:pPr>
            <a:r>
              <a:rPr lang="en-US" altLang="zh-CN" sz="2400" dirty="0">
                <a:latin typeface="Times New Roman" panose="02020603050405020304" pitchFamily="18" charset="0"/>
                <a:cs typeface="Times New Roman" panose="02020603050405020304" pitchFamily="18" charset="0"/>
              </a:rPr>
              <a:t>(2)</a:t>
            </a:r>
            <a:r>
              <a:rPr lang="zh-CN" altLang="en-US" sz="2400" dirty="0">
                <a:highlight>
                  <a:srgbClr val="00FFFF"/>
                </a:highlight>
                <a:latin typeface="Times New Roman" panose="02020603050405020304" pitchFamily="18" charset="0"/>
                <a:cs typeface="Times New Roman" panose="02020603050405020304" pitchFamily="18" charset="0"/>
              </a:rPr>
              <a:t>你的感想</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a:lnSpc>
                <a:spcPts val="3300"/>
              </a:lnSpc>
              <a:buNone/>
            </a:pPr>
            <a:r>
              <a:rPr lang="en-US" altLang="zh-CN" sz="2400" dirty="0">
                <a:latin typeface="Times New Roman" panose="02020603050405020304" pitchFamily="18" charset="0"/>
                <a:cs typeface="Times New Roman" panose="02020603050405020304" pitchFamily="18" charset="0"/>
              </a:rPr>
              <a:t>Dear Alice,</a:t>
            </a:r>
            <a:endParaRPr lang="en-US" altLang="zh-CN" sz="2400" dirty="0">
              <a:latin typeface="Times New Roman" panose="02020603050405020304" pitchFamily="18" charset="0"/>
              <a:cs typeface="Times New Roman" panose="02020603050405020304" pitchFamily="18" charset="0"/>
            </a:endParaRPr>
          </a:p>
          <a:p>
            <a:pPr>
              <a:lnSpc>
                <a:spcPts val="3300"/>
              </a:lnSpc>
              <a:buNone/>
            </a:pPr>
            <a:r>
              <a:rPr lang="en-US" altLang="zh-CN" sz="2400" dirty="0">
                <a:latin typeface="Times New Roman" panose="02020603050405020304" pitchFamily="18" charset="0"/>
                <a:cs typeface="Times New Roman" panose="02020603050405020304" pitchFamily="18" charset="0"/>
              </a:rPr>
              <a:t>Guess what? We surprised our English teacher last week</a:t>
            </a:r>
            <a:endParaRPr lang="zh-CN" altLang="en-US" sz="2400" dirty="0">
              <a:latin typeface="Times New Roman" panose="02020603050405020304" pitchFamily="18" charset="0"/>
              <a:cs typeface="Times New Roman" panose="02020603050405020304" pitchFamily="18" charset="0"/>
            </a:endParaRPr>
          </a:p>
        </p:txBody>
      </p:sp>
      <p:graphicFrame>
        <p:nvGraphicFramePr>
          <p:cNvPr id="6" name="表格 5"/>
          <p:cNvGraphicFramePr>
            <a:graphicFrameLocks noGrp="1"/>
          </p:cNvGraphicFramePr>
          <p:nvPr/>
        </p:nvGraphicFramePr>
        <p:xfrm>
          <a:off x="182335" y="4305300"/>
          <a:ext cx="17923329" cy="5396091"/>
        </p:xfrm>
        <a:graphic>
          <a:graphicData uri="http://schemas.openxmlformats.org/drawingml/2006/table">
            <a:tbl>
              <a:tblPr>
                <a:tableStyleId>{E8B1032C-EA38-4F05-BA0D-38AFFFC7BED3}</a:tableStyleId>
              </a:tblPr>
              <a:tblGrid>
                <a:gridCol w="2209800"/>
                <a:gridCol w="4663992"/>
                <a:gridCol w="3794208"/>
                <a:gridCol w="7255329"/>
              </a:tblGrid>
              <a:tr h="293675">
                <a:tc>
                  <a:txBody>
                    <a:bodyPr/>
                    <a:lstStyle/>
                    <a:p>
                      <a:pPr algn="ctr">
                        <a:buNone/>
                      </a:pPr>
                      <a:r>
                        <a:rPr lang="zh-CN" altLang="en-US" sz="2800" b="1" dirty="0">
                          <a:effectLst/>
                        </a:rPr>
                        <a:t>你的感受</a:t>
                      </a:r>
                      <a:endParaRPr lang="zh-CN" altLang="en-US" sz="2800" b="1" dirty="0">
                        <a:effectLst/>
                      </a:endParaRPr>
                    </a:p>
                  </a:txBody>
                  <a:tcPr marL="2623" marR="2623" marT="2623" marB="2623" anchor="ctr">
                    <a:solidFill>
                      <a:srgbClr val="FFC000"/>
                    </a:solidFill>
                  </a:tcPr>
                </a:tc>
                <a:tc>
                  <a:txBody>
                    <a:bodyPr/>
                    <a:lstStyle/>
                    <a:p>
                      <a:pPr algn="ctr">
                        <a:buNone/>
                      </a:pPr>
                      <a:r>
                        <a:rPr lang="zh-CN" altLang="en-US" sz="2800" b="1" dirty="0">
                          <a:effectLst/>
                        </a:rPr>
                        <a:t>词汇表达</a:t>
                      </a:r>
                      <a:endParaRPr lang="zh-CN" altLang="en-US" sz="2800" b="1" dirty="0">
                        <a:effectLst/>
                      </a:endParaRPr>
                    </a:p>
                  </a:txBody>
                  <a:tcPr marL="2623" marR="2623" marT="2623" marB="2623" anchor="ctr">
                    <a:solidFill>
                      <a:srgbClr val="FFC000"/>
                    </a:solidFill>
                  </a:tcPr>
                </a:tc>
                <a:tc>
                  <a:txBody>
                    <a:bodyPr/>
                    <a:lstStyle/>
                    <a:p>
                      <a:pPr algn="ctr">
                        <a:buNone/>
                      </a:pPr>
                      <a:r>
                        <a:rPr lang="zh-CN" altLang="en-US" sz="2800" b="1" dirty="0">
                          <a:effectLst/>
                        </a:rPr>
                        <a:t>句式表述示例</a:t>
                      </a:r>
                      <a:endParaRPr lang="zh-CN" altLang="en-US" sz="2800" b="1" dirty="0">
                        <a:effectLst/>
                      </a:endParaRPr>
                    </a:p>
                  </a:txBody>
                  <a:tcPr marL="2623" marR="2623" marT="2623" marB="2623" anchor="ctr">
                    <a:solidFill>
                      <a:srgbClr val="FFC000"/>
                    </a:solidFill>
                  </a:tcPr>
                </a:tc>
                <a:tc>
                  <a:txBody>
                    <a:bodyPr/>
                    <a:lstStyle/>
                    <a:p>
                      <a:pPr algn="ctr">
                        <a:buNone/>
                      </a:pPr>
                      <a:r>
                        <a:rPr lang="zh-CN" altLang="en-US" sz="2800" b="1" dirty="0">
                          <a:effectLst/>
                        </a:rPr>
                        <a:t>完整段落句示例</a:t>
                      </a:r>
                      <a:endParaRPr lang="zh-CN" altLang="en-US" sz="2800" b="1" dirty="0">
                        <a:effectLst/>
                      </a:endParaRPr>
                    </a:p>
                  </a:txBody>
                  <a:tcPr marL="2623" marR="2623" marT="2623" marB="2623" anchor="ctr">
                    <a:solidFill>
                      <a:srgbClr val="FFC000"/>
                    </a:solidFill>
                  </a:tcPr>
                </a:tc>
              </a:tr>
              <a:tr h="1382725">
                <a:tc>
                  <a:txBody>
                    <a:bodyPr/>
                    <a:lstStyle/>
                    <a:p>
                      <a:pPr algn="ctr">
                        <a:buNone/>
                      </a:pPr>
                      <a:r>
                        <a:rPr lang="en-US" sz="2800" b="1" dirty="0">
                          <a:effectLst/>
                        </a:rPr>
                        <a:t> Personal Feelings</a:t>
                      </a:r>
                      <a:endParaRPr lang="en-US" sz="2800" dirty="0">
                        <a:effectLst/>
                      </a:endParaRPr>
                    </a:p>
                  </a:txBody>
                  <a:tcPr marL="2623" marR="2623" marT="2623" marB="2623" anchor="ctr"/>
                </a:tc>
                <a:tc>
                  <a:txBody>
                    <a:bodyPr/>
                    <a:lstStyle/>
                    <a:p>
                      <a:pPr algn="l">
                        <a:buNone/>
                      </a:pPr>
                      <a:r>
                        <a:rPr lang="en-US" sz="2800" dirty="0">
                          <a:effectLst/>
                        </a:rPr>
                        <a:t>delighted, proud, moved, touched, warm, unforgettable</a:t>
                      </a:r>
                      <a:endParaRPr lang="en-US" sz="2800" dirty="0">
                        <a:effectLst/>
                      </a:endParaRPr>
                    </a:p>
                  </a:txBody>
                  <a:tcPr marL="2623" marR="2623" marT="2623" marB="2623" anchor="ctr"/>
                </a:tc>
                <a:tc>
                  <a:txBody>
                    <a:bodyPr/>
                    <a:lstStyle/>
                    <a:p>
                      <a:pPr algn="l">
                        <a:buNone/>
                      </a:pPr>
                      <a:r>
                        <a:rPr lang="en-US" sz="2800">
                          <a:effectLst/>
                        </a:rPr>
                        <a:t>I felt extremely ...</a:t>
                      </a:r>
                      <a:endParaRPr lang="en-US" sz="2800">
                        <a:effectLst/>
                      </a:endParaRPr>
                    </a:p>
                    <a:p>
                      <a:pPr algn="l">
                        <a:buNone/>
                      </a:pPr>
                      <a:r>
                        <a:rPr lang="en-US" sz="2800">
                          <a:effectLst/>
                        </a:rPr>
                        <a:t>I was deeply ...</a:t>
                      </a:r>
                      <a:endParaRPr lang="en-US" sz="2800">
                        <a:effectLst/>
                      </a:endParaRPr>
                    </a:p>
                  </a:txBody>
                  <a:tcPr marL="2623" marR="2623" marT="2623" marB="2623" anchor="ctr"/>
                </a:tc>
                <a:tc>
                  <a:txBody>
                    <a:bodyPr/>
                    <a:lstStyle/>
                    <a:p>
                      <a:pPr algn="l">
                        <a:buNone/>
                      </a:pPr>
                      <a:r>
                        <a:rPr lang="en-US" sz="2800" dirty="0">
                          <a:effectLst/>
                        </a:rPr>
                        <a:t>I felt extremely delighted and proud. The smile on our teacher’s face made all our efforts worthwhile.</a:t>
                      </a:r>
                      <a:endParaRPr lang="en-US" sz="2800" dirty="0">
                        <a:effectLst/>
                      </a:endParaRPr>
                    </a:p>
                  </a:txBody>
                  <a:tcPr marL="2623" marR="2623" marT="2623" marB="2623" anchor="ctr"/>
                </a:tc>
              </a:tr>
              <a:tr h="1981200">
                <a:tc>
                  <a:txBody>
                    <a:bodyPr/>
                    <a:lstStyle/>
                    <a:p>
                      <a:pPr algn="ctr">
                        <a:buNone/>
                      </a:pPr>
                      <a:r>
                        <a:rPr lang="en-US" sz="2800" b="1" dirty="0">
                          <a:effectLst/>
                        </a:rPr>
                        <a:t> Interpersonal &amp; Collective Values</a:t>
                      </a:r>
                      <a:endParaRPr lang="en-US" sz="2800" dirty="0">
                        <a:effectLst/>
                      </a:endParaRPr>
                    </a:p>
                  </a:txBody>
                  <a:tcPr marL="2623" marR="2623" marT="2623" marB="2623" anchor="ctr"/>
                </a:tc>
                <a:tc>
                  <a:txBody>
                    <a:bodyPr/>
                    <a:lstStyle/>
                    <a:p>
                      <a:pPr algn="l">
                        <a:buNone/>
                      </a:pPr>
                      <a:r>
                        <a:rPr lang="en-US" sz="2800" dirty="0">
                          <a:effectLst/>
                        </a:rPr>
                        <a:t>teacher-student bond, class unity, harmonious atmosphere, warm relationship</a:t>
                      </a:r>
                      <a:endParaRPr lang="en-US" sz="2800" dirty="0">
                        <a:effectLst/>
                      </a:endParaRPr>
                    </a:p>
                  </a:txBody>
                  <a:tcPr marL="2623" marR="2623" marT="2623" marB="2623" anchor="ctr"/>
                </a:tc>
                <a:tc>
                  <a:txBody>
                    <a:bodyPr/>
                    <a:lstStyle/>
                    <a:p>
                      <a:pPr algn="l">
                        <a:buNone/>
                      </a:pPr>
                      <a:r>
                        <a:rPr lang="en-US" sz="2800" dirty="0">
                          <a:effectLst/>
                        </a:rPr>
                        <a:t>It strengthens ...</a:t>
                      </a:r>
                      <a:endParaRPr lang="en-US" sz="2800" dirty="0">
                        <a:effectLst/>
                      </a:endParaRPr>
                    </a:p>
                    <a:p>
                      <a:pPr algn="l">
                        <a:buNone/>
                      </a:pPr>
                      <a:r>
                        <a:rPr lang="en-US" sz="2800" dirty="0">
                          <a:effectLst/>
                        </a:rPr>
                        <a:t>It builds ...</a:t>
                      </a:r>
                      <a:endParaRPr lang="en-US" sz="2800" dirty="0">
                        <a:effectLst/>
                      </a:endParaRPr>
                    </a:p>
                  </a:txBody>
                  <a:tcPr marL="2623" marR="2623" marT="2623" marB="2623" anchor="ctr"/>
                </a:tc>
                <a:tc>
                  <a:txBody>
                    <a:bodyPr/>
                    <a:lstStyle/>
                    <a:p>
                      <a:pPr algn="l">
                        <a:buNone/>
                      </a:pPr>
                      <a:r>
                        <a:rPr lang="en-US" sz="2800">
                          <a:effectLst/>
                        </a:rPr>
                        <a:t>Besides, this activity strengthened our teacher-student bond and made our class more united. It created a warm and positive class atmosphere.</a:t>
                      </a:r>
                      <a:endParaRPr lang="en-US" sz="2800">
                        <a:effectLst/>
                      </a:endParaRPr>
                    </a:p>
                  </a:txBody>
                  <a:tcPr marL="2623" marR="2623" marT="2623" marB="2623" anchor="ctr"/>
                </a:tc>
              </a:tr>
              <a:tr h="1600200">
                <a:tc>
                  <a:txBody>
                    <a:bodyPr/>
                    <a:lstStyle/>
                    <a:p>
                      <a:pPr algn="ctr">
                        <a:buNone/>
                      </a:pPr>
                      <a:r>
                        <a:rPr lang="en-US" sz="2800" b="1" dirty="0">
                          <a:effectLst/>
                        </a:rPr>
                        <a:t>Character Growth &amp;</a:t>
                      </a:r>
                      <a:endParaRPr lang="en-US" sz="2800" b="1" dirty="0">
                        <a:effectLst/>
                      </a:endParaRPr>
                    </a:p>
                    <a:p>
                      <a:pPr algn="ctr">
                        <a:buNone/>
                      </a:pPr>
                      <a:r>
                        <a:rPr lang="en-US" sz="2800" b="1" dirty="0">
                          <a:effectLst/>
                        </a:rPr>
                        <a:t> Life Values</a:t>
                      </a:r>
                      <a:endParaRPr lang="en-US" sz="2800" dirty="0">
                        <a:effectLst/>
                      </a:endParaRPr>
                    </a:p>
                  </a:txBody>
                  <a:tcPr marL="2623" marR="2623" marT="2623" marB="2623" anchor="ctr"/>
                </a:tc>
                <a:tc>
                  <a:txBody>
                    <a:bodyPr/>
                    <a:lstStyle/>
                    <a:p>
                      <a:pPr algn="l">
                        <a:buNone/>
                      </a:pPr>
                      <a:r>
                        <a:rPr lang="en-US" sz="2800">
                          <a:effectLst/>
                        </a:rPr>
                        <a:t>gratitude, love, care, respect, kindness, meaningful life</a:t>
                      </a:r>
                      <a:endParaRPr lang="en-US" sz="2800">
                        <a:effectLst/>
                      </a:endParaRPr>
                    </a:p>
                  </a:txBody>
                  <a:tcPr marL="2623" marR="2623" marT="2623" marB="2623" anchor="ctr"/>
                </a:tc>
                <a:tc>
                  <a:txBody>
                    <a:bodyPr/>
                    <a:lstStyle/>
                    <a:p>
                      <a:pPr algn="l">
                        <a:buNone/>
                      </a:pPr>
                      <a:r>
                        <a:rPr lang="en-US" sz="2800">
                          <a:effectLst/>
                        </a:rPr>
                        <a:t>It teaches me the true meaning of ...</a:t>
                      </a:r>
                      <a:endParaRPr lang="en-US" sz="2800">
                        <a:effectLst/>
                      </a:endParaRPr>
                    </a:p>
                    <a:p>
                      <a:pPr algn="l">
                        <a:buNone/>
                      </a:pPr>
                      <a:r>
                        <a:rPr lang="en-US" sz="2800">
                          <a:effectLst/>
                        </a:rPr>
                        <a:t>It helps me grow ...</a:t>
                      </a:r>
                      <a:endParaRPr lang="en-US" sz="2800">
                        <a:effectLst/>
                      </a:endParaRPr>
                    </a:p>
                  </a:txBody>
                  <a:tcPr marL="2623" marR="2623" marT="2623" marB="2623" anchor="ctr"/>
                </a:tc>
                <a:tc>
                  <a:txBody>
                    <a:bodyPr/>
                    <a:lstStyle/>
                    <a:p>
                      <a:pPr algn="l">
                        <a:buNone/>
                      </a:pPr>
                      <a:r>
                        <a:rPr lang="en-US" sz="2800" dirty="0">
                          <a:effectLst/>
                        </a:rPr>
                        <a:t>Most importantly, it taught me the true meaning of gratitude. Showing love and care to others makes our life more meaningful.</a:t>
                      </a:r>
                      <a:endParaRPr lang="en-US" sz="2800" dirty="0">
                        <a:effectLst/>
                      </a:endParaRPr>
                    </a:p>
                  </a:txBody>
                  <a:tcPr marL="2623" marR="2623" marT="2623" marB="2623" anchor="ctr"/>
                </a:tc>
              </a:tr>
            </a:tbl>
          </a:graphicData>
        </a:graphic>
      </p:graphicFrame>
      <p:sp>
        <p:nvSpPr>
          <p:cNvPr id="7" name="矩形 6"/>
          <p:cNvSpPr/>
          <p:nvPr/>
        </p:nvSpPr>
        <p:spPr>
          <a:xfrm>
            <a:off x="2362200" y="4699584"/>
            <a:ext cx="4495799" cy="4800600"/>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7086601" y="4699584"/>
            <a:ext cx="3581400" cy="4800600"/>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0896602" y="4676851"/>
            <a:ext cx="7010397" cy="4800600"/>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13" name="表格 12"/>
          <p:cNvGraphicFramePr>
            <a:graphicFrameLocks noGrp="1"/>
          </p:cNvGraphicFramePr>
          <p:nvPr/>
        </p:nvGraphicFramePr>
        <p:xfrm>
          <a:off x="8153401" y="193840"/>
          <a:ext cx="9952263" cy="3036528"/>
        </p:xfrm>
        <a:graphic>
          <a:graphicData uri="http://schemas.openxmlformats.org/drawingml/2006/table">
            <a:tbl>
              <a:tblPr>
                <a:tableStyleId>{08FB837D-C827-4EFA-A057-4D05807E0F7C}</a:tableStyleId>
              </a:tblPr>
              <a:tblGrid>
                <a:gridCol w="5870987"/>
                <a:gridCol w="4081276"/>
              </a:tblGrid>
              <a:tr h="346438">
                <a:tc>
                  <a:txBody>
                    <a:bodyPr/>
                    <a:lstStyle/>
                    <a:p>
                      <a:pPr algn="ctr">
                        <a:buNone/>
                      </a:pPr>
                      <a:r>
                        <a:rPr lang="zh-CN" altLang="en-US" sz="2800" b="1">
                          <a:effectLst/>
                        </a:rPr>
                        <a:t>过渡句式（任选一句）</a:t>
                      </a:r>
                      <a:endParaRPr lang="zh-CN" altLang="en-US" sz="2800" b="1">
                        <a:effectLst/>
                      </a:endParaRPr>
                    </a:p>
                  </a:txBody>
                  <a:tcPr marL="6186" marR="6186" marT="6186" marB="6186" anchor="ctr"/>
                </a:tc>
                <a:tc>
                  <a:txBody>
                    <a:bodyPr/>
                    <a:lstStyle/>
                    <a:p>
                      <a:pPr algn="ctr">
                        <a:buNone/>
                      </a:pPr>
                      <a:r>
                        <a:rPr lang="zh-CN" altLang="en-US" sz="2800" b="1" dirty="0">
                          <a:effectLst/>
                        </a:rPr>
                        <a:t>作用</a:t>
                      </a:r>
                      <a:endParaRPr lang="zh-CN" altLang="en-US" sz="2800" b="1" dirty="0">
                        <a:effectLst/>
                      </a:endParaRPr>
                    </a:p>
                  </a:txBody>
                  <a:tcPr marL="6186" marR="6186" marT="6186" marB="6186" anchor="ctr"/>
                </a:tc>
              </a:tr>
              <a:tr h="834662">
                <a:tc>
                  <a:txBody>
                    <a:bodyPr/>
                    <a:lstStyle/>
                    <a:p>
                      <a:pPr algn="l">
                        <a:buNone/>
                      </a:pPr>
                      <a:r>
                        <a:rPr lang="en-US" sz="2800" dirty="0">
                          <a:effectLst/>
                        </a:rPr>
                        <a:t>This warm experience left a deep impression on me.</a:t>
                      </a:r>
                      <a:endParaRPr lang="en-US" sz="2800" dirty="0">
                        <a:effectLst/>
                      </a:endParaRPr>
                    </a:p>
                  </a:txBody>
                  <a:tcPr marL="6186" marR="6186" marT="6186" marB="6186" anchor="ctr"/>
                </a:tc>
                <a:tc>
                  <a:txBody>
                    <a:bodyPr/>
                    <a:lstStyle/>
                    <a:p>
                      <a:pPr algn="l">
                        <a:buNone/>
                      </a:pPr>
                      <a:r>
                        <a:rPr lang="zh-CN" altLang="en-US" sz="2600" dirty="0">
                          <a:effectLst/>
                        </a:rPr>
                        <a:t>承上启下，连接事件与感悟</a:t>
                      </a:r>
                      <a:endParaRPr lang="zh-CN" altLang="en-US" sz="2600" dirty="0">
                        <a:effectLst/>
                      </a:endParaRPr>
                    </a:p>
                  </a:txBody>
                  <a:tcPr marL="6186" marR="6186" marT="6186" marB="6186" anchor="ctr"/>
                </a:tc>
              </a:tr>
              <a:tr h="685800">
                <a:tc>
                  <a:txBody>
                    <a:bodyPr/>
                    <a:lstStyle/>
                    <a:p>
                      <a:pPr algn="l">
                        <a:buNone/>
                      </a:pPr>
                      <a:r>
                        <a:rPr lang="en-US" sz="2800" dirty="0">
                          <a:effectLst/>
                        </a:rPr>
                        <a:t>I really learned a lot from this experience.</a:t>
                      </a:r>
                      <a:endParaRPr lang="en-US" sz="2800" dirty="0">
                        <a:effectLst/>
                      </a:endParaRPr>
                    </a:p>
                  </a:txBody>
                  <a:tcPr marL="6186" marR="6186" marT="6186" marB="6186" anchor="ctr"/>
                </a:tc>
                <a:tc>
                  <a:txBody>
                    <a:bodyPr/>
                    <a:lstStyle/>
                    <a:p>
                      <a:pPr algn="l">
                        <a:buNone/>
                      </a:pPr>
                      <a:r>
                        <a:rPr lang="zh-CN" altLang="en-US" sz="2800">
                          <a:effectLst/>
                        </a:rPr>
                        <a:t>自然引出思考</a:t>
                      </a:r>
                      <a:endParaRPr lang="zh-CN" altLang="en-US" sz="2800">
                        <a:effectLst/>
                      </a:endParaRPr>
                    </a:p>
                  </a:txBody>
                  <a:tcPr marL="6186" marR="6186" marT="6186" marB="6186" anchor="ctr"/>
                </a:tc>
              </a:tr>
              <a:tr h="635932">
                <a:tc>
                  <a:txBody>
                    <a:bodyPr/>
                    <a:lstStyle/>
                    <a:p>
                      <a:pPr algn="l">
                        <a:buNone/>
                      </a:pPr>
                      <a:r>
                        <a:rPr lang="en-US" sz="2800" dirty="0">
                          <a:effectLst/>
                        </a:rPr>
                        <a:t>Looking back on this experience, I have a lot to share.</a:t>
                      </a:r>
                      <a:endParaRPr lang="en-US" sz="2800" dirty="0">
                        <a:effectLst/>
                      </a:endParaRPr>
                    </a:p>
                  </a:txBody>
                  <a:tcPr marL="6186" marR="6186" marT="6186" marB="6186" anchor="ctr"/>
                </a:tc>
                <a:tc>
                  <a:txBody>
                    <a:bodyPr/>
                    <a:lstStyle/>
                    <a:p>
                      <a:pPr algn="l">
                        <a:buNone/>
                      </a:pPr>
                      <a:r>
                        <a:rPr lang="zh-CN" altLang="en-US" sz="2800" dirty="0">
                          <a:effectLst/>
                        </a:rPr>
                        <a:t>收束叙事，开启感悟</a:t>
                      </a:r>
                      <a:endParaRPr lang="zh-CN" altLang="en-US" sz="2800" dirty="0">
                        <a:effectLst/>
                      </a:endParaRPr>
                    </a:p>
                  </a:txBody>
                  <a:tcPr marL="6186" marR="6186" marT="6186" marB="6186" anchor="ctr"/>
                </a:tc>
              </a:tr>
            </a:tbl>
          </a:graphicData>
        </a:graphic>
      </p:graphicFrame>
      <p:grpSp>
        <p:nvGrpSpPr>
          <p:cNvPr id="16" name="组合 15"/>
          <p:cNvGrpSpPr/>
          <p:nvPr/>
        </p:nvGrpSpPr>
        <p:grpSpPr>
          <a:xfrm>
            <a:off x="6887936" y="5024001"/>
            <a:ext cx="10771417" cy="5035616"/>
            <a:chOff x="6887936" y="5024001"/>
            <a:chExt cx="10771417" cy="5035616"/>
          </a:xfrm>
        </p:grpSpPr>
        <p:sp>
          <p:nvSpPr>
            <p:cNvPr id="12" name="Freeform 3"/>
            <p:cNvSpPr/>
            <p:nvPr/>
          </p:nvSpPr>
          <p:spPr>
            <a:xfrm>
              <a:off x="6887936" y="5024001"/>
              <a:ext cx="10771417" cy="5035616"/>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15" name="文本框 14"/>
            <p:cNvSpPr txBox="1"/>
            <p:nvPr/>
          </p:nvSpPr>
          <p:spPr>
            <a:xfrm>
              <a:off x="7611835" y="5676900"/>
              <a:ext cx="9372599" cy="3539430"/>
            </a:xfrm>
            <a:prstGeom prst="rect">
              <a:avLst/>
            </a:prstGeom>
            <a:noFill/>
          </p:spPr>
          <p:txBody>
            <a:bodyPr wrap="square">
              <a:spAutoFit/>
            </a:bodyPr>
            <a:lstStyle/>
            <a:p>
              <a:pPr algn="ctr"/>
              <a:r>
                <a:rPr lang="zh-CN" altLang="en-US" sz="2800" b="1" dirty="0">
                  <a:latin typeface="Times New Roman" panose="02020603050405020304" pitchFamily="18" charset="0"/>
                  <a:cs typeface="Times New Roman" panose="02020603050405020304" pitchFamily="18" charset="0"/>
                </a:rPr>
                <a:t>段落示例</a:t>
              </a:r>
              <a:endParaRPr lang="en-US" altLang="zh-CN" sz="2800" b="1" dirty="0">
                <a:latin typeface="Times New Roman" panose="02020603050405020304" pitchFamily="18" charset="0"/>
                <a:cs typeface="Times New Roman" panose="02020603050405020304" pitchFamily="18" charset="0"/>
              </a:endParaRPr>
            </a:p>
            <a:p>
              <a:pPr algn="just"/>
              <a:r>
                <a:rPr lang="en-US" altLang="zh-CN" sz="2800" b="1" dirty="0">
                  <a:latin typeface="Times New Roman" panose="02020603050405020304" pitchFamily="18" charset="0"/>
                  <a:cs typeface="Times New Roman" panose="02020603050405020304" pitchFamily="18" charset="0"/>
                </a:rPr>
                <a:t>This warm experience left a deep impression on me. </a:t>
              </a:r>
              <a:r>
                <a:rPr lang="en-US" altLang="zh-CN" sz="2800" u="sng" dirty="0">
                  <a:latin typeface="Times New Roman" panose="02020603050405020304" pitchFamily="18" charset="0"/>
                  <a:cs typeface="Times New Roman" panose="02020603050405020304" pitchFamily="18" charset="0"/>
                </a:rPr>
                <a:t>I felt extremely </a:t>
              </a:r>
              <a:r>
                <a:rPr lang="en-US" altLang="zh-CN" sz="2800" dirty="0">
                  <a:latin typeface="Times New Roman" panose="02020603050405020304" pitchFamily="18" charset="0"/>
                  <a:cs typeface="Times New Roman" panose="02020603050405020304" pitchFamily="18" charset="0"/>
                </a:rPr>
                <a:t>delighted and proud. The smile on our teacher’s face made all our efforts worthwhile. </a:t>
              </a:r>
              <a:r>
                <a:rPr lang="en-US" altLang="zh-CN" sz="2800" b="1" dirty="0">
                  <a:latin typeface="Times New Roman" panose="02020603050405020304" pitchFamily="18" charset="0"/>
                  <a:cs typeface="Times New Roman" panose="02020603050405020304" pitchFamily="18" charset="0"/>
                </a:rPr>
                <a:t>Besides</a:t>
              </a:r>
              <a:r>
                <a:rPr lang="en-US" altLang="zh-CN" sz="2800" dirty="0">
                  <a:latin typeface="Times New Roman" panose="02020603050405020304" pitchFamily="18" charset="0"/>
                  <a:cs typeface="Times New Roman" panose="02020603050405020304" pitchFamily="18" charset="0"/>
                </a:rPr>
                <a:t>, this activity </a:t>
              </a:r>
              <a:r>
                <a:rPr lang="en-US" altLang="zh-CN" sz="2800" u="sng" dirty="0">
                  <a:latin typeface="Times New Roman" panose="02020603050405020304" pitchFamily="18" charset="0"/>
                  <a:cs typeface="Times New Roman" panose="02020603050405020304" pitchFamily="18" charset="0"/>
                </a:rPr>
                <a:t>strengthened</a:t>
              </a:r>
              <a:r>
                <a:rPr lang="en-US" altLang="zh-CN" sz="2800" dirty="0">
                  <a:latin typeface="Times New Roman" panose="02020603050405020304" pitchFamily="18" charset="0"/>
                  <a:cs typeface="Times New Roman" panose="02020603050405020304" pitchFamily="18" charset="0"/>
                </a:rPr>
                <a:t> our teacher-student bond </a:t>
              </a:r>
              <a:r>
                <a:rPr lang="en-US" altLang="zh-CN" sz="2800" b="1" dirty="0">
                  <a:latin typeface="Times New Roman" panose="02020603050405020304" pitchFamily="18" charset="0"/>
                  <a:cs typeface="Times New Roman" panose="02020603050405020304" pitchFamily="18" charset="0"/>
                </a:rPr>
                <a:t>and </a:t>
              </a:r>
              <a:r>
                <a:rPr lang="en-US" altLang="zh-CN" sz="2800" dirty="0">
                  <a:latin typeface="Times New Roman" panose="02020603050405020304" pitchFamily="18" charset="0"/>
                  <a:cs typeface="Times New Roman" panose="02020603050405020304" pitchFamily="18" charset="0"/>
                </a:rPr>
                <a:t>made our class more </a:t>
              </a:r>
              <a:r>
                <a:rPr lang="en-US" altLang="zh-CN" sz="2800" u="sng" dirty="0">
                  <a:latin typeface="Times New Roman" panose="02020603050405020304" pitchFamily="18" charset="0"/>
                  <a:cs typeface="Times New Roman" panose="02020603050405020304" pitchFamily="18" charset="0"/>
                </a:rPr>
                <a:t>united</a:t>
              </a:r>
              <a:r>
                <a:rPr lang="en-US" altLang="zh-CN" sz="2800" dirty="0">
                  <a:latin typeface="Times New Roman" panose="02020603050405020304" pitchFamily="18" charset="0"/>
                  <a:cs typeface="Times New Roman" panose="02020603050405020304" pitchFamily="18" charset="0"/>
                </a:rPr>
                <a:t>. It created a warm and positive atmosphere. </a:t>
              </a:r>
              <a:r>
                <a:rPr lang="en-US" altLang="zh-CN" sz="2800" b="1" dirty="0">
                  <a:latin typeface="Times New Roman" panose="02020603050405020304" pitchFamily="18" charset="0"/>
                  <a:cs typeface="Times New Roman" panose="02020603050405020304" pitchFamily="18" charset="0"/>
                </a:rPr>
                <a:t>Most importantly, </a:t>
              </a:r>
              <a:r>
                <a:rPr lang="en-US" altLang="zh-CN" sz="2800" u="sng" dirty="0">
                  <a:latin typeface="Times New Roman" panose="02020603050405020304" pitchFamily="18" charset="0"/>
                  <a:cs typeface="Times New Roman" panose="02020603050405020304" pitchFamily="18" charset="0"/>
                </a:rPr>
                <a:t>it taught me the true meaning of </a:t>
              </a:r>
              <a:r>
                <a:rPr lang="en-US" altLang="zh-CN" sz="2800" dirty="0">
                  <a:latin typeface="Times New Roman" panose="02020603050405020304" pitchFamily="18" charset="0"/>
                  <a:cs typeface="Times New Roman" panose="02020603050405020304" pitchFamily="18" charset="0"/>
                </a:rPr>
                <a:t>gratitude. </a:t>
              </a:r>
              <a:r>
                <a:rPr lang="en-US" altLang="zh-CN" sz="2800" dirty="0">
                  <a:solidFill>
                    <a:srgbClr val="FF0000"/>
                  </a:solidFill>
                  <a:latin typeface="Times New Roman" panose="02020603050405020304" pitchFamily="18" charset="0"/>
                  <a:cs typeface="Times New Roman" panose="02020603050405020304" pitchFamily="18" charset="0"/>
                </a:rPr>
                <a:t>Showing love and care to others can make the world warmer.</a:t>
              </a:r>
              <a:endParaRPr lang="zh-CN" altLang="en-US" sz="2800" dirty="0">
                <a:solidFill>
                  <a:srgbClr val="FF0000"/>
                </a:solidFill>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xit" presetSubtype="4" fill="hold" grpId="1" nodeType="clickEffect">
                                  <p:stCondLst>
                                    <p:cond delay="0"/>
                                  </p:stCondLst>
                                  <p:childTnLst>
                                    <p:anim calcmode="lin" valueType="num">
                                      <p:cBhvr additive="base">
                                        <p:cTn id="31" dur="500"/>
                                        <p:tgtEl>
                                          <p:spTgt spid="7"/>
                                        </p:tgtEl>
                                        <p:attrNameLst>
                                          <p:attrName>ppt_y</p:attrName>
                                        </p:attrNameLst>
                                      </p:cBhvr>
                                      <p:tavLst>
                                        <p:tav tm="0">
                                          <p:val>
                                            <p:strVal val="#ppt_y"/>
                                          </p:val>
                                        </p:tav>
                                        <p:tav tm="100000">
                                          <p:val>
                                            <p:strVal val="#ppt_y+#ppt_h*1.125000"/>
                                          </p:val>
                                        </p:tav>
                                      </p:tavLst>
                                    </p:anim>
                                    <p:animEffect transition="out" filter="wipe(down)">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2" presetClass="exit" presetSubtype="4" fill="hold" grpId="1" nodeType="clickEffect">
                                  <p:stCondLst>
                                    <p:cond delay="0"/>
                                  </p:stCondLst>
                                  <p:childTnLst>
                                    <p:anim calcmode="lin" valueType="num">
                                      <p:cBhvr additive="base">
                                        <p:cTn id="37" dur="500"/>
                                        <p:tgtEl>
                                          <p:spTgt spid="8"/>
                                        </p:tgtEl>
                                        <p:attrNameLst>
                                          <p:attrName>ppt_y</p:attrName>
                                        </p:attrNameLst>
                                      </p:cBhvr>
                                      <p:tavLst>
                                        <p:tav tm="0">
                                          <p:val>
                                            <p:strVal val="#ppt_y"/>
                                          </p:val>
                                        </p:tav>
                                        <p:tav tm="100000">
                                          <p:val>
                                            <p:strVal val="#ppt_y+#ppt_h*1.125000"/>
                                          </p:val>
                                        </p:tav>
                                      </p:tavLst>
                                    </p:anim>
                                    <p:animEffect transition="out" filter="wipe(down)">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2" presetClass="exit" presetSubtype="4" fill="hold" grpId="1" nodeType="clickEffect">
                                  <p:stCondLst>
                                    <p:cond delay="0"/>
                                  </p:stCondLst>
                                  <p:childTnLst>
                                    <p:anim calcmode="lin" valueType="num">
                                      <p:cBhvr additive="base">
                                        <p:cTn id="43" dur="500"/>
                                        <p:tgtEl>
                                          <p:spTgt spid="9"/>
                                        </p:tgtEl>
                                        <p:attrNameLst>
                                          <p:attrName>ppt_y</p:attrName>
                                        </p:attrNameLst>
                                      </p:cBhvr>
                                      <p:tavLst>
                                        <p:tav tm="0">
                                          <p:val>
                                            <p:strVal val="#ppt_y"/>
                                          </p:val>
                                        </p:tav>
                                        <p:tav tm="100000">
                                          <p:val>
                                            <p:strVal val="#ppt_y+#ppt_h*1.125000"/>
                                          </p:val>
                                        </p:tav>
                                      </p:tavLst>
                                    </p:anim>
                                    <p:animEffect transition="out" filter="wipe(down)">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down)">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7" grpId="1" animBg="1"/>
      <p:bldP spid="8" grpId="0" animBg="1"/>
      <p:bldP spid="8" grpId="1" animBg="1"/>
      <p:bldP spid="9" grpId="0" animBg="1"/>
      <p:bldP spid="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3"/>
          <p:cNvSpPr/>
          <p:nvPr/>
        </p:nvSpPr>
        <p:spPr>
          <a:xfrm>
            <a:off x="2514601" y="302937"/>
            <a:ext cx="5638800" cy="2478363"/>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10" name="文本框 9"/>
          <p:cNvSpPr txBox="1"/>
          <p:nvPr/>
        </p:nvSpPr>
        <p:spPr>
          <a:xfrm>
            <a:off x="2619908" y="849620"/>
            <a:ext cx="5428186" cy="1384995"/>
          </a:xfrm>
          <a:prstGeom prst="rect">
            <a:avLst/>
          </a:prstGeom>
          <a:noFill/>
        </p:spPr>
        <p:txBody>
          <a:bodyPr wrap="square">
            <a:spAutoFit/>
          </a:bodyPr>
          <a:lstStyle/>
          <a:p>
            <a:pPr marL="457200" indent="-457200">
              <a:buFont typeface="Wingdings" panose="05000000000000000000" pitchFamily="2" charset="2"/>
              <a:buChar char="l"/>
            </a:pPr>
            <a:r>
              <a:rPr lang="en-US" altLang="zh-CN" sz="2800" b="0" i="0" dirty="0">
                <a:solidFill>
                  <a:srgbClr val="000000"/>
                </a:solidFill>
                <a:effectLst/>
                <a:latin typeface="ui-sans-serif"/>
              </a:rPr>
              <a:t>Personal Feelings</a:t>
            </a:r>
            <a:endParaRPr lang="en-US" altLang="zh-CN" sz="2800" b="0" i="0" dirty="0">
              <a:solidFill>
                <a:srgbClr val="000000"/>
              </a:solidFill>
              <a:effectLst/>
              <a:latin typeface="ui-sans-serif"/>
            </a:endParaRPr>
          </a:p>
          <a:p>
            <a:pPr marL="457200" indent="-457200">
              <a:buFont typeface="Wingdings" panose="05000000000000000000" pitchFamily="2" charset="2"/>
              <a:buChar char="l"/>
            </a:pPr>
            <a:r>
              <a:rPr lang="en-US" altLang="zh-CN" sz="2800" dirty="0"/>
              <a:t>Interpersonal &amp; Collective Values </a:t>
            </a:r>
            <a:endParaRPr lang="en-US" altLang="zh-CN" sz="2800" dirty="0"/>
          </a:p>
          <a:p>
            <a:pPr marL="457200" indent="-457200">
              <a:buFont typeface="Wingdings" panose="05000000000000000000" pitchFamily="2" charset="2"/>
              <a:buChar char="l"/>
            </a:pPr>
            <a:r>
              <a:rPr lang="en-US" altLang="zh-CN" sz="2800" dirty="0"/>
              <a:t>Character Growth &amp; Life Values</a:t>
            </a:r>
            <a:endParaRPr lang="zh-CN" altLang="en-US" sz="2800" dirty="0"/>
          </a:p>
        </p:txBody>
      </p:sp>
      <p:sp>
        <p:nvSpPr>
          <p:cNvPr id="11" name="Freeform 9"/>
          <p:cNvSpPr/>
          <p:nvPr/>
        </p:nvSpPr>
        <p:spPr>
          <a:xfrm>
            <a:off x="-1447799" y="1"/>
            <a:ext cx="4267200" cy="4152900"/>
          </a:xfrm>
          <a:custGeom>
            <a:avLst/>
            <a:gdLst/>
            <a:ahLst/>
            <a:cxnLst/>
            <a:rect l="l" t="t" r="r" b="b"/>
            <a:pathLst>
              <a:path w="4343839" h="4114800">
                <a:moveTo>
                  <a:pt x="0" y="0"/>
                </a:moveTo>
                <a:lnTo>
                  <a:pt x="4343839" y="0"/>
                </a:lnTo>
                <a:lnTo>
                  <a:pt x="4343839" y="4114800"/>
                </a:lnTo>
                <a:lnTo>
                  <a:pt x="0" y="4114800"/>
                </a:lnTo>
                <a:lnTo>
                  <a:pt x="0" y="0"/>
                </a:lnTo>
                <a:close/>
              </a:path>
            </a:pathLst>
          </a:custGeom>
          <a:blipFill>
            <a:blip/>
            <a:stretch>
              <a:fillRect/>
            </a:stretch>
          </a:blipFill>
        </p:spPr>
        <p:txBody>
          <a:bodyPr/>
          <a:lstStyle/>
          <a:p>
            <a:endParaRPr lang="zh-CN" altLang="en-US"/>
          </a:p>
        </p:txBody>
      </p:sp>
      <p:sp>
        <p:nvSpPr>
          <p:cNvPr id="12" name="文本框 11"/>
          <p:cNvSpPr txBox="1"/>
          <p:nvPr/>
        </p:nvSpPr>
        <p:spPr>
          <a:xfrm>
            <a:off x="8280479" y="302937"/>
            <a:ext cx="9677401" cy="2554545"/>
          </a:xfrm>
          <a:prstGeom prst="rect">
            <a:avLst/>
          </a:prstGeom>
          <a:noFill/>
          <a:ln w="38100">
            <a:solidFill>
              <a:schemeClr val="tx1"/>
            </a:solidFill>
          </a:ln>
        </p:spPr>
        <p:txBody>
          <a:bodyPr wrap="square">
            <a:spAutoFit/>
          </a:bodyPr>
          <a:lstStyle/>
          <a:p>
            <a:pPr>
              <a:buNone/>
            </a:pPr>
            <a:r>
              <a:rPr lang="en-US" altLang="zh-CN" sz="3200" dirty="0">
                <a:latin typeface="Times New Roman" panose="02020603050405020304" pitchFamily="18" charset="0"/>
                <a:cs typeface="Times New Roman" panose="02020603050405020304" pitchFamily="18" charset="0"/>
              </a:rPr>
              <a:t>【</a:t>
            </a:r>
            <a:r>
              <a:rPr lang="zh-CN" altLang="en-US" sz="3200" b="1" dirty="0">
                <a:latin typeface="Times New Roman" panose="02020603050405020304" pitchFamily="18" charset="0"/>
                <a:cs typeface="Times New Roman" panose="02020603050405020304" pitchFamily="18" charset="0"/>
              </a:rPr>
              <a:t>台州二模</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请你写一篇短文向校英文报“</a:t>
            </a:r>
            <a:r>
              <a:rPr lang="en-US" altLang="zh-CN" sz="3200" dirty="0">
                <a:solidFill>
                  <a:srgbClr val="FF0000"/>
                </a:solidFill>
                <a:latin typeface="Times New Roman" panose="02020603050405020304" pitchFamily="18" charset="0"/>
                <a:cs typeface="Times New Roman" panose="02020603050405020304" pitchFamily="18" charset="0"/>
              </a:rPr>
              <a:t>A Small Act Warms My Heart</a:t>
            </a:r>
            <a:r>
              <a:rPr lang="en-US" altLang="zh-CN" sz="3200" dirty="0">
                <a:latin typeface="Times New Roman" panose="02020603050405020304" pitchFamily="18" charset="0"/>
                <a:cs typeface="Times New Roman" panose="02020603050405020304" pitchFamily="18" charset="0"/>
              </a:rPr>
              <a:t>”</a:t>
            </a:r>
            <a:r>
              <a:rPr lang="zh-CN" altLang="en-US" sz="3200" dirty="0">
                <a:latin typeface="Times New Roman" panose="02020603050405020304" pitchFamily="18" charset="0"/>
                <a:cs typeface="Times New Roman" panose="02020603050405020304" pitchFamily="18" charset="0"/>
              </a:rPr>
              <a:t>栏目</a:t>
            </a:r>
            <a:r>
              <a:rPr lang="zh-CN" altLang="en-US" sz="3200" dirty="0">
                <a:highlight>
                  <a:srgbClr val="FFFF00"/>
                </a:highlight>
                <a:latin typeface="Times New Roman" panose="02020603050405020304" pitchFamily="18" charset="0"/>
                <a:cs typeface="Times New Roman" panose="02020603050405020304" pitchFamily="18" charset="0"/>
              </a:rPr>
              <a:t>投稿</a:t>
            </a:r>
            <a:r>
              <a:rPr lang="zh-CN" altLang="en-US" sz="3200" dirty="0">
                <a:latin typeface="Times New Roman" panose="02020603050405020304" pitchFamily="18" charset="0"/>
                <a:cs typeface="Times New Roman" panose="02020603050405020304" pitchFamily="18" charset="0"/>
              </a:rPr>
              <a:t>，分享一件校园暖心事件，内容包括：</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暖心事件；</a:t>
            </a:r>
            <a:endParaRPr lang="zh-CN" altLang="en-US" sz="3200" dirty="0">
              <a:latin typeface="Times New Roman" panose="02020603050405020304" pitchFamily="18" charset="0"/>
              <a:cs typeface="Times New Roman" panose="02020603050405020304" pitchFamily="18" charset="0"/>
            </a:endParaRPr>
          </a:p>
          <a:p>
            <a:pPr>
              <a:buNone/>
            </a:pPr>
            <a:r>
              <a:rPr lang="en-US" altLang="zh-CN" sz="3200" dirty="0">
                <a:latin typeface="Times New Roman" panose="02020603050405020304" pitchFamily="18" charset="0"/>
                <a:cs typeface="Times New Roman" panose="02020603050405020304" pitchFamily="18" charset="0"/>
              </a:rPr>
              <a:t>(2)</a:t>
            </a:r>
            <a:r>
              <a:rPr lang="zh-CN" altLang="en-US" sz="3200" dirty="0">
                <a:highlight>
                  <a:srgbClr val="00FFFF"/>
                </a:highlight>
                <a:latin typeface="Times New Roman" panose="02020603050405020304" pitchFamily="18" charset="0"/>
                <a:cs typeface="Times New Roman" panose="02020603050405020304" pitchFamily="18" charset="0"/>
              </a:rPr>
              <a:t>你的思考</a:t>
            </a:r>
            <a:r>
              <a:rPr lang="zh-CN" altLang="en-US" sz="3200" dirty="0">
                <a:latin typeface="Times New Roman" panose="02020603050405020304" pitchFamily="18" charset="0"/>
                <a:cs typeface="Times New Roman" panose="02020603050405020304" pitchFamily="18" charset="0"/>
              </a:rPr>
              <a:t>。</a:t>
            </a:r>
            <a:endParaRPr lang="zh-CN" altLang="en-US" sz="3200" dirty="0">
              <a:latin typeface="Times New Roman" panose="02020603050405020304" pitchFamily="18" charset="0"/>
              <a:cs typeface="Times New Roman" panose="02020603050405020304" pitchFamily="18" charset="0"/>
            </a:endParaRPr>
          </a:p>
        </p:txBody>
      </p:sp>
      <p:graphicFrame>
        <p:nvGraphicFramePr>
          <p:cNvPr id="13" name="表格 12"/>
          <p:cNvGraphicFramePr>
            <a:graphicFrameLocks noGrp="1"/>
          </p:cNvGraphicFramePr>
          <p:nvPr/>
        </p:nvGraphicFramePr>
        <p:xfrm>
          <a:off x="304800" y="4434066"/>
          <a:ext cx="17653080" cy="4291992"/>
        </p:xfrm>
        <a:graphic>
          <a:graphicData uri="http://schemas.openxmlformats.org/drawingml/2006/table">
            <a:tbl>
              <a:tblPr/>
              <a:tblGrid>
                <a:gridCol w="2286000"/>
                <a:gridCol w="5188727"/>
                <a:gridCol w="3896401"/>
                <a:gridCol w="6281952"/>
              </a:tblGrid>
              <a:tr h="0">
                <a:tc>
                  <a:txBody>
                    <a:bodyPr/>
                    <a:lstStyle/>
                    <a:p>
                      <a:pPr algn="ctr">
                        <a:buNone/>
                      </a:pPr>
                      <a:r>
                        <a:rPr lang="zh-CN" altLang="en-US" sz="2800" b="1" dirty="0">
                          <a:effectLst/>
                        </a:rPr>
                        <a:t>你的思考</a:t>
                      </a:r>
                      <a:endParaRPr lang="zh-CN" altLang="en-US" sz="2800" b="1"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C000"/>
                    </a:solidFill>
                  </a:tcPr>
                </a:tc>
                <a:tc>
                  <a:txBody>
                    <a:bodyPr/>
                    <a:lstStyle/>
                    <a:p>
                      <a:pPr algn="ctr">
                        <a:buNone/>
                      </a:pPr>
                      <a:r>
                        <a:rPr lang="zh-CN" altLang="en-US" sz="2800" b="1">
                          <a:effectLst/>
                        </a:rPr>
                        <a:t>核心词汇</a:t>
                      </a:r>
                      <a:endParaRPr lang="zh-CN" altLang="en-US" sz="2800" b="1">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C000"/>
                    </a:solidFill>
                  </a:tcPr>
                </a:tc>
                <a:tc>
                  <a:txBody>
                    <a:bodyPr/>
                    <a:lstStyle/>
                    <a:p>
                      <a:pPr algn="ctr">
                        <a:buNone/>
                      </a:pPr>
                      <a:r>
                        <a:rPr lang="zh-CN" altLang="en-US" sz="2800" b="1" dirty="0">
                          <a:effectLst/>
                        </a:rPr>
                        <a:t>句式表述参考</a:t>
                      </a:r>
                      <a:endParaRPr lang="zh-CN" altLang="en-US" sz="2800" b="1"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C000"/>
                    </a:solidFill>
                  </a:tcPr>
                </a:tc>
                <a:tc>
                  <a:txBody>
                    <a:bodyPr/>
                    <a:lstStyle/>
                    <a:p>
                      <a:pPr algn="ctr">
                        <a:buNone/>
                      </a:pPr>
                      <a:r>
                        <a:rPr lang="zh-CN" altLang="en-US" sz="2800" b="1" dirty="0">
                          <a:effectLst/>
                        </a:rPr>
                        <a:t>片段示例</a:t>
                      </a:r>
                      <a:endParaRPr lang="zh-CN" altLang="en-US" sz="2800" b="1"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C000"/>
                    </a:solidFill>
                  </a:tcPr>
                </a:tc>
              </a:tr>
              <a:tr h="718476">
                <a:tc>
                  <a:txBody>
                    <a:bodyPr/>
                    <a:lstStyle/>
                    <a:p>
                      <a:pPr algn="ctr">
                        <a:buNone/>
                      </a:pPr>
                      <a:r>
                        <a:rPr lang="en-US" sz="2800" b="1" dirty="0">
                          <a:effectLst/>
                        </a:rPr>
                        <a:t>Personal Feelings</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warm, moved, touched, relieved, grateful, unforgettable</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I felt extremely...</a:t>
                      </a:r>
                      <a:endParaRPr lang="en-US" sz="2800">
                        <a:effectLst/>
                      </a:endParaRPr>
                    </a:p>
                    <a:p>
                      <a:pPr algn="l">
                        <a:buNone/>
                      </a:pPr>
                      <a:r>
                        <a:rPr lang="en-US" sz="2800">
                          <a:effectLst/>
                        </a:rPr>
                        <a:t>I was deeply...</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I felt extremely warm and deeply moved. The kindness from my classmate drove away my helplessness.</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r h="838200">
                <a:tc>
                  <a:txBody>
                    <a:bodyPr/>
                    <a:lstStyle/>
                    <a:p>
                      <a:pPr algn="ctr">
                        <a:buNone/>
                      </a:pPr>
                      <a:r>
                        <a:rPr lang="en-US" sz="2800" b="1" dirty="0">
                          <a:effectLst/>
                        </a:rPr>
                        <a:t>Interpersonal &amp; Collective Values</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dirty="0">
                          <a:effectLst/>
                        </a:rPr>
                        <a:t>friendship, class harmony, mutual help, warm atmosphere, care for each other</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dirty="0">
                          <a:effectLst/>
                        </a:rPr>
                        <a:t>It strengthens...</a:t>
                      </a:r>
                      <a:endParaRPr lang="en-US" sz="2800" dirty="0">
                        <a:effectLst/>
                      </a:endParaRPr>
                    </a:p>
                    <a:p>
                      <a:pPr algn="l">
                        <a:buNone/>
                      </a:pPr>
                      <a:r>
                        <a:rPr lang="en-US" sz="2800" dirty="0">
                          <a:effectLst/>
                        </a:rPr>
                        <a:t>It builds...</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Besides, this small act strengthens our friendship and creates a harmonious and warm class atmosphere.</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r h="990600">
                <a:tc>
                  <a:txBody>
                    <a:bodyPr/>
                    <a:lstStyle/>
                    <a:p>
                      <a:pPr algn="ctr">
                        <a:buNone/>
                      </a:pPr>
                      <a:r>
                        <a:rPr lang="en-US" sz="2800" b="1" dirty="0">
                          <a:effectLst/>
                        </a:rPr>
                        <a:t>Character Growth &amp; Life Values</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kindness, care, mutual help, responsibility, meaningful deeds, life truth</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a:effectLst/>
                        </a:rPr>
                        <a:t>It teaches me that...</a:t>
                      </a:r>
                      <a:endParaRPr lang="en-US" sz="2800">
                        <a:effectLst/>
                      </a:endParaRPr>
                    </a:p>
                    <a:p>
                      <a:pPr algn="l">
                        <a:buNone/>
                      </a:pPr>
                      <a:r>
                        <a:rPr lang="en-US" sz="2800">
                          <a:effectLst/>
                        </a:rPr>
                        <a:t>It makes me understand...</a:t>
                      </a:r>
                      <a:endParaRPr lang="en-US" sz="280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a:txBody>
                    <a:bodyPr/>
                    <a:lstStyle/>
                    <a:p>
                      <a:pPr algn="l">
                        <a:buNone/>
                      </a:pPr>
                      <a:r>
                        <a:rPr lang="en-US" sz="2800" dirty="0">
                          <a:effectLst/>
                        </a:rPr>
                        <a:t>Most importantly, it teaches me that kindness lies in small daily acts. </a:t>
                      </a:r>
                      <a:endParaRPr lang="en-US" sz="2800" dirty="0">
                        <a:effectLst/>
                      </a:endParaRPr>
                    </a:p>
                  </a:txBody>
                  <a:tcPr marL="3099" marR="3099" marT="3099" marB="3099"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bl>
          </a:graphicData>
        </a:graphic>
      </p:graphicFrame>
      <p:graphicFrame>
        <p:nvGraphicFramePr>
          <p:cNvPr id="14" name="表格 13"/>
          <p:cNvGraphicFramePr>
            <a:graphicFrameLocks noGrp="1"/>
          </p:cNvGraphicFramePr>
          <p:nvPr/>
        </p:nvGraphicFramePr>
        <p:xfrm>
          <a:off x="8307692" y="313823"/>
          <a:ext cx="9650188" cy="3047184"/>
        </p:xfrm>
        <a:graphic>
          <a:graphicData uri="http://schemas.openxmlformats.org/drawingml/2006/table">
            <a:tbl>
              <a:tblPr>
                <a:tableStyleId>{08FB837D-C827-4EFA-A057-4D05807E0F7C}</a:tableStyleId>
              </a:tblPr>
              <a:tblGrid>
                <a:gridCol w="4825094"/>
                <a:gridCol w="4825094"/>
              </a:tblGrid>
              <a:tr h="177430">
                <a:tc>
                  <a:txBody>
                    <a:bodyPr/>
                    <a:lstStyle/>
                    <a:p>
                      <a:pPr algn="ctr">
                        <a:buNone/>
                      </a:pPr>
                      <a:r>
                        <a:rPr lang="zh-CN" altLang="en-US" sz="2800" b="1">
                          <a:effectLst/>
                        </a:rPr>
                        <a:t>过渡句式</a:t>
                      </a:r>
                      <a:endParaRPr lang="zh-CN" altLang="en-US" sz="2800" b="1">
                        <a:effectLst/>
                      </a:endParaRPr>
                    </a:p>
                  </a:txBody>
                  <a:tcPr marL="7518" marR="7518" marT="7518" marB="7518" anchor="ctr"/>
                </a:tc>
                <a:tc>
                  <a:txBody>
                    <a:bodyPr/>
                    <a:lstStyle/>
                    <a:p>
                      <a:pPr algn="ctr">
                        <a:buNone/>
                      </a:pPr>
                      <a:r>
                        <a:rPr lang="zh-CN" altLang="en-US" sz="2800" b="1" dirty="0">
                          <a:effectLst/>
                        </a:rPr>
                        <a:t>作用</a:t>
                      </a:r>
                      <a:endParaRPr lang="zh-CN" altLang="en-US" sz="2800" b="1" dirty="0">
                        <a:effectLst/>
                      </a:endParaRPr>
                    </a:p>
                  </a:txBody>
                  <a:tcPr marL="7518" marR="7518" marT="7518" marB="7518" anchor="ctr"/>
                </a:tc>
              </a:tr>
              <a:tr h="540974">
                <a:tc>
                  <a:txBody>
                    <a:bodyPr/>
                    <a:lstStyle/>
                    <a:p>
                      <a:pPr algn="l">
                        <a:buNone/>
                      </a:pPr>
                      <a:r>
                        <a:rPr lang="en-US" sz="2800" dirty="0">
                          <a:effectLst/>
                        </a:rPr>
                        <a:t>This small act set me thinking deeply.</a:t>
                      </a:r>
                      <a:endParaRPr lang="en-US" sz="2800" dirty="0">
                        <a:effectLst/>
                      </a:endParaRPr>
                    </a:p>
                  </a:txBody>
                  <a:tcPr marL="7518" marR="7518" marT="7518" marB="7518" anchor="ctr"/>
                </a:tc>
                <a:tc>
                  <a:txBody>
                    <a:bodyPr/>
                    <a:lstStyle/>
                    <a:p>
                      <a:pPr algn="l">
                        <a:buNone/>
                      </a:pPr>
                      <a:r>
                        <a:rPr lang="zh-CN" altLang="en-US" sz="2800">
                          <a:effectLst/>
                        </a:rPr>
                        <a:t>承上启下，自然引出思考</a:t>
                      </a:r>
                      <a:endParaRPr lang="zh-CN" altLang="en-US" sz="2800">
                        <a:effectLst/>
                      </a:endParaRPr>
                    </a:p>
                  </a:txBody>
                  <a:tcPr marL="7518" marR="7518" marT="7518" marB="7518" anchor="ctr"/>
                </a:tc>
              </a:tr>
              <a:tr h="533400">
                <a:tc>
                  <a:txBody>
                    <a:bodyPr/>
                    <a:lstStyle/>
                    <a:p>
                      <a:pPr algn="l">
                        <a:buNone/>
                      </a:pPr>
                      <a:r>
                        <a:rPr lang="en-US" sz="2800" dirty="0">
                          <a:effectLst/>
                        </a:rPr>
                        <a:t>I have learned a lot from this experience.</a:t>
                      </a:r>
                      <a:endParaRPr lang="en-US" sz="2800" dirty="0">
                        <a:effectLst/>
                      </a:endParaRPr>
                    </a:p>
                  </a:txBody>
                  <a:tcPr marL="7518" marR="7518" marT="7518" marB="7518" anchor="ctr"/>
                </a:tc>
                <a:tc>
                  <a:txBody>
                    <a:bodyPr/>
                    <a:lstStyle/>
                    <a:p>
                      <a:pPr algn="l">
                        <a:buNone/>
                      </a:pPr>
                      <a:r>
                        <a:rPr lang="zh-CN" altLang="en-US" sz="2800">
                          <a:effectLst/>
                        </a:rPr>
                        <a:t>连接事件与感悟</a:t>
                      </a:r>
                      <a:endParaRPr lang="zh-CN" altLang="en-US" sz="2800">
                        <a:effectLst/>
                      </a:endParaRPr>
                    </a:p>
                  </a:txBody>
                  <a:tcPr marL="7518" marR="7518" marT="7518" marB="7518" anchor="ctr"/>
                </a:tc>
              </a:tr>
              <a:tr h="609600">
                <a:tc>
                  <a:txBody>
                    <a:bodyPr/>
                    <a:lstStyle/>
                    <a:p>
                      <a:pPr algn="l">
                        <a:buNone/>
                      </a:pPr>
                      <a:r>
                        <a:rPr lang="en-US" sz="2800" dirty="0">
                          <a:effectLst/>
                        </a:rPr>
                        <a:t>Looking back on this experience, I realize...</a:t>
                      </a:r>
                      <a:endParaRPr lang="en-US" sz="2800" dirty="0">
                        <a:effectLst/>
                      </a:endParaRPr>
                    </a:p>
                  </a:txBody>
                  <a:tcPr marL="7518" marR="7518" marT="7518" marB="7518" anchor="ctr"/>
                </a:tc>
                <a:tc>
                  <a:txBody>
                    <a:bodyPr/>
                    <a:lstStyle/>
                    <a:p>
                      <a:pPr algn="l">
                        <a:buNone/>
                      </a:pPr>
                      <a:r>
                        <a:rPr lang="zh-CN" altLang="en-US" sz="2800" dirty="0">
                          <a:effectLst/>
                        </a:rPr>
                        <a:t>收束叙事，开启升华</a:t>
                      </a:r>
                      <a:endParaRPr lang="zh-CN" altLang="en-US" sz="2800" dirty="0">
                        <a:effectLst/>
                      </a:endParaRPr>
                    </a:p>
                  </a:txBody>
                  <a:tcPr marL="7518" marR="7518" marT="7518" marB="7518" anchor="ctr"/>
                </a:tc>
              </a:tr>
            </a:tbl>
          </a:graphicData>
        </a:graphic>
      </p:graphicFrame>
      <p:sp>
        <p:nvSpPr>
          <p:cNvPr id="15" name="矩形 14"/>
          <p:cNvSpPr/>
          <p:nvPr/>
        </p:nvSpPr>
        <p:spPr>
          <a:xfrm>
            <a:off x="2569031" y="4968367"/>
            <a:ext cx="5050969" cy="3604133"/>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7882206" y="5013773"/>
            <a:ext cx="3581400" cy="3558727"/>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11691945" y="4998517"/>
            <a:ext cx="6138855" cy="3558727"/>
          </a:xfrm>
          <a:prstGeom prst="rect">
            <a:avLst/>
          </a:prstGeom>
          <a:solidFill>
            <a:srgbClr val="FFC000">
              <a:alpha val="81000"/>
            </a:srgb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Freeform 3"/>
          <p:cNvSpPr/>
          <p:nvPr/>
        </p:nvSpPr>
        <p:spPr>
          <a:xfrm>
            <a:off x="7317566" y="4911711"/>
            <a:ext cx="10771417" cy="5035616"/>
          </a:xfrm>
          <a:custGeom>
            <a:avLst/>
            <a:gdLst/>
            <a:ahLst/>
            <a:cxnLst/>
            <a:rect l="l" t="t" r="r" b="b"/>
            <a:pathLst>
              <a:path w="5760290" h="2911565">
                <a:moveTo>
                  <a:pt x="0" y="0"/>
                </a:moveTo>
                <a:lnTo>
                  <a:pt x="5760290" y="0"/>
                </a:lnTo>
                <a:lnTo>
                  <a:pt x="5760290" y="2911565"/>
                </a:lnTo>
                <a:lnTo>
                  <a:pt x="0" y="2911565"/>
                </a:lnTo>
                <a:lnTo>
                  <a:pt x="0" y="0"/>
                </a:lnTo>
                <a:close/>
              </a:path>
            </a:pathLst>
          </a:custGeom>
          <a:blipFill>
            <a:blip/>
            <a:stretch>
              <a:fillRect/>
            </a:stretch>
          </a:blipFill>
        </p:spPr>
        <p:txBody>
          <a:bodyPr/>
          <a:lstStyle/>
          <a:p>
            <a:endParaRPr lang="zh-CN" altLang="en-US"/>
          </a:p>
        </p:txBody>
      </p:sp>
      <p:sp>
        <p:nvSpPr>
          <p:cNvPr id="21" name="文本框 20"/>
          <p:cNvSpPr txBox="1"/>
          <p:nvPr/>
        </p:nvSpPr>
        <p:spPr>
          <a:xfrm>
            <a:off x="7924800" y="5727395"/>
            <a:ext cx="9372599" cy="3108543"/>
          </a:xfrm>
          <a:prstGeom prst="rect">
            <a:avLst/>
          </a:prstGeom>
          <a:noFill/>
        </p:spPr>
        <p:txBody>
          <a:bodyPr wrap="square">
            <a:spAutoFit/>
          </a:bodyPr>
          <a:lstStyle/>
          <a:p>
            <a:pPr algn="ctr"/>
            <a:r>
              <a:rPr lang="zh-CN" altLang="en-US" sz="2800" b="1" dirty="0">
                <a:latin typeface="Times New Roman" panose="02020603050405020304" pitchFamily="18" charset="0"/>
                <a:cs typeface="Times New Roman" panose="02020603050405020304" pitchFamily="18" charset="0"/>
              </a:rPr>
              <a:t>段落示例</a:t>
            </a:r>
            <a:endParaRPr lang="en-US" altLang="zh-CN" sz="2800" b="1" dirty="0">
              <a:latin typeface="Times New Roman" panose="02020603050405020304" pitchFamily="18" charset="0"/>
              <a:cs typeface="Times New Roman" panose="02020603050405020304" pitchFamily="18" charset="0"/>
            </a:endParaRPr>
          </a:p>
          <a:p>
            <a:pPr algn="just"/>
            <a:r>
              <a:rPr lang="en-US" altLang="zh-CN" sz="2800" b="1" dirty="0">
                <a:latin typeface="Times New Roman" panose="02020603050405020304" pitchFamily="18" charset="0"/>
                <a:cs typeface="Times New Roman" panose="02020603050405020304" pitchFamily="18" charset="0"/>
              </a:rPr>
              <a:t>This small act set me thinking deeply. </a:t>
            </a:r>
            <a:r>
              <a:rPr lang="en-US" altLang="zh-CN" sz="2800" u="sng" dirty="0">
                <a:latin typeface="Times New Roman" panose="02020603050405020304" pitchFamily="18" charset="0"/>
                <a:cs typeface="Times New Roman" panose="02020603050405020304" pitchFamily="18" charset="0"/>
              </a:rPr>
              <a:t>I felt extremely </a:t>
            </a:r>
            <a:r>
              <a:rPr lang="en-US" altLang="zh-CN" sz="2800" dirty="0">
                <a:latin typeface="Times New Roman" panose="02020603050405020304" pitchFamily="18" charset="0"/>
                <a:cs typeface="Times New Roman" panose="02020603050405020304" pitchFamily="18" charset="0"/>
              </a:rPr>
              <a:t>warm and deeply moved. The kindness from my classmate drove away my helplessness. </a:t>
            </a:r>
            <a:r>
              <a:rPr lang="en-US" altLang="zh-CN" sz="2800" b="1" dirty="0">
                <a:latin typeface="Times New Roman" panose="02020603050405020304" pitchFamily="18" charset="0"/>
                <a:cs typeface="Times New Roman" panose="02020603050405020304" pitchFamily="18" charset="0"/>
              </a:rPr>
              <a:t>Besides,</a:t>
            </a:r>
            <a:r>
              <a:rPr lang="en-US" altLang="zh-CN" sz="2800" dirty="0">
                <a:latin typeface="Times New Roman" panose="02020603050405020304" pitchFamily="18" charset="0"/>
                <a:cs typeface="Times New Roman" panose="02020603050405020304" pitchFamily="18" charset="0"/>
              </a:rPr>
              <a:t> this small act </a:t>
            </a:r>
            <a:r>
              <a:rPr lang="en-US" altLang="zh-CN" sz="2800" u="sng" dirty="0">
                <a:latin typeface="Times New Roman" panose="02020603050405020304" pitchFamily="18" charset="0"/>
                <a:cs typeface="Times New Roman" panose="02020603050405020304" pitchFamily="18" charset="0"/>
              </a:rPr>
              <a:t>strengthens</a:t>
            </a:r>
            <a:r>
              <a:rPr lang="en-US" altLang="zh-CN" sz="2800" dirty="0">
                <a:latin typeface="Times New Roman" panose="02020603050405020304" pitchFamily="18" charset="0"/>
                <a:cs typeface="Times New Roman" panose="02020603050405020304" pitchFamily="18" charset="0"/>
              </a:rPr>
              <a:t> our friendship and </a:t>
            </a:r>
            <a:r>
              <a:rPr lang="en-US" altLang="zh-CN" sz="2800" u="sng" dirty="0">
                <a:latin typeface="Times New Roman" panose="02020603050405020304" pitchFamily="18" charset="0"/>
                <a:cs typeface="Times New Roman" panose="02020603050405020304" pitchFamily="18" charset="0"/>
              </a:rPr>
              <a:t>creates</a:t>
            </a:r>
            <a:r>
              <a:rPr lang="en-US" altLang="zh-CN" sz="2800" dirty="0">
                <a:latin typeface="Times New Roman" panose="02020603050405020304" pitchFamily="18" charset="0"/>
                <a:cs typeface="Times New Roman" panose="02020603050405020304" pitchFamily="18" charset="0"/>
              </a:rPr>
              <a:t> a harmonious and warm class atmosphere. </a:t>
            </a:r>
            <a:r>
              <a:rPr lang="en-US" altLang="zh-CN" sz="2800" b="1" dirty="0">
                <a:latin typeface="Times New Roman" panose="02020603050405020304" pitchFamily="18" charset="0"/>
                <a:cs typeface="Times New Roman" panose="02020603050405020304" pitchFamily="18" charset="0"/>
              </a:rPr>
              <a:t>Most importantly, </a:t>
            </a:r>
            <a:r>
              <a:rPr lang="en-US" altLang="zh-CN" sz="2800" u="sng" dirty="0">
                <a:latin typeface="Times New Roman" panose="02020603050405020304" pitchFamily="18" charset="0"/>
                <a:cs typeface="Times New Roman" panose="02020603050405020304" pitchFamily="18" charset="0"/>
              </a:rPr>
              <a:t>it teaches me that</a:t>
            </a:r>
            <a:r>
              <a:rPr lang="en-US" altLang="zh-CN" sz="2800" dirty="0">
                <a:latin typeface="Times New Roman" panose="02020603050405020304" pitchFamily="18" charset="0"/>
                <a:cs typeface="Times New Roman" panose="02020603050405020304" pitchFamily="18" charset="0"/>
              </a:rPr>
              <a:t> kindness lies in small daily acts. </a:t>
            </a:r>
            <a:r>
              <a:rPr lang="en-US" altLang="zh-CN" sz="2800" dirty="0">
                <a:solidFill>
                  <a:srgbClr val="FF0000"/>
                </a:solidFill>
                <a:latin typeface="Times New Roman" panose="02020603050405020304" pitchFamily="18" charset="0"/>
                <a:cs typeface="Times New Roman" panose="02020603050405020304" pitchFamily="18" charset="0"/>
              </a:rPr>
              <a:t>A little care can make a big difference.</a:t>
            </a:r>
            <a:endParaRPr lang="zh-CN" altLang="en-US" sz="28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xit" presetSubtype="4" fill="hold" grpId="1" nodeType="clickEffect">
                                  <p:stCondLst>
                                    <p:cond delay="0"/>
                                  </p:stCondLst>
                                  <p:childTnLst>
                                    <p:anim calcmode="lin" valueType="num">
                                      <p:cBhvr additive="base">
                                        <p:cTn id="31" dur="500"/>
                                        <p:tgtEl>
                                          <p:spTgt spid="15"/>
                                        </p:tgtEl>
                                        <p:attrNameLst>
                                          <p:attrName>ppt_y</p:attrName>
                                        </p:attrNameLst>
                                      </p:cBhvr>
                                      <p:tavLst>
                                        <p:tav tm="0">
                                          <p:val>
                                            <p:strVal val="#ppt_y"/>
                                          </p:val>
                                        </p:tav>
                                        <p:tav tm="100000">
                                          <p:val>
                                            <p:strVal val="#ppt_y+#ppt_h*1.125000"/>
                                          </p:val>
                                        </p:tav>
                                      </p:tavLst>
                                    </p:anim>
                                    <p:animEffect transition="out" filter="wipe(down)">
                                      <p:cBhvr>
                                        <p:cTn id="32" dur="500"/>
                                        <p:tgtEl>
                                          <p:spTgt spid="15"/>
                                        </p:tgtEl>
                                      </p:cBhvr>
                                    </p:animEffect>
                                    <p:set>
                                      <p:cBhvr>
                                        <p:cTn id="33" dur="1" fill="hold">
                                          <p:stCondLst>
                                            <p:cond delay="499"/>
                                          </p:stCondLst>
                                        </p:cTn>
                                        <p:tgtEl>
                                          <p:spTgt spid="15"/>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2" presetClass="exit" presetSubtype="4" fill="hold" grpId="1" nodeType="clickEffect">
                                  <p:stCondLst>
                                    <p:cond delay="0"/>
                                  </p:stCondLst>
                                  <p:childTnLst>
                                    <p:anim calcmode="lin" valueType="num">
                                      <p:cBhvr additive="base">
                                        <p:cTn id="37" dur="500"/>
                                        <p:tgtEl>
                                          <p:spTgt spid="16"/>
                                        </p:tgtEl>
                                        <p:attrNameLst>
                                          <p:attrName>ppt_y</p:attrName>
                                        </p:attrNameLst>
                                      </p:cBhvr>
                                      <p:tavLst>
                                        <p:tav tm="0">
                                          <p:val>
                                            <p:strVal val="#ppt_y"/>
                                          </p:val>
                                        </p:tav>
                                        <p:tav tm="100000">
                                          <p:val>
                                            <p:strVal val="#ppt_y+#ppt_h*1.125000"/>
                                          </p:val>
                                        </p:tav>
                                      </p:tavLst>
                                    </p:anim>
                                    <p:animEffect transition="out" filter="wipe(down)">
                                      <p:cBhvr>
                                        <p:cTn id="38" dur="500"/>
                                        <p:tgtEl>
                                          <p:spTgt spid="16"/>
                                        </p:tgtEl>
                                      </p:cBhvr>
                                    </p:animEffect>
                                    <p:set>
                                      <p:cBhvr>
                                        <p:cTn id="39" dur="1" fill="hold">
                                          <p:stCondLst>
                                            <p:cond delay="499"/>
                                          </p:stCondLst>
                                        </p:cTn>
                                        <p:tgtEl>
                                          <p:spTgt spid="16"/>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2" presetClass="exit" presetSubtype="4" fill="hold" grpId="1" nodeType="clickEffect">
                                  <p:stCondLst>
                                    <p:cond delay="0"/>
                                  </p:stCondLst>
                                  <p:childTnLst>
                                    <p:anim calcmode="lin" valueType="num">
                                      <p:cBhvr additive="base">
                                        <p:cTn id="43" dur="500"/>
                                        <p:tgtEl>
                                          <p:spTgt spid="17"/>
                                        </p:tgtEl>
                                        <p:attrNameLst>
                                          <p:attrName>ppt_y</p:attrName>
                                        </p:attrNameLst>
                                      </p:cBhvr>
                                      <p:tavLst>
                                        <p:tav tm="0">
                                          <p:val>
                                            <p:strVal val="#ppt_y"/>
                                          </p:val>
                                        </p:tav>
                                        <p:tav tm="100000">
                                          <p:val>
                                            <p:strVal val="#ppt_y+#ppt_h*1.125000"/>
                                          </p:val>
                                        </p:tav>
                                      </p:tavLst>
                                    </p:anim>
                                    <p:animEffect transition="out" filter="wipe(down)">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inVertical)">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barn(inVertical)">
                                      <p:cBhvr>
                                        <p:cTn id="55" dur="500"/>
                                        <p:tgtEl>
                                          <p:spTgt spid="21"/>
                                        </p:tgtEl>
                                      </p:cBhvr>
                                    </p:animEffect>
                                  </p:childTnLst>
                                </p:cTn>
                              </p:par>
                              <p:par>
                                <p:cTn id="56" presetID="16" presetClass="entr" presetSubtype="21"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arn(inVertical)">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P spid="15" grpId="1" animBg="1"/>
      <p:bldP spid="16" grpId="0" animBg="1"/>
      <p:bldP spid="16" grpId="1" animBg="1"/>
      <p:bldP spid="17" grpId="0" animBg="1"/>
      <p:bldP spid="17" grpId="1"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
          <p:cNvSpPr/>
          <p:nvPr/>
        </p:nvSpPr>
        <p:spPr>
          <a:xfrm rot="20829892">
            <a:off x="2073764" y="37160"/>
            <a:ext cx="16295964" cy="10212680"/>
          </a:xfrm>
          <a:custGeom>
            <a:avLst/>
            <a:gdLst/>
            <a:ahLst/>
            <a:cxnLst/>
            <a:rect l="l" t="t" r="r" b="b"/>
            <a:pathLst>
              <a:path w="13965926" h="8715961">
                <a:moveTo>
                  <a:pt x="0" y="0"/>
                </a:moveTo>
                <a:lnTo>
                  <a:pt x="13965926" y="0"/>
                </a:lnTo>
                <a:lnTo>
                  <a:pt x="13965926" y="8715961"/>
                </a:lnTo>
                <a:lnTo>
                  <a:pt x="0" y="8715961"/>
                </a:lnTo>
                <a:lnTo>
                  <a:pt x="0" y="0"/>
                </a:lnTo>
                <a:close/>
              </a:path>
            </a:pathLst>
          </a:custGeom>
          <a:blipFill>
            <a:blip r:embed="rId1"/>
            <a:stretch>
              <a:fillRect/>
            </a:stretch>
          </a:blipFill>
        </p:spPr>
        <p:txBody>
          <a:bodyPr/>
          <a:lstStyle/>
          <a:p>
            <a:endParaRPr lang="zh-CN" altLang="en-US"/>
          </a:p>
        </p:txBody>
      </p:sp>
      <p:sp>
        <p:nvSpPr>
          <p:cNvPr id="2" name="Freeform 3"/>
          <p:cNvSpPr/>
          <p:nvPr/>
        </p:nvSpPr>
        <p:spPr>
          <a:xfrm>
            <a:off x="-429089" y="2257533"/>
            <a:ext cx="4612745" cy="6279728"/>
          </a:xfrm>
          <a:custGeom>
            <a:avLst/>
            <a:gdLst/>
            <a:ahLst/>
            <a:cxnLst/>
            <a:rect l="l" t="t" r="r" b="b"/>
            <a:pathLst>
              <a:path w="4612745" h="6279728">
                <a:moveTo>
                  <a:pt x="0" y="0"/>
                </a:moveTo>
                <a:lnTo>
                  <a:pt x="4612745" y="0"/>
                </a:lnTo>
                <a:lnTo>
                  <a:pt x="4612745" y="6279728"/>
                </a:lnTo>
                <a:lnTo>
                  <a:pt x="0" y="6279728"/>
                </a:lnTo>
                <a:lnTo>
                  <a:pt x="0" y="0"/>
                </a:lnTo>
                <a:close/>
              </a:path>
            </a:pathLst>
          </a:custGeom>
          <a:blipFill>
            <a:blip/>
            <a:stretch>
              <a:fillRect/>
            </a:stretch>
          </a:blipFill>
        </p:spPr>
        <p:txBody>
          <a:bodyPr/>
          <a:lstStyle/>
          <a:p>
            <a:endParaRPr lang="zh-CN" altLang="en-US"/>
          </a:p>
        </p:txBody>
      </p:sp>
      <p:sp>
        <p:nvSpPr>
          <p:cNvPr id="3" name="AutoShape 14"/>
          <p:cNvSpPr/>
          <p:nvPr/>
        </p:nvSpPr>
        <p:spPr>
          <a:xfrm flipV="1">
            <a:off x="3200400" y="528082"/>
            <a:ext cx="0" cy="1729451"/>
          </a:xfrm>
          <a:prstGeom prst="line">
            <a:avLst/>
          </a:prstGeom>
          <a:ln w="85725" cap="flat">
            <a:solidFill>
              <a:srgbClr val="F8C901"/>
            </a:solidFill>
            <a:prstDash val="solid"/>
            <a:headEnd type="none" w="sm" len="sm"/>
            <a:tailEnd type="none" w="sm" len="sm"/>
          </a:ln>
        </p:spPr>
        <p:txBody>
          <a:bodyPr/>
          <a:lstStyle/>
          <a:p>
            <a:endParaRPr lang="zh-CN" altLang="en-US"/>
          </a:p>
        </p:txBody>
      </p:sp>
      <p:sp>
        <p:nvSpPr>
          <p:cNvPr id="4" name="AutoShape 15"/>
          <p:cNvSpPr/>
          <p:nvPr/>
        </p:nvSpPr>
        <p:spPr>
          <a:xfrm flipV="1">
            <a:off x="3595941" y="528082"/>
            <a:ext cx="0" cy="1729451"/>
          </a:xfrm>
          <a:prstGeom prst="line">
            <a:avLst/>
          </a:prstGeom>
          <a:ln w="333375" cap="flat">
            <a:solidFill>
              <a:srgbClr val="F8C901"/>
            </a:solidFill>
            <a:prstDash val="solid"/>
            <a:headEnd type="none" w="sm" len="sm"/>
            <a:tailEnd type="none" w="sm" len="sm"/>
          </a:ln>
        </p:spPr>
        <p:txBody>
          <a:bodyPr/>
          <a:lstStyle/>
          <a:p>
            <a:endParaRPr lang="zh-CN" altLang="en-US"/>
          </a:p>
        </p:txBody>
      </p:sp>
      <p:sp>
        <p:nvSpPr>
          <p:cNvPr id="13" name="文本框 12"/>
          <p:cNvSpPr txBox="1"/>
          <p:nvPr/>
        </p:nvSpPr>
        <p:spPr>
          <a:xfrm>
            <a:off x="4183656" y="2727454"/>
            <a:ext cx="6193971" cy="4524315"/>
          </a:xfrm>
          <a:prstGeom prst="rect">
            <a:avLst/>
          </a:prstGeom>
          <a:noFill/>
        </p:spPr>
        <p:txBody>
          <a:bodyPr wrap="square">
            <a:spAutoFit/>
          </a:bodyPr>
          <a:lstStyle/>
          <a:p>
            <a:pPr algn="l">
              <a:buNone/>
            </a:pPr>
            <a:r>
              <a:rPr lang="en-US" altLang="zh-CN" sz="3200" b="1" dirty="0">
                <a:solidFill>
                  <a:srgbClr val="000000"/>
                </a:solidFill>
                <a:effectLst/>
                <a:latin typeface="ui-sans-serif"/>
              </a:rPr>
              <a:t>Classmate Support &amp; Mutual Help</a:t>
            </a:r>
            <a:endParaRPr lang="en-US" altLang="zh-CN"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学习帮助</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搬东西帮忙</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摔倒受伤时搀扶</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捡东西归还。。。</a:t>
            </a:r>
            <a:endParaRPr lang="zh-CN" altLang="en-US" sz="3200" b="0" dirty="0">
              <a:solidFill>
                <a:srgbClr val="000000"/>
              </a:solidFill>
              <a:effectLst/>
              <a:latin typeface="ui-sans-serif"/>
            </a:endParaRPr>
          </a:p>
          <a:p>
            <a:pPr algn="l">
              <a:buNone/>
            </a:pPr>
            <a:r>
              <a:rPr lang="en-US" altLang="zh-CN" sz="3200" b="1" dirty="0">
                <a:solidFill>
                  <a:srgbClr val="000000"/>
                </a:solidFill>
                <a:effectLst/>
                <a:latin typeface="ui-sans-serif"/>
              </a:rPr>
              <a:t>Care &amp; Comfort in Difficulties</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生病照顾</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心情不好安慰鼓励</a:t>
            </a:r>
            <a:endParaRPr lang="zh-CN" altLang="en-US" sz="3200" b="0" dirty="0">
              <a:solidFill>
                <a:srgbClr val="000000"/>
              </a:solidFill>
              <a:effectLst/>
              <a:latin typeface="ui-sans-serif"/>
            </a:endParaRPr>
          </a:p>
          <a:p>
            <a:pPr algn="l">
              <a:buFont typeface="Arial" panose="020B0604020202020204" pitchFamily="34" charset="0"/>
              <a:buChar char="•"/>
            </a:pPr>
            <a:r>
              <a:rPr lang="zh-CN" altLang="en-US" sz="3200" b="0" dirty="0">
                <a:solidFill>
                  <a:srgbClr val="000000"/>
                </a:solidFill>
                <a:effectLst/>
                <a:latin typeface="ui-sans-serif"/>
              </a:rPr>
              <a:t>雨天共伞 </a:t>
            </a:r>
            <a:r>
              <a:rPr lang="en-US" altLang="zh-CN" sz="3200" b="0" dirty="0">
                <a:solidFill>
                  <a:srgbClr val="000000"/>
                </a:solidFill>
                <a:effectLst/>
                <a:latin typeface="ui-sans-serif"/>
              </a:rPr>
              <a:t>/ </a:t>
            </a:r>
            <a:r>
              <a:rPr lang="zh-CN" altLang="en-US" sz="3200" b="0" dirty="0">
                <a:solidFill>
                  <a:srgbClr val="000000"/>
                </a:solidFill>
                <a:effectLst/>
                <a:latin typeface="ui-sans-serif"/>
              </a:rPr>
              <a:t>借伞。。。</a:t>
            </a:r>
            <a:endParaRPr lang="zh-CN" altLang="en-US" sz="3200" b="0" dirty="0">
              <a:solidFill>
                <a:srgbClr val="000000"/>
              </a:solidFill>
              <a:effectLst/>
              <a:latin typeface="ui-sans-serif"/>
            </a:endParaRPr>
          </a:p>
        </p:txBody>
      </p:sp>
      <p:sp>
        <p:nvSpPr>
          <p:cNvPr id="15" name="文本框 14"/>
          <p:cNvSpPr txBox="1"/>
          <p:nvPr/>
        </p:nvSpPr>
        <p:spPr>
          <a:xfrm>
            <a:off x="11201400" y="2705100"/>
            <a:ext cx="6193971" cy="45243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FF0000"/>
                </a:solidFill>
                <a:effectLst/>
                <a:uLnTx/>
                <a:uFillTx/>
                <a:latin typeface="ui-sans-serif"/>
                <a:ea typeface="宋体" panose="02010600030101010101" pitchFamily="2" charset="-122"/>
                <a:cs typeface="+mn-cs"/>
              </a:rPr>
              <a:t>Kindness in Daily Small Acts</a:t>
            </a:r>
            <a:endParaRPr kumimoji="0" lang="en-US" altLang="zh-CN" sz="3200" b="0" i="0" u="none" strike="noStrike" kern="1200" cap="none" spc="0" normalizeH="0" baseline="0" noProof="0" dirty="0">
              <a:ln>
                <a:noFill/>
              </a:ln>
              <a:solidFill>
                <a:srgbClr val="FF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随手帮忙</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细节关心</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微小但温暖的举动。。。</a:t>
            </a:r>
            <a:endParaRPr kumimoji="0" lang="en-US" altLang="zh-CN"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Class &amp; Teacher-Student Warmth</a:t>
            </a:r>
            <a:endParaRPr kumimoji="0" lang="en-US" altLang="zh-CN"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集体活动互助</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为老师准备生日惊喜</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班级团结、和谐氛围。。。</a:t>
            </a:r>
            <a:endParaRPr kumimoji="0" lang="zh-CN" altLang="en-US" sz="32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endParaRPr>
          </a:p>
        </p:txBody>
      </p:sp>
      <p:sp>
        <p:nvSpPr>
          <p:cNvPr id="5" name="TextBox 25"/>
          <p:cNvSpPr txBox="1"/>
          <p:nvPr/>
        </p:nvSpPr>
        <p:spPr>
          <a:xfrm>
            <a:off x="3991482" y="342900"/>
            <a:ext cx="7772400" cy="1510413"/>
          </a:xfrm>
          <a:prstGeom prst="rect">
            <a:avLst/>
          </a:prstGeom>
          <a:solidFill>
            <a:schemeClr val="bg1"/>
          </a:solidFill>
        </p:spPr>
        <p:txBody>
          <a:bodyPr wrap="square" lIns="0" tIns="0" rIns="0" bIns="0" rtlCol="0" anchor="t">
            <a:spAutoFit/>
          </a:bodyPr>
          <a:lstStyle/>
          <a:p>
            <a:pPr algn="l">
              <a:lnSpc>
                <a:spcPts val="13385"/>
              </a:lnSpc>
            </a:pPr>
            <a:r>
              <a:rPr lang="zh-CN" altLang="en-US" sz="72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校园里的暖心事件</a:t>
            </a:r>
            <a:endParaRPr lang="en-US" sz="72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17" name="Freeform 22"/>
          <p:cNvSpPr/>
          <p:nvPr/>
        </p:nvSpPr>
        <p:spPr>
          <a:xfrm rot="2700000" flipH="1">
            <a:off x="16008976" y="7182219"/>
            <a:ext cx="957802" cy="2787255"/>
          </a:xfrm>
          <a:custGeom>
            <a:avLst/>
            <a:gdLst/>
            <a:ahLst/>
            <a:cxnLst/>
            <a:rect l="l" t="t" r="r" b="b"/>
            <a:pathLst>
              <a:path w="957802" h="2787255">
                <a:moveTo>
                  <a:pt x="957802" y="0"/>
                </a:moveTo>
                <a:lnTo>
                  <a:pt x="0" y="0"/>
                </a:lnTo>
                <a:lnTo>
                  <a:pt x="0" y="2787256"/>
                </a:lnTo>
                <a:lnTo>
                  <a:pt x="957802" y="2787256"/>
                </a:lnTo>
                <a:lnTo>
                  <a:pt x="957802" y="0"/>
                </a:lnTo>
                <a:close/>
              </a:path>
            </a:pathLst>
          </a:custGeom>
          <a:blipFill>
            <a:blip/>
            <a:stretch>
              <a:fillRect/>
            </a:stretch>
          </a:blipFill>
        </p:spPr>
        <p:txBody>
          <a:bodyPr/>
          <a:lstStyle/>
          <a:p>
            <a:endParaRPr lang="zh-CN" altLang="en-US"/>
          </a:p>
        </p:txBody>
      </p:sp>
      <p:sp>
        <p:nvSpPr>
          <p:cNvPr id="18" name="TextBox 14"/>
          <p:cNvSpPr txBox="1"/>
          <p:nvPr/>
        </p:nvSpPr>
        <p:spPr>
          <a:xfrm>
            <a:off x="4561439" y="7656958"/>
            <a:ext cx="8816778" cy="1554480"/>
          </a:xfrm>
          <a:prstGeom prst="rect">
            <a:avLst/>
          </a:prstGeom>
        </p:spPr>
        <p:txBody>
          <a:bodyPr lIns="0" tIns="0" rIns="0" bIns="0" rtlCol="0" anchor="t">
            <a:spAutoFit/>
          </a:bodyPr>
          <a:lstStyle/>
          <a:p>
            <a:pPr algn="ctr">
              <a:lnSpc>
                <a:spcPts val="12480"/>
              </a:lnSpc>
            </a:pPr>
            <a:r>
              <a:rPr 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rPr>
              <a:t>WARM</a:t>
            </a:r>
            <a:endParaRPr lang="en-US" sz="9600" dirty="0">
              <a:solidFill>
                <a:srgbClr val="2E2E2E"/>
              </a:solidFill>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19" name="AutoShape 4"/>
          <p:cNvSpPr/>
          <p:nvPr/>
        </p:nvSpPr>
        <p:spPr>
          <a:xfrm>
            <a:off x="12320165" y="1853313"/>
            <a:ext cx="4334653" cy="0"/>
          </a:xfrm>
          <a:prstGeom prst="line">
            <a:avLst/>
          </a:prstGeom>
          <a:ln w="19050" cap="flat">
            <a:solidFill>
              <a:srgbClr val="000000"/>
            </a:solidFill>
            <a:prstDash val="lgDash"/>
            <a:headEnd type="none" w="sm" len="sm"/>
            <a:tailEnd type="none" w="sm" len="sm"/>
          </a:ln>
        </p:spPr>
        <p:txBody>
          <a:bodyPr/>
          <a:lstStyle/>
          <a:p>
            <a:endParaRPr lang="zh-CN" altLang="en-US"/>
          </a:p>
        </p:txBody>
      </p:sp>
      <p:sp>
        <p:nvSpPr>
          <p:cNvPr id="20" name="TextBox 11"/>
          <p:cNvSpPr txBox="1"/>
          <p:nvPr/>
        </p:nvSpPr>
        <p:spPr>
          <a:xfrm>
            <a:off x="13351003" y="1169649"/>
            <a:ext cx="3657600" cy="371640"/>
          </a:xfrm>
          <a:prstGeom prst="rect">
            <a:avLst/>
          </a:prstGeom>
        </p:spPr>
        <p:txBody>
          <a:bodyPr wrap="square" lIns="0" tIns="0" rIns="0" bIns="0" rtlCol="0" anchor="t">
            <a:spAutoFit/>
          </a:bodyPr>
          <a:lstStyle/>
          <a:p>
            <a:pPr algn="ctr">
              <a:lnSpc>
                <a:spcPts val="3070"/>
              </a:lnSpc>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SWEET MEMORIES</a:t>
            </a:r>
            <a:endPar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2940153" y="1319974"/>
            <a:ext cx="4334653" cy="0"/>
          </a:xfrm>
          <a:prstGeom prst="line">
            <a:avLst/>
          </a:prstGeom>
          <a:ln w="19050" cap="flat">
            <a:solidFill>
              <a:srgbClr val="000000"/>
            </a:solidFill>
            <a:prstDash val="lgDash"/>
            <a:headEnd type="none" w="sm" len="sm"/>
            <a:tailEnd type="none" w="sm" len="sm"/>
          </a:ln>
        </p:spPr>
        <p:txBody>
          <a:bodyPr/>
          <a:lstStyle/>
          <a:p>
            <a:endParaRPr lang="zh-CN" altLang="en-US"/>
          </a:p>
        </p:txBody>
      </p:sp>
      <p:grpSp>
        <p:nvGrpSpPr>
          <p:cNvPr id="3" name="Group 3"/>
          <p:cNvGrpSpPr/>
          <p:nvPr/>
        </p:nvGrpSpPr>
        <p:grpSpPr>
          <a:xfrm>
            <a:off x="1028700" y="690335"/>
            <a:ext cx="676730" cy="676730"/>
            <a:chOff x="0" y="0"/>
            <a:chExt cx="178233" cy="178233"/>
          </a:xfrm>
        </p:grpSpPr>
        <p:sp>
          <p:nvSpPr>
            <p:cNvPr id="4" name="Freeform 4"/>
            <p:cNvSpPr/>
            <p:nvPr/>
          </p:nvSpPr>
          <p:spPr>
            <a:xfrm>
              <a:off x="0" y="0"/>
              <a:ext cx="178233" cy="178233"/>
            </a:xfrm>
            <a:custGeom>
              <a:avLst/>
              <a:gdLst/>
              <a:ahLst/>
              <a:cxnLst/>
              <a:rect l="l" t="t" r="r" b="b"/>
              <a:pathLst>
                <a:path w="178233" h="178233">
                  <a:moveTo>
                    <a:pt x="0" y="0"/>
                  </a:moveTo>
                  <a:lnTo>
                    <a:pt x="178233" y="0"/>
                  </a:lnTo>
                  <a:lnTo>
                    <a:pt x="178233" y="178233"/>
                  </a:lnTo>
                  <a:lnTo>
                    <a:pt x="0" y="178233"/>
                  </a:lnTo>
                  <a:close/>
                </a:path>
              </a:pathLst>
            </a:custGeom>
            <a:solidFill>
              <a:srgbClr val="F8C901"/>
            </a:solidFill>
          </p:spPr>
          <p:txBody>
            <a:bodyPr/>
            <a:lstStyle/>
            <a:p>
              <a:endParaRPr lang="zh-CN" altLang="en-US"/>
            </a:p>
          </p:txBody>
        </p:sp>
        <p:sp>
          <p:nvSpPr>
            <p:cNvPr id="5" name="TextBox 5"/>
            <p:cNvSpPr txBox="1"/>
            <p:nvPr/>
          </p:nvSpPr>
          <p:spPr>
            <a:xfrm>
              <a:off x="0" y="-28575"/>
              <a:ext cx="178233" cy="206808"/>
            </a:xfrm>
            <a:prstGeom prst="rect">
              <a:avLst/>
            </a:prstGeom>
          </p:spPr>
          <p:txBody>
            <a:bodyPr lIns="50800" tIns="50800" rIns="50800" bIns="50800" rtlCol="0" anchor="ctr"/>
            <a:lstStyle/>
            <a:p>
              <a:pPr marL="0" marR="0" lvl="0" indent="0" algn="ctr" defTabSz="914400" rtl="0" eaLnBrk="1" fontAlgn="auto" latinLnBrk="0" hangingPunct="1">
                <a:lnSpc>
                  <a:spcPts val="307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 name="Group 6"/>
          <p:cNvGrpSpPr/>
          <p:nvPr/>
        </p:nvGrpSpPr>
        <p:grpSpPr>
          <a:xfrm>
            <a:off x="1659765" y="4537139"/>
            <a:ext cx="3567512" cy="4743197"/>
            <a:chOff x="0" y="0"/>
            <a:chExt cx="939592" cy="1249237"/>
          </a:xfrm>
        </p:grpSpPr>
        <p:sp>
          <p:nvSpPr>
            <p:cNvPr id="7" name="Freeform 7"/>
            <p:cNvSpPr/>
            <p:nvPr/>
          </p:nvSpPr>
          <p:spPr>
            <a:xfrm>
              <a:off x="0" y="0"/>
              <a:ext cx="939592" cy="1249237"/>
            </a:xfrm>
            <a:custGeom>
              <a:avLst/>
              <a:gdLst/>
              <a:ahLst/>
              <a:cxnLst/>
              <a:rect l="l" t="t" r="r" b="b"/>
              <a:pathLst>
                <a:path w="939592" h="1249237">
                  <a:moveTo>
                    <a:pt x="30382" y="0"/>
                  </a:moveTo>
                  <a:lnTo>
                    <a:pt x="909210" y="0"/>
                  </a:lnTo>
                  <a:cubicBezTo>
                    <a:pt x="925989" y="0"/>
                    <a:pt x="939592" y="13602"/>
                    <a:pt x="939592" y="30382"/>
                  </a:cubicBezTo>
                  <a:lnTo>
                    <a:pt x="939592" y="1218855"/>
                  </a:lnTo>
                  <a:cubicBezTo>
                    <a:pt x="939592" y="1235635"/>
                    <a:pt x="925989" y="1249237"/>
                    <a:pt x="909210" y="1249237"/>
                  </a:cubicBezTo>
                  <a:lnTo>
                    <a:pt x="30382" y="1249237"/>
                  </a:lnTo>
                  <a:cubicBezTo>
                    <a:pt x="22324" y="1249237"/>
                    <a:pt x="14596" y="1246036"/>
                    <a:pt x="8899" y="1240339"/>
                  </a:cubicBezTo>
                  <a:cubicBezTo>
                    <a:pt x="3201" y="1234641"/>
                    <a:pt x="0" y="1226913"/>
                    <a:pt x="0" y="1218855"/>
                  </a:cubicBezTo>
                  <a:lnTo>
                    <a:pt x="0" y="30382"/>
                  </a:lnTo>
                  <a:cubicBezTo>
                    <a:pt x="0" y="22324"/>
                    <a:pt x="3201" y="14596"/>
                    <a:pt x="8899" y="8899"/>
                  </a:cubicBezTo>
                  <a:cubicBezTo>
                    <a:pt x="14596" y="3201"/>
                    <a:pt x="22324" y="0"/>
                    <a:pt x="30382" y="0"/>
                  </a:cubicBezTo>
                  <a:close/>
                </a:path>
              </a:pathLst>
            </a:custGeom>
            <a:ln w="114300" cap="sq">
              <a:solidFill>
                <a:srgbClr val="F8C901"/>
              </a:solidFill>
              <a:prstDash val="solid"/>
              <a:miter/>
            </a:ln>
          </p:spPr>
          <p:txBody>
            <a:bodyPr/>
            <a:lstStyle/>
            <a:p>
              <a:endParaRPr lang="zh-CN" altLang="en-US"/>
            </a:p>
          </p:txBody>
        </p:sp>
        <p:sp>
          <p:nvSpPr>
            <p:cNvPr id="8" name="TextBox 8"/>
            <p:cNvSpPr txBox="1"/>
            <p:nvPr/>
          </p:nvSpPr>
          <p:spPr>
            <a:xfrm>
              <a:off x="0" y="0"/>
              <a:ext cx="939592" cy="1249237"/>
            </a:xfrm>
            <a:prstGeom prst="rect">
              <a:avLst/>
            </a:prstGeom>
          </p:spPr>
          <p:txBody>
            <a:bodyPr lIns="50800" tIns="50800" rIns="50800" bIns="50800" rtlCol="0" anchor="ctr"/>
            <a:lstStyle/>
            <a:p>
              <a:pPr marL="0" marR="0" lvl="0" indent="0" algn="ctr" defTabSz="914400" rtl="0" eaLnBrk="1" fontAlgn="auto" latinLnBrk="0" hangingPunct="1">
                <a:lnSpc>
                  <a:spcPts val="179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 name="Group 9"/>
          <p:cNvGrpSpPr/>
          <p:nvPr/>
        </p:nvGrpSpPr>
        <p:grpSpPr>
          <a:xfrm>
            <a:off x="6020267" y="4537139"/>
            <a:ext cx="3567512" cy="4743197"/>
            <a:chOff x="0" y="0"/>
            <a:chExt cx="939592" cy="1249237"/>
          </a:xfrm>
        </p:grpSpPr>
        <p:sp>
          <p:nvSpPr>
            <p:cNvPr id="10" name="Freeform 10"/>
            <p:cNvSpPr/>
            <p:nvPr/>
          </p:nvSpPr>
          <p:spPr>
            <a:xfrm>
              <a:off x="0" y="0"/>
              <a:ext cx="939592" cy="1249237"/>
            </a:xfrm>
            <a:custGeom>
              <a:avLst/>
              <a:gdLst/>
              <a:ahLst/>
              <a:cxnLst/>
              <a:rect l="l" t="t" r="r" b="b"/>
              <a:pathLst>
                <a:path w="939592" h="1249237">
                  <a:moveTo>
                    <a:pt x="30382" y="0"/>
                  </a:moveTo>
                  <a:lnTo>
                    <a:pt x="909210" y="0"/>
                  </a:lnTo>
                  <a:cubicBezTo>
                    <a:pt x="925989" y="0"/>
                    <a:pt x="939592" y="13602"/>
                    <a:pt x="939592" y="30382"/>
                  </a:cubicBezTo>
                  <a:lnTo>
                    <a:pt x="939592" y="1218855"/>
                  </a:lnTo>
                  <a:cubicBezTo>
                    <a:pt x="939592" y="1235635"/>
                    <a:pt x="925989" y="1249237"/>
                    <a:pt x="909210" y="1249237"/>
                  </a:cubicBezTo>
                  <a:lnTo>
                    <a:pt x="30382" y="1249237"/>
                  </a:lnTo>
                  <a:cubicBezTo>
                    <a:pt x="22324" y="1249237"/>
                    <a:pt x="14596" y="1246036"/>
                    <a:pt x="8899" y="1240339"/>
                  </a:cubicBezTo>
                  <a:cubicBezTo>
                    <a:pt x="3201" y="1234641"/>
                    <a:pt x="0" y="1226913"/>
                    <a:pt x="0" y="1218855"/>
                  </a:cubicBezTo>
                  <a:lnTo>
                    <a:pt x="0" y="30382"/>
                  </a:lnTo>
                  <a:cubicBezTo>
                    <a:pt x="0" y="22324"/>
                    <a:pt x="3201" y="14596"/>
                    <a:pt x="8899" y="8899"/>
                  </a:cubicBezTo>
                  <a:cubicBezTo>
                    <a:pt x="14596" y="3201"/>
                    <a:pt x="22324" y="0"/>
                    <a:pt x="30382" y="0"/>
                  </a:cubicBezTo>
                  <a:close/>
                </a:path>
              </a:pathLst>
            </a:custGeom>
            <a:ln w="114300" cap="sq">
              <a:solidFill>
                <a:srgbClr val="F8C901"/>
              </a:solidFill>
              <a:prstDash val="solid"/>
              <a:miter/>
            </a:ln>
          </p:spPr>
          <p:txBody>
            <a:bodyPr/>
            <a:lstStyle/>
            <a:p>
              <a:endParaRPr lang="zh-CN" altLang="en-US"/>
            </a:p>
          </p:txBody>
        </p:sp>
        <p:sp>
          <p:nvSpPr>
            <p:cNvPr id="11" name="TextBox 11"/>
            <p:cNvSpPr txBox="1"/>
            <p:nvPr/>
          </p:nvSpPr>
          <p:spPr>
            <a:xfrm>
              <a:off x="0" y="0"/>
              <a:ext cx="939592" cy="1249237"/>
            </a:xfrm>
            <a:prstGeom prst="rect">
              <a:avLst/>
            </a:prstGeom>
          </p:spPr>
          <p:txBody>
            <a:bodyPr lIns="50800" tIns="50800" rIns="50800" bIns="50800" rtlCol="0" anchor="ctr"/>
            <a:lstStyle/>
            <a:p>
              <a:pPr marL="0" marR="0" lvl="0" indent="0" algn="ctr" defTabSz="914400" rtl="0" eaLnBrk="1" fontAlgn="auto" latinLnBrk="0" hangingPunct="1">
                <a:lnSpc>
                  <a:spcPts val="179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2" name="Group 12"/>
          <p:cNvGrpSpPr/>
          <p:nvPr/>
        </p:nvGrpSpPr>
        <p:grpSpPr>
          <a:xfrm>
            <a:off x="10380769" y="4537139"/>
            <a:ext cx="3567512" cy="4743197"/>
            <a:chOff x="0" y="0"/>
            <a:chExt cx="939592" cy="1249237"/>
          </a:xfrm>
        </p:grpSpPr>
        <p:sp>
          <p:nvSpPr>
            <p:cNvPr id="13" name="Freeform 13"/>
            <p:cNvSpPr/>
            <p:nvPr/>
          </p:nvSpPr>
          <p:spPr>
            <a:xfrm>
              <a:off x="0" y="0"/>
              <a:ext cx="939592" cy="1249237"/>
            </a:xfrm>
            <a:custGeom>
              <a:avLst/>
              <a:gdLst/>
              <a:ahLst/>
              <a:cxnLst/>
              <a:rect l="l" t="t" r="r" b="b"/>
              <a:pathLst>
                <a:path w="939592" h="1249237">
                  <a:moveTo>
                    <a:pt x="30382" y="0"/>
                  </a:moveTo>
                  <a:lnTo>
                    <a:pt x="909210" y="0"/>
                  </a:lnTo>
                  <a:cubicBezTo>
                    <a:pt x="925989" y="0"/>
                    <a:pt x="939592" y="13602"/>
                    <a:pt x="939592" y="30382"/>
                  </a:cubicBezTo>
                  <a:lnTo>
                    <a:pt x="939592" y="1218855"/>
                  </a:lnTo>
                  <a:cubicBezTo>
                    <a:pt x="939592" y="1235635"/>
                    <a:pt x="925989" y="1249237"/>
                    <a:pt x="909210" y="1249237"/>
                  </a:cubicBezTo>
                  <a:lnTo>
                    <a:pt x="30382" y="1249237"/>
                  </a:lnTo>
                  <a:cubicBezTo>
                    <a:pt x="22324" y="1249237"/>
                    <a:pt x="14596" y="1246036"/>
                    <a:pt x="8899" y="1240339"/>
                  </a:cubicBezTo>
                  <a:cubicBezTo>
                    <a:pt x="3201" y="1234641"/>
                    <a:pt x="0" y="1226913"/>
                    <a:pt x="0" y="1218855"/>
                  </a:cubicBezTo>
                  <a:lnTo>
                    <a:pt x="0" y="30382"/>
                  </a:lnTo>
                  <a:cubicBezTo>
                    <a:pt x="0" y="22324"/>
                    <a:pt x="3201" y="14596"/>
                    <a:pt x="8899" y="8899"/>
                  </a:cubicBezTo>
                  <a:cubicBezTo>
                    <a:pt x="14596" y="3201"/>
                    <a:pt x="22324" y="0"/>
                    <a:pt x="30382" y="0"/>
                  </a:cubicBezTo>
                  <a:close/>
                </a:path>
              </a:pathLst>
            </a:custGeom>
            <a:ln w="114300" cap="sq">
              <a:solidFill>
                <a:srgbClr val="F8C901"/>
              </a:solidFill>
              <a:prstDash val="solid"/>
              <a:miter/>
            </a:ln>
          </p:spPr>
          <p:txBody>
            <a:bodyPr/>
            <a:lstStyle/>
            <a:p>
              <a:endParaRPr lang="zh-CN" altLang="en-US"/>
            </a:p>
          </p:txBody>
        </p:sp>
        <p:sp>
          <p:nvSpPr>
            <p:cNvPr id="14" name="TextBox 14"/>
            <p:cNvSpPr txBox="1"/>
            <p:nvPr/>
          </p:nvSpPr>
          <p:spPr>
            <a:xfrm>
              <a:off x="0" y="0"/>
              <a:ext cx="939592" cy="1249237"/>
            </a:xfrm>
            <a:prstGeom prst="rect">
              <a:avLst/>
            </a:prstGeom>
          </p:spPr>
          <p:txBody>
            <a:bodyPr lIns="50800" tIns="50800" rIns="50800" bIns="50800" rtlCol="0" anchor="ctr"/>
            <a:lstStyle/>
            <a:p>
              <a:pPr marL="0" marR="0" lvl="0" indent="0" algn="ctr" defTabSz="914400" rtl="0" eaLnBrk="1" fontAlgn="auto" latinLnBrk="0" hangingPunct="1">
                <a:lnSpc>
                  <a:spcPts val="179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5" name="Group 15"/>
          <p:cNvGrpSpPr/>
          <p:nvPr/>
        </p:nvGrpSpPr>
        <p:grpSpPr>
          <a:xfrm>
            <a:off x="2015443" y="6672718"/>
            <a:ext cx="195449" cy="195449"/>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17" name="TextBox 1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8" name="Group 18"/>
          <p:cNvGrpSpPr/>
          <p:nvPr/>
        </p:nvGrpSpPr>
        <p:grpSpPr>
          <a:xfrm>
            <a:off x="6379420" y="6668137"/>
            <a:ext cx="195449" cy="195449"/>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20" name="TextBox 20"/>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1" name="Group 21"/>
          <p:cNvGrpSpPr/>
          <p:nvPr/>
        </p:nvGrpSpPr>
        <p:grpSpPr>
          <a:xfrm>
            <a:off x="10668986" y="6649814"/>
            <a:ext cx="195449" cy="195449"/>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23" name="TextBox 23"/>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4" name="Freeform 24"/>
          <p:cNvSpPr/>
          <p:nvPr/>
        </p:nvSpPr>
        <p:spPr>
          <a:xfrm>
            <a:off x="1998130" y="1550046"/>
            <a:ext cx="3083836" cy="3593454"/>
          </a:xfrm>
          <a:custGeom>
            <a:avLst/>
            <a:gdLst/>
            <a:ahLst/>
            <a:cxnLst/>
            <a:rect l="l" t="t" r="r" b="b"/>
            <a:pathLst>
              <a:path w="3083836" h="3593454">
                <a:moveTo>
                  <a:pt x="0" y="0"/>
                </a:moveTo>
                <a:lnTo>
                  <a:pt x="3083836" y="0"/>
                </a:lnTo>
                <a:lnTo>
                  <a:pt x="3083836" y="3593454"/>
                </a:lnTo>
                <a:lnTo>
                  <a:pt x="0" y="3593454"/>
                </a:lnTo>
                <a:lnTo>
                  <a:pt x="0" y="0"/>
                </a:lnTo>
                <a:close/>
              </a:path>
            </a:pathLst>
          </a:custGeom>
          <a:blipFill>
            <a:blip/>
            <a:stretch>
              <a:fillRect/>
            </a:stretch>
          </a:blipFill>
        </p:spPr>
        <p:txBody>
          <a:bodyPr/>
          <a:lstStyle/>
          <a:p>
            <a:endParaRPr lang="zh-CN" altLang="en-US"/>
          </a:p>
        </p:txBody>
      </p:sp>
      <p:sp>
        <p:nvSpPr>
          <p:cNvPr id="25" name="Freeform 25"/>
          <p:cNvSpPr/>
          <p:nvPr/>
        </p:nvSpPr>
        <p:spPr>
          <a:xfrm>
            <a:off x="6639747" y="1790872"/>
            <a:ext cx="2328553" cy="3352628"/>
          </a:xfrm>
          <a:custGeom>
            <a:avLst/>
            <a:gdLst/>
            <a:ahLst/>
            <a:cxnLst/>
            <a:rect l="l" t="t" r="r" b="b"/>
            <a:pathLst>
              <a:path w="2328553" h="3352628">
                <a:moveTo>
                  <a:pt x="0" y="0"/>
                </a:moveTo>
                <a:lnTo>
                  <a:pt x="2328552" y="0"/>
                </a:lnTo>
                <a:lnTo>
                  <a:pt x="2328552" y="3352628"/>
                </a:lnTo>
                <a:lnTo>
                  <a:pt x="0" y="3352628"/>
                </a:lnTo>
                <a:lnTo>
                  <a:pt x="0" y="0"/>
                </a:lnTo>
                <a:close/>
              </a:path>
            </a:pathLst>
          </a:custGeom>
          <a:blipFill>
            <a:blip/>
            <a:stretch>
              <a:fillRect/>
            </a:stretch>
          </a:blipFill>
        </p:spPr>
        <p:txBody>
          <a:bodyPr/>
          <a:lstStyle/>
          <a:p>
            <a:endParaRPr lang="zh-CN" altLang="en-US"/>
          </a:p>
        </p:txBody>
      </p:sp>
      <p:sp>
        <p:nvSpPr>
          <p:cNvPr id="26" name="Freeform 26"/>
          <p:cNvSpPr/>
          <p:nvPr/>
        </p:nvSpPr>
        <p:spPr>
          <a:xfrm>
            <a:off x="11078973" y="3346773"/>
            <a:ext cx="2405912" cy="1716674"/>
          </a:xfrm>
          <a:custGeom>
            <a:avLst/>
            <a:gdLst/>
            <a:ahLst/>
            <a:cxnLst/>
            <a:rect l="l" t="t" r="r" b="b"/>
            <a:pathLst>
              <a:path w="2405912" h="1716674">
                <a:moveTo>
                  <a:pt x="0" y="0"/>
                </a:moveTo>
                <a:lnTo>
                  <a:pt x="2405911" y="0"/>
                </a:lnTo>
                <a:lnTo>
                  <a:pt x="2405911" y="1716674"/>
                </a:lnTo>
                <a:lnTo>
                  <a:pt x="0" y="1716674"/>
                </a:lnTo>
                <a:lnTo>
                  <a:pt x="0" y="0"/>
                </a:lnTo>
                <a:close/>
              </a:path>
            </a:pathLst>
          </a:custGeom>
          <a:blipFill>
            <a:blip/>
            <a:stretch>
              <a:fillRect/>
            </a:stretch>
          </a:blipFill>
        </p:spPr>
        <p:txBody>
          <a:bodyPr/>
          <a:lstStyle/>
          <a:p>
            <a:endParaRPr lang="zh-CN" altLang="en-US"/>
          </a:p>
        </p:txBody>
      </p:sp>
      <p:sp>
        <p:nvSpPr>
          <p:cNvPr id="27" name="Freeform 27"/>
          <p:cNvSpPr/>
          <p:nvPr/>
        </p:nvSpPr>
        <p:spPr>
          <a:xfrm rot="-6984415">
            <a:off x="13979778" y="5180549"/>
            <a:ext cx="5576952" cy="4114800"/>
          </a:xfrm>
          <a:custGeom>
            <a:avLst/>
            <a:gdLst/>
            <a:ahLst/>
            <a:cxnLst/>
            <a:rect l="l" t="t" r="r" b="b"/>
            <a:pathLst>
              <a:path w="5576952" h="4114800">
                <a:moveTo>
                  <a:pt x="0" y="0"/>
                </a:moveTo>
                <a:lnTo>
                  <a:pt x="5576952" y="0"/>
                </a:lnTo>
                <a:lnTo>
                  <a:pt x="5576952" y="4114800"/>
                </a:lnTo>
                <a:lnTo>
                  <a:pt x="0" y="4114800"/>
                </a:lnTo>
                <a:lnTo>
                  <a:pt x="0" y="0"/>
                </a:lnTo>
                <a:close/>
              </a:path>
            </a:pathLst>
          </a:custGeom>
          <a:blipFill>
            <a:blip/>
            <a:stretch>
              <a:fillRect/>
            </a:stretch>
          </a:blipFill>
        </p:spPr>
        <p:txBody>
          <a:bodyPr/>
          <a:lstStyle/>
          <a:p>
            <a:endParaRPr lang="zh-CN" altLang="en-US"/>
          </a:p>
        </p:txBody>
      </p:sp>
      <p:sp>
        <p:nvSpPr>
          <p:cNvPr id="28" name="TextBox 28"/>
          <p:cNvSpPr txBox="1"/>
          <p:nvPr/>
        </p:nvSpPr>
        <p:spPr>
          <a:xfrm>
            <a:off x="1905932" y="610399"/>
            <a:ext cx="4645798" cy="371640"/>
          </a:xfrm>
          <a:prstGeom prst="rect">
            <a:avLst/>
          </a:prstGeom>
        </p:spPr>
        <p:txBody>
          <a:bodyPr lIns="0" tIns="0" rIns="0" bIns="0" rtlCol="0" anchor="t">
            <a:spAutoFit/>
          </a:bodyPr>
          <a:lstStyle/>
          <a:p>
            <a:pPr marL="0" marR="0" lvl="0" indent="0" algn="l" defTabSz="914400" rtl="0" eaLnBrk="1" fontAlgn="auto" latinLnBrk="0" hangingPunct="1">
              <a:lnSpc>
                <a:spcPts val="3070"/>
              </a:lnSpc>
              <a:spcBef>
                <a:spcPts val="0"/>
              </a:spcBef>
              <a:spcAft>
                <a:spcPts val="0"/>
              </a:spcAft>
              <a:buClrTx/>
              <a:buSzTx/>
              <a:buFontTx/>
              <a:buNone/>
              <a:defRPr/>
            </a:pPr>
            <a:r>
              <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rPr>
              <a:t>details</a:t>
            </a:r>
            <a:endPar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29" name="TextBox 29"/>
          <p:cNvSpPr txBox="1"/>
          <p:nvPr/>
        </p:nvSpPr>
        <p:spPr>
          <a:xfrm>
            <a:off x="15393598" y="831342"/>
            <a:ext cx="2071898" cy="375666"/>
          </a:xfrm>
          <a:prstGeom prst="rect">
            <a:avLst/>
          </a:prstGeom>
        </p:spPr>
        <p:txBody>
          <a:bodyPr lIns="0" tIns="0" rIns="0" bIns="0" rtlCol="0" anchor="t">
            <a:spAutoFit/>
          </a:bodyPr>
          <a:lstStyle/>
          <a:p>
            <a:pPr marL="0" marR="0" lvl="0" indent="0" algn="ctr" defTabSz="914400" rtl="0" eaLnBrk="1" fontAlgn="auto" latinLnBrk="0" hangingPunct="1">
              <a:lnSpc>
                <a:spcPts val="3070"/>
              </a:lnSpc>
              <a:spcBef>
                <a:spcPts val="0"/>
              </a:spcBef>
              <a:spcAft>
                <a:spcPts val="0"/>
              </a:spcAft>
              <a:buClrTx/>
              <a:buSzTx/>
              <a:buFontTx/>
              <a:buNone/>
              <a:defRPr/>
            </a:pPr>
            <a:r>
              <a:rPr lang="en-US" sz="2400" dirty="0">
                <a:solidFill>
                  <a:srgbClr val="141414"/>
                </a:solidFill>
                <a:latin typeface="思源宋体" panose="02020400000000000000"/>
                <a:ea typeface="思源宋体" panose="02020400000000000000"/>
                <a:cs typeface="思源宋体" panose="02020400000000000000"/>
                <a:sym typeface="思源宋体" panose="02020400000000000000"/>
              </a:rPr>
              <a:t>DETAILS</a:t>
            </a:r>
            <a:endParaRPr kumimoji="0" lang="en-US" sz="2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30" name="TextBox 30"/>
          <p:cNvSpPr txBox="1"/>
          <p:nvPr/>
        </p:nvSpPr>
        <p:spPr>
          <a:xfrm>
            <a:off x="1032256" y="9578132"/>
            <a:ext cx="4400849" cy="233718"/>
          </a:xfrm>
          <a:prstGeom prst="rect">
            <a:avLst/>
          </a:prstGeom>
        </p:spPr>
        <p:txBody>
          <a:bodyPr lIns="0" tIns="0" rIns="0" bIns="0" rtlCol="0" anchor="t">
            <a:spAutoFit/>
          </a:bodyPr>
          <a:lstStyle/>
          <a:p>
            <a:pPr marL="0" marR="0" lvl="0" indent="0" algn="l" defTabSz="914400" rtl="0" eaLnBrk="1" fontAlgn="auto" latinLnBrk="0" hangingPunct="1">
              <a:lnSpc>
                <a:spcPts val="179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141414"/>
                </a:solidFill>
                <a:effectLst/>
                <a:uLnTx/>
                <a:uFillTx/>
                <a:latin typeface="仿宋" panose="02010609060101010101" pitchFamily="49" charset="-122"/>
                <a:ea typeface="仿宋" panose="02010609060101010101" pitchFamily="49" charset="-122"/>
                <a:cs typeface="思源宋体" panose="02020400000000000000"/>
                <a:sym typeface="思源宋体" panose="02020400000000000000"/>
              </a:rPr>
              <a:t>审题细节</a:t>
            </a:r>
            <a:endParaRPr kumimoji="0" lang="en-US" sz="2800" b="0" i="0" u="none" strike="noStrike" kern="1200" cap="none" spc="0" normalizeH="0" baseline="0" noProof="0" dirty="0">
              <a:ln>
                <a:noFill/>
              </a:ln>
              <a:solidFill>
                <a:srgbClr val="141414"/>
              </a:solidFill>
              <a:effectLst/>
              <a:uLnTx/>
              <a:uFillTx/>
              <a:latin typeface="仿宋" panose="02010609060101010101" pitchFamily="49" charset="-122"/>
              <a:ea typeface="仿宋" panose="02010609060101010101" pitchFamily="49" charset="-122"/>
              <a:cs typeface="思源宋体" panose="02020400000000000000"/>
              <a:sym typeface="思源宋体" panose="02020400000000000000"/>
            </a:endParaRPr>
          </a:p>
        </p:txBody>
      </p:sp>
      <p:sp>
        <p:nvSpPr>
          <p:cNvPr id="31" name="TextBox 31"/>
          <p:cNvSpPr txBox="1"/>
          <p:nvPr/>
        </p:nvSpPr>
        <p:spPr>
          <a:xfrm>
            <a:off x="12858451" y="9529932"/>
            <a:ext cx="4400849" cy="216021"/>
          </a:xfrm>
          <a:prstGeom prst="rect">
            <a:avLst/>
          </a:prstGeom>
        </p:spPr>
        <p:txBody>
          <a:bodyPr lIns="0" tIns="0" rIns="0" bIns="0" rtlCol="0" anchor="t">
            <a:spAutoFit/>
          </a:bodyPr>
          <a:lstStyle/>
          <a:p>
            <a:pPr marL="0" marR="0" lvl="0" indent="0" algn="r" defTabSz="914400" rtl="0" eaLnBrk="1" fontAlgn="auto" latinLnBrk="0" hangingPunct="1">
              <a:lnSpc>
                <a:spcPts val="1790"/>
              </a:lnSpc>
              <a:spcBef>
                <a:spcPts val="0"/>
              </a:spcBef>
              <a:spcAft>
                <a:spcPts val="0"/>
              </a:spcAft>
              <a:buClrTx/>
              <a:buSzTx/>
              <a:buFontTx/>
              <a:buNone/>
              <a:defRPr/>
            </a:pPr>
            <a:r>
              <a:rPr lang="en-US" sz="1400" dirty="0">
                <a:solidFill>
                  <a:srgbClr val="141414"/>
                </a:solidFill>
                <a:latin typeface="思源宋体" panose="02020400000000000000"/>
                <a:ea typeface="思源宋体" panose="02020400000000000000"/>
                <a:cs typeface="思源宋体" panose="02020400000000000000"/>
                <a:sym typeface="思源宋体" panose="02020400000000000000"/>
              </a:rPr>
              <a:t>SWEET </a:t>
            </a:r>
            <a:r>
              <a:rPr lang="en-US" sz="1400" dirty="0" err="1">
                <a:solidFill>
                  <a:srgbClr val="141414"/>
                </a:solidFill>
                <a:latin typeface="思源宋体" panose="02020400000000000000"/>
                <a:ea typeface="思源宋体" panose="02020400000000000000"/>
                <a:cs typeface="思源宋体" panose="02020400000000000000"/>
                <a:sym typeface="思源宋体" panose="02020400000000000000"/>
              </a:rPr>
              <a:t>SWEET</a:t>
            </a:r>
            <a:endParaRPr kumimoji="0" lang="en-US" sz="1400" b="0" i="0" u="none" strike="noStrike" kern="1200" cap="none" spc="0" normalizeH="0" baseline="0" noProof="0" dirty="0">
              <a:ln>
                <a:noFill/>
              </a:ln>
              <a:solidFill>
                <a:srgbClr val="141414"/>
              </a:solidFill>
              <a:effectLst/>
              <a:uLnTx/>
              <a:uFillTx/>
              <a:latin typeface="思源宋体" panose="02020400000000000000"/>
              <a:ea typeface="思源宋体" panose="02020400000000000000"/>
              <a:cs typeface="思源宋体" panose="02020400000000000000"/>
              <a:sym typeface="思源宋体" panose="02020400000000000000"/>
            </a:endParaRPr>
          </a:p>
        </p:txBody>
      </p:sp>
      <p:sp>
        <p:nvSpPr>
          <p:cNvPr id="32" name="TextBox 32"/>
          <p:cNvSpPr txBox="1"/>
          <p:nvPr/>
        </p:nvSpPr>
        <p:spPr>
          <a:xfrm>
            <a:off x="2394065" y="6508198"/>
            <a:ext cx="2444473" cy="1959639"/>
          </a:xfrm>
          <a:prstGeom prst="rect">
            <a:avLst/>
          </a:prstGeom>
        </p:spPr>
        <p:txBody>
          <a:bodyPr lIns="0" tIns="0" rIns="0" bIns="0" rtlCol="0" anchor="t">
            <a:spAutoFit/>
          </a:bodyPr>
          <a:lstStyle/>
          <a:p>
            <a:pPr marL="0" marR="0" lvl="0" indent="0" algn="l" defTabSz="914400" rtl="0" eaLnBrk="1" fontAlgn="auto" latinLnBrk="0" hangingPunct="1">
              <a:lnSpc>
                <a:spcPts val="3905"/>
              </a:lnSpc>
              <a:spcBef>
                <a:spcPts val="0"/>
              </a:spcBef>
              <a:spcAft>
                <a:spcPts val="0"/>
              </a:spcAft>
              <a:buClrTx/>
              <a:buSzTx/>
              <a:buFontTx/>
              <a:buNone/>
              <a:defRPr/>
            </a:pPr>
            <a:r>
              <a:rPr kumimoji="0" lang="en-US" sz="2800" b="0" i="0" u="none" strike="noStrike" kern="1200" cap="none" spc="0" normalizeH="0" baseline="0" noProof="0" dirty="0">
                <a:ln>
                  <a:noFill/>
                </a:ln>
                <a:solidFill>
                  <a:srgbClr val="42413C"/>
                </a:solidFill>
                <a:effectLst/>
                <a:uLnTx/>
                <a:uFillTx/>
                <a:latin typeface="Times New Roman" panose="02020603050405020304" pitchFamily="18" charset="0"/>
                <a:ea typeface="华文中宋" panose="02010600040101010101" pitchFamily="2" charset="-122"/>
                <a:cs typeface="Times New Roman" panose="02020603050405020304" pitchFamily="18" charset="0"/>
                <a:sym typeface="字由点字典黑 2"/>
              </a:rPr>
              <a:t>Email /Personal letter</a:t>
            </a:r>
            <a:endParaRPr kumimoji="0" lang="en-US" sz="2800" b="0" i="0" u="none" strike="noStrike" kern="1200" cap="none" spc="0" normalizeH="0" baseline="0" noProof="0" dirty="0">
              <a:ln>
                <a:noFill/>
              </a:ln>
              <a:solidFill>
                <a:srgbClr val="42413C"/>
              </a:solidFill>
              <a:effectLst/>
              <a:uLnTx/>
              <a:uFillTx/>
              <a:latin typeface="Times New Roman" panose="02020603050405020304" pitchFamily="18" charset="0"/>
              <a:ea typeface="华文中宋" panose="02010600040101010101" pitchFamily="2" charset="-122"/>
              <a:cs typeface="Times New Roman" panose="02020603050405020304" pitchFamily="18" charset="0"/>
              <a:sym typeface="字由点字典黑 2"/>
            </a:endParaRPr>
          </a:p>
          <a:p>
            <a:pPr lvl="0">
              <a:lnSpc>
                <a:spcPts val="3905"/>
              </a:lnSpc>
            </a:pP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rPr>
              <a:t>Short passage / Essay</a:t>
            </a:r>
            <a:endParaRPr kumimoji="0" lang="en-US" sz="2800" b="0" i="0" u="none" strike="noStrike" kern="1200" cap="none" spc="0" normalizeH="0" baseline="0" noProof="0" dirty="0">
              <a:ln>
                <a:noFill/>
              </a:ln>
              <a:solidFill>
                <a:srgbClr val="42413C"/>
              </a:solidFill>
              <a:effectLst/>
              <a:uLnTx/>
              <a:uFillTx/>
              <a:latin typeface="Times New Roman" panose="02020603050405020304" pitchFamily="18" charset="0"/>
              <a:ea typeface="华文中宋" panose="02010600040101010101" pitchFamily="2" charset="-122"/>
              <a:cs typeface="Times New Roman" panose="02020603050405020304" pitchFamily="18" charset="0"/>
              <a:sym typeface="字由点字典黑 2"/>
            </a:endParaRPr>
          </a:p>
        </p:txBody>
      </p:sp>
      <p:sp>
        <p:nvSpPr>
          <p:cNvPr id="35" name="TextBox 35"/>
          <p:cNvSpPr txBox="1"/>
          <p:nvPr/>
        </p:nvSpPr>
        <p:spPr>
          <a:xfrm>
            <a:off x="1028700" y="5048537"/>
            <a:ext cx="4829642" cy="1036321"/>
          </a:xfrm>
          <a:prstGeom prst="rect">
            <a:avLst/>
          </a:prstGeom>
        </p:spPr>
        <p:txBody>
          <a:bodyPr lIns="0" tIns="0" rIns="0" bIns="0" rtlCol="0" anchor="t">
            <a:spAutoFit/>
          </a:bodyPr>
          <a:lstStyle/>
          <a:p>
            <a:pPr marL="0" marR="0" lvl="0" indent="0" algn="ctr" defTabSz="914400" rtl="0" eaLnBrk="1" fontAlgn="auto" latinLnBrk="0" hangingPunct="1">
              <a:lnSpc>
                <a:spcPts val="8925"/>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体裁</a:t>
            </a:r>
            <a:endParaRPr kumimoji="0" 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36" name="TextBox 36"/>
          <p:cNvSpPr txBox="1"/>
          <p:nvPr/>
        </p:nvSpPr>
        <p:spPr>
          <a:xfrm>
            <a:off x="5389202" y="5048537"/>
            <a:ext cx="4829642" cy="1036321"/>
          </a:xfrm>
          <a:prstGeom prst="rect">
            <a:avLst/>
          </a:prstGeom>
        </p:spPr>
        <p:txBody>
          <a:bodyPr lIns="0" tIns="0" rIns="0" bIns="0" rtlCol="0" anchor="t">
            <a:spAutoFit/>
          </a:bodyPr>
          <a:lstStyle/>
          <a:p>
            <a:pPr marL="0" marR="0" lvl="0" indent="0" algn="ctr" defTabSz="914400" rtl="0" eaLnBrk="1" fontAlgn="auto" latinLnBrk="0" hangingPunct="1">
              <a:lnSpc>
                <a:spcPts val="8925"/>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语气</a:t>
            </a:r>
            <a:endParaRPr kumimoji="0" 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37" name="TextBox 37"/>
          <p:cNvSpPr txBox="1"/>
          <p:nvPr/>
        </p:nvSpPr>
        <p:spPr>
          <a:xfrm>
            <a:off x="9749704" y="5048537"/>
            <a:ext cx="4829642" cy="1036321"/>
          </a:xfrm>
          <a:prstGeom prst="rect">
            <a:avLst/>
          </a:prstGeom>
        </p:spPr>
        <p:txBody>
          <a:bodyPr lIns="0" tIns="0" rIns="0" bIns="0" rtlCol="0" anchor="t">
            <a:spAutoFit/>
          </a:bodyPr>
          <a:lstStyle/>
          <a:p>
            <a:pPr marL="0" marR="0" lvl="0" indent="0" algn="ctr" defTabSz="914400" rtl="0" eaLnBrk="1" fontAlgn="auto" latinLnBrk="0" hangingPunct="1">
              <a:lnSpc>
                <a:spcPts val="8925"/>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时态人称</a:t>
            </a:r>
            <a:endParaRPr kumimoji="0" lang="en-US" sz="48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sp>
        <p:nvSpPr>
          <p:cNvPr id="41" name="TextBox 41"/>
          <p:cNvSpPr txBox="1"/>
          <p:nvPr/>
        </p:nvSpPr>
        <p:spPr>
          <a:xfrm>
            <a:off x="9691271" y="1333672"/>
            <a:ext cx="8268211" cy="1549719"/>
          </a:xfrm>
          <a:prstGeom prst="rect">
            <a:avLst/>
          </a:prstGeom>
        </p:spPr>
        <p:txBody>
          <a:bodyPr lIns="0" tIns="0" rIns="0" bIns="0" rtlCol="0" anchor="t">
            <a:spAutoFit/>
          </a:bodyPr>
          <a:lstStyle/>
          <a:p>
            <a:pPr marL="0" marR="0" lvl="0" indent="0" algn="ctr" defTabSz="914400" rtl="0" eaLnBrk="1" fontAlgn="auto" latinLnBrk="0" hangingPunct="1">
              <a:lnSpc>
                <a:spcPts val="13385"/>
              </a:lnSpc>
              <a:spcBef>
                <a:spcPts val="0"/>
              </a:spcBef>
              <a:spcAft>
                <a:spcPts val="0"/>
              </a:spcAft>
              <a:buClrTx/>
              <a:buSzTx/>
              <a:buFontTx/>
              <a:buNone/>
              <a:defRPr/>
            </a:pPr>
            <a:r>
              <a:rPr kumimoji="0" lang="en-US" sz="72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rPr>
              <a:t>checklist</a:t>
            </a:r>
            <a:endParaRPr kumimoji="0" lang="en-US" sz="7200" b="0" i="0" u="none" strike="noStrike" kern="1200" cap="none" spc="0" normalizeH="0" baseline="0" noProof="0" dirty="0">
              <a:ln>
                <a:noFill/>
              </a:ln>
              <a:solidFill>
                <a:srgbClr val="42413C"/>
              </a:solidFill>
              <a:effectLst/>
              <a:uLnTx/>
              <a:uFillTx/>
              <a:latin typeface="可画标题黑-简" panose="020B0500000000000000"/>
              <a:ea typeface="可画标题黑-简" panose="020B0500000000000000"/>
              <a:cs typeface="可画标题黑-简" panose="020B0500000000000000"/>
              <a:sym typeface="可画标题黑-简" panose="020B0500000000000000"/>
            </a:endParaRPr>
          </a:p>
        </p:txBody>
      </p:sp>
      <p:grpSp>
        <p:nvGrpSpPr>
          <p:cNvPr id="43" name="Group 15"/>
          <p:cNvGrpSpPr/>
          <p:nvPr/>
        </p:nvGrpSpPr>
        <p:grpSpPr>
          <a:xfrm>
            <a:off x="1990799" y="7620301"/>
            <a:ext cx="195449" cy="195449"/>
            <a:chOff x="0" y="0"/>
            <a:chExt cx="812800" cy="812800"/>
          </a:xfrm>
        </p:grpSpPr>
        <p:sp>
          <p:nvSpPr>
            <p:cNvPr id="44"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45" name="TextBox 17"/>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18"/>
          <p:cNvGrpSpPr/>
          <p:nvPr/>
        </p:nvGrpSpPr>
        <p:grpSpPr>
          <a:xfrm>
            <a:off x="6361097" y="7670907"/>
            <a:ext cx="195449" cy="195449"/>
            <a:chOff x="0" y="0"/>
            <a:chExt cx="812800" cy="812800"/>
          </a:xfrm>
        </p:grpSpPr>
        <p:sp>
          <p:nvSpPr>
            <p:cNvPr id="47"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CBC05"/>
            </a:solidFill>
          </p:spPr>
          <p:txBody>
            <a:bodyPr/>
            <a:lstStyle/>
            <a:p>
              <a:endParaRPr lang="zh-CN" altLang="en-US"/>
            </a:p>
          </p:txBody>
        </p:sp>
        <p:sp>
          <p:nvSpPr>
            <p:cNvPr id="48" name="TextBox 20"/>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9" name="TextBox 32"/>
          <p:cNvSpPr txBox="1"/>
          <p:nvPr/>
        </p:nvSpPr>
        <p:spPr>
          <a:xfrm>
            <a:off x="6746145" y="6508197"/>
            <a:ext cx="2444473" cy="1959639"/>
          </a:xfrm>
          <a:prstGeom prst="rect">
            <a:avLst/>
          </a:prstGeom>
        </p:spPr>
        <p:txBody>
          <a:bodyPr lIns="0" tIns="0" rIns="0" bIns="0" rtlCol="0" anchor="t">
            <a:spAutoFit/>
          </a:bodyPr>
          <a:lstStyle/>
          <a:p>
            <a:pPr lvl="0">
              <a:lnSpc>
                <a:spcPts val="3905"/>
              </a:lnSpc>
            </a:pPr>
            <a:r>
              <a:rPr lang="en-US" sz="2800" b="1"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rPr>
              <a:t>Casual</a:t>
            </a: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rPr>
              <a:t>, friendly, conversational</a:t>
            </a:r>
            <a:endPar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endParaRPr>
          </a:p>
          <a:p>
            <a:pPr lvl="0">
              <a:lnSpc>
                <a:spcPts val="3905"/>
              </a:lnSpc>
            </a:pPr>
            <a:r>
              <a:rPr lang="en-US" sz="2800" b="1"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rPr>
              <a:t>Formal</a:t>
            </a: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rPr>
              <a:t>, gentle, reflective</a:t>
            </a:r>
            <a:endParaRPr kumimoji="0" lang="en-US" sz="2800" b="0" i="0" u="none" strike="noStrike" kern="1200" cap="none" spc="0" normalizeH="0" baseline="0" noProof="0" dirty="0">
              <a:ln>
                <a:noFill/>
              </a:ln>
              <a:solidFill>
                <a:srgbClr val="42413C"/>
              </a:solidFill>
              <a:effectLst/>
              <a:uLnTx/>
              <a:uFillTx/>
              <a:latin typeface="Times New Roman" panose="02020603050405020304" pitchFamily="18" charset="0"/>
              <a:ea typeface="华文中宋" panose="02010600040101010101" pitchFamily="2" charset="-122"/>
              <a:cs typeface="Times New Roman" panose="02020603050405020304" pitchFamily="18" charset="0"/>
              <a:sym typeface="字由点字典黑 2"/>
            </a:endParaRPr>
          </a:p>
        </p:txBody>
      </p:sp>
      <p:sp>
        <p:nvSpPr>
          <p:cNvPr id="53" name="TextBox 32"/>
          <p:cNvSpPr txBox="1"/>
          <p:nvPr/>
        </p:nvSpPr>
        <p:spPr>
          <a:xfrm>
            <a:off x="11008036" y="6512282"/>
            <a:ext cx="2659011" cy="1783309"/>
          </a:xfrm>
          <a:prstGeom prst="rect">
            <a:avLst/>
          </a:prstGeom>
        </p:spPr>
        <p:txBody>
          <a:bodyPr wrap="square" lIns="0" tIns="0" rIns="0" bIns="0" rtlCol="0" anchor="t">
            <a:spAutoFit/>
          </a:bodyPr>
          <a:lstStyle/>
          <a:p>
            <a:pPr lvl="0">
              <a:lnSpc>
                <a:spcPts val="3905"/>
              </a:lnSpc>
            </a:pP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rPr>
              <a:t>“I”  “we” “he/she”</a:t>
            </a:r>
            <a:endPar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endParaRPr>
          </a:p>
          <a:p>
            <a:pPr lvl="0">
              <a:lnSpc>
                <a:spcPts val="3400"/>
              </a:lnSpc>
            </a:pPr>
            <a:r>
              <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rPr>
              <a:t>simple past tense + present tense for reflection</a:t>
            </a:r>
            <a:endParaRPr lang="en-US" sz="2800" dirty="0">
              <a:solidFill>
                <a:srgbClr val="42413C"/>
              </a:solidFill>
              <a:latin typeface="Times New Roman" panose="02020603050405020304" pitchFamily="18" charset="0"/>
              <a:ea typeface="华文中宋" panose="02010600040101010101" pitchFamily="2" charset="-122"/>
              <a:cs typeface="Times New Roman" panose="02020603050405020304" pitchFamily="18" charset="0"/>
              <a:sym typeface="字由点字典黑 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barn(inVertical)">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barn(inVertical)">
                                      <p:cBhvr>
                                        <p:cTn id="1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9" grpId="0"/>
      <p:bldP spid="5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10982</Words>
  <Application>WPS 演示</Application>
  <PresentationFormat>自定义</PresentationFormat>
  <Paragraphs>389</Paragraphs>
  <Slides>15</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15</vt:i4>
      </vt:variant>
    </vt:vector>
  </HeadingPairs>
  <TitlesOfParts>
    <vt:vector size="35" baseType="lpstr">
      <vt:lpstr>Arial</vt:lpstr>
      <vt:lpstr>宋体</vt:lpstr>
      <vt:lpstr>Wingdings</vt:lpstr>
      <vt:lpstr>思源宋体</vt:lpstr>
      <vt:lpstr>可画标题黑-简</vt:lpstr>
      <vt:lpstr>字由点字典黑 1</vt:lpstr>
      <vt:lpstr>Times New Roman</vt:lpstr>
      <vt:lpstr>Calibri</vt:lpstr>
      <vt:lpstr>ui-sans-serif</vt:lpstr>
      <vt:lpstr>等线</vt:lpstr>
      <vt:lpstr>仿宋</vt:lpstr>
      <vt:lpstr>华文中宋</vt:lpstr>
      <vt:lpstr>字由点字典黑 2</vt:lpstr>
      <vt:lpstr>微软雅黑</vt:lpstr>
      <vt:lpstr>Arial Unicode MS</vt:lpstr>
      <vt:lpstr>Segoe Print</vt:lpstr>
      <vt:lpstr>HelveticaNeue</vt:lpstr>
      <vt:lpstr>华文新魏</vt:lpstr>
      <vt:lpstr>黑体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黄色趣味插画风通用PPT演示文稿</dc:title>
  <dc:creator/>
  <cp:lastModifiedBy>Administrator</cp:lastModifiedBy>
  <cp:revision>9</cp:revision>
  <dcterms:created xsi:type="dcterms:W3CDTF">2006-08-16T00:00:00Z</dcterms:created>
  <dcterms:modified xsi:type="dcterms:W3CDTF">2026-04-15T03:01:43Z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{"Label":"1","ContentProducer":"001191110105MA01AN806X00000","ProduceID":"DAHGu1l9shw","ReservedCode1":"","ContentPropagator":"001191110105MA01AN806X00000","PropagateID":"DAHGu1l9shw","ReservedCode2":""}</vt:lpwstr>
  </property>
  <property fmtid="{D5CDD505-2E9C-101B-9397-08002B2CF9AE}" pid="3" name="KSOProductBuildVer">
    <vt:lpwstr>2052-11.8.2.7978</vt:lpwstr>
  </property>
</Properties>
</file>