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29"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22"/>
        <p:guide pos="388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9.png"/><Relationship Id="rId3" Type="http://schemas.openxmlformats.org/officeDocument/2006/relationships/tags" Target="../tags/tag37.xml"/><Relationship Id="rId2" Type="http://schemas.openxmlformats.org/officeDocument/2006/relationships/tags" Target="../tags/tag36.xml"/><Relationship Id="rId14" Type="http://schemas.openxmlformats.org/officeDocument/2006/relationships/notesSlide" Target="../notesSlides/notesSlide7.xml"/><Relationship Id="rId13" Type="http://schemas.openxmlformats.org/officeDocument/2006/relationships/slideLayout" Target="../slideLayouts/slideLayout2.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2.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notesSlide" Target="../notesSlides/notesSlide11.xml"/><Relationship Id="rId11" Type="http://schemas.openxmlformats.org/officeDocument/2006/relationships/slideLayout" Target="../slideLayouts/slideLayout2.xml"/><Relationship Id="rId10" Type="http://schemas.openxmlformats.org/officeDocument/2006/relationships/tags" Target="../tags/tag89.xml"/><Relationship Id="rId1" Type="http://schemas.openxmlformats.org/officeDocument/2006/relationships/tags" Target="../tags/tag8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327660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According to the text, what is the predicted impact on Atlantic corals if global warming exceeds 2</a:t>
            </a:r>
            <a:r>
              <a:rPr lang="en-US" altLang="en-US" sz="2300" b="0" i="0" smtClean="0">
                <a:latin typeface="Times New Roman" panose="02020603050405020304" charset="0"/>
                <a:ea typeface="华文中宋" panose="02010600040101010101" charset="-122"/>
                <a:cs typeface="Times New Roman" panose="02020603050405020304" charset="0"/>
              </a:rPr>
              <a:t>°</a:t>
            </a:r>
            <a:r>
              <a:rPr lang="en-US" altLang="zh-CN" sz="2300" b="0" i="0" smtClean="0">
                <a:latin typeface="Times New Roman" panose="02020603050405020304" charset="0"/>
                <a:ea typeface="华文中宋" panose="02010600040101010101" charset="-122"/>
                <a:cs typeface="Times New Roman" panose="02020603050405020304" charset="0"/>
              </a:rPr>
              <a:t>C above pre-industrial levels?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About 70% will stop growing by 2040.</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Nearly all could disappear within decades.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Over 60% near Florida will cease growth.</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A quarter will be eroded by rising seas.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521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concern expressed by researchers in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The economic losses caused by reef degradation.</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The collapse of coral reefs under climate change.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The geographic distribution of endangered reefs.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The insufficient protection measures for corals.</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6265" y="2385695"/>
            <a:ext cx="478155" cy="318135"/>
          </a:xfrm>
          <a:prstGeom prst="rect">
            <a:avLst/>
          </a:prstGeom>
        </p:spPr>
      </p:pic>
      <p:pic>
        <p:nvPicPr>
          <p:cNvPr id="8" name="图片 7"/>
          <p:cNvPicPr>
            <a:picLocks noChangeAspect="1"/>
          </p:cNvPicPr>
          <p:nvPr/>
        </p:nvPicPr>
        <p:blipFill>
          <a:blip r:embed="rId3"/>
          <a:stretch>
            <a:fillRect/>
          </a:stretch>
        </p:blipFill>
        <p:spPr>
          <a:xfrm>
            <a:off x="1864360"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22986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solidFill>
                  <a:srgbClr val="0000FF"/>
                </a:solidFill>
                <a:latin typeface="Times New Roman" panose="02020603050405020304" charset="0"/>
                <a:cs typeface="Times New Roman" panose="02020603050405020304" charset="0"/>
                <a:sym typeface="+mn-ea"/>
              </a:rPr>
              <a:t>slash</a:t>
            </a:r>
            <a:r>
              <a:rPr lang="en-US" altLang="zh-CN" sz="2800">
                <a:latin typeface="Times New Roman" panose="02020603050405020304" charset="0"/>
                <a:ea typeface="华文中宋" panose="02010600040101010101" charset="-122"/>
                <a:cs typeface="Times New Roman" panose="02020603050405020304" charset="0"/>
                <a:sym typeface="+mn-ea"/>
              </a:rPr>
              <a:t>:  to reduce sth by a large amount</a:t>
            </a:r>
            <a:r>
              <a:rPr lang="en-US"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大幅度削减；大大降低</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mayor will have to slash the city's already bare-bones budget.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市长将不得不削减该市已经降到最低限度的预算</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devastate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completely destroy a place or an area</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彻底破坏；摧毁；毁灭</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tsunami devastated parts of Indonesia and other countries in the region.</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en-US" altLang="en-US"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这次海啸严重破坏了印度尼西亚和该区域其他国家的部分地区。</a:t>
            </a:r>
            <a:endParaRPr lang="zh-CN" altLang="en-US" sz="2800">
              <a:latin typeface="华文中宋" panose="02010600040101010101" charset="-122"/>
              <a:ea typeface="华文中宋" panose="02010600040101010101" charset="-122"/>
              <a:cs typeface="华文中宋" panose="02010600040101010101" charset="-122"/>
            </a:endParaRPr>
          </a:p>
          <a:p>
            <a:pPr indent="0" algn="l">
              <a:lnSpc>
                <a:spcPct val="90000"/>
              </a:lnSpc>
              <a:spcBef>
                <a:spcPts val="1000"/>
              </a:spcBef>
              <a:buClrTx/>
              <a:buSzTx/>
              <a:buFont typeface="Wingdings" panose="05000000000000000000" charset="0"/>
              <a:buNone/>
            </a:pPr>
            <a:r>
              <a:rPr sz="2800">
                <a:latin typeface="华文中宋" panose="02010600040101010101" charset="-122"/>
                <a:ea typeface="华文中宋" panose="02010600040101010101" charset="-122"/>
                <a:cs typeface="华文中宋" panose="02010600040101010101" charset="-122"/>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266700" y="2458720"/>
            <a:ext cx="92100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workforce has been slashed by half.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66700" y="5847715"/>
            <a:ext cx="865822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bomb devastated much of the old part of the city</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18080" y="1936750"/>
            <a:ext cx="7294245" cy="521970"/>
          </a:xfrm>
          <a:prstGeom prst="rect">
            <a:avLst/>
          </a:prstGeom>
          <a:noFill/>
        </p:spPr>
        <p:txBody>
          <a:bodyPr wrap="square" rtlCol="0" anchor="t">
            <a:spAutoFit/>
          </a:bodyPr>
          <a:lstStyle/>
          <a:p>
            <a:r>
              <a:rPr lang="zh-CN" altLang="en-US" sz="2800">
                <a:ea typeface="华文中宋" panose="02010600040101010101" charset="-122"/>
              </a:rPr>
              <a:t>职工人数裁减了一半。</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92430" y="2892425"/>
            <a:ext cx="6062980" cy="2032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461010" y="6271895"/>
            <a:ext cx="7535545" cy="323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75865" y="517144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这颗炸弹炸毁了旧城的一大片地方。</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159385" y="193675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17144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251650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394335" y="832485"/>
            <a:ext cx="11502390"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That's the stark conclusion of a new analysis of more than 400 of the ocean's reefs, which predicts that more than 70% of them will begin dying by 2040 even under an optimistic climate scenario.</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nvSpPr>
        <p:spPr>
          <a:xfrm>
            <a:off x="284480" y="2072640"/>
            <a:ext cx="1161161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一项对</a:t>
            </a:r>
            <a:r>
              <a:rPr lang="en-US" altLang="zh-CN" sz="2200">
                <a:latin typeface="Times New Roman" panose="02020603050405020304" charset="0"/>
                <a:ea typeface="华文中宋" panose="02010600040101010101" charset="-122"/>
                <a:cs typeface="Times New Roman" panose="02020603050405020304" charset="0"/>
              </a:rPr>
              <a:t> 400 </a:t>
            </a:r>
            <a:r>
              <a:rPr lang="zh-CN" altLang="en-US" sz="2200">
                <a:latin typeface="Times New Roman" panose="02020603050405020304" charset="0"/>
                <a:ea typeface="华文中宋" panose="02010600040101010101" charset="-122"/>
                <a:cs typeface="Times New Roman" panose="02020603050405020304" charset="0"/>
              </a:rPr>
              <a:t>多个海洋珊瑚礁的新分析得出了这一严峻结论：即便在乐观的气候预测情景下，到</a:t>
            </a:r>
            <a:r>
              <a:rPr lang="en-US" altLang="zh-CN" sz="2200">
                <a:latin typeface="Times New Roman" panose="02020603050405020304" charset="0"/>
                <a:ea typeface="华文中宋" panose="02010600040101010101" charset="-122"/>
                <a:cs typeface="Times New Roman" panose="02020603050405020304" charset="0"/>
              </a:rPr>
              <a:t> 2040 </a:t>
            </a:r>
            <a:r>
              <a:rPr lang="zh-CN" altLang="en-US" sz="2200">
                <a:latin typeface="Times New Roman" panose="02020603050405020304" charset="0"/>
                <a:ea typeface="华文中宋" panose="02010600040101010101" charset="-122"/>
                <a:cs typeface="Times New Roman" panose="02020603050405020304" charset="0"/>
              </a:rPr>
              <a:t>年，超过</a:t>
            </a:r>
            <a:r>
              <a:rPr lang="en-US" altLang="zh-CN" sz="2200">
                <a:latin typeface="Times New Roman" panose="02020603050405020304" charset="0"/>
                <a:ea typeface="华文中宋" panose="02010600040101010101" charset="-122"/>
                <a:cs typeface="Times New Roman" panose="02020603050405020304" charset="0"/>
              </a:rPr>
              <a:t> 70%</a:t>
            </a:r>
            <a:r>
              <a:rPr lang="zh-CN" altLang="en-US" sz="2200">
                <a:latin typeface="Times New Roman" panose="02020603050405020304" charset="0"/>
                <a:ea typeface="华文中宋" panose="02010600040101010101" charset="-122"/>
                <a:cs typeface="Times New Roman" panose="02020603050405020304" charset="0"/>
              </a:rPr>
              <a:t>的珊瑚礁也将开始消亡。</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45110" y="3900170"/>
            <a:ext cx="11751310" cy="247015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4077335"/>
            <a:ext cx="11603355"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“The reefs have changed so much that they're not even slightly doing what the reefs of the past used to do,” co-author Alice Webb, a marine ecologist at Britain's University of Exeter, tells The New York Times.</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nvSpPr>
        <p:spPr>
          <a:xfrm>
            <a:off x="461010" y="5276215"/>
            <a:ext cx="1131951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该研究的合著者、英国埃克塞特大学的海洋生态学家艾丽斯</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韦伯告诉《纽约时报》：</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这些珊瑚礁的变化如此之大，以至于它们甚至不再像过去那样发挥原有的作用了。</a:t>
            </a:r>
            <a:r>
              <a:rPr lang="en-US" altLang="zh-CN" sz="2200">
                <a:latin typeface="Times New Roman" panose="02020603050405020304" charset="0"/>
                <a:ea typeface="华文中宋" panose="02010600040101010101" charset="-122"/>
                <a:cs typeface="Times New Roman" panose="02020603050405020304" charset="0"/>
              </a:rPr>
              <a:t>”</a:t>
            </a:r>
            <a:endParaRPr lang="en-US" altLang="zh-CN"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75690" y="217805"/>
            <a:ext cx="10040620" cy="1014730"/>
          </a:xfrm>
          <a:prstGeom prst="rect">
            <a:avLst/>
          </a:prstGeom>
          <a:noFill/>
        </p:spPr>
        <p:txBody>
          <a:bodyPr wrap="square" rtlCol="0" anchor="t">
            <a:spAutoFit/>
          </a:bodyPr>
          <a:p>
            <a:pPr algn="ctr">
              <a:buClrTx/>
              <a:buSzTx/>
              <a:buFontTx/>
            </a:pPr>
            <a:r>
              <a:rPr lang="en-US" altLang="zh-CN" sz="3200" b="1">
                <a:sym typeface="+mn-ea"/>
              </a:rPr>
              <a:t>3. Cool runners of the desert  </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沙漠甲虫跑步降温</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518526" y="1293495"/>
            <a:ext cx="9154948" cy="514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504825"/>
            <a:ext cx="12210415" cy="6353175"/>
          </a:xfrm>
          <a:prstGeom prst="rect">
            <a:avLst/>
          </a:prstGeom>
          <a:noFill/>
        </p:spPr>
        <p:txBody>
          <a:bodyPr wrap="square" rtlCol="0" anchor="t">
            <a:noAutofit/>
          </a:bodyPr>
          <a:p>
            <a:pPr indent="349250" fontAlgn="auto">
              <a:lnSpc>
                <a:spcPct val="100000"/>
              </a:lnSpc>
            </a:pPr>
            <a:r>
              <a:rPr lang="en-US" altLang="zh-CN" sz="2250">
                <a:latin typeface="Times New Roman" panose="02020603050405020304" charset="0"/>
                <a:cs typeface="Times New Roman" panose="02020603050405020304" charset="0"/>
              </a:rPr>
              <a:t>The namib desert beetle runs as fast as possible to cool itself down in the blistering heat. Reported in the </a:t>
            </a:r>
            <a:r>
              <a:rPr lang="en-US" altLang="zh-CN" sz="2250" i="1">
                <a:latin typeface="Times New Roman" panose="02020603050405020304" charset="0"/>
                <a:cs typeface="Times New Roman" panose="02020603050405020304" charset="0"/>
              </a:rPr>
              <a:t>Journal of Experimental Biology</a:t>
            </a:r>
            <a:r>
              <a:rPr lang="en-US" altLang="zh-CN" sz="2250">
                <a:latin typeface="Times New Roman" panose="02020603050405020304" charset="0"/>
                <a:cs typeface="Times New Roman" panose="02020603050405020304" charset="0"/>
              </a:rPr>
              <a:t>, this is the first non-flying animal known to use exercise to cool off.</a:t>
            </a:r>
            <a:endParaRPr lang="en-US" altLang="zh-CN" sz="2250">
              <a:latin typeface="Times New Roman" panose="02020603050405020304" charset="0"/>
              <a:cs typeface="Times New Roman" panose="02020603050405020304" charset="0"/>
            </a:endParaRPr>
          </a:p>
          <a:p>
            <a:pPr indent="349250" fontAlgn="auto">
              <a:lnSpc>
                <a:spcPct val="100000"/>
              </a:lnSpc>
            </a:pPr>
            <a:r>
              <a:rPr lang="en-US" altLang="zh-CN" sz="2250">
                <a:latin typeface="Times New Roman" panose="02020603050405020304" charset="0"/>
                <a:cs typeface="Times New Roman" panose="02020603050405020304" charset="0"/>
              </a:rPr>
              <a:t>In their relentless search for food and mates, male Namib Desert beetles spend their days travelling across the dunes of the Namib Desert on the south-west coast of Africa, occasionally taking breaks in rare patches of shade. When moving over the 50</a:t>
            </a:r>
            <a:r>
              <a:rPr lang="en-US" altLang="en-US" sz="2250">
                <a:latin typeface="Times New Roman" panose="02020603050405020304" charset="0"/>
                <a:cs typeface="Times New Roman" panose="02020603050405020304" charset="0"/>
              </a:rPr>
              <a:t>°</a:t>
            </a:r>
            <a:r>
              <a:rPr lang="en-US" altLang="zh-CN" sz="2250">
                <a:latin typeface="Times New Roman" panose="02020603050405020304" charset="0"/>
                <a:cs typeface="Times New Roman" panose="02020603050405020304" charset="0"/>
              </a:rPr>
              <a:t>C sand, these tiny, flightless beetles </a:t>
            </a:r>
            <a:r>
              <a:rPr lang="en-US" altLang="zh-CN" sz="2250">
                <a:solidFill>
                  <a:schemeClr val="tx1"/>
                </a:solidFill>
                <a:latin typeface="Times New Roman" panose="02020603050405020304" charset="0"/>
                <a:cs typeface="Times New Roman" panose="02020603050405020304" charset="0"/>
              </a:rPr>
              <a:t>sprint </a:t>
            </a:r>
            <a:r>
              <a:rPr lang="en-US" altLang="zh-CN" sz="2250">
                <a:latin typeface="Times New Roman" panose="02020603050405020304" charset="0"/>
                <a:cs typeface="Times New Roman" panose="02020603050405020304" charset="0"/>
              </a:rPr>
              <a:t>at speeds of 1m/s using long legs that lift their disc-shaped bodies about 15mm above the ground, where the air is 10–15</a:t>
            </a:r>
            <a:r>
              <a:rPr lang="en-US" altLang="en-US" sz="2250">
                <a:latin typeface="Times New Roman" panose="02020603050405020304" charset="0"/>
                <a:cs typeface="Times New Roman" panose="02020603050405020304" charset="0"/>
              </a:rPr>
              <a:t>°</a:t>
            </a:r>
            <a:r>
              <a:rPr lang="en-US" altLang="zh-CN" sz="2250">
                <a:latin typeface="Times New Roman" panose="02020603050405020304" charset="0"/>
                <a:cs typeface="Times New Roman" panose="02020603050405020304" charset="0"/>
              </a:rPr>
              <a:t>C cooler thanks to wind from the Atlantic.</a:t>
            </a:r>
            <a:endParaRPr lang="en-US" altLang="zh-CN" sz="2250">
              <a:latin typeface="Times New Roman" panose="02020603050405020304" charset="0"/>
              <a:cs typeface="Times New Roman" panose="02020603050405020304" charset="0"/>
            </a:endParaRPr>
          </a:p>
          <a:p>
            <a:pPr indent="349250" fontAlgn="auto">
              <a:lnSpc>
                <a:spcPct val="100000"/>
              </a:lnSpc>
            </a:pPr>
            <a:r>
              <a:rPr lang="en-US" altLang="zh-CN" sz="2250">
                <a:latin typeface="Times New Roman" panose="02020603050405020304" charset="0"/>
                <a:cs typeface="Times New Roman" panose="02020603050405020304" charset="0"/>
              </a:rPr>
              <a:t>To carry out the study, researchers took the temperatures of both living and dead beetles. They then released the live beetles back onto the dunes and placed the dead beetles 15mm above the sand in the sun. Next, they compared the live beetles’ body temperature 30 seconds into a sprint with that of the stationary insects. Despite having been exercising under intense solar radiation, the sprinting beetles were, on average, 1.5</a:t>
            </a:r>
            <a:r>
              <a:rPr lang="en-US" altLang="en-US" sz="2250">
                <a:latin typeface="Times New Roman" panose="02020603050405020304" charset="0"/>
                <a:cs typeface="Times New Roman" panose="02020603050405020304" charset="0"/>
              </a:rPr>
              <a:t>°</a:t>
            </a:r>
            <a:r>
              <a:rPr lang="en-US" altLang="zh-CN" sz="2250">
                <a:latin typeface="Times New Roman" panose="02020603050405020304" charset="0"/>
                <a:cs typeface="Times New Roman" panose="02020603050405020304" charset="0"/>
              </a:rPr>
              <a:t>C cooler than their dead </a:t>
            </a:r>
            <a:r>
              <a:rPr lang="en-US" altLang="zh-CN" sz="2250">
                <a:solidFill>
                  <a:srgbClr val="0000FF"/>
                </a:solidFill>
                <a:latin typeface="Times New Roman" panose="02020603050405020304" charset="0"/>
                <a:cs typeface="Times New Roman" panose="02020603050405020304" charset="0"/>
              </a:rPr>
              <a:t>counterpart</a:t>
            </a:r>
            <a:r>
              <a:rPr lang="en-US" altLang="zh-CN" sz="2250">
                <a:latin typeface="Times New Roman" panose="02020603050405020304" charset="0"/>
                <a:cs typeface="Times New Roman" panose="02020603050405020304" charset="0"/>
              </a:rPr>
              <a:t>s. The researchers discovered that </a:t>
            </a:r>
            <a:r>
              <a:rPr lang="en-US" altLang="zh-CN" sz="2250">
                <a:solidFill>
                  <a:srgbClr val="0000FF"/>
                </a:solidFill>
                <a:latin typeface="Times New Roman" panose="02020603050405020304" charset="0"/>
                <a:cs typeface="Times New Roman" panose="02020603050405020304" charset="0"/>
              </a:rPr>
              <a:t>convection </a:t>
            </a:r>
            <a:r>
              <a:rPr lang="en-US" altLang="zh-CN" sz="2250">
                <a:latin typeface="Times New Roman" panose="02020603050405020304" charset="0"/>
                <a:cs typeface="Times New Roman" panose="02020603050405020304" charset="0"/>
              </a:rPr>
              <a:t>was behind this cooling effect, with heat from the insects’ bodies transferring to the colder surrounding air.</a:t>
            </a:r>
            <a:endParaRPr lang="en-US" altLang="zh-CN" sz="2250">
              <a:latin typeface="Times New Roman" panose="02020603050405020304" charset="0"/>
              <a:cs typeface="Times New Roman" panose="02020603050405020304" charset="0"/>
            </a:endParaRPr>
          </a:p>
          <a:p>
            <a:pPr indent="349250" fontAlgn="auto">
              <a:lnSpc>
                <a:spcPct val="100000"/>
              </a:lnSpc>
            </a:pPr>
            <a:r>
              <a:rPr lang="en-US" altLang="zh-CN" sz="2250">
                <a:latin typeface="Times New Roman" panose="02020603050405020304" charset="0"/>
                <a:cs typeface="Times New Roman" panose="02020603050405020304" charset="0"/>
              </a:rPr>
              <a:t>The scientists think that Namib Desert beetles are probably not alone in using convection to cool off. “A unique strategy has come to light,” says Meredith Johnson from North Dakota State University, who took part in the research. “It defies conventional understanding that exercise adds heat to the body.”</a:t>
            </a:r>
            <a:endParaRPr lang="en-US" altLang="zh-CN" sz="225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BBC Wildlife</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October, 2025 P15)</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037715" y="650240"/>
            <a:ext cx="8441690" cy="188658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1. How do the beetles manage to stay cooler while sprinting?</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They sweat through their long legs.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They run into the wind from the Atlantic.</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Their bodies are lifted into cooler air by their long legs.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They frequently stop in patches of shade.</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037715" y="2999105"/>
            <a:ext cx="8383905" cy="1014730"/>
          </a:xfrm>
          <a:prstGeom prst="rect">
            <a:avLst/>
          </a:prstGeom>
          <a:solidFill>
            <a:schemeClr val="bg2"/>
          </a:solidFill>
          <a:ln w="34925" cmpd="sng">
            <a:noFill/>
            <a:prstDash val="sysDash"/>
          </a:ln>
        </p:spPr>
        <p:txBody>
          <a:bodyPr wrap="square">
            <a:spAutoFit/>
          </a:bodyPr>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2. The word “defies” in the last paragraph is closest in meaning to ________.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A. supports          B. challenges          C. explains           D. follows</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37715" y="4665345"/>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1979930" y="1785620"/>
            <a:ext cx="379466" cy="396000"/>
          </a:xfrm>
          <a:prstGeom prst="rect">
            <a:avLst/>
          </a:prstGeom>
        </p:spPr>
      </p:pic>
      <p:sp>
        <p:nvSpPr>
          <p:cNvPr id="13" name="矩形 12"/>
          <p:cNvSpPr/>
          <p:nvPr>
            <p:custDataLst>
              <p:tags r:id="rId6"/>
            </p:custDataLst>
          </p:nvPr>
        </p:nvSpPr>
        <p:spPr>
          <a:xfrm>
            <a:off x="2037080" y="4629150"/>
            <a:ext cx="8383905" cy="188658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Which of the following is the best title for the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The Feeding Habits of the Namib Desert Beetle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How Beetles Use Exercise to Cool Down</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A New Discovery About Dead Insects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The Hottest Deserts in the World</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5711825" y="3589020"/>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37080" y="5393055"/>
            <a:ext cx="379466" cy="396000"/>
          </a:xfrm>
          <a:prstGeom prst="rect">
            <a:avLst/>
          </a:prstGeom>
        </p:spPr>
      </p:pic>
      <p:sp>
        <p:nvSpPr>
          <p:cNvPr id="2" name="文本框 1"/>
          <p:cNvSpPr txBox="1"/>
          <p:nvPr>
            <p:custDataLst>
              <p:tags r:id="rId10"/>
            </p:custDataLst>
          </p:nvPr>
        </p:nvSpPr>
        <p:spPr>
          <a:xfrm>
            <a:off x="219710" y="3245485"/>
            <a:ext cx="1551940" cy="440055"/>
          </a:xfrm>
          <a:prstGeom prst="rect">
            <a:avLst/>
          </a:prstGeom>
          <a:solidFill>
            <a:srgbClr val="0070C0"/>
          </a:solidFill>
        </p:spPr>
        <p:txBody>
          <a:bodyPr wrap="square" rtlCol="0" anchor="t">
            <a:noAutofit/>
          </a:bodyPr>
          <a:p>
            <a:pPr lvl="0" algn="ctr">
              <a:buClrTx/>
              <a:buSzTx/>
              <a:buFontTx/>
            </a:pPr>
            <a:r>
              <a:rPr kumimoji="1" lang="en-US" altLang="zh-CN" b="1" dirty="0">
                <a:solidFill>
                  <a:schemeClr val="lt1"/>
                </a:solidFill>
                <a:sym typeface="+mn-ea"/>
              </a:rPr>
              <a:t>VOCABULARY</a:t>
            </a:r>
            <a:endParaRPr kumimoji="1" lang="en-US" altLang="zh-CN" b="1" dirty="0">
              <a:solidFill>
                <a:schemeClr val="lt1"/>
              </a:solidFill>
              <a:sym typeface="+mn-ea"/>
            </a:endParaRPr>
          </a:p>
        </p:txBody>
      </p:sp>
      <p:sp>
        <p:nvSpPr>
          <p:cNvPr id="17" name="文本框 16"/>
          <p:cNvSpPr txBox="1"/>
          <p:nvPr>
            <p:custDataLst>
              <p:tags r:id="rId11"/>
            </p:custDataLst>
          </p:nvPr>
        </p:nvSpPr>
        <p:spPr>
          <a:xfrm>
            <a:off x="219710" y="1273175"/>
            <a:ext cx="1551940" cy="439420"/>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8" name="文本框 17"/>
          <p:cNvSpPr txBox="1"/>
          <p:nvPr>
            <p:custDataLst>
              <p:tags r:id="rId12"/>
            </p:custDataLst>
          </p:nvPr>
        </p:nvSpPr>
        <p:spPr>
          <a:xfrm>
            <a:off x="219710" y="5259705"/>
            <a:ext cx="1552575" cy="429895"/>
          </a:xfrm>
          <a:prstGeom prst="rect">
            <a:avLst/>
          </a:prstGeom>
          <a:solidFill>
            <a:srgbClr val="0070C0"/>
          </a:solidFill>
        </p:spPr>
        <p:txBody>
          <a:bodyPr wrap="square" rtlCol="0" anchor="t">
            <a:spAutoFit/>
          </a:bodyPr>
          <a:p>
            <a:pPr lvl="0" algn="ctr">
              <a:buClrTx/>
              <a:buSzTx/>
              <a:buFontTx/>
            </a:pPr>
            <a:r>
              <a:rPr kumimoji="1" lang="en-US" altLang="zh-CN" sz="2200" b="1" dirty="0">
                <a:solidFill>
                  <a:schemeClr val="lt1"/>
                </a:solidFill>
                <a:sym typeface="+mn-ea"/>
              </a:rPr>
              <a:t>GIST</a:t>
            </a:r>
            <a:endParaRPr kumimoji="1" lang="en-US" altLang="zh-CN" sz="22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904980"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counterpart</a:t>
            </a:r>
            <a:r>
              <a:rPr lang="en-US" altLang="zh-CN" sz="2800">
                <a:latin typeface="Times New Roman" panose="02020603050405020304" charset="0"/>
                <a:ea typeface="华文中宋" panose="02010600040101010101" charset="-122"/>
                <a:cs typeface="Times New Roman" panose="02020603050405020304" charset="0"/>
                <a:sym typeface="+mn-ea"/>
              </a:rPr>
              <a:t>: a person or thing that has the same position or function as sb/sth else in a different place or situation</a:t>
            </a:r>
            <a:r>
              <a:rPr lang="zh-CN" altLang="en-US" sz="2800">
                <a:latin typeface="Times New Roman" panose="02020603050405020304" charset="0"/>
                <a:ea typeface="华文中宋" panose="02010600040101010101" charset="-122"/>
                <a:cs typeface="Times New Roman" panose="02020603050405020304" charset="0"/>
                <a:sym typeface="+mn-ea"/>
              </a:rPr>
              <a:t>职位（或作用）相当的人；对应的事物</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Foreign Minister held talks with his Chinese counterpart.                                                          </a:t>
            </a:r>
            <a:r>
              <a:rPr lang="zh-CN" altLang="en-US" sz="2800">
                <a:latin typeface="Times New Roman" panose="02020603050405020304" charset="0"/>
                <a:ea typeface="华文中宋" panose="02010600040101010101" charset="-122"/>
                <a:cs typeface="Times New Roman" panose="02020603050405020304" charset="0"/>
              </a:rPr>
              <a:t>外交部长与中国外交部长举行了会谈。</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convection</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the flow of heat through a gas or a liquid</a:t>
            </a:r>
            <a:r>
              <a:rPr lang="zh-CN" altLang="en-US" sz="2800">
                <a:latin typeface="Times New Roman" panose="02020603050405020304" charset="0"/>
                <a:ea typeface="华文中宋" panose="02010600040101010101" charset="-122"/>
                <a:cs typeface="Times New Roman" panose="02020603050405020304" charset="0"/>
              </a:rPr>
              <a:t>（热通过液体或气体的）对流</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Convection takes place in liquids that are hotter at the bottom than at the top.</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对流发生在底部比顶部更热的液体中。</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904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81960"/>
            <a:ext cx="979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Belgian officials are discussing this with their French counterparts.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9335"/>
            <a:ext cx="726757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Warm air rises by the process of convection.</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62530"/>
            <a:ext cx="7343140" cy="953135"/>
          </a:xfrm>
          <a:prstGeom prst="rect">
            <a:avLst/>
          </a:prstGeom>
          <a:noFill/>
        </p:spPr>
        <p:txBody>
          <a:bodyPr wrap="square" rtlCol="0" anchor="t">
            <a:spAutoFit/>
          </a:bodyPr>
          <a:lstStyle/>
          <a:p>
            <a:r>
              <a:rPr lang="zh-CN" altLang="en-US" sz="2800">
                <a:ea typeface="华文中宋" panose="02010600040101010101" charset="-122"/>
              </a:rPr>
              <a:t>比利时官员正在与法国官员讨论这个问题。</a:t>
            </a:r>
            <a:endParaRPr lang="zh-CN" altLang="en-US" sz="2800">
              <a:ea typeface="华文中宋" panose="02010600040101010101" charset="-122"/>
            </a:endParaRPr>
          </a:p>
          <a:p>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452495"/>
            <a:ext cx="9563735" cy="1841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31940"/>
            <a:ext cx="6957060" cy="285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6575"/>
            <a:ext cx="3792220" cy="521970"/>
          </a:xfrm>
          <a:prstGeom prst="rect">
            <a:avLst/>
          </a:prstGeom>
          <a:noFill/>
        </p:spPr>
        <p:txBody>
          <a:bodyPr wrap="square" rtlCol="0" anchor="t">
            <a:spAutoFit/>
          </a:bodyPr>
          <a:p>
            <a:r>
              <a:rPr lang="zh-CN" altLang="en-US" sz="2800">
                <a:ea typeface="华文中宋" panose="02010600040101010101" charset="-122"/>
              </a:rPr>
              <a:t>热空气通过对流上升。</a:t>
            </a:r>
            <a:endParaRPr lang="zh-CN" altLang="en-US" sz="2800">
              <a:ea typeface="华文中宋" panose="02010600040101010101" charset="-122"/>
            </a:endParaRPr>
          </a:p>
        </p:txBody>
      </p:sp>
      <p:sp>
        <p:nvSpPr>
          <p:cNvPr id="2" name="文本框 1"/>
          <p:cNvSpPr txBox="1"/>
          <p:nvPr>
            <p:custDataLst>
              <p:tags r:id="rId8"/>
            </p:custDataLst>
          </p:nvPr>
        </p:nvSpPr>
        <p:spPr>
          <a:xfrm>
            <a:off x="269875" y="55937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par>
                                <p:cTn id="24" presetID="22" presetClass="entr" presetSubtype="4" fill="hold" nodeType="withEffect">
                                  <p:stCondLst>
                                    <p:cond delay="0"/>
                                  </p:stCondLst>
                                  <p:childTnLst>
                                    <p:set>
                                      <p:cBhvr>
                                        <p:cTn id="25" dur="1" fill="hold">
                                          <p:stCondLst>
                                            <p:cond delay="0"/>
                                          </p:stCondLst>
                                        </p:cTn>
                                        <p:tgtEl>
                                          <p:spTgt spid="1048602">
                                            <p:txEl>
                                              <p:pRg st="6" end="6"/>
                                            </p:txEl>
                                          </p:spTgt>
                                        </p:tgtEl>
                                        <p:attrNameLst>
                                          <p:attrName>style.visibility</p:attrName>
                                        </p:attrNameLst>
                                      </p:cBhvr>
                                      <p:to>
                                        <p:strVal val="visible"/>
                                      </p:to>
                                    </p:set>
                                    <p:animEffect transition="in" filter="wipe(down)">
                                      <p:cBhvr>
                                        <p:cTn id="26" dur="500"/>
                                        <p:tgtEl>
                                          <p:spTgt spid="1048602">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22" presetClass="entr" presetSubtype="4" fill="hold" nodeType="withEffect">
                                  <p:stCondLst>
                                    <p:cond delay="0"/>
                                  </p:stCondLst>
                                  <p:childTnLst>
                                    <p:set>
                                      <p:cBhvr>
                                        <p:cTn id="33" dur="1" fill="hold">
                                          <p:stCondLst>
                                            <p:cond delay="0"/>
                                          </p:stCondLst>
                                        </p:cTn>
                                        <p:tgtEl>
                                          <p:spTgt spid="3145729"/>
                                        </p:tgtEl>
                                        <p:attrNameLst>
                                          <p:attrName>style.visibility</p:attrName>
                                        </p:attrNameLst>
                                      </p:cBhvr>
                                      <p:to>
                                        <p:strVal val="visible"/>
                                      </p:to>
                                    </p:set>
                                    <p:animEffect transition="in" filter="wipe(down)">
                                      <p:cBhvr>
                                        <p:cTn id="34" dur="500"/>
                                        <p:tgtEl>
                                          <p:spTgt spid="314572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48607"/>
                                        </p:tgtEl>
                                        <p:attrNameLst>
                                          <p:attrName>style.visibility</p:attrName>
                                        </p:attrNameLst>
                                      </p:cBhvr>
                                      <p:to>
                                        <p:strVal val="visible"/>
                                      </p:to>
                                    </p:set>
                                    <p:animEffect transition="in" filter="blinds(horizontal)">
                                      <p:cBhvr>
                                        <p:cTn id="42"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76161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0045" y="868045"/>
            <a:ext cx="11474450" cy="1337310"/>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When moving over the 50</a:t>
            </a:r>
            <a:r>
              <a:rPr lang="en-US" altLang="en-US" sz="2800">
                <a:latin typeface="Times New Roman" panose="02020603050405020304" charset="0"/>
                <a:cs typeface="Times New Roman" panose="02020603050405020304" charset="0"/>
                <a:sym typeface="+mn-ea"/>
              </a:rPr>
              <a:t>°</a:t>
            </a:r>
            <a:r>
              <a:rPr lang="en-US" altLang="zh-CN" sz="2800">
                <a:latin typeface="Times New Roman" panose="02020603050405020304" charset="0"/>
                <a:cs typeface="Times New Roman" panose="02020603050405020304" charset="0"/>
                <a:sym typeface="+mn-ea"/>
              </a:rPr>
              <a:t>C sand, these tiny, flightless beetles sprint at speeds of 1m/s using long legs that lift their disc-shaped bodies about 15mm above the ground, where the air is 10–15</a:t>
            </a:r>
            <a:r>
              <a:rPr lang="en-US" altLang="en-US" sz="2800">
                <a:latin typeface="Times New Roman" panose="02020603050405020304" charset="0"/>
                <a:cs typeface="Times New Roman" panose="02020603050405020304" charset="0"/>
                <a:sym typeface="+mn-ea"/>
              </a:rPr>
              <a:t>°</a:t>
            </a:r>
            <a:r>
              <a:rPr lang="en-US" altLang="zh-CN" sz="2800">
                <a:latin typeface="Times New Roman" panose="02020603050405020304" charset="0"/>
                <a:cs typeface="Times New Roman" panose="02020603050405020304" charset="0"/>
                <a:sym typeface="+mn-ea"/>
              </a:rPr>
              <a:t>C cooler thanks to wind from the Atlantic.</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08610" y="2245360"/>
            <a:ext cx="11525250" cy="120269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当在超过</a:t>
            </a:r>
            <a:r>
              <a:rPr lang="en-US" altLang="zh-CN" sz="2400">
                <a:latin typeface="Times New Roman" panose="02020603050405020304" charset="0"/>
                <a:ea typeface="华文中宋" panose="02010600040101010101" charset="-122"/>
                <a:cs typeface="Times New Roman" panose="02020603050405020304" charset="0"/>
              </a:rPr>
              <a:t> 50 </a:t>
            </a:r>
            <a:r>
              <a:rPr lang="zh-CN" altLang="en-US" sz="2400">
                <a:latin typeface="Times New Roman" panose="02020603050405020304" charset="0"/>
                <a:ea typeface="华文中宋" panose="02010600040101010101" charset="-122"/>
                <a:cs typeface="Times New Roman" panose="02020603050405020304" charset="0"/>
              </a:rPr>
              <a:t>摄氏度的沙地上移动时，这些体型微小且不会飞的甲虫能以每秒</a:t>
            </a:r>
            <a:r>
              <a:rPr lang="en-US" altLang="zh-CN" sz="2400">
                <a:latin typeface="Times New Roman" panose="02020603050405020304" charset="0"/>
                <a:ea typeface="华文中宋" panose="02010600040101010101" charset="-122"/>
                <a:cs typeface="Times New Roman" panose="02020603050405020304" charset="0"/>
              </a:rPr>
              <a:t> 1 </a:t>
            </a:r>
            <a:r>
              <a:rPr lang="zh-CN" altLang="en-US" sz="2400">
                <a:latin typeface="Times New Roman" panose="02020603050405020304" charset="0"/>
                <a:ea typeface="华文中宋" panose="02010600040101010101" charset="-122"/>
                <a:cs typeface="Times New Roman" panose="02020603050405020304" charset="0"/>
              </a:rPr>
              <a:t>米的速度疾跑，它们用长腿将圆盘状的身体抬高约</a:t>
            </a:r>
            <a:r>
              <a:rPr lang="en-US" altLang="zh-CN" sz="2400">
                <a:latin typeface="Times New Roman" panose="02020603050405020304" charset="0"/>
                <a:ea typeface="华文中宋" panose="02010600040101010101" charset="-122"/>
                <a:cs typeface="Times New Roman" panose="02020603050405020304" charset="0"/>
              </a:rPr>
              <a:t> 15 </a:t>
            </a:r>
            <a:r>
              <a:rPr lang="zh-CN" altLang="en-US" sz="2400">
                <a:latin typeface="Times New Roman" panose="02020603050405020304" charset="0"/>
                <a:ea typeface="华文中宋" panose="02010600040101010101" charset="-122"/>
                <a:cs typeface="Times New Roman" panose="02020603050405020304" charset="0"/>
              </a:rPr>
              <a:t>毫米，离开地面，由于来自大西洋的风，那里空气的温度要低</a:t>
            </a:r>
            <a:r>
              <a:rPr lang="en-US" altLang="zh-CN" sz="2400">
                <a:latin typeface="Times New Roman" panose="02020603050405020304" charset="0"/>
                <a:ea typeface="华文中宋" panose="02010600040101010101" charset="-122"/>
                <a:cs typeface="Times New Roman" panose="02020603050405020304" charset="0"/>
              </a:rPr>
              <a:t> 10 </a:t>
            </a:r>
            <a:r>
              <a:rPr lang="zh-CN" altLang="en-US" sz="2400">
                <a:latin typeface="Times New Roman" panose="02020603050405020304" charset="0"/>
                <a:ea typeface="华文中宋" panose="02010600040101010101" charset="-122"/>
                <a:cs typeface="Times New Roman" panose="02020603050405020304" charset="0"/>
              </a:rPr>
              <a:t>至</a:t>
            </a:r>
            <a:r>
              <a:rPr lang="en-US" altLang="zh-CN" sz="2400">
                <a:latin typeface="Times New Roman" panose="02020603050405020304" charset="0"/>
                <a:ea typeface="华文中宋" panose="02010600040101010101" charset="-122"/>
                <a:cs typeface="Times New Roman" panose="02020603050405020304" charset="0"/>
              </a:rPr>
              <a:t> 15 </a:t>
            </a:r>
            <a:r>
              <a:rPr lang="zh-CN" altLang="en-US" sz="2400">
                <a:latin typeface="Times New Roman" panose="02020603050405020304" charset="0"/>
                <a:ea typeface="华文中宋" panose="02010600040101010101" charset="-122"/>
                <a:cs typeface="Times New Roman" panose="02020603050405020304" charset="0"/>
              </a:rPr>
              <a:t>摄氏度。</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94760"/>
            <a:ext cx="11588115" cy="284035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899535"/>
            <a:ext cx="11355705" cy="1730375"/>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Despite having been exercising under intense solar radiation, the sprinting beetles were, on average, 1.5</a:t>
            </a:r>
            <a:r>
              <a:rPr lang="en-US" altLang="en-US" sz="2800">
                <a:latin typeface="Times New Roman" panose="02020603050405020304" charset="0"/>
                <a:cs typeface="Times New Roman" panose="02020603050405020304" charset="0"/>
                <a:sym typeface="+mn-ea"/>
              </a:rPr>
              <a:t>°</a:t>
            </a:r>
            <a:r>
              <a:rPr lang="en-US" altLang="zh-CN" sz="2800">
                <a:latin typeface="Times New Roman" panose="02020603050405020304" charset="0"/>
                <a:cs typeface="Times New Roman" panose="02020603050405020304" charset="0"/>
                <a:sym typeface="+mn-ea"/>
              </a:rPr>
              <a:t>C cooler than their dead counterparts. The researchers discovered that convection was behind this cooling effect, with heat from the insects’ bodies transferring to the colder surrounding air. </a:t>
            </a:r>
            <a:endParaRPr lang="en-US" altLang="zh-CN" sz="28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08610" y="5658485"/>
            <a:ext cx="11373485" cy="111061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尽管在强烈的太阳辐射下运动，但奔跑的甲虫平均比死去的甲虫低</a:t>
            </a:r>
            <a:r>
              <a:rPr lang="en-US" altLang="zh-CN" sz="2400">
                <a:latin typeface="Times New Roman" panose="02020603050405020304" charset="0"/>
                <a:ea typeface="华文中宋" panose="02010600040101010101" charset="-122"/>
                <a:cs typeface="Times New Roman" panose="02020603050405020304" charset="0"/>
              </a:rPr>
              <a:t>1.5</a:t>
            </a:r>
            <a:r>
              <a:rPr lang="zh-CN" altLang="en-US" sz="2400">
                <a:latin typeface="Times New Roman" panose="02020603050405020304" charset="0"/>
                <a:ea typeface="华文中宋" panose="02010600040101010101" charset="-122"/>
                <a:cs typeface="Times New Roman" panose="02020603050405020304" charset="0"/>
              </a:rPr>
              <a:t>摄氏度。研究人员发现，这种冷却效果的背后是对流，昆虫体内的热量转移到周围更冷的空气中。</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75690" y="217805"/>
            <a:ext cx="10040620" cy="1014730"/>
          </a:xfrm>
          <a:prstGeom prst="rect">
            <a:avLst/>
          </a:prstGeom>
          <a:noFill/>
        </p:spPr>
        <p:txBody>
          <a:bodyPr wrap="square" rtlCol="0" anchor="t">
            <a:spAutoFit/>
          </a:bodyPr>
          <a:p>
            <a:pPr algn="ctr">
              <a:buClrTx/>
              <a:buSzTx/>
              <a:buFontTx/>
            </a:pPr>
            <a:r>
              <a:rPr lang="en-US" altLang="zh-CN" sz="3200" b="1">
                <a:sym typeface="+mn-ea"/>
              </a:rPr>
              <a:t>4. Taylor Swift spins Gen Z's CD revival to her advantage</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泰勒</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斯威夫特借势</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Z</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世代</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CD</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复兴</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3408566" y="1649095"/>
            <a:ext cx="5374869" cy="4752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050" y="504825"/>
            <a:ext cx="12211685" cy="6353175"/>
          </a:xfrm>
          <a:prstGeom prst="rect">
            <a:avLst/>
          </a:prstGeom>
          <a:noFill/>
        </p:spPr>
        <p:txBody>
          <a:bodyPr wrap="square" rtlCol="0" anchor="t">
            <a:noAutofit/>
          </a:bodyPr>
          <a:p>
            <a:pPr indent="349250" fontAlgn="auto">
              <a:lnSpc>
                <a:spcPct val="100000"/>
              </a:lnSpc>
            </a:pPr>
            <a:r>
              <a:rPr lang="en-US" altLang="zh-CN" sz="2200">
                <a:latin typeface="Times New Roman" panose="02020603050405020304" charset="0"/>
                <a:cs typeface="Times New Roman" panose="02020603050405020304" charset="0"/>
              </a:rPr>
              <a:t>Once prized for their _________ (durable), CDs were later </a:t>
            </a:r>
            <a:r>
              <a:rPr lang="en-US" altLang="zh-CN" sz="2200">
                <a:solidFill>
                  <a:srgbClr val="0000FF"/>
                </a:solidFill>
                <a:latin typeface="Times New Roman" panose="02020603050405020304" charset="0"/>
                <a:cs typeface="Times New Roman" panose="02020603050405020304" charset="0"/>
              </a:rPr>
              <a:t>malign</a:t>
            </a:r>
            <a:r>
              <a:rPr lang="en-US" altLang="zh-CN" sz="2200">
                <a:latin typeface="Times New Roman" panose="02020603050405020304" charset="0"/>
                <a:cs typeface="Times New Roman" panose="02020603050405020304" charset="0"/>
              </a:rPr>
              <a:t>ed as streaming took hold and vinyl </a:t>
            </a:r>
            <a:r>
              <a:rPr lang="en-US" altLang="zh-CN" sz="2200">
                <a:solidFill>
                  <a:srgbClr val="0000FF"/>
                </a:solidFill>
                <a:latin typeface="Times New Roman" panose="02020603050405020304" charset="0"/>
                <a:cs typeface="Times New Roman" panose="02020603050405020304" charset="0"/>
              </a:rPr>
              <a:t>reign</a:t>
            </a:r>
            <a:r>
              <a:rPr lang="en-US" altLang="zh-CN" sz="2200">
                <a:latin typeface="Times New Roman" panose="02020603050405020304" charset="0"/>
                <a:cs typeface="Times New Roman" panose="02020603050405020304" charset="0"/>
              </a:rPr>
              <a:t>ed supreme in the retro-cool stakes.</a:t>
            </a:r>
            <a:endParaRPr lang="en-US" altLang="zh-CN" sz="2200">
              <a:latin typeface="Times New Roman" panose="02020603050405020304" charset="0"/>
              <a:cs typeface="Times New Roman" panose="02020603050405020304" charset="0"/>
            </a:endParaRPr>
          </a:p>
          <a:p>
            <a:pPr indent="349250" fontAlgn="auto">
              <a:lnSpc>
                <a:spcPct val="100000"/>
              </a:lnSpc>
            </a:pPr>
            <a:r>
              <a:rPr lang="en-US" altLang="zh-CN" sz="2200">
                <a:latin typeface="Times New Roman" panose="02020603050405020304" charset="0"/>
                <a:cs typeface="Times New Roman" panose="02020603050405020304" charset="0"/>
              </a:rPr>
              <a:t>____ a Gen Z-led revival is under way, with Taylor Swift cashing in on the </a:t>
            </a:r>
            <a:r>
              <a:rPr lang="en-US" altLang="zh-CN" sz="2200">
                <a:solidFill>
                  <a:schemeClr val="tx1"/>
                </a:solidFill>
                <a:latin typeface="Times New Roman" panose="02020603050405020304" charset="0"/>
                <a:cs typeface="Times New Roman" panose="02020603050405020304" charset="0"/>
              </a:rPr>
              <a:t>craze </a:t>
            </a:r>
            <a:r>
              <a:rPr lang="en-US" altLang="zh-CN" sz="2200">
                <a:latin typeface="Times New Roman" panose="02020603050405020304" charset="0"/>
                <a:cs typeface="Times New Roman" panose="02020603050405020304" charset="0"/>
              </a:rPr>
              <a:t>by </a:t>
            </a:r>
            <a:r>
              <a:rPr lang="en-US" altLang="zh-CN" sz="2200">
                <a:solidFill>
                  <a:schemeClr val="tx1"/>
                </a:solidFill>
                <a:latin typeface="Times New Roman" panose="02020603050405020304" charset="0"/>
                <a:cs typeface="Times New Roman" panose="02020603050405020304" charset="0"/>
              </a:rPr>
              <a:t>releasing </a:t>
            </a:r>
            <a:r>
              <a:rPr lang="en-US" altLang="zh-CN" sz="2200">
                <a:latin typeface="Times New Roman" panose="02020603050405020304" charset="0"/>
                <a:cs typeface="Times New Roman" panose="02020603050405020304" charset="0"/>
              </a:rPr>
              <a:t>about 15 versions of her latest album in the format. Young fans in the UK said they like having physical copies of an album, having grown up listening to music online. Some said CDs had _____ same retro appeal as vinyl, without the price-tag. Others praised the cover art and the codes for special offers ___________ are sometimes printed on their sleeves.</a:t>
            </a:r>
            <a:endParaRPr lang="en-US" altLang="zh-CN" sz="2200">
              <a:latin typeface="Times New Roman" panose="02020603050405020304" charset="0"/>
              <a:cs typeface="Times New Roman" panose="02020603050405020304" charset="0"/>
            </a:endParaRPr>
          </a:p>
          <a:p>
            <a:pPr indent="349250" fontAlgn="auto">
              <a:lnSpc>
                <a:spcPct val="100000"/>
              </a:lnSpc>
            </a:pPr>
            <a:r>
              <a:rPr lang="en-US" altLang="zh-CN" sz="2200">
                <a:latin typeface="Times New Roman" panose="02020603050405020304" charset="0"/>
                <a:cs typeface="Times New Roman" panose="02020603050405020304" charset="0"/>
              </a:rPr>
              <a:t>According to the Digital Entertainment and Retail Association, 15.9 percent of under-25s have listened to CDs, _________ (compare) with 13.2 per cent of all music fans. It found that sales, which have been __________ (gradual) falling, </a:t>
            </a:r>
            <a:r>
              <a:rPr lang="en-US" altLang="zh-CN" sz="2200">
                <a:solidFill>
                  <a:schemeClr val="tx1"/>
                </a:solidFill>
                <a:latin typeface="Times New Roman" panose="02020603050405020304" charset="0"/>
                <a:cs typeface="Times New Roman" panose="02020603050405020304" charset="0"/>
              </a:rPr>
              <a:t>levelled </a:t>
            </a:r>
            <a:r>
              <a:rPr lang="en-US" altLang="zh-CN" sz="2200">
                <a:latin typeface="Times New Roman" panose="02020603050405020304" charset="0"/>
                <a:cs typeface="Times New Roman" panose="02020603050405020304" charset="0"/>
              </a:rPr>
              <a:t>off in 2024, at a value of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126.2 million. HMV, the music retailer, said CD sales __________ (grow) for the past four years.</a:t>
            </a:r>
            <a:endParaRPr lang="en-US" altLang="zh-CN" sz="2200">
              <a:latin typeface="Times New Roman" panose="02020603050405020304" charset="0"/>
              <a:cs typeface="Times New Roman" panose="02020603050405020304" charset="0"/>
            </a:endParaRPr>
          </a:p>
          <a:p>
            <a:pPr indent="349250" fontAlgn="auto">
              <a:lnSpc>
                <a:spcPct val="100000"/>
              </a:lnSpc>
            </a:pPr>
            <a:r>
              <a:rPr lang="en-US" altLang="zh-CN" sz="2200">
                <a:latin typeface="Times New Roman" panose="02020603050405020304" charset="0"/>
                <a:cs typeface="Times New Roman" panose="02020603050405020304" charset="0"/>
              </a:rPr>
              <a:t>Taylor Swift’s latest release, </a:t>
            </a:r>
            <a:r>
              <a:rPr lang="en-US" altLang="zh-CN" sz="2200" i="1">
                <a:latin typeface="Times New Roman" panose="02020603050405020304" charset="0"/>
                <a:cs typeface="Times New Roman" panose="02020603050405020304" charset="0"/>
              </a:rPr>
              <a:t>The Life of a Showgirl</a:t>
            </a:r>
            <a:r>
              <a:rPr lang="en-US" altLang="zh-CN" sz="2200">
                <a:latin typeface="Times New Roman" panose="02020603050405020304" charset="0"/>
                <a:cs typeface="Times New Roman" panose="02020603050405020304" charset="0"/>
              </a:rPr>
              <a:t>, secured ____________(big) opening week of 2025 in the UK albums chart. There are 27 physical versions of the album, including vinyl LPs, and one cassette. Some had unique cover art or bonus tracks; others contained poetry within or jewellery in a giftbox.</a:t>
            </a:r>
            <a:endParaRPr lang="en-US" altLang="zh-CN" sz="2200">
              <a:latin typeface="Times New Roman" panose="02020603050405020304" charset="0"/>
              <a:cs typeface="Times New Roman" panose="02020603050405020304" charset="0"/>
            </a:endParaRPr>
          </a:p>
          <a:p>
            <a:pPr indent="349250" fontAlgn="auto">
              <a:lnSpc>
                <a:spcPct val="100000"/>
              </a:lnSpc>
            </a:pPr>
            <a:r>
              <a:rPr lang="en-US" altLang="zh-CN" sz="2200">
                <a:latin typeface="Times New Roman" panose="02020603050405020304" charset="0"/>
                <a:cs typeface="Times New Roman" panose="02020603050405020304" charset="0"/>
              </a:rPr>
              <a:t>One Swift superfan, Laura Wylie, 22, has collected more than 50 CDs but has nothing on which _______ (play) them. The student from Tamworth, Staffordshire, bought six editions of </a:t>
            </a:r>
            <a:r>
              <a:rPr lang="en-US" altLang="zh-CN" sz="2200" i="1">
                <a:latin typeface="Times New Roman" panose="02020603050405020304" charset="0"/>
                <a:cs typeface="Times New Roman" panose="02020603050405020304" charset="0"/>
              </a:rPr>
              <a:t>The Life of a Showgirl</a:t>
            </a:r>
            <a:r>
              <a:rPr lang="en-US" altLang="zh-CN" sz="2200">
                <a:latin typeface="Times New Roman" panose="02020603050405020304" charset="0"/>
                <a:cs typeface="Times New Roman" panose="02020603050405020304" charset="0"/>
              </a:rPr>
              <a:t>. “I just like having physical forms of it,” she said, ______ (add) that she has asked for a CD player for Christmas.</a:t>
            </a:r>
            <a:endParaRPr lang="en-US" altLang="zh-CN" sz="22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35530" cy="445135"/>
          </a:xfrm>
          <a:prstGeom prst="rect">
            <a:avLst/>
          </a:prstGeom>
          <a:solidFill>
            <a:srgbClr val="70AD47"/>
          </a:solidFill>
        </p:spPr>
        <p:txBody>
          <a:bodyPr wrap="square" rtlCol="0">
            <a:spAutoFit/>
          </a:bodyPr>
          <a:p>
            <a:pPr lvl="0" algn="ctr">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Times</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October 11, 2025 P20)</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825115" y="504825"/>
            <a:ext cx="128016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durability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392430" y="1188085"/>
            <a:ext cx="62039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But</a:t>
            </a:r>
            <a:r>
              <a:rPr lang="en-US" altLang="zh-CN" sz="2200">
                <a:latin typeface="Times New Roman" panose="02020603050405020304" charset="0"/>
                <a:cs typeface="Times New Roman" panose="02020603050405020304" charset="0"/>
                <a:sym typeface="+mn-ea"/>
              </a:rPr>
              <a:t> </a:t>
            </a:r>
            <a:endParaRPr lang="en-US" altLang="zh-CN" sz="2200">
              <a:latin typeface="Times New Roman" panose="02020603050405020304" charset="0"/>
              <a:cs typeface="Times New Roman" panose="02020603050405020304" charset="0"/>
              <a:sym typeface="+mn-ea"/>
            </a:endParaRPr>
          </a:p>
        </p:txBody>
      </p:sp>
      <p:sp>
        <p:nvSpPr>
          <p:cNvPr id="6" name="文本框 5"/>
          <p:cNvSpPr txBox="1"/>
          <p:nvPr/>
        </p:nvSpPr>
        <p:spPr>
          <a:xfrm>
            <a:off x="8154035" y="1837055"/>
            <a:ext cx="55308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the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9289415" y="2190115"/>
            <a:ext cx="154178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that /which</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997585" y="3154680"/>
            <a:ext cx="131889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compared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2550" y="3504565"/>
            <a:ext cx="129032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gradually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691005" y="3843020"/>
            <a:ext cx="142494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had grown</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7282180" y="4183380"/>
            <a:ext cx="142494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the biggest</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82550" y="5491480"/>
            <a:ext cx="99822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to play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6712585" y="5858510"/>
            <a:ext cx="96012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adding </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wipe(down)">
                                      <p:cBhvr>
                                        <p:cTn id="32" dur="500"/>
                                        <p:tgtEl>
                                          <p:spTgt spid="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3">
                                            <p:txEl>
                                              <p:pRg st="0" end="0"/>
                                            </p:txEl>
                                          </p:spTgt>
                                        </p:tgtEl>
                                        <p:attrNameLst>
                                          <p:attrName>style.visibility</p:attrName>
                                        </p:attrNameLst>
                                      </p:cBhvr>
                                      <p:to>
                                        <p:strVal val="visible"/>
                                      </p:to>
                                    </p:set>
                                    <p:animEffect transition="in" filter="wipe(down)">
                                      <p:cBhvr>
                                        <p:cTn id="47" dur="500"/>
                                        <p:tgtEl>
                                          <p:spTgt spid="1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11" grpId="0"/>
      <p:bldP spid="12" grpId="0"/>
      <p:bldP spid="15" grpId="0"/>
      <p:bldP spid="2" grpId="1"/>
      <p:bldP spid="3" grpId="1"/>
      <p:bldP spid="6" grpId="1"/>
      <p:bldP spid="7" grpId="1"/>
      <p:bldP spid="8" grpId="1"/>
      <p:bldP spid="11" grpId="1"/>
      <p:bldP spid="12" grpId="1"/>
      <p:bldP spid="1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October 1st</a:t>
            </a:r>
            <a:r>
              <a:t>-</a:t>
            </a:r>
            <a:r>
              <a:rPr lang="en-US"/>
              <a:t>15th</a:t>
            </a:r>
            <a:r>
              <a:t>, 202</a:t>
            </a:r>
            <a:r>
              <a:rPr lang="en-US"/>
              <a:t>5</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90498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malign</a:t>
            </a:r>
            <a:r>
              <a:rPr lang="en-US" altLang="zh-CN" sz="2800">
                <a:latin typeface="Times New Roman" panose="02020603050405020304" charset="0"/>
                <a:ea typeface="华文中宋" panose="02010600040101010101" charset="-122"/>
                <a:cs typeface="Times New Roman" panose="02020603050405020304" charset="0"/>
                <a:sym typeface="+mn-ea"/>
              </a:rPr>
              <a:t>: to say bad things about sb/sth publicly</a:t>
            </a:r>
            <a:r>
              <a:rPr lang="zh-CN" altLang="en-US" sz="2800">
                <a:latin typeface="Times New Roman" panose="02020603050405020304" charset="0"/>
                <a:ea typeface="华文中宋" panose="02010600040101010101" charset="-122"/>
                <a:cs typeface="Times New Roman" panose="02020603050405020304" charset="0"/>
                <a:sym typeface="+mn-ea"/>
              </a:rPr>
              <a:t>（公开地）诽谤，毁谤，中伤</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She feels she has been much maligned by the press.                                                          </a:t>
            </a:r>
            <a:r>
              <a:rPr lang="zh-CN" altLang="en-US" sz="2800">
                <a:latin typeface="Times New Roman" panose="02020603050405020304" charset="0"/>
                <a:ea typeface="华文中宋" panose="02010600040101010101" charset="-122"/>
                <a:cs typeface="Times New Roman" panose="02020603050405020304" charset="0"/>
              </a:rPr>
              <a:t>她觉得她遭到了新闻界的恣意诽谤。</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reign</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be the main feeling or quality in a situation or person </a:t>
            </a:r>
            <a:r>
              <a:rPr lang="zh-CN" altLang="en-US" sz="2800">
                <a:latin typeface="Times New Roman" panose="02020603050405020304" charset="0"/>
                <a:ea typeface="华文中宋" panose="02010600040101010101" charset="-122"/>
                <a:cs typeface="Times New Roman" panose="02020603050405020304" charset="0"/>
              </a:rPr>
              <a:t>主宰；起支配作用；盛行</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In the field of classical music, he still reigns supreme.</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在古典音乐领域，他仍然是最为杰出的。</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069465"/>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572385"/>
            <a:ext cx="979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Schools have been maligned by politicians and newspapers.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9335"/>
            <a:ext cx="726757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Love reigned supreme in her heart.</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052955"/>
            <a:ext cx="7343140" cy="521970"/>
          </a:xfrm>
          <a:prstGeom prst="rect">
            <a:avLst/>
          </a:prstGeom>
          <a:noFill/>
        </p:spPr>
        <p:txBody>
          <a:bodyPr wrap="square" rtlCol="0" anchor="t">
            <a:spAutoFit/>
          </a:bodyPr>
          <a:lstStyle/>
          <a:p>
            <a:r>
              <a:rPr lang="zh-CN" altLang="en-US" sz="2800">
                <a:ea typeface="华文中宋" panose="02010600040101010101" charset="-122"/>
              </a:rPr>
              <a:t>学校一直受到政客和报纸的诋毁。</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045460"/>
            <a:ext cx="8691245" cy="158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31305"/>
            <a:ext cx="5241290" cy="292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6575"/>
            <a:ext cx="3792220" cy="521970"/>
          </a:xfrm>
          <a:prstGeom prst="rect">
            <a:avLst/>
          </a:prstGeom>
          <a:noFill/>
        </p:spPr>
        <p:txBody>
          <a:bodyPr wrap="square" rtlCol="0" anchor="t">
            <a:spAutoFit/>
          </a:bodyPr>
          <a:p>
            <a:r>
              <a:rPr lang="zh-CN" altLang="en-US" sz="2800">
                <a:ea typeface="华文中宋" panose="02010600040101010101" charset="-122"/>
              </a:rPr>
              <a:t>爱在她心中至高无上。</a:t>
            </a:r>
            <a:endParaRPr lang="zh-CN" altLang="en-US" sz="2800">
              <a:ea typeface="华文中宋" panose="02010600040101010101" charset="-122"/>
            </a:endParaRPr>
          </a:p>
        </p:txBody>
      </p:sp>
      <p:sp>
        <p:nvSpPr>
          <p:cNvPr id="2" name="文本框 1"/>
          <p:cNvSpPr txBox="1"/>
          <p:nvPr>
            <p:custDataLst>
              <p:tags r:id="rId8"/>
            </p:custDataLst>
          </p:nvPr>
        </p:nvSpPr>
        <p:spPr>
          <a:xfrm>
            <a:off x="269875" y="55937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949325"/>
            <a:ext cx="11597005" cy="205422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0045" y="1096645"/>
            <a:ext cx="11474450" cy="814705"/>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Once prized for their durability, CDs were later maligned as streaming took hold and vinyl reigned supreme in the retro-cool stakes.</a:t>
            </a:r>
            <a:endParaRPr lang="en-US" altLang="zh-CN" sz="2800">
              <a:latin typeface="Times New Roman" panose="02020603050405020304" charset="0"/>
              <a:cs typeface="Times New Roman" panose="02020603050405020304" charset="0"/>
              <a:sym typeface="+mn-ea"/>
            </a:endParaRPr>
          </a:p>
          <a:p>
            <a:pPr algn="l"/>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60045" y="2061210"/>
            <a:ext cx="11525250" cy="864235"/>
          </a:xfrm>
          <a:prstGeom prst="rect">
            <a:avLst/>
          </a:prstGeom>
          <a:noFill/>
        </p:spPr>
        <p:txBody>
          <a:bodyPr wrap="square" rtlCol="0">
            <a:noAutofit/>
          </a:bodyPr>
          <a:lstStyle/>
          <a:p>
            <a:pPr algn="l">
              <a:buClrTx/>
              <a:buSzTx/>
              <a:buFontTx/>
            </a:pPr>
            <a:r>
              <a:rPr lang="en-US" altLang="zh-CN" sz="2400">
                <a:latin typeface="Times New Roman" panose="02020603050405020304" charset="0"/>
                <a:ea typeface="华文中宋" panose="02010600040101010101" charset="-122"/>
                <a:cs typeface="Times New Roman" panose="02020603050405020304" charset="0"/>
              </a:rPr>
              <a:t>CD</a:t>
            </a:r>
            <a:r>
              <a:rPr lang="zh-CN" altLang="en-US" sz="2400">
                <a:latin typeface="Times New Roman" panose="02020603050405020304" charset="0"/>
                <a:ea typeface="华文中宋" panose="02010600040101010101" charset="-122"/>
                <a:cs typeface="Times New Roman" panose="02020603050405020304" charset="0"/>
              </a:rPr>
              <a:t>曾因其耐用性而备受推崇，但随着流媒体音乐的盛行和黑胶唱片在复古酷音乐领域的霸主地位，</a:t>
            </a:r>
            <a:r>
              <a:rPr lang="en-US" altLang="zh-CN" sz="2400">
                <a:latin typeface="Times New Roman" panose="02020603050405020304" charset="0"/>
                <a:ea typeface="华文中宋" panose="02010600040101010101" charset="-122"/>
                <a:cs typeface="Times New Roman" panose="02020603050405020304" charset="0"/>
              </a:rPr>
              <a:t>CD</a:t>
            </a:r>
            <a:r>
              <a:rPr lang="zh-CN" altLang="en-US" sz="2400">
                <a:latin typeface="Times New Roman" panose="02020603050405020304" charset="0"/>
                <a:ea typeface="华文中宋" panose="02010600040101010101" charset="-122"/>
                <a:cs typeface="Times New Roman" panose="02020603050405020304" charset="0"/>
              </a:rPr>
              <a:t>后来遭到了诋毁。</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540125"/>
            <a:ext cx="11588115" cy="259651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736975"/>
            <a:ext cx="11483975" cy="1416685"/>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There are 27 physical versions of the album, including vinyl LPs, and one cassette. Some had unique cover art or bonus tracks; others contained poetry within or jewellery in a giftbox.</a:t>
            </a:r>
            <a:endParaRPr lang="en-US" altLang="zh-CN" sz="2800">
              <a:latin typeface="Times New Roman" panose="02020603050405020304" charset="0"/>
              <a:cs typeface="Times New Roman" panose="02020603050405020304" charset="0"/>
              <a:sym typeface="+mn-ea"/>
            </a:endParaRPr>
          </a:p>
          <a:p>
            <a:pPr algn="l"/>
            <a:endParaRPr lang="en-US" altLang="zh-CN" sz="28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60045" y="5115560"/>
            <a:ext cx="11373485" cy="85915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这张专辑有</a:t>
            </a:r>
            <a:r>
              <a:rPr lang="en-US" altLang="zh-CN" sz="2400">
                <a:latin typeface="Times New Roman" panose="02020603050405020304" charset="0"/>
                <a:ea typeface="华文中宋" panose="02010600040101010101" charset="-122"/>
                <a:cs typeface="Times New Roman" panose="02020603050405020304" charset="0"/>
              </a:rPr>
              <a:t>27</a:t>
            </a:r>
            <a:r>
              <a:rPr lang="zh-CN" altLang="en-US" sz="2400">
                <a:latin typeface="Times New Roman" panose="02020603050405020304" charset="0"/>
                <a:ea typeface="华文中宋" panose="02010600040101010101" charset="-122"/>
                <a:cs typeface="Times New Roman" panose="02020603050405020304" charset="0"/>
              </a:rPr>
              <a:t>个实体版本，包括黑胶唱片和一盒卡带。有些游戏拥有独特的封面艺术或奖励曲目；还有一些礼品盒里装有诗歌或珠宝。</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10</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10</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26670" y="519430"/>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600">
                <a:latin typeface="Times New Roman" panose="02020603050405020304" charset="0"/>
                <a:cs typeface="Times New Roman" panose="02020603050405020304" charset="0"/>
              </a:rPr>
              <a:t>     After intense _____________ in Egypt, Israel and Hamas have reached (an) agreement on the first _______ of a peace plan for Gaza, raising hopes of an end to two years of war. The ______________was announced by President Trump, who called it a great day for the world and the first step towards ______________. The deal involves a ceasefire followed by the release of Israeli hostages in return for Palestinian prisoners and the ___________ of Israeli troops from parts of Gaza. The Israeli Prime Minister Benjamin Netanyahu called the agreement a victory for Israel and said he’d </a:t>
            </a:r>
            <a:r>
              <a:rPr lang="en-US" altLang="zh-CN" sz="2600">
                <a:solidFill>
                  <a:srgbClr val="0000FF"/>
                </a:solidFill>
                <a:latin typeface="Times New Roman" panose="02020603050405020304" charset="0"/>
                <a:ea typeface="+mn-ea"/>
                <a:cs typeface="Times New Roman" panose="02020603050405020304" charset="0"/>
              </a:rPr>
              <a:t>convene </a:t>
            </a:r>
            <a:r>
              <a:rPr lang="en-US" altLang="zh-CN" sz="2600">
                <a:latin typeface="Times New Roman" panose="02020603050405020304" charset="0"/>
                <a:cs typeface="Times New Roman" panose="02020603050405020304" charset="0"/>
              </a:rPr>
              <a:t>his cabinet on Thursday to approve it. Hamas has also welcomed the deal, saying it </a:t>
            </a:r>
            <a:r>
              <a:rPr lang="en-US" altLang="zh-CN" sz="2600">
                <a:solidFill>
                  <a:srgbClr val="0000FF"/>
                </a:solidFill>
                <a:latin typeface="Times New Roman" panose="02020603050405020304" charset="0"/>
                <a:ea typeface="+mn-ea"/>
                <a:cs typeface="Times New Roman" panose="02020603050405020304" charset="0"/>
              </a:rPr>
              <a:t>stipulate</a:t>
            </a:r>
            <a:r>
              <a:rPr lang="en-US" altLang="zh-CN" sz="2600">
                <a:latin typeface="Times New Roman" panose="02020603050405020304" charset="0"/>
                <a:cs typeface="Times New Roman" panose="02020603050405020304" charset="0"/>
              </a:rPr>
              <a:t>d an end to the war. It urged Mr. Trump to ensure that Israel _________ the terms. There were celebrations on the streets of Gaza and on (in) Israel as news of the agreement spread.</a:t>
            </a:r>
            <a:endParaRPr lang="en-US" altLang="zh-CN"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600">
                <a:latin typeface="Times New Roman" panose="02020603050405020304" charset="0"/>
                <a:cs typeface="Times New Roman" panose="02020603050405020304" charset="0"/>
              </a:rPr>
              <a:t>     In other news, Colombia’s President Gustavo Petro says there’s __________ that a boat bombed by the United States in the Caribbean Sea had Colombian citizens __________. He condemned what he called aggression against all of Latin America. The U.S. Senate has _________ rejected a draft law that would have banned _______________ against alleged drug traffickers at sea.</a:t>
            </a:r>
            <a:endParaRPr lang="en-US" altLang="zh-CN" sz="26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sp>
        <p:nvSpPr>
          <p:cNvPr id="6" name="文本框 5"/>
          <p:cNvSpPr txBox="1"/>
          <p:nvPr/>
        </p:nvSpPr>
        <p:spPr>
          <a:xfrm>
            <a:off x="2572385" y="575310"/>
            <a:ext cx="198120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negotiations </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7" name="文本框 6"/>
          <p:cNvSpPr txBox="1"/>
          <p:nvPr/>
        </p:nvSpPr>
        <p:spPr>
          <a:xfrm>
            <a:off x="914400" y="1365885"/>
            <a:ext cx="2192020"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breakthrough </a:t>
            </a:r>
            <a:endParaRPr lang="en-US" altLang="zh-CN" sz="2600" b="1">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5368925" y="3759835"/>
            <a:ext cx="119253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sticks to</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961755" y="4510405"/>
            <a:ext cx="172021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ctr"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evidence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805180" y="5765165"/>
            <a:ext cx="149288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narrowly </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1" name="文本框 10"/>
          <p:cNvSpPr txBox="1"/>
          <p:nvPr/>
        </p:nvSpPr>
        <p:spPr>
          <a:xfrm>
            <a:off x="8327390" y="5708015"/>
            <a:ext cx="252603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further strikes</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2" name="文本框 11"/>
          <p:cNvSpPr txBox="1"/>
          <p:nvPr/>
        </p:nvSpPr>
        <p:spPr>
          <a:xfrm>
            <a:off x="10114915" y="4947920"/>
            <a:ext cx="144716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on board</a:t>
            </a:r>
            <a:endParaRPr kumimoji="0" lang="en-US" altLang="zh-CN" sz="26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3" name="文本框 12"/>
          <p:cNvSpPr txBox="1"/>
          <p:nvPr/>
        </p:nvSpPr>
        <p:spPr>
          <a:xfrm>
            <a:off x="10006965" y="2176145"/>
            <a:ext cx="171894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withdrawal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9" name="文本框 18"/>
          <p:cNvSpPr txBox="1"/>
          <p:nvPr/>
        </p:nvSpPr>
        <p:spPr>
          <a:xfrm>
            <a:off x="4347845" y="1723390"/>
            <a:ext cx="2296160"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lasting peace</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24" name="文本框 23"/>
          <p:cNvSpPr txBox="1"/>
          <p:nvPr/>
        </p:nvSpPr>
        <p:spPr>
          <a:xfrm>
            <a:off x="1770380" y="970915"/>
            <a:ext cx="922655" cy="4000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600">
                <a:solidFill>
                  <a:srgbClr val="FF0000"/>
                </a:solidFill>
                <a:latin typeface="Times New Roman" panose="02020603050405020304" charset="0"/>
                <a:cs typeface="Times New Roman" panose="02020603050405020304" charset="0"/>
                <a:sym typeface="+mn-ea"/>
              </a:rPr>
              <a:t>phase </a:t>
            </a:r>
            <a:endParaRPr lang="en-US" altLang="zh-CN" sz="2600">
              <a:solidFill>
                <a:srgbClr val="FF0000"/>
              </a:solidFill>
              <a:latin typeface="Times New Roman" panose="02020603050405020304" charset="0"/>
              <a:cs typeface="Times New Roman" panose="02020603050405020304" charset="0"/>
              <a:sym typeface="+mn-ea"/>
            </a:endParaRPr>
          </a:p>
        </p:txBody>
      </p:sp>
      <p:pic>
        <p:nvPicPr>
          <p:cNvPr id="25" name="BBC.10.10.2025">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252200" y="6009640"/>
            <a:ext cx="619125" cy="619125"/>
          </a:xfrm>
          <a:prstGeom prst="rect">
            <a:avLst/>
          </a:prstGeom>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25"/>
                </p:tgtEl>
              </p:cMediaNode>
            </p:audio>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9" grpId="0" bldLvl="0" animBg="1"/>
      <p:bldP spid="2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convene</a:t>
            </a:r>
            <a:r>
              <a:rPr lang="en-US" altLang="zh-CN" sz="2800">
                <a:latin typeface="Times New Roman" panose="02020603050405020304" charset="0"/>
                <a:ea typeface="华文中宋" panose="02010600040101010101" charset="-122"/>
                <a:cs typeface="Times New Roman" panose="02020603050405020304" charset="0"/>
                <a:sym typeface="+mn-ea"/>
              </a:rPr>
              <a:t>: to cause to assemble    </a:t>
            </a:r>
            <a:r>
              <a:rPr lang="zh-CN" altLang="en-US" sz="2800">
                <a:latin typeface="Times New Roman" panose="02020603050405020304" charset="0"/>
                <a:ea typeface="华文中宋" panose="02010600040101010101" charset="-122"/>
                <a:cs typeface="Times New Roman" panose="02020603050405020304" charset="0"/>
                <a:sym typeface="+mn-ea"/>
              </a:rPr>
              <a:t>使集合，使聚集</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principal convened the staff for an emergency meeting.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校长召集全体教职工召开紧急会议。</a:t>
            </a:r>
            <a:endParaRPr lang="zh-CN" altLang="en-US"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stipulate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to specify as an essential condition of an agreement  </a:t>
            </a:r>
            <a:r>
              <a:rPr lang="zh-CN" altLang="en-US" sz="2800">
                <a:latin typeface="Times New Roman" panose="02020603050405020304" charset="0"/>
                <a:ea typeface="华文中宋" panose="02010600040101010101" charset="-122"/>
                <a:cs typeface="Times New Roman" panose="02020603050405020304" charset="0"/>
              </a:rPr>
              <a:t>规定，约定</a:t>
            </a:r>
            <a:r>
              <a:rPr lang="en-US" altLang="zh-CN" sz="2800">
                <a:latin typeface="Times New Roman" panose="02020603050405020304" charset="0"/>
                <a:ea typeface="华文中宋" panose="02010600040101010101" charset="-122"/>
                <a:cs typeface="Times New Roman" panose="02020603050405020304" charset="0"/>
              </a:rPr>
              <a:t>     </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The rules stipulate the maximum number of participants.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规则限定了参与者的最大数量。</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139065" y="2649855"/>
            <a:ext cx="1147318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chairman convened a committee to investigate the matter.</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78765" y="6216015"/>
            <a:ext cx="947293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agreement stipulates a deadline for completion.</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56180" y="2193925"/>
            <a:ext cx="9491980" cy="521970"/>
          </a:xfrm>
          <a:prstGeom prst="rect">
            <a:avLst/>
          </a:prstGeom>
          <a:noFill/>
        </p:spPr>
        <p:txBody>
          <a:bodyPr wrap="square" rtlCol="0" anchor="t">
            <a:spAutoFit/>
          </a:bodyPr>
          <a:lstStyle/>
          <a:p>
            <a:r>
              <a:rPr lang="zh-CN" altLang="en-US" sz="2800">
                <a:ea typeface="华文中宋" panose="02010600040101010101" charset="-122"/>
              </a:rPr>
              <a:t>主席召集了一个委员会来调查此事。</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a:off x="220980" y="3134360"/>
            <a:ext cx="9101455" cy="1778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20675" y="6670040"/>
            <a:ext cx="7548245" cy="158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55545" y="5716270"/>
            <a:ext cx="8297545" cy="521970"/>
          </a:xfrm>
          <a:prstGeom prst="rect">
            <a:avLst/>
          </a:prstGeom>
          <a:noFill/>
        </p:spPr>
        <p:txBody>
          <a:bodyPr wrap="square" rtlCol="0" anchor="t">
            <a:spAutoFit/>
          </a:bodyPr>
          <a:p>
            <a:r>
              <a:rPr lang="zh-CN" altLang="en-US" sz="2800">
                <a:ea typeface="华文中宋" panose="02010600040101010101" charset="-122"/>
              </a:rPr>
              <a:t>协议规定了完成的最后期限。</a:t>
            </a:r>
            <a:endParaRPr lang="zh-CN" altLang="en-US" sz="2800">
              <a:ea typeface="华文中宋" panose="02010600040101010101" charset="-122"/>
            </a:endParaRPr>
          </a:p>
        </p:txBody>
      </p:sp>
      <p:sp>
        <p:nvSpPr>
          <p:cNvPr id="5" name="文本框 1"/>
          <p:cNvSpPr txBox="1"/>
          <p:nvPr>
            <p:custDataLst>
              <p:tags r:id="rId7"/>
            </p:custDataLst>
          </p:nvPr>
        </p:nvSpPr>
        <p:spPr>
          <a:xfrm>
            <a:off x="135255" y="2201545"/>
            <a:ext cx="198501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8"/>
            </p:custDataLst>
          </p:nvPr>
        </p:nvSpPr>
        <p:spPr>
          <a:xfrm>
            <a:off x="139065" y="5716270"/>
            <a:ext cx="201041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9"/>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wipe(down)">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67385"/>
            <a:ext cx="11751310" cy="257937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717550"/>
            <a:ext cx="11560175" cy="158496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After intense negotiations in Egypt, Israel and Hamas have reached an agreement on the first phase of a peace plan for Gaza, raising hopes of an end to two years of war. The breakthrough was announced by President Trump, who called it a great day for the world and the first step towards lasting peace.</a:t>
            </a:r>
            <a:r>
              <a:rPr lang="en-US" altLang="zh-CN" sz="2800">
                <a:latin typeface="Times New Roman" panose="02020603050405020304" charset="0"/>
                <a:cs typeface="Times New Roman" panose="02020603050405020304" charset="0"/>
                <a:sym typeface="+mn-ea"/>
              </a:rPr>
              <a:t> </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nvSpPr>
        <p:spPr>
          <a:xfrm>
            <a:off x="410845" y="236093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经过在埃及的激烈谈判，以色列和哈马斯就加沙和平计划的第一阶段达成协议，这增加了结束两年战争的希望。特朗普总统宣布了这一突破，称这是伟大的一天，是迈向持久和平的第一步。</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3745230"/>
            <a:ext cx="11751310" cy="280352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51790" y="3818890"/>
            <a:ext cx="11636375" cy="1568450"/>
          </a:xfrm>
          <a:prstGeom prst="rect">
            <a:avLst/>
          </a:prstGeom>
          <a:noFill/>
        </p:spPr>
        <p:txBody>
          <a:bodyPr wrap="square">
            <a:spAutoFit/>
          </a:bodyPr>
          <a:lstStyle/>
          <a:p>
            <a:pPr algn="l"/>
            <a:r>
              <a:rPr lang="en-US" altLang="zh-CN" sz="2400">
                <a:latin typeface="Times New Roman" panose="02020603050405020304" charset="0"/>
                <a:cs typeface="Times New Roman" panose="02020603050405020304" charset="0"/>
                <a:sym typeface="+mn-ea"/>
              </a:rPr>
              <a:t>Colombia’s President Gustavo Petro says there’s evidence that a boat bombed by the United States in the Caribbean Sea had Colombian citizens on board. He condemned what he called aggression against all of Latin America. The U.S. Senate has narrowly rejected a draft law that would have banned further strikes against alleged drug traffickers at sea.</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nvSpPr>
        <p:spPr>
          <a:xfrm>
            <a:off x="351790" y="5387340"/>
            <a:ext cx="11494135" cy="1042035"/>
          </a:xfrm>
          <a:prstGeom prst="rect">
            <a:avLst/>
          </a:prstGeom>
          <a:noFill/>
        </p:spPr>
        <p:txBody>
          <a:bodyPr wrap="square" rtlCol="0">
            <a:no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哥伦比亚总统古斯塔沃</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佩特罗表示，有证据表明美国在加勒比海炸毁的船只上有哥伦比亚公民。他谴责了这种针对整个拉丁美洲的侵略行为。美国参议院以微弱优势否决了一项旨在禁止进一步海上打击涉嫌毒品走私者的法律草案。</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The Nobel prizes that actually matter</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真正重要的诺贝尔奖</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469640" y="1456690"/>
            <a:ext cx="5414645" cy="416687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9050" y="445135"/>
            <a:ext cx="12029440" cy="6939280"/>
          </a:xfrm>
          <a:prstGeom prst="rect">
            <a:avLst/>
          </a:prstGeom>
          <a:noFill/>
        </p:spPr>
        <p:txBody>
          <a:bodyPr wrap="square" rtlCol="0" anchor="t">
            <a:spAutoFit/>
          </a:bodyPr>
          <a:p>
            <a:pPr indent="0" algn="just" fontAlgn="auto">
              <a:lnSpc>
                <a:spcPts val="280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THE NOBEL COMMITTEE has a mixed record of choosing worthy recipients for the Peace Prize, which is partly ______  that award always gets the most attention. It's a pity that this distracts from the truly awe-inspiring work _______ (do) by the other laureates announced this week.</a:t>
            </a:r>
            <a:endParaRPr lang="en-US" altLang="zh-CN" sz="2000">
              <a:latin typeface="Times New Roman" panose="02020603050405020304" charset="0"/>
              <a:cs typeface="Times New Roman" panose="02020603050405020304" charset="0"/>
            </a:endParaRPr>
          </a:p>
          <a:p>
            <a:pPr indent="0" algn="just" fontAlgn="auto">
              <a:lnSpc>
                <a:spcPts val="2800"/>
              </a:lnSpc>
            </a:pPr>
            <a:r>
              <a:rPr lang="en-US" altLang="zh-CN" sz="2000">
                <a:latin typeface="Times New Roman" panose="02020603050405020304" charset="0"/>
                <a:cs typeface="Times New Roman" panose="02020603050405020304" charset="0"/>
              </a:rPr>
              <a:t>       Monday, three scientists received the Nobel for medicine for their research on the hidden machinery that makes the human immune system run. __________ (collective) this work has opened a whole field of study. More than 200 clinical trials are now underway based on this science, said Rickard Sandberg,____ member of the selection committee.</a:t>
            </a:r>
            <a:endParaRPr lang="en-US" altLang="zh-CN" sz="2000">
              <a:latin typeface="Times New Roman" panose="02020603050405020304" charset="0"/>
              <a:cs typeface="Times New Roman" panose="02020603050405020304" charset="0"/>
            </a:endParaRPr>
          </a:p>
          <a:p>
            <a:pPr indent="0" algn="just" fontAlgn="auto">
              <a:lnSpc>
                <a:spcPts val="2800"/>
              </a:lnSpc>
            </a:pPr>
            <a:r>
              <a:rPr lang="en-US" altLang="zh-CN" sz="2000">
                <a:latin typeface="Times New Roman" panose="02020603050405020304" charset="0"/>
                <a:cs typeface="Times New Roman" panose="02020603050405020304" charset="0"/>
              </a:rPr>
              <a:t>       The following day, three Americans won the physics Nobel for their research on quantum mechanics. Their discoveries created the foundation for endless ____________ (innovate) in electronics.</a:t>
            </a:r>
            <a:endParaRPr lang="en-US" altLang="zh-CN" sz="2000">
              <a:latin typeface="Times New Roman" panose="02020603050405020304" charset="0"/>
              <a:cs typeface="Times New Roman" panose="02020603050405020304" charset="0"/>
            </a:endParaRPr>
          </a:p>
          <a:p>
            <a:pPr indent="0" algn="just" fontAlgn="auto">
              <a:lnSpc>
                <a:spcPts val="2800"/>
              </a:lnSpc>
            </a:pPr>
            <a:r>
              <a:rPr lang="en-US" altLang="zh-CN" sz="2000">
                <a:latin typeface="Times New Roman" panose="02020603050405020304" charset="0"/>
                <a:cs typeface="Times New Roman" panose="02020603050405020304" charset="0"/>
              </a:rPr>
              <a:t>       And on Wednesday, three scientists _________ (receive) the chemistry Nobel for their work developing molecular structures to harvest water out of the air or capture pollutants. The innovation could become critical in confronting environmental problems.</a:t>
            </a:r>
            <a:endParaRPr lang="en-US" altLang="zh-CN" sz="2000">
              <a:latin typeface="Times New Roman" panose="02020603050405020304" charset="0"/>
              <a:cs typeface="Times New Roman" panose="02020603050405020304" charset="0"/>
            </a:endParaRPr>
          </a:p>
          <a:p>
            <a:pPr indent="0" algn="just" fontAlgn="auto">
              <a:lnSpc>
                <a:spcPts val="2800"/>
              </a:lnSpc>
            </a:pPr>
            <a:r>
              <a:rPr lang="en-US" altLang="zh-CN" sz="2000">
                <a:latin typeface="Times New Roman" panose="02020603050405020304" charset="0"/>
                <a:cs typeface="Times New Roman" panose="02020603050405020304" charset="0"/>
              </a:rPr>
              <a:t>       These achievements all show that painstaking work happening in university labs ____ (have) the potential to unlock discoveries that </a:t>
            </a:r>
            <a:r>
              <a:rPr lang="en-US" altLang="zh-CN" sz="2000">
                <a:solidFill>
                  <a:srgbClr val="0000FF"/>
                </a:solidFill>
                <a:latin typeface="Times New Roman" panose="02020603050405020304" charset="0"/>
                <a:cs typeface="Times New Roman" panose="02020603050405020304" charset="0"/>
              </a:rPr>
              <a:t>reverberate</a:t>
            </a:r>
            <a:r>
              <a:rPr lang="en-US" altLang="zh-CN" sz="2000">
                <a:latin typeface="Times New Roman" panose="02020603050405020304" charset="0"/>
                <a:cs typeface="Times New Roman" panose="02020603050405020304" charset="0"/>
              </a:rPr>
              <a:t> for decades. That researchers at U.S. institutions dominated these awards — ____ they have for years — is a point of pride for our country and a reflection of the innovation engine that powers __________ (economy) growth.</a:t>
            </a:r>
            <a:endParaRPr lang="en-US" altLang="zh-CN" sz="2000">
              <a:latin typeface="Times New Roman" panose="02020603050405020304" charset="0"/>
              <a:cs typeface="Times New Roman" panose="02020603050405020304" charset="0"/>
            </a:endParaRPr>
          </a:p>
          <a:p>
            <a:pPr indent="0" algn="just" fontAlgn="auto">
              <a:lnSpc>
                <a:spcPts val="2800"/>
              </a:lnSpc>
            </a:pPr>
            <a:r>
              <a:rPr lang="en-US" altLang="zh-CN" sz="2000">
                <a:latin typeface="Times New Roman" panose="02020603050405020304" charset="0"/>
                <a:cs typeface="Times New Roman" panose="02020603050405020304" charset="0"/>
              </a:rPr>
              <a:t>      For all of today's challenges, it's nice ___________ (remember) that human ingenuity can still go a long way to making the world a better place. That's an example future generations can </a:t>
            </a:r>
            <a:r>
              <a:rPr lang="en-US" altLang="zh-CN" sz="2000">
                <a:solidFill>
                  <a:srgbClr val="0000FF"/>
                </a:solidFill>
                <a:latin typeface="Times New Roman" panose="02020603050405020304" charset="0"/>
                <a:cs typeface="Times New Roman" panose="02020603050405020304" charset="0"/>
              </a:rPr>
              <a:t>aspire</a:t>
            </a:r>
            <a:r>
              <a:rPr lang="en-US" altLang="zh-CN" sz="2000">
                <a:latin typeface="Times New Roman" panose="02020603050405020304" charset="0"/>
                <a:cs typeface="Times New Roman" panose="02020603050405020304" charset="0"/>
              </a:rPr>
              <a:t> to follow.</a:t>
            </a:r>
            <a:endParaRPr lang="en-US" altLang="zh-CN" sz="2000">
              <a:latin typeface="Times New Roman" panose="02020603050405020304" charset="0"/>
              <a:cs typeface="Times New Roman" panose="02020603050405020304" charset="0"/>
            </a:endParaRPr>
          </a:p>
          <a:p>
            <a:pPr indent="0" algn="just" fontAlgn="auto">
              <a:lnSpc>
                <a:spcPts val="3000"/>
              </a:lnSpc>
            </a:pPr>
            <a:endParaRPr sz="16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72541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The Washington Post</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(October 9, 2025 A16)</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896620" y="869950"/>
            <a:ext cx="579755"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779780" y="1223010"/>
            <a:ext cx="76263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done</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8973820" y="2317750"/>
            <a:ext cx="50673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3456305" y="1923415"/>
            <a:ext cx="175450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Collectively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4912995" y="3334385"/>
            <a:ext cx="1402715" cy="37147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innovations</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4610100" y="3705860"/>
            <a:ext cx="915670" cy="2984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received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9041130" y="4826635"/>
            <a:ext cx="1058545"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has</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213360" y="5837555"/>
            <a:ext cx="103949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economic</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70815" y="5529580"/>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as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4331970" y="6223000"/>
            <a:ext cx="165735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remember</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10026015" cy="327660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According to the passage, what is a specific outcome of the Nobel-winning medical research?</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It has led to over 200 clinical trials based on the findings.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It resulted in immediate cures for immune-related diseases.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It developed new tools for quantum mechanics applications.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It created molecular structures to capture air pollutants.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1002665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message conveyed by the author in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The Nobel Peace Prize's mixed record distracts from other awards' significance.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Recent science Nobels demonstrate the long-term value of basic research.</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American researchers' dominance in Nobels reflects their innovation capacity.</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Human ingenuity alone can solve all environmental problems effectively.</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6265" y="1926590"/>
            <a:ext cx="478155" cy="318135"/>
          </a:xfrm>
          <a:prstGeom prst="rect">
            <a:avLst/>
          </a:prstGeom>
        </p:spPr>
      </p:pic>
      <p:pic>
        <p:nvPicPr>
          <p:cNvPr id="8" name="图片 7"/>
          <p:cNvPicPr>
            <a:picLocks noChangeAspect="1"/>
          </p:cNvPicPr>
          <p:nvPr/>
        </p:nvPicPr>
        <p:blipFill>
          <a:blip r:embed="rId3"/>
          <a:stretch>
            <a:fillRect/>
          </a:stretch>
        </p:blipFill>
        <p:spPr>
          <a:xfrm>
            <a:off x="1866265"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3606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reverberate</a:t>
            </a:r>
            <a:r>
              <a:rPr lang="en-US" altLang="zh-CN" sz="2800">
                <a:latin typeface="Times New Roman" panose="02020603050405020304" charset="0"/>
                <a:ea typeface="华文中宋" panose="02010600040101010101" charset="-122"/>
                <a:cs typeface="Times New Roman" panose="02020603050405020304" charset="0"/>
                <a:sym typeface="+mn-ea"/>
              </a:rPr>
              <a:t>: to have a strong effect on people for a long time or over a large area</a:t>
            </a:r>
            <a:r>
              <a:rPr lang="en-US"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有长久深刻的影响；产生广泛影响</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Repercussions of the case continue to reverberate through the financial world.</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这件事持续影响着整个金融界</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a:t>
            </a:r>
            <a:r>
              <a:rPr lang="en-US" altLang="zh-CN" sz="3200">
                <a:latin typeface="Times New Roman" panose="02020603050405020304" charset="0"/>
                <a:cs typeface="Times New Roman" panose="02020603050405020304" charset="0"/>
                <a:sym typeface="+mn-ea"/>
              </a:rPr>
              <a:t> </a:t>
            </a:r>
            <a:r>
              <a:rPr lang="en-US" altLang="zh-CN" sz="3200">
                <a:solidFill>
                  <a:srgbClr val="0000FF"/>
                </a:solidFill>
                <a:latin typeface="Times New Roman" panose="02020603050405020304" charset="0"/>
                <a:cs typeface="Times New Roman" panose="02020603050405020304" charset="0"/>
                <a:sym typeface="+mn-ea"/>
              </a:rPr>
              <a:t>aspire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to have a strong desire to achieve or to become sth</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渴望（成就）；有志（成为）</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Mary is ambitious enough to aspire to conversational fluency in Chinese in four months.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玛丽雄心很大，</a:t>
            </a:r>
            <a:r>
              <a:rPr lang="en-US" altLang="zh-CN" sz="2800">
                <a:latin typeface="华文中宋" panose="02010600040101010101" charset="-122"/>
                <a:ea typeface="华文中宋" panose="02010600040101010101" charset="-122"/>
                <a:cs typeface="华文中宋" panose="02010600040101010101" charset="-122"/>
              </a:rPr>
              <a:t> </a:t>
            </a:r>
            <a:r>
              <a:rPr lang="zh-CN" altLang="en-US" sz="2800">
                <a:latin typeface="华文中宋" panose="02010600040101010101" charset="-122"/>
                <a:ea typeface="华文中宋" panose="02010600040101010101" charset="-122"/>
                <a:cs typeface="华文中宋" panose="02010600040101010101" charset="-122"/>
              </a:rPr>
              <a:t>竟立志在四个月里学会用汉语流利地会话</a:t>
            </a:r>
            <a:r>
              <a:rPr sz="2800">
                <a:latin typeface="华文中宋" panose="02010600040101010101" charset="-122"/>
                <a:ea typeface="华文中宋" panose="02010600040101010101" charset="-122"/>
                <a:cs typeface="华文中宋" panose="02010600040101010101" charset="-122"/>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2900045"/>
            <a:ext cx="797052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killing continued to reverberate in Congress.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320675" y="633603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He aspired to be their next leader</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32355" y="2378075"/>
            <a:ext cx="7434580" cy="521970"/>
          </a:xfrm>
          <a:prstGeom prst="rect">
            <a:avLst/>
          </a:prstGeom>
          <a:noFill/>
        </p:spPr>
        <p:txBody>
          <a:bodyPr wrap="square" rtlCol="0" anchor="t">
            <a:spAutoFit/>
          </a:bodyPr>
          <a:lstStyle/>
          <a:p>
            <a:r>
              <a:rPr lang="zh-CN" altLang="en-US" sz="2800">
                <a:ea typeface="华文中宋" panose="02010600040101010101" charset="-122"/>
              </a:rPr>
              <a:t>这个枪杀事件继续在美国国会引起反响。</a:t>
            </a:r>
            <a:endParaRPr lang="zh-CN" altLang="en-US" sz="2800">
              <a:ea typeface="华文中宋" panose="02010600040101010101" charset="-122"/>
            </a:endParaRPr>
          </a:p>
        </p:txBody>
      </p:sp>
      <p:cxnSp>
        <p:nvCxnSpPr>
          <p:cNvPr id="3145728" name="直接连接符 8"/>
          <p:cNvCxnSpPr/>
          <p:nvPr/>
        </p:nvCxnSpPr>
        <p:spPr>
          <a:xfrm flipV="1">
            <a:off x="211455" y="3324860"/>
            <a:ext cx="7293610" cy="425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800215"/>
            <a:ext cx="5174615" cy="31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529840" y="5929630"/>
            <a:ext cx="8297545" cy="521970"/>
          </a:xfrm>
          <a:prstGeom prst="rect">
            <a:avLst/>
          </a:prstGeom>
          <a:noFill/>
        </p:spPr>
        <p:txBody>
          <a:bodyPr wrap="square" rtlCol="0" anchor="t">
            <a:spAutoFit/>
          </a:bodyPr>
          <a:p>
            <a:r>
              <a:rPr lang="zh-CN" altLang="en-US" sz="2800">
                <a:ea typeface="华文中宋" panose="02010600040101010101" charset="-122"/>
              </a:rPr>
              <a:t>他渴望成为他们的下一届领导人。</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36029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25425" y="592391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36855" y="762635"/>
            <a:ext cx="11751310" cy="249364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94335" y="937260"/>
            <a:ext cx="11502390"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Collectively this work has opened a whole field of study. More than 200 clinical trials are now underway based on this science, said Rickard Sandberg, a member of the selection committee.</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525780" y="2296160"/>
            <a:ext cx="1147064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总的来说，这项研究开创了一个全新的研究领域。里卡德</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桑德伯格（选委会成员）表示，目前已有超过</a:t>
            </a:r>
            <a:r>
              <a:rPr lang="en-US" altLang="zh-CN" sz="2200">
                <a:latin typeface="Times New Roman" panose="02020603050405020304" charset="0"/>
                <a:ea typeface="华文中宋" panose="02010600040101010101" charset="-122"/>
                <a:cs typeface="Times New Roman" panose="02020603050405020304" charset="0"/>
              </a:rPr>
              <a:t> 200 </a:t>
            </a:r>
            <a:r>
              <a:rPr lang="zh-CN" altLang="en-US" sz="2200">
                <a:latin typeface="Times New Roman" panose="02020603050405020304" charset="0"/>
                <a:ea typeface="华文中宋" panose="02010600040101010101" charset="-122"/>
                <a:cs typeface="Times New Roman" panose="02020603050405020304" charset="0"/>
              </a:rPr>
              <a:t>项基于这一研究成果的临床试验正在进行中。</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245110" y="3862070"/>
            <a:ext cx="11751310" cy="242824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4810" y="3939540"/>
            <a:ext cx="11603355"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That researchers at U.S. institutions dominated these awards — as they have for years — is a point of pride for our country and a reflection of the innovation engine that powers economic growth.</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525780" y="5339715"/>
            <a:ext cx="1131951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美国各研究机构的科研人员在这些奖项中占据主导地位</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这种情况多年来一直如此</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这令我们国家感到自豪，也反映了推动经济发展的创新引擎的作用。</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2. Say goodbye to the corals</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再见了珊瑚</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descr="962d3b2d06a8214feca68596d55e61b8"/>
          <p:cNvPicPr>
            <a:picLocks noChangeAspect="1"/>
          </p:cNvPicPr>
          <p:nvPr/>
        </p:nvPicPr>
        <p:blipFill>
          <a:blip r:embed="rId1"/>
          <a:stretch>
            <a:fillRect/>
          </a:stretch>
        </p:blipFill>
        <p:spPr>
          <a:xfrm>
            <a:off x="3152775" y="1301115"/>
            <a:ext cx="5711190" cy="46520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55" y="485140"/>
            <a:ext cx="12029440" cy="5759450"/>
          </a:xfrm>
          <a:prstGeom prst="rect">
            <a:avLst/>
          </a:prstGeom>
          <a:noFill/>
        </p:spPr>
        <p:txBody>
          <a:bodyPr wrap="square" rtlCol="0" anchor="t">
            <a:spAutoFit/>
          </a:bodyPr>
          <a:p>
            <a:pPr indent="0" algn="just" fontAlgn="auto">
              <a:lnSpc>
                <a:spcPts val="340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If global temperatures keep climbing on their current trajectory, nearly all corals in the Atlantic will die ____  by the end of the century. </a:t>
            </a:r>
            <a:endParaRPr lang="en-US" altLang="zh-CN" sz="2000">
              <a:latin typeface="Times New Roman" panose="02020603050405020304" charset="0"/>
              <a:cs typeface="Times New Roman" panose="02020603050405020304" charset="0"/>
            </a:endParaRPr>
          </a:p>
          <a:p>
            <a:pPr indent="0" algn="just" fontAlgn="auto">
              <a:lnSpc>
                <a:spcPts val="3400"/>
              </a:lnSpc>
            </a:pPr>
            <a:r>
              <a:rPr lang="en-US" altLang="zh-CN" sz="2000">
                <a:latin typeface="Times New Roman" panose="02020603050405020304" charset="0"/>
                <a:cs typeface="Times New Roman" panose="02020603050405020304" charset="0"/>
              </a:rPr>
              <a:t>       That's the stark conclusion of a new _________ (analyse) of more than 400 of the ocean's reefs, _______ predicts that more than 70% of them will begin dying by 2040 even under an optimistic climate scenario. If warming tops 2</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C above preindustrial levels, as it's predicted _____ (do) in the next 25 years if emissions aren't </a:t>
            </a:r>
            <a:r>
              <a:rPr lang="en-US" altLang="zh-CN" sz="2000">
                <a:solidFill>
                  <a:srgbClr val="0000FF"/>
                </a:solidFill>
                <a:latin typeface="Times New Roman" panose="02020603050405020304" charset="0"/>
                <a:cs typeface="Times New Roman" panose="02020603050405020304" charset="0"/>
              </a:rPr>
              <a:t>slashed</a:t>
            </a:r>
            <a:r>
              <a:rPr lang="en-US" altLang="zh-CN" sz="2000">
                <a:latin typeface="Times New Roman" panose="02020603050405020304" charset="0"/>
                <a:cs typeface="Times New Roman" panose="02020603050405020304" charset="0"/>
              </a:rPr>
              <a:t> drastically, 99% could vanish. Corals form the foundation of reef ecosystems, __________ (shelter) thousands of marine species and protecting coastlines from waves and rising seas. A quarter of all ocean life _______ (depend) on coral reefs, according to the National Oceanic and Atmospheric Administration, and more than a billion people benefit from them. But researchers say climate change __________ (break) the balance between reef growth and erosion. “The reefs have changed so much that they're not even slightly doing ______  the reefs of the past used to do,” co-author Alice Webb, ____  marine ecologist at Britain's University of Exeter, tells The New York Times. Caribbean corals have already been </a:t>
            </a:r>
            <a:r>
              <a:rPr lang="en-US" altLang="zh-CN" sz="2000">
                <a:solidFill>
                  <a:srgbClr val="0000FF"/>
                </a:solidFill>
                <a:latin typeface="Times New Roman" panose="02020603050405020304" charset="0"/>
                <a:cs typeface="Times New Roman" panose="02020603050405020304" charset="0"/>
              </a:rPr>
              <a:t>devastated</a:t>
            </a:r>
            <a:r>
              <a:rPr lang="en-US" altLang="zh-CN" sz="2000">
                <a:latin typeface="Times New Roman" panose="02020603050405020304" charset="0"/>
                <a:cs typeface="Times New Roman" panose="02020603050405020304" charset="0"/>
              </a:rPr>
              <a:t> by heat waves, and some 60% of reefs near Florida and 40% near Mexico have ___________ (effect) stopped growing</a:t>
            </a:r>
            <a:r>
              <a:rPr sz="2000">
                <a:latin typeface="Times New Roman" panose="02020603050405020304" charset="0"/>
                <a:cs typeface="Times New Roman" panose="02020603050405020304" charset="0"/>
              </a:rPr>
              <a:t>.</a:t>
            </a:r>
            <a:endParaRPr sz="20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Week </a:t>
            </a:r>
            <a:r>
              <a:rPr lang="en-US" sz="2400" b="1">
                <a:solidFill>
                  <a:srgbClr val="ED7D31"/>
                </a:solidFill>
                <a:latin typeface="微软雅黑" panose="020B0503020204020204" charset="-122"/>
                <a:ea typeface="微软雅黑" panose="020B0503020204020204" charset="-122"/>
                <a:cs typeface="微软雅黑" panose="020B0503020204020204" charset="-122"/>
              </a:rPr>
              <a:t>(</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October 10, 2025 P21)</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1511915" y="598805"/>
            <a:ext cx="7797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off</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4497070" y="1501775"/>
            <a:ext cx="16662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analysis</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1165840" y="1501775"/>
            <a:ext cx="102616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which</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6571615" y="2377440"/>
            <a:ext cx="71882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to do</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9797415" y="2766060"/>
            <a:ext cx="100774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sheltering</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57480" y="3638550"/>
            <a:ext cx="843280" cy="345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depends</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538210" y="4123055"/>
            <a:ext cx="17297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has broken</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5746115" y="4908550"/>
            <a:ext cx="77152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0805160" y="4543425"/>
            <a:ext cx="108394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what</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812540" y="5807075"/>
            <a:ext cx="1590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effectively </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57.2,&quot;left&quot;:18.65,&quot;top&quot;:60.05,&quot;width&quot;:941.35}"/>
</p:tagLst>
</file>

<file path=ppt/tags/tag11.xml><?xml version="1.0" encoding="utf-8"?>
<p:tagLst xmlns:p="http://schemas.openxmlformats.org/presentationml/2006/main">
  <p:tag name="KSO_WM_DIAGRAM_VIRTUALLY_FRAME" val="{&quot;height&quot;:457.2,&quot;left&quot;:18.65,&quot;top&quot;:60.05,&quot;width&quot;:941.35}"/>
</p:tagLst>
</file>

<file path=ppt/tags/tag12.xml><?xml version="1.0" encoding="utf-8"?>
<p:tagLst xmlns:p="http://schemas.openxmlformats.org/presentationml/2006/main">
  <p:tag name="KSO_WM_DIAGRAM_VIRTUALLY_FRAME" val="{&quot;height&quot;:457.2,&quot;left&quot;:18.65,&quot;top&quot;:60.05,&quot;width&quot;:941.35}"/>
</p:tagLst>
</file>

<file path=ppt/tags/tag13.xml><?xml version="1.0" encoding="utf-8"?>
<p:tagLst xmlns:p="http://schemas.openxmlformats.org/presentationml/2006/main">
  <p:tag name="KSO_WM_DIAGRAM_VIRTUALLY_FRAME" val="{&quot;height&quot;:457.2,&quot;left&quot;:18.65,&quot;top&quot;:60.05,&quot;width&quot;:941.35}"/>
</p:tagLst>
</file>

<file path=ppt/tags/tag14.xml><?xml version="1.0" encoding="utf-8"?>
<p:tagLst xmlns:p="http://schemas.openxmlformats.org/presentationml/2006/main">
  <p:tag name="KSO_WM_DIAGRAM_VIRTUALLY_FRAME" val="{&quot;height&quot;:457.2,&quot;left&quot;:18.65,&quot;top&quot;:60.05,&quot;width&quot;:941.35}"/>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85.85,&quot;left&quot;:37.85,&quot;top&quot;:45.25,&quot;width&quot;:781.9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85.85,&quot;left&quot;:37.85,&quot;top&quot;:45.25,&quot;width&quot;:781.95}"/>
</p:tagLst>
</file>

<file path=ppt/tags/tag21.xml><?xml version="1.0" encoding="utf-8"?>
<p:tagLst xmlns:p="http://schemas.openxmlformats.org/presentationml/2006/main">
  <p:tag name="KSO_WM_DIAGRAM_VIRTUALLY_FRAME" val="{&quot;height&quot;:401.35,&quot;left&quot;:10.95,&quot;top&quot;:152.5,&quot;width&quot;:837.35}"/>
</p:tagLst>
</file>

<file path=ppt/tags/tag22.xml><?xml version="1.0" encoding="utf-8"?>
<p:tagLst xmlns:p="http://schemas.openxmlformats.org/presentationml/2006/main">
  <p:tag name="KSO_WM_DIAGRAM_VIRTUALLY_FRAME" val="{&quot;height&quot;:401.35,&quot;left&quot;:10.95,&quot;top&quot;:152.5,&quot;width&quot;:837.35}"/>
</p:tagLst>
</file>

<file path=ppt/tags/tag23.xml><?xml version="1.0" encoding="utf-8"?>
<p:tagLst xmlns:p="http://schemas.openxmlformats.org/presentationml/2006/main">
  <p:tag name="KSO_WM_DIAGRAM_VIRTUALLY_FRAME" val="{&quot;height&quot;:401.35,&quot;left&quot;:10.95,&quot;top&quot;:152.5,&quot;width&quot;:837.35}"/>
</p:tagLst>
</file>

<file path=ppt/tags/tag24.xml><?xml version="1.0" encoding="utf-8"?>
<p:tagLst xmlns:p="http://schemas.openxmlformats.org/presentationml/2006/main">
  <p:tag name="KSO_WM_DIAGRAM_VIRTUALLY_FRAME" val="{&quot;height&quot;:401.35,&quot;left&quot;:10.95,&quot;top&quot;:152.5,&quot;width&quot;:837.35}"/>
</p:tagLst>
</file>

<file path=ppt/tags/tag25.xml><?xml version="1.0" encoding="utf-8"?>
<p:tagLst xmlns:p="http://schemas.openxmlformats.org/presentationml/2006/main">
  <p:tag name="KSO_WM_DIAGRAM_VIRTUALLY_FRAME" val="{&quot;height&quot;:401.35,&quot;left&quot;:10.95,&quot;top&quot;:152.5,&quot;width&quot;:837.35}"/>
</p:tagLst>
</file>

<file path=ppt/tags/tag26.xml><?xml version="1.0" encoding="utf-8"?>
<p:tagLst xmlns:p="http://schemas.openxmlformats.org/presentationml/2006/main">
  <p:tag name="KSO_WM_DIAGRAM_VIRTUALLY_FRAME" val="{&quot;height&quot;:401.35,&quot;left&quot;:10.95,&quot;top&quot;:152.5,&quot;width&quot;:837.35}"/>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401.35,&quot;left&quot;:10.95,&quot;top&quot;:152.5,&quot;width&quot;:837.35}"/>
</p:tagLst>
</file>

<file path=ppt/tags/tag29.xml><?xml version="1.0" encoding="utf-8"?>
<p:tagLst xmlns:p="http://schemas.openxmlformats.org/presentationml/2006/main">
  <p:tag name="KSO_WM_BEAUTIFY_FLAG" val=""/>
  <p:tag name="KSO_WM_DIAGRAM_VIRTUALLY_FRAME" val="{&quot;height&quot;:401.35,&quot;left&quot;:10.95,&quot;top&quot;:152.5,&quot;width&quot;:837.3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DIAGRAM_VIRTUALLY_FRAME" val="{&quot;height&quot;:591.1,&quot;left&quot;:33.2,&quot;top&quot;:-31.75,&quot;width&quot;:853.1}"/>
</p:tagLst>
</file>

<file path=ppt/tags/tag36.xml><?xml version="1.0" encoding="utf-8"?>
<p:tagLst xmlns:p="http://schemas.openxmlformats.org/presentationml/2006/main">
  <p:tag name="KSO_WM_DIAGRAM_VIRTUALLY_FRAME" val="{&quot;height&quot;:591.1,&quot;left&quot;:33.2,&quot;top&quot;:-31.75,&quot;width&quot;:853.1}"/>
</p:tagLst>
</file>

<file path=ppt/tags/tag37.xml><?xml version="1.0" encoding="utf-8"?>
<p:tagLst xmlns:p="http://schemas.openxmlformats.org/presentationml/2006/main">
  <p:tag name="KSO_WM_DIAGRAM_VIRTUALLY_FRAME" val="{&quot;height&quot;:591.1,&quot;left&quot;:33.2,&quot;top&quot;:-31.75,&quot;width&quot;:853.1}"/>
</p:tagLst>
</file>

<file path=ppt/tags/tag38.xml><?xml version="1.0" encoding="utf-8"?>
<p:tagLst xmlns:p="http://schemas.openxmlformats.org/presentationml/2006/main">
  <p:tag name="KSO_WM_DIAGRAM_VIRTUALLY_FRAME" val="{&quot;height&quot;:591.1,&quot;left&quot;:33.2,&quot;top&quot;:-31.75,&quot;width&quot;:853.1}"/>
</p:tagLst>
</file>

<file path=ppt/tags/tag39.xml><?xml version="1.0" encoding="utf-8"?>
<p:tagLst xmlns:p="http://schemas.openxmlformats.org/presentationml/2006/main">
  <p:tag name="KSO_WM_DIAGRAM_VIRTUALLY_FRAME" val="{&quot;height&quot;:591.1,&quot;left&quot;:33.2,&quot;top&quot;:-31.75,&quot;width&quot;:853.1}"/>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DIAGRAM_VIRTUALLY_FRAME" val="{&quot;height&quot;:591.1,&quot;left&quot;:33.2,&quot;top&quot;:-31.75,&quot;width&quot;:853.1}"/>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DIAGRAM_VIRTUALLY_FRAME" val="{&quot;height&quot;:591.1,&quot;left&quot;:33.2,&quot;top&quot;:-31.75,&quot;width&quot;:853.1}"/>
</p:tagLst>
</file>

<file path=ppt/tags/tag43.xml><?xml version="1.0" encoding="utf-8"?>
<p:tagLst xmlns:p="http://schemas.openxmlformats.org/presentationml/2006/main">
  <p:tag name="KSO_WM_DIAGRAM_VIRTUALLY_FRAME" val="{&quot;height&quot;:485.85,&quot;left&quot;:37.85,&quot;top&quot;:45.25,&quot;width&quot;:781.95}"/>
</p:tagLst>
</file>

<file path=ppt/tags/tag44.xml><?xml version="1.0" encoding="utf-8"?>
<p:tagLst xmlns:p="http://schemas.openxmlformats.org/presentationml/2006/main">
  <p:tag name="KSO_WM_DIAGRAM_VIRTUALLY_FRAME" val="{&quot;height&quot;:485.85,&quot;left&quot;:37.85,&quot;top&quot;:45.25,&quot;width&quot;:781.95}"/>
</p:tagLst>
</file>

<file path=ppt/tags/tag45.xml><?xml version="1.0" encoding="utf-8"?>
<p:tagLst xmlns:p="http://schemas.openxmlformats.org/presentationml/2006/main">
  <p:tag name="KSO_WM_BEAUTIFY_FLAG" val=""/>
  <p:tag name="KSO_WM_DIAGRAM_VIRTUALLY_FRAME" val="{&quot;height&quot;:485.85,&quot;left&quot;:37.85,&quot;top&quot;:45.25,&quot;width&quot;:781.95}"/>
</p:tagLst>
</file>

<file path=ppt/tags/tag46.xml><?xml version="1.0" encoding="utf-8"?>
<p:tagLst xmlns:p="http://schemas.openxmlformats.org/presentationml/2006/main">
  <p:tag name="KSO_WM_DIAGRAM_VIRTUALLY_FRAME" val="{&quot;height&quot;:379.8,&quot;left&quot;:14.6,&quot;top&quot;:172.5,&quot;width&quot;:899.4}"/>
</p:tagLst>
</file>

<file path=ppt/tags/tag47.xml><?xml version="1.0" encoding="utf-8"?>
<p:tagLst xmlns:p="http://schemas.openxmlformats.org/presentationml/2006/main">
  <p:tag name="KSO_WM_DIAGRAM_VIRTUALLY_FRAME" val="{&quot;height&quot;:379.8,&quot;left&quot;:14.6,&quot;top&quot;:172.5,&quot;width&quot;:899.4}"/>
</p:tagLst>
</file>

<file path=ppt/tags/tag48.xml><?xml version="1.0" encoding="utf-8"?>
<p:tagLst xmlns:p="http://schemas.openxmlformats.org/presentationml/2006/main">
  <p:tag name="KSO_WM_DIAGRAM_VIRTUALLY_FRAME" val="{&quot;height&quot;:379.8,&quot;left&quot;:14.6,&quot;top&quot;:172.5,&quot;width&quot;:899.4}"/>
</p:tagLst>
</file>

<file path=ppt/tags/tag49.xml><?xml version="1.0" encoding="utf-8"?>
<p:tagLst xmlns:p="http://schemas.openxmlformats.org/presentationml/2006/main">
  <p:tag name="KSO_WM_DIAGRAM_VIRTUALLY_FRAME" val="{&quot;height&quot;:379.8,&quot;left&quot;:14.6,&quot;top&quot;:172.5,&quot;width&quot;:899.4}"/>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79.8,&quot;left&quot;:14.6,&quot;top&quot;:172.5,&quot;width&quot;:899.4}"/>
</p:tagLst>
</file>

<file path=ppt/tags/tag51.xml><?xml version="1.0" encoding="utf-8"?>
<p:tagLst xmlns:p="http://schemas.openxmlformats.org/presentationml/2006/main">
  <p:tag name="KSO_WM_DIAGRAM_VIRTUALLY_FRAME" val="{&quot;height&quot;:379.8,&quot;left&quot;:14.6,&quot;top&quot;:172.5,&quot;width&quot;:899.4}"/>
</p:tagLst>
</file>

<file path=ppt/tags/tag52.xml><?xml version="1.0" encoding="utf-8"?>
<p:tagLst xmlns:p="http://schemas.openxmlformats.org/presentationml/2006/main">
  <p:tag name="KSO_WM_DIAGRAM_VIRTUALLY_FRAME" val="{&quot;height&quot;:379.8,&quot;left&quot;:14.6,&quot;top&quot;:172.5,&quot;width&quot;:899.4}"/>
</p:tagLst>
</file>

<file path=ppt/tags/tag53.xml><?xml version="1.0" encoding="utf-8"?>
<p:tagLst xmlns:p="http://schemas.openxmlformats.org/presentationml/2006/main">
  <p:tag name="KSO_WM_BEAUTIFY_FLAG" val=""/>
  <p:tag name="KSO_WM_DIAGRAM_VIRTUALLY_FRAME" val="{&quot;height&quot;:379.8,&quot;left&quot;:14.6,&quot;top&quot;:172.5,&quot;width&quot;:899.4}"/>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DIAGRAM_VIRTUALLY_FRAME" val="{&quot;height&quot;:443.6,&quot;left&quot;:18.6,&quot;top&quot;:61.25,&quot;width&quot;:925.8}"/>
</p:tagLst>
</file>

<file path=ppt/tags/tag56.xml><?xml version="1.0" encoding="utf-8"?>
<p:tagLst xmlns:p="http://schemas.openxmlformats.org/presentationml/2006/main">
  <p:tag name="KSO_WM_DIAGRAM_VIRTUALLY_FRAME" val="{&quot;height&quot;:443.6,&quot;left&quot;:18.6,&quot;top&quot;:61.25,&quot;width&quot;:925.8}"/>
</p:tagLst>
</file>

<file path=ppt/tags/tag57.xml><?xml version="1.0" encoding="utf-8"?>
<p:tagLst xmlns:p="http://schemas.openxmlformats.org/presentationml/2006/main">
  <p:tag name="KSO_WM_DIAGRAM_VIRTUALLY_FRAME" val="{&quot;height&quot;:443.6,&quot;left&quot;:18.6,&quot;top&quot;:61.25,&quot;width&quot;:925.8}"/>
</p:tagLst>
</file>

<file path=ppt/tags/tag58.xml><?xml version="1.0" encoding="utf-8"?>
<p:tagLst xmlns:p="http://schemas.openxmlformats.org/presentationml/2006/main">
  <p:tag name="KSO_WM_DIAGRAM_VIRTUALLY_FRAME" val="{&quot;height&quot;:443.6,&quot;left&quot;:18.6,&quot;top&quot;:61.25,&quot;width&quot;:925.8}"/>
</p:tagLst>
</file>

<file path=ppt/tags/tag59.xml><?xml version="1.0" encoding="utf-8"?>
<p:tagLst xmlns:p="http://schemas.openxmlformats.org/presentationml/2006/main">
  <p:tag name="KSO_WM_DIAGRAM_VIRTUALLY_FRAME" val="{&quot;height&quot;:443.6,&quot;left&quot;:18.6,&quot;top&quot;:61.25,&quot;width&quot;:925.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43.6,&quot;left&quot;:18.6,&quot;top&quot;:61.25,&quot;width&quot;:925.8}"/>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DIAGRAM_VIRTUALLY_FRAME" val="{&quot;height&quot;:379.8,&quot;left&quot;:14.6,&quot;top&quot;:172.5,&quot;width&quot;:899.4}"/>
</p:tagLst>
</file>

<file path=ppt/tags/tag65.xml><?xml version="1.0" encoding="utf-8"?>
<p:tagLst xmlns:p="http://schemas.openxmlformats.org/presentationml/2006/main">
  <p:tag name="KSO_WM_DIAGRAM_VIRTUALLY_FRAME" val="{&quot;height&quot;:379.8,&quot;left&quot;:14.6,&quot;top&quot;:172.5,&quot;width&quot;:899.4}"/>
</p:tagLst>
</file>

<file path=ppt/tags/tag66.xml><?xml version="1.0" encoding="utf-8"?>
<p:tagLst xmlns:p="http://schemas.openxmlformats.org/presentationml/2006/main">
  <p:tag name="KSO_WM_DIAGRAM_VIRTUALLY_FRAME" val="{&quot;height&quot;:379.8,&quot;left&quot;:14.6,&quot;top&quot;:172.5,&quot;width&quot;:899.4}"/>
</p:tagLst>
</file>

<file path=ppt/tags/tag67.xml><?xml version="1.0" encoding="utf-8"?>
<p:tagLst xmlns:p="http://schemas.openxmlformats.org/presentationml/2006/main">
  <p:tag name="KSO_WM_DIAGRAM_VIRTUALLY_FRAME" val="{&quot;height&quot;:379.8,&quot;left&quot;:14.6,&quot;top&quot;:172.5,&quot;width&quot;:899.4}"/>
</p:tagLst>
</file>

<file path=ppt/tags/tag68.xml><?xml version="1.0" encoding="utf-8"?>
<p:tagLst xmlns:p="http://schemas.openxmlformats.org/presentationml/2006/main">
  <p:tag name="KSO_WM_DIAGRAM_VIRTUALLY_FRAME" val="{&quot;height&quot;:379.8,&quot;left&quot;:14.6,&quot;top&quot;:172.5,&quot;width&quot;:899.4}"/>
</p:tagLst>
</file>

<file path=ppt/tags/tag69.xml><?xml version="1.0" encoding="utf-8"?>
<p:tagLst xmlns:p="http://schemas.openxmlformats.org/presentationml/2006/main">
  <p:tag name="KSO_WM_DIAGRAM_VIRTUALLY_FRAME" val="{&quot;height&quot;:379.8,&quot;left&quot;:14.6,&quot;top&quot;:172.5,&quot;width&quot;:899.4}"/>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79.8,&quot;left&quot;:14.6,&quot;top&quot;:172.5,&quot;width&quot;:899.4}"/>
</p:tagLst>
</file>

<file path=ppt/tags/tag71.xml><?xml version="1.0" encoding="utf-8"?>
<p:tagLst xmlns:p="http://schemas.openxmlformats.org/presentationml/2006/main">
  <p:tag name="KSO_WM_BEAUTIFY_FLAG" val=""/>
  <p:tag name="KSO_WM_DIAGRAM_VIRTUALLY_FRAME" val="{&quot;height&quot;:379.8,&quot;left&quot;:14.6,&quot;top&quot;:172.5,&quot;width&quot;:899.4}"/>
</p:tagLst>
</file>

<file path=ppt/tags/tag72.xml><?xml version="1.0" encoding="utf-8"?>
<p:tagLst xmlns:p="http://schemas.openxmlformats.org/presentationml/2006/main">
  <p:tag name="KSO_WM_SPECIAL_SOURCE" val="bdnull"/>
</p:tagLst>
</file>

<file path=ppt/tags/tag73.xml><?xml version="1.0" encoding="utf-8"?>
<p:tagLst xmlns:p="http://schemas.openxmlformats.org/presentationml/2006/main">
  <p:tag name="KSO_WM_DIAGRAM_VIRTUALLY_FRAME" val="{&quot;height&quot;:443.6,&quot;left&quot;:18.6,&quot;top&quot;:61.25,&quot;width&quot;:925.8}"/>
</p:tagLst>
</file>

<file path=ppt/tags/tag74.xml><?xml version="1.0" encoding="utf-8"?>
<p:tagLst xmlns:p="http://schemas.openxmlformats.org/presentationml/2006/main">
  <p:tag name="KSO_WM_DIAGRAM_VIRTUALLY_FRAME" val="{&quot;height&quot;:443.6,&quot;left&quot;:18.6,&quot;top&quot;:61.25,&quot;width&quot;:925.8}"/>
</p:tagLst>
</file>

<file path=ppt/tags/tag75.xml><?xml version="1.0" encoding="utf-8"?>
<p:tagLst xmlns:p="http://schemas.openxmlformats.org/presentationml/2006/main">
  <p:tag name="KSO_WM_DIAGRAM_VIRTUALLY_FRAME" val="{&quot;height&quot;:443.6,&quot;left&quot;:18.6,&quot;top&quot;:61.25,&quot;width&quot;:925.8}"/>
</p:tagLst>
</file>

<file path=ppt/tags/tag76.xml><?xml version="1.0" encoding="utf-8"?>
<p:tagLst xmlns:p="http://schemas.openxmlformats.org/presentationml/2006/main">
  <p:tag name="KSO_WM_DIAGRAM_VIRTUALLY_FRAME" val="{&quot;height&quot;:443.6,&quot;left&quot;:18.6,&quot;top&quot;:61.25,&quot;width&quot;:925.8}"/>
</p:tagLst>
</file>

<file path=ppt/tags/tag77.xml><?xml version="1.0" encoding="utf-8"?>
<p:tagLst xmlns:p="http://schemas.openxmlformats.org/presentationml/2006/main">
  <p:tag name="KSO_WM_DIAGRAM_VIRTUALLY_FRAME" val="{&quot;height&quot;:443.6,&quot;left&quot;:18.6,&quot;top&quot;:61.25,&quot;width&quot;:925.8}"/>
</p:tagLst>
</file>

<file path=ppt/tags/tag78.xml><?xml version="1.0" encoding="utf-8"?>
<p:tagLst xmlns:p="http://schemas.openxmlformats.org/presentationml/2006/main">
  <p:tag name="KSO_WM_DIAGRAM_VIRTUALLY_FRAME" val="{&quot;height&quot;:443.6,&quot;left&quot;:18.6,&quot;top&quot;:61.25,&quot;width&quot;:925.8}"/>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357.8,&quot;left&quot;:10.65,&quot;top&quot;:172.75,&quot;width&quot;:930.15}"/>
</p:tagLst>
</file>

<file path=ppt/tags/tag81.xml><?xml version="1.0" encoding="utf-8"?>
<p:tagLst xmlns:p="http://schemas.openxmlformats.org/presentationml/2006/main">
  <p:tag name="KSO_WM_DIAGRAM_VIRTUALLY_FRAME" val="{&quot;height&quot;:357.8,&quot;left&quot;:10.65,&quot;top&quot;:172.75,&quot;width&quot;:930.15}"/>
</p:tagLst>
</file>

<file path=ppt/tags/tag82.xml><?xml version="1.0" encoding="utf-8"?>
<p:tagLst xmlns:p="http://schemas.openxmlformats.org/presentationml/2006/main">
  <p:tag name="KSO_WM_DIAGRAM_VIRTUALLY_FRAME" val="{&quot;height&quot;:357.8,&quot;left&quot;:10.65,&quot;top&quot;:172.75,&quot;width&quot;:930.15}"/>
</p:tagLst>
</file>

<file path=ppt/tags/tag83.xml><?xml version="1.0" encoding="utf-8"?>
<p:tagLst xmlns:p="http://schemas.openxmlformats.org/presentationml/2006/main">
  <p:tag name="KSO_WM_DIAGRAM_VIRTUALLY_FRAME" val="{&quot;height&quot;:357.8,&quot;left&quot;:10.65,&quot;top&quot;:172.75,&quot;width&quot;:930.15}"/>
</p:tagLst>
</file>

<file path=ppt/tags/tag84.xml><?xml version="1.0" encoding="utf-8"?>
<p:tagLst xmlns:p="http://schemas.openxmlformats.org/presentationml/2006/main">
  <p:tag name="KSO_WM_DIAGRAM_VIRTUALLY_FRAME" val="{&quot;height&quot;:357.8,&quot;left&quot;:10.65,&quot;top&quot;:172.75,&quot;width&quot;:930.15}"/>
</p:tagLst>
</file>

<file path=ppt/tags/tag85.xml><?xml version="1.0" encoding="utf-8"?>
<p:tagLst xmlns:p="http://schemas.openxmlformats.org/presentationml/2006/main">
  <p:tag name="KSO_WM_DIAGRAM_VIRTUALLY_FRAME" val="{&quot;height&quot;:357.8,&quot;left&quot;:10.65,&quot;top&quot;:172.75,&quot;width&quot;:930.15}"/>
</p:tagLst>
</file>

<file path=ppt/tags/tag86.xml><?xml version="1.0" encoding="utf-8"?>
<p:tagLst xmlns:p="http://schemas.openxmlformats.org/presentationml/2006/main">
  <p:tag name="KSO_WM_BEAUTIFY_FLAG" val=""/>
  <p:tag name="KSO_WM_DIAGRAM_VIRTUALLY_FRAME" val="{&quot;height&quot;:357.8,&quot;left&quot;:10.65,&quot;top&quot;:172.75,&quot;width&quot;:930.15}"/>
</p:tagLst>
</file>

<file path=ppt/tags/tag87.xml><?xml version="1.0" encoding="utf-8"?>
<p:tagLst xmlns:p="http://schemas.openxmlformats.org/presentationml/2006/main">
  <p:tag name="KSO_WM_BEAUTIFY_FLAG" val=""/>
  <p:tag name="KSO_WM_DIAGRAM_VIRTUALLY_FRAME" val="{&quot;height&quot;:357.8,&quot;left&quot;:10.65,&quot;top&quot;:172.75,&quot;width&quot;:930.15}"/>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457.2,&quot;left&quot;:18.65,&quot;top&quot;:60.05,&quot;width&quot;:941.3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16681</Words>
  <Application>WPS 演示</Application>
  <PresentationFormat>宽屏</PresentationFormat>
  <Paragraphs>376</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730</cp:revision>
  <dcterms:created xsi:type="dcterms:W3CDTF">2025-10-11T08:42:00Z</dcterms:created>
  <dcterms:modified xsi:type="dcterms:W3CDTF">2025-10-24T06:57:19Z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6568B69662234F809258397C97CD27F9_13</vt:lpwstr>
  </property>
</Properties>
</file>