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handoutMasterIdLst>
    <p:handoutMasterId r:id="rId34"/>
  </p:handoutMasterIdLst>
  <p:sldIdLst>
    <p:sldId id="520" r:id="rId4"/>
    <p:sldId id="372" r:id="rId5"/>
    <p:sldId id="493" r:id="rId7"/>
    <p:sldId id="492" r:id="rId8"/>
    <p:sldId id="476" r:id="rId9"/>
    <p:sldId id="479" r:id="rId10"/>
    <p:sldId id="484" r:id="rId11"/>
    <p:sldId id="485" r:id="rId12"/>
    <p:sldId id="483" r:id="rId13"/>
    <p:sldId id="481" r:id="rId14"/>
    <p:sldId id="482" r:id="rId15"/>
    <p:sldId id="488" r:id="rId16"/>
    <p:sldId id="402" r:id="rId17"/>
    <p:sldId id="490" r:id="rId18"/>
    <p:sldId id="495" r:id="rId19"/>
    <p:sldId id="475" r:id="rId20"/>
    <p:sldId id="496" r:id="rId21"/>
    <p:sldId id="497" r:id="rId22"/>
    <p:sldId id="498" r:id="rId23"/>
    <p:sldId id="499" r:id="rId24"/>
    <p:sldId id="500" r:id="rId25"/>
    <p:sldId id="501" r:id="rId26"/>
    <p:sldId id="502" r:id="rId27"/>
    <p:sldId id="503" r:id="rId28"/>
    <p:sldId id="504" r:id="rId29"/>
    <p:sldId id="505" r:id="rId30"/>
    <p:sldId id="494" r:id="rId31"/>
    <p:sldId id="506" r:id="rId32"/>
    <p:sldId id="474"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F6003"/>
    <a:srgbClr val="E1CDF0"/>
    <a:srgbClr val="AEAEAE"/>
    <a:srgbClr val="FBCC5F"/>
    <a:srgbClr val="5A606C"/>
    <a:srgbClr val="3D6E59"/>
    <a:srgbClr val="569077"/>
    <a:srgbClr val="F29C63"/>
    <a:srgbClr val="1852C0"/>
    <a:srgbClr val="256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21" autoAdjust="0"/>
    <p:restoredTop sz="94660"/>
  </p:normalViewPr>
  <p:slideViewPr>
    <p:cSldViewPr snapToGrid="0" showGuides="1">
      <p:cViewPr varScale="1">
        <p:scale>
          <a:sx n="61" d="100"/>
          <a:sy n="61" d="100"/>
        </p:scale>
        <p:origin x="992" y="52"/>
      </p:cViewPr>
      <p:guideLst>
        <p:guide orient="horz" pos="2167"/>
        <p:guide pos="37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20000">
              <a:schemeClr val="bg1"/>
            </a:gs>
            <a:gs pos="100000">
              <a:schemeClr val="accent1">
                <a:lumMod val="40000"/>
                <a:lumOff val="60000"/>
                <a:alpha val="45000"/>
              </a:schemeClr>
            </a:gs>
          </a:gsLst>
          <a:lin ang="27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54" name="任意多边形 53"/>
          <p:cNvSpPr/>
          <p:nvPr userDrawn="1">
            <p:custDataLst>
              <p:tags r:id="rId5"/>
            </p:custDataLst>
          </p:nvPr>
        </p:nvSpPr>
        <p:spPr>
          <a:xfrm>
            <a:off x="0" y="-12065"/>
            <a:ext cx="1132205" cy="239268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3711" h="7840">
                <a:moveTo>
                  <a:pt x="0" y="2412"/>
                </a:moveTo>
                <a:lnTo>
                  <a:pt x="1206" y="0"/>
                </a:lnTo>
                <a:lnTo>
                  <a:pt x="3711" y="0"/>
                </a:lnTo>
                <a:lnTo>
                  <a:pt x="0" y="7422"/>
                </a:lnTo>
                <a:lnTo>
                  <a:pt x="0" y="7840"/>
                </a:lnTo>
                <a:lnTo>
                  <a:pt x="0" y="2412"/>
                </a:lnTo>
                <a:close/>
              </a:path>
            </a:pathLst>
          </a:custGeom>
          <a:gradFill>
            <a:gsLst>
              <a:gs pos="0">
                <a:schemeClr val="accent1">
                  <a:lumMod val="5000"/>
                  <a:lumOff val="95000"/>
                  <a:alpha val="0"/>
                </a:schemeClr>
              </a:gs>
              <a:gs pos="100000">
                <a:schemeClr val="accent1">
                  <a:lumMod val="30000"/>
                  <a:lumOff val="70000"/>
                  <a:alpha val="10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51"/>
          <p:cNvSpPr/>
          <p:nvPr userDrawn="1">
            <p:custDataLst>
              <p:tags r:id="rId6"/>
            </p:custDataLst>
          </p:nvPr>
        </p:nvSpPr>
        <p:spPr>
          <a:xfrm>
            <a:off x="6836728" y="-10795"/>
            <a:ext cx="5354671" cy="686943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8433" h="10818">
                <a:moveTo>
                  <a:pt x="0" y="10818"/>
                </a:moveTo>
                <a:lnTo>
                  <a:pt x="5409" y="0"/>
                </a:lnTo>
                <a:lnTo>
                  <a:pt x="8433" y="0"/>
                </a:lnTo>
                <a:lnTo>
                  <a:pt x="3024" y="10818"/>
                </a:lnTo>
                <a:close/>
              </a:path>
            </a:pathLst>
          </a:custGeom>
          <a:gradFill>
            <a:gsLst>
              <a:gs pos="0">
                <a:schemeClr val="accent1">
                  <a:lumMod val="5000"/>
                  <a:lumOff val="95000"/>
                </a:schemeClr>
              </a:gs>
              <a:gs pos="100000">
                <a:schemeClr val="accent1">
                  <a:lumMod val="30000"/>
                  <a:lumOff val="70000"/>
                  <a:alpha val="4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p:nvPr userDrawn="1">
            <p:custDataLst>
              <p:tags r:id="rId7"/>
            </p:custDataLst>
          </p:nvPr>
        </p:nvSpPr>
        <p:spPr>
          <a:xfrm>
            <a:off x="5642928" y="-10795"/>
            <a:ext cx="5354671" cy="6869430"/>
          </a:xfrm>
          <a:custGeom>
            <a:avLst/>
            <a:gdLst>
              <a:gd name="adj" fmla="val 50000"/>
              <a:gd name="a" fmla="pin 0 adj 100000"/>
              <a:gd name="x1" fmla="*/ w a 200000"/>
              <a:gd name="x2" fmla="*/ w a 100000"/>
              <a:gd name="x3" fmla="+- x1 wd2 0"/>
            </a:gdLst>
            <a:ahLst/>
            <a:cxnLst>
              <a:cxn ang="3">
                <a:pos x="x2" y="t"/>
              </a:cxn>
              <a:cxn ang="cd2">
                <a:pos x="x1" y="vc"/>
              </a:cxn>
              <a:cxn ang="cd4">
                <a:pos x="l" y="b"/>
              </a:cxn>
              <a:cxn ang="cd4">
                <a:pos x="x2" y="b"/>
              </a:cxn>
              <a:cxn ang="cd4">
                <a:pos x="r" y="b"/>
              </a:cxn>
              <a:cxn ang="0">
                <a:pos x="x3" y="vc"/>
              </a:cxn>
            </a:cxnLst>
            <a:rect l="l" t="t" r="r" b="b"/>
            <a:pathLst>
              <a:path w="8433" h="10818">
                <a:moveTo>
                  <a:pt x="0" y="10818"/>
                </a:moveTo>
                <a:lnTo>
                  <a:pt x="5409" y="0"/>
                </a:lnTo>
                <a:lnTo>
                  <a:pt x="8433" y="0"/>
                </a:lnTo>
                <a:lnTo>
                  <a:pt x="3024" y="10818"/>
                </a:lnTo>
                <a:close/>
              </a:path>
            </a:pathLst>
          </a:custGeom>
          <a:gradFill>
            <a:gsLst>
              <a:gs pos="0">
                <a:schemeClr val="accent1">
                  <a:lumMod val="5000"/>
                  <a:lumOff val="95000"/>
                  <a:alpha val="40000"/>
                </a:schemeClr>
              </a:gs>
              <a:gs pos="100000">
                <a:schemeClr val="accent1">
                  <a:lumMod val="30000"/>
                  <a:lumOff val="70000"/>
                  <a:alpha val="4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1" name="组合 60"/>
          <p:cNvGrpSpPr/>
          <p:nvPr userDrawn="1"/>
        </p:nvGrpSpPr>
        <p:grpSpPr>
          <a:xfrm>
            <a:off x="9785350" y="408305"/>
            <a:ext cx="1818640" cy="429895"/>
            <a:chOff x="15536" y="658"/>
            <a:chExt cx="2520" cy="677"/>
          </a:xfrm>
        </p:grpSpPr>
        <p:sp>
          <p:nvSpPr>
            <p:cNvPr id="7" name="文本框 6"/>
            <p:cNvSpPr txBox="1"/>
            <p:nvPr>
              <p:custDataLst>
                <p:tags r:id="rId8"/>
              </p:custDataLst>
            </p:nvPr>
          </p:nvSpPr>
          <p:spPr>
            <a:xfrm>
              <a:off x="16278" y="658"/>
              <a:ext cx="1778" cy="677"/>
            </a:xfrm>
            <a:prstGeom prst="rect">
              <a:avLst/>
            </a:prstGeom>
            <a:noFill/>
          </p:spPr>
          <p:txBody>
            <a:bodyPr wrap="square" rtlCol="0" anchor="t">
              <a:spAutoFit/>
            </a:bodyPr>
            <a:lstStyle/>
            <a:p>
              <a:pPr indent="0" algn="r" fontAlgn="auto">
                <a:lnSpc>
                  <a:spcPct val="110000"/>
                </a:lnSpc>
              </a:pPr>
              <a:r>
                <a:rPr lang="zh-CN" altLang="en-US" sz="1000" cap="all">
                  <a:solidFill>
                    <a:srgbClr val="333333"/>
                  </a:solidFill>
                  <a:uFillTx/>
                  <a:latin typeface="微软雅黑" panose="020B0503020204020204" charset="-122"/>
                  <a:ea typeface="微软雅黑" panose="020B0503020204020204" charset="-122"/>
                </a:rPr>
                <a:t>Presentation </a:t>
              </a:r>
              <a:endParaRPr lang="zh-CN" altLang="en-US" sz="1000" cap="all">
                <a:solidFill>
                  <a:srgbClr val="333333"/>
                </a:solidFill>
                <a:uFillTx/>
                <a:latin typeface="微软雅黑" panose="020B0503020204020204" charset="-122"/>
                <a:ea typeface="微软雅黑" panose="020B0503020204020204" charset="-122"/>
              </a:endParaRPr>
            </a:p>
            <a:p>
              <a:pPr indent="0" algn="r" fontAlgn="auto">
                <a:lnSpc>
                  <a:spcPct val="110000"/>
                </a:lnSpc>
              </a:pPr>
              <a:r>
                <a:rPr lang="zh-CN" altLang="en-US" sz="1000" cap="all">
                  <a:solidFill>
                    <a:srgbClr val="333333"/>
                  </a:solidFill>
                  <a:uFillTx/>
                  <a:latin typeface="微软雅黑" panose="020B0503020204020204" charset="-122"/>
                  <a:ea typeface="微软雅黑" panose="020B0503020204020204" charset="-122"/>
                </a:rPr>
                <a:t>template</a:t>
              </a:r>
              <a:endParaRPr lang="zh-CN" altLang="en-US" sz="1000" cap="all">
                <a:solidFill>
                  <a:srgbClr val="333333"/>
                </a:solidFill>
                <a:uFillTx/>
                <a:latin typeface="微软雅黑" panose="020B0503020204020204" charset="-122"/>
                <a:ea typeface="微软雅黑" panose="020B0503020204020204" charset="-122"/>
              </a:endParaRPr>
            </a:p>
          </p:txBody>
        </p:sp>
        <p:cxnSp>
          <p:nvCxnSpPr>
            <p:cNvPr id="8" name="直接箭头连接符 7"/>
            <p:cNvCxnSpPr/>
            <p:nvPr>
              <p:custDataLst>
                <p:tags r:id="rId9"/>
              </p:custDataLst>
            </p:nvPr>
          </p:nvCxnSpPr>
          <p:spPr>
            <a:xfrm>
              <a:off x="15536" y="1137"/>
              <a:ext cx="1327" cy="0"/>
            </a:xfrm>
            <a:prstGeom prst="straightConnector1">
              <a:avLst/>
            </a:prstGeom>
            <a:ln>
              <a:solidFill>
                <a:srgbClr val="464646"/>
              </a:solidFill>
              <a:tailEnd type="stealth"/>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userDrawn="1"/>
        </p:nvGrpSpPr>
        <p:grpSpPr>
          <a:xfrm>
            <a:off x="633095" y="479743"/>
            <a:ext cx="106680" cy="401320"/>
            <a:chOff x="9959" y="1716"/>
            <a:chExt cx="168" cy="632"/>
          </a:xfrm>
        </p:grpSpPr>
        <p:sp>
          <p:nvSpPr>
            <p:cNvPr id="42" name="椭圆 41"/>
            <p:cNvSpPr/>
            <p:nvPr>
              <p:custDataLst>
                <p:tags r:id="rId10"/>
              </p:custDataLst>
            </p:nvPr>
          </p:nvSpPr>
          <p:spPr>
            <a:xfrm>
              <a:off x="9959" y="1716"/>
              <a:ext cx="168" cy="16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11"/>
              </p:custDataLst>
            </p:nvPr>
          </p:nvSpPr>
          <p:spPr>
            <a:xfrm>
              <a:off x="9959" y="1948"/>
              <a:ext cx="168" cy="16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12"/>
              </p:custDataLst>
            </p:nvPr>
          </p:nvSpPr>
          <p:spPr>
            <a:xfrm>
              <a:off x="9959" y="2180"/>
              <a:ext cx="168" cy="168"/>
            </a:xfrm>
            <a:prstGeom prst="ellipse">
              <a:avLst/>
            </a:prstGeom>
            <a:solidFill>
              <a:srgbClr val="2169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20000">
              <a:schemeClr val="bg1"/>
            </a:gs>
            <a:gs pos="100000">
              <a:schemeClr val="accent1">
                <a:lumMod val="40000"/>
                <a:lumOff val="60000"/>
              </a:schemeClr>
            </a:gs>
          </a:gsLst>
          <a:lin ang="27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ea typeface="微软雅黑" panose="020B050302020402020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3.xml"/><Relationship Id="rId7" Type="http://schemas.openxmlformats.org/officeDocument/2006/relationships/tags" Target="../tags/tag102.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tags" Target="../tags/tag101.xml"/><Relationship Id="rId3" Type="http://schemas.openxmlformats.org/officeDocument/2006/relationships/image" Target="../media/image7.jpeg"/><Relationship Id="rId2" Type="http://schemas.openxmlformats.org/officeDocument/2006/relationships/tags" Target="../tags/tag100.xml"/><Relationship Id="rId1" Type="http://schemas.openxmlformats.org/officeDocument/2006/relationships/tags" Target="../tags/tag9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3.xml"/><Relationship Id="rId7" Type="http://schemas.openxmlformats.org/officeDocument/2006/relationships/tags" Target="../tags/tag106.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tags" Target="../tags/tag105.xml"/><Relationship Id="rId3" Type="http://schemas.openxmlformats.org/officeDocument/2006/relationships/image" Target="../media/image7.jpeg"/><Relationship Id="rId2" Type="http://schemas.openxmlformats.org/officeDocument/2006/relationships/tags" Target="../tags/tag104.xml"/><Relationship Id="rId1" Type="http://schemas.openxmlformats.org/officeDocument/2006/relationships/tags" Target="../tags/tag10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10.xml"/><Relationship Id="rId7" Type="http://schemas.openxmlformats.org/officeDocument/2006/relationships/image" Target="../media/image3.jpeg"/><Relationship Id="rId6" Type="http://schemas.openxmlformats.org/officeDocument/2006/relationships/image" Target="../media/image13.png"/><Relationship Id="rId5" Type="http://schemas.openxmlformats.org/officeDocument/2006/relationships/image" Target="../media/image7.jpeg"/><Relationship Id="rId4" Type="http://schemas.openxmlformats.org/officeDocument/2006/relationships/image" Target="../media/image12.png"/><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notesSlide" Target="../notesSlides/notesSlide10.xml"/><Relationship Id="rId1" Type="http://schemas.openxmlformats.org/officeDocument/2006/relationships/tags" Target="../tags/tag107.xml"/></Relationships>
</file>

<file path=ppt/slides/_rels/slide13.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media/image15.png"/><Relationship Id="rId7" Type="http://schemas.microsoft.com/office/2007/relationships/media" Target="file:///E:\&#28335;&#24681;&#30456;&#20851;\&#25237;&#31295;&#35838;&#20214;&#36827;&#24230;\&#21556;&#20426;&#23792;\&#28335;&#24681;&#36164;&#26009;&#21512;&#38598;%202026&#24180;&#31179;&#23395;&#24320;&#23398;&#31532;&#19968;&#35838;&#65306;&#21191;&#25954;&#20570;&#33258;&#24049;%20Be%20Brave%20to%20Be%20Yourself%20&#21556;&#20426;&#23792;\media3.mp4" TargetMode="External"/><Relationship Id="rId6" Type="http://schemas.openxmlformats.org/officeDocument/2006/relationships/video" Target="file:///E:\&#28335;&#24681;&#30456;&#20851;\&#25237;&#31295;&#35838;&#20214;&#36827;&#24230;\&#21556;&#20426;&#23792;\&#28335;&#24681;&#36164;&#26009;&#21512;&#38598;%202026&#24180;&#31179;&#23395;&#24320;&#23398;&#31532;&#19968;&#35838;&#65306;&#21191;&#25954;&#20570;&#33258;&#24049;%20Be%20Brave%20to%20Be%20Yourself%20&#21556;&#20426;&#23792;\media3.mp4" TargetMode="External"/><Relationship Id="rId5" Type="http://schemas.openxmlformats.org/officeDocument/2006/relationships/image" Target="../media/image3.jpeg"/><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image" Target="../media/image7.jpeg"/><Relationship Id="rId10" Type="http://schemas.openxmlformats.org/officeDocument/2006/relationships/slideLayout" Target="../slideLayouts/slideLayout13.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16.xml"/><Relationship Id="rId5" Type="http://schemas.openxmlformats.org/officeDocument/2006/relationships/image" Target="../media/image3.jpeg"/><Relationship Id="rId4" Type="http://schemas.openxmlformats.org/officeDocument/2006/relationships/image" Target="../media/image14.png"/><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19.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18.xml"/><Relationship Id="rId1" Type="http://schemas.openxmlformats.org/officeDocument/2006/relationships/tags" Target="../tags/tag117.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3.xml"/><Relationship Id="rId6" Type="http://schemas.openxmlformats.org/officeDocument/2006/relationships/tags" Target="../tags/tag122.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21.xml"/><Relationship Id="rId1" Type="http://schemas.openxmlformats.org/officeDocument/2006/relationships/tags" Target="../tags/tag120.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3.xml"/><Relationship Id="rId6" Type="http://schemas.openxmlformats.org/officeDocument/2006/relationships/tags" Target="../tags/tag125.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24.xml"/><Relationship Id="rId1" Type="http://schemas.openxmlformats.org/officeDocument/2006/relationships/tags" Target="../tags/tag123.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3.xml"/><Relationship Id="rId6" Type="http://schemas.openxmlformats.org/officeDocument/2006/relationships/tags" Target="../tags/tag128.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27.xml"/><Relationship Id="rId1" Type="http://schemas.openxmlformats.org/officeDocument/2006/relationships/tags" Target="../tags/tag126.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13.xml"/><Relationship Id="rId6" Type="http://schemas.openxmlformats.org/officeDocument/2006/relationships/tags" Target="../tags/tag131.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30.xml"/><Relationship Id="rId1" Type="http://schemas.openxmlformats.org/officeDocument/2006/relationships/tags" Target="../tags/tag129.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3.xml"/><Relationship Id="rId6" Type="http://schemas.openxmlformats.org/officeDocument/2006/relationships/tags" Target="../tags/tag134.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33.xml"/><Relationship Id="rId1" Type="http://schemas.openxmlformats.org/officeDocument/2006/relationships/tags" Target="../tags/tag13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3.xml"/><Relationship Id="rId6" Type="http://schemas.openxmlformats.org/officeDocument/2006/relationships/tags" Target="../tags/tag137.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36.xml"/><Relationship Id="rId1" Type="http://schemas.openxmlformats.org/officeDocument/2006/relationships/tags" Target="../tags/tag13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3.xml"/><Relationship Id="rId6" Type="http://schemas.openxmlformats.org/officeDocument/2006/relationships/tags" Target="../tags/tag140.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39.xml"/><Relationship Id="rId1" Type="http://schemas.openxmlformats.org/officeDocument/2006/relationships/tags" Target="../tags/tag138.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3.xml"/><Relationship Id="rId6" Type="http://schemas.openxmlformats.org/officeDocument/2006/relationships/tags" Target="../tags/tag143.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42.xml"/><Relationship Id="rId1" Type="http://schemas.openxmlformats.org/officeDocument/2006/relationships/tags" Target="../tags/tag141.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3.xml"/><Relationship Id="rId6" Type="http://schemas.openxmlformats.org/officeDocument/2006/relationships/tags" Target="../tags/tag146.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45.xml"/><Relationship Id="rId1" Type="http://schemas.openxmlformats.org/officeDocument/2006/relationships/tags" Target="../tags/tag144.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3.xml"/><Relationship Id="rId6" Type="http://schemas.openxmlformats.org/officeDocument/2006/relationships/tags" Target="../tags/tag149.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48.xml"/><Relationship Id="rId1" Type="http://schemas.openxmlformats.org/officeDocument/2006/relationships/tags" Target="../tags/tag147.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3.xml"/><Relationship Id="rId6" Type="http://schemas.openxmlformats.org/officeDocument/2006/relationships/tags" Target="../tags/tag152.xml"/><Relationship Id="rId5" Type="http://schemas.openxmlformats.org/officeDocument/2006/relationships/image" Target="../media/image3.jpeg"/><Relationship Id="rId4" Type="http://schemas.openxmlformats.org/officeDocument/2006/relationships/image" Target="../media/image7.jpeg"/><Relationship Id="rId3" Type="http://schemas.openxmlformats.org/officeDocument/2006/relationships/image" Target="../media/image16.png"/><Relationship Id="rId2" Type="http://schemas.openxmlformats.org/officeDocument/2006/relationships/tags" Target="../tags/tag151.xml"/><Relationship Id="rId1" Type="http://schemas.openxmlformats.org/officeDocument/2006/relationships/tags" Target="../tags/tag150.xml"/></Relationships>
</file>

<file path=ppt/slides/_rels/slide27.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image" Target="../media/image16.png"/><Relationship Id="rId3" Type="http://schemas.openxmlformats.org/officeDocument/2006/relationships/tags" Target="../tags/tag155.xml"/><Relationship Id="rId2" Type="http://schemas.openxmlformats.org/officeDocument/2006/relationships/tags" Target="../tags/tag154.xml"/><Relationship Id="rId15" Type="http://schemas.openxmlformats.org/officeDocument/2006/relationships/slideLayout" Target="../slideLayouts/slideLayout13.xml"/><Relationship Id="rId14" Type="http://schemas.openxmlformats.org/officeDocument/2006/relationships/tags" Target="../tags/tag164.xml"/><Relationship Id="rId13" Type="http://schemas.openxmlformats.org/officeDocument/2006/relationships/image" Target="../media/image3.jpeg"/><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3.xml"/></Relationships>
</file>

<file path=ppt/slides/_rels/slide28.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image" Target="../media/image16.png"/><Relationship Id="rId3" Type="http://schemas.openxmlformats.org/officeDocument/2006/relationships/tags" Target="../tags/tag167.xml"/><Relationship Id="rId2" Type="http://schemas.openxmlformats.org/officeDocument/2006/relationships/tags" Target="../tags/tag166.xml"/><Relationship Id="rId15" Type="http://schemas.openxmlformats.org/officeDocument/2006/relationships/slideLayout" Target="../slideLayouts/slideLayout13.xml"/><Relationship Id="rId14" Type="http://schemas.openxmlformats.org/officeDocument/2006/relationships/tags" Target="../tags/tag176.xml"/><Relationship Id="rId13" Type="http://schemas.openxmlformats.org/officeDocument/2006/relationships/image" Target="../media/image3.jpeg"/><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5.xml"/></Relationships>
</file>

<file path=ppt/slides/_rels/slide29.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image" Target="../media/image17.png"/><Relationship Id="rId3" Type="http://schemas.openxmlformats.org/officeDocument/2006/relationships/tags" Target="../tags/tag179.xml"/><Relationship Id="rId2" Type="http://schemas.openxmlformats.org/officeDocument/2006/relationships/tags" Target="../tags/tag178.xml"/><Relationship Id="rId18" Type="http://schemas.openxmlformats.org/officeDocument/2006/relationships/slideLayout" Target="../slideLayouts/slideLayout13.xml"/><Relationship Id="rId17" Type="http://schemas.openxmlformats.org/officeDocument/2006/relationships/tags" Target="../tags/tag188.xml"/><Relationship Id="rId16" Type="http://schemas.openxmlformats.org/officeDocument/2006/relationships/image" Target="../media/image18.png"/><Relationship Id="rId15" Type="http://schemas.microsoft.com/office/2007/relationships/media" Target="file:///E:\&#28335;&#24681;&#30456;&#20851;\&#25237;&#31295;&#35838;&#20214;&#36827;&#24230;\&#21556;&#20426;&#23792;\&#28335;&#24681;&#36164;&#26009;&#21512;&#38598;%202026&#24180;&#31179;&#23395;&#24320;&#23398;&#31532;&#19968;&#35838;&#65306;&#21191;&#25954;&#20570;&#33258;&#24049;%20Be%20Brave%20to%20Be%20Yourself%20&#21556;&#20426;&#23792;\media4.mp4" TargetMode="External"/><Relationship Id="rId14" Type="http://schemas.openxmlformats.org/officeDocument/2006/relationships/video" Target="file:///E:\&#28335;&#24681;&#30456;&#20851;\&#25237;&#31295;&#35838;&#20214;&#36827;&#24230;\&#21556;&#20426;&#23792;\&#28335;&#24681;&#36164;&#26009;&#21512;&#38598;%202026&#24180;&#31179;&#23395;&#24320;&#23398;&#31532;&#19968;&#35838;&#65306;&#21191;&#25954;&#20570;&#33258;&#24049;%20Be%20Brave%20to%20Be%20Yourself%20&#21556;&#20426;&#23792;\media4.mp4" TargetMode="External"/><Relationship Id="rId13" Type="http://schemas.openxmlformats.org/officeDocument/2006/relationships/image" Target="../media/image3.jpeg"/><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3.xml"/><Relationship Id="rId7" Type="http://schemas.openxmlformats.org/officeDocument/2006/relationships/tags" Target="../tags/tag73.xml"/><Relationship Id="rId6" Type="http://schemas.openxmlformats.org/officeDocument/2006/relationships/image" Target="../media/image3.jpeg"/><Relationship Id="rId5" Type="http://schemas.openxmlformats.org/officeDocument/2006/relationships/image" Target="../media/image8.png"/><Relationship Id="rId4" Type="http://schemas.openxmlformats.org/officeDocument/2006/relationships/tags" Target="../tags/tag72.xml"/><Relationship Id="rId3" Type="http://schemas.openxmlformats.org/officeDocument/2006/relationships/image" Target="../media/image7.jpeg"/><Relationship Id="rId2" Type="http://schemas.openxmlformats.org/officeDocument/2006/relationships/tags" Target="../tags/tag71.xml"/><Relationship Id="rId1" Type="http://schemas.openxmlformats.org/officeDocument/2006/relationships/tags" Target="../tags/tag70.xml"/></Relationships>
</file>

<file path=ppt/slides/_rels/slide4.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image" Target="../media/image9.png"/><Relationship Id="rId7" Type="http://schemas.microsoft.com/office/2007/relationships/media" Target="file:///E:\&#28335;&#24681;&#30456;&#20851;\&#25237;&#31295;&#35838;&#20214;&#36827;&#24230;\&#21556;&#20426;&#23792;\&#28335;&#24681;&#36164;&#26009;&#21512;&#38598;%202026&#24180;&#31179;&#23395;&#24320;&#23398;&#31532;&#19968;&#35838;&#65306;&#21191;&#25954;&#20570;&#33258;&#24049;%20Be%20Brave%20to%20Be%20Yourself%20&#21556;&#20426;&#23792;\media1.mp4" TargetMode="External"/><Relationship Id="rId6" Type="http://schemas.openxmlformats.org/officeDocument/2006/relationships/video" Target="file:///E:\&#28335;&#24681;&#30456;&#20851;\&#25237;&#31295;&#35838;&#20214;&#36827;&#24230;\&#21556;&#20426;&#23792;\&#28335;&#24681;&#36164;&#26009;&#21512;&#38598;%202026&#24180;&#31179;&#23395;&#24320;&#23398;&#31532;&#19968;&#35838;&#65306;&#21191;&#25954;&#20570;&#33258;&#24049;%20Be%20Brave%20to%20Be%20Yourself%20&#21556;&#20426;&#23792;\media1.mp4" TargetMode="External"/><Relationship Id="rId5" Type="http://schemas.openxmlformats.org/officeDocument/2006/relationships/image" Target="../media/image3.jpeg"/><Relationship Id="rId4" Type="http://schemas.openxmlformats.org/officeDocument/2006/relationships/tags" Target="../tags/tag76.xml"/><Relationship Id="rId3" Type="http://schemas.openxmlformats.org/officeDocument/2006/relationships/image" Target="../media/image7.jpeg"/><Relationship Id="rId2" Type="http://schemas.openxmlformats.org/officeDocument/2006/relationships/tags" Target="../tags/tag75.xml"/><Relationship Id="rId11" Type="http://schemas.openxmlformats.org/officeDocument/2006/relationships/notesSlide" Target="../notesSlides/notesSlide3.xml"/><Relationship Id="rId10" Type="http://schemas.openxmlformats.org/officeDocument/2006/relationships/slideLayout" Target="../slideLayouts/slideLayout13.xml"/><Relationship Id="rId1" Type="http://schemas.openxmlformats.org/officeDocument/2006/relationships/tags" Target="../tags/tag74.xml"/></Relationships>
</file>

<file path=ppt/slides/_rels/slide5.xml.rels><?xml version="1.0" encoding="UTF-8" standalone="yes"?>
<Relationships xmlns="http://schemas.openxmlformats.org/package/2006/relationships"><Relationship Id="rId9" Type="http://schemas.microsoft.com/office/2007/relationships/media" Target="file:///E:\&#28335;&#24681;&#30456;&#20851;\&#25237;&#31295;&#35838;&#20214;&#36827;&#24230;\&#21556;&#20426;&#23792;\&#28335;&#24681;&#36164;&#26009;&#21512;&#38598;%202026&#24180;&#31179;&#23395;&#24320;&#23398;&#31532;&#19968;&#35838;&#65306;&#21191;&#25954;&#20570;&#33258;&#24049;%20Be%20Brave%20to%20Be%20Yourself%20&#21556;&#20426;&#23792;\media2.mp4" TargetMode="External"/><Relationship Id="rId8" Type="http://schemas.openxmlformats.org/officeDocument/2006/relationships/video" Target="file:///E:\&#28335;&#24681;&#30456;&#20851;\&#25237;&#31295;&#35838;&#20214;&#36827;&#24230;\&#21556;&#20426;&#23792;\&#28335;&#24681;&#36164;&#26009;&#21512;&#38598;%202026&#24180;&#31179;&#23395;&#24320;&#23398;&#31532;&#19968;&#35838;&#65306;&#21191;&#25954;&#20570;&#33258;&#24049;%20Be%20Brave%20to%20Be%20Yourself%20&#21556;&#20426;&#23792;\media2.mp4" TargetMode="External"/><Relationship Id="rId7" Type="http://schemas.openxmlformats.org/officeDocument/2006/relationships/image" Target="../media/image3.jpeg"/><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7.jpeg"/><Relationship Id="rId2" Type="http://schemas.openxmlformats.org/officeDocument/2006/relationships/image" Target="../media/image10.png"/><Relationship Id="rId12" Type="http://schemas.openxmlformats.org/officeDocument/2006/relationships/slideLayout" Target="../slideLayouts/slideLayout13.xml"/><Relationship Id="rId11" Type="http://schemas.openxmlformats.org/officeDocument/2006/relationships/tags" Target="../tags/tag82.xml"/><Relationship Id="rId10" Type="http://schemas.openxmlformats.org/officeDocument/2006/relationships/image" Target="../media/image11.png"/><Relationship Id="rId1" Type="http://schemas.openxmlformats.org/officeDocument/2006/relationships/tags" Target="../tags/tag78.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3.xml"/><Relationship Id="rId7" Type="http://schemas.openxmlformats.org/officeDocument/2006/relationships/tags" Target="../tags/tag86.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image" Target="../media/image7.jpe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3.xml"/><Relationship Id="rId7" Type="http://schemas.openxmlformats.org/officeDocument/2006/relationships/tags" Target="../tags/tag90.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image" Target="../media/image7.jpeg"/><Relationship Id="rId1" Type="http://schemas.openxmlformats.org/officeDocument/2006/relationships/tags" Target="../tags/tag87.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3.xml"/><Relationship Id="rId7" Type="http://schemas.openxmlformats.org/officeDocument/2006/relationships/tags" Target="../tags/tag94.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7.jpeg"/><Relationship Id="rId1" Type="http://schemas.openxmlformats.org/officeDocument/2006/relationships/tags" Target="../tags/tag91.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3.xml"/><Relationship Id="rId7" Type="http://schemas.openxmlformats.org/officeDocument/2006/relationships/tags" Target="../tags/tag98.xml"/><Relationship Id="rId6" Type="http://schemas.openxmlformats.org/officeDocument/2006/relationships/image" Target="../media/image3.jpeg"/><Relationship Id="rId5" Type="http://schemas.openxmlformats.org/officeDocument/2006/relationships/image" Target="../media/image12.png"/><Relationship Id="rId4" Type="http://schemas.openxmlformats.org/officeDocument/2006/relationships/image" Target="../media/image7.jpeg"/><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635740" y="63500"/>
            <a:ext cx="528320" cy="55880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p:nvPr/>
        </p:nvPicPr>
        <p:blipFill>
          <a:blip r:embed="rId3"/>
          <a:stretch>
            <a:fillRect/>
          </a:stretch>
        </p:blipFill>
        <p:spPr>
          <a:xfrm rot="1380000">
            <a:off x="-321945" y="-156210"/>
            <a:ext cx="1003300" cy="1660525"/>
          </a:xfrm>
          <a:prstGeom prst="rect">
            <a:avLst/>
          </a:prstGeom>
          <a:noFill/>
          <a:ln w="9525">
            <a:noFill/>
          </a:ln>
        </p:spPr>
      </p:pic>
      <p:sp>
        <p:nvSpPr>
          <p:cNvPr id="10" name="文本框 12"/>
          <p:cNvSpPr txBox="1"/>
          <p:nvPr>
            <p:custDataLst>
              <p:tags r:id="rId4"/>
            </p:custDataLst>
          </p:nvPr>
        </p:nvSpPr>
        <p:spPr>
          <a:xfrm>
            <a:off x="1006475" y="84455"/>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205740" y="772160"/>
            <a:ext cx="8510905" cy="3731895"/>
          </a:xfrm>
          <a:prstGeom prst="rect">
            <a:avLst/>
          </a:prstGeom>
          <a:solidFill>
            <a:schemeClr val="accent1">
              <a:lumMod val="20000"/>
              <a:lumOff val="80000"/>
            </a:schemeClr>
          </a:solidFill>
          <a:ln>
            <a:solidFill>
              <a:schemeClr val="accent1">
                <a:lumMod val="20000"/>
                <a:lumOff val="80000"/>
              </a:schemeClr>
            </a:solidFill>
          </a:ln>
        </p:spPr>
        <p:txBody>
          <a:bodyPr wrap="square" rtlCol="0" anchor="t">
            <a:noAutofit/>
          </a:bodyPr>
          <a:p>
            <a:r>
              <a:rPr lang="en-US" altLang="zh-CN" sz="2400">
                <a:latin typeface="Times New Roman" panose="02020603050405020304" pitchFamily="18" charset="0"/>
                <a:cs typeface="Times New Roman" panose="02020603050405020304" pitchFamily="18" charset="0"/>
              </a:rPr>
              <a:t>    You have just </a:t>
            </a:r>
            <a:r>
              <a:rPr lang="en-US" altLang="zh-CN" sz="2400" b="1">
                <a:solidFill>
                  <a:srgbClr val="0070C0"/>
                </a:solidFill>
                <a:latin typeface="Times New Roman" panose="02020603050405020304" pitchFamily="18" charset="0"/>
                <a:cs typeface="Times New Roman" panose="02020603050405020304" pitchFamily="18" charset="0"/>
              </a:rPr>
              <a:t>one person</a:t>
            </a:r>
            <a:r>
              <a:rPr lang="en-US" altLang="zh-CN" sz="2400">
                <a:latin typeface="Times New Roman" panose="02020603050405020304" pitchFamily="18" charset="0"/>
                <a:cs typeface="Times New Roman" panose="02020603050405020304" pitchFamily="18" charset="0"/>
              </a:rPr>
              <a:t>. Then when you're really </a:t>
            </a:r>
            <a:r>
              <a:rPr lang="en-US" altLang="zh-CN" sz="2400" b="1">
                <a:solidFill>
                  <a:srgbClr val="C00000"/>
                </a:solidFill>
                <a:latin typeface="Times New Roman" panose="02020603050405020304" pitchFamily="18" charset="0"/>
                <a:cs typeface="Times New Roman" panose="02020603050405020304" pitchFamily="18" charset="0"/>
              </a:rPr>
              <a:t>stuck</a:t>
            </a:r>
            <a:r>
              <a:rPr lang="en-US" altLang="zh-CN" sz="2400">
                <a:latin typeface="Times New Roman" panose="02020603050405020304" pitchFamily="18" charset="0"/>
                <a:cs typeface="Times New Roman" panose="02020603050405020304" pitchFamily="18" charset="0"/>
              </a:rPr>
              <a:t>, you sometimes </a:t>
            </a:r>
            <a:r>
              <a:rPr lang="en-US" altLang="zh-CN" sz="2400" b="1">
                <a:solidFill>
                  <a:srgbClr val="C00000"/>
                </a:solidFill>
                <a:latin typeface="Times New Roman" panose="02020603050405020304" pitchFamily="18" charset="0"/>
                <a:cs typeface="Times New Roman" panose="02020603050405020304" pitchFamily="18" charset="0"/>
              </a:rPr>
              <a:t>feel depressed</a:t>
            </a:r>
            <a:r>
              <a:rPr lang="en-US" altLang="zh-CN" sz="2400">
                <a:latin typeface="Times New Roman" panose="02020603050405020304" pitchFamily="18" charset="0"/>
                <a:cs typeface="Times New Roman" panose="02020603050405020304" pitchFamily="18" charset="0"/>
              </a:rPr>
              <a:t> and you decide to maybe </a:t>
            </a:r>
            <a:r>
              <a:rPr lang="en-US" altLang="zh-CN" sz="2400" b="1">
                <a:solidFill>
                  <a:srgbClr val="C00000"/>
                </a:solidFill>
                <a:latin typeface="Times New Roman" panose="02020603050405020304" pitchFamily="18" charset="0"/>
                <a:cs typeface="Times New Roman" panose="02020603050405020304" pitchFamily="18" charset="0"/>
              </a:rPr>
              <a:t>quit </a:t>
            </a:r>
            <a:r>
              <a:rPr lang="en-US" altLang="zh-CN" sz="2400">
                <a:latin typeface="Times New Roman" panose="02020603050405020304" pitchFamily="18" charset="0"/>
                <a:cs typeface="Times New Roman" panose="02020603050405020304" pitchFamily="18" charset="0"/>
              </a:rPr>
              <a:t>the problem. But when you have </a:t>
            </a:r>
            <a:r>
              <a:rPr lang="en-US" altLang="zh-CN" sz="2400" b="1">
                <a:solidFill>
                  <a:srgbClr val="0070C0"/>
                </a:solidFill>
                <a:latin typeface="Times New Roman" panose="02020603050405020304" pitchFamily="18" charset="0"/>
                <a:cs typeface="Times New Roman" panose="02020603050405020304" pitchFamily="18" charset="0"/>
              </a:rPr>
              <a:t>several collaborators</a:t>
            </a:r>
            <a:r>
              <a:rPr lang="en-US" altLang="zh-CN" sz="2400">
                <a:latin typeface="Times New Roman" panose="02020603050405020304" pitchFamily="18" charset="0"/>
                <a:cs typeface="Times New Roman" panose="02020603050405020304" pitchFamily="18" charset="0"/>
              </a:rPr>
              <a:t>, as long as one collaborator </a:t>
            </a:r>
            <a:r>
              <a:rPr lang="en-US" altLang="zh-CN" sz="2400" b="1">
                <a:solidFill>
                  <a:srgbClr val="C00000"/>
                </a:solidFill>
                <a:latin typeface="Times New Roman" panose="02020603050405020304" pitchFamily="18" charset="0"/>
                <a:cs typeface="Times New Roman" panose="02020603050405020304" pitchFamily="18" charset="0"/>
              </a:rPr>
              <a:t>feels motivated</a:t>
            </a:r>
            <a:r>
              <a:rPr lang="en-US" altLang="zh-CN" sz="2400">
                <a:latin typeface="Times New Roman" panose="02020603050405020304" pitchFamily="18" charset="0"/>
                <a:cs typeface="Times New Roman" panose="02020603050405020304" pitchFamily="18" charset="0"/>
              </a:rPr>
              <a:t> and you feel other collaborators will </a:t>
            </a:r>
            <a:r>
              <a:rPr lang="en-US" altLang="zh-CN" sz="2400" b="1">
                <a:solidFill>
                  <a:srgbClr val="C00000"/>
                </a:solidFill>
                <a:latin typeface="Times New Roman" panose="02020603050405020304" pitchFamily="18" charset="0"/>
                <a:cs typeface="Times New Roman" panose="02020603050405020304" pitchFamily="18" charset="0"/>
              </a:rPr>
              <a:t>gain energy</a:t>
            </a:r>
            <a:r>
              <a:rPr lang="en-US" altLang="zh-CN" sz="2400">
                <a:latin typeface="Times New Roman" panose="02020603050405020304" pitchFamily="18" charset="0"/>
                <a:cs typeface="Times New Roman" panose="02020603050405020304" pitchFamily="18" charset="0"/>
              </a:rPr>
              <a:t> and </a:t>
            </a:r>
            <a:r>
              <a:rPr lang="en-US" altLang="zh-CN" sz="2400" b="1">
                <a:solidFill>
                  <a:srgbClr val="C00000"/>
                </a:solidFill>
                <a:latin typeface="Times New Roman" panose="02020603050405020304" pitchFamily="18" charset="0"/>
                <a:cs typeface="Times New Roman" panose="02020603050405020304" pitchFamily="18" charset="0"/>
              </a:rPr>
              <a:t>feel the responsibility of keep going</a:t>
            </a:r>
            <a:r>
              <a:rPr lang="en-US" altLang="zh-CN" sz="2400">
                <a:latin typeface="Times New Roman" panose="02020603050405020304" pitchFamily="18" charset="0"/>
                <a:cs typeface="Times New Roman" panose="02020603050405020304" pitchFamily="18" charset="0"/>
              </a:rPr>
              <a:t>. I think this will help a project to survive longer, which is important because </a:t>
            </a:r>
            <a:r>
              <a:rPr lang="en-US" altLang="zh-CN" sz="2400" b="1">
                <a:solidFill>
                  <a:srgbClr val="7030A0"/>
                </a:solidFill>
                <a:latin typeface="Times New Roman" panose="02020603050405020304" pitchFamily="18" charset="0"/>
                <a:cs typeface="Times New Roman" panose="02020603050405020304" pitchFamily="18" charset="0"/>
              </a:rPr>
              <a:t>a lot of times people just fail right before the solution</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sz="1800"/>
              <a:t>   </a:t>
            </a:r>
            <a:r>
              <a:rPr lang="zh-CN" altLang="en-US" sz="1800"/>
              <a:t>当你只有一个人的时候，当你真正卡住的时候，你有时会感到沮丧，甚至决定放弃这个问题。但是当你有几个合作者时，只要有一个合作者感到有动力，你就会觉得其他合作者也会获得能量，并感到有责任继续前进。我认为这将帮助一个项目存活更长时间，这一点很重要，因为很多时候人们恰恰在找到答案之前就失败了。</a:t>
            </a:r>
            <a:r>
              <a:rPr lang="en-US" altLang="zh-CN">
                <a:solidFill>
                  <a:srgbClr val="BF6003"/>
                </a:solidFill>
              </a:rPr>
              <a:t>     </a:t>
            </a:r>
            <a:endParaRPr lang="en-US" altLang="zh-CN">
              <a:solidFill>
                <a:srgbClr val="BF6003"/>
              </a:solidFill>
            </a:endParaRPr>
          </a:p>
          <a:p>
            <a:endParaRPr lang="zh-CN" altLang="en-US">
              <a:solidFill>
                <a:srgbClr val="BF6003"/>
              </a:solidFill>
            </a:endParaRPr>
          </a:p>
        </p:txBody>
      </p:sp>
      <p:sp>
        <p:nvSpPr>
          <p:cNvPr id="7" name="文本框 6"/>
          <p:cNvSpPr txBox="1"/>
          <p:nvPr/>
        </p:nvSpPr>
        <p:spPr>
          <a:xfrm>
            <a:off x="205740" y="4681855"/>
            <a:ext cx="8437880" cy="2030095"/>
          </a:xfrm>
          <a:prstGeom prst="rect">
            <a:avLst/>
          </a:prstGeom>
          <a:noFill/>
        </p:spPr>
        <p:txBody>
          <a:bodyPr wrap="square" rtlCol="0">
            <a:spAutoFit/>
          </a:bodyPr>
          <a:p>
            <a:pPr algn="l">
              <a:buClrTx/>
              <a:buSzTx/>
            </a:pPr>
            <a:r>
              <a:rPr lang="zh-CN" altLang="en-US" b="1">
                <a:solidFill>
                  <a:srgbClr val="BF6003"/>
                </a:solidFill>
                <a:sym typeface="+mn-ea"/>
              </a:rPr>
              <a:t>1.对照 / 反衬（Antithesis / Contrast）修辞：</a:t>
            </a:r>
            <a:r>
              <a:rPr lang="zh-CN" altLang="en-US">
                <a:solidFill>
                  <a:srgbClr val="BF6003"/>
                </a:solidFill>
              </a:rPr>
              <a:t>独自研究 </a:t>
            </a:r>
            <a:r>
              <a:rPr lang="en-US" altLang="zh-CN">
                <a:solidFill>
                  <a:srgbClr val="BF6003"/>
                </a:solidFill>
              </a:rPr>
              <a:t>VS </a:t>
            </a:r>
            <a:r>
              <a:rPr lang="zh-CN" altLang="en-US">
                <a:solidFill>
                  <a:srgbClr val="BF6003"/>
                </a:solidFill>
              </a:rPr>
              <a:t>团队合作</a:t>
            </a:r>
            <a:endParaRPr lang="zh-CN" altLang="en-US">
              <a:solidFill>
                <a:srgbClr val="BF6003"/>
              </a:solidFill>
            </a:endParaRPr>
          </a:p>
          <a:p>
            <a:r>
              <a:rPr lang="en-US" altLang="zh-CN">
                <a:solidFill>
                  <a:srgbClr val="BF6003"/>
                </a:solidFill>
              </a:rPr>
              <a:t>     When you have just one person… But when you have several collaborators…</a:t>
            </a:r>
            <a:endParaRPr lang="en-US" altLang="zh-CN">
              <a:solidFill>
                <a:srgbClr val="BF6003"/>
              </a:solidFill>
            </a:endParaRPr>
          </a:p>
          <a:p>
            <a:r>
              <a:rPr lang="zh-CN" altLang="en-US">
                <a:solidFill>
                  <a:srgbClr val="BF6003"/>
                </a:solidFill>
              </a:rPr>
              <a:t>通过正反对比，论证合作对于长期科研的独特价值，逻辑清晰，说服力强。</a:t>
            </a:r>
            <a:endParaRPr lang="zh-CN" altLang="en-US">
              <a:solidFill>
                <a:srgbClr val="BF6003"/>
              </a:solidFill>
            </a:endParaRPr>
          </a:p>
          <a:p>
            <a:r>
              <a:rPr lang="en-US" altLang="zh-CN" b="1">
                <a:solidFill>
                  <a:srgbClr val="BF6003"/>
                </a:solidFill>
              </a:rPr>
              <a:t>2.</a:t>
            </a:r>
            <a:r>
              <a:rPr lang="zh-CN" altLang="en-US" b="1">
                <a:solidFill>
                  <a:srgbClr val="BF6003"/>
                </a:solidFill>
              </a:rPr>
              <a:t>思想内核：合作的力量</a:t>
            </a:r>
            <a:endParaRPr lang="zh-CN" altLang="en-US" b="1">
              <a:solidFill>
                <a:srgbClr val="BF6003"/>
              </a:solidFill>
            </a:endParaRPr>
          </a:p>
          <a:p>
            <a:r>
              <a:rPr lang="en-US" altLang="zh-CN">
                <a:solidFill>
                  <a:srgbClr val="BF6003"/>
                </a:solidFill>
              </a:rPr>
              <a:t>    </a:t>
            </a:r>
            <a:r>
              <a:rPr lang="zh-CN" altLang="en-US">
                <a:solidFill>
                  <a:srgbClr val="BF6003"/>
                </a:solidFill>
              </a:rPr>
              <a:t>很多人距离答案一步之遥时选择放弃。独自攻坚极易因沮丧止步；合作者之间可以互相提振士气、分担压力，支撑研究坚持到突破时刻。现代前沿数学重大突破，离不开同行协作。</a:t>
            </a:r>
            <a:endParaRPr lang="zh-CN" altLang="en-US">
              <a:solidFill>
                <a:srgbClr val="BF6003"/>
              </a:solidFill>
            </a:endParaRPr>
          </a:p>
        </p:txBody>
      </p:sp>
      <p:pic>
        <p:nvPicPr>
          <p:cNvPr id="8" name="图片 7"/>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9" name="文本框 8"/>
          <p:cNvSpPr txBox="1"/>
          <p:nvPr/>
        </p:nvSpPr>
        <p:spPr>
          <a:xfrm>
            <a:off x="8908415" y="5234305"/>
            <a:ext cx="3284220" cy="1286510"/>
          </a:xfrm>
          <a:prstGeom prst="rect">
            <a:avLst/>
          </a:prstGeom>
          <a:noFill/>
        </p:spPr>
        <p:txBody>
          <a:bodyPr wrap="square" rtlCol="0" anchor="t">
            <a:noAutofit/>
          </a:bodyPr>
          <a:p>
            <a:r>
              <a:rPr lang="en-US" altLang="zh-CN" sz="2000" b="1">
                <a:solidFill>
                  <a:schemeClr val="bg1"/>
                </a:solidFill>
              </a:rPr>
              <a:t>Be brave </a:t>
            </a:r>
            <a:r>
              <a:rPr lang="en-US" altLang="zh-CN" sz="2000" b="1">
                <a:solidFill>
                  <a:srgbClr val="FFFF00"/>
                </a:solidFill>
              </a:rPr>
              <a:t>to seek support </a:t>
            </a:r>
            <a:r>
              <a:rPr lang="en-US" altLang="zh-CN" sz="2000" b="1">
                <a:solidFill>
                  <a:schemeClr val="bg1"/>
                </a:solidFill>
              </a:rPr>
              <a:t>instead of fighting in isolation.</a:t>
            </a:r>
            <a:endParaRPr lang="en-US" altLang="zh-CN" sz="2000" b="1">
              <a:solidFill>
                <a:schemeClr val="bg1"/>
              </a:solidFill>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Inner strength supports you to be yourself all your life.</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p:nvPr/>
        </p:nvPicPr>
        <p:blipFill>
          <a:blip r:embed="rId3"/>
          <a:stretch>
            <a:fillRect/>
          </a:stretch>
        </p:blipFill>
        <p:spPr>
          <a:xfrm rot="1380000">
            <a:off x="-321945" y="-156210"/>
            <a:ext cx="1003300" cy="1660525"/>
          </a:xfrm>
          <a:prstGeom prst="rect">
            <a:avLst/>
          </a:prstGeom>
          <a:noFill/>
          <a:ln w="9525">
            <a:noFill/>
          </a:ln>
        </p:spPr>
      </p:pic>
      <p:sp>
        <p:nvSpPr>
          <p:cNvPr id="10" name="文本框 12"/>
          <p:cNvSpPr txBox="1"/>
          <p:nvPr>
            <p:custDataLst>
              <p:tags r:id="rId4"/>
            </p:custDataLst>
          </p:nvPr>
        </p:nvSpPr>
        <p:spPr>
          <a:xfrm>
            <a:off x="1006475" y="7493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320675" y="932815"/>
            <a:ext cx="8699500" cy="1857375"/>
          </a:xfrm>
          <a:prstGeom prst="rect">
            <a:avLst/>
          </a:prstGeom>
          <a:solidFill>
            <a:schemeClr val="accent1">
              <a:lumMod val="20000"/>
              <a:lumOff val="80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    I </a:t>
            </a:r>
            <a:r>
              <a:rPr lang="en-US" altLang="zh-CN" sz="2400" b="1">
                <a:solidFill>
                  <a:srgbClr val="7030A0"/>
                </a:solidFill>
                <a:latin typeface="Times New Roman" panose="02020603050405020304" pitchFamily="18" charset="0"/>
                <a:cs typeface="Times New Roman" panose="02020603050405020304" pitchFamily="18" charset="0"/>
              </a:rPr>
              <a:t>still</a:t>
            </a:r>
            <a:r>
              <a:rPr lang="en-US" altLang="zh-CN" sz="2400">
                <a:latin typeface="Times New Roman" panose="02020603050405020304" pitchFamily="18" charset="0"/>
                <a:cs typeface="Times New Roman" panose="02020603050405020304" pitchFamily="18" charset="0"/>
              </a:rPr>
              <a:t> think mathematical training is </a:t>
            </a:r>
            <a:r>
              <a:rPr lang="en-US" altLang="zh-CN" sz="2400" b="1">
                <a:solidFill>
                  <a:srgbClr val="7030A0"/>
                </a:solidFill>
                <a:latin typeface="Times New Roman" panose="02020603050405020304" pitchFamily="18" charset="0"/>
                <a:cs typeface="Times New Roman" panose="02020603050405020304" pitchFamily="18" charset="0"/>
              </a:rPr>
              <a:t>very</a:t>
            </a:r>
            <a:r>
              <a:rPr lang="en-US" altLang="zh-CN" sz="2400">
                <a:latin typeface="Times New Roman" panose="02020603050405020304" pitchFamily="18" charset="0"/>
                <a:cs typeface="Times New Roman" panose="02020603050405020304" pitchFamily="18" charset="0"/>
              </a:rPr>
              <a:t> helpful </a:t>
            </a:r>
            <a:r>
              <a:rPr lang="en-US" altLang="zh-CN" sz="2400" b="1">
                <a:solidFill>
                  <a:srgbClr val="7030A0"/>
                </a:solidFill>
                <a:latin typeface="Times New Roman" panose="02020603050405020304" pitchFamily="18" charset="0"/>
                <a:cs typeface="Times New Roman" panose="02020603050405020304" pitchFamily="18" charset="0"/>
              </a:rPr>
              <a:t>even if </a:t>
            </a:r>
            <a:r>
              <a:rPr lang="en-US" altLang="zh-CN" sz="2400">
                <a:latin typeface="Times New Roman" panose="02020603050405020304" pitchFamily="18" charset="0"/>
                <a:cs typeface="Times New Roman" panose="02020603050405020304" pitchFamily="18" charset="0"/>
              </a:rPr>
              <a:t>maybe one day you decide to go and do something else. It </a:t>
            </a:r>
            <a:r>
              <a:rPr lang="en-US" altLang="zh-CN" sz="2400" b="1">
                <a:solidFill>
                  <a:srgbClr val="C00000"/>
                </a:solidFill>
                <a:latin typeface="Times New Roman" panose="02020603050405020304" pitchFamily="18" charset="0"/>
                <a:cs typeface="Times New Roman" panose="02020603050405020304" pitchFamily="18" charset="0"/>
              </a:rPr>
              <a:t>helps you to stay calm and try to figure the way out</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a:t>    </a:t>
            </a:r>
            <a:r>
              <a:rPr lang="zh-CN" altLang="en-US"/>
              <a:t>我仍然认为数学训练是非常有益的，即使有一天你决定去做别的事情。它帮助你保持冷静，努力找到出路。</a:t>
            </a:r>
            <a:endParaRPr lang="zh-CN" altLang="en-US"/>
          </a:p>
          <a:p>
            <a:r>
              <a:rPr lang="en-US" altLang="zh-CN">
                <a:solidFill>
                  <a:srgbClr val="BF6003"/>
                </a:solidFill>
              </a:rPr>
              <a:t>     </a:t>
            </a:r>
            <a:endParaRPr lang="en-US" altLang="zh-CN">
              <a:solidFill>
                <a:srgbClr val="BF6003"/>
              </a:solidFill>
            </a:endParaRPr>
          </a:p>
          <a:p>
            <a:endParaRPr lang="zh-CN" altLang="en-US">
              <a:solidFill>
                <a:srgbClr val="BF6003"/>
              </a:solidFill>
            </a:endParaRPr>
          </a:p>
        </p:txBody>
      </p:sp>
      <p:sp>
        <p:nvSpPr>
          <p:cNvPr id="7" name="文本框 6"/>
          <p:cNvSpPr txBox="1"/>
          <p:nvPr/>
        </p:nvSpPr>
        <p:spPr>
          <a:xfrm>
            <a:off x="320675" y="3016885"/>
            <a:ext cx="8100060" cy="3415030"/>
          </a:xfrm>
          <a:prstGeom prst="rect">
            <a:avLst/>
          </a:prstGeom>
          <a:noFill/>
        </p:spPr>
        <p:txBody>
          <a:bodyPr wrap="square" rtlCol="0">
            <a:spAutoFit/>
          </a:bodyPr>
          <a:p>
            <a:r>
              <a:rPr lang="en-US" altLang="zh-CN" b="1">
                <a:solidFill>
                  <a:srgbClr val="BF6003"/>
                </a:solidFill>
                <a:sym typeface="+mn-ea"/>
              </a:rPr>
              <a:t>1.figure the way out</a:t>
            </a:r>
            <a:r>
              <a:rPr lang="zh-CN" altLang="en-US" b="1">
                <a:solidFill>
                  <a:srgbClr val="BF6003"/>
                </a:solidFill>
                <a:sym typeface="+mn-ea"/>
              </a:rPr>
              <a:t>是概念隐喻（</a:t>
            </a:r>
            <a:r>
              <a:rPr lang="en-US" altLang="zh-CN" b="1">
                <a:solidFill>
                  <a:srgbClr val="BF6003"/>
                </a:solidFill>
                <a:sym typeface="+mn-ea"/>
              </a:rPr>
              <a:t>Conceptual Metaphor）</a:t>
            </a:r>
            <a:endParaRPr lang="en-US" altLang="zh-CN" b="1">
              <a:solidFill>
                <a:srgbClr val="BF6003"/>
              </a:solidFill>
            </a:endParaRPr>
          </a:p>
          <a:p>
            <a:r>
              <a:rPr lang="en-US" altLang="zh-CN">
                <a:solidFill>
                  <a:srgbClr val="BF6003"/>
                </a:solidFill>
                <a:sym typeface="+mn-ea"/>
              </a:rPr>
              <a:t>   </a:t>
            </a:r>
            <a:r>
              <a:rPr lang="zh-CN" altLang="en-US">
                <a:solidFill>
                  <a:srgbClr val="BF6003"/>
                </a:solidFill>
                <a:sym typeface="+mn-ea"/>
              </a:rPr>
              <a:t>把数学训练塑造的思维能力，隐喻为寻找出路、走出困境的能力。将抽象的思维素养转化为具象化的行路意象，通俗易懂。</a:t>
            </a:r>
            <a:endParaRPr lang="zh-CN" altLang="en-US">
              <a:solidFill>
                <a:srgbClr val="BF6003"/>
              </a:solidFill>
              <a:sym typeface="+mn-ea"/>
            </a:endParaRPr>
          </a:p>
          <a:p>
            <a:r>
              <a:rPr lang="en-US" altLang="zh-CN" b="1">
                <a:solidFill>
                  <a:srgbClr val="BF6003"/>
                </a:solidFill>
                <a:sym typeface="+mn-ea"/>
              </a:rPr>
              <a:t>2.</a:t>
            </a:r>
            <a:r>
              <a:rPr lang="zh-CN" altLang="en-US" b="1">
                <a:solidFill>
                  <a:srgbClr val="BF6003"/>
                </a:solidFill>
                <a:sym typeface="+mn-ea"/>
              </a:rPr>
              <a:t>思想内核：重构数学教育的价值</a:t>
            </a:r>
            <a:r>
              <a:rPr lang="en-US" altLang="zh-CN">
                <a:solidFill>
                  <a:srgbClr val="BF6003"/>
                </a:solidFill>
                <a:sym typeface="+mn-ea"/>
              </a:rPr>
              <a:t>    </a:t>
            </a:r>
            <a:endParaRPr lang="en-US" altLang="zh-CN">
              <a:solidFill>
                <a:srgbClr val="BF6003"/>
              </a:solidFill>
              <a:sym typeface="+mn-ea"/>
            </a:endParaRPr>
          </a:p>
          <a:p>
            <a:r>
              <a:rPr lang="en-US" altLang="zh-CN">
                <a:solidFill>
                  <a:srgbClr val="BF6003"/>
                </a:solidFill>
                <a:sym typeface="+mn-ea"/>
              </a:rPr>
              <a:t>    </a:t>
            </a:r>
            <a:r>
              <a:rPr lang="en-US" altLang="zh-CN" b="1">
                <a:solidFill>
                  <a:srgbClr val="BF6003"/>
                </a:solidFill>
                <a:sym typeface="+mn-ea"/>
              </a:rPr>
              <a:t>①</a:t>
            </a:r>
            <a:r>
              <a:rPr lang="zh-CN" altLang="en-US" b="1">
                <a:solidFill>
                  <a:srgbClr val="BF6003"/>
                </a:solidFill>
                <a:sym typeface="+mn-ea"/>
              </a:rPr>
              <a:t>数学训练塑造核心素养</a:t>
            </a:r>
            <a:r>
              <a:rPr lang="zh-CN" altLang="en-US">
                <a:solidFill>
                  <a:srgbClr val="BF6003"/>
                </a:solidFill>
                <a:sym typeface="+mn-ea"/>
              </a:rPr>
              <a:t>：面对困境能够 </a:t>
            </a:r>
            <a:r>
              <a:rPr lang="en-US" altLang="zh-CN">
                <a:solidFill>
                  <a:srgbClr val="BF6003"/>
                </a:solidFill>
                <a:sym typeface="+mn-ea"/>
              </a:rPr>
              <a:t>stay calm，</a:t>
            </a:r>
            <a:r>
              <a:rPr lang="zh-CN" altLang="en-US">
                <a:solidFill>
                  <a:srgbClr val="BF6003"/>
                </a:solidFill>
                <a:sym typeface="+mn-ea"/>
              </a:rPr>
              <a:t>避免慌乱焦虑；理性分析，主动探寻解决路径。这是一种应对一切人生难题的通用能力，适用于各行各业与生活困境。</a:t>
            </a:r>
            <a:endParaRPr lang="en-US" altLang="zh-CN">
              <a:solidFill>
                <a:srgbClr val="BF6003"/>
              </a:solidFill>
              <a:sym typeface="+mn-ea"/>
            </a:endParaRPr>
          </a:p>
          <a:p>
            <a:r>
              <a:rPr lang="en-US" altLang="zh-CN">
                <a:solidFill>
                  <a:srgbClr val="BF6003"/>
                </a:solidFill>
                <a:sym typeface="+mn-ea"/>
              </a:rPr>
              <a:t>    </a:t>
            </a:r>
            <a:r>
              <a:rPr lang="en-US" altLang="zh-CN" b="1">
                <a:solidFill>
                  <a:srgbClr val="BF6003"/>
                </a:solidFill>
                <a:sym typeface="+mn-ea"/>
              </a:rPr>
              <a:t>②</a:t>
            </a:r>
            <a:r>
              <a:rPr lang="zh-CN" altLang="en-US" b="1">
                <a:solidFill>
                  <a:srgbClr val="BF6003"/>
                </a:solidFill>
                <a:sym typeface="+mn-ea"/>
              </a:rPr>
              <a:t>长期主义的成长观</a:t>
            </a:r>
            <a:r>
              <a:rPr lang="zh-CN" altLang="en-US">
                <a:solidFill>
                  <a:srgbClr val="BF6003"/>
                </a:solidFill>
                <a:sym typeface="+mn-ea"/>
              </a:rPr>
              <a:t>：当下的知识训练，价值未必立刻显现。今日沉淀的思维力量，会在未来未知的人生关口持续发挥作用。不必用短期职业选择衡量当下学习的意义。</a:t>
            </a:r>
            <a:endParaRPr lang="en-US" altLang="zh-CN">
              <a:solidFill>
                <a:srgbClr val="BF6003"/>
              </a:solidFill>
              <a:sym typeface="+mn-ea"/>
            </a:endParaRPr>
          </a:p>
          <a:p>
            <a:r>
              <a:rPr lang="en-US" altLang="zh-CN">
                <a:solidFill>
                  <a:srgbClr val="BF6003"/>
                </a:solidFill>
                <a:sym typeface="+mn-ea"/>
              </a:rPr>
              <a:t>   </a:t>
            </a:r>
            <a:r>
              <a:rPr lang="en-US" altLang="zh-CN" b="1">
                <a:solidFill>
                  <a:srgbClr val="BF6003"/>
                </a:solidFill>
                <a:sym typeface="+mn-ea"/>
              </a:rPr>
              <a:t> ③</a:t>
            </a:r>
            <a:r>
              <a:rPr lang="zh-CN" altLang="en-US" b="1">
                <a:solidFill>
                  <a:srgbClr val="BF6003"/>
                </a:solidFill>
                <a:sym typeface="+mn-ea"/>
              </a:rPr>
              <a:t>理性精神的本质</a:t>
            </a:r>
            <a:r>
              <a:rPr lang="zh-CN" altLang="en-US">
                <a:solidFill>
                  <a:srgbClr val="BF6003"/>
                </a:solidFill>
                <a:sym typeface="+mn-ea"/>
              </a:rPr>
              <a:t>：数学训练培育的是理性精神</a:t>
            </a:r>
            <a:r>
              <a:rPr lang="en-US" altLang="zh-CN">
                <a:solidFill>
                  <a:srgbClr val="BF6003"/>
                </a:solidFill>
                <a:sym typeface="+mn-ea"/>
              </a:rPr>
              <a:t>——</a:t>
            </a:r>
            <a:r>
              <a:rPr lang="zh-CN" altLang="en-US">
                <a:solidFill>
                  <a:srgbClr val="BF6003"/>
                </a:solidFill>
                <a:sym typeface="+mn-ea"/>
              </a:rPr>
              <a:t>遭遇困局不情绪化内耗，沉下心分析、寻找解决方案。这正是数学思维延伸到人生层面的终极意义。</a:t>
            </a:r>
            <a:endParaRPr lang="zh-CN" altLang="en-US">
              <a:solidFill>
                <a:srgbClr val="BF6003"/>
              </a:solidFill>
            </a:endParaRPr>
          </a:p>
        </p:txBody>
      </p:sp>
      <p:pic>
        <p:nvPicPr>
          <p:cNvPr id="8" name="图片 7"/>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9" name="文本框 8"/>
          <p:cNvSpPr txBox="1"/>
          <p:nvPr/>
        </p:nvSpPr>
        <p:spPr>
          <a:xfrm>
            <a:off x="9020175" y="5295900"/>
            <a:ext cx="3173095" cy="1241425"/>
          </a:xfrm>
          <a:prstGeom prst="rect">
            <a:avLst/>
          </a:prstGeom>
          <a:noFill/>
        </p:spPr>
        <p:txBody>
          <a:bodyPr wrap="square" rtlCol="0" anchor="t">
            <a:noAutofit/>
          </a:bodyPr>
          <a:p>
            <a:r>
              <a:rPr lang="en-US" altLang="zh-CN" sz="2000" b="1">
                <a:solidFill>
                  <a:srgbClr val="FFFF00"/>
                </a:solidFill>
              </a:rPr>
              <a:t>Inner strength</a:t>
            </a:r>
            <a:r>
              <a:rPr lang="en-US" altLang="zh-CN" sz="2000" b="1">
                <a:solidFill>
                  <a:schemeClr val="bg1"/>
                </a:solidFill>
              </a:rPr>
              <a:t> </a:t>
            </a:r>
            <a:r>
              <a:rPr lang="en-US" altLang="zh-CN" sz="2000" b="1">
                <a:solidFill>
                  <a:srgbClr val="FFFF00"/>
                </a:solidFill>
              </a:rPr>
              <a:t>by mathematical training </a:t>
            </a:r>
            <a:r>
              <a:rPr lang="en-US" altLang="zh-CN" sz="2000" b="1">
                <a:solidFill>
                  <a:schemeClr val="bg1"/>
                </a:solidFill>
              </a:rPr>
              <a:t>supports you </a:t>
            </a:r>
            <a:r>
              <a:rPr lang="en-US" altLang="zh-CN" sz="2000" b="1">
                <a:solidFill>
                  <a:srgbClr val="FF0000"/>
                </a:solidFill>
              </a:rPr>
              <a:t>to be yourself </a:t>
            </a:r>
            <a:r>
              <a:rPr lang="en-US" altLang="zh-CN" sz="2000" b="1">
                <a:solidFill>
                  <a:schemeClr val="bg1"/>
                </a:solidFill>
              </a:rPr>
              <a:t>all your life.</a:t>
            </a:r>
            <a:endParaRPr lang="en-US" altLang="zh-CN" sz="2000" b="1">
              <a:solidFill>
                <a:schemeClr val="bg1"/>
              </a:solidFill>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2"/>
          <p:cNvSpPr txBox="1"/>
          <p:nvPr>
            <p:custDataLst>
              <p:tags r:id="rId3"/>
            </p:custDataLst>
          </p:nvPr>
        </p:nvSpPr>
        <p:spPr>
          <a:xfrm>
            <a:off x="1006475" y="12700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pic>
        <p:nvPicPr>
          <p:cNvPr id="11" name="图片 10"/>
          <p:cNvPicPr>
            <a:picLocks noChangeAspect="1"/>
          </p:cNvPicPr>
          <p:nvPr/>
        </p:nvPicPr>
        <p:blipFill>
          <a:blip r:embed="rId4"/>
          <a:srcRect/>
          <a:stretch>
            <a:fillRect/>
          </a:stretch>
        </p:blipFill>
        <p:spPr>
          <a:xfrm rot="21420000">
            <a:off x="8672195" y="883920"/>
            <a:ext cx="4415790" cy="5716270"/>
          </a:xfrm>
          <a:prstGeom prst="parallelogram">
            <a:avLst/>
          </a:prstGeom>
        </p:spPr>
      </p:pic>
      <p:pic>
        <p:nvPicPr>
          <p:cNvPr id="2" name="图片 1"/>
          <p:cNvPicPr/>
          <p:nvPr/>
        </p:nvPicPr>
        <p:blipFill>
          <a:blip r:embed="rId5"/>
          <a:stretch>
            <a:fillRect/>
          </a:stretch>
        </p:blipFill>
        <p:spPr>
          <a:xfrm rot="1380000">
            <a:off x="-321945" y="-156210"/>
            <a:ext cx="1003300" cy="1660525"/>
          </a:xfrm>
          <a:prstGeom prst="rect">
            <a:avLst/>
          </a:prstGeom>
          <a:noFill/>
          <a:ln w="9525">
            <a:noFill/>
          </a:ln>
        </p:spPr>
      </p:pic>
      <p:pic>
        <p:nvPicPr>
          <p:cNvPr id="7" name="图片 6"/>
          <p:cNvPicPr>
            <a:picLocks noChangeAspect="1"/>
          </p:cNvPicPr>
          <p:nvPr/>
        </p:nvPicPr>
        <p:blipFill>
          <a:blip r:embed="rId6">
            <a:clrChange>
              <a:clrFrom>
                <a:srgbClr val="FFFFFF">
                  <a:alpha val="100000"/>
                </a:srgbClr>
              </a:clrFrom>
              <a:clrTo>
                <a:srgbClr val="FFFFFF">
                  <a:alpha val="100000"/>
                  <a:alpha val="0"/>
                </a:srgbClr>
              </a:clrTo>
            </a:clrChange>
          </a:blip>
          <a:srcRect/>
          <a:stretch>
            <a:fillRect/>
          </a:stretch>
        </p:blipFill>
        <p:spPr>
          <a:xfrm>
            <a:off x="-39370" y="960755"/>
            <a:ext cx="8570595" cy="5537835"/>
          </a:xfrm>
          <a:prstGeom prst="rect">
            <a:avLst/>
          </a:prstGeom>
        </p:spPr>
      </p:pic>
      <p:sp>
        <p:nvSpPr>
          <p:cNvPr id="9" name="文本框 8"/>
          <p:cNvSpPr txBox="1"/>
          <p:nvPr/>
        </p:nvSpPr>
        <p:spPr>
          <a:xfrm>
            <a:off x="3222625" y="127000"/>
            <a:ext cx="6377940" cy="645795"/>
          </a:xfrm>
          <a:prstGeom prst="rect">
            <a:avLst/>
          </a:prstGeom>
          <a:solidFill>
            <a:schemeClr val="accent1">
              <a:lumMod val="20000"/>
              <a:lumOff val="80000"/>
            </a:schemeClr>
          </a:solidFill>
        </p:spPr>
        <p:txBody>
          <a:bodyPr wrap="square" rtlCol="0" anchor="t">
            <a:noAutofit/>
          </a:bodyPr>
          <a:p>
            <a:pPr marL="342900" indent="-342900">
              <a:buFont typeface="Wingdings" panose="05000000000000000000" charset="0"/>
              <a:buChar char="Ø"/>
            </a:pPr>
            <a:r>
              <a:rPr lang="zh-CN" altLang="en-US" sz="2400" b="1" noProof="0" dirty="0">
                <a:solidFill>
                  <a:srgbClr val="002060"/>
                </a:solidFill>
                <a:effectLst>
                  <a:outerShdw blurRad="38100" dist="25400" dir="5400000" algn="ctr" rotWithShape="0">
                    <a:srgbClr val="6E747A">
                      <a:alpha val="43000"/>
                    </a:srgbClr>
                  </a:outerShdw>
                </a:effectLst>
                <a:highlight>
                  <a:srgbClr val="FFFF00"/>
                </a:highlight>
                <a:uLnTx/>
                <a:uFillTx/>
                <a:latin typeface="演示斜黑体" panose="00000A08000000000000" charset="-122"/>
                <a:ea typeface="演示斜黑体" panose="00000A08000000000000" charset="-122"/>
              </a:rPr>
              <a:t>勇敢做自己     Be Brave to Be Yourself</a:t>
            </a:r>
            <a:endParaRPr lang="zh-CN" altLang="en-US" sz="2400" b="1" noProof="0" dirty="0">
              <a:solidFill>
                <a:srgbClr val="002060"/>
              </a:solidFill>
              <a:effectLst>
                <a:outerShdw blurRad="38100" dist="25400" dir="5400000" algn="ctr" rotWithShape="0">
                  <a:srgbClr val="6E747A">
                    <a:alpha val="43000"/>
                  </a:srgbClr>
                </a:outerShdw>
              </a:effectLst>
              <a:highlight>
                <a:srgbClr val="FFFF00"/>
              </a:highlight>
              <a:uLnTx/>
              <a:uFillTx/>
              <a:latin typeface="演示斜黑体" panose="00000A08000000000000" charset="-122"/>
              <a:ea typeface="演示斜黑体" panose="00000A08000000000000" charset="-122"/>
            </a:endParaRPr>
          </a:p>
        </p:txBody>
      </p:sp>
      <p:sp>
        <p:nvSpPr>
          <p:cNvPr id="3" name="文本框 2"/>
          <p:cNvSpPr txBox="1"/>
          <p:nvPr/>
        </p:nvSpPr>
        <p:spPr>
          <a:xfrm>
            <a:off x="892810" y="1683385"/>
            <a:ext cx="2879725" cy="379095"/>
          </a:xfrm>
          <a:prstGeom prst="rect">
            <a:avLst/>
          </a:prstGeom>
          <a:noFill/>
        </p:spPr>
        <p:txBody>
          <a:bodyPr wrap="square" rtlCol="0" anchor="t">
            <a:noAutofit/>
          </a:bodyPr>
          <a:p>
            <a:r>
              <a:rPr lang="en-US" altLang="zh-CN" b="1">
                <a:highlight>
                  <a:srgbClr val="FFFF00"/>
                </a:highlight>
              </a:rPr>
              <a:t>Brave to pursue dreams</a:t>
            </a:r>
            <a:endParaRPr lang="en-US" altLang="zh-CN" b="1">
              <a:highlight>
                <a:srgbClr val="FFFF00"/>
              </a:highlight>
            </a:endParaRPr>
          </a:p>
        </p:txBody>
      </p:sp>
      <p:sp>
        <p:nvSpPr>
          <p:cNvPr id="8" name="文本框 7"/>
          <p:cNvSpPr txBox="1"/>
          <p:nvPr/>
        </p:nvSpPr>
        <p:spPr>
          <a:xfrm>
            <a:off x="4228465" y="960755"/>
            <a:ext cx="5603240" cy="861060"/>
          </a:xfrm>
          <a:prstGeom prst="rect">
            <a:avLst/>
          </a:prstGeom>
          <a:solidFill>
            <a:schemeClr val="accent1">
              <a:lumMod val="20000"/>
              <a:lumOff val="80000"/>
            </a:schemeClr>
          </a:solidFill>
        </p:spPr>
        <p:txBody>
          <a:bodyPr wrap="square" rtlCol="0">
            <a:noAutofit/>
          </a:bodyPr>
          <a:p>
            <a:pPr indent="0" fontAlgn="auto">
              <a:lnSpc>
                <a:spcPts val="3160"/>
              </a:lnSpc>
            </a:pPr>
            <a:r>
              <a:rPr lang="en-US" altLang="zh-CN">
                <a:sym typeface="+mn-ea"/>
              </a:rPr>
              <a:t>-Dare to seize chances though not the best student</a:t>
            </a:r>
            <a:endParaRPr lang="en-US" altLang="zh-CN"/>
          </a:p>
          <a:p>
            <a:pPr indent="0" fontAlgn="auto">
              <a:lnSpc>
                <a:spcPts val="3160"/>
              </a:lnSpc>
            </a:pPr>
            <a:r>
              <a:rPr lang="en-US" altLang="zh-CN">
                <a:sym typeface="+mn-ea"/>
              </a:rPr>
              <a:t>-Stick to passion for challenging mathematics</a:t>
            </a:r>
            <a:endParaRPr lang="en-US" altLang="zh-CN"/>
          </a:p>
        </p:txBody>
      </p:sp>
      <p:sp>
        <p:nvSpPr>
          <p:cNvPr id="12" name="文本框 11"/>
          <p:cNvSpPr txBox="1"/>
          <p:nvPr/>
        </p:nvSpPr>
        <p:spPr>
          <a:xfrm>
            <a:off x="4228465" y="1909445"/>
            <a:ext cx="5602605" cy="923925"/>
          </a:xfrm>
          <a:prstGeom prst="rect">
            <a:avLst/>
          </a:prstGeom>
          <a:solidFill>
            <a:schemeClr val="accent3">
              <a:lumMod val="20000"/>
              <a:lumOff val="80000"/>
            </a:schemeClr>
          </a:solidFill>
        </p:spPr>
        <p:txBody>
          <a:bodyPr wrap="square" rtlCol="0" anchor="t">
            <a:noAutofit/>
          </a:bodyPr>
          <a:p>
            <a:pPr indent="0" fontAlgn="auto">
              <a:lnSpc>
                <a:spcPts val="3160"/>
              </a:lnSpc>
            </a:pPr>
            <a:r>
              <a:rPr lang="en-US" altLang="zh-CN"/>
              <a:t>- Give up the idea of solving all problems on her own</a:t>
            </a:r>
            <a:endParaRPr lang="en-US" altLang="zh-CN"/>
          </a:p>
          <a:p>
            <a:pPr indent="0" fontAlgn="auto">
              <a:lnSpc>
                <a:spcPts val="3160"/>
              </a:lnSpc>
            </a:pPr>
            <a:r>
              <a:rPr lang="en-US" altLang="zh-CN"/>
              <a:t>- Learn to ask for help and reduce anxiety</a:t>
            </a:r>
            <a:endParaRPr lang="zh-CN" altLang="en-US"/>
          </a:p>
        </p:txBody>
      </p:sp>
      <p:sp>
        <p:nvSpPr>
          <p:cNvPr id="13" name="文本框 12"/>
          <p:cNvSpPr txBox="1"/>
          <p:nvPr/>
        </p:nvSpPr>
        <p:spPr>
          <a:xfrm>
            <a:off x="892810" y="2703830"/>
            <a:ext cx="3273425" cy="384810"/>
          </a:xfrm>
          <a:prstGeom prst="rect">
            <a:avLst/>
          </a:prstGeom>
          <a:noFill/>
        </p:spPr>
        <p:txBody>
          <a:bodyPr wrap="square" rtlCol="0">
            <a:noAutofit/>
          </a:bodyPr>
          <a:p>
            <a:r>
              <a:rPr lang="en-US" altLang="zh-CN" b="1">
                <a:highlight>
                  <a:srgbClr val="FFFF00"/>
                </a:highlight>
                <a:sym typeface="+mn-ea"/>
              </a:rPr>
              <a:t>Brave to accept the real self</a:t>
            </a:r>
            <a:endParaRPr lang="en-US" altLang="zh-CN" b="1">
              <a:highlight>
                <a:srgbClr val="FFFF00"/>
              </a:highlight>
              <a:sym typeface="+mn-ea"/>
            </a:endParaRPr>
          </a:p>
        </p:txBody>
      </p:sp>
      <p:sp>
        <p:nvSpPr>
          <p:cNvPr id="14" name="文本框 13"/>
          <p:cNvSpPr txBox="1"/>
          <p:nvPr/>
        </p:nvSpPr>
        <p:spPr>
          <a:xfrm>
            <a:off x="5498465" y="2921000"/>
            <a:ext cx="4333240" cy="1315720"/>
          </a:xfrm>
          <a:prstGeom prst="rect">
            <a:avLst/>
          </a:prstGeom>
          <a:solidFill>
            <a:schemeClr val="accent4">
              <a:lumMod val="20000"/>
              <a:lumOff val="80000"/>
            </a:schemeClr>
          </a:solidFill>
        </p:spPr>
        <p:txBody>
          <a:bodyPr wrap="square" rtlCol="0" anchor="t">
            <a:noAutofit/>
          </a:bodyPr>
          <a:p>
            <a:pPr indent="0" fontAlgn="auto">
              <a:lnSpc>
                <a:spcPts val="3160"/>
              </a:lnSpc>
            </a:pPr>
            <a:r>
              <a:rPr lang="en-US" altLang="zh-CN"/>
              <a:t>- Hold different views from others</a:t>
            </a:r>
            <a:endParaRPr lang="en-US" altLang="zh-CN"/>
          </a:p>
          <a:p>
            <a:pPr indent="0" fontAlgn="auto">
              <a:lnSpc>
                <a:spcPts val="3160"/>
              </a:lnSpc>
            </a:pPr>
            <a:r>
              <a:rPr lang="en-US" altLang="zh-CN"/>
              <a:t>- Keep her own thought process with the tutor’s understanding</a:t>
            </a:r>
            <a:endParaRPr lang="zh-CN" altLang="en-US"/>
          </a:p>
        </p:txBody>
      </p:sp>
      <p:sp>
        <p:nvSpPr>
          <p:cNvPr id="15" name="文本框 14"/>
          <p:cNvSpPr txBox="1"/>
          <p:nvPr/>
        </p:nvSpPr>
        <p:spPr>
          <a:xfrm>
            <a:off x="892175" y="3945255"/>
            <a:ext cx="3336290" cy="379095"/>
          </a:xfrm>
          <a:prstGeom prst="rect">
            <a:avLst/>
          </a:prstGeom>
          <a:noFill/>
        </p:spPr>
        <p:txBody>
          <a:bodyPr wrap="square" rtlCol="0">
            <a:noAutofit/>
          </a:bodyPr>
          <a:p>
            <a:r>
              <a:rPr lang="en-US" altLang="zh-CN" b="1">
                <a:highlight>
                  <a:srgbClr val="FFFF00"/>
                </a:highlight>
                <a:sym typeface="+mn-ea"/>
              </a:rPr>
              <a:t>Brave to think independently</a:t>
            </a:r>
            <a:r>
              <a:rPr lang="en-US" altLang="zh-CN">
                <a:highlight>
                  <a:srgbClr val="FFFF00"/>
                </a:highlight>
                <a:sym typeface="+mn-ea"/>
              </a:rPr>
              <a:t> </a:t>
            </a:r>
            <a:endParaRPr lang="en-US" altLang="zh-CN">
              <a:highlight>
                <a:srgbClr val="FFFF00"/>
              </a:highlight>
              <a:sym typeface="+mn-ea"/>
            </a:endParaRPr>
          </a:p>
        </p:txBody>
      </p:sp>
      <p:sp>
        <p:nvSpPr>
          <p:cNvPr id="16" name="文本框 15"/>
          <p:cNvSpPr txBox="1"/>
          <p:nvPr/>
        </p:nvSpPr>
        <p:spPr>
          <a:xfrm>
            <a:off x="4431665" y="4406265"/>
            <a:ext cx="5398770" cy="901700"/>
          </a:xfrm>
          <a:prstGeom prst="rect">
            <a:avLst/>
          </a:prstGeom>
          <a:solidFill>
            <a:schemeClr val="accent6">
              <a:lumMod val="20000"/>
              <a:lumOff val="80000"/>
            </a:schemeClr>
          </a:solidFill>
        </p:spPr>
        <p:txBody>
          <a:bodyPr wrap="square" rtlCol="0" anchor="t">
            <a:spAutoFit/>
          </a:bodyPr>
          <a:p>
            <a:pPr indent="0" fontAlgn="auto">
              <a:lnSpc>
                <a:spcPts val="3160"/>
              </a:lnSpc>
            </a:pPr>
            <a:r>
              <a:rPr lang="en-US" altLang="zh-CN"/>
              <a:t>- Persist in repeated revision of research papers</a:t>
            </a:r>
            <a:endParaRPr lang="en-US" altLang="zh-CN"/>
          </a:p>
          <a:p>
            <a:pPr indent="0" fontAlgn="auto">
              <a:lnSpc>
                <a:spcPts val="3160"/>
              </a:lnSpc>
            </a:pPr>
            <a:r>
              <a:rPr lang="en-US" altLang="zh-CN"/>
              <a:t>- Keep calm when facing fame and pressure</a:t>
            </a:r>
            <a:endParaRPr lang="zh-CN" altLang="en-US"/>
          </a:p>
        </p:txBody>
      </p:sp>
      <p:sp>
        <p:nvSpPr>
          <p:cNvPr id="17" name="文本框 16"/>
          <p:cNvSpPr txBox="1"/>
          <p:nvPr/>
        </p:nvSpPr>
        <p:spPr>
          <a:xfrm>
            <a:off x="786765" y="5045075"/>
            <a:ext cx="3350260" cy="407670"/>
          </a:xfrm>
          <a:prstGeom prst="rect">
            <a:avLst/>
          </a:prstGeom>
          <a:noFill/>
        </p:spPr>
        <p:txBody>
          <a:bodyPr wrap="square" rtlCol="0">
            <a:noAutofit/>
          </a:bodyPr>
          <a:p>
            <a:r>
              <a:rPr lang="en-US" altLang="zh-CN" b="1">
                <a:highlight>
                  <a:srgbClr val="FFFF00"/>
                </a:highlight>
                <a:sym typeface="+mn-ea"/>
              </a:rPr>
              <a:t>Brave to face ups and downs</a:t>
            </a:r>
            <a:endParaRPr lang="en-US" altLang="zh-CN" b="1">
              <a:highlight>
                <a:srgbClr val="FFFF00"/>
              </a:highlight>
              <a:sym typeface="+mn-ea"/>
            </a:endParaRPr>
          </a:p>
        </p:txBody>
      </p:sp>
      <p:sp>
        <p:nvSpPr>
          <p:cNvPr id="18" name="文本框 17"/>
          <p:cNvSpPr txBox="1"/>
          <p:nvPr/>
        </p:nvSpPr>
        <p:spPr>
          <a:xfrm>
            <a:off x="4797425" y="5452745"/>
            <a:ext cx="5481320" cy="707390"/>
          </a:xfrm>
          <a:prstGeom prst="rect">
            <a:avLst/>
          </a:prstGeom>
          <a:solidFill>
            <a:srgbClr val="E1CDF0"/>
          </a:solidFill>
        </p:spPr>
        <p:txBody>
          <a:bodyPr wrap="square" rtlCol="0" anchor="t">
            <a:noAutofit/>
          </a:bodyPr>
          <a:p>
            <a:r>
              <a:rPr lang="en-US" altLang="zh-CN"/>
              <a:t>- Gain strength from collaborators to avoid giving up</a:t>
            </a:r>
            <a:endParaRPr lang="en-US" altLang="zh-CN"/>
          </a:p>
          <a:p>
            <a:r>
              <a:rPr lang="en-US" altLang="zh-CN"/>
              <a:t>- Choose to return to France following inner feelings</a:t>
            </a:r>
            <a:endParaRPr lang="zh-CN" altLang="en-US"/>
          </a:p>
        </p:txBody>
      </p:sp>
      <p:sp>
        <p:nvSpPr>
          <p:cNvPr id="19" name="文本框 18"/>
          <p:cNvSpPr txBox="1"/>
          <p:nvPr/>
        </p:nvSpPr>
        <p:spPr>
          <a:xfrm>
            <a:off x="787400" y="5793105"/>
            <a:ext cx="4435475" cy="379095"/>
          </a:xfrm>
          <a:prstGeom prst="rect">
            <a:avLst/>
          </a:prstGeom>
          <a:noFill/>
        </p:spPr>
        <p:txBody>
          <a:bodyPr wrap="square" rtlCol="0">
            <a:noAutofit/>
          </a:bodyPr>
          <a:p>
            <a:r>
              <a:rPr lang="en-US" altLang="zh-CN" b="1">
                <a:highlight>
                  <a:srgbClr val="FFFF00"/>
                </a:highlight>
                <a:sym typeface="+mn-ea"/>
              </a:rPr>
              <a:t>Brave to make choices from the heart</a:t>
            </a:r>
            <a:endParaRPr lang="en-US" altLang="zh-CN" b="1">
              <a:highlight>
                <a:srgbClr val="FFFF00"/>
              </a:highlight>
              <a:sym typeface="+mn-ea"/>
            </a:endParaRPr>
          </a:p>
        </p:txBody>
      </p:sp>
      <p:sp>
        <p:nvSpPr>
          <p:cNvPr id="20" name="文本框 19"/>
          <p:cNvSpPr txBox="1"/>
          <p:nvPr/>
        </p:nvSpPr>
        <p:spPr>
          <a:xfrm>
            <a:off x="786765" y="6353810"/>
            <a:ext cx="6096000" cy="368300"/>
          </a:xfrm>
          <a:prstGeom prst="rect">
            <a:avLst/>
          </a:prstGeom>
          <a:noFill/>
        </p:spPr>
        <p:txBody>
          <a:bodyPr wrap="square" rtlCol="0" anchor="t">
            <a:spAutoFit/>
          </a:bodyPr>
          <a:p>
            <a:r>
              <a:rPr lang="en-US" altLang="zh-CN" b="1">
                <a:highlight>
                  <a:srgbClr val="FFFF00"/>
                </a:highlight>
              </a:rPr>
              <a:t>Inner strength supports you to be yourself all your life</a:t>
            </a:r>
            <a:endParaRPr lang="en-US" altLang="zh-CN" b="1">
              <a:highlight>
                <a:srgbClr val="FFFF00"/>
              </a:highlight>
            </a:endParaRPr>
          </a:p>
        </p:txBody>
      </p:sp>
      <p:pic>
        <p:nvPicPr>
          <p:cNvPr id="21" name="图片 6" descr="logo横版 png"/>
          <p:cNvPicPr>
            <a:picLocks noChangeAspect="1"/>
          </p:cNvPicPr>
          <p:nvPr/>
        </p:nvPicPr>
        <p:blipFill>
          <a:blip r:embed="rId7"/>
          <a:stretch>
            <a:fillRect/>
          </a:stretch>
        </p:blipFill>
        <p:spPr>
          <a:xfrm>
            <a:off x="11635740" y="63500"/>
            <a:ext cx="528320" cy="558800"/>
          </a:xfrm>
          <a:prstGeom prst="rect">
            <a:avLst/>
          </a:prstGeom>
          <a:noFill/>
          <a:ln w="9525">
            <a:noFill/>
          </a:ln>
        </p:spPr>
      </p:pic>
    </p:spTree>
    <p:custDataLst>
      <p:tags r:id="rId8"/>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up)">
                                      <p:cBhvr>
                                        <p:cTn id="38" dur="500"/>
                                        <p:tgtEl>
                                          <p:spTgt spid="16"/>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ppt_y</p:attrName>
                                        </p:attrNameLst>
                                      </p:cBhvr>
                                      <p:tavLst>
                                        <p:tav tm="0">
                                          <p:val>
                                            <p:strVal val="#ppt_y+#ppt_h*1.125000"/>
                                          </p:val>
                                        </p:tav>
                                        <p:tav tm="100000">
                                          <p:val>
                                            <p:strVal val="#ppt_y"/>
                                          </p:val>
                                        </p:tav>
                                      </p:tavLst>
                                    </p:anim>
                                    <p:animEffect transition="in" filter="wipe(up)">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ppt_y</p:attrName>
                                        </p:attrNameLst>
                                      </p:cBhvr>
                                      <p:tavLst>
                                        <p:tav tm="0">
                                          <p:val>
                                            <p:strVal val="#ppt_y+#ppt_h*1.125000"/>
                                          </p:val>
                                        </p:tav>
                                        <p:tav tm="100000">
                                          <p:val>
                                            <p:strVal val="#ppt_y"/>
                                          </p:val>
                                        </p:tav>
                                      </p:tavLst>
                                    </p:anim>
                                    <p:animEffect transition="in" filter="wipe(up)">
                                      <p:cBhvr>
                                        <p:cTn id="48" dur="500"/>
                                        <p:tgtEl>
                                          <p:spTgt spid="1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ppt_y</p:attrName>
                                        </p:attrNameLst>
                                      </p:cBhvr>
                                      <p:tavLst>
                                        <p:tav tm="0">
                                          <p:val>
                                            <p:strVal val="#ppt_y+#ppt_h*1.125000"/>
                                          </p:val>
                                        </p:tav>
                                        <p:tav tm="100000">
                                          <p:val>
                                            <p:strVal val="#ppt_y"/>
                                          </p:val>
                                        </p:tav>
                                      </p:tavLst>
                                    </p:anim>
                                    <p:animEffect transition="in" filter="wipe(up)">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p:tgtEl>
                                          <p:spTgt spid="20"/>
                                        </p:tgtEl>
                                        <p:attrNameLst>
                                          <p:attrName>ppt_y</p:attrName>
                                        </p:attrNameLst>
                                      </p:cBhvr>
                                      <p:tavLst>
                                        <p:tav tm="0">
                                          <p:val>
                                            <p:strVal val="#ppt_y+#ppt_h*1.125000"/>
                                          </p:val>
                                        </p:tav>
                                        <p:tav tm="100000">
                                          <p:val>
                                            <p:strVal val="#ppt_y"/>
                                          </p:val>
                                        </p:tav>
                                      </p:tavLst>
                                    </p:anim>
                                    <p:animEffect transition="in" filter="wipe(up)">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3" grpId="1"/>
      <p:bldP spid="8" grpId="1" animBg="1"/>
      <p:bldP spid="12" grpId="0" animBg="1"/>
      <p:bldP spid="13" grpId="0"/>
      <p:bldP spid="12" grpId="1" animBg="1"/>
      <p:bldP spid="13" grpId="1"/>
      <p:bldP spid="14" grpId="0" animBg="1"/>
      <p:bldP spid="15" grpId="0"/>
      <p:bldP spid="14" grpId="1" animBg="1"/>
      <p:bldP spid="15" grpId="1"/>
      <p:bldP spid="16" grpId="0" animBg="1"/>
      <p:bldP spid="17" grpId="0"/>
      <p:bldP spid="16" grpId="1" animBg="1"/>
      <p:bldP spid="17" grpId="1"/>
      <p:bldP spid="18" grpId="0" animBg="1"/>
      <p:bldP spid="19" grpId="0"/>
      <p:bldP spid="18" grpId="1" animBg="1"/>
      <p:bldP spid="19"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王虹的"自悟式学习法"包含三点核心：一是自悟式预习，每学期前自学下学期课本，边读边思考公式推导和例题解法，标记疑问带着问题听课，避开填鸭式教学；二是可视化学习，将整本书梳理成思维导图，先理清主干和优先级再细读，如同"先长主干再长枝叶"；三是松弛而专注，注重高效而非拼命，不熬夜但保持课堂专注，通过击剑等运动让大脑自动整理知识碎片，实现劳逸结合。真正的学霸是提前准备、深度思考、张弛有度。</a:t>
            </a:r>
            <a:endParaRPr lang="zh-CN" altLang="en-US"/>
          </a:p>
        </p:txBody>
      </p:sp>
      <p:pic>
        <p:nvPicPr>
          <p:cNvPr id="6" name="图片 5"/>
          <p:cNvPicPr>
            <a:picLocks noChangeAspect="1"/>
          </p:cNvPicPr>
          <p:nvPr/>
        </p:nvPicPr>
        <p:blipFill>
          <a:blip r:embed="rId1"/>
          <a:srcRect/>
          <a:stretch>
            <a:fillRect/>
          </a:stretch>
        </p:blipFill>
        <p:spPr>
          <a:xfrm>
            <a:off x="0" y="2198370"/>
            <a:ext cx="4107180" cy="4660900"/>
          </a:xfrm>
          <a:prstGeom prst="rect">
            <a:avLst/>
          </a:prstGeom>
        </p:spPr>
      </p:pic>
      <p:pic>
        <p:nvPicPr>
          <p:cNvPr id="2" name="图片 1"/>
          <p:cNvPicPr/>
          <p:nvPr/>
        </p:nvPicPr>
        <p:blipFill>
          <a:blip r:embed="rId2"/>
          <a:stretch>
            <a:fillRect/>
          </a:stretch>
        </p:blipFill>
        <p:spPr>
          <a:xfrm rot="1380000">
            <a:off x="-321945" y="-156210"/>
            <a:ext cx="1003300" cy="1660525"/>
          </a:xfrm>
          <a:prstGeom prst="rect">
            <a:avLst/>
          </a:prstGeom>
          <a:noFill/>
          <a:ln w="9525">
            <a:noFill/>
          </a:ln>
        </p:spPr>
      </p:pic>
      <p:grpSp>
        <p:nvGrpSpPr>
          <p:cNvPr id="24" name="组合 23"/>
          <p:cNvGrpSpPr/>
          <p:nvPr/>
        </p:nvGrpSpPr>
        <p:grpSpPr>
          <a:xfrm>
            <a:off x="10003155" y="635"/>
            <a:ext cx="2189480" cy="6878320"/>
            <a:chOff x="16528" y="-33"/>
            <a:chExt cx="3448" cy="10832"/>
          </a:xfrm>
        </p:grpSpPr>
        <p:sp>
          <p:nvSpPr>
            <p:cNvPr id="5" name="任意多边形 4"/>
            <p:cNvSpPr/>
            <p:nvPr>
              <p:custDataLst>
                <p:tags r:id="rId3"/>
              </p:custDataLst>
            </p:nvPr>
          </p:nvSpPr>
          <p:spPr>
            <a:xfrm>
              <a:off x="16528" y="-33"/>
              <a:ext cx="3222" cy="10832"/>
            </a:xfrm>
            <a:custGeom>
              <a:avLst/>
              <a:gdLst>
                <a:gd name="connsiteX0" fmla="*/ 0 w 3222"/>
                <a:gd name="connsiteY0" fmla="*/ 54 h 10832"/>
                <a:gd name="connsiteX1" fmla="*/ 1777 w 3222"/>
                <a:gd name="connsiteY1" fmla="*/ 5480 h 10832"/>
                <a:gd name="connsiteX2" fmla="*/ 500 w 3222"/>
                <a:gd name="connsiteY2" fmla="*/ 10832 h 10832"/>
                <a:gd name="connsiteX3" fmla="*/ 3185 w 3222"/>
                <a:gd name="connsiteY3" fmla="*/ 10795 h 10832"/>
                <a:gd name="connsiteX4" fmla="*/ 3222 w 3222"/>
                <a:gd name="connsiteY4" fmla="*/ 0 h 10832"/>
                <a:gd name="connsiteX5" fmla="*/ 0 w 3222"/>
                <a:gd name="connsiteY5" fmla="*/ 54 h 1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2" h="10832">
                  <a:moveTo>
                    <a:pt x="0" y="54"/>
                  </a:moveTo>
                  <a:cubicBezTo>
                    <a:pt x="592" y="1863"/>
                    <a:pt x="1842" y="4795"/>
                    <a:pt x="1777" y="5480"/>
                  </a:cubicBezTo>
                  <a:cubicBezTo>
                    <a:pt x="1712" y="6165"/>
                    <a:pt x="926" y="9048"/>
                    <a:pt x="500" y="10832"/>
                  </a:cubicBezTo>
                  <a:lnTo>
                    <a:pt x="3185" y="10795"/>
                  </a:lnTo>
                  <a:lnTo>
                    <a:pt x="3222" y="0"/>
                  </a:lnTo>
                  <a:lnTo>
                    <a:pt x="0" y="54"/>
                  </a:lnTo>
                  <a:close/>
                </a:path>
              </a:pathLst>
            </a:cu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任意多边形 6"/>
            <p:cNvSpPr/>
            <p:nvPr/>
          </p:nvSpPr>
          <p:spPr>
            <a:xfrm>
              <a:off x="16754" y="-33"/>
              <a:ext cx="3222" cy="10832"/>
            </a:xfrm>
            <a:custGeom>
              <a:avLst/>
              <a:gdLst>
                <a:gd name="connsiteX0" fmla="*/ 0 w 3222"/>
                <a:gd name="connsiteY0" fmla="*/ 54 h 10832"/>
                <a:gd name="connsiteX1" fmla="*/ 1777 w 3222"/>
                <a:gd name="connsiteY1" fmla="*/ 5480 h 10832"/>
                <a:gd name="connsiteX2" fmla="*/ 500 w 3222"/>
                <a:gd name="connsiteY2" fmla="*/ 10832 h 10832"/>
                <a:gd name="connsiteX3" fmla="*/ 3185 w 3222"/>
                <a:gd name="connsiteY3" fmla="*/ 10795 h 10832"/>
                <a:gd name="connsiteX4" fmla="*/ 3222 w 3222"/>
                <a:gd name="connsiteY4" fmla="*/ 0 h 10832"/>
                <a:gd name="connsiteX5" fmla="*/ 0 w 3222"/>
                <a:gd name="connsiteY5" fmla="*/ 54 h 1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2" h="10832">
                  <a:moveTo>
                    <a:pt x="0" y="54"/>
                  </a:moveTo>
                  <a:cubicBezTo>
                    <a:pt x="592" y="1863"/>
                    <a:pt x="1842" y="4795"/>
                    <a:pt x="1777" y="5480"/>
                  </a:cubicBezTo>
                  <a:cubicBezTo>
                    <a:pt x="1712" y="6165"/>
                    <a:pt x="926" y="9048"/>
                    <a:pt x="500" y="10832"/>
                  </a:cubicBezTo>
                  <a:lnTo>
                    <a:pt x="3185" y="10795"/>
                  </a:lnTo>
                  <a:lnTo>
                    <a:pt x="3222" y="0"/>
                  </a:lnTo>
                  <a:lnTo>
                    <a:pt x="0" y="54"/>
                  </a:lnTo>
                  <a:close/>
                </a:path>
              </a:pathLst>
            </a:cu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3762375" y="4398010"/>
            <a:ext cx="6858635" cy="2306955"/>
          </a:xfrm>
          <a:prstGeom prst="rect">
            <a:avLst/>
          </a:prstGeom>
          <a:noFill/>
        </p:spPr>
        <p:txBody>
          <a:bodyPr wrap="square" rtlCol="0" anchor="t">
            <a:spAutoFit/>
          </a:bodyPr>
          <a:p>
            <a:r>
              <a:rPr lang="en-US" altLang="zh-CN"/>
              <a:t>  </a:t>
            </a:r>
            <a:r>
              <a:rPr lang="en-US" altLang="zh-CN" b="1"/>
              <a:t> </a:t>
            </a:r>
            <a:r>
              <a:rPr lang="zh-CN" altLang="en-US" b="1">
                <a:solidFill>
                  <a:srgbClr val="0070C0"/>
                </a:solidFill>
              </a:rPr>
              <a:t>王虹的"自悟式学习法"包含三点核心：</a:t>
            </a:r>
            <a:endParaRPr lang="zh-CN" altLang="en-US"/>
          </a:p>
          <a:p>
            <a:r>
              <a:rPr lang="zh-CN" altLang="en-US"/>
              <a:t> </a:t>
            </a:r>
            <a:r>
              <a:rPr lang="en-US" altLang="zh-CN"/>
              <a:t>   </a:t>
            </a:r>
            <a:r>
              <a:rPr lang="zh-CN" altLang="en-US" b="1">
                <a:solidFill>
                  <a:srgbClr val="0070C0"/>
                </a:solidFill>
              </a:rPr>
              <a:t>一是自悟式预习</a:t>
            </a:r>
            <a:r>
              <a:rPr lang="zh-CN" altLang="en-US"/>
              <a:t>，每学期前自学下学期课本，边读边思考公式推导和例题解法，标记疑问带着问题听课，避开填鸭式教学；</a:t>
            </a:r>
            <a:endParaRPr lang="zh-CN" altLang="en-US"/>
          </a:p>
          <a:p>
            <a:r>
              <a:rPr lang="zh-CN" altLang="en-US"/>
              <a:t> </a:t>
            </a:r>
            <a:r>
              <a:rPr lang="en-US" altLang="zh-CN"/>
              <a:t>   </a:t>
            </a:r>
            <a:r>
              <a:rPr lang="zh-CN" altLang="en-US" b="1">
                <a:solidFill>
                  <a:srgbClr val="0070C0"/>
                </a:solidFill>
              </a:rPr>
              <a:t>二是可视化学习</a:t>
            </a:r>
            <a:r>
              <a:rPr lang="zh-CN" altLang="en-US"/>
              <a:t>，将整本书梳理成思维导图，先理清主干和优先级再细读，如同"先长主干再长枝叶"；</a:t>
            </a:r>
            <a:endParaRPr lang="zh-CN" altLang="en-US"/>
          </a:p>
          <a:p>
            <a:r>
              <a:rPr lang="zh-CN" altLang="en-US"/>
              <a:t> </a:t>
            </a:r>
            <a:r>
              <a:rPr lang="en-US" altLang="zh-CN"/>
              <a:t>   </a:t>
            </a:r>
            <a:r>
              <a:rPr lang="zh-CN" altLang="en-US" b="1">
                <a:solidFill>
                  <a:srgbClr val="0070C0"/>
                </a:solidFill>
              </a:rPr>
              <a:t>三是松弛而专注</a:t>
            </a:r>
            <a:r>
              <a:rPr lang="zh-CN" altLang="en-US"/>
              <a:t>，注重高效而非拼命，不熬夜但保持课堂专注，通过击剑等运动让大脑自动整理知识碎片，实现劳逸结合。</a:t>
            </a:r>
            <a:endParaRPr lang="zh-CN" altLang="en-US"/>
          </a:p>
          <a:p>
            <a:r>
              <a:rPr lang="zh-CN" altLang="en-US"/>
              <a:t> </a:t>
            </a:r>
            <a:r>
              <a:rPr lang="en-US" altLang="zh-CN"/>
              <a:t>    </a:t>
            </a:r>
            <a:r>
              <a:rPr lang="zh-CN" altLang="en-US"/>
              <a:t>真正的学霸是提前准备、深度思考、张弛有度。</a:t>
            </a:r>
            <a:endParaRPr lang="zh-CN" altLang="en-US"/>
          </a:p>
        </p:txBody>
      </p:sp>
      <p:sp>
        <p:nvSpPr>
          <p:cNvPr id="3" name="文本框 12"/>
          <p:cNvSpPr txBox="1"/>
          <p:nvPr>
            <p:custDataLst>
              <p:tags r:id="rId4"/>
            </p:custDataLst>
          </p:nvPr>
        </p:nvSpPr>
        <p:spPr>
          <a:xfrm>
            <a:off x="834390" y="172720"/>
            <a:ext cx="4646930" cy="2306955"/>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王虹"自悟式学习法"</a:t>
            </a:r>
            <a:endPar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rPr>
              <a:t>Wang Hong’s self‑enlightenment learning method</a:t>
            </a:r>
            <a:endPar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endParaRPr>
          </a:p>
        </p:txBody>
      </p:sp>
      <p:pic>
        <p:nvPicPr>
          <p:cNvPr id="10"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pic>
        <p:nvPicPr>
          <p:cNvPr id="11" name="media3">
            <a:hlinkClick r:id="" action="ppaction://media"/>
          </p:cNvPr>
          <p:cNvPicPr/>
          <p:nvPr>
            <a:videoFile r:link="rId6"/>
            <p:extLst>
              <p:ext uri="{DAA4B4D4-6D71-4841-9C94-3DE7FCFB9230}">
                <p14:media xmlns:p14="http://schemas.microsoft.com/office/powerpoint/2010/main" r:link="rId7"/>
              </p:ext>
            </p:extLst>
          </p:nvPr>
        </p:nvPicPr>
        <p:blipFill>
          <a:blip r:embed="rId8"/>
          <a:stretch>
            <a:fillRect/>
          </a:stretch>
        </p:blipFill>
        <p:spPr>
          <a:xfrm>
            <a:off x="5481320" y="63500"/>
            <a:ext cx="4780915" cy="4224655"/>
          </a:xfrm>
          <a:prstGeom prst="rect">
            <a:avLst/>
          </a:prstGeom>
        </p:spPr>
      </p:pic>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王虹的"自悟式学习法"包含三点核心：一是自悟式预习，每学期前自学下学期课本，边读边思考公式推导和例题解法，标记疑问带着问题听课，避开填鸭式教学；二是可视化学习，将整本书梳理成思维导图，先理清主干和优先级再细读，如同"先长主干再长枝叶"；三是松弛而专注，注重高效而非拼命，不熬夜但保持课堂专注，通过击剑等运动让大脑自动整理知识碎片，实现劳逸结合。真正的学霸是提前准备、深度思考、张弛有度。</a:t>
            </a:r>
            <a:endParaRPr lang="zh-CN" altLang="en-US"/>
          </a:p>
        </p:txBody>
      </p:sp>
      <p:pic>
        <p:nvPicPr>
          <p:cNvPr id="2" name="图片 1"/>
          <p:cNvPicPr/>
          <p:nvPr/>
        </p:nvPicPr>
        <p:blipFill>
          <a:blip r:embed="rId1"/>
          <a:stretch>
            <a:fillRect/>
          </a:stretch>
        </p:blipFill>
        <p:spPr>
          <a:xfrm rot="1380000">
            <a:off x="-321945" y="-156210"/>
            <a:ext cx="1003300" cy="1660525"/>
          </a:xfrm>
          <a:prstGeom prst="rect">
            <a:avLst/>
          </a:prstGeom>
          <a:noFill/>
          <a:ln w="9525">
            <a:noFill/>
          </a:ln>
        </p:spPr>
      </p:pic>
      <p:grpSp>
        <p:nvGrpSpPr>
          <p:cNvPr id="24" name="组合 23"/>
          <p:cNvGrpSpPr/>
          <p:nvPr/>
        </p:nvGrpSpPr>
        <p:grpSpPr>
          <a:xfrm>
            <a:off x="10003155" y="635"/>
            <a:ext cx="2189480" cy="6878320"/>
            <a:chOff x="16528" y="-33"/>
            <a:chExt cx="3448" cy="10832"/>
          </a:xfrm>
        </p:grpSpPr>
        <p:sp>
          <p:nvSpPr>
            <p:cNvPr id="5" name="任意多边形 4"/>
            <p:cNvSpPr/>
            <p:nvPr>
              <p:custDataLst>
                <p:tags r:id="rId2"/>
              </p:custDataLst>
            </p:nvPr>
          </p:nvSpPr>
          <p:spPr>
            <a:xfrm>
              <a:off x="16528" y="-33"/>
              <a:ext cx="3222" cy="10832"/>
            </a:xfrm>
            <a:custGeom>
              <a:avLst/>
              <a:gdLst>
                <a:gd name="connsiteX0" fmla="*/ 0 w 3222"/>
                <a:gd name="connsiteY0" fmla="*/ 54 h 10832"/>
                <a:gd name="connsiteX1" fmla="*/ 1777 w 3222"/>
                <a:gd name="connsiteY1" fmla="*/ 5480 h 10832"/>
                <a:gd name="connsiteX2" fmla="*/ 500 w 3222"/>
                <a:gd name="connsiteY2" fmla="*/ 10832 h 10832"/>
                <a:gd name="connsiteX3" fmla="*/ 3185 w 3222"/>
                <a:gd name="connsiteY3" fmla="*/ 10795 h 10832"/>
                <a:gd name="connsiteX4" fmla="*/ 3222 w 3222"/>
                <a:gd name="connsiteY4" fmla="*/ 0 h 10832"/>
                <a:gd name="connsiteX5" fmla="*/ 0 w 3222"/>
                <a:gd name="connsiteY5" fmla="*/ 54 h 1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2" h="10832">
                  <a:moveTo>
                    <a:pt x="0" y="54"/>
                  </a:moveTo>
                  <a:cubicBezTo>
                    <a:pt x="592" y="1863"/>
                    <a:pt x="1842" y="4795"/>
                    <a:pt x="1777" y="5480"/>
                  </a:cubicBezTo>
                  <a:cubicBezTo>
                    <a:pt x="1712" y="6165"/>
                    <a:pt x="926" y="9048"/>
                    <a:pt x="500" y="10832"/>
                  </a:cubicBezTo>
                  <a:lnTo>
                    <a:pt x="3185" y="10795"/>
                  </a:lnTo>
                  <a:lnTo>
                    <a:pt x="3222" y="0"/>
                  </a:lnTo>
                  <a:lnTo>
                    <a:pt x="0" y="54"/>
                  </a:lnTo>
                  <a:close/>
                </a:path>
              </a:pathLst>
            </a:cu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任意多边形 6"/>
            <p:cNvSpPr/>
            <p:nvPr/>
          </p:nvSpPr>
          <p:spPr>
            <a:xfrm>
              <a:off x="16754" y="-33"/>
              <a:ext cx="3222" cy="10832"/>
            </a:xfrm>
            <a:custGeom>
              <a:avLst/>
              <a:gdLst>
                <a:gd name="connsiteX0" fmla="*/ 0 w 3222"/>
                <a:gd name="connsiteY0" fmla="*/ 54 h 10832"/>
                <a:gd name="connsiteX1" fmla="*/ 1777 w 3222"/>
                <a:gd name="connsiteY1" fmla="*/ 5480 h 10832"/>
                <a:gd name="connsiteX2" fmla="*/ 500 w 3222"/>
                <a:gd name="connsiteY2" fmla="*/ 10832 h 10832"/>
                <a:gd name="connsiteX3" fmla="*/ 3185 w 3222"/>
                <a:gd name="connsiteY3" fmla="*/ 10795 h 10832"/>
                <a:gd name="connsiteX4" fmla="*/ 3222 w 3222"/>
                <a:gd name="connsiteY4" fmla="*/ 0 h 10832"/>
                <a:gd name="connsiteX5" fmla="*/ 0 w 3222"/>
                <a:gd name="connsiteY5" fmla="*/ 54 h 1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2" h="10832">
                  <a:moveTo>
                    <a:pt x="0" y="54"/>
                  </a:moveTo>
                  <a:cubicBezTo>
                    <a:pt x="592" y="1863"/>
                    <a:pt x="1842" y="4795"/>
                    <a:pt x="1777" y="5480"/>
                  </a:cubicBezTo>
                  <a:cubicBezTo>
                    <a:pt x="1712" y="6165"/>
                    <a:pt x="926" y="9048"/>
                    <a:pt x="500" y="10832"/>
                  </a:cubicBezTo>
                  <a:lnTo>
                    <a:pt x="3185" y="10795"/>
                  </a:lnTo>
                  <a:lnTo>
                    <a:pt x="3222" y="0"/>
                  </a:lnTo>
                  <a:lnTo>
                    <a:pt x="0" y="54"/>
                  </a:lnTo>
                  <a:close/>
                </a:path>
              </a:pathLst>
            </a:cu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12"/>
          <p:cNvSpPr txBox="1"/>
          <p:nvPr>
            <p:custDataLst>
              <p:tags r:id="rId3"/>
            </p:custDataLst>
          </p:nvPr>
        </p:nvSpPr>
        <p:spPr>
          <a:xfrm>
            <a:off x="704850" y="154305"/>
            <a:ext cx="10418445" cy="119888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王虹"自悟式学习法"</a:t>
            </a:r>
            <a:endPar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rPr>
              <a:t>Wang Hong’s self‑enlightenmentlearning method</a:t>
            </a:r>
            <a:endPar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endParaRPr>
          </a:p>
        </p:txBody>
      </p:sp>
      <p:pic>
        <p:nvPicPr>
          <p:cNvPr id="6" name="图片 5"/>
          <p:cNvPicPr>
            <a:picLocks noChangeAspect="1"/>
          </p:cNvPicPr>
          <p:nvPr/>
        </p:nvPicPr>
        <p:blipFill>
          <a:blip r:embed="rId4">
            <a:clrChange>
              <a:clrFrom>
                <a:srgbClr val="FCFCFA">
                  <a:alpha val="100000"/>
                </a:srgbClr>
              </a:clrFrom>
              <a:clrTo>
                <a:srgbClr val="FCFCFA">
                  <a:alpha val="100000"/>
                  <a:alpha val="0"/>
                </a:srgbClr>
              </a:clrTo>
            </a:clrChange>
          </a:blip>
          <a:srcRect/>
          <a:stretch>
            <a:fillRect/>
          </a:stretch>
        </p:blipFill>
        <p:spPr>
          <a:xfrm>
            <a:off x="0" y="2198370"/>
            <a:ext cx="4107180" cy="4660900"/>
          </a:xfrm>
          <a:prstGeom prst="rect">
            <a:avLst/>
          </a:prstGeom>
        </p:spPr>
      </p:pic>
      <p:sp>
        <p:nvSpPr>
          <p:cNvPr id="10" name="文本框 9"/>
          <p:cNvSpPr txBox="1"/>
          <p:nvPr/>
        </p:nvSpPr>
        <p:spPr>
          <a:xfrm>
            <a:off x="3601085" y="2983230"/>
            <a:ext cx="7896860" cy="3784600"/>
          </a:xfrm>
          <a:prstGeom prst="rect">
            <a:avLst/>
          </a:prstGeom>
          <a:solidFill>
            <a:schemeClr val="bg1">
              <a:alpha val="33000"/>
            </a:schemeClr>
          </a:solidFill>
        </p:spPr>
        <p:txBody>
          <a:bodyPr wrap="square" rtlCol="0" anchor="t">
            <a:spAutoFit/>
          </a:bodyPr>
          <a:p>
            <a:r>
              <a:rPr lang="en-US" altLang="zh-CN" sz="2000">
                <a:latin typeface="Times New Roman" panose="02020603050405020304" pitchFamily="18" charset="0"/>
                <a:cs typeface="Times New Roman" panose="02020603050405020304" pitchFamily="18" charset="0"/>
              </a:rPr>
              <a:t>      </a:t>
            </a:r>
            <a:r>
              <a:rPr lang="en-US" altLang="zh-CN" sz="2000" b="1">
                <a:latin typeface="Times New Roman" panose="02020603050405020304" pitchFamily="18" charset="0"/>
                <a:cs typeface="Times New Roman" panose="02020603050405020304" pitchFamily="18" charset="0"/>
              </a:rPr>
              <a:t>Second, visual‑based learning. </a:t>
            </a:r>
            <a:r>
              <a:rPr lang="en-US" altLang="zh-CN" sz="2000">
                <a:latin typeface="Times New Roman" panose="02020603050405020304" pitchFamily="18" charset="0"/>
                <a:cs typeface="Times New Roman" panose="02020603050405020304" pitchFamily="18" charset="0"/>
              </a:rPr>
              <a:t>She organizes an entire textbook into mind maps, sorting out main frameworks and priorities before diving into detailed content — much like “growing the trunk first, then the branches and leaves”.</a:t>
            </a:r>
            <a:endParaRPr lang="en-US" altLang="zh-CN" sz="2000">
              <a:latin typeface="Times New Roman" panose="02020603050405020304" pitchFamily="18" charset="0"/>
              <a:cs typeface="Times New Roman" panose="02020603050405020304" pitchFamily="18" charset="0"/>
            </a:endParaRPr>
          </a:p>
          <a:p>
            <a:r>
              <a:rPr lang="en-US" altLang="zh-CN" sz="2000">
                <a:latin typeface="Times New Roman" panose="02020603050405020304" pitchFamily="18" charset="0"/>
                <a:cs typeface="Times New Roman" panose="02020603050405020304" pitchFamily="18" charset="0"/>
              </a:rPr>
              <a:t>      </a:t>
            </a:r>
            <a:r>
              <a:rPr lang="en-US" altLang="zh-CN" sz="2000" b="1">
                <a:latin typeface="Times New Roman" panose="02020603050405020304" pitchFamily="18" charset="0"/>
                <a:cs typeface="Times New Roman" panose="02020603050405020304" pitchFamily="18" charset="0"/>
              </a:rPr>
              <a:t>Third, relaxed yet focused mindset. </a:t>
            </a:r>
            <a:r>
              <a:rPr lang="en-US" altLang="zh-CN" sz="2000">
                <a:latin typeface="Times New Roman" panose="02020603050405020304" pitchFamily="18" charset="0"/>
                <a:cs typeface="Times New Roman" panose="02020603050405020304" pitchFamily="18" charset="0"/>
              </a:rPr>
              <a:t>She prioritizes efficiency over blind hard work. She avoids staying up late but stays highly focused in class. Through sports such as fencing, she allows her brain to sort out fragmented knowledge automatically, achieving a good balance between work and rest.</a:t>
            </a:r>
            <a:endParaRPr lang="en-US" altLang="zh-CN" sz="2000">
              <a:latin typeface="Times New Roman" panose="02020603050405020304" pitchFamily="18" charset="0"/>
              <a:cs typeface="Times New Roman" panose="02020603050405020304" pitchFamily="18" charset="0"/>
            </a:endParaRPr>
          </a:p>
          <a:p>
            <a:endParaRPr lang="en-US" altLang="zh-CN" sz="2000">
              <a:latin typeface="Times New Roman" panose="02020603050405020304" pitchFamily="18" charset="0"/>
              <a:cs typeface="Times New Roman" panose="02020603050405020304" pitchFamily="18" charset="0"/>
            </a:endParaRPr>
          </a:p>
          <a:p>
            <a:r>
              <a:rPr lang="en-US" altLang="zh-CN" sz="2000">
                <a:latin typeface="Times New Roman" panose="02020603050405020304" pitchFamily="18" charset="0"/>
                <a:cs typeface="Times New Roman" panose="02020603050405020304" pitchFamily="18" charset="0"/>
              </a:rPr>
              <a:t>     True top achievers </a:t>
            </a:r>
            <a:r>
              <a:rPr lang="en-US" altLang="zh-CN" sz="2000" b="1">
                <a:latin typeface="Times New Roman" panose="02020603050405020304" pitchFamily="18" charset="0"/>
                <a:cs typeface="Times New Roman" panose="02020603050405020304" pitchFamily="18" charset="0"/>
              </a:rPr>
              <a:t>prepare ahead, think deeply</a:t>
            </a:r>
            <a:r>
              <a:rPr lang="en-US" altLang="zh-CN" sz="2000">
                <a:latin typeface="Times New Roman" panose="02020603050405020304" pitchFamily="18" charset="0"/>
                <a:cs typeface="Times New Roman" panose="02020603050405020304" pitchFamily="18" charset="0"/>
              </a:rPr>
              <a:t>, and</a:t>
            </a:r>
            <a:r>
              <a:rPr lang="en-US" altLang="zh-CN" sz="2000" b="1">
                <a:latin typeface="Times New Roman" panose="02020603050405020304" pitchFamily="18" charset="0"/>
                <a:cs typeface="Times New Roman" panose="02020603050405020304" pitchFamily="18" charset="0"/>
              </a:rPr>
              <a:t> maintain a sensible rhythm of work and relaxation</a:t>
            </a:r>
            <a:r>
              <a:rPr lang="en-US" altLang="zh-CN" sz="2000">
                <a:latin typeface="Times New Roman" panose="02020603050405020304" pitchFamily="18" charset="0"/>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sp>
        <p:nvSpPr>
          <p:cNvPr id="11" name="文本框 10"/>
          <p:cNvSpPr txBox="1"/>
          <p:nvPr/>
        </p:nvSpPr>
        <p:spPr>
          <a:xfrm>
            <a:off x="1614170" y="1353185"/>
            <a:ext cx="9241790" cy="1630045"/>
          </a:xfrm>
          <a:prstGeom prst="rect">
            <a:avLst/>
          </a:prstGeom>
          <a:noFill/>
        </p:spPr>
        <p:txBody>
          <a:bodyPr wrap="square" rtlCol="0" anchor="t">
            <a:spAutoFit/>
          </a:bodyPr>
          <a:p>
            <a:r>
              <a:rPr lang="en-US" altLang="zh-CN" sz="2000" b="1">
                <a:latin typeface="Times New Roman" panose="02020603050405020304" pitchFamily="18" charset="0"/>
                <a:cs typeface="Times New Roman" panose="02020603050405020304" pitchFamily="18" charset="0"/>
                <a:sym typeface="+mn-ea"/>
              </a:rPr>
              <a:t>Wang Hong’s self‑enlightenment learning method consists of three core principles:</a:t>
            </a:r>
            <a:endParaRPr lang="en-US" altLang="zh-CN" sz="2000" b="1">
              <a:latin typeface="Times New Roman" panose="02020603050405020304" pitchFamily="18" charset="0"/>
              <a:cs typeface="Times New Roman" panose="02020603050405020304" pitchFamily="18" charset="0"/>
            </a:endParaRPr>
          </a:p>
          <a:p>
            <a:r>
              <a:rPr lang="en-US" altLang="zh-CN" sz="2000">
                <a:latin typeface="Times New Roman" panose="02020603050405020304" pitchFamily="18" charset="0"/>
                <a:cs typeface="Times New Roman" panose="02020603050405020304" pitchFamily="18" charset="0"/>
                <a:sym typeface="+mn-ea"/>
              </a:rPr>
              <a:t>     </a:t>
            </a:r>
            <a:r>
              <a:rPr lang="en-US" altLang="zh-CN" sz="2000" b="1">
                <a:latin typeface="Times New Roman" panose="02020603050405020304" pitchFamily="18" charset="0"/>
                <a:cs typeface="Times New Roman" panose="02020603050405020304" pitchFamily="18" charset="0"/>
                <a:sym typeface="+mn-ea"/>
              </a:rPr>
              <a:t>First, self‑enlightenment‑oriented preview. </a:t>
            </a:r>
            <a:r>
              <a:rPr lang="en-US" altLang="zh-CN" sz="2000">
                <a:latin typeface="Times New Roman" panose="02020603050405020304" pitchFamily="18" charset="0"/>
                <a:cs typeface="Times New Roman" panose="02020603050405020304" pitchFamily="18" charset="0"/>
                <a:sym typeface="+mn-ea"/>
              </a:rPr>
              <a:t>Before each semester, she studies the textbooks for the coming term on her own. While reading, she reflects on formula derivations and solutions to sample problems, marks down questions, and attends classes with these puzzles in mind, thus avoiding cramming‑style teaching.</a:t>
            </a:r>
            <a:endParaRPr lang="en-US" altLang="zh-CN" sz="2000">
              <a:latin typeface="Times New Roman" panose="02020603050405020304" pitchFamily="18" charset="0"/>
              <a:cs typeface="Times New Roman" panose="02020603050405020304" pitchFamily="18" charset="0"/>
              <a:sym typeface="+mn-ea"/>
            </a:endParaRPr>
          </a:p>
        </p:txBody>
      </p:sp>
      <p:pic>
        <p:nvPicPr>
          <p:cNvPr id="8"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130540" cy="539623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1.Receiving the Fields Medal is an immense honor, and I am deeply grateful to the International Mathematical Union for this recognition.</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①  immense honor </a:t>
            </a:r>
            <a:r>
              <a:rPr lang="zh-CN" altLang="en-US" sz="2000">
                <a:solidFill>
                  <a:srgbClr val="0070C0"/>
                </a:solidFill>
                <a:latin typeface="Times New Roman" panose="02020603050405020304" pitchFamily="18" charset="0"/>
                <a:cs typeface="Times New Roman" panose="02020603050405020304" pitchFamily="18" charset="0"/>
              </a:rPr>
              <a:t>莫大的荣誉</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sym typeface="+mn-ea"/>
              </a:rPr>
              <a:t>  ②</a:t>
            </a:r>
            <a:r>
              <a:rPr lang="en-US" altLang="zh-CN" sz="2000">
                <a:solidFill>
                  <a:srgbClr val="0070C0"/>
                </a:solidFill>
                <a:latin typeface="Times New Roman" panose="02020603050405020304" pitchFamily="18" charset="0"/>
                <a:cs typeface="Times New Roman" panose="02020603050405020304" pitchFamily="18" charset="0"/>
              </a:rPr>
              <a:t> be deeply grateful to sb. for sth. </a:t>
            </a:r>
            <a:r>
              <a:rPr lang="zh-CN" altLang="en-US" sz="2000">
                <a:solidFill>
                  <a:srgbClr val="0070C0"/>
                </a:solidFill>
                <a:latin typeface="Times New Roman" panose="02020603050405020304" pitchFamily="18" charset="0"/>
                <a:cs typeface="Times New Roman" panose="02020603050405020304" pitchFamily="18" charset="0"/>
              </a:rPr>
              <a:t>因某事对某人深表感激（致辞类应用文万能句型）；</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③ recognition n. </a:t>
            </a:r>
            <a:r>
              <a:rPr lang="zh-CN" altLang="en-US" sz="2000">
                <a:solidFill>
                  <a:srgbClr val="0070C0"/>
                </a:solidFill>
                <a:latin typeface="Times New Roman" panose="02020603050405020304" pitchFamily="18" charset="0"/>
                <a:cs typeface="Times New Roman" panose="02020603050405020304" pitchFamily="18" charset="0"/>
              </a:rPr>
              <a:t>认可、肯定</a:t>
            </a:r>
            <a:endParaRPr lang="zh-CN" altLang="en-US" sz="24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写作迁移（演讲稿直接套用）：</a:t>
            </a:r>
            <a:endParaRPr lang="zh-CN" altLang="en-US" sz="2400">
              <a:latin typeface="Times New Roman" panose="02020603050405020304" pitchFamily="18" charset="0"/>
              <a:cs typeface="Times New Roman" panose="02020603050405020304" pitchFamily="18" charset="0"/>
            </a:endParaRPr>
          </a:p>
          <a:p>
            <a:r>
              <a:rPr lang="en-US" altLang="zh-CN" sz="2400">
                <a:noFill/>
                <a:latin typeface="Times New Roman" panose="02020603050405020304" pitchFamily="18" charset="0"/>
                <a:cs typeface="Times New Roman" panose="02020603050405020304" pitchFamily="18" charset="0"/>
              </a:rPr>
              <a:t>Receiving this opportunity is a great honor, and I am deeply grateful to our teachers for their support.</a:t>
            </a:r>
            <a:endParaRPr lang="en-US" altLang="zh-CN" sz="2400">
              <a:noFill/>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获得这次机会是莫大荣幸，我由衷感谢组委会给我这个宝贵的发言机会，也感谢我的老师、同学和家人对我的支持。</a:t>
            </a:r>
            <a:endParaRPr lang="zh-CN" altLang="en-US" sz="2400">
              <a:latin typeface="Times New Roman" panose="02020603050405020304" pitchFamily="18" charset="0"/>
              <a:cs typeface="Times New Roman" panose="02020603050405020304" pitchFamily="18" charset="0"/>
            </a:endParaRPr>
          </a:p>
        </p:txBody>
      </p:sp>
      <p:sp>
        <p:nvSpPr>
          <p:cNvPr id="14" name="文本框 13"/>
          <p:cNvSpPr txBox="1"/>
          <p:nvPr/>
        </p:nvSpPr>
        <p:spPr>
          <a:xfrm>
            <a:off x="509270" y="4008755"/>
            <a:ext cx="8060690" cy="1506220"/>
          </a:xfrm>
          <a:prstGeom prst="rect">
            <a:avLst/>
          </a:prstGeom>
          <a:noFill/>
        </p:spPr>
        <p:txBody>
          <a:bodyPr wrap="square" rtlCol="0" anchor="t">
            <a:noAutofit/>
          </a:bodyPr>
          <a:p>
            <a:r>
              <a:rPr lang="en-US" altLang="zh-CN" sz="2400">
                <a:latin typeface="Times New Roman" panose="02020603050405020304" pitchFamily="18" charset="0"/>
                <a:cs typeface="Times New Roman" panose="02020603050405020304" pitchFamily="18" charset="0"/>
                <a:sym typeface="+mn-ea"/>
              </a:rPr>
              <a:t>Receiving the first prize is </a:t>
            </a:r>
            <a:r>
              <a:rPr lang="en-US" altLang="zh-CN" sz="2400" b="1">
                <a:solidFill>
                  <a:srgbClr val="C00000"/>
                </a:solidFill>
                <a:latin typeface="Times New Roman" panose="02020603050405020304" pitchFamily="18" charset="0"/>
                <a:cs typeface="Times New Roman" panose="02020603050405020304" pitchFamily="18" charset="0"/>
                <a:sym typeface="+mn-ea"/>
              </a:rPr>
              <a:t>an immense honor</a:t>
            </a:r>
            <a:r>
              <a:rPr lang="en-US" altLang="zh-CN" sz="2400">
                <a:latin typeface="Times New Roman" panose="02020603050405020304" pitchFamily="18" charset="0"/>
                <a:cs typeface="Times New Roman" panose="02020603050405020304" pitchFamily="18" charset="0"/>
                <a:sym typeface="+mn-ea"/>
              </a:rPr>
              <a:t>, and</a:t>
            </a:r>
            <a:r>
              <a:rPr lang="en-US" altLang="zh-CN" sz="2400" b="1">
                <a:solidFill>
                  <a:srgbClr val="C00000"/>
                </a:solidFill>
                <a:latin typeface="Times New Roman" panose="02020603050405020304" pitchFamily="18" charset="0"/>
                <a:cs typeface="Times New Roman" panose="02020603050405020304" pitchFamily="18" charset="0"/>
                <a:sym typeface="+mn-ea"/>
              </a:rPr>
              <a:t> I am deeply grateful to</a:t>
            </a:r>
            <a:r>
              <a:rPr lang="en-US" altLang="zh-CN" sz="2400">
                <a:latin typeface="Times New Roman" panose="02020603050405020304" pitchFamily="18" charset="0"/>
                <a:cs typeface="Times New Roman" panose="02020603050405020304" pitchFamily="18" charset="0"/>
                <a:sym typeface="+mn-ea"/>
              </a:rPr>
              <a:t> the organizing committee for  this valuable opportunity to speak, and to my teachers, classmates, and family </a:t>
            </a:r>
            <a:r>
              <a:rPr lang="en-US" altLang="zh-CN" sz="2400" b="1">
                <a:solidFill>
                  <a:srgbClr val="C00000"/>
                </a:solidFill>
                <a:latin typeface="Times New Roman" panose="02020603050405020304" pitchFamily="18" charset="0"/>
                <a:cs typeface="Times New Roman" panose="02020603050405020304" pitchFamily="18" charset="0"/>
                <a:sym typeface="+mn-ea"/>
              </a:rPr>
              <a:t>for their support</a:t>
            </a:r>
            <a:r>
              <a:rPr lang="en-US" altLang="zh-CN" sz="2400">
                <a:latin typeface="Times New Roman" panose="02020603050405020304" pitchFamily="18" charset="0"/>
                <a:cs typeface="Times New Roman" panose="02020603050405020304" pitchFamily="18" charset="0"/>
                <a:sym typeface="+mn-ea"/>
              </a:rPr>
              <a:t>.</a:t>
            </a:r>
            <a:endParaRPr lang="en-US" altLang="zh-CN" sz="2400">
              <a:latin typeface="Times New Roman" panose="02020603050405020304" pitchFamily="18" charset="0"/>
              <a:cs typeface="Times New Roman" panose="02020603050405020304" pitchFamily="18" charset="0"/>
              <a:sym typeface="+mn-ea"/>
            </a:endParaRPr>
          </a:p>
        </p:txBody>
      </p:sp>
      <p:pic>
        <p:nvPicPr>
          <p:cNvPr id="3"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323580" cy="453326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2. This moment is the culmination of years of exploration, chance encounters, and unexpected questions that have guided me in the right direction.</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① culmination /ˌk</a:t>
            </a:r>
            <a:r>
              <a:rPr lang="en-US" altLang="en-US" sz="2000">
                <a:solidFill>
                  <a:srgbClr val="0070C0"/>
                </a:solidFill>
                <a:latin typeface="Times New Roman" panose="02020603050405020304" pitchFamily="18" charset="0"/>
                <a:cs typeface="Times New Roman" panose="02020603050405020304" pitchFamily="18" charset="0"/>
              </a:rPr>
              <a:t>ʌ</a:t>
            </a:r>
            <a:r>
              <a:rPr lang="en-US" altLang="zh-CN" sz="2000">
                <a:solidFill>
                  <a:srgbClr val="0070C0"/>
                </a:solidFill>
                <a:latin typeface="Times New Roman" panose="02020603050405020304" pitchFamily="18" charset="0"/>
                <a:cs typeface="Times New Roman" panose="02020603050405020304" pitchFamily="18" charset="0"/>
              </a:rPr>
              <a:t>lm</a:t>
            </a:r>
            <a:r>
              <a:rPr lang="en-US" altLang="en-US" sz="2000">
                <a:solidFill>
                  <a:srgbClr val="0070C0"/>
                </a:solidFill>
                <a:latin typeface="Times New Roman" panose="02020603050405020304" pitchFamily="18" charset="0"/>
                <a:cs typeface="Times New Roman" panose="02020603050405020304" pitchFamily="18" charset="0"/>
              </a:rPr>
              <a:t>ɪˈ</a:t>
            </a:r>
            <a:r>
              <a:rPr lang="en-US" altLang="zh-CN" sz="2000">
                <a:solidFill>
                  <a:srgbClr val="0070C0"/>
                </a:solidFill>
                <a:latin typeface="Times New Roman" panose="02020603050405020304" pitchFamily="18" charset="0"/>
                <a:cs typeface="Times New Roman" panose="02020603050405020304" pitchFamily="18" charset="0"/>
              </a:rPr>
              <a:t>ne</a:t>
            </a:r>
            <a:r>
              <a:rPr lang="en-US" altLang="en-US" sz="2000">
                <a:solidFill>
                  <a:srgbClr val="0070C0"/>
                </a:solidFill>
                <a:latin typeface="Times New Roman" panose="02020603050405020304" pitchFamily="18" charset="0"/>
                <a:cs typeface="Times New Roman" panose="02020603050405020304" pitchFamily="18" charset="0"/>
              </a:rPr>
              <a:t>ɪʃ</a:t>
            </a:r>
            <a:r>
              <a:rPr lang="en-US" altLang="zh-CN" sz="2000">
                <a:solidFill>
                  <a:srgbClr val="0070C0"/>
                </a:solidFill>
                <a:latin typeface="Times New Roman" panose="02020603050405020304" pitchFamily="18" charset="0"/>
                <a:cs typeface="Times New Roman" panose="02020603050405020304" pitchFamily="18" charset="0"/>
              </a:rPr>
              <a:t>n/ n. </a:t>
            </a:r>
            <a:r>
              <a:rPr lang="zh-CN" altLang="en-US" sz="2000">
                <a:solidFill>
                  <a:srgbClr val="0070C0"/>
                </a:solidFill>
                <a:latin typeface="Times New Roman" panose="02020603050405020304" pitchFamily="18" charset="0"/>
                <a:cs typeface="Times New Roman" panose="02020603050405020304" pitchFamily="18" charset="0"/>
              </a:rPr>
              <a:t>顶点、成果，指长期努力最终抵达的结果；</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② 并列抽象名词：</a:t>
            </a:r>
            <a:r>
              <a:rPr lang="en-US" altLang="zh-CN" sz="2000">
                <a:solidFill>
                  <a:srgbClr val="0070C0"/>
                </a:solidFill>
                <a:latin typeface="Times New Roman" panose="02020603050405020304" pitchFamily="18" charset="0"/>
                <a:cs typeface="Times New Roman" panose="02020603050405020304" pitchFamily="18" charset="0"/>
              </a:rPr>
              <a:t>exploration, chance encounters, unexpected questions </a:t>
            </a:r>
            <a:r>
              <a:rPr lang="zh-CN" altLang="en-US" sz="2000">
                <a:solidFill>
                  <a:srgbClr val="0070C0"/>
                </a:solidFill>
                <a:latin typeface="Times New Roman" panose="02020603050405020304" pitchFamily="18" charset="0"/>
                <a:cs typeface="Times New Roman" panose="02020603050405020304" pitchFamily="18" charset="0"/>
              </a:rPr>
              <a:t>排比，语言有层次感，正式演讲常用；</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③ 定语从句 </a:t>
            </a:r>
            <a:r>
              <a:rPr lang="en-US" altLang="zh-CN" sz="2000">
                <a:solidFill>
                  <a:srgbClr val="0070C0"/>
                </a:solidFill>
                <a:latin typeface="Times New Roman" panose="02020603050405020304" pitchFamily="18" charset="0"/>
                <a:cs typeface="Times New Roman" panose="02020603050405020304" pitchFamily="18" charset="0"/>
              </a:rPr>
              <a:t>that have guided me… </a:t>
            </a:r>
            <a:r>
              <a:rPr lang="zh-CN" altLang="en-US" sz="2000">
                <a:solidFill>
                  <a:srgbClr val="0070C0"/>
                </a:solidFill>
                <a:latin typeface="Times New Roman" panose="02020603050405020304" pitchFamily="18" charset="0"/>
                <a:cs typeface="Times New Roman" panose="02020603050405020304" pitchFamily="18" charset="0"/>
              </a:rPr>
              <a:t>修饰前面三组名词。</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noFill/>
                <a:latin typeface="Times New Roman" panose="02020603050405020304" pitchFamily="18" charset="0"/>
                <a:cs typeface="Times New Roman" panose="02020603050405020304" pitchFamily="18" charset="0"/>
              </a:rPr>
              <a:t>Today’s progress is the culmination of continuous efforts, setbacks and reflections.</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 今日的进步，是不懈努力、挫折与反思的结晶。</a:t>
            </a:r>
            <a:endParaRPr lang="zh-CN" altLang="en-US" sz="2400">
              <a:latin typeface="Times New Roman" panose="02020603050405020304" pitchFamily="18" charset="0"/>
              <a:cs typeface="Times New Roman" panose="02020603050405020304" pitchFamily="18" charset="0"/>
            </a:endParaRPr>
          </a:p>
        </p:txBody>
      </p:sp>
      <p:sp>
        <p:nvSpPr>
          <p:cNvPr id="15" name="文本框 14"/>
          <p:cNvSpPr txBox="1"/>
          <p:nvPr/>
        </p:nvSpPr>
        <p:spPr>
          <a:xfrm>
            <a:off x="435610" y="4016375"/>
            <a:ext cx="8023860"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Today’s progress is </a:t>
            </a:r>
            <a:r>
              <a:rPr lang="en-US" altLang="zh-CN" sz="2400" b="1">
                <a:solidFill>
                  <a:srgbClr val="C00000"/>
                </a:solidFill>
                <a:latin typeface="Times New Roman" panose="02020603050405020304" pitchFamily="18" charset="0"/>
                <a:cs typeface="Times New Roman" panose="02020603050405020304" pitchFamily="18" charset="0"/>
                <a:sym typeface="+mn-ea"/>
              </a:rPr>
              <a:t>the culmination of</a:t>
            </a:r>
            <a:r>
              <a:rPr lang="en-US" altLang="zh-CN" sz="2400">
                <a:latin typeface="Times New Roman" panose="02020603050405020304" pitchFamily="18" charset="0"/>
                <a:cs typeface="Times New Roman" panose="02020603050405020304" pitchFamily="18" charset="0"/>
                <a:sym typeface="+mn-ea"/>
              </a:rPr>
              <a:t> continuous efforts, setbacks and reflections.</a:t>
            </a:r>
            <a:endParaRPr lang="en-US" altLang="zh-CN" sz="2400">
              <a:latin typeface="Times New Roman" panose="02020603050405020304" pitchFamily="18" charset="0"/>
              <a:cs typeface="Times New Roman" panose="02020603050405020304" pitchFamily="18" charset="0"/>
              <a:sym typeface="+mn-ea"/>
            </a:endParaRPr>
          </a:p>
        </p:txBody>
      </p:sp>
      <p:pic>
        <p:nvPicPr>
          <p:cNvPr id="3"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130540" cy="453326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3. This medal is not the achievement of one person. It belongs to the brilliant colleagues I have had the privilege to work with at every stage of my career.</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① 归功他人：合作者→导师→科研机构，拒绝个人英雄主义，体现学术共同体；</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② have the privilege to do sth.</a:t>
            </a:r>
            <a:r>
              <a:rPr lang="zh-CN" altLang="en-US" sz="2000">
                <a:solidFill>
                  <a:srgbClr val="0070C0"/>
                </a:solidFill>
                <a:latin typeface="Times New Roman" panose="02020603050405020304" pitchFamily="18" charset="0"/>
                <a:cs typeface="Times New Roman" panose="02020603050405020304" pitchFamily="18" charset="0"/>
              </a:rPr>
              <a:t>有幸做某事，正式致辞礼貌句式；</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③ 定语从句：(</a:t>
            </a:r>
            <a:r>
              <a:rPr lang="en-US" altLang="zh-CN" sz="2000">
                <a:solidFill>
                  <a:srgbClr val="0070C0"/>
                </a:solidFill>
                <a:latin typeface="Times New Roman" panose="02020603050405020304" pitchFamily="18" charset="0"/>
                <a:cs typeface="Times New Roman" panose="02020603050405020304" pitchFamily="18" charset="0"/>
              </a:rPr>
              <a:t>whom) I have had the privilege to work with`，whom </a:t>
            </a:r>
            <a:r>
              <a:rPr lang="zh-CN" altLang="en-US" sz="2000">
                <a:solidFill>
                  <a:srgbClr val="0070C0"/>
                </a:solidFill>
                <a:latin typeface="Times New Roman" panose="02020603050405020304" pitchFamily="18" charset="0"/>
                <a:cs typeface="Times New Roman" panose="02020603050405020304" pitchFamily="18" charset="0"/>
              </a:rPr>
              <a:t>省略，修饰 </a:t>
            </a:r>
            <a:r>
              <a:rPr lang="en-US" altLang="zh-CN" sz="2000">
                <a:solidFill>
                  <a:srgbClr val="0070C0"/>
                </a:solidFill>
                <a:latin typeface="Times New Roman" panose="02020603050405020304" pitchFamily="18" charset="0"/>
                <a:cs typeface="Times New Roman" panose="02020603050405020304" pitchFamily="18" charset="0"/>
              </a:rPr>
              <a:t>colleagues。</a:t>
            </a:r>
            <a:endParaRPr lang="en-US" altLang="zh-CN" sz="20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写作迁移（班会发言稿）：</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noFill/>
                <a:latin typeface="Times New Roman" panose="02020603050405020304" pitchFamily="18" charset="0"/>
                <a:cs typeface="Times New Roman" panose="02020603050405020304" pitchFamily="18" charset="0"/>
              </a:rPr>
              <a:t>My award is </a:t>
            </a:r>
            <a:r>
              <a:rPr lang="en-US" altLang="zh-CN" sz="2400" b="1">
                <a:noFill/>
                <a:latin typeface="Times New Roman" panose="02020603050405020304" pitchFamily="18" charset="0"/>
                <a:cs typeface="Times New Roman" panose="02020603050405020304" pitchFamily="18" charset="0"/>
              </a:rPr>
              <a:t>not the achievement of one person</a:t>
            </a:r>
            <a:r>
              <a:rPr lang="en-US" altLang="zh-CN" sz="2400">
                <a:noFill/>
                <a:latin typeface="Times New Roman" panose="02020603050405020304" pitchFamily="18" charset="0"/>
                <a:cs typeface="Times New Roman" panose="02020603050405020304" pitchFamily="18" charset="0"/>
              </a:rPr>
              <a:t>. It belongs to classmates I have had the privilege to grow with.</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我的获奖并非一人之功，它属于有幸一同成长的同学们。</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618490" y="4307840"/>
            <a:ext cx="7840980"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My award is </a:t>
            </a:r>
            <a:r>
              <a:rPr lang="en-US" altLang="zh-CN" sz="2400" b="1">
                <a:solidFill>
                  <a:srgbClr val="C00000"/>
                </a:solidFill>
                <a:latin typeface="Times New Roman" panose="02020603050405020304" pitchFamily="18" charset="0"/>
                <a:cs typeface="Times New Roman" panose="02020603050405020304" pitchFamily="18" charset="0"/>
                <a:sym typeface="+mn-ea"/>
              </a:rPr>
              <a:t>not the achievement of one person</a:t>
            </a:r>
            <a:r>
              <a:rPr lang="en-US" altLang="zh-CN" sz="2400">
                <a:latin typeface="Times New Roman" panose="02020603050405020304" pitchFamily="18" charset="0"/>
                <a:cs typeface="Times New Roman" panose="02020603050405020304" pitchFamily="18" charset="0"/>
                <a:sym typeface="+mn-ea"/>
              </a:rPr>
              <a:t>. It belongs to classmates I have had the privilege to grow with.</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130540" cy="453326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4. I am especially grateful to my collaborator, Joshua Zahl, for his invaluable partnership in solving the three‑dimensional Kakeya conjecture.</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① invaluable adj. </a:t>
            </a:r>
            <a:r>
              <a:rPr lang="zh-CN" altLang="en-US" sz="2000">
                <a:solidFill>
                  <a:srgbClr val="0070C0"/>
                </a:solidFill>
                <a:latin typeface="Times New Roman" panose="02020603050405020304" pitchFamily="18" charset="0"/>
                <a:cs typeface="Times New Roman" panose="02020603050405020304" pitchFamily="18" charset="0"/>
              </a:rPr>
              <a:t>极宝贵的（≠</a:t>
            </a:r>
            <a:r>
              <a:rPr lang="en-US" altLang="zh-CN" sz="2000">
                <a:solidFill>
                  <a:srgbClr val="0070C0"/>
                </a:solidFill>
                <a:latin typeface="Times New Roman" panose="02020603050405020304" pitchFamily="18" charset="0"/>
                <a:cs typeface="Times New Roman" panose="02020603050405020304" pitchFamily="18" charset="0"/>
              </a:rPr>
              <a:t>valueless </a:t>
            </a:r>
            <a:r>
              <a:rPr lang="zh-CN" altLang="en-US" sz="2000">
                <a:solidFill>
                  <a:srgbClr val="0070C0"/>
                </a:solidFill>
                <a:latin typeface="Times New Roman" panose="02020603050405020304" pitchFamily="18" charset="0"/>
                <a:cs typeface="Times New Roman" panose="02020603050405020304" pitchFamily="18" charset="0"/>
              </a:rPr>
              <a:t>毫无价值）易混辨析重点；</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② partnership` n. </a:t>
            </a:r>
            <a:r>
              <a:rPr lang="zh-CN" altLang="en-US" sz="2000">
                <a:solidFill>
                  <a:srgbClr val="0070C0"/>
                </a:solidFill>
                <a:latin typeface="Times New Roman" panose="02020603050405020304" pitchFamily="18" charset="0"/>
                <a:cs typeface="Times New Roman" panose="02020603050405020304" pitchFamily="18" charset="0"/>
              </a:rPr>
              <a:t>合作协作；</a:t>
            </a:r>
            <a:r>
              <a:rPr lang="en-US" altLang="zh-CN" sz="2000">
                <a:solidFill>
                  <a:srgbClr val="0070C0"/>
                </a:solidFill>
                <a:latin typeface="Times New Roman" panose="02020603050405020304" pitchFamily="18" charset="0"/>
                <a:cs typeface="Times New Roman" panose="02020603050405020304" pitchFamily="18" charset="0"/>
              </a:rPr>
              <a:t>solve the conjecture` </a:t>
            </a:r>
            <a:r>
              <a:rPr lang="zh-CN" altLang="en-US" sz="2000">
                <a:solidFill>
                  <a:srgbClr val="0070C0"/>
                </a:solidFill>
                <a:latin typeface="Times New Roman" panose="02020603050405020304" pitchFamily="18" charset="0"/>
                <a:cs typeface="Times New Roman" panose="02020603050405020304" pitchFamily="18" charset="0"/>
              </a:rPr>
              <a:t>破解猜想。</a:t>
            </a:r>
            <a:endParaRPr lang="zh-CN" altLang="en-US"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写作迁移（班会发言稿）：</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I am especially grateful to</a:t>
            </a:r>
            <a:r>
              <a:rPr lang="en-US" altLang="zh-CN" sz="2400">
                <a:noFill/>
                <a:latin typeface="Times New Roman" panose="02020603050405020304" pitchFamily="18" charset="0"/>
                <a:cs typeface="Times New Roman" panose="02020603050405020304" pitchFamily="18" charset="0"/>
              </a:rPr>
              <a:t> my English teacher — your comment “Be brave to be yourself” turned my former timid self into someone more confident and proactive.</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我格外感谢我的英语老师 —— 您那句 “勇敢做自己”，让从前胆怯的我蜕变得更加自信主动。</a:t>
            </a:r>
            <a:r>
              <a:rPr lang="en-US" altLang="zh-CN"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435610" y="3369310"/>
            <a:ext cx="8023225" cy="1198880"/>
          </a:xfrm>
          <a:prstGeom prst="rect">
            <a:avLst/>
          </a:prstGeom>
          <a:noFill/>
        </p:spPr>
        <p:txBody>
          <a:bodyPr wrap="square" rtlCol="0" anchor="t">
            <a:spAutoFit/>
          </a:bodyPr>
          <a:p>
            <a:r>
              <a:rPr lang="en-US" altLang="zh-CN" sz="2400" b="1">
                <a:solidFill>
                  <a:srgbClr val="C00000"/>
                </a:solidFill>
                <a:latin typeface="Times New Roman" panose="02020603050405020304" pitchFamily="18" charset="0"/>
                <a:cs typeface="Times New Roman" panose="02020603050405020304" pitchFamily="18" charset="0"/>
                <a:sym typeface="+mn-ea"/>
              </a:rPr>
              <a:t>I am especially grateful to</a:t>
            </a:r>
            <a:r>
              <a:rPr lang="en-US" altLang="zh-CN" sz="2400">
                <a:latin typeface="Times New Roman" panose="02020603050405020304" pitchFamily="18" charset="0"/>
                <a:cs typeface="Times New Roman" panose="02020603050405020304" pitchFamily="18" charset="0"/>
                <a:sym typeface="+mn-ea"/>
              </a:rPr>
              <a:t> my English teacher — your comment “Be brave to be yourself” turned my former timid self into someone more confident and proactive.</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840740"/>
            <a:ext cx="8130540" cy="571309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5. I am also deeply thankful to my mentors, particularly my PhD advisor Larry Guth, for his unwavering guidance and for always taking the time to understand my thought process, which gave me the confidence to persevere.</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① unwavering guidance</a:t>
            </a:r>
            <a:r>
              <a:rPr lang="zh-CN" altLang="en-US" sz="2000">
                <a:solidFill>
                  <a:srgbClr val="0070C0"/>
                </a:solidFill>
                <a:latin typeface="Times New Roman" panose="02020603050405020304" pitchFamily="18" charset="0"/>
                <a:cs typeface="Times New Roman" panose="02020603050405020304" pitchFamily="18" charset="0"/>
              </a:rPr>
              <a:t>坚定不移的指导；</a:t>
            </a:r>
            <a:r>
              <a:rPr lang="en-US" altLang="zh-CN" sz="2000">
                <a:solidFill>
                  <a:srgbClr val="0070C0"/>
                </a:solidFill>
                <a:latin typeface="Times New Roman" panose="02020603050405020304" pitchFamily="18" charset="0"/>
                <a:cs typeface="Times New Roman" panose="02020603050405020304" pitchFamily="18" charset="0"/>
              </a:rPr>
              <a:t>unwavering adj. </a:t>
            </a:r>
            <a:r>
              <a:rPr lang="zh-CN" altLang="en-US" sz="2000">
                <a:solidFill>
                  <a:srgbClr val="0070C0"/>
                </a:solidFill>
                <a:latin typeface="Times New Roman" panose="02020603050405020304" pitchFamily="18" charset="0"/>
                <a:cs typeface="Times New Roman" panose="02020603050405020304" pitchFamily="18" charset="0"/>
              </a:rPr>
              <a:t>不动摇的；</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② thought process` </a:t>
            </a:r>
            <a:r>
              <a:rPr lang="zh-CN" altLang="en-US" sz="2000">
                <a:solidFill>
                  <a:srgbClr val="0070C0"/>
                </a:solidFill>
                <a:latin typeface="Times New Roman" panose="02020603050405020304" pitchFamily="18" charset="0"/>
                <a:cs typeface="Times New Roman" panose="02020603050405020304" pitchFamily="18" charset="0"/>
              </a:rPr>
              <a:t>思考过程、思维逻辑（访谈反复出现，文本关键词）；</a:t>
            </a:r>
            <a:endParaRPr lang="zh-CN" altLang="en-US" sz="2000">
              <a:solidFill>
                <a:srgbClr val="0070C0"/>
              </a:solidFill>
              <a:latin typeface="Times New Roman" panose="02020603050405020304" pitchFamily="18" charset="0"/>
              <a:cs typeface="Times New Roman" panose="02020603050405020304" pitchFamily="18" charset="0"/>
            </a:endParaRPr>
          </a:p>
          <a:p>
            <a:r>
              <a:rPr lang="zh-CN" altLang="en-US" sz="2000">
                <a:solidFill>
                  <a:srgbClr val="0070C0"/>
                </a:solidFill>
                <a:latin typeface="Times New Roman" panose="02020603050405020304" pitchFamily="18" charset="0"/>
                <a:cs typeface="Times New Roman" panose="02020603050405020304" pitchFamily="18" charset="0"/>
              </a:rPr>
              <a:t>③ 非限制性定语从句 </a:t>
            </a:r>
            <a:r>
              <a:rPr lang="en-US" altLang="zh-CN" sz="2000">
                <a:solidFill>
                  <a:srgbClr val="0070C0"/>
                </a:solidFill>
                <a:latin typeface="Times New Roman" panose="02020603050405020304" pitchFamily="18" charset="0"/>
                <a:cs typeface="Times New Roman" panose="02020603050405020304" pitchFamily="18" charset="0"/>
              </a:rPr>
              <a:t>which gave me…，</a:t>
            </a:r>
            <a:r>
              <a:rPr lang="zh-CN" altLang="en-US" sz="2000">
                <a:solidFill>
                  <a:srgbClr val="0070C0"/>
                </a:solidFill>
                <a:latin typeface="Times New Roman" panose="02020603050405020304" pitchFamily="18" charset="0"/>
                <a:cs typeface="Times New Roman" panose="02020603050405020304" pitchFamily="18" charset="0"/>
              </a:rPr>
              <a:t>指代前面整件事。</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noFill/>
                <a:latin typeface="Times New Roman" panose="02020603050405020304" pitchFamily="18" charset="0"/>
                <a:cs typeface="Times New Roman" panose="02020603050405020304" pitchFamily="18" charset="0"/>
              </a:rPr>
              <a:t>I ’d like to extend my heartfelt thanks to my teacher </a:t>
            </a:r>
            <a:r>
              <a:rPr lang="en-US" altLang="zh-CN" sz="2400" b="1">
                <a:noFill/>
                <a:latin typeface="Times New Roman" panose="02020603050405020304" pitchFamily="18" charset="0"/>
                <a:cs typeface="Times New Roman" panose="02020603050405020304" pitchFamily="18" charset="0"/>
              </a:rPr>
              <a:t>for his unwavering guidance</a:t>
            </a:r>
            <a:r>
              <a:rPr lang="en-US" altLang="zh-CN" sz="2400">
                <a:noFill/>
                <a:latin typeface="Times New Roman" panose="02020603050405020304" pitchFamily="18" charset="0"/>
                <a:cs typeface="Times New Roman" panose="02020603050405020304" pitchFamily="18" charset="0"/>
              </a:rPr>
              <a:t> and </a:t>
            </a:r>
            <a:r>
              <a:rPr lang="en-US" altLang="zh-CN" sz="2400" b="1">
                <a:noFill/>
                <a:latin typeface="Times New Roman" panose="02020603050405020304" pitchFamily="18" charset="0"/>
                <a:cs typeface="Times New Roman" panose="02020603050405020304" pitchFamily="18" charset="0"/>
              </a:rPr>
              <a:t>for always taking the time to understand my thought process</a:t>
            </a:r>
            <a:r>
              <a:rPr lang="en-US" altLang="zh-CN" sz="2400">
                <a:noFill/>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which gave me confidence to </a:t>
            </a:r>
            <a:r>
              <a:rPr lang="en-US" altLang="zh-CN" sz="2400">
                <a:noFill/>
                <a:latin typeface="Times New Roman" panose="02020603050405020304" pitchFamily="18" charset="0"/>
                <a:cs typeface="Times New Roman" panose="02020603050405020304" pitchFamily="18" charset="0"/>
              </a:rPr>
              <a:t>move forward.</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 我想向我的老师致以由衷的感谢，感谢他始终如一的指导，也感谢他总能花时间理解我的思考过程，这让我有了继续前进的信心。</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28930" y="3975100"/>
            <a:ext cx="8130540" cy="1568450"/>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I ’d like to extend my heartfelt thanks to my teacher </a:t>
            </a:r>
            <a:r>
              <a:rPr lang="en-US" altLang="zh-CN" sz="2400" b="1">
                <a:solidFill>
                  <a:srgbClr val="C00000"/>
                </a:solidFill>
                <a:latin typeface="Times New Roman" panose="02020603050405020304" pitchFamily="18" charset="0"/>
                <a:cs typeface="Times New Roman" panose="02020603050405020304" pitchFamily="18" charset="0"/>
                <a:sym typeface="+mn-ea"/>
              </a:rPr>
              <a:t>for his unwavering guidance</a:t>
            </a:r>
            <a:r>
              <a:rPr lang="en-US" altLang="zh-CN" sz="2400">
                <a:latin typeface="Times New Roman" panose="02020603050405020304" pitchFamily="18" charset="0"/>
                <a:cs typeface="Times New Roman" panose="02020603050405020304" pitchFamily="18" charset="0"/>
                <a:sym typeface="+mn-ea"/>
              </a:rPr>
              <a:t> and </a:t>
            </a:r>
            <a:r>
              <a:rPr lang="en-US" altLang="zh-CN" sz="2400" b="1">
                <a:solidFill>
                  <a:srgbClr val="C00000"/>
                </a:solidFill>
                <a:latin typeface="Times New Roman" panose="02020603050405020304" pitchFamily="18" charset="0"/>
                <a:cs typeface="Times New Roman" panose="02020603050405020304" pitchFamily="18" charset="0"/>
                <a:sym typeface="+mn-ea"/>
              </a:rPr>
              <a:t>for always taking the time to understand my thought process</a:t>
            </a:r>
            <a:r>
              <a:rPr lang="en-US" altLang="zh-CN" sz="2400">
                <a:latin typeface="Times New Roman" panose="02020603050405020304" pitchFamily="18" charset="0"/>
                <a:cs typeface="Times New Roman" panose="02020603050405020304" pitchFamily="18" charset="0"/>
                <a:sym typeface="+mn-ea"/>
              </a:rPr>
              <a:t>, </a:t>
            </a:r>
            <a:r>
              <a:rPr lang="en-US" altLang="zh-CN" sz="2400" b="1">
                <a:solidFill>
                  <a:srgbClr val="C00000"/>
                </a:solidFill>
                <a:latin typeface="Times New Roman" panose="02020603050405020304" pitchFamily="18" charset="0"/>
                <a:cs typeface="Times New Roman" panose="02020603050405020304" pitchFamily="18" charset="0"/>
                <a:sym typeface="+mn-ea"/>
              </a:rPr>
              <a:t>which gave me confidence to </a:t>
            </a:r>
            <a:r>
              <a:rPr lang="en-US" altLang="zh-CN" sz="2400">
                <a:latin typeface="Times New Roman" panose="02020603050405020304" pitchFamily="18" charset="0"/>
                <a:cs typeface="Times New Roman" panose="02020603050405020304" pitchFamily="18" charset="0"/>
                <a:sym typeface="+mn-ea"/>
              </a:rPr>
              <a:t>move forward.</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p:nvPr/>
        </p:nvPicPr>
        <p:blipFill>
          <a:blip r:embed="rId1"/>
          <a:srcRect/>
          <a:stretch>
            <a:fillRect/>
          </a:stretch>
        </p:blipFill>
        <p:spPr>
          <a:xfrm>
            <a:off x="8912860" y="1905"/>
            <a:ext cx="3399790" cy="6856095"/>
          </a:xfrm>
          <a:prstGeom prst="rect">
            <a:avLst/>
          </a:prstGeom>
        </p:spPr>
      </p:pic>
      <p:pic>
        <p:nvPicPr>
          <p:cNvPr id="4" name="图片 3"/>
          <p:cNvPicPr/>
          <p:nvPr/>
        </p:nvPicPr>
        <p:blipFill>
          <a:blip r:embed="rId2"/>
          <a:srcRect/>
          <a:stretch>
            <a:fillRect/>
          </a:stretch>
        </p:blipFill>
        <p:spPr>
          <a:xfrm>
            <a:off x="0" y="1270"/>
            <a:ext cx="9663430" cy="6856730"/>
          </a:xfrm>
          <a:prstGeom prst="rect">
            <a:avLst/>
          </a:prstGeom>
        </p:spPr>
      </p:pic>
      <p:sp>
        <p:nvSpPr>
          <p:cNvPr id="3" name="矩形 2"/>
          <p:cNvSpPr/>
          <p:nvPr/>
        </p:nvSpPr>
        <p:spPr>
          <a:xfrm>
            <a:off x="5048885" y="612140"/>
            <a:ext cx="7339330" cy="4655820"/>
          </a:xfrm>
          <a:prstGeom prst="rect">
            <a:avLst/>
          </a:prstGeom>
          <a:gradFill>
            <a:gsLst>
              <a:gs pos="0">
                <a:schemeClr val="accent1">
                  <a:lumMod val="5000"/>
                  <a:lumOff val="95000"/>
                </a:schemeClr>
              </a:gs>
              <a:gs pos="49000">
                <a:schemeClr val="bg1">
                  <a:alpha val="35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1" name="图片 100"/>
          <p:cNvPicPr/>
          <p:nvPr/>
        </p:nvPicPr>
        <p:blipFill>
          <a:blip r:embed="rId3"/>
          <a:stretch>
            <a:fillRect/>
          </a:stretch>
        </p:blipFill>
        <p:spPr>
          <a:xfrm>
            <a:off x="5189855" y="-69850"/>
            <a:ext cx="7923530" cy="7000240"/>
          </a:xfrm>
          <a:prstGeom prst="rect">
            <a:avLst/>
          </a:prstGeom>
          <a:noFill/>
          <a:ln w="9525">
            <a:noFill/>
          </a:ln>
        </p:spPr>
      </p:pic>
      <p:sp>
        <p:nvSpPr>
          <p:cNvPr id="9" name="矩形 8"/>
          <p:cNvSpPr/>
          <p:nvPr/>
        </p:nvSpPr>
        <p:spPr>
          <a:xfrm>
            <a:off x="5048885" y="4619625"/>
            <a:ext cx="7263130" cy="422910"/>
          </a:xfrm>
          <a:prstGeom prst="rect">
            <a:avLst/>
          </a:prstGeom>
          <a:solidFill>
            <a:srgbClr val="F5E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6144895" y="4612005"/>
            <a:ext cx="3956050" cy="430530"/>
          </a:xfrm>
          <a:prstGeom prst="rect">
            <a:avLst/>
          </a:prstGeom>
          <a:noFill/>
        </p:spPr>
        <p:txBody>
          <a:bodyPr wrap="square" rtlCol="0" anchor="t">
            <a:noAutofit/>
          </a:bodyPr>
          <a:p>
            <a:pPr indent="0" algn="dist" fontAlgn="auto"/>
            <a:r>
              <a:rPr lang="zh-CN" altLang="en-US" sz="2200" dirty="0">
                <a:solidFill>
                  <a:srgbClr val="2E64DD"/>
                </a:solidFill>
                <a:latin typeface="微软雅黑" panose="020B0503020204020204" charset="-122"/>
                <a:ea typeface="微软雅黑" panose="020B0503020204020204" charset="-122"/>
                <a:sym typeface="+mn-ea"/>
              </a:rPr>
              <a:t>浙江省常山县第一中学</a:t>
            </a:r>
            <a:r>
              <a:rPr lang="en-US" altLang="zh-CN" sz="2200" dirty="0">
                <a:solidFill>
                  <a:srgbClr val="2E64DD"/>
                </a:solidFill>
                <a:latin typeface="微软雅黑" panose="020B0503020204020204" charset="-122"/>
                <a:ea typeface="微软雅黑" panose="020B0503020204020204" charset="-122"/>
                <a:sym typeface="+mn-ea"/>
              </a:rPr>
              <a:t> </a:t>
            </a:r>
            <a:r>
              <a:rPr lang="zh-CN" altLang="en-US" sz="2200" dirty="0">
                <a:solidFill>
                  <a:srgbClr val="2E64DD"/>
                </a:solidFill>
                <a:latin typeface="微软雅黑" panose="020B0503020204020204" charset="-122"/>
                <a:ea typeface="微软雅黑" panose="020B0503020204020204" charset="-122"/>
                <a:sym typeface="+mn-ea"/>
              </a:rPr>
              <a:t>吴俊峰</a:t>
            </a:r>
            <a:r>
              <a:rPr lang="en-US" altLang="zh-CN" sz="2200" dirty="0">
                <a:solidFill>
                  <a:srgbClr val="2E64DD"/>
                </a:solidFill>
                <a:latin typeface="微软雅黑" panose="020B0503020204020204" charset="-122"/>
                <a:ea typeface="微软雅黑" panose="020B0503020204020204" charset="-122"/>
                <a:sym typeface="+mn-ea"/>
              </a:rPr>
              <a:t> </a:t>
            </a:r>
            <a:endParaRPr lang="zh-CN" altLang="en-US" sz="2200" dirty="0">
              <a:solidFill>
                <a:srgbClr val="2E64DD"/>
              </a:solidFill>
              <a:latin typeface="微软雅黑" panose="020B0503020204020204" charset="-122"/>
              <a:ea typeface="微软雅黑" panose="020B0503020204020204" charset="-122"/>
              <a:sym typeface="+mn-ea"/>
            </a:endParaRPr>
          </a:p>
        </p:txBody>
      </p:sp>
      <p:sp>
        <p:nvSpPr>
          <p:cNvPr id="11" name="椭圆 10"/>
          <p:cNvSpPr/>
          <p:nvPr/>
        </p:nvSpPr>
        <p:spPr>
          <a:xfrm>
            <a:off x="5813425" y="4803775"/>
            <a:ext cx="119380" cy="119380"/>
          </a:xfrm>
          <a:prstGeom prst="ellipse">
            <a:avLst/>
          </a:prstGeom>
          <a:solidFill>
            <a:srgbClr val="2E64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048885" y="669925"/>
            <a:ext cx="7298690" cy="299720"/>
          </a:xfrm>
          <a:prstGeom prst="rect">
            <a:avLst/>
          </a:prstGeom>
          <a:solidFill>
            <a:srgbClr val="95B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349875" y="1062355"/>
            <a:ext cx="6774180" cy="3494405"/>
          </a:xfrm>
          <a:prstGeom prst="rect">
            <a:avLst/>
          </a:prstGeom>
          <a:gradFill>
            <a:gsLst>
              <a:gs pos="0">
                <a:schemeClr val="accent1">
                  <a:lumMod val="5000"/>
                  <a:lumOff val="95000"/>
                </a:schemeClr>
              </a:gs>
              <a:gs pos="53000">
                <a:schemeClr val="bg1">
                  <a:alpha val="73000"/>
                </a:schemeClr>
              </a:gs>
              <a:gs pos="100000">
                <a:schemeClr val="bg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descr="7b0a20202020227461726765744d6f64756c65223a202270726f636573734f6e6c696e65466f6e7473220a7d0a"/>
          <p:cNvSpPr txBox="1"/>
          <p:nvPr/>
        </p:nvSpPr>
        <p:spPr>
          <a:xfrm>
            <a:off x="5349875" y="1572895"/>
            <a:ext cx="6713220" cy="3122295"/>
          </a:xfrm>
          <a:prstGeom prst="rect">
            <a:avLst/>
          </a:prstGeom>
          <a:noFill/>
        </p:spPr>
        <p:txBody>
          <a:bodyPr wrap="square" rtlCol="0" anchor="t">
            <a:noAutofit/>
          </a:bodyPr>
          <a:p>
            <a:pPr indent="0" algn="ctr" fontAlgn="auto">
              <a:lnSpc>
                <a:spcPct val="110000"/>
              </a:lnSpc>
            </a:pPr>
            <a:r>
              <a:rPr lang="zh-CN" altLang="en-US" sz="6600" b="1" noProof="0" dirty="0">
                <a:solidFill>
                  <a:srgbClr val="002060"/>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cs typeface="演示斜黑体" panose="00000A08000000000000" charset="-122"/>
                <a:sym typeface="汉仪中隶书简" panose="02010600000101010101" charset="-122"/>
              </a:rPr>
              <a:t>勇敢做自己</a:t>
            </a:r>
            <a:endParaRPr lang="en-US" altLang="zh-CN" sz="4800" b="1" noProof="0" dirty="0">
              <a:solidFill>
                <a:srgbClr val="5886E4"/>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cs typeface="演示斜黑体" panose="00000A08000000000000" charset="-122"/>
              <a:sym typeface="汉仪中隶书简" panose="02010600000101010101" charset="-122"/>
            </a:endParaRPr>
          </a:p>
          <a:p>
            <a:pPr indent="0" algn="ctr" fontAlgn="auto">
              <a:lnSpc>
                <a:spcPct val="110000"/>
              </a:lnSpc>
            </a:pPr>
            <a:r>
              <a:rPr lang="en-US" altLang="zh-CN" sz="4800" b="1" noProof="0" dirty="0">
                <a:solidFill>
                  <a:srgbClr val="F29C63"/>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汉仪中隶书简" panose="02010600000101010101" charset="-122"/>
              </a:rPr>
              <a:t>Be Brave to Be Yourself</a:t>
            </a:r>
            <a:endParaRPr lang="en-US" altLang="zh-CN" sz="4800" b="1" noProof="0" dirty="0">
              <a:solidFill>
                <a:srgbClr val="F29C63"/>
              </a:soli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汉仪中隶书简" panose="02010600000101010101" charset="-122"/>
            </a:endParaRPr>
          </a:p>
        </p:txBody>
      </p:sp>
      <p:sp>
        <p:nvSpPr>
          <p:cNvPr id="6" name="文本框 5"/>
          <p:cNvSpPr txBox="1"/>
          <p:nvPr/>
        </p:nvSpPr>
        <p:spPr>
          <a:xfrm>
            <a:off x="5271770" y="648335"/>
            <a:ext cx="7076440" cy="315595"/>
          </a:xfrm>
          <a:prstGeom prst="rect">
            <a:avLst/>
          </a:prstGeom>
          <a:noFill/>
        </p:spPr>
        <p:txBody>
          <a:bodyPr wrap="square" rtlCol="0" anchor="t">
            <a:noAutofit/>
          </a:bodyPr>
          <a:p>
            <a:pPr marL="285750" indent="-285750">
              <a:buFont typeface="Wingdings" panose="05000000000000000000" charset="0"/>
              <a:buChar char="Ø"/>
            </a:pPr>
            <a:r>
              <a:rPr lang="zh-CN" altLang="en-US" sz="2000" b="1"/>
              <a:t>2026年秋季开学第一课（适合高二高三年级和英语班主任）</a:t>
            </a:r>
            <a:endParaRPr lang="zh-CN" altLang="en-US" sz="2000" b="1"/>
          </a:p>
        </p:txBody>
      </p:sp>
      <p:pic>
        <p:nvPicPr>
          <p:cNvPr id="2" name="图片 6" descr="logo横版 png"/>
          <p:cNvPicPr>
            <a:picLocks noChangeAspect="1"/>
          </p:cNvPicPr>
          <p:nvPr/>
        </p:nvPicPr>
        <p:blipFill>
          <a:blip r:embed="rId4"/>
          <a:stretch>
            <a:fillRect/>
          </a:stretch>
        </p:blipFill>
        <p:spPr>
          <a:xfrm>
            <a:off x="11635740" y="63500"/>
            <a:ext cx="528320" cy="55880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p:tgtEl>
                                          <p:spTgt spid="40"/>
                                        </p:tgtEl>
                                        <p:attrNameLst>
                                          <p:attrName>ppt_y</p:attrName>
                                        </p:attrNameLst>
                                      </p:cBhvr>
                                      <p:tavLst>
                                        <p:tav tm="0">
                                          <p:val>
                                            <p:strVal val="#ppt_y+#ppt_h*1.125000"/>
                                          </p:val>
                                        </p:tav>
                                        <p:tav tm="100000">
                                          <p:val>
                                            <p:strVal val="#ppt_y"/>
                                          </p:val>
                                        </p:tav>
                                      </p:tavLst>
                                    </p:anim>
                                    <p:animEffect transition="in" filter="wipe(up)">
                                      <p:cBhvr>
                                        <p:cTn id="16" dur="500"/>
                                        <p:tgtEl>
                                          <p:spTgt spid="4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bldLvl="0" animBg="1"/>
      <p:bldP spid="40" grpId="0"/>
      <p:bldP spid="11" grpId="0" bldLvl="0" animBg="1"/>
      <p:bldP spid="13" grpId="0" bldLvl="0" animBg="1"/>
      <p:bldP spid="8" grpId="0" bldLvl="0" animBg="1"/>
      <p:bldP spid="7" grpId="0"/>
      <p:bldP spid="3" grpId="1" animBg="1"/>
      <p:bldP spid="9" grpId="1" animBg="1"/>
      <p:bldP spid="40" grpId="1"/>
      <p:bldP spid="11" grpId="1" animBg="1"/>
      <p:bldP spid="13" grpId="1" animBg="1"/>
      <p:bldP spid="8" grpId="1" animBg="1"/>
      <p:bldP spid="7" grpId="1"/>
      <p:bldP spid="6" grpId="0"/>
      <p:bldP spid="6"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130540" cy="403860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6. Mathematics is a demanding discipline, and the path of research is often filled with moments of doubt and frustration.</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① demanding discipline</a:t>
            </a:r>
            <a:r>
              <a:rPr lang="zh-CN" altLang="en-US" sz="2000">
                <a:solidFill>
                  <a:srgbClr val="0070C0"/>
                </a:solidFill>
                <a:latin typeface="Times New Roman" panose="02020603050405020304" pitchFamily="18" charset="0"/>
                <a:cs typeface="Times New Roman" panose="02020603050405020304" pitchFamily="18" charset="0"/>
              </a:rPr>
              <a:t>要求很高的学科；</a:t>
            </a:r>
            <a:r>
              <a:rPr lang="en-US" altLang="zh-CN" sz="2000">
                <a:solidFill>
                  <a:srgbClr val="0070C0"/>
                </a:solidFill>
                <a:latin typeface="Times New Roman" panose="02020603050405020304" pitchFamily="18" charset="0"/>
                <a:cs typeface="Times New Roman" panose="02020603050405020304" pitchFamily="18" charset="0"/>
              </a:rPr>
              <a:t>demanding </a:t>
            </a:r>
            <a:r>
              <a:rPr lang="en-US" altLang="zh-CN" sz="2000" baseline="-25000">
                <a:solidFill>
                  <a:srgbClr val="0070C0"/>
                </a:solidFill>
                <a:latin typeface="Times New Roman" panose="02020603050405020304" pitchFamily="18" charset="0"/>
                <a:cs typeface="Times New Roman" panose="02020603050405020304" pitchFamily="18" charset="0"/>
              </a:rPr>
              <a:t>adj.</a:t>
            </a:r>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高要求的、费力的；</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② be filled with moments of doubt and frustration </a:t>
            </a:r>
            <a:r>
              <a:rPr lang="zh-CN" altLang="en-US" sz="2000">
                <a:solidFill>
                  <a:srgbClr val="0070C0"/>
                </a:solidFill>
                <a:latin typeface="Times New Roman" panose="02020603050405020304" pitchFamily="18" charset="0"/>
                <a:cs typeface="Times New Roman" panose="02020603050405020304" pitchFamily="18" charset="0"/>
              </a:rPr>
              <a:t>充满迷茫与挫败；</a:t>
            </a:r>
            <a:endParaRPr lang="zh-CN" altLang="en-US" sz="2000">
              <a:solidFill>
                <a:srgbClr val="0070C0"/>
              </a:solidFill>
              <a:latin typeface="Times New Roman" panose="02020603050405020304" pitchFamily="18" charset="0"/>
              <a:cs typeface="Times New Roman" panose="02020603050405020304" pitchFamily="18" charset="0"/>
            </a:endParaRPr>
          </a:p>
          <a:p>
            <a:r>
              <a:rPr lang="zh-CN" altLang="en-US" sz="2000">
                <a:solidFill>
                  <a:srgbClr val="0070C0"/>
                </a:solidFill>
                <a:latin typeface="Times New Roman" panose="02020603050405020304" pitchFamily="18" charset="0"/>
                <a:cs typeface="Times New Roman" panose="02020603050405020304" pitchFamily="18" charset="0"/>
              </a:rPr>
              <a:t>③ 思辨句式模板：承认困难现实，后文再转折谈坚持。</a:t>
            </a:r>
            <a:endParaRPr lang="zh-CN" altLang="en-US"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b="1">
                <a:solidFill>
                  <a:srgbClr val="C00000"/>
                </a:solidFill>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The path of </a:t>
            </a:r>
            <a:r>
              <a:rPr lang="en-US" altLang="zh-CN" sz="2400">
                <a:noFill/>
                <a:latin typeface="Times New Roman" panose="02020603050405020304" pitchFamily="18" charset="0"/>
                <a:cs typeface="Times New Roman" panose="02020603050405020304" pitchFamily="18" charset="0"/>
              </a:rPr>
              <a:t>growth</a:t>
            </a:r>
            <a:r>
              <a:rPr lang="en-US" altLang="zh-CN" sz="2400" b="1">
                <a:noFill/>
                <a:latin typeface="Times New Roman" panose="02020603050405020304" pitchFamily="18" charset="0"/>
                <a:cs typeface="Times New Roman" panose="02020603050405020304" pitchFamily="18" charset="0"/>
              </a:rPr>
              <a:t> is often filled with moments of doubt and frustration</a:t>
            </a:r>
            <a:r>
              <a:rPr lang="en-US" altLang="zh-CN" sz="2400">
                <a:noFill/>
                <a:latin typeface="Times New Roman" panose="02020603050405020304" pitchFamily="18" charset="0"/>
                <a:cs typeface="Times New Roman" panose="02020603050405020304" pitchFamily="18" charset="0"/>
              </a:rPr>
              <a:t>.</a:t>
            </a:r>
            <a:endParaRPr lang="en-US" altLang="zh-CN" sz="2400">
              <a:noFill/>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成长之路，常常充满迷茫与挫败。</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29565" y="3618230"/>
            <a:ext cx="8129905" cy="829945"/>
          </a:xfrm>
          <a:prstGeom prst="rect">
            <a:avLst/>
          </a:prstGeom>
          <a:noFill/>
        </p:spPr>
        <p:txBody>
          <a:bodyPr wrap="square" rtlCol="0" anchor="t">
            <a:spAutoFit/>
          </a:bodyPr>
          <a:p>
            <a:r>
              <a:rPr lang="en-US" altLang="zh-CN" sz="2400" b="1">
                <a:solidFill>
                  <a:srgbClr val="C00000"/>
                </a:solidFill>
                <a:latin typeface="Times New Roman" panose="02020603050405020304" pitchFamily="18" charset="0"/>
                <a:cs typeface="Times New Roman" panose="02020603050405020304" pitchFamily="18" charset="0"/>
                <a:sym typeface="+mn-ea"/>
              </a:rPr>
              <a:t>The path of </a:t>
            </a:r>
            <a:r>
              <a:rPr lang="en-US" altLang="zh-CN" sz="2400">
                <a:latin typeface="Times New Roman" panose="02020603050405020304" pitchFamily="18" charset="0"/>
                <a:cs typeface="Times New Roman" panose="02020603050405020304" pitchFamily="18" charset="0"/>
                <a:sym typeface="+mn-ea"/>
              </a:rPr>
              <a:t>growth</a:t>
            </a:r>
            <a:r>
              <a:rPr lang="en-US" altLang="zh-CN" sz="2400" b="1">
                <a:solidFill>
                  <a:srgbClr val="C00000"/>
                </a:solidFill>
                <a:latin typeface="Times New Roman" panose="02020603050405020304" pitchFamily="18" charset="0"/>
                <a:cs typeface="Times New Roman" panose="02020603050405020304" pitchFamily="18" charset="0"/>
                <a:sym typeface="+mn-ea"/>
              </a:rPr>
              <a:t> is often filled with moments of doubt and frustration</a:t>
            </a:r>
            <a:r>
              <a:rPr lang="en-US" altLang="zh-CN" sz="2400">
                <a:latin typeface="Times New Roman" panose="02020603050405020304" pitchFamily="18" charset="0"/>
                <a:cs typeface="Times New Roman" panose="02020603050405020304" pitchFamily="18" charset="0"/>
                <a:sym typeface="+mn-ea"/>
              </a:rPr>
              <a:t>.</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8027035" cy="443801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7. There were times when I struggled, when I felt stuck, and when I questioned whether I was on the right path.</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① There were times when … </a:t>
            </a:r>
            <a:r>
              <a:rPr lang="zh-CN" altLang="en-US" sz="2000">
                <a:solidFill>
                  <a:srgbClr val="0070C0"/>
                </a:solidFill>
                <a:latin typeface="Times New Roman" panose="02020603050405020304" pitchFamily="18" charset="0"/>
                <a:cs typeface="Times New Roman" panose="02020603050405020304" pitchFamily="18" charset="0"/>
              </a:rPr>
              <a:t>曾经有很多时候……（叙事经典句型）；</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② 三个 </a:t>
            </a:r>
            <a:r>
              <a:rPr lang="en-US" altLang="zh-CN" sz="2000">
                <a:solidFill>
                  <a:srgbClr val="0070C0"/>
                </a:solidFill>
                <a:latin typeface="Times New Roman" panose="02020603050405020304" pitchFamily="18" charset="0"/>
                <a:cs typeface="Times New Roman" panose="02020603050405020304" pitchFamily="18" charset="0"/>
              </a:rPr>
              <a:t>when </a:t>
            </a:r>
            <a:r>
              <a:rPr lang="zh-CN" altLang="en-US" sz="2000">
                <a:solidFill>
                  <a:srgbClr val="0070C0"/>
                </a:solidFill>
                <a:latin typeface="Times New Roman" panose="02020603050405020304" pitchFamily="18" charset="0"/>
                <a:cs typeface="Times New Roman" panose="02020603050405020304" pitchFamily="18" charset="0"/>
              </a:rPr>
              <a:t>定语从句排比</a:t>
            </a:r>
            <a:r>
              <a:rPr lang="en-US" altLang="zh-CN" sz="2000">
                <a:solidFill>
                  <a:srgbClr val="0070C0"/>
                </a:solidFill>
                <a:latin typeface="Times New Roman" panose="02020603050405020304" pitchFamily="18" charset="0"/>
                <a:cs typeface="Times New Roman" panose="02020603050405020304" pitchFamily="18" charset="0"/>
              </a:rPr>
              <a:t>，</a:t>
            </a:r>
            <a:r>
              <a:rPr lang="zh-CN" altLang="en-US" sz="2000">
                <a:solidFill>
                  <a:srgbClr val="0070C0"/>
                </a:solidFill>
                <a:latin typeface="Times New Roman" panose="02020603050405020304" pitchFamily="18" charset="0"/>
                <a:cs typeface="Times New Roman" panose="02020603050405020304" pitchFamily="18" charset="0"/>
              </a:rPr>
              <a:t>层层递进，袒露内心困境，情感真实；</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③ feel stuck </a:t>
            </a:r>
            <a:r>
              <a:rPr lang="zh-CN" altLang="en-US" sz="2000">
                <a:solidFill>
                  <a:srgbClr val="0070C0"/>
                </a:solidFill>
                <a:latin typeface="Times New Roman" panose="02020603050405020304" pitchFamily="18" charset="0"/>
                <a:cs typeface="Times New Roman" panose="02020603050405020304" pitchFamily="18" charset="0"/>
              </a:rPr>
              <a:t>陷入困境、卡住；</a:t>
            </a:r>
            <a:r>
              <a:rPr lang="en-US" altLang="zh-CN" sz="2000">
                <a:solidFill>
                  <a:srgbClr val="0070C0"/>
                </a:solidFill>
                <a:latin typeface="Times New Roman" panose="02020603050405020304" pitchFamily="18" charset="0"/>
                <a:cs typeface="Times New Roman" panose="02020603050405020304" pitchFamily="18" charset="0"/>
              </a:rPr>
              <a:t>question whether… </a:t>
            </a:r>
            <a:r>
              <a:rPr lang="zh-CN" altLang="en-US" sz="2000">
                <a:solidFill>
                  <a:srgbClr val="0070C0"/>
                </a:solidFill>
                <a:latin typeface="Times New Roman" panose="02020603050405020304" pitchFamily="18" charset="0"/>
                <a:cs typeface="Times New Roman" panose="02020603050405020304" pitchFamily="18" charset="0"/>
              </a:rPr>
              <a:t>怀疑是否……。</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b="1">
                <a:solidFill>
                  <a:srgbClr val="C00000"/>
                </a:solidFill>
                <a:latin typeface="Times New Roman" panose="02020603050405020304" pitchFamily="18" charset="0"/>
                <a:cs typeface="Times New Roman" panose="02020603050405020304" pitchFamily="18" charset="0"/>
              </a:rPr>
              <a:t> </a:t>
            </a:r>
            <a:r>
              <a:rPr lang="en-US" altLang="zh-CN" sz="2400" b="1">
                <a:solidFill>
                  <a:srgbClr val="000000">
                    <a:alpha val="0"/>
                  </a:srgbClr>
                </a:solidFill>
                <a:latin typeface="Times New Roman" panose="02020603050405020304" pitchFamily="18" charset="0"/>
                <a:cs typeface="Times New Roman" panose="02020603050405020304" pitchFamily="18" charset="0"/>
              </a:rPr>
              <a:t> There were times when</a:t>
            </a:r>
            <a:r>
              <a:rPr lang="en-US" altLang="zh-CN" sz="2400">
                <a:solidFill>
                  <a:srgbClr val="000000">
                    <a:alpha val="0"/>
                  </a:srgbClr>
                </a:solidFill>
                <a:latin typeface="Times New Roman" panose="02020603050405020304" pitchFamily="18" charset="0"/>
                <a:cs typeface="Times New Roman" panose="02020603050405020304" pitchFamily="18" charset="0"/>
              </a:rPr>
              <a:t> I fell behind in my studies, </a:t>
            </a:r>
            <a:r>
              <a:rPr lang="en-US" altLang="zh-CN" sz="2400" b="1">
                <a:solidFill>
                  <a:srgbClr val="000000">
                    <a:alpha val="0"/>
                  </a:srgbClr>
                </a:solidFill>
                <a:latin typeface="Times New Roman" panose="02020603050405020304" pitchFamily="18" charset="0"/>
                <a:cs typeface="Times New Roman" panose="02020603050405020304" pitchFamily="18" charset="0"/>
              </a:rPr>
              <a:t>when</a:t>
            </a:r>
            <a:r>
              <a:rPr lang="en-US" altLang="zh-CN" sz="2400">
                <a:solidFill>
                  <a:srgbClr val="000000">
                    <a:alpha val="0"/>
                  </a:srgbClr>
                </a:solidFill>
                <a:latin typeface="Times New Roman" panose="02020603050405020304" pitchFamily="18" charset="0"/>
                <a:cs typeface="Times New Roman" panose="02020603050405020304" pitchFamily="18" charset="0"/>
              </a:rPr>
              <a:t> I felt overwhelmed, </a:t>
            </a:r>
            <a:r>
              <a:rPr lang="en-US" altLang="zh-CN" sz="2400" b="1">
                <a:solidFill>
                  <a:srgbClr val="000000">
                    <a:alpha val="0"/>
                  </a:srgbClr>
                </a:solidFill>
                <a:latin typeface="Times New Roman" panose="02020603050405020304" pitchFamily="18" charset="0"/>
                <a:cs typeface="Times New Roman" panose="02020603050405020304" pitchFamily="18" charset="0"/>
              </a:rPr>
              <a:t>and when I questioned whether </a:t>
            </a:r>
            <a:r>
              <a:rPr lang="en-US" altLang="zh-CN" sz="2400">
                <a:solidFill>
                  <a:srgbClr val="000000">
                    <a:alpha val="0"/>
                  </a:srgbClr>
                </a:solidFill>
                <a:latin typeface="Times New Roman" panose="02020603050405020304" pitchFamily="18" charset="0"/>
                <a:cs typeface="Times New Roman" panose="02020603050405020304" pitchFamily="18" charset="0"/>
              </a:rPr>
              <a:t>all my efforts would pay off.</a:t>
            </a:r>
            <a:endParaRPr lang="en-US" altLang="zh-CN" sz="2400">
              <a:solidFill>
                <a:srgbClr val="000000">
                  <a:alpha val="0"/>
                </a:srgbClr>
              </a:solidFill>
              <a:latin typeface="Times New Roman" panose="02020603050405020304" pitchFamily="18" charset="0"/>
              <a:cs typeface="Times New Roman" panose="02020603050405020304" pitchFamily="18" charset="0"/>
            </a:endParaRPr>
          </a:p>
          <a:p>
            <a:r>
              <a:rPr lang="zh-CN" altLang="en-US" sz="2400">
                <a:solidFill>
                  <a:schemeClr val="tx1"/>
                </a:solidFill>
                <a:latin typeface="Times New Roman" panose="02020603050405020304" pitchFamily="18" charset="0"/>
                <a:cs typeface="Times New Roman" panose="02020603050405020304" pitchFamily="18" charset="0"/>
              </a:rPr>
              <a:t> 曾有许多时刻，我学业落后，倍感压力重重，甚至怀疑自己所有的努力是否会有回报。</a:t>
            </a:r>
            <a:endParaRPr lang="zh-CN" altLang="en-US" sz="2400">
              <a:solidFill>
                <a:schemeClr val="tx1"/>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328930" y="3308985"/>
            <a:ext cx="8092440" cy="1198880"/>
          </a:xfrm>
          <a:prstGeom prst="rect">
            <a:avLst/>
          </a:prstGeom>
          <a:noFill/>
        </p:spPr>
        <p:txBody>
          <a:bodyPr wrap="square" rtlCol="0" anchor="t">
            <a:spAutoFit/>
          </a:bodyPr>
          <a:p>
            <a:r>
              <a:rPr lang="en-US" altLang="zh-CN" sz="2400" b="1">
                <a:solidFill>
                  <a:srgbClr val="C00000"/>
                </a:solidFill>
                <a:latin typeface="Times New Roman" panose="02020603050405020304" pitchFamily="18" charset="0"/>
                <a:cs typeface="Times New Roman" panose="02020603050405020304" pitchFamily="18" charset="0"/>
                <a:sym typeface="+mn-ea"/>
              </a:rPr>
              <a:t> There were times when</a:t>
            </a:r>
            <a:r>
              <a:rPr lang="en-US" altLang="zh-CN" sz="2400">
                <a:latin typeface="Times New Roman" panose="02020603050405020304" pitchFamily="18" charset="0"/>
                <a:cs typeface="Times New Roman" panose="02020603050405020304" pitchFamily="18" charset="0"/>
                <a:sym typeface="+mn-ea"/>
              </a:rPr>
              <a:t> I fell behind in my studies, </a:t>
            </a:r>
            <a:r>
              <a:rPr lang="en-US" altLang="zh-CN" sz="2400" b="1">
                <a:solidFill>
                  <a:srgbClr val="C00000"/>
                </a:solidFill>
                <a:latin typeface="Times New Roman" panose="02020603050405020304" pitchFamily="18" charset="0"/>
                <a:cs typeface="Times New Roman" panose="02020603050405020304" pitchFamily="18" charset="0"/>
                <a:sym typeface="+mn-ea"/>
              </a:rPr>
              <a:t>when</a:t>
            </a:r>
            <a:r>
              <a:rPr lang="en-US" altLang="zh-CN" sz="2400">
                <a:latin typeface="Times New Roman" panose="02020603050405020304" pitchFamily="18" charset="0"/>
                <a:cs typeface="Times New Roman" panose="02020603050405020304" pitchFamily="18" charset="0"/>
                <a:sym typeface="+mn-ea"/>
              </a:rPr>
              <a:t> I felt overwhelmed, </a:t>
            </a:r>
            <a:r>
              <a:rPr lang="en-US" altLang="zh-CN" sz="2400" b="1">
                <a:solidFill>
                  <a:srgbClr val="C00000"/>
                </a:solidFill>
                <a:latin typeface="Times New Roman" panose="02020603050405020304" pitchFamily="18" charset="0"/>
                <a:cs typeface="Times New Roman" panose="02020603050405020304" pitchFamily="18" charset="0"/>
                <a:sym typeface="+mn-ea"/>
              </a:rPr>
              <a:t>and when I questioned whether </a:t>
            </a:r>
            <a:r>
              <a:rPr lang="en-US" altLang="zh-CN" sz="2400">
                <a:latin typeface="Times New Roman" panose="02020603050405020304" pitchFamily="18" charset="0"/>
                <a:cs typeface="Times New Roman" panose="02020603050405020304" pitchFamily="18" charset="0"/>
                <a:sym typeface="+mn-ea"/>
              </a:rPr>
              <a:t>all my efforts would pay off.</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7985125" cy="559435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8. But I learned to be patient, to trust in the process, and to give my passion for mathematics the time it needed.</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① 平行不定式 </a:t>
            </a:r>
            <a:r>
              <a:rPr lang="en-US" altLang="zh-CN" sz="2000">
                <a:solidFill>
                  <a:srgbClr val="0070C0"/>
                </a:solidFill>
                <a:latin typeface="Times New Roman" panose="02020603050405020304" pitchFamily="18" charset="0"/>
                <a:cs typeface="Times New Roman" panose="02020603050405020304" pitchFamily="18" charset="0"/>
              </a:rPr>
              <a:t>to be patient, to trust in the process, to give…</a:t>
            </a:r>
            <a:r>
              <a:rPr lang="zh-CN" altLang="en-US" sz="2000">
                <a:solidFill>
                  <a:srgbClr val="0070C0"/>
                </a:solidFill>
                <a:latin typeface="Times New Roman" panose="02020603050405020304" pitchFamily="18" charset="0"/>
                <a:cs typeface="Times New Roman" panose="02020603050405020304" pitchFamily="18" charset="0"/>
              </a:rPr>
              <a:t>排比；</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② trust in the process </a:t>
            </a:r>
            <a:r>
              <a:rPr lang="zh-CN" altLang="en-US" sz="2000">
                <a:solidFill>
                  <a:srgbClr val="0070C0"/>
                </a:solidFill>
                <a:latin typeface="Times New Roman" panose="02020603050405020304" pitchFamily="18" charset="0"/>
                <a:cs typeface="Times New Roman" panose="02020603050405020304" pitchFamily="18" charset="0"/>
              </a:rPr>
              <a:t>相信过程；</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③ the time (that) it needed </a:t>
            </a:r>
            <a:r>
              <a:rPr lang="zh-CN" altLang="en-US" sz="2000">
                <a:solidFill>
                  <a:srgbClr val="0070C0"/>
                </a:solidFill>
                <a:latin typeface="Times New Roman" panose="02020603050405020304" pitchFamily="18" charset="0"/>
                <a:cs typeface="Times New Roman" panose="02020603050405020304" pitchFamily="18" charset="0"/>
              </a:rPr>
              <a:t>定语从句省略 </a:t>
            </a:r>
            <a:r>
              <a:rPr lang="en-US" altLang="zh-CN" sz="2000">
                <a:solidFill>
                  <a:srgbClr val="0070C0"/>
                </a:solidFill>
                <a:latin typeface="Times New Roman" panose="02020603050405020304" pitchFamily="18" charset="0"/>
                <a:cs typeface="Times New Roman" panose="02020603050405020304" pitchFamily="18" charset="0"/>
              </a:rPr>
              <a:t>that。</a:t>
            </a:r>
            <a:endParaRPr lang="en-US" altLang="zh-CN" sz="2000">
              <a:solidFill>
                <a:srgbClr val="0070C0"/>
              </a:solidFill>
              <a:latin typeface="Times New Roman" panose="02020603050405020304" pitchFamily="18" charset="0"/>
              <a:cs typeface="Times New Roman" panose="02020603050405020304" pitchFamily="18" charset="0"/>
            </a:endParaRPr>
          </a:p>
          <a:p>
            <a:pPr marL="342900" indent="-342900" algn="l">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sym typeface="+mn-ea"/>
              </a:rPr>
              <a:t>写作迁移：</a:t>
            </a:r>
            <a:endParaRPr lang="zh-CN" altLang="en-US" sz="2400">
              <a:latin typeface="Times New Roman" panose="02020603050405020304" pitchFamily="18" charset="0"/>
              <a:cs typeface="Times New Roman" panose="02020603050405020304" pitchFamily="18" charset="0"/>
            </a:endParaRPr>
          </a:p>
          <a:p>
            <a:r>
              <a:rPr lang="en-US" altLang="zh-CN" sz="2400">
                <a:noFill/>
                <a:latin typeface="Times New Roman" panose="02020603050405020304" pitchFamily="18" charset="0"/>
                <a:cs typeface="Times New Roman" panose="02020603050405020304" pitchFamily="18" charset="0"/>
              </a:rPr>
              <a:t>1).</a:t>
            </a:r>
            <a:r>
              <a:rPr lang="zh-CN" altLang="en-US" sz="2400">
                <a:noFill/>
                <a:latin typeface="Times New Roman" panose="02020603050405020304" pitchFamily="18" charset="0"/>
                <a:cs typeface="Times New Roman" panose="02020603050405020304" pitchFamily="18" charset="0"/>
              </a:rPr>
              <a:t> </a:t>
            </a:r>
            <a:r>
              <a:rPr lang="en-US" altLang="zh-CN" sz="2400">
                <a:noFill/>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But I learned to</a:t>
            </a:r>
            <a:r>
              <a:rPr lang="en-US" altLang="zh-CN" sz="2400">
                <a:noFill/>
                <a:latin typeface="Times New Roman" panose="02020603050405020304" pitchFamily="18" charset="0"/>
                <a:cs typeface="Times New Roman" panose="02020603050405020304" pitchFamily="18" charset="0"/>
              </a:rPr>
              <a:t> be calm, </a:t>
            </a:r>
            <a:r>
              <a:rPr lang="en-US" altLang="zh-CN" sz="2400" b="1">
                <a:noFill/>
                <a:latin typeface="Times New Roman" panose="02020603050405020304" pitchFamily="18" charset="0"/>
                <a:cs typeface="Times New Roman" panose="02020603050405020304" pitchFamily="18" charset="0"/>
              </a:rPr>
              <a:t>to</a:t>
            </a:r>
            <a:r>
              <a:rPr lang="en-US" altLang="zh-CN" sz="2400">
                <a:noFill/>
                <a:latin typeface="Times New Roman" panose="02020603050405020304" pitchFamily="18" charset="0"/>
                <a:cs typeface="Times New Roman" panose="02020603050405020304" pitchFamily="18" charset="0"/>
              </a:rPr>
              <a:t> trust in the process, </a:t>
            </a:r>
            <a:r>
              <a:rPr lang="en-US" altLang="zh-CN" sz="2400" b="1">
                <a:noFill/>
                <a:latin typeface="Times New Roman" panose="02020603050405020304" pitchFamily="18" charset="0"/>
                <a:cs typeface="Times New Roman" panose="02020603050405020304" pitchFamily="18" charset="0"/>
              </a:rPr>
              <a:t>and to </a:t>
            </a:r>
            <a:r>
              <a:rPr lang="en-US" altLang="zh-CN" sz="2400">
                <a:noFill/>
                <a:latin typeface="Times New Roman" panose="02020603050405020304" pitchFamily="18" charset="0"/>
                <a:cs typeface="Times New Roman" panose="02020603050405020304" pitchFamily="18" charset="0"/>
              </a:rPr>
              <a:t>give my passion for growth the time it needed.</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但我学会了保持冷静，相信过程，给予我对成长的热爱足够的时间去沉淀。</a:t>
            </a:r>
            <a:endParaRPr lang="zh-CN" altLang="en-US" sz="2400">
              <a:latin typeface="Times New Roman" panose="02020603050405020304" pitchFamily="18" charset="0"/>
              <a:cs typeface="Times New Roman" panose="02020603050405020304" pitchFamily="18" charset="0"/>
            </a:endParaRPr>
          </a:p>
          <a:p>
            <a:r>
              <a:rPr lang="en-US" altLang="zh-CN" sz="2400">
                <a:solidFill>
                  <a:srgbClr val="000000">
                    <a:alpha val="0"/>
                  </a:srgbClr>
                </a:solidFill>
                <a:latin typeface="Times New Roman" panose="02020603050405020304" pitchFamily="18" charset="0"/>
                <a:cs typeface="Times New Roman" panose="02020603050405020304" pitchFamily="18" charset="0"/>
              </a:rPr>
              <a:t>2). </a:t>
            </a:r>
            <a:r>
              <a:rPr lang="en-US" altLang="zh-CN" sz="2400" b="1">
                <a:solidFill>
                  <a:srgbClr val="000000">
                    <a:alpha val="0"/>
                  </a:srgbClr>
                </a:solidFill>
                <a:latin typeface="Times New Roman" panose="02020603050405020304" pitchFamily="18" charset="0"/>
                <a:cs typeface="Times New Roman" panose="02020603050405020304" pitchFamily="18" charset="0"/>
              </a:rPr>
              <a:t>But I learned to</a:t>
            </a:r>
            <a:r>
              <a:rPr lang="en-US" altLang="zh-CN" sz="2400">
                <a:solidFill>
                  <a:srgbClr val="000000">
                    <a:alpha val="0"/>
                  </a:srgbClr>
                </a:solidFill>
                <a:latin typeface="Times New Roman" panose="02020603050405020304" pitchFamily="18" charset="0"/>
                <a:cs typeface="Times New Roman" panose="02020603050405020304" pitchFamily="18" charset="0"/>
              </a:rPr>
              <a:t> be persistent, </a:t>
            </a:r>
            <a:r>
              <a:rPr lang="en-US" altLang="zh-CN" sz="2400" b="1">
                <a:solidFill>
                  <a:srgbClr val="000000">
                    <a:alpha val="0"/>
                  </a:srgbClr>
                </a:solidFill>
                <a:latin typeface="Times New Roman" panose="02020603050405020304" pitchFamily="18" charset="0"/>
                <a:cs typeface="Times New Roman" panose="02020603050405020304" pitchFamily="18" charset="0"/>
              </a:rPr>
              <a:t>to </a:t>
            </a:r>
            <a:r>
              <a:rPr lang="en-US" altLang="zh-CN" sz="2400">
                <a:solidFill>
                  <a:srgbClr val="000000">
                    <a:alpha val="0"/>
                  </a:srgbClr>
                </a:solidFill>
                <a:latin typeface="Times New Roman" panose="02020603050405020304" pitchFamily="18" charset="0"/>
                <a:cs typeface="Times New Roman" panose="02020603050405020304" pitchFamily="18" charset="0"/>
              </a:rPr>
              <a:t>trust in the process, </a:t>
            </a:r>
            <a:r>
              <a:rPr lang="en-US" altLang="zh-CN" sz="2400" b="1">
                <a:solidFill>
                  <a:srgbClr val="000000">
                    <a:alpha val="0"/>
                  </a:srgbClr>
                </a:solidFill>
                <a:latin typeface="Times New Roman" panose="02020603050405020304" pitchFamily="18" charset="0"/>
                <a:cs typeface="Times New Roman" panose="02020603050405020304" pitchFamily="18" charset="0"/>
              </a:rPr>
              <a:t>and to</a:t>
            </a:r>
            <a:r>
              <a:rPr lang="en-US" altLang="zh-CN" sz="2400">
                <a:solidFill>
                  <a:srgbClr val="000000">
                    <a:alpha val="0"/>
                  </a:srgbClr>
                </a:solidFill>
                <a:latin typeface="Times New Roman" panose="02020603050405020304" pitchFamily="18" charset="0"/>
                <a:cs typeface="Times New Roman" panose="02020603050405020304" pitchFamily="18" charset="0"/>
              </a:rPr>
              <a:t> give my efforts for study the time they needed.</a:t>
            </a:r>
            <a:endParaRPr lang="en-US" altLang="zh-CN" sz="2400">
              <a:solidFill>
                <a:srgbClr val="000000">
                  <a:alpha val="0"/>
                </a:srgbClr>
              </a:solid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但我学会了坚持不懈，相信过程，给予我的学习付出足够的时间慢慢见效。</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80365" y="3340100"/>
            <a:ext cx="7985760"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1).</a:t>
            </a:r>
            <a:r>
              <a:rPr lang="zh-CN" altLang="en-US" sz="2400">
                <a:latin typeface="Times New Roman" panose="02020603050405020304" pitchFamily="18" charset="0"/>
                <a:cs typeface="Times New Roman" panose="02020603050405020304" pitchFamily="18" charset="0"/>
                <a:sym typeface="+mn-ea"/>
              </a:rPr>
              <a:t> </a:t>
            </a:r>
            <a:r>
              <a:rPr lang="en-US" altLang="zh-CN" sz="2400">
                <a:latin typeface="Times New Roman" panose="02020603050405020304" pitchFamily="18" charset="0"/>
                <a:cs typeface="Times New Roman" panose="02020603050405020304" pitchFamily="18" charset="0"/>
                <a:sym typeface="+mn-ea"/>
              </a:rPr>
              <a:t>  </a:t>
            </a:r>
            <a:r>
              <a:rPr lang="en-US" altLang="zh-CN" sz="2400" b="1">
                <a:solidFill>
                  <a:srgbClr val="C00000"/>
                </a:solidFill>
                <a:latin typeface="Times New Roman" panose="02020603050405020304" pitchFamily="18" charset="0"/>
                <a:cs typeface="Times New Roman" panose="02020603050405020304" pitchFamily="18" charset="0"/>
                <a:sym typeface="+mn-ea"/>
              </a:rPr>
              <a:t>But I learned to</a:t>
            </a:r>
            <a:r>
              <a:rPr lang="en-US" altLang="zh-CN" sz="2400">
                <a:latin typeface="Times New Roman" panose="02020603050405020304" pitchFamily="18" charset="0"/>
                <a:cs typeface="Times New Roman" panose="02020603050405020304" pitchFamily="18" charset="0"/>
                <a:sym typeface="+mn-ea"/>
              </a:rPr>
              <a:t> be calm, </a:t>
            </a:r>
            <a:r>
              <a:rPr lang="en-US" altLang="zh-CN" sz="2400" b="1">
                <a:solidFill>
                  <a:srgbClr val="C00000"/>
                </a:solidFill>
                <a:latin typeface="Times New Roman" panose="02020603050405020304" pitchFamily="18" charset="0"/>
                <a:cs typeface="Times New Roman" panose="02020603050405020304" pitchFamily="18" charset="0"/>
                <a:sym typeface="+mn-ea"/>
              </a:rPr>
              <a:t>to</a:t>
            </a:r>
            <a:r>
              <a:rPr lang="en-US" altLang="zh-CN" sz="2400">
                <a:latin typeface="Times New Roman" panose="02020603050405020304" pitchFamily="18" charset="0"/>
                <a:cs typeface="Times New Roman" panose="02020603050405020304" pitchFamily="18" charset="0"/>
                <a:sym typeface="+mn-ea"/>
              </a:rPr>
              <a:t> trust in the process, </a:t>
            </a:r>
            <a:r>
              <a:rPr lang="en-US" altLang="zh-CN" sz="2400" b="1">
                <a:solidFill>
                  <a:srgbClr val="C00000"/>
                </a:solidFill>
                <a:latin typeface="Times New Roman" panose="02020603050405020304" pitchFamily="18" charset="0"/>
                <a:cs typeface="Times New Roman" panose="02020603050405020304" pitchFamily="18" charset="0"/>
                <a:sym typeface="+mn-ea"/>
              </a:rPr>
              <a:t>and to </a:t>
            </a:r>
            <a:r>
              <a:rPr lang="en-US" altLang="zh-CN" sz="2400">
                <a:latin typeface="Times New Roman" panose="02020603050405020304" pitchFamily="18" charset="0"/>
                <a:cs typeface="Times New Roman" panose="02020603050405020304" pitchFamily="18" charset="0"/>
                <a:sym typeface="+mn-ea"/>
              </a:rPr>
              <a:t>give my passion for growth the time it needed.</a:t>
            </a:r>
            <a:endParaRPr lang="en-US" altLang="zh-CN" sz="24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80365" y="4769485"/>
            <a:ext cx="7933055"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2). </a:t>
            </a:r>
            <a:r>
              <a:rPr lang="en-US" altLang="zh-CN" sz="2400" b="1">
                <a:solidFill>
                  <a:srgbClr val="C00000"/>
                </a:solidFill>
                <a:latin typeface="Times New Roman" panose="02020603050405020304" pitchFamily="18" charset="0"/>
                <a:cs typeface="Times New Roman" panose="02020603050405020304" pitchFamily="18" charset="0"/>
                <a:sym typeface="+mn-ea"/>
              </a:rPr>
              <a:t>But I learned to</a:t>
            </a:r>
            <a:r>
              <a:rPr lang="en-US" altLang="zh-CN" sz="2400">
                <a:latin typeface="Times New Roman" panose="02020603050405020304" pitchFamily="18" charset="0"/>
                <a:cs typeface="Times New Roman" panose="02020603050405020304" pitchFamily="18" charset="0"/>
                <a:sym typeface="+mn-ea"/>
              </a:rPr>
              <a:t> be persistent, </a:t>
            </a:r>
            <a:r>
              <a:rPr lang="en-US" altLang="zh-CN" sz="2400" b="1">
                <a:solidFill>
                  <a:srgbClr val="C00000"/>
                </a:solidFill>
                <a:latin typeface="Times New Roman" panose="02020603050405020304" pitchFamily="18" charset="0"/>
                <a:cs typeface="Times New Roman" panose="02020603050405020304" pitchFamily="18" charset="0"/>
                <a:sym typeface="+mn-ea"/>
              </a:rPr>
              <a:t>to </a:t>
            </a:r>
            <a:r>
              <a:rPr lang="en-US" altLang="zh-CN" sz="2400">
                <a:latin typeface="Times New Roman" panose="02020603050405020304" pitchFamily="18" charset="0"/>
                <a:cs typeface="Times New Roman" panose="02020603050405020304" pitchFamily="18" charset="0"/>
                <a:sym typeface="+mn-ea"/>
              </a:rPr>
              <a:t>trust in the process, </a:t>
            </a:r>
            <a:r>
              <a:rPr lang="en-US" altLang="zh-CN" sz="2400" b="1">
                <a:solidFill>
                  <a:srgbClr val="C00000"/>
                </a:solidFill>
                <a:latin typeface="Times New Roman" panose="02020603050405020304" pitchFamily="18" charset="0"/>
                <a:cs typeface="Times New Roman" panose="02020603050405020304" pitchFamily="18" charset="0"/>
                <a:sym typeface="+mn-ea"/>
              </a:rPr>
              <a:t>and to</a:t>
            </a:r>
            <a:r>
              <a:rPr lang="en-US" altLang="zh-CN" sz="2400">
                <a:latin typeface="Times New Roman" panose="02020603050405020304" pitchFamily="18" charset="0"/>
                <a:cs typeface="Times New Roman" panose="02020603050405020304" pitchFamily="18" charset="0"/>
                <a:sym typeface="+mn-ea"/>
              </a:rPr>
              <a:t> give my efforts for study the time they needed.</a:t>
            </a:r>
            <a:endParaRPr lang="en-US" altLang="zh-CN" sz="2400">
              <a:latin typeface="Times New Roman" panose="02020603050405020304" pitchFamily="18" charset="0"/>
              <a:cs typeface="Times New Roman" panose="02020603050405020304" pitchFamily="18" charset="0"/>
              <a:sym typeface="+mn-ea"/>
            </a:endParaRPr>
          </a:p>
        </p:txBody>
      </p:sp>
      <p:pic>
        <p:nvPicPr>
          <p:cNvPr id="6"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7985125" cy="384048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9. I believe that persistence and a love for the subject itself are what sustain us through the long years of exploration.</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① 宾语从句嵌套表语从句 </a:t>
            </a:r>
            <a:r>
              <a:rPr lang="en-US" altLang="zh-CN" sz="2000">
                <a:solidFill>
                  <a:srgbClr val="0070C0"/>
                </a:solidFill>
                <a:latin typeface="Times New Roman" panose="02020603050405020304" pitchFamily="18" charset="0"/>
                <a:cs typeface="Times New Roman" panose="02020603050405020304" pitchFamily="18" charset="0"/>
              </a:rPr>
              <a:t>are what sustain us…；</a:t>
            </a:r>
            <a:endParaRPr lang="en-US" altLang="zh-CN"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② persistence </a:t>
            </a:r>
            <a:r>
              <a:rPr lang="en-US" altLang="zh-CN" sz="2000" i="1" baseline="-25000">
                <a:solidFill>
                  <a:srgbClr val="0070C0"/>
                </a:solidFill>
                <a:latin typeface="Times New Roman" panose="02020603050405020304" pitchFamily="18" charset="0"/>
                <a:cs typeface="Times New Roman" panose="02020603050405020304" pitchFamily="18" charset="0"/>
              </a:rPr>
              <a:t>n</a:t>
            </a:r>
            <a:r>
              <a:rPr lang="en-US" altLang="zh-CN" sz="2000" i="1">
                <a:solidFill>
                  <a:srgbClr val="0070C0"/>
                </a:solidFill>
                <a:latin typeface="Times New Roman" panose="02020603050405020304" pitchFamily="18" charset="0"/>
                <a:cs typeface="Times New Roman" panose="02020603050405020304" pitchFamily="18" charset="0"/>
              </a:rPr>
              <a:t>.</a:t>
            </a:r>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坚持不懈；</a:t>
            </a:r>
            <a:r>
              <a:rPr lang="en-US" altLang="zh-CN" sz="2000">
                <a:solidFill>
                  <a:srgbClr val="0070C0"/>
                </a:solidFill>
                <a:latin typeface="Times New Roman" panose="02020603050405020304" pitchFamily="18" charset="0"/>
                <a:cs typeface="Times New Roman" panose="02020603050405020304" pitchFamily="18" charset="0"/>
              </a:rPr>
              <a:t>sustain </a:t>
            </a:r>
            <a:r>
              <a:rPr lang="en-US" altLang="zh-CN" sz="2000" i="1" baseline="-25000">
                <a:solidFill>
                  <a:srgbClr val="0070C0"/>
                </a:solidFill>
                <a:latin typeface="Times New Roman" panose="02020603050405020304" pitchFamily="18" charset="0"/>
                <a:cs typeface="Times New Roman" panose="02020603050405020304" pitchFamily="18" charset="0"/>
              </a:rPr>
              <a:t>v.</a:t>
            </a:r>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维持、支撑（</a:t>
            </a:r>
            <a:r>
              <a:rPr lang="en-US" altLang="zh-CN" sz="2000">
                <a:solidFill>
                  <a:srgbClr val="0070C0"/>
                </a:solidFill>
                <a:latin typeface="Times New Roman" panose="02020603050405020304" pitchFamily="18" charset="0"/>
                <a:cs typeface="Times New Roman" panose="02020603050405020304" pitchFamily="18" charset="0"/>
              </a:rPr>
              <a:t>。</a:t>
            </a:r>
            <a:endParaRPr lang="en-US" altLang="zh-CN" sz="2000">
              <a:solidFill>
                <a:srgbClr val="0070C0"/>
              </a:solidFill>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solidFill>
                  <a:srgbClr val="000000">
                    <a:alpha val="0"/>
                  </a:srgbClr>
                </a:solidFill>
                <a:latin typeface="Times New Roman" panose="02020603050405020304" pitchFamily="18" charset="0"/>
                <a:cs typeface="Times New Roman" panose="02020603050405020304" pitchFamily="18" charset="0"/>
              </a:rPr>
              <a:t>It is persistence and passion that </a:t>
            </a:r>
            <a:r>
              <a:rPr lang="en-US" altLang="zh-CN" sz="2400" b="1">
                <a:solidFill>
                  <a:srgbClr val="000000">
                    <a:alpha val="0"/>
                  </a:srgbClr>
                </a:solidFill>
                <a:latin typeface="Times New Roman" panose="02020603050405020304" pitchFamily="18" charset="0"/>
                <a:cs typeface="Times New Roman" panose="02020603050405020304" pitchFamily="18" charset="0"/>
              </a:rPr>
              <a:t>sustain us through</a:t>
            </a:r>
            <a:r>
              <a:rPr lang="en-US" altLang="zh-CN" sz="2400">
                <a:solidFill>
                  <a:srgbClr val="000000">
                    <a:alpha val="0"/>
                  </a:srgbClr>
                </a:solidFill>
                <a:latin typeface="Times New Roman" panose="02020603050405020304" pitchFamily="18" charset="0"/>
                <a:cs typeface="Times New Roman" panose="02020603050405020304" pitchFamily="18" charset="0"/>
              </a:rPr>
              <a:t> difficulties.</a:t>
            </a:r>
            <a:endParaRPr lang="en-US" altLang="zh-CN" sz="2400">
              <a:solidFill>
                <a:srgbClr val="000000">
                  <a:alpha val="0"/>
                </a:srgbClr>
              </a:solidFill>
              <a:latin typeface="Times New Roman" panose="02020603050405020304" pitchFamily="18" charset="0"/>
              <a:cs typeface="Times New Roman" panose="02020603050405020304" pitchFamily="18" charset="0"/>
            </a:endParaRPr>
          </a:p>
          <a:p>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强调句）正是坚持与热爱支撑我们渡过困境。</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586105" y="3162935"/>
            <a:ext cx="7471410"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It is </a:t>
            </a:r>
            <a:r>
              <a:rPr lang="en-US" altLang="zh-CN" sz="2400" b="1">
                <a:solidFill>
                  <a:srgbClr val="C00000"/>
                </a:solidFill>
                <a:latin typeface="Times New Roman" panose="02020603050405020304" pitchFamily="18" charset="0"/>
                <a:cs typeface="Times New Roman" panose="02020603050405020304" pitchFamily="18" charset="0"/>
                <a:sym typeface="+mn-ea"/>
              </a:rPr>
              <a:t>persistence and passion</a:t>
            </a:r>
            <a:r>
              <a:rPr lang="en-US" altLang="zh-CN" sz="2400">
                <a:latin typeface="Times New Roman" panose="02020603050405020304" pitchFamily="18" charset="0"/>
                <a:cs typeface="Times New Roman" panose="02020603050405020304" pitchFamily="18" charset="0"/>
                <a:sym typeface="+mn-ea"/>
              </a:rPr>
              <a:t> that </a:t>
            </a:r>
            <a:r>
              <a:rPr lang="en-US" altLang="zh-CN" sz="2400" b="1">
                <a:solidFill>
                  <a:srgbClr val="C00000"/>
                </a:solidFill>
                <a:latin typeface="Times New Roman" panose="02020603050405020304" pitchFamily="18" charset="0"/>
                <a:cs typeface="Times New Roman" panose="02020603050405020304" pitchFamily="18" charset="0"/>
                <a:sym typeface="+mn-ea"/>
              </a:rPr>
              <a:t>sustain us through</a:t>
            </a:r>
            <a:r>
              <a:rPr lang="en-US" altLang="zh-CN" sz="2400">
                <a:latin typeface="Times New Roman" panose="02020603050405020304" pitchFamily="18" charset="0"/>
                <a:cs typeface="Times New Roman" panose="02020603050405020304" pitchFamily="18" charset="0"/>
                <a:sym typeface="+mn-ea"/>
              </a:rPr>
              <a:t> difficulties.</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7985125" cy="473075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10. As the third woman in history to receive the Fields Medal, I hope this recognition can serve as an encouragement to more young women to pursue fundamental mathematics.</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① As +</a:t>
            </a:r>
            <a:r>
              <a:rPr lang="zh-CN" altLang="en-US" sz="2000">
                <a:solidFill>
                  <a:srgbClr val="0070C0"/>
                </a:solidFill>
                <a:latin typeface="Times New Roman" panose="02020603050405020304" pitchFamily="18" charset="0"/>
                <a:cs typeface="Times New Roman" panose="02020603050405020304" pitchFamily="18" charset="0"/>
              </a:rPr>
              <a:t>名词短语</a:t>
            </a:r>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作状语：作为……；</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② serve as an encouragement to sb. to do`</a:t>
            </a:r>
            <a:r>
              <a:rPr lang="zh-CN" altLang="en-US" sz="2000">
                <a:solidFill>
                  <a:srgbClr val="0070C0"/>
                </a:solidFill>
                <a:latin typeface="Times New Roman" panose="02020603050405020304" pitchFamily="18" charset="0"/>
                <a:cs typeface="Times New Roman" panose="02020603050405020304" pitchFamily="18" charset="0"/>
              </a:rPr>
              <a:t>充当对某人做某事的鼓励；</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③ pursue fundamental mathematics`</a:t>
            </a:r>
            <a:r>
              <a:rPr lang="zh-CN" altLang="en-US" sz="2000">
                <a:solidFill>
                  <a:srgbClr val="0070C0"/>
                </a:solidFill>
                <a:latin typeface="Times New Roman" panose="02020603050405020304" pitchFamily="18" charset="0"/>
                <a:cs typeface="Times New Roman" panose="02020603050405020304" pitchFamily="18" charset="0"/>
              </a:rPr>
              <a:t>投身 / 追求基础数学</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lgn="l">
              <a:buFont typeface="Wingdings" panose="05000000000000000000" charset="0"/>
              <a:buChar char="Ø"/>
            </a:pPr>
            <a:r>
              <a:rPr lang="zh-CN" altLang="en-US" sz="2400">
                <a:latin typeface="Times New Roman" panose="02020603050405020304" pitchFamily="18" charset="0"/>
                <a:cs typeface="Times New Roman" panose="02020603050405020304" pitchFamily="18" charset="0"/>
                <a:sym typeface="+mn-ea"/>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As</a:t>
            </a:r>
            <a:r>
              <a:rPr lang="en-US" altLang="zh-CN" sz="2400">
                <a:noFill/>
                <a:latin typeface="Times New Roman" panose="02020603050405020304" pitchFamily="18" charset="0"/>
                <a:cs typeface="Times New Roman" panose="02020603050405020304" pitchFamily="18" charset="0"/>
              </a:rPr>
              <a:t> a student who has gone through self‑doubt and inner struggles, </a:t>
            </a:r>
            <a:r>
              <a:rPr lang="en-US" altLang="zh-CN" sz="2400" b="1">
                <a:noFill/>
                <a:latin typeface="Times New Roman" panose="02020603050405020304" pitchFamily="18" charset="0"/>
                <a:cs typeface="Times New Roman" panose="02020603050405020304" pitchFamily="18" charset="0"/>
              </a:rPr>
              <a:t>I hope</a:t>
            </a:r>
            <a:r>
              <a:rPr lang="en-US" altLang="zh-CN" sz="2400">
                <a:noFill/>
                <a:latin typeface="Times New Roman" panose="02020603050405020304" pitchFamily="18" charset="0"/>
                <a:cs typeface="Times New Roman" panose="02020603050405020304" pitchFamily="18" charset="0"/>
              </a:rPr>
              <a:t> my experience </a:t>
            </a:r>
            <a:r>
              <a:rPr lang="en-US" altLang="zh-CN" sz="2400" b="1">
                <a:noFill/>
                <a:latin typeface="Times New Roman" panose="02020603050405020304" pitchFamily="18" charset="0"/>
                <a:cs typeface="Times New Roman" panose="02020603050405020304" pitchFamily="18" charset="0"/>
              </a:rPr>
              <a:t>can serve as</a:t>
            </a:r>
            <a:r>
              <a:rPr lang="en-US" altLang="zh-CN" sz="2400">
                <a:noFill/>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an encouragement to </a:t>
            </a:r>
            <a:r>
              <a:rPr lang="en-US" altLang="zh-CN" sz="2400">
                <a:noFill/>
                <a:latin typeface="Times New Roman" panose="02020603050405020304" pitchFamily="18" charset="0"/>
                <a:cs typeface="Times New Roman" panose="02020603050405020304" pitchFamily="18" charset="0"/>
              </a:rPr>
              <a:t>more teenagers to pursue their true selves.</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作为一名经历过自我怀疑与内心挣扎的学生，我希望我的经历能够鼓励更多青少年去追寻真实的自我。</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28930" y="3669665"/>
            <a:ext cx="8093710" cy="1198880"/>
          </a:xfrm>
          <a:prstGeom prst="rect">
            <a:avLst/>
          </a:prstGeom>
          <a:noFill/>
        </p:spPr>
        <p:txBody>
          <a:bodyPr wrap="square" rtlCol="0" anchor="t">
            <a:spAutoFit/>
          </a:bodyPr>
          <a:p>
            <a:r>
              <a:rPr lang="en-US" altLang="zh-CN" sz="2400" b="1">
                <a:solidFill>
                  <a:srgbClr val="C00000"/>
                </a:solidFill>
                <a:latin typeface="Times New Roman" panose="02020603050405020304" pitchFamily="18" charset="0"/>
                <a:cs typeface="Times New Roman" panose="02020603050405020304" pitchFamily="18" charset="0"/>
                <a:sym typeface="+mn-ea"/>
              </a:rPr>
              <a:t>As</a:t>
            </a:r>
            <a:r>
              <a:rPr lang="en-US" altLang="zh-CN" sz="2400">
                <a:latin typeface="Times New Roman" panose="02020603050405020304" pitchFamily="18" charset="0"/>
                <a:cs typeface="Times New Roman" panose="02020603050405020304" pitchFamily="18" charset="0"/>
                <a:sym typeface="+mn-ea"/>
              </a:rPr>
              <a:t> a student who has gone through self‑doubt and inner struggles, </a:t>
            </a:r>
            <a:r>
              <a:rPr lang="en-US" altLang="zh-CN" sz="2400" b="1">
                <a:solidFill>
                  <a:srgbClr val="C00000"/>
                </a:solidFill>
                <a:latin typeface="Times New Roman" panose="02020603050405020304" pitchFamily="18" charset="0"/>
                <a:cs typeface="Times New Roman" panose="02020603050405020304" pitchFamily="18" charset="0"/>
                <a:sym typeface="+mn-ea"/>
              </a:rPr>
              <a:t>I hope</a:t>
            </a:r>
            <a:r>
              <a:rPr lang="en-US" altLang="zh-CN" sz="2400">
                <a:latin typeface="Times New Roman" panose="02020603050405020304" pitchFamily="18" charset="0"/>
                <a:cs typeface="Times New Roman" panose="02020603050405020304" pitchFamily="18" charset="0"/>
                <a:sym typeface="+mn-ea"/>
              </a:rPr>
              <a:t> my experience </a:t>
            </a:r>
            <a:r>
              <a:rPr lang="en-US" altLang="zh-CN" sz="2400" b="1">
                <a:solidFill>
                  <a:srgbClr val="C00000"/>
                </a:solidFill>
                <a:latin typeface="Times New Roman" panose="02020603050405020304" pitchFamily="18" charset="0"/>
                <a:cs typeface="Times New Roman" panose="02020603050405020304" pitchFamily="18" charset="0"/>
                <a:sym typeface="+mn-ea"/>
              </a:rPr>
              <a:t>can serve as</a:t>
            </a:r>
            <a:r>
              <a:rPr lang="en-US" altLang="zh-CN" sz="2400">
                <a:latin typeface="Times New Roman" panose="02020603050405020304" pitchFamily="18" charset="0"/>
                <a:cs typeface="Times New Roman" panose="02020603050405020304" pitchFamily="18" charset="0"/>
                <a:sym typeface="+mn-ea"/>
              </a:rPr>
              <a:t> </a:t>
            </a:r>
            <a:r>
              <a:rPr lang="en-US" altLang="zh-CN" sz="2400" b="1">
                <a:solidFill>
                  <a:srgbClr val="C00000"/>
                </a:solidFill>
                <a:latin typeface="Times New Roman" panose="02020603050405020304" pitchFamily="18" charset="0"/>
                <a:cs typeface="Times New Roman" panose="02020603050405020304" pitchFamily="18" charset="0"/>
                <a:sym typeface="+mn-ea"/>
              </a:rPr>
              <a:t>an encouragement to </a:t>
            </a:r>
            <a:r>
              <a:rPr lang="en-US" altLang="zh-CN" sz="2400">
                <a:latin typeface="Times New Roman" panose="02020603050405020304" pitchFamily="18" charset="0"/>
                <a:cs typeface="Times New Roman" panose="02020603050405020304" pitchFamily="18" charset="0"/>
                <a:sym typeface="+mn-ea"/>
              </a:rPr>
              <a:t>more teenagers to pursue their true selves.</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7985125" cy="4295775"/>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11. The academic stage should embrace diverse voices, and I am proud to see more women making their mark in this field.</a:t>
            </a:r>
            <a:endParaRPr lang="en-US" altLang="zh-CN"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① embrace diverse voices`</a:t>
            </a:r>
            <a:r>
              <a:rPr lang="zh-CN" altLang="en-US" sz="2000">
                <a:solidFill>
                  <a:srgbClr val="0070C0"/>
                </a:solidFill>
                <a:latin typeface="Times New Roman" panose="02020603050405020304" pitchFamily="18" charset="0"/>
                <a:cs typeface="Times New Roman" panose="02020603050405020304" pitchFamily="18" charset="0"/>
              </a:rPr>
              <a:t>接纳多元声音；</a:t>
            </a:r>
            <a:r>
              <a:rPr lang="en-US" altLang="zh-CN" sz="2000">
                <a:solidFill>
                  <a:srgbClr val="0070C0"/>
                </a:solidFill>
                <a:latin typeface="Times New Roman" panose="02020603050405020304" pitchFamily="18" charset="0"/>
                <a:cs typeface="Times New Roman" panose="02020603050405020304" pitchFamily="18" charset="0"/>
              </a:rPr>
              <a:t>embrace</a:t>
            </a:r>
            <a:r>
              <a:rPr lang="zh-CN" altLang="en-US" sz="2000">
                <a:solidFill>
                  <a:srgbClr val="0070C0"/>
                </a:solidFill>
                <a:latin typeface="Times New Roman" panose="02020603050405020304" pitchFamily="18" charset="0"/>
                <a:cs typeface="Times New Roman" panose="02020603050405020304" pitchFamily="18" charset="0"/>
              </a:rPr>
              <a:t> </a:t>
            </a:r>
            <a:r>
              <a:rPr lang="en-US" altLang="zh-CN" sz="2000" i="1" baseline="-25000">
                <a:solidFill>
                  <a:srgbClr val="0070C0"/>
                </a:solidFill>
                <a:latin typeface="Times New Roman" panose="02020603050405020304" pitchFamily="18" charset="0"/>
                <a:cs typeface="Times New Roman" panose="02020603050405020304" pitchFamily="18" charset="0"/>
              </a:rPr>
              <a:t>vt.</a:t>
            </a:r>
            <a:r>
              <a:rPr lang="en-US" altLang="zh-CN" sz="2000">
                <a:solidFill>
                  <a:srgbClr val="0070C0"/>
                </a:solidFill>
                <a:latin typeface="Times New Roman" panose="02020603050405020304" pitchFamily="18" charset="0"/>
                <a:cs typeface="Times New Roman" panose="02020603050405020304" pitchFamily="18" charset="0"/>
              </a:rPr>
              <a:t> </a:t>
            </a:r>
            <a:r>
              <a:rPr lang="zh-CN" altLang="en-US" sz="2000">
                <a:solidFill>
                  <a:srgbClr val="0070C0"/>
                </a:solidFill>
                <a:latin typeface="Times New Roman" panose="02020603050405020304" pitchFamily="18" charset="0"/>
                <a:cs typeface="Times New Roman" panose="02020603050405020304" pitchFamily="18" charset="0"/>
              </a:rPr>
              <a:t>接纳、包容；</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② make one’s mark </a:t>
            </a:r>
            <a:r>
              <a:rPr lang="zh-CN" altLang="en-US" sz="2000">
                <a:solidFill>
                  <a:srgbClr val="0070C0"/>
                </a:solidFill>
                <a:latin typeface="Times New Roman" panose="02020603050405020304" pitchFamily="18" charset="0"/>
                <a:cs typeface="Times New Roman" panose="02020603050405020304" pitchFamily="18" charset="0"/>
              </a:rPr>
              <a:t>留下印记、有所作为，固定习语。</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lgn="l">
              <a:buFont typeface="Wingdings" panose="05000000000000000000" charset="0"/>
              <a:buChar char="Ø"/>
            </a:pPr>
            <a:r>
              <a:rPr lang="zh-CN" altLang="en-US" sz="2400">
                <a:latin typeface="Times New Roman" panose="02020603050405020304" pitchFamily="18" charset="0"/>
                <a:cs typeface="Times New Roman" panose="02020603050405020304" pitchFamily="18" charset="0"/>
                <a:sym typeface="+mn-ea"/>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noFill/>
                <a:latin typeface="Times New Roman" panose="02020603050405020304" pitchFamily="18" charset="0"/>
                <a:cs typeface="Times New Roman" panose="02020603050405020304" pitchFamily="18" charset="0"/>
              </a:rPr>
              <a:t>The stage of growth </a:t>
            </a:r>
            <a:r>
              <a:rPr lang="en-US" altLang="zh-CN" sz="2400" b="1">
                <a:noFill/>
                <a:latin typeface="Times New Roman" panose="02020603050405020304" pitchFamily="18" charset="0"/>
                <a:cs typeface="Times New Roman" panose="02020603050405020304" pitchFamily="18" charset="0"/>
              </a:rPr>
              <a:t>should embrace diverse</a:t>
            </a:r>
            <a:r>
              <a:rPr lang="en-US" altLang="zh-CN" sz="2400">
                <a:noFill/>
                <a:latin typeface="Times New Roman" panose="02020603050405020304" pitchFamily="18" charset="0"/>
                <a:cs typeface="Times New Roman" panose="02020603050405020304" pitchFamily="18" charset="0"/>
              </a:rPr>
              <a:t> selves, </a:t>
            </a:r>
            <a:r>
              <a:rPr lang="en-US" altLang="zh-CN" sz="2400" b="1">
                <a:noFill/>
                <a:latin typeface="Times New Roman" panose="02020603050405020304" pitchFamily="18" charset="0"/>
                <a:cs typeface="Times New Roman" panose="02020603050405020304" pitchFamily="18" charset="0"/>
              </a:rPr>
              <a:t>and I am proud to see</a:t>
            </a:r>
            <a:r>
              <a:rPr lang="en-US" altLang="zh-CN" sz="2400">
                <a:noFill/>
                <a:latin typeface="Times New Roman" panose="02020603050405020304" pitchFamily="18" charset="0"/>
                <a:cs typeface="Times New Roman" panose="02020603050405020304" pitchFamily="18" charset="0"/>
              </a:rPr>
              <a:t> more peers making their mark by being true to themselves.</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成长的舞台应当接纳不一样的自我，我很欣喜看到更多同龄人忠于自我，活出独属于自己的精彩。</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28930" y="3013075"/>
            <a:ext cx="7985125" cy="1198880"/>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The stage of growth </a:t>
            </a:r>
            <a:r>
              <a:rPr lang="en-US" altLang="zh-CN" sz="2400" b="1">
                <a:solidFill>
                  <a:srgbClr val="C00000"/>
                </a:solidFill>
                <a:latin typeface="Times New Roman" panose="02020603050405020304" pitchFamily="18" charset="0"/>
                <a:cs typeface="Times New Roman" panose="02020603050405020304" pitchFamily="18" charset="0"/>
                <a:sym typeface="+mn-ea"/>
              </a:rPr>
              <a:t>should embrace diverse</a:t>
            </a:r>
            <a:r>
              <a:rPr lang="en-US" altLang="zh-CN" sz="2400">
                <a:latin typeface="Times New Roman" panose="02020603050405020304" pitchFamily="18" charset="0"/>
                <a:cs typeface="Times New Roman" panose="02020603050405020304" pitchFamily="18" charset="0"/>
                <a:sym typeface="+mn-ea"/>
              </a:rPr>
              <a:t> selves, </a:t>
            </a:r>
            <a:r>
              <a:rPr lang="en-US" altLang="zh-CN" sz="2400" b="1">
                <a:solidFill>
                  <a:srgbClr val="C00000"/>
                </a:solidFill>
                <a:latin typeface="Times New Roman" panose="02020603050405020304" pitchFamily="18" charset="0"/>
                <a:cs typeface="Times New Roman" panose="02020603050405020304" pitchFamily="18" charset="0"/>
                <a:sym typeface="+mn-ea"/>
              </a:rPr>
              <a:t>and I am proud to see</a:t>
            </a:r>
            <a:r>
              <a:rPr lang="en-US" altLang="zh-CN" sz="2400">
                <a:latin typeface="Times New Roman" panose="02020603050405020304" pitchFamily="18" charset="0"/>
                <a:cs typeface="Times New Roman" panose="02020603050405020304" pitchFamily="18" charset="0"/>
                <a:sym typeface="+mn-ea"/>
              </a:rPr>
              <a:t> more peers making their mark by being true to themselves.</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1"/>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2"/>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3"/>
          <a:stretch>
            <a:fillRect/>
          </a:stretch>
        </p:blipFill>
        <p:spPr>
          <a:xfrm>
            <a:off x="328930" y="840740"/>
            <a:ext cx="11508740" cy="5648960"/>
          </a:xfrm>
          <a:prstGeom prst="rect">
            <a:avLst/>
          </a:prstGeom>
        </p:spPr>
      </p:pic>
      <p:sp>
        <p:nvSpPr>
          <p:cNvPr id="11" name="文本框 10"/>
          <p:cNvSpPr txBox="1"/>
          <p:nvPr/>
        </p:nvSpPr>
        <p:spPr>
          <a:xfrm>
            <a:off x="1028065" y="201930"/>
            <a:ext cx="9015095" cy="521970"/>
          </a:xfrm>
          <a:prstGeom prst="rect">
            <a:avLst/>
          </a:prstGeom>
          <a:noFill/>
        </p:spPr>
        <p:txBody>
          <a:bodyPr wrap="square" rtlCol="0" anchor="t">
            <a:spAutoFit/>
          </a:bodyPr>
          <a:p>
            <a:r>
              <a:rPr lang="zh-CN" altLang="en-US" sz="2800" b="1">
                <a:solidFill>
                  <a:schemeClr val="bg1"/>
                </a:solidFill>
              </a:rPr>
              <a:t>王虹 2026 菲尔兹奖获奖致辞：应用文写作技巧分析</a:t>
            </a:r>
            <a:endParaRPr lang="zh-CN" altLang="en-US" sz="2800" b="1">
              <a:solidFill>
                <a:schemeClr val="bg1"/>
              </a:solidFill>
            </a:endParaRPr>
          </a:p>
        </p:txBody>
      </p:sp>
      <p:pic>
        <p:nvPicPr>
          <p:cNvPr id="12" name="图片 11"/>
          <p:cNvPicPr/>
          <p:nvPr/>
        </p:nvPicPr>
        <p:blipFill>
          <a:blip r:embed="rId4"/>
          <a:stretch>
            <a:fillRect/>
          </a:stretch>
        </p:blipFill>
        <p:spPr>
          <a:xfrm rot="1380000">
            <a:off x="-321945" y="-156210"/>
            <a:ext cx="1003300" cy="1660525"/>
          </a:xfrm>
          <a:prstGeom prst="rect">
            <a:avLst/>
          </a:prstGeom>
          <a:noFill/>
          <a:ln w="9525">
            <a:noFill/>
          </a:ln>
        </p:spPr>
      </p:pic>
      <p:sp>
        <p:nvSpPr>
          <p:cNvPr id="13" name="文本框 12"/>
          <p:cNvSpPr txBox="1"/>
          <p:nvPr/>
        </p:nvSpPr>
        <p:spPr>
          <a:xfrm>
            <a:off x="328930" y="957580"/>
            <a:ext cx="7985125" cy="4509770"/>
          </a:xfrm>
          <a:prstGeom prst="rect">
            <a:avLst/>
          </a:prstGeom>
          <a:solidFill>
            <a:schemeClr val="bg1">
              <a:alpha val="77000"/>
            </a:schemeClr>
          </a:solidFill>
        </p:spPr>
        <p:txBody>
          <a:bodyPr wrap="square" rtlCol="0" anchor="t">
            <a:noAutofit/>
          </a:bodyPr>
          <a:p>
            <a:r>
              <a:rPr lang="en-US" altLang="zh-CN" sz="2400">
                <a:latin typeface="Times New Roman" panose="02020603050405020304" pitchFamily="18" charset="0"/>
                <a:cs typeface="Times New Roman" panose="02020603050405020304" pitchFamily="18" charset="0"/>
              </a:rPr>
              <a:t>12. It is a wonderful coincidence that we both began our mathematical journeys at Peking University, and it is a great honor to share this historic moment with him.</a:t>
            </a:r>
            <a:endParaRPr lang="en-US" altLang="zh-CN" sz="2400">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rPr>
              <a:t>- 语言点</a:t>
            </a:r>
            <a:endParaRPr lang="zh-CN" altLang="en-US" sz="2400">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① It is a wonderful coincidence that… … </a:t>
            </a:r>
            <a:r>
              <a:rPr lang="zh-CN" altLang="en-US" sz="2000">
                <a:solidFill>
                  <a:srgbClr val="0070C0"/>
                </a:solidFill>
                <a:latin typeface="Times New Roman" panose="02020603050405020304" pitchFamily="18" charset="0"/>
                <a:cs typeface="Times New Roman" panose="02020603050405020304" pitchFamily="18" charset="0"/>
              </a:rPr>
              <a:t>真是奇妙的巧合；</a:t>
            </a:r>
            <a:r>
              <a:rPr lang="en-US" altLang="zh-CN" sz="2000">
                <a:solidFill>
                  <a:srgbClr val="0070C0"/>
                </a:solidFill>
                <a:latin typeface="Times New Roman" panose="02020603050405020304" pitchFamily="18" charset="0"/>
                <a:cs typeface="Times New Roman" panose="02020603050405020304" pitchFamily="18" charset="0"/>
              </a:rPr>
              <a:t>it </a:t>
            </a:r>
            <a:r>
              <a:rPr lang="zh-CN" altLang="en-US" sz="2000">
                <a:solidFill>
                  <a:srgbClr val="0070C0"/>
                </a:solidFill>
                <a:latin typeface="Times New Roman" panose="02020603050405020304" pitchFamily="18" charset="0"/>
                <a:cs typeface="Times New Roman" panose="02020603050405020304" pitchFamily="18" charset="0"/>
              </a:rPr>
              <a:t>形式主语；</a:t>
            </a:r>
            <a:endParaRPr lang="zh-CN" altLang="en-US" sz="2000">
              <a:solidFill>
                <a:srgbClr val="0070C0"/>
              </a:solidFill>
              <a:latin typeface="Times New Roman" panose="02020603050405020304" pitchFamily="18" charset="0"/>
              <a:cs typeface="Times New Roman" panose="02020603050405020304" pitchFamily="18" charset="0"/>
            </a:endParaRPr>
          </a:p>
          <a:p>
            <a:r>
              <a:rPr lang="en-US" altLang="zh-CN" sz="2000">
                <a:solidFill>
                  <a:srgbClr val="0070C0"/>
                </a:solidFill>
                <a:latin typeface="Times New Roman" panose="02020603050405020304" pitchFamily="18" charset="0"/>
                <a:cs typeface="Times New Roman" panose="02020603050405020304" pitchFamily="18" charset="0"/>
              </a:rPr>
              <a:t>  ② mathematical journeys </a:t>
            </a:r>
            <a:r>
              <a:rPr lang="zh-CN" altLang="en-US" sz="2000">
                <a:solidFill>
                  <a:srgbClr val="0070C0"/>
                </a:solidFill>
                <a:latin typeface="Times New Roman" panose="02020603050405020304" pitchFamily="18" charset="0"/>
                <a:cs typeface="Times New Roman" panose="02020603050405020304" pitchFamily="18" charset="0"/>
              </a:rPr>
              <a:t>数学求索之路，隐喻修辞，</a:t>
            </a:r>
            <a:endParaRPr lang="zh-CN" altLang="en-US" sz="2000">
              <a:solidFill>
                <a:srgbClr val="0070C0"/>
              </a:solidFill>
              <a:latin typeface="Times New Roman" panose="02020603050405020304" pitchFamily="18" charset="0"/>
              <a:cs typeface="Times New Roman" panose="02020603050405020304" pitchFamily="18" charset="0"/>
            </a:endParaRPr>
          </a:p>
          <a:p>
            <a:pPr marL="342900" indent="-342900">
              <a:buFont typeface="Wingdings" panose="05000000000000000000" charset="0"/>
              <a:buChar char="Ø"/>
            </a:pPr>
            <a:r>
              <a:rPr lang="zh-CN" altLang="en-US" sz="2400">
                <a:latin typeface="Times New Roman" panose="02020603050405020304" pitchFamily="18" charset="0"/>
                <a:cs typeface="Times New Roman" panose="02020603050405020304" pitchFamily="18" charset="0"/>
                <a:sym typeface="+mn-ea"/>
              </a:rPr>
              <a:t>- 写作迁移：</a:t>
            </a:r>
            <a:endParaRPr lang="zh-CN" altLang="en-US"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en-US" altLang="zh-CN" sz="2400">
                <a:noFill/>
                <a:latin typeface="Times New Roman" panose="02020603050405020304" pitchFamily="18" charset="0"/>
                <a:cs typeface="Times New Roman" panose="02020603050405020304" pitchFamily="18" charset="0"/>
              </a:rPr>
              <a:t> </a:t>
            </a:r>
            <a:r>
              <a:rPr lang="en-US" altLang="zh-CN" sz="2400" b="1">
                <a:noFill/>
                <a:latin typeface="Times New Roman" panose="02020603050405020304" pitchFamily="18" charset="0"/>
                <a:cs typeface="Times New Roman" panose="02020603050405020304" pitchFamily="18" charset="0"/>
              </a:rPr>
              <a:t>It is a wonderful coincidence that</a:t>
            </a:r>
            <a:r>
              <a:rPr lang="en-US" altLang="zh-CN" sz="2400">
                <a:noFill/>
                <a:latin typeface="Times New Roman" panose="02020603050405020304" pitchFamily="18" charset="0"/>
                <a:cs typeface="Times New Roman" panose="02020603050405020304" pitchFamily="18" charset="0"/>
              </a:rPr>
              <a:t> we are setting off on our new‑term journeys together, </a:t>
            </a:r>
            <a:r>
              <a:rPr lang="en-US" altLang="zh-CN" sz="2400" b="1">
                <a:noFill/>
                <a:latin typeface="Times New Roman" panose="02020603050405020304" pitchFamily="18" charset="0"/>
                <a:cs typeface="Times New Roman" panose="02020603050405020304" pitchFamily="18" charset="0"/>
              </a:rPr>
              <a:t>and it is a great honor to share</a:t>
            </a:r>
            <a:r>
              <a:rPr lang="en-US" altLang="zh-CN" sz="2400">
                <a:noFill/>
                <a:latin typeface="Times New Roman" panose="02020603050405020304" pitchFamily="18" charset="0"/>
                <a:cs typeface="Times New Roman" panose="02020603050405020304" pitchFamily="18" charset="0"/>
              </a:rPr>
              <a:t> this challenging yet rewarding period with my classmates.</a:t>
            </a:r>
            <a:endParaRPr lang="en-US" altLang="zh-CN" sz="2400">
              <a:noFill/>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十分奇妙，我们一同踏上新学期的征程，能够和同学们共度这段充满挑战却收获满满的时光，我倍感荣幸。</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328930" y="3355975"/>
            <a:ext cx="8010525" cy="1198880"/>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sym typeface="+mn-ea"/>
              </a:rPr>
              <a:t> </a:t>
            </a:r>
            <a:r>
              <a:rPr lang="en-US" altLang="zh-CN" sz="2400" b="1">
                <a:solidFill>
                  <a:srgbClr val="C00000"/>
                </a:solidFill>
                <a:latin typeface="Times New Roman" panose="02020603050405020304" pitchFamily="18" charset="0"/>
                <a:cs typeface="Times New Roman" panose="02020603050405020304" pitchFamily="18" charset="0"/>
                <a:sym typeface="+mn-ea"/>
              </a:rPr>
              <a:t>It is a wonderful coincidence that</a:t>
            </a:r>
            <a:r>
              <a:rPr lang="en-US" altLang="zh-CN" sz="2400">
                <a:latin typeface="Times New Roman" panose="02020603050405020304" pitchFamily="18" charset="0"/>
                <a:cs typeface="Times New Roman" panose="02020603050405020304" pitchFamily="18" charset="0"/>
                <a:sym typeface="+mn-ea"/>
              </a:rPr>
              <a:t> we are setting off on our new‑term journeys together, </a:t>
            </a:r>
            <a:r>
              <a:rPr lang="en-US" altLang="zh-CN" sz="2400" b="1">
                <a:solidFill>
                  <a:srgbClr val="C00000"/>
                </a:solidFill>
                <a:latin typeface="Times New Roman" panose="02020603050405020304" pitchFamily="18" charset="0"/>
                <a:cs typeface="Times New Roman" panose="02020603050405020304" pitchFamily="18" charset="0"/>
                <a:sym typeface="+mn-ea"/>
              </a:rPr>
              <a:t>and it is a great honor to share</a:t>
            </a:r>
            <a:r>
              <a:rPr lang="en-US" altLang="zh-CN" sz="2400">
                <a:latin typeface="Times New Roman" panose="02020603050405020304" pitchFamily="18" charset="0"/>
                <a:cs typeface="Times New Roman" panose="02020603050405020304" pitchFamily="18" charset="0"/>
                <a:sym typeface="+mn-ea"/>
              </a:rPr>
              <a:t> this challenging yet rewarding period with my classmates.</a:t>
            </a:r>
            <a:endParaRPr lang="en-US" altLang="zh-CN" sz="2400">
              <a:latin typeface="Times New Roman" panose="02020603050405020304" pitchFamily="18" charset="0"/>
              <a:cs typeface="Times New Roman" panose="02020603050405020304" pitchFamily="18" charset="0"/>
              <a:sym typeface="+mn-ea"/>
            </a:endParaRPr>
          </a:p>
        </p:txBody>
      </p:sp>
      <p:pic>
        <p:nvPicPr>
          <p:cNvPr id="5"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spTree>
    <p:custDataLst>
      <p:tags r:id="rId6"/>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1"/>
            </p:custDataLst>
          </p:nvPr>
        </p:nvSpPr>
        <p:spPr>
          <a:xfrm>
            <a:off x="329565" y="530225"/>
            <a:ext cx="11508105" cy="6017260"/>
          </a:xfrm>
          <a:prstGeom prst="rect">
            <a:avLst/>
          </a:prstGeom>
          <a:solidFill>
            <a:srgbClr val="FAFCFB"/>
          </a:solidFill>
          <a:ln>
            <a:noFill/>
          </a:ln>
          <a:effectLst>
            <a:outerShdw blurRad="622300" dist="25400" sx="102000" sy="102000" algn="ctr" rotWithShape="0">
              <a:srgbClr val="2561DE">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2"/>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3"/>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4"/>
          <a:stretch>
            <a:fillRect/>
          </a:stretch>
        </p:blipFill>
        <p:spPr>
          <a:xfrm>
            <a:off x="328930" y="530225"/>
            <a:ext cx="11508740" cy="5901690"/>
          </a:xfrm>
          <a:prstGeom prst="rect">
            <a:avLst/>
          </a:prstGeom>
        </p:spPr>
      </p:pic>
      <p:grpSp>
        <p:nvGrpSpPr>
          <p:cNvPr id="6" name="组合 5"/>
          <p:cNvGrpSpPr/>
          <p:nvPr/>
        </p:nvGrpSpPr>
        <p:grpSpPr>
          <a:xfrm>
            <a:off x="-13970" y="178435"/>
            <a:ext cx="3967480" cy="998855"/>
            <a:chOff x="-22" y="281"/>
            <a:chExt cx="6248" cy="1573"/>
          </a:xfrm>
        </p:grpSpPr>
        <p:sp>
          <p:nvSpPr>
            <p:cNvPr id="32" name="椭圆 31"/>
            <p:cNvSpPr/>
            <p:nvPr/>
          </p:nvSpPr>
          <p:spPr>
            <a:xfrm>
              <a:off x="518" y="1076"/>
              <a:ext cx="348" cy="371"/>
            </a:xfrm>
            <a:prstGeom prst="ellipse">
              <a:avLst/>
            </a:prstGeom>
            <a:noFill/>
            <a:ln w="15875">
              <a:solidFill>
                <a:schemeClr val="tx1">
                  <a:lumMod val="85000"/>
                  <a:lumOff val="15000"/>
                </a:schemeClr>
              </a:solidFill>
            </a:ln>
            <a:effectLst>
              <a:outerShdw blurRad="190500" dist="50800" sx="104000" sy="104000" algn="ctr"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custDataLst>
                <p:tags r:id="rId5"/>
              </p:custDataLst>
            </p:nvPr>
          </p:nvSpPr>
          <p:spPr>
            <a:xfrm rot="16020000">
              <a:off x="2448" y="-1542"/>
              <a:ext cx="1573" cy="5219"/>
            </a:xfrm>
            <a:custGeom>
              <a:avLst/>
              <a:gdLst>
                <a:gd name="adj" fmla="val 44433"/>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2861" h="4817">
                  <a:moveTo>
                    <a:pt x="1" y="643"/>
                  </a:moveTo>
                  <a:lnTo>
                    <a:pt x="287" y="0"/>
                  </a:lnTo>
                  <a:lnTo>
                    <a:pt x="2454" y="0"/>
                  </a:lnTo>
                  <a:lnTo>
                    <a:pt x="2725" y="610"/>
                  </a:lnTo>
                  <a:cubicBezTo>
                    <a:pt x="2729" y="614"/>
                    <a:pt x="2739" y="640"/>
                    <a:pt x="2739" y="641"/>
                  </a:cubicBezTo>
                  <a:lnTo>
                    <a:pt x="2741" y="647"/>
                  </a:lnTo>
                  <a:lnTo>
                    <a:pt x="2740" y="646"/>
                  </a:lnTo>
                  <a:cubicBezTo>
                    <a:pt x="2742" y="652"/>
                    <a:pt x="2746" y="677"/>
                    <a:pt x="2745" y="683"/>
                  </a:cubicBezTo>
                  <a:lnTo>
                    <a:pt x="2745" y="4674"/>
                  </a:lnTo>
                  <a:cubicBezTo>
                    <a:pt x="2747" y="4754"/>
                    <a:pt x="2674" y="4819"/>
                    <a:pt x="2602" y="4817"/>
                  </a:cubicBezTo>
                  <a:lnTo>
                    <a:pt x="143" y="4817"/>
                  </a:lnTo>
                  <a:cubicBezTo>
                    <a:pt x="63" y="4819"/>
                    <a:pt x="-2" y="4746"/>
                    <a:pt x="0" y="4674"/>
                  </a:cubicBezTo>
                  <a:lnTo>
                    <a:pt x="0" y="683"/>
                  </a:lnTo>
                  <a:cubicBezTo>
                    <a:pt x="-1" y="668"/>
                    <a:pt x="5" y="642"/>
                    <a:pt x="7" y="639"/>
                  </a:cubicBezTo>
                  <a:lnTo>
                    <a:pt x="6" y="640"/>
                  </a:lnTo>
                  <a:lnTo>
                    <a:pt x="4" y="641"/>
                  </a:lnTo>
                  <a:lnTo>
                    <a:pt x="3" y="642"/>
                  </a:lnTo>
                  <a:lnTo>
                    <a:pt x="1" y="643"/>
                  </a:lnTo>
                  <a:close/>
                  <a:moveTo>
                    <a:pt x="2859" y="911"/>
                  </a:moveTo>
                  <a:lnTo>
                    <a:pt x="2861" y="916"/>
                  </a:lnTo>
                  <a:lnTo>
                    <a:pt x="2859" y="916"/>
                  </a:lnTo>
                  <a:lnTo>
                    <a:pt x="2859" y="911"/>
                  </a:lnTo>
                  <a:close/>
                </a:path>
              </a:pathLst>
            </a:custGeom>
            <a:solidFill>
              <a:srgbClr val="0066FE"/>
            </a:solidFill>
            <a:ln w="19050">
              <a:solidFill>
                <a:srgbClr val="9BF6F4">
                  <a:alpha val="65000"/>
                </a:srgbClr>
              </a:solid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矩形 24"/>
            <p:cNvSpPr/>
            <p:nvPr>
              <p:custDataLst>
                <p:tags r:id="rId6"/>
              </p:custDataLst>
            </p:nvPr>
          </p:nvSpPr>
          <p:spPr>
            <a:xfrm rot="16020000">
              <a:off x="2813" y="-1085"/>
              <a:ext cx="1359" cy="4337"/>
            </a:xfrm>
            <a:prstGeom prst="rect">
              <a:avLst/>
            </a:prstGeom>
            <a:solidFill>
              <a:schemeClr val="bg1"/>
            </a:solidFill>
            <a:ln>
              <a:no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33" name="直接连接符 32"/>
            <p:cNvCxnSpPr/>
            <p:nvPr/>
          </p:nvCxnSpPr>
          <p:spPr>
            <a:xfrm>
              <a:off x="-22" y="1139"/>
              <a:ext cx="1016" cy="185"/>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7"/>
              </p:custDataLst>
            </p:nvPr>
          </p:nvCxnSpPr>
          <p:spPr>
            <a:xfrm flipV="1">
              <a:off x="-9" y="1172"/>
              <a:ext cx="867" cy="157"/>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82" y="1076"/>
              <a:ext cx="306" cy="306"/>
              <a:chOff x="781" y="1133"/>
              <a:chExt cx="306" cy="306"/>
            </a:xfrm>
          </p:grpSpPr>
          <p:sp>
            <p:nvSpPr>
              <p:cNvPr id="26" name="椭圆 25"/>
              <p:cNvSpPr/>
              <p:nvPr/>
            </p:nvSpPr>
            <p:spPr>
              <a:xfrm>
                <a:off x="781" y="1133"/>
                <a:ext cx="306" cy="306"/>
              </a:xfrm>
              <a:prstGeom prst="ellipse">
                <a:avLst/>
              </a:prstGeom>
              <a:solidFill>
                <a:srgbClr val="BDC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a:off x="800" y="1162"/>
                <a:ext cx="259" cy="247"/>
                <a:chOff x="830" y="1171"/>
                <a:chExt cx="229" cy="218"/>
              </a:xfrm>
            </p:grpSpPr>
            <p:sp>
              <p:nvSpPr>
                <p:cNvPr id="28" name="椭圆 27"/>
                <p:cNvSpPr/>
                <p:nvPr>
                  <p:custDataLst>
                    <p:tags r:id="rId8"/>
                  </p:custDataLst>
                </p:nvPr>
              </p:nvSpPr>
              <p:spPr>
                <a:xfrm>
                  <a:off x="830" y="1171"/>
                  <a:ext cx="229" cy="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custDataLst>
                    <p:tags r:id="rId9"/>
                  </p:custDataLst>
                </p:nvPr>
              </p:nvSpPr>
              <p:spPr>
                <a:xfrm>
                  <a:off x="830" y="1217"/>
                  <a:ext cx="200" cy="17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 h="247">
                      <a:moveTo>
                        <a:pt x="0" y="99"/>
                      </a:moveTo>
                      <a:cubicBezTo>
                        <a:pt x="-2" y="62"/>
                        <a:pt x="21" y="18"/>
                        <a:pt x="38" y="0"/>
                      </a:cubicBezTo>
                      <a:cubicBezTo>
                        <a:pt x="48" y="105"/>
                        <a:pt x="167" y="198"/>
                        <a:pt x="263" y="192"/>
                      </a:cubicBezTo>
                      <a:cubicBezTo>
                        <a:pt x="238" y="226"/>
                        <a:pt x="187" y="249"/>
                        <a:pt x="148" y="247"/>
                      </a:cubicBezTo>
                      <a:cubicBezTo>
                        <a:pt x="65" y="250"/>
                        <a:pt x="-2" y="174"/>
                        <a:pt x="0" y="99"/>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sp>
          <p:nvSpPr>
            <p:cNvPr id="37" name="文本框 12"/>
            <p:cNvSpPr txBox="1"/>
            <p:nvPr>
              <p:custDataLst>
                <p:tags r:id="rId10"/>
              </p:custDataLst>
            </p:nvPr>
          </p:nvSpPr>
          <p:spPr>
            <a:xfrm rot="21420000">
              <a:off x="805" y="415"/>
              <a:ext cx="5421" cy="1016"/>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600"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新学期演讲</a:t>
              </a:r>
              <a:endParaRPr kumimoji="0" lang="zh-CN" altLang="en-US" sz="3600" b="0" i="0" u="none" strike="noStrike" kern="1200" cap="none" spc="0" normalizeH="0" baseline="0"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endParaRPr>
            </a:p>
          </p:txBody>
        </p:sp>
        <p:cxnSp>
          <p:nvCxnSpPr>
            <p:cNvPr id="38" name="直接连接符 37"/>
            <p:cNvCxnSpPr/>
            <p:nvPr/>
          </p:nvCxnSpPr>
          <p:spPr>
            <a:xfrm flipV="1">
              <a:off x="1388" y="1378"/>
              <a:ext cx="3687" cy="211"/>
            </a:xfrm>
            <a:prstGeom prst="line">
              <a:avLst/>
            </a:prstGeom>
            <a:ln w="19050">
              <a:solidFill>
                <a:srgbClr val="1852C0"/>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rot="21420000">
              <a:off x="4400" y="1494"/>
              <a:ext cx="709" cy="153"/>
              <a:chOff x="4333" y="1543"/>
              <a:chExt cx="875" cy="188"/>
            </a:xfrm>
          </p:grpSpPr>
          <p:sp>
            <p:nvSpPr>
              <p:cNvPr id="39" name="椭圆 38"/>
              <p:cNvSpPr/>
              <p:nvPr/>
            </p:nvSpPr>
            <p:spPr>
              <a:xfrm>
                <a:off x="4333" y="1543"/>
                <a:ext cx="186"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custDataLst>
                  <p:tags r:id="rId11"/>
                </p:custDataLst>
              </p:nvPr>
            </p:nvSpPr>
            <p:spPr>
              <a:xfrm>
                <a:off x="4678" y="1545"/>
                <a:ext cx="185"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custDataLst>
                  <p:tags r:id="rId12"/>
                </p:custDataLst>
              </p:nvPr>
            </p:nvSpPr>
            <p:spPr>
              <a:xfrm>
                <a:off x="5023" y="1544"/>
                <a:ext cx="185" cy="187"/>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1" name="文本框 10"/>
          <p:cNvSpPr txBox="1"/>
          <p:nvPr/>
        </p:nvSpPr>
        <p:spPr>
          <a:xfrm>
            <a:off x="773430" y="1351280"/>
            <a:ext cx="7060565" cy="3989070"/>
          </a:xfrm>
          <a:prstGeom prst="rect">
            <a:avLst/>
          </a:prstGeom>
          <a:noFill/>
        </p:spPr>
        <p:txBody>
          <a:bodyPr wrap="square" rtlCol="0" anchor="t">
            <a:noAutofit/>
          </a:bodyPr>
          <a:p>
            <a:r>
              <a:rPr lang="en-US" altLang="zh-CN" sz="2400" b="1">
                <a:solidFill>
                  <a:schemeClr val="bg1"/>
                </a:solidFill>
              </a:rPr>
              <a:t>      </a:t>
            </a:r>
            <a:r>
              <a:rPr lang="zh-CN" altLang="en-US" sz="2400" b="1">
                <a:solidFill>
                  <a:schemeClr val="bg1"/>
                </a:solidFill>
              </a:rPr>
              <a:t>假定你将在新学期第一次班会</a:t>
            </a:r>
            <a:r>
              <a:rPr lang="en-US" altLang="zh-CN" sz="2400" b="1">
                <a:solidFill>
                  <a:schemeClr val="bg1"/>
                </a:solidFill>
              </a:rPr>
              <a:t> </a:t>
            </a:r>
            <a:r>
              <a:rPr lang="zh-CN" altLang="en-US" sz="2400" b="1">
                <a:solidFill>
                  <a:schemeClr val="bg1"/>
                </a:solidFill>
              </a:rPr>
              <a:t>或英语课上做一分钟发言，请你写一篇演讲稿，主题为 </a:t>
            </a:r>
            <a:r>
              <a:rPr lang="en-US" altLang="zh-CN" sz="2400" b="1">
                <a:solidFill>
                  <a:schemeClr val="bg1"/>
                </a:solidFill>
              </a:rPr>
              <a:t>“Be Brave to Be Yourself”。</a:t>
            </a:r>
            <a:r>
              <a:rPr lang="zh-CN" altLang="en-US" sz="2400" b="1">
                <a:solidFill>
                  <a:schemeClr val="bg1"/>
                </a:solidFill>
              </a:rPr>
              <a:t>内容要点包括：</a:t>
            </a:r>
            <a:endParaRPr lang="zh-CN" altLang="en-US" sz="2400" b="1">
              <a:solidFill>
                <a:schemeClr val="bg1"/>
              </a:solidFill>
            </a:endParaRPr>
          </a:p>
          <a:p>
            <a:endParaRPr lang="en-US" altLang="zh-CN" sz="2400" b="1">
              <a:solidFill>
                <a:schemeClr val="bg1"/>
              </a:solidFill>
            </a:endParaRPr>
          </a:p>
          <a:p>
            <a:r>
              <a:rPr lang="zh-CN" altLang="en-US" sz="2400" b="1">
                <a:solidFill>
                  <a:schemeClr val="bg1"/>
                </a:solidFill>
              </a:rPr>
              <a:t>1. 过去一年学习路上的收获与挫败；</a:t>
            </a:r>
            <a:endParaRPr lang="zh-CN" altLang="en-US" sz="2400" b="1">
              <a:solidFill>
                <a:schemeClr val="bg1"/>
              </a:solidFill>
            </a:endParaRPr>
          </a:p>
          <a:p>
            <a:r>
              <a:rPr lang="zh-CN" altLang="en-US" sz="2400" b="1">
                <a:solidFill>
                  <a:schemeClr val="bg1"/>
                </a:solidFill>
              </a:rPr>
              <a:t>2. 同学和师长的帮助对成长的意义；</a:t>
            </a:r>
            <a:endParaRPr lang="zh-CN" altLang="en-US" sz="2400" b="1">
              <a:solidFill>
                <a:schemeClr val="bg1"/>
              </a:solidFill>
            </a:endParaRPr>
          </a:p>
          <a:p>
            <a:r>
              <a:rPr lang="zh-CN" altLang="en-US" sz="2400" b="1">
                <a:solidFill>
                  <a:schemeClr val="bg1"/>
                </a:solidFill>
              </a:rPr>
              <a:t>3. 对全班同学新学期的寄语。</a:t>
            </a:r>
            <a:endParaRPr lang="zh-CN" altLang="en-US" sz="2400" b="1">
              <a:solidFill>
                <a:schemeClr val="bg1"/>
              </a:solidFill>
            </a:endParaRPr>
          </a:p>
          <a:p>
            <a:endParaRPr lang="en-US" altLang="zh-CN" sz="2400" b="1">
              <a:solidFill>
                <a:schemeClr val="bg1"/>
              </a:solidFill>
            </a:endParaRPr>
          </a:p>
          <a:p>
            <a:r>
              <a:rPr lang="zh-CN" altLang="en-US" sz="2400" b="1">
                <a:solidFill>
                  <a:schemeClr val="bg1"/>
                </a:solidFill>
              </a:rPr>
              <a:t>参考素材：王虹教授菲尔兹奖获奖致辞。</a:t>
            </a:r>
            <a:endParaRPr lang="zh-CN" altLang="en-US" sz="2400" b="1">
              <a:solidFill>
                <a:schemeClr val="bg1"/>
              </a:solidFill>
            </a:endParaRPr>
          </a:p>
          <a:p>
            <a:r>
              <a:rPr lang="zh-CN" altLang="en-US" sz="2400" b="1">
                <a:solidFill>
                  <a:schemeClr val="bg1"/>
                </a:solidFill>
              </a:rPr>
              <a:t>词数：150 左右。</a:t>
            </a:r>
            <a:endParaRPr lang="zh-CN" altLang="en-US" sz="2400" b="1">
              <a:solidFill>
                <a:schemeClr val="bg1"/>
              </a:solidFill>
            </a:endParaRPr>
          </a:p>
        </p:txBody>
      </p:sp>
      <p:pic>
        <p:nvPicPr>
          <p:cNvPr id="3" name="图片 6" descr="logo横版 png"/>
          <p:cNvPicPr>
            <a:picLocks noChangeAspect="1"/>
          </p:cNvPicPr>
          <p:nvPr/>
        </p:nvPicPr>
        <p:blipFill>
          <a:blip r:embed="rId13"/>
          <a:stretch>
            <a:fillRect/>
          </a:stretch>
        </p:blipFill>
        <p:spPr>
          <a:xfrm>
            <a:off x="11635740" y="63500"/>
            <a:ext cx="528320" cy="558800"/>
          </a:xfrm>
          <a:prstGeom prst="rect">
            <a:avLst/>
          </a:prstGeom>
          <a:noFill/>
          <a:ln w="9525">
            <a:noFill/>
          </a:ln>
        </p:spPr>
      </p:pic>
    </p:spTree>
    <p:custDataLst>
      <p:tags r:id="rId1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1"/>
            </p:custDataLst>
          </p:nvPr>
        </p:nvSpPr>
        <p:spPr>
          <a:xfrm>
            <a:off x="329565" y="530225"/>
            <a:ext cx="11508105" cy="6017260"/>
          </a:xfrm>
          <a:prstGeom prst="rect">
            <a:avLst/>
          </a:prstGeom>
          <a:solidFill>
            <a:srgbClr val="FAFCFB"/>
          </a:solidFill>
          <a:ln>
            <a:noFill/>
          </a:ln>
          <a:effectLst>
            <a:outerShdw blurRad="622300" dist="25400" sx="102000" sy="102000" algn="ctr" rotWithShape="0">
              <a:srgbClr val="2561DE">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2"/>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3"/>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4"/>
          <a:stretch>
            <a:fillRect/>
          </a:stretch>
        </p:blipFill>
        <p:spPr>
          <a:xfrm>
            <a:off x="328930" y="530225"/>
            <a:ext cx="11508740" cy="5901690"/>
          </a:xfrm>
          <a:prstGeom prst="rect">
            <a:avLst/>
          </a:prstGeom>
        </p:spPr>
      </p:pic>
      <p:grpSp>
        <p:nvGrpSpPr>
          <p:cNvPr id="6" name="组合 5"/>
          <p:cNvGrpSpPr/>
          <p:nvPr/>
        </p:nvGrpSpPr>
        <p:grpSpPr>
          <a:xfrm>
            <a:off x="-13970" y="178435"/>
            <a:ext cx="3967480" cy="998855"/>
            <a:chOff x="-22" y="281"/>
            <a:chExt cx="6248" cy="1573"/>
          </a:xfrm>
        </p:grpSpPr>
        <p:sp>
          <p:nvSpPr>
            <p:cNvPr id="32" name="椭圆 31"/>
            <p:cNvSpPr/>
            <p:nvPr/>
          </p:nvSpPr>
          <p:spPr>
            <a:xfrm>
              <a:off x="518" y="1076"/>
              <a:ext cx="348" cy="371"/>
            </a:xfrm>
            <a:prstGeom prst="ellipse">
              <a:avLst/>
            </a:prstGeom>
            <a:noFill/>
            <a:ln w="15875">
              <a:solidFill>
                <a:schemeClr val="tx1">
                  <a:lumMod val="85000"/>
                  <a:lumOff val="15000"/>
                </a:schemeClr>
              </a:solidFill>
            </a:ln>
            <a:effectLst>
              <a:outerShdw blurRad="190500" dist="50800" sx="104000" sy="104000" algn="ctr"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custDataLst>
                <p:tags r:id="rId5"/>
              </p:custDataLst>
            </p:nvPr>
          </p:nvSpPr>
          <p:spPr>
            <a:xfrm rot="16020000">
              <a:off x="2448" y="-1542"/>
              <a:ext cx="1573" cy="5219"/>
            </a:xfrm>
            <a:custGeom>
              <a:avLst/>
              <a:gdLst>
                <a:gd name="adj" fmla="val 44433"/>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2861" h="4817">
                  <a:moveTo>
                    <a:pt x="1" y="643"/>
                  </a:moveTo>
                  <a:lnTo>
                    <a:pt x="287" y="0"/>
                  </a:lnTo>
                  <a:lnTo>
                    <a:pt x="2454" y="0"/>
                  </a:lnTo>
                  <a:lnTo>
                    <a:pt x="2725" y="610"/>
                  </a:lnTo>
                  <a:cubicBezTo>
                    <a:pt x="2729" y="614"/>
                    <a:pt x="2739" y="640"/>
                    <a:pt x="2739" y="641"/>
                  </a:cubicBezTo>
                  <a:lnTo>
                    <a:pt x="2741" y="647"/>
                  </a:lnTo>
                  <a:lnTo>
                    <a:pt x="2740" y="646"/>
                  </a:lnTo>
                  <a:cubicBezTo>
                    <a:pt x="2742" y="652"/>
                    <a:pt x="2746" y="677"/>
                    <a:pt x="2745" y="683"/>
                  </a:cubicBezTo>
                  <a:lnTo>
                    <a:pt x="2745" y="4674"/>
                  </a:lnTo>
                  <a:cubicBezTo>
                    <a:pt x="2747" y="4754"/>
                    <a:pt x="2674" y="4819"/>
                    <a:pt x="2602" y="4817"/>
                  </a:cubicBezTo>
                  <a:lnTo>
                    <a:pt x="143" y="4817"/>
                  </a:lnTo>
                  <a:cubicBezTo>
                    <a:pt x="63" y="4819"/>
                    <a:pt x="-2" y="4746"/>
                    <a:pt x="0" y="4674"/>
                  </a:cubicBezTo>
                  <a:lnTo>
                    <a:pt x="0" y="683"/>
                  </a:lnTo>
                  <a:cubicBezTo>
                    <a:pt x="-1" y="668"/>
                    <a:pt x="5" y="642"/>
                    <a:pt x="7" y="639"/>
                  </a:cubicBezTo>
                  <a:lnTo>
                    <a:pt x="6" y="640"/>
                  </a:lnTo>
                  <a:lnTo>
                    <a:pt x="4" y="641"/>
                  </a:lnTo>
                  <a:lnTo>
                    <a:pt x="3" y="642"/>
                  </a:lnTo>
                  <a:lnTo>
                    <a:pt x="1" y="643"/>
                  </a:lnTo>
                  <a:close/>
                  <a:moveTo>
                    <a:pt x="2859" y="911"/>
                  </a:moveTo>
                  <a:lnTo>
                    <a:pt x="2861" y="916"/>
                  </a:lnTo>
                  <a:lnTo>
                    <a:pt x="2859" y="916"/>
                  </a:lnTo>
                  <a:lnTo>
                    <a:pt x="2859" y="911"/>
                  </a:lnTo>
                  <a:close/>
                </a:path>
              </a:pathLst>
            </a:custGeom>
            <a:solidFill>
              <a:srgbClr val="0066FE"/>
            </a:solidFill>
            <a:ln w="19050">
              <a:solidFill>
                <a:srgbClr val="9BF6F4">
                  <a:alpha val="65000"/>
                </a:srgbClr>
              </a:solid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矩形 24"/>
            <p:cNvSpPr/>
            <p:nvPr>
              <p:custDataLst>
                <p:tags r:id="rId6"/>
              </p:custDataLst>
            </p:nvPr>
          </p:nvSpPr>
          <p:spPr>
            <a:xfrm rot="16020000">
              <a:off x="2813" y="-1085"/>
              <a:ext cx="1359" cy="4337"/>
            </a:xfrm>
            <a:prstGeom prst="rect">
              <a:avLst/>
            </a:prstGeom>
            <a:solidFill>
              <a:schemeClr val="bg1"/>
            </a:solidFill>
            <a:ln>
              <a:no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33" name="直接连接符 32"/>
            <p:cNvCxnSpPr/>
            <p:nvPr/>
          </p:nvCxnSpPr>
          <p:spPr>
            <a:xfrm>
              <a:off x="-22" y="1139"/>
              <a:ext cx="1016" cy="185"/>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7"/>
              </p:custDataLst>
            </p:nvPr>
          </p:nvCxnSpPr>
          <p:spPr>
            <a:xfrm flipV="1">
              <a:off x="-9" y="1172"/>
              <a:ext cx="867" cy="157"/>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82" y="1076"/>
              <a:ext cx="306" cy="306"/>
              <a:chOff x="781" y="1133"/>
              <a:chExt cx="306" cy="306"/>
            </a:xfrm>
          </p:grpSpPr>
          <p:sp>
            <p:nvSpPr>
              <p:cNvPr id="26" name="椭圆 25"/>
              <p:cNvSpPr/>
              <p:nvPr/>
            </p:nvSpPr>
            <p:spPr>
              <a:xfrm>
                <a:off x="781" y="1133"/>
                <a:ext cx="306" cy="306"/>
              </a:xfrm>
              <a:prstGeom prst="ellipse">
                <a:avLst/>
              </a:prstGeom>
              <a:solidFill>
                <a:srgbClr val="BDC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a:off x="800" y="1162"/>
                <a:ext cx="259" cy="247"/>
                <a:chOff x="830" y="1171"/>
                <a:chExt cx="229" cy="218"/>
              </a:xfrm>
            </p:grpSpPr>
            <p:sp>
              <p:nvSpPr>
                <p:cNvPr id="28" name="椭圆 27"/>
                <p:cNvSpPr/>
                <p:nvPr>
                  <p:custDataLst>
                    <p:tags r:id="rId8"/>
                  </p:custDataLst>
                </p:nvPr>
              </p:nvSpPr>
              <p:spPr>
                <a:xfrm>
                  <a:off x="830" y="1171"/>
                  <a:ext cx="229" cy="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custDataLst>
                    <p:tags r:id="rId9"/>
                  </p:custDataLst>
                </p:nvPr>
              </p:nvSpPr>
              <p:spPr>
                <a:xfrm>
                  <a:off x="830" y="1217"/>
                  <a:ext cx="200" cy="17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 h="247">
                      <a:moveTo>
                        <a:pt x="0" y="99"/>
                      </a:moveTo>
                      <a:cubicBezTo>
                        <a:pt x="-2" y="62"/>
                        <a:pt x="21" y="18"/>
                        <a:pt x="38" y="0"/>
                      </a:cubicBezTo>
                      <a:cubicBezTo>
                        <a:pt x="48" y="105"/>
                        <a:pt x="167" y="198"/>
                        <a:pt x="263" y="192"/>
                      </a:cubicBezTo>
                      <a:cubicBezTo>
                        <a:pt x="238" y="226"/>
                        <a:pt x="187" y="249"/>
                        <a:pt x="148" y="247"/>
                      </a:cubicBezTo>
                      <a:cubicBezTo>
                        <a:pt x="65" y="250"/>
                        <a:pt x="-2" y="174"/>
                        <a:pt x="0" y="99"/>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sp>
          <p:nvSpPr>
            <p:cNvPr id="37" name="文本框 12"/>
            <p:cNvSpPr txBox="1"/>
            <p:nvPr>
              <p:custDataLst>
                <p:tags r:id="rId10"/>
              </p:custDataLst>
            </p:nvPr>
          </p:nvSpPr>
          <p:spPr>
            <a:xfrm rot="21420000">
              <a:off x="805" y="415"/>
              <a:ext cx="5421" cy="1016"/>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600"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新学期演讲</a:t>
              </a:r>
              <a:endParaRPr kumimoji="0" lang="zh-CN" altLang="en-US" sz="3600" b="0" i="0" u="none" strike="noStrike" kern="1200" cap="none" spc="0" normalizeH="0" baseline="0"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endParaRPr>
            </a:p>
          </p:txBody>
        </p:sp>
        <p:cxnSp>
          <p:nvCxnSpPr>
            <p:cNvPr id="38" name="直接连接符 37"/>
            <p:cNvCxnSpPr/>
            <p:nvPr/>
          </p:nvCxnSpPr>
          <p:spPr>
            <a:xfrm flipV="1">
              <a:off x="1388" y="1378"/>
              <a:ext cx="3687" cy="211"/>
            </a:xfrm>
            <a:prstGeom prst="line">
              <a:avLst/>
            </a:prstGeom>
            <a:ln w="19050">
              <a:solidFill>
                <a:srgbClr val="1852C0"/>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rot="21420000">
              <a:off x="4400" y="1494"/>
              <a:ext cx="709" cy="153"/>
              <a:chOff x="4333" y="1543"/>
              <a:chExt cx="875" cy="188"/>
            </a:xfrm>
          </p:grpSpPr>
          <p:sp>
            <p:nvSpPr>
              <p:cNvPr id="39" name="椭圆 38"/>
              <p:cNvSpPr/>
              <p:nvPr/>
            </p:nvSpPr>
            <p:spPr>
              <a:xfrm>
                <a:off x="4333" y="1543"/>
                <a:ext cx="186"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custDataLst>
                  <p:tags r:id="rId11"/>
                </p:custDataLst>
              </p:nvPr>
            </p:nvSpPr>
            <p:spPr>
              <a:xfrm>
                <a:off x="4678" y="1545"/>
                <a:ext cx="185"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custDataLst>
                  <p:tags r:id="rId12"/>
                </p:custDataLst>
              </p:nvPr>
            </p:nvSpPr>
            <p:spPr>
              <a:xfrm>
                <a:off x="5023" y="1544"/>
                <a:ext cx="185" cy="187"/>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1" name="文本框 10"/>
          <p:cNvSpPr txBox="1"/>
          <p:nvPr/>
        </p:nvSpPr>
        <p:spPr>
          <a:xfrm>
            <a:off x="372745" y="1195705"/>
            <a:ext cx="7930515" cy="5237480"/>
          </a:xfrm>
          <a:prstGeom prst="rect">
            <a:avLst/>
          </a:prstGeom>
          <a:solidFill>
            <a:schemeClr val="tx1">
              <a:lumMod val="65000"/>
              <a:lumOff val="35000"/>
            </a:schemeClr>
          </a:solidFill>
        </p:spPr>
        <p:txBody>
          <a:bodyPr wrap="square" rtlCol="0" anchor="t">
            <a:noAutofit/>
          </a:bodyPr>
          <a:p>
            <a:pPr algn="ctr"/>
            <a:r>
              <a:rPr lang="en-US" altLang="zh-CN" sz="2400" b="1">
                <a:solidFill>
                  <a:schemeClr val="bg1"/>
                </a:solidFill>
              </a:rPr>
              <a:t>       </a:t>
            </a:r>
            <a:r>
              <a:rPr lang="en-US" altLang="zh-CN" b="1">
                <a:solidFill>
                  <a:schemeClr val="bg1"/>
                </a:solidFill>
              </a:rPr>
              <a:t>Be Brave to Be Yourself</a:t>
            </a:r>
            <a:endParaRPr lang="en-US" altLang="zh-CN" b="1">
              <a:solidFill>
                <a:schemeClr val="bg1"/>
              </a:solidFill>
            </a:endParaRPr>
          </a:p>
          <a:p>
            <a:r>
              <a:rPr lang="en-US" altLang="zh-CN" sz="2000">
                <a:solidFill>
                  <a:schemeClr val="bg1"/>
                </a:solidFill>
              </a:rPr>
              <a:t>Good morning, everyone,</a:t>
            </a:r>
            <a:endParaRPr lang="en-US" altLang="zh-CN" sz="2000">
              <a:solidFill>
                <a:schemeClr val="bg1"/>
              </a:solidFill>
            </a:endParaRPr>
          </a:p>
          <a:p>
            <a:r>
              <a:rPr lang="en-US" altLang="zh-CN" sz="2000">
                <a:solidFill>
                  <a:schemeClr val="bg1"/>
                </a:solidFill>
              </a:rPr>
              <a:t>     There were times when I compared myself with my classmates, when I lost confidence, and when I questioned whether I could live up to expectations last year. I met plenty of setbacks in my studies, yet I also gained valuable experience from those struggles.</a:t>
            </a:r>
            <a:endParaRPr lang="en-US" altLang="zh-CN" sz="2000">
              <a:solidFill>
                <a:schemeClr val="bg1"/>
              </a:solidFill>
            </a:endParaRPr>
          </a:p>
          <a:p>
            <a:r>
              <a:rPr lang="en-US" altLang="zh-CN" sz="2000">
                <a:solidFill>
                  <a:schemeClr val="bg1"/>
                </a:solidFill>
              </a:rPr>
              <a:t>  I am especially grateful to my teachers and classmates. My English teacher’s comment “Be brave to be yourself” and my friends’ constant support made me more confident and proactive. It dawned on me that growth is never a one‑man journey.</a:t>
            </a:r>
            <a:endParaRPr lang="en-US" altLang="zh-CN" sz="2000">
              <a:solidFill>
                <a:schemeClr val="bg1"/>
              </a:solidFill>
            </a:endParaRPr>
          </a:p>
          <a:p>
            <a:r>
              <a:rPr lang="en-US" altLang="zh-CN" sz="2000">
                <a:solidFill>
                  <a:schemeClr val="bg1"/>
                </a:solidFill>
              </a:rPr>
              <a:t>   But I learned to be calm, to trust in the process, and to give my passion for growth the time it needed. As we step into the new term, It is a wonderful coincidence that we start our growth journeys together, and it is a great honor to share this precious high‑school time with you all.</a:t>
            </a:r>
            <a:endParaRPr lang="en-US" altLang="zh-CN" sz="2000">
              <a:solidFill>
                <a:schemeClr val="bg1"/>
              </a:solidFill>
            </a:endParaRPr>
          </a:p>
          <a:p>
            <a:r>
              <a:rPr lang="en-US" altLang="zh-CN" sz="2000">
                <a:solidFill>
                  <a:schemeClr val="bg1"/>
                </a:solidFill>
              </a:rPr>
              <a:t>     I hope all of us can be brave to be ourselves and shine in our own ways. Thank you!</a:t>
            </a:r>
            <a:endParaRPr lang="en-US" altLang="zh-CN" sz="2000">
              <a:solidFill>
                <a:schemeClr val="bg1"/>
              </a:solidFill>
            </a:endParaRPr>
          </a:p>
        </p:txBody>
      </p:sp>
      <p:pic>
        <p:nvPicPr>
          <p:cNvPr id="3" name="图片 6" descr="logo横版 png"/>
          <p:cNvPicPr>
            <a:picLocks noChangeAspect="1"/>
          </p:cNvPicPr>
          <p:nvPr/>
        </p:nvPicPr>
        <p:blipFill>
          <a:blip r:embed="rId13"/>
          <a:stretch>
            <a:fillRect/>
          </a:stretch>
        </p:blipFill>
        <p:spPr>
          <a:xfrm>
            <a:off x="11635740" y="63500"/>
            <a:ext cx="528320" cy="558800"/>
          </a:xfrm>
          <a:prstGeom prst="rect">
            <a:avLst/>
          </a:prstGeom>
          <a:noFill/>
          <a:ln w="9525">
            <a:noFill/>
          </a:ln>
        </p:spPr>
      </p:pic>
    </p:spTree>
    <p:custDataLst>
      <p:tags r:id="rId1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13970" y="840740"/>
            <a:ext cx="12254230" cy="6017260"/>
          </a:xfrm>
          <a:prstGeom prst="rect">
            <a:avLst/>
          </a:prstGeom>
          <a:solidFill>
            <a:srgbClr val="FAF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1"/>
            </p:custDataLst>
          </p:nvPr>
        </p:nvSpPr>
        <p:spPr>
          <a:xfrm>
            <a:off x="329565" y="530225"/>
            <a:ext cx="11508105" cy="6017260"/>
          </a:xfrm>
          <a:prstGeom prst="rect">
            <a:avLst/>
          </a:prstGeom>
          <a:solidFill>
            <a:srgbClr val="FAFCFB"/>
          </a:solidFill>
          <a:ln>
            <a:noFill/>
          </a:ln>
          <a:effectLst>
            <a:outerShdw blurRad="622300" dist="25400" sx="102000" sy="102000" algn="ctr" rotWithShape="0">
              <a:srgbClr val="2561DE">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5715" y="6431280"/>
            <a:ext cx="12197080" cy="426720"/>
            <a:chOff x="-9" y="10128"/>
            <a:chExt cx="19208" cy="672"/>
          </a:xfrm>
        </p:grpSpPr>
        <p:sp>
          <p:nvSpPr>
            <p:cNvPr id="2" name="矩形 1"/>
            <p:cNvSpPr/>
            <p:nvPr>
              <p:custDataLst>
                <p:tags r:id="rId2"/>
              </p:custDataLst>
            </p:nvPr>
          </p:nvSpPr>
          <p:spPr>
            <a:xfrm rot="5400000">
              <a:off x="9264" y="865"/>
              <a:ext cx="672" cy="19199"/>
            </a:xfrm>
            <a:prstGeom prst="rect">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 name="矩形 8"/>
            <p:cNvSpPr/>
            <p:nvPr>
              <p:custDataLst>
                <p:tags r:id="rId3"/>
              </p:custDataLst>
            </p:nvPr>
          </p:nvSpPr>
          <p:spPr>
            <a:xfrm rot="5400000">
              <a:off x="9354" y="955"/>
              <a:ext cx="483" cy="19208"/>
            </a:xfrm>
            <a:prstGeom prst="rect">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1" name="图片 10"/>
          <p:cNvPicPr>
            <a:picLocks noChangeAspect="1"/>
          </p:cNvPicPr>
          <p:nvPr/>
        </p:nvPicPr>
        <p:blipFill>
          <a:blip r:embed="rId4"/>
          <a:stretch>
            <a:fillRect/>
          </a:stretch>
        </p:blipFill>
        <p:spPr>
          <a:xfrm>
            <a:off x="341630" y="530860"/>
            <a:ext cx="11495405" cy="5900420"/>
          </a:xfrm>
          <a:prstGeom prst="rect">
            <a:avLst/>
          </a:prstGeom>
        </p:spPr>
      </p:pic>
      <p:grpSp>
        <p:nvGrpSpPr>
          <p:cNvPr id="6" name="组合 5"/>
          <p:cNvGrpSpPr/>
          <p:nvPr/>
        </p:nvGrpSpPr>
        <p:grpSpPr>
          <a:xfrm>
            <a:off x="-13970" y="154940"/>
            <a:ext cx="4635500" cy="998855"/>
            <a:chOff x="-22" y="244"/>
            <a:chExt cx="7300" cy="1573"/>
          </a:xfrm>
        </p:grpSpPr>
        <p:sp>
          <p:nvSpPr>
            <p:cNvPr id="32" name="椭圆 31"/>
            <p:cNvSpPr/>
            <p:nvPr/>
          </p:nvSpPr>
          <p:spPr>
            <a:xfrm>
              <a:off x="518" y="1076"/>
              <a:ext cx="348" cy="371"/>
            </a:xfrm>
            <a:prstGeom prst="ellipse">
              <a:avLst/>
            </a:prstGeom>
            <a:noFill/>
            <a:ln w="15875">
              <a:solidFill>
                <a:schemeClr val="tx1">
                  <a:lumMod val="85000"/>
                  <a:lumOff val="15000"/>
                </a:schemeClr>
              </a:solidFill>
            </a:ln>
            <a:effectLst>
              <a:outerShdw blurRad="190500" dist="50800" sx="104000" sy="104000" algn="ctr" rotWithShape="0">
                <a:schemeClr val="bg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custDataLst>
                <p:tags r:id="rId5"/>
              </p:custDataLst>
            </p:nvPr>
          </p:nvSpPr>
          <p:spPr>
            <a:xfrm rot="16020000">
              <a:off x="3164" y="-2297"/>
              <a:ext cx="1573" cy="6654"/>
            </a:xfrm>
            <a:custGeom>
              <a:avLst/>
              <a:gdLst>
                <a:gd name="adj" fmla="val 44433"/>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2861" h="4817">
                  <a:moveTo>
                    <a:pt x="1" y="643"/>
                  </a:moveTo>
                  <a:lnTo>
                    <a:pt x="287" y="0"/>
                  </a:lnTo>
                  <a:lnTo>
                    <a:pt x="2454" y="0"/>
                  </a:lnTo>
                  <a:lnTo>
                    <a:pt x="2725" y="610"/>
                  </a:lnTo>
                  <a:cubicBezTo>
                    <a:pt x="2729" y="614"/>
                    <a:pt x="2739" y="640"/>
                    <a:pt x="2739" y="641"/>
                  </a:cubicBezTo>
                  <a:lnTo>
                    <a:pt x="2741" y="647"/>
                  </a:lnTo>
                  <a:lnTo>
                    <a:pt x="2740" y="646"/>
                  </a:lnTo>
                  <a:cubicBezTo>
                    <a:pt x="2742" y="652"/>
                    <a:pt x="2746" y="677"/>
                    <a:pt x="2745" y="683"/>
                  </a:cubicBezTo>
                  <a:lnTo>
                    <a:pt x="2745" y="4674"/>
                  </a:lnTo>
                  <a:cubicBezTo>
                    <a:pt x="2747" y="4754"/>
                    <a:pt x="2674" y="4819"/>
                    <a:pt x="2602" y="4817"/>
                  </a:cubicBezTo>
                  <a:lnTo>
                    <a:pt x="143" y="4817"/>
                  </a:lnTo>
                  <a:cubicBezTo>
                    <a:pt x="63" y="4819"/>
                    <a:pt x="-2" y="4746"/>
                    <a:pt x="0" y="4674"/>
                  </a:cubicBezTo>
                  <a:lnTo>
                    <a:pt x="0" y="683"/>
                  </a:lnTo>
                  <a:cubicBezTo>
                    <a:pt x="-1" y="668"/>
                    <a:pt x="5" y="642"/>
                    <a:pt x="7" y="639"/>
                  </a:cubicBezTo>
                  <a:lnTo>
                    <a:pt x="6" y="640"/>
                  </a:lnTo>
                  <a:lnTo>
                    <a:pt x="4" y="641"/>
                  </a:lnTo>
                  <a:lnTo>
                    <a:pt x="3" y="642"/>
                  </a:lnTo>
                  <a:lnTo>
                    <a:pt x="1" y="643"/>
                  </a:lnTo>
                  <a:close/>
                  <a:moveTo>
                    <a:pt x="2859" y="911"/>
                  </a:moveTo>
                  <a:lnTo>
                    <a:pt x="2861" y="916"/>
                  </a:lnTo>
                  <a:lnTo>
                    <a:pt x="2859" y="916"/>
                  </a:lnTo>
                  <a:lnTo>
                    <a:pt x="2859" y="911"/>
                  </a:lnTo>
                  <a:close/>
                </a:path>
              </a:pathLst>
            </a:custGeom>
            <a:solidFill>
              <a:srgbClr val="0066FE"/>
            </a:solidFill>
            <a:ln w="19050">
              <a:solidFill>
                <a:srgbClr val="9BF6F4">
                  <a:alpha val="65000"/>
                </a:srgbClr>
              </a:solid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5" name="矩形 24"/>
            <p:cNvSpPr/>
            <p:nvPr>
              <p:custDataLst>
                <p:tags r:id="rId6"/>
              </p:custDataLst>
            </p:nvPr>
          </p:nvSpPr>
          <p:spPr>
            <a:xfrm rot="16020000">
              <a:off x="3495" y="-1804"/>
              <a:ext cx="1359" cy="5703"/>
            </a:xfrm>
            <a:prstGeom prst="rect">
              <a:avLst/>
            </a:prstGeom>
            <a:solidFill>
              <a:schemeClr val="bg1"/>
            </a:solidFill>
            <a:ln>
              <a:noFill/>
            </a:ln>
            <a:effectLst>
              <a:outerShdw blurRad="279400" dist="88900" sx="106000" sy="106000" algn="ctr" rotWithShape="0">
                <a:srgbClr val="1852C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33" name="直接连接符 32"/>
            <p:cNvCxnSpPr/>
            <p:nvPr/>
          </p:nvCxnSpPr>
          <p:spPr>
            <a:xfrm>
              <a:off x="-22" y="1139"/>
              <a:ext cx="1016" cy="185"/>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7"/>
              </p:custDataLst>
            </p:nvPr>
          </p:nvCxnSpPr>
          <p:spPr>
            <a:xfrm flipV="1">
              <a:off x="-9" y="1172"/>
              <a:ext cx="867" cy="157"/>
            </a:xfrm>
            <a:prstGeom prst="line">
              <a:avLst/>
            </a:prstGeom>
            <a:ln w="15875">
              <a:solidFill>
                <a:schemeClr val="tx1">
                  <a:lumMod val="85000"/>
                  <a:lumOff val="15000"/>
                </a:schemeClr>
              </a:solidFill>
            </a:ln>
            <a:effectLst>
              <a:outerShdw blurRad="190500" dist="50800" sx="104000" sy="104000" algn="ctr" rotWithShape="0">
                <a:schemeClr val="bg1">
                  <a:alpha val="20000"/>
                </a:schemeClr>
              </a:outerShdw>
            </a:effectLst>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82" y="1076"/>
              <a:ext cx="306" cy="306"/>
              <a:chOff x="781" y="1133"/>
              <a:chExt cx="306" cy="306"/>
            </a:xfrm>
          </p:grpSpPr>
          <p:sp>
            <p:nvSpPr>
              <p:cNvPr id="26" name="椭圆 25"/>
              <p:cNvSpPr/>
              <p:nvPr/>
            </p:nvSpPr>
            <p:spPr>
              <a:xfrm>
                <a:off x="781" y="1133"/>
                <a:ext cx="306" cy="306"/>
              </a:xfrm>
              <a:prstGeom prst="ellipse">
                <a:avLst/>
              </a:prstGeom>
              <a:solidFill>
                <a:srgbClr val="BDC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5" name="组合 34"/>
              <p:cNvGrpSpPr/>
              <p:nvPr/>
            </p:nvGrpSpPr>
            <p:grpSpPr>
              <a:xfrm>
                <a:off x="800" y="1162"/>
                <a:ext cx="259" cy="247"/>
                <a:chOff x="830" y="1171"/>
                <a:chExt cx="229" cy="218"/>
              </a:xfrm>
            </p:grpSpPr>
            <p:sp>
              <p:nvSpPr>
                <p:cNvPr id="28" name="椭圆 27"/>
                <p:cNvSpPr/>
                <p:nvPr>
                  <p:custDataLst>
                    <p:tags r:id="rId8"/>
                  </p:custDataLst>
                </p:nvPr>
              </p:nvSpPr>
              <p:spPr>
                <a:xfrm>
                  <a:off x="830" y="1171"/>
                  <a:ext cx="229" cy="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custDataLst>
                    <p:tags r:id="rId9"/>
                  </p:custDataLst>
                </p:nvPr>
              </p:nvSpPr>
              <p:spPr>
                <a:xfrm>
                  <a:off x="830" y="1217"/>
                  <a:ext cx="200" cy="17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 h="247">
                      <a:moveTo>
                        <a:pt x="0" y="99"/>
                      </a:moveTo>
                      <a:cubicBezTo>
                        <a:pt x="-2" y="62"/>
                        <a:pt x="21" y="18"/>
                        <a:pt x="38" y="0"/>
                      </a:cubicBezTo>
                      <a:cubicBezTo>
                        <a:pt x="48" y="105"/>
                        <a:pt x="167" y="198"/>
                        <a:pt x="263" y="192"/>
                      </a:cubicBezTo>
                      <a:cubicBezTo>
                        <a:pt x="238" y="226"/>
                        <a:pt x="187" y="249"/>
                        <a:pt x="148" y="247"/>
                      </a:cubicBezTo>
                      <a:cubicBezTo>
                        <a:pt x="65" y="250"/>
                        <a:pt x="-2" y="174"/>
                        <a:pt x="0" y="99"/>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sp>
          <p:nvSpPr>
            <p:cNvPr id="37" name="文本框 12"/>
            <p:cNvSpPr txBox="1"/>
            <p:nvPr>
              <p:custDataLst>
                <p:tags r:id="rId10"/>
              </p:custDataLst>
            </p:nvPr>
          </p:nvSpPr>
          <p:spPr>
            <a:xfrm rot="21420000">
              <a:off x="1314" y="368"/>
              <a:ext cx="5720" cy="1016"/>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b="1"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rPr>
                <a:t>Be brave to be yourself. </a:t>
              </a:r>
              <a:endParaRPr lang="en-US" altLang="zh-CN" b="1"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b="1"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rPr>
                <a:t>Be patient and trust in the process.</a:t>
              </a:r>
              <a:endParaRPr lang="en-US" altLang="zh-CN" b="1" noProof="0" dirty="0">
                <a:gradFill>
                  <a:gsLst>
                    <a:gs pos="0">
                      <a:srgbClr val="5886E4"/>
                    </a:gs>
                    <a:gs pos="100000">
                      <a:srgbClr val="12B6B5"/>
                    </a:gs>
                  </a:gsLst>
                  <a:lin ang="0" scaled="0"/>
                </a:gradFill>
                <a:effectLst>
                  <a:outerShdw blurRad="38100" dist="25400" dir="5400000" algn="ctr" rotWithShape="0">
                    <a:srgbClr val="6E747A">
                      <a:alpha val="43000"/>
                    </a:srgbClr>
                  </a:outerShdw>
                </a:effectLst>
                <a:uLnTx/>
                <a:uFillTx/>
                <a:latin typeface="Times New Roman" panose="02020603050405020304" pitchFamily="18" charset="0"/>
                <a:ea typeface="演示斜黑体" panose="00000A08000000000000" charset="-122"/>
                <a:cs typeface="Times New Roman" panose="02020603050405020304" pitchFamily="18" charset="0"/>
                <a:sym typeface="+mn-ea"/>
              </a:endParaRPr>
            </a:p>
          </p:txBody>
        </p:sp>
        <p:cxnSp>
          <p:nvCxnSpPr>
            <p:cNvPr id="38" name="直接连接符 37"/>
            <p:cNvCxnSpPr/>
            <p:nvPr/>
          </p:nvCxnSpPr>
          <p:spPr>
            <a:xfrm flipV="1">
              <a:off x="1388" y="1378"/>
              <a:ext cx="3687" cy="211"/>
            </a:xfrm>
            <a:prstGeom prst="line">
              <a:avLst/>
            </a:prstGeom>
            <a:ln w="19050">
              <a:solidFill>
                <a:srgbClr val="1852C0"/>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rot="21420000">
              <a:off x="4400" y="1494"/>
              <a:ext cx="709" cy="153"/>
              <a:chOff x="4333" y="1543"/>
              <a:chExt cx="875" cy="188"/>
            </a:xfrm>
          </p:grpSpPr>
          <p:sp>
            <p:nvSpPr>
              <p:cNvPr id="39" name="椭圆 38"/>
              <p:cNvSpPr/>
              <p:nvPr/>
            </p:nvSpPr>
            <p:spPr>
              <a:xfrm>
                <a:off x="4333" y="1543"/>
                <a:ext cx="186"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custDataLst>
                  <p:tags r:id="rId11"/>
                </p:custDataLst>
              </p:nvPr>
            </p:nvSpPr>
            <p:spPr>
              <a:xfrm>
                <a:off x="4678" y="1545"/>
                <a:ext cx="185" cy="186"/>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custDataLst>
                  <p:tags r:id="rId12"/>
                </p:custDataLst>
              </p:nvPr>
            </p:nvSpPr>
            <p:spPr>
              <a:xfrm>
                <a:off x="5023" y="1544"/>
                <a:ext cx="185" cy="187"/>
              </a:xfrm>
              <a:prstGeom prst="ellipse">
                <a:avLst/>
              </a:prstGeom>
              <a:noFill/>
              <a:ln>
                <a:solidFill>
                  <a:srgbClr val="185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 name="文本框 2"/>
          <p:cNvSpPr txBox="1"/>
          <p:nvPr/>
        </p:nvSpPr>
        <p:spPr>
          <a:xfrm>
            <a:off x="4229100" y="4402455"/>
            <a:ext cx="7666990" cy="1977390"/>
          </a:xfrm>
          <a:prstGeom prst="rect">
            <a:avLst/>
          </a:prstGeom>
          <a:solidFill>
            <a:schemeClr val="accent3">
              <a:lumMod val="50000"/>
            </a:schemeClr>
          </a:solidFill>
        </p:spPr>
        <p:txBody>
          <a:bodyPr wrap="square" rtlCol="0" anchor="t">
            <a:noAutofit/>
          </a:bodyPr>
          <a:p>
            <a:r>
              <a:rPr lang="en-US" altLang="zh-CN" sz="2000" b="1">
                <a:solidFill>
                  <a:srgbClr val="FFFF00"/>
                </a:solidFill>
              </a:rPr>
              <a:t>       Today we finish our class with this short clip. Hong Wang’s journey teaches us: bravery is far more than being excellent all the time. It lies in facing self-doubt, keeping faith in our own thinking, and giving ourselves time to grow.</a:t>
            </a:r>
            <a:endParaRPr lang="en-US" altLang="zh-CN" sz="2000" b="1">
              <a:solidFill>
                <a:srgbClr val="FFFF00"/>
              </a:solidFill>
            </a:endParaRPr>
          </a:p>
          <a:p>
            <a:r>
              <a:rPr lang="en-US" altLang="zh-CN" sz="2000" b="1">
                <a:solidFill>
                  <a:srgbClr val="FFFF00"/>
                </a:solidFill>
              </a:rPr>
              <a:t>       As you step into the new semester, keep in mind: Be brave to be yourself. Be patient and trust in the process.</a:t>
            </a:r>
            <a:endParaRPr lang="en-US" altLang="zh-CN" sz="2000" b="1">
              <a:solidFill>
                <a:srgbClr val="FFFF00"/>
              </a:solidFill>
            </a:endParaRPr>
          </a:p>
          <a:p>
            <a:r>
              <a:rPr lang="en-US" altLang="zh-CN" sz="2000" b="1">
                <a:solidFill>
                  <a:srgbClr val="FFFF00"/>
                </a:solidFill>
              </a:rPr>
              <a:t>     </a:t>
            </a:r>
            <a:endParaRPr lang="en-US" altLang="zh-CN" sz="2000" b="1">
              <a:solidFill>
                <a:srgbClr val="FFFF00"/>
              </a:solidFill>
            </a:endParaRPr>
          </a:p>
        </p:txBody>
      </p:sp>
      <p:pic>
        <p:nvPicPr>
          <p:cNvPr id="12" name="图片 6" descr="logo横版 png"/>
          <p:cNvPicPr>
            <a:picLocks noChangeAspect="1"/>
          </p:cNvPicPr>
          <p:nvPr/>
        </p:nvPicPr>
        <p:blipFill>
          <a:blip r:embed="rId13"/>
          <a:stretch>
            <a:fillRect/>
          </a:stretch>
        </p:blipFill>
        <p:spPr>
          <a:xfrm>
            <a:off x="11635740" y="63500"/>
            <a:ext cx="528320" cy="558800"/>
          </a:xfrm>
          <a:prstGeom prst="rect">
            <a:avLst/>
          </a:prstGeom>
          <a:noFill/>
          <a:ln w="9525">
            <a:noFill/>
          </a:ln>
        </p:spPr>
      </p:pic>
      <p:pic>
        <p:nvPicPr>
          <p:cNvPr id="13" name="media4">
            <a:hlinkClick r:id="" action="ppaction://media"/>
          </p:cNvPr>
          <p:cNvPicPr/>
          <p:nvPr>
            <a:videoFile r:link="rId14"/>
            <p:extLst>
              <p:ext uri="{DAA4B4D4-6D71-4841-9C94-3DE7FCFB9230}">
                <p14:media xmlns:p14="http://schemas.microsoft.com/office/powerpoint/2010/main" r:link="rId15"/>
              </p:ext>
            </p:extLst>
          </p:nvPr>
        </p:nvPicPr>
        <p:blipFill>
          <a:blip r:embed="rId16"/>
          <a:stretch>
            <a:fillRect/>
          </a:stretch>
        </p:blipFill>
        <p:spPr>
          <a:xfrm>
            <a:off x="4821555" y="350520"/>
            <a:ext cx="6481445" cy="3874770"/>
          </a:xfrm>
          <a:prstGeom prst="rect">
            <a:avLst/>
          </a:prstGeom>
        </p:spPr>
      </p:pic>
    </p:spTree>
    <p:custDataLst>
      <p:tags r:id="rId1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9" fill="hold" display="1">
                  <p:stCondLst>
                    <p:cond delay="indefinite"/>
                  </p:stCondLst>
                  <p:endCondLst>
                    <p:cond evt="onNext">
                      <p:tgtEl>
                        <p:sldTgt/>
                      </p:tgtEl>
                    </p:cond>
                    <p:cond evt="onPrev">
                      <p:tgtEl>
                        <p:sldTgt/>
                      </p:tgtEl>
                    </p:cond>
                  </p:endCondLst>
                </p:cTn>
                <p:tgtEl>
                  <p:spTgt spid="13"/>
                </p:tgtEl>
              </p:cMediaNode>
            </p:video>
            <p:seq concurrent="1" nextAc="seek">
              <p:cTn id="10" restart="whenNotActive" fill="hold" evtFilter="cancelBubble" nodeType="interactiveSeq">
                <p:stCondLst>
                  <p:cond evt="onClick" delay="0">
                    <p:tgtEl>
                      <p:spTgt spid="1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additive="base">
                                        <p:cTn id="14" dur="1" fill="hold"/>
                                        <p:tgtEl>
                                          <p:spTgt spid="13"/>
                                        </p:tgtEl>
                                      </p:cBhvr>
                                    </p:cmd>
                                  </p:childTnLst>
                                </p:cTn>
                              </p:par>
                            </p:childTnLst>
                          </p:cTn>
                        </p:par>
                      </p:childTnLst>
                    </p:cTn>
                  </p:par>
                </p:childTnLst>
              </p:cTn>
              <p:nextCondLst>
                <p:cond evt="onClick" delay="0">
                  <p:tgtEl>
                    <p:spTgt spid="13"/>
                  </p:tgtEl>
                </p:cond>
              </p:nextCondLst>
            </p:seq>
          </p:childTnLst>
        </p:cTn>
      </p:par>
    </p:tnLst>
    <p:bldLst>
      <p:bldP spid="3" grpId="0" animBg="1"/>
      <p:bldP spid="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Think &amp; Share</a:t>
            </a:r>
            <a:endParaRPr lang="en-US" altLang="zh-CN"/>
          </a:p>
          <a:p>
            <a:pPr algn="ctr"/>
            <a:endParaRPr lang="en-US" altLang="zh-CN"/>
          </a:p>
          <a:p>
            <a:pPr algn="ctr"/>
            <a:r>
              <a:rPr lang="en-US" altLang="zh-CN"/>
              <a:t>1. What do you think a top mathematician should be like?</a:t>
            </a:r>
            <a:endParaRPr lang="en-US" altLang="zh-CN"/>
          </a:p>
          <a:p>
            <a:pPr algn="ctr"/>
            <a:r>
              <a:rPr lang="zh-CN" altLang="en-US"/>
              <a:t>你心目中顶尖数学家是什么样子？</a:t>
            </a:r>
            <a:endParaRPr lang="zh-CN" altLang="en-US"/>
          </a:p>
          <a:p>
            <a:pPr algn="ctr"/>
            <a:r>
              <a:rPr lang="en-US" altLang="zh-CN"/>
              <a:t>2. Do you have to be perfect to achieve something great?</a:t>
            </a:r>
            <a:endParaRPr lang="en-US" altLang="zh-CN"/>
          </a:p>
          <a:p>
            <a:pPr algn="ctr"/>
            <a:r>
              <a:rPr lang="zh-CN" altLang="en-US"/>
              <a:t>想要取得成就，人必须事事完美吗？</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p:nvPr/>
        </p:nvPicPr>
        <p:blipFill>
          <a:blip r:embed="rId3"/>
          <a:stretch>
            <a:fillRect/>
          </a:stretch>
        </p:blipFill>
        <p:spPr>
          <a:xfrm rot="1380000">
            <a:off x="-321945" y="-156210"/>
            <a:ext cx="1003300" cy="1660525"/>
          </a:xfrm>
          <a:prstGeom prst="rect">
            <a:avLst/>
          </a:prstGeom>
          <a:noFill/>
          <a:ln w="9525">
            <a:noFill/>
          </a:ln>
        </p:spPr>
      </p:pic>
      <p:sp>
        <p:nvSpPr>
          <p:cNvPr id="10" name="文本框 12"/>
          <p:cNvSpPr txBox="1"/>
          <p:nvPr>
            <p:custDataLst>
              <p:tags r:id="rId4"/>
            </p:custDataLst>
          </p:nvPr>
        </p:nvSpPr>
        <p:spPr>
          <a:xfrm>
            <a:off x="983615" y="194945"/>
            <a:ext cx="7079615"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Be brave to be </a:t>
            </a:r>
            <a:r>
              <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yourself</a:t>
            </a:r>
            <a:r>
              <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 </a:t>
            </a:r>
            <a:endPar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pic>
        <p:nvPicPr>
          <p:cNvPr id="7" name="图片 6"/>
          <p:cNvPicPr>
            <a:picLocks noChangeAspect="1"/>
          </p:cNvPicPr>
          <p:nvPr/>
        </p:nvPicPr>
        <p:blipFill>
          <a:blip r:embed="rId5"/>
          <a:srcRect/>
          <a:stretch>
            <a:fillRect/>
          </a:stretch>
        </p:blipFill>
        <p:spPr>
          <a:xfrm>
            <a:off x="8314055" y="1195705"/>
            <a:ext cx="4430395" cy="5281295"/>
          </a:xfrm>
          <a:prstGeom prst="rect">
            <a:avLst/>
          </a:prstGeom>
        </p:spPr>
      </p:pic>
      <p:sp>
        <p:nvSpPr>
          <p:cNvPr id="8" name="文本框 7"/>
          <p:cNvSpPr txBox="1"/>
          <p:nvPr/>
        </p:nvSpPr>
        <p:spPr>
          <a:xfrm>
            <a:off x="283210" y="1128395"/>
            <a:ext cx="8030845" cy="1938020"/>
          </a:xfrm>
          <a:prstGeom prst="rect">
            <a:avLst/>
          </a:prstGeom>
          <a:noFill/>
        </p:spPr>
        <p:txBody>
          <a:bodyPr wrap="square" rtlCol="0" anchor="t">
            <a:spAutoFit/>
          </a:bodyPr>
          <a:p>
            <a:r>
              <a:rPr lang="en-US" altLang="zh-CN" sz="2000"/>
              <a:t>   </a:t>
            </a:r>
            <a:r>
              <a:rPr lang="en-US" altLang="zh-CN" sz="2400">
                <a:solidFill>
                  <a:srgbClr val="0070C0"/>
                </a:solidFill>
                <a:latin typeface="Times New Roman" panose="02020603050405020304" pitchFamily="18" charset="0"/>
                <a:cs typeface="Times New Roman" panose="02020603050405020304" pitchFamily="18" charset="0"/>
              </a:rPr>
              <a:t>Welcome to our first class of this new semester.</a:t>
            </a:r>
            <a:endParaRPr lang="en-US" altLang="zh-CN" sz="2400">
              <a:solidFill>
                <a:srgbClr val="0070C0"/>
              </a:solidFill>
              <a:latin typeface="Times New Roman" panose="02020603050405020304" pitchFamily="18" charset="0"/>
              <a:cs typeface="Times New Roman" panose="02020603050405020304" pitchFamily="18" charset="0"/>
            </a:endParaRPr>
          </a:p>
          <a:p>
            <a:r>
              <a:rPr lang="en-US" altLang="zh-CN" sz="2400">
                <a:solidFill>
                  <a:srgbClr val="0070C0"/>
                </a:solidFill>
                <a:latin typeface="Times New Roman" panose="02020603050405020304" pitchFamily="18" charset="0"/>
                <a:cs typeface="Times New Roman" panose="02020603050405020304" pitchFamily="18" charset="0"/>
              </a:rPr>
              <a:t>    Today we are going to meet a special female mathematician: Hong Wang, a Fields Medal winner. Many people imagine top mathematicians are always straight-A students and never get stuck in study. But is that real?</a:t>
            </a:r>
            <a:endParaRPr lang="en-US" altLang="zh-CN" sz="2400">
              <a:solidFill>
                <a:srgbClr val="0070C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3210" y="3429000"/>
            <a:ext cx="7678420" cy="1938020"/>
          </a:xfrm>
          <a:prstGeom prst="rect">
            <a:avLst/>
          </a:prstGeom>
          <a:noFill/>
        </p:spPr>
        <p:txBody>
          <a:bodyPr wrap="square" rtlCol="0" anchor="t">
            <a:spAutoFit/>
          </a:bodyPr>
          <a:p>
            <a:r>
              <a:rPr lang="en-US" altLang="zh-CN" sz="2400">
                <a:solidFill>
                  <a:srgbClr val="BF6003"/>
                </a:solidFill>
                <a:latin typeface="Times New Roman" panose="02020603050405020304" pitchFamily="18" charset="0"/>
                <a:cs typeface="Times New Roman" panose="02020603050405020304" pitchFamily="18" charset="0"/>
              </a:rPr>
              <a:t>Think &amp; Share</a:t>
            </a:r>
            <a:endParaRPr lang="en-US" altLang="zh-CN" sz="2400">
              <a:solidFill>
                <a:srgbClr val="BF6003"/>
              </a:solidFill>
              <a:latin typeface="Times New Roman" panose="02020603050405020304" pitchFamily="18" charset="0"/>
              <a:cs typeface="Times New Roman" panose="02020603050405020304" pitchFamily="18" charset="0"/>
            </a:endParaRPr>
          </a:p>
          <a:p>
            <a:r>
              <a:rPr lang="en-US" altLang="zh-CN" sz="2400" b="1">
                <a:solidFill>
                  <a:srgbClr val="BF6003"/>
                </a:solidFill>
                <a:latin typeface="Times New Roman" panose="02020603050405020304" pitchFamily="18" charset="0"/>
                <a:cs typeface="Times New Roman" panose="02020603050405020304" pitchFamily="18" charset="0"/>
              </a:rPr>
              <a:t>1. What do you think a top mathematician should be like?</a:t>
            </a:r>
            <a:endParaRPr lang="en-US" altLang="zh-CN" sz="2400" b="1">
              <a:solidFill>
                <a:srgbClr val="BF6003"/>
              </a:solidFill>
              <a:latin typeface="Times New Roman" panose="02020603050405020304" pitchFamily="18" charset="0"/>
              <a:cs typeface="Times New Roman" panose="02020603050405020304" pitchFamily="18" charset="0"/>
            </a:endParaRPr>
          </a:p>
          <a:p>
            <a:endParaRPr lang="en-US" altLang="zh-CN" sz="2400" b="1">
              <a:solidFill>
                <a:srgbClr val="BF6003"/>
              </a:solidFill>
              <a:latin typeface="Times New Roman" panose="02020603050405020304" pitchFamily="18" charset="0"/>
              <a:cs typeface="Times New Roman" panose="02020603050405020304" pitchFamily="18" charset="0"/>
            </a:endParaRPr>
          </a:p>
          <a:p>
            <a:r>
              <a:rPr lang="en-US" altLang="zh-CN" sz="2400" b="1">
                <a:solidFill>
                  <a:srgbClr val="BF6003"/>
                </a:solidFill>
                <a:latin typeface="Times New Roman" panose="02020603050405020304" pitchFamily="18" charset="0"/>
                <a:cs typeface="Times New Roman" panose="02020603050405020304" pitchFamily="18" charset="0"/>
              </a:rPr>
              <a:t>2. Do you have to be perfect to achieve something great?</a:t>
            </a:r>
            <a:endParaRPr lang="en-US" altLang="zh-CN" sz="2400" b="1">
              <a:solidFill>
                <a:srgbClr val="BF6003"/>
              </a:solidFill>
              <a:latin typeface="Times New Roman" panose="02020603050405020304" pitchFamily="18" charset="0"/>
              <a:cs typeface="Times New Roman" panose="02020603050405020304" pitchFamily="18" charset="0"/>
            </a:endParaRPr>
          </a:p>
          <a:p>
            <a:endParaRPr lang="en-US" altLang="zh-CN" sz="2400" b="1">
              <a:solidFill>
                <a:srgbClr val="BF6003"/>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382905" y="5412105"/>
            <a:ext cx="7680960" cy="829945"/>
          </a:xfrm>
          <a:prstGeom prst="rect">
            <a:avLst/>
          </a:prstGeom>
          <a:noFill/>
        </p:spPr>
        <p:txBody>
          <a:bodyPr wrap="square" rtlCol="0" anchor="t">
            <a:spAutoFit/>
          </a:bodyPr>
          <a:p>
            <a:r>
              <a:rPr lang="en-US" altLang="zh-CN" sz="2400" b="1">
                <a:solidFill>
                  <a:srgbClr val="BF6003"/>
                </a:solidFill>
                <a:latin typeface="Times New Roman" panose="02020603050405020304" pitchFamily="18" charset="0"/>
                <a:cs typeface="Times New Roman" panose="02020603050405020304" pitchFamily="18" charset="0"/>
              </a:rPr>
              <a:t>---You don’t have to be perfect. What matters is to trust youself,  and “be brave to be yourself”.</a:t>
            </a:r>
            <a:endParaRPr lang="en-US" altLang="zh-CN" sz="2400" b="1">
              <a:solidFill>
                <a:srgbClr val="BF6003"/>
              </a:solidFill>
              <a:latin typeface="Times New Roman" panose="02020603050405020304" pitchFamily="18" charset="0"/>
              <a:cs typeface="Times New Roman" panose="02020603050405020304" pitchFamily="18" charset="0"/>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Think &amp; Share</a:t>
            </a:r>
            <a:endParaRPr lang="en-US" altLang="zh-CN"/>
          </a:p>
          <a:p>
            <a:pPr algn="ctr"/>
            <a:endParaRPr lang="en-US" altLang="zh-CN"/>
          </a:p>
          <a:p>
            <a:pPr algn="ctr"/>
            <a:r>
              <a:rPr lang="en-US" altLang="zh-CN"/>
              <a:t>1. What do you think a top mathematician should be like?</a:t>
            </a:r>
            <a:endParaRPr lang="en-US" altLang="zh-CN"/>
          </a:p>
          <a:p>
            <a:pPr algn="ctr"/>
            <a:r>
              <a:rPr lang="zh-CN" altLang="en-US"/>
              <a:t>你心目中顶尖数学家是什么样子？</a:t>
            </a:r>
            <a:endParaRPr lang="zh-CN" altLang="en-US"/>
          </a:p>
          <a:p>
            <a:pPr algn="ctr"/>
            <a:r>
              <a:rPr lang="en-US" altLang="zh-CN"/>
              <a:t>2. Do you have to be perfect to achieve something great?</a:t>
            </a:r>
            <a:endParaRPr lang="en-US" altLang="zh-CN"/>
          </a:p>
          <a:p>
            <a:pPr algn="ctr"/>
            <a:r>
              <a:rPr lang="zh-CN" altLang="en-US"/>
              <a:t>想要取得成就，人必须事事完美吗？</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p:nvPr/>
        </p:nvPicPr>
        <p:blipFill>
          <a:blip r:embed="rId3"/>
          <a:stretch>
            <a:fillRect/>
          </a:stretch>
        </p:blipFill>
        <p:spPr>
          <a:xfrm rot="1380000">
            <a:off x="-321945" y="-156210"/>
            <a:ext cx="1003300" cy="1660525"/>
          </a:xfrm>
          <a:prstGeom prst="rect">
            <a:avLst/>
          </a:prstGeom>
          <a:noFill/>
          <a:ln w="9525">
            <a:noFill/>
          </a:ln>
        </p:spPr>
      </p:pic>
      <p:sp>
        <p:nvSpPr>
          <p:cNvPr id="10" name="文本框 12"/>
          <p:cNvSpPr txBox="1"/>
          <p:nvPr>
            <p:custDataLst>
              <p:tags r:id="rId4"/>
            </p:custDataLst>
          </p:nvPr>
        </p:nvSpPr>
        <p:spPr>
          <a:xfrm>
            <a:off x="983615" y="351155"/>
            <a:ext cx="7079615"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Be brave to be </a:t>
            </a:r>
            <a:r>
              <a:rPr kumimoji="0" lang="en-US" altLang="zh-CN"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yourself</a:t>
            </a:r>
            <a:r>
              <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 </a:t>
            </a:r>
            <a:endParaRPr kumimoji="0" lang="zh-CN" altLang="en-US" sz="3600" b="1"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11" name="文本框 10"/>
          <p:cNvSpPr txBox="1"/>
          <p:nvPr/>
        </p:nvSpPr>
        <p:spPr>
          <a:xfrm>
            <a:off x="283210" y="1444625"/>
            <a:ext cx="7063740" cy="3784600"/>
          </a:xfrm>
          <a:prstGeom prst="rect">
            <a:avLst/>
          </a:prstGeom>
          <a:noFill/>
        </p:spPr>
        <p:txBody>
          <a:bodyPr wrap="square" rtlCol="0" anchor="t">
            <a:spAutoFit/>
          </a:bodyPr>
          <a:p>
            <a:r>
              <a:rPr lang="en-US" altLang="zh-CN" sz="2400">
                <a:solidFill>
                  <a:schemeClr val="tx1"/>
                </a:solidFill>
                <a:latin typeface="Times New Roman" panose="02020603050405020304" pitchFamily="18" charset="0"/>
                <a:cs typeface="Times New Roman" panose="02020603050405020304" pitchFamily="18" charset="0"/>
              </a:rPr>
              <a:t>     Surprisingly, Hong Wang didn’t always get top grades at college. She struggled with different opinions from people around her. Yet she trusted her own thinking, kept patient and finally became a world‑class mathematician.</a:t>
            </a:r>
            <a:endParaRPr lang="en-US" altLang="zh-CN" sz="2400">
              <a:solidFill>
                <a:schemeClr val="tx1"/>
              </a:solidFill>
              <a:latin typeface="Times New Roman" panose="02020603050405020304" pitchFamily="18" charset="0"/>
              <a:cs typeface="Times New Roman" panose="02020603050405020304" pitchFamily="18" charset="0"/>
            </a:endParaRPr>
          </a:p>
          <a:p>
            <a:r>
              <a:rPr lang="en-US" altLang="zh-CN" sz="2400">
                <a:solidFill>
                  <a:schemeClr val="tx1"/>
                </a:solidFill>
                <a:latin typeface="Times New Roman" panose="02020603050405020304" pitchFamily="18" charset="0"/>
                <a:cs typeface="Times New Roman" panose="02020603050405020304" pitchFamily="18" charset="0"/>
              </a:rPr>
              <a:t>  Just as she said, “</a:t>
            </a:r>
            <a:r>
              <a:rPr lang="en-US" altLang="zh-CN" sz="2400" b="1">
                <a:solidFill>
                  <a:srgbClr val="0070C0"/>
                </a:solidFill>
                <a:latin typeface="Times New Roman" panose="02020603050405020304" pitchFamily="18" charset="0"/>
                <a:cs typeface="Times New Roman" panose="02020603050405020304" pitchFamily="18" charset="0"/>
              </a:rPr>
              <a:t>May everyone pluck up the courage to bravely pursue what you love</a:t>
            </a:r>
            <a:r>
              <a:rPr lang="en-US" altLang="zh-CN" sz="2400">
                <a:solidFill>
                  <a:schemeClr val="tx1"/>
                </a:solidFill>
                <a:latin typeface="Times New Roman" panose="02020603050405020304" pitchFamily="18" charset="0"/>
                <a:cs typeface="Times New Roman" panose="02020603050405020304" pitchFamily="18" charset="0"/>
              </a:rPr>
              <a:t>”. Her story tells us: </a:t>
            </a:r>
            <a:r>
              <a:rPr lang="en-US" altLang="zh-CN" sz="2400" u="sng">
                <a:solidFill>
                  <a:schemeClr val="tx1"/>
                </a:solidFill>
                <a:latin typeface="Times New Roman" panose="02020603050405020304" pitchFamily="18" charset="0"/>
                <a:cs typeface="Times New Roman" panose="02020603050405020304" pitchFamily="18" charset="0"/>
              </a:rPr>
              <a:t>we don’t have to be perfect. What matters is to trust ourselves, stick to our own pace, and “</a:t>
            </a:r>
            <a:r>
              <a:rPr lang="en-US" altLang="zh-CN" sz="2400" b="1" u="sng">
                <a:solidFill>
                  <a:srgbClr val="0070C0"/>
                </a:solidFill>
                <a:latin typeface="Times New Roman" panose="02020603050405020304" pitchFamily="18" charset="0"/>
                <a:cs typeface="Times New Roman" panose="02020603050405020304" pitchFamily="18" charset="0"/>
              </a:rPr>
              <a:t>be brave to be yourself</a:t>
            </a:r>
            <a:r>
              <a:rPr lang="en-US" altLang="zh-CN" sz="2400" u="sng">
                <a:solidFill>
                  <a:schemeClr val="tx1"/>
                </a:solidFill>
                <a:latin typeface="Times New Roman" panose="02020603050405020304" pitchFamily="18" charset="0"/>
                <a:cs typeface="Times New Roman" panose="02020603050405020304" pitchFamily="18" charset="0"/>
              </a:rPr>
              <a:t>”</a:t>
            </a:r>
            <a:r>
              <a:rPr lang="en-US" altLang="zh-CN" sz="2400">
                <a:solidFill>
                  <a:schemeClr val="tx1"/>
                </a:solidFill>
                <a:latin typeface="Times New Roman" panose="02020603050405020304" pitchFamily="18" charset="0"/>
                <a:cs typeface="Times New Roman" panose="02020603050405020304" pitchFamily="18" charset="0"/>
              </a:rPr>
              <a:t>. That is exactly our theme for today’s class.</a:t>
            </a:r>
            <a:endParaRPr lang="en-US" altLang="zh-CN" sz="2400">
              <a:solidFill>
                <a:schemeClr val="tx1"/>
              </a:solidFill>
              <a:latin typeface="Times New Roman" panose="02020603050405020304" pitchFamily="18" charset="0"/>
              <a:cs typeface="Times New Roman" panose="02020603050405020304" pitchFamily="18" charset="0"/>
            </a:endParaRPr>
          </a:p>
        </p:txBody>
      </p:sp>
      <p:pic>
        <p:nvPicPr>
          <p:cNvPr id="7" name="图片 6" descr="logo横版 png"/>
          <p:cNvPicPr>
            <a:picLocks noChangeAspect="1"/>
          </p:cNvPicPr>
          <p:nvPr/>
        </p:nvPicPr>
        <p:blipFill>
          <a:blip r:embed="rId5"/>
          <a:stretch>
            <a:fillRect/>
          </a:stretch>
        </p:blipFill>
        <p:spPr>
          <a:xfrm>
            <a:off x="11635740" y="63500"/>
            <a:ext cx="528320" cy="558800"/>
          </a:xfrm>
          <a:prstGeom prst="rect">
            <a:avLst/>
          </a:prstGeom>
          <a:noFill/>
          <a:ln w="9525">
            <a:noFill/>
          </a:ln>
        </p:spPr>
      </p:pic>
      <p:pic>
        <p:nvPicPr>
          <p:cNvPr id="8" name="media1">
            <a:hlinkClick r:id="" action="ppaction://media"/>
          </p:cNvPr>
          <p:cNvPicPr/>
          <p:nvPr>
            <a:videoFile r:link="rId6"/>
            <p:extLst>
              <p:ext uri="{DAA4B4D4-6D71-4841-9C94-3DE7FCFB9230}">
                <p14:media xmlns:p14="http://schemas.microsoft.com/office/powerpoint/2010/main" r:link="rId7"/>
              </p:ext>
            </p:extLst>
          </p:nvPr>
        </p:nvPicPr>
        <p:blipFill>
          <a:blip r:embed="rId8"/>
          <a:stretch>
            <a:fillRect/>
          </a:stretch>
        </p:blipFill>
        <p:spPr>
          <a:xfrm>
            <a:off x="7346950" y="-1120140"/>
            <a:ext cx="4553585" cy="8095615"/>
          </a:xfrm>
          <a:prstGeom prst="rect">
            <a:avLst/>
          </a:prstGeom>
        </p:spPr>
      </p:pic>
    </p:spTree>
    <p:custDataLst>
      <p:tags r:id="rId9"/>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矩形 138"/>
          <p:cNvSpPr/>
          <p:nvPr>
            <p:custDataLst>
              <p:tags r:id="rId1"/>
            </p:custDataLst>
          </p:nvPr>
        </p:nvSpPr>
        <p:spPr>
          <a:xfrm>
            <a:off x="154305" y="-55245"/>
            <a:ext cx="12193270" cy="6840855"/>
          </a:xfrm>
          <a:prstGeom prst="rect">
            <a:avLst/>
          </a:prstGeom>
          <a:blipFill rotWithShape="1">
            <a:blip r:embed="rId2">
              <a:alphaModFix amt="59000"/>
            </a:blip>
            <a:stretch>
              <a:fillRect r="-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p:nvPr/>
        </p:nvPicPr>
        <p:blipFill>
          <a:blip r:embed="rId3"/>
          <a:stretch>
            <a:fillRect/>
          </a:stretch>
        </p:blipFill>
        <p:spPr>
          <a:xfrm rot="1380000">
            <a:off x="-321945" y="-156210"/>
            <a:ext cx="1003300" cy="1660525"/>
          </a:xfrm>
          <a:prstGeom prst="rect">
            <a:avLst/>
          </a:prstGeom>
          <a:noFill/>
          <a:ln w="9525">
            <a:noFill/>
          </a:ln>
        </p:spPr>
      </p:pic>
      <p:sp>
        <p:nvSpPr>
          <p:cNvPr id="3" name="文本框 12"/>
          <p:cNvSpPr txBox="1"/>
          <p:nvPr>
            <p:custDataLst>
              <p:tags r:id="rId4"/>
            </p:custDataLst>
          </p:nvPr>
        </p:nvSpPr>
        <p:spPr>
          <a:xfrm>
            <a:off x="1006475" y="9652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5" name="梯形 4"/>
          <p:cNvSpPr/>
          <p:nvPr>
            <p:custDataLst>
              <p:tags r:id="rId5"/>
            </p:custDataLst>
          </p:nvPr>
        </p:nvSpPr>
        <p:spPr>
          <a:xfrm>
            <a:off x="9845040" y="1270"/>
            <a:ext cx="3197860"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6"/>
            </p:custDataLst>
          </p:nvPr>
        </p:nvSpPr>
        <p:spPr>
          <a:xfrm>
            <a:off x="9988550" y="1270"/>
            <a:ext cx="303149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39395" y="1410970"/>
            <a:ext cx="6296660" cy="452310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rPr>
              <a:t>     As a renowned mathematician and Fields Medal recipient, Professor Wang’s interview “</a:t>
            </a:r>
            <a:r>
              <a:rPr lang="en-US" altLang="zh-CN" sz="2400" i="1">
                <a:latin typeface="Times New Roman" panose="02020603050405020304" pitchFamily="18" charset="0"/>
                <a:cs typeface="Times New Roman" panose="02020603050405020304" pitchFamily="18" charset="0"/>
              </a:rPr>
              <a:t>The Path of Mathematics</a:t>
            </a:r>
            <a:r>
              <a:rPr lang="en-US" altLang="zh-CN" sz="2400">
                <a:latin typeface="Times New Roman" panose="02020603050405020304" pitchFamily="18" charset="0"/>
                <a:cs typeface="Times New Roman" panose="02020603050405020304" pitchFamily="18" charset="0"/>
              </a:rPr>
              <a:t>” records her journey from a student with ordinary grades to a leading scholar. Her story vividly illustrates </a:t>
            </a:r>
            <a:r>
              <a:rPr lang="en-US" altLang="zh-CN" sz="2400">
                <a:solidFill>
                  <a:srgbClr val="0070C0"/>
                </a:solidFill>
                <a:latin typeface="Times New Roman" panose="02020603050405020304" pitchFamily="18" charset="0"/>
                <a:cs typeface="Times New Roman" panose="02020603050405020304" pitchFamily="18" charset="0"/>
              </a:rPr>
              <a:t>how resilience, self-belief, and staying true to one’s curiosity can overcome challenges and redefine success</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Please watch the video, considering the internal and external factors that contributed to her success. </a:t>
            </a:r>
            <a:endParaRPr lang="en-US" altLang="zh-CN" sz="2400">
              <a:latin typeface="Times New Roman" panose="02020603050405020304" pitchFamily="18" charset="0"/>
              <a:cs typeface="Times New Roman" panose="02020603050405020304" pitchFamily="18" charset="0"/>
            </a:endParaRPr>
          </a:p>
          <a:p>
            <a:r>
              <a:rPr lang="en-US" altLang="zh-CN" sz="2400">
                <a:latin typeface="Times New Roman" panose="02020603050405020304" pitchFamily="18" charset="0"/>
                <a:cs typeface="Times New Roman" panose="02020603050405020304" pitchFamily="18" charset="0"/>
              </a:rPr>
              <a:t>   Analyze the interview based on the theme </a:t>
            </a:r>
            <a:r>
              <a:rPr lang="en-US" altLang="zh-CN" sz="2400" b="1">
                <a:solidFill>
                  <a:srgbClr val="C00000"/>
                </a:solidFill>
                <a:latin typeface="Times New Roman" panose="02020603050405020304" pitchFamily="18" charset="0"/>
                <a:cs typeface="Times New Roman" panose="02020603050405020304" pitchFamily="18" charset="0"/>
              </a:rPr>
              <a:t>“Be Brave to Be Yourself”</a:t>
            </a:r>
            <a:r>
              <a:rPr lang="en-US" altLang="zh-CN" sz="2400">
                <a:latin typeface="Times New Roman" panose="02020603050405020304" pitchFamily="18" charset="0"/>
                <a:cs typeface="Times New Roman" panose="02020603050405020304" pitchFamily="18" charset="0"/>
              </a:rPr>
              <a:t> and design a mind map.</a:t>
            </a:r>
            <a:endParaRPr lang="en-US" altLang="zh-CN" sz="2400">
              <a:latin typeface="Times New Roman" panose="02020603050405020304" pitchFamily="18" charset="0"/>
              <a:cs typeface="Times New Roman" panose="02020603050405020304" pitchFamily="18" charset="0"/>
            </a:endParaRPr>
          </a:p>
        </p:txBody>
      </p:sp>
      <p:pic>
        <p:nvPicPr>
          <p:cNvPr id="8" name="图片 6" descr="logo横版 png"/>
          <p:cNvPicPr>
            <a:picLocks noChangeAspect="1"/>
          </p:cNvPicPr>
          <p:nvPr/>
        </p:nvPicPr>
        <p:blipFill>
          <a:blip r:embed="rId7"/>
          <a:stretch>
            <a:fillRect/>
          </a:stretch>
        </p:blipFill>
        <p:spPr>
          <a:xfrm>
            <a:off x="11635740" y="63500"/>
            <a:ext cx="528320" cy="558800"/>
          </a:xfrm>
          <a:prstGeom prst="rect">
            <a:avLst/>
          </a:prstGeom>
          <a:noFill/>
          <a:ln w="9525">
            <a:noFill/>
          </a:ln>
        </p:spPr>
      </p:pic>
      <p:pic>
        <p:nvPicPr>
          <p:cNvPr id="9" name="media2">
            <a:hlinkClick r:id="" action="ppaction://media"/>
          </p:cNvPr>
          <p:cNvPicPr/>
          <p:nvPr>
            <a:videoFile r:link="rId8"/>
            <p:extLst>
              <p:ext uri="{DAA4B4D4-6D71-4841-9C94-3DE7FCFB9230}">
                <p14:media xmlns:p14="http://schemas.microsoft.com/office/powerpoint/2010/main" r:link="rId9"/>
              </p:ext>
            </p:extLst>
          </p:nvPr>
        </p:nvPicPr>
        <p:blipFill>
          <a:blip r:embed="rId10"/>
          <a:stretch>
            <a:fillRect/>
          </a:stretch>
        </p:blipFill>
        <p:spPr>
          <a:xfrm>
            <a:off x="6868160" y="864870"/>
            <a:ext cx="4767580" cy="5341620"/>
          </a:xfrm>
          <a:prstGeom prst="rect">
            <a:avLst/>
          </a:prstGeom>
        </p:spPr>
      </p:pic>
    </p:spTree>
    <p:custDataLst>
      <p:tags r:id="rId1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9"/>
                </p:tgtEl>
              </p:cMediaNode>
            </p:vide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2"/>
          <p:cNvSpPr txBox="1"/>
          <p:nvPr>
            <p:custDataLst>
              <p:tags r:id="rId3"/>
            </p:custDataLst>
          </p:nvPr>
        </p:nvSpPr>
        <p:spPr>
          <a:xfrm>
            <a:off x="1006475" y="12700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320675" y="772160"/>
            <a:ext cx="8699500" cy="1753235"/>
          </a:xfrm>
          <a:prstGeom prst="rect">
            <a:avLst/>
          </a:prstGeom>
          <a:solidFill>
            <a:schemeClr val="tx2">
              <a:lumMod val="10000"/>
              <a:lumOff val="90000"/>
            </a:schemeClr>
          </a:solidFill>
          <a:ln>
            <a:solidFill>
              <a:schemeClr val="accent1">
                <a:lumMod val="20000"/>
                <a:lumOff val="80000"/>
              </a:schemeClr>
            </a:solidFill>
          </a:ln>
        </p:spPr>
        <p:txBody>
          <a:bodyPr wrap="square" rtlCol="0" anchor="t">
            <a:spAutoFit/>
          </a:bodyPr>
          <a:p>
            <a:r>
              <a:rPr lang="en-US" altLang="zh-CN" sz="2400">
                <a:latin typeface="Times New Roman" panose="02020603050405020304" pitchFamily="18" charset="0"/>
                <a:cs typeface="Times New Roman" panose="02020603050405020304" pitchFamily="18" charset="0"/>
              </a:rPr>
              <a:t>  I </a:t>
            </a:r>
            <a:r>
              <a:rPr lang="en-US" altLang="zh-CN" sz="2400" b="1">
                <a:solidFill>
                  <a:srgbClr val="C00000"/>
                </a:solidFill>
                <a:latin typeface="Times New Roman" panose="02020603050405020304" pitchFamily="18" charset="0"/>
                <a:cs typeface="Times New Roman" panose="02020603050405020304" pitchFamily="18" charset="0"/>
              </a:rPr>
              <a:t>enjoy</a:t>
            </a:r>
            <a:r>
              <a:rPr lang="en-US" altLang="zh-CN" sz="2400">
                <a:latin typeface="Times New Roman" panose="02020603050405020304" pitchFamily="18" charset="0"/>
                <a:cs typeface="Times New Roman" panose="02020603050405020304" pitchFamily="18" charset="0"/>
              </a:rPr>
              <a:t> studying mathematics because it might be </a:t>
            </a:r>
            <a:r>
              <a:rPr lang="en-US" altLang="zh-CN" sz="2400" b="1">
                <a:solidFill>
                  <a:srgbClr val="0070C0"/>
                </a:solidFill>
                <a:latin typeface="Times New Roman" panose="02020603050405020304" pitchFamily="18" charset="0"/>
                <a:cs typeface="Times New Roman" panose="02020603050405020304" pitchFamily="18" charset="0"/>
              </a:rPr>
              <a:t>challenging</a:t>
            </a:r>
            <a:r>
              <a:rPr lang="en-US" altLang="zh-CN" sz="2400">
                <a:latin typeface="Times New Roman" panose="02020603050405020304" pitchFamily="18" charset="0"/>
                <a:cs typeface="Times New Roman" panose="02020603050405020304" pitchFamily="18" charset="0"/>
              </a:rPr>
              <a:t> but once you spend </a:t>
            </a:r>
            <a:r>
              <a:rPr lang="en-US" altLang="zh-CN" sz="2400" b="1">
                <a:solidFill>
                  <a:srgbClr val="7030A0"/>
                </a:solidFill>
                <a:latin typeface="Times New Roman" panose="02020603050405020304" pitchFamily="18" charset="0"/>
                <a:cs typeface="Times New Roman" panose="02020603050405020304" pitchFamily="18" charset="0"/>
              </a:rPr>
              <a:t>enough</a:t>
            </a:r>
            <a:r>
              <a:rPr lang="en-US" altLang="zh-CN" sz="2400">
                <a:latin typeface="Times New Roman" panose="02020603050405020304" pitchFamily="18" charset="0"/>
                <a:cs typeface="Times New Roman" panose="02020603050405020304" pitchFamily="18" charset="0"/>
              </a:rPr>
              <a:t> time thinking about it, </a:t>
            </a:r>
            <a:r>
              <a:rPr lang="en-US" altLang="zh-CN" sz="2400" b="1">
                <a:solidFill>
                  <a:srgbClr val="7030A0"/>
                </a:solidFill>
                <a:latin typeface="Times New Roman" panose="02020603050405020304" pitchFamily="18" charset="0"/>
                <a:cs typeface="Times New Roman" panose="02020603050405020304" pitchFamily="18" charset="0"/>
              </a:rPr>
              <a:t>suddenly</a:t>
            </a:r>
            <a:r>
              <a:rPr lang="en-US" altLang="zh-CN" sz="2400">
                <a:latin typeface="Times New Roman" panose="02020603050405020304" pitchFamily="18" charset="0"/>
                <a:cs typeface="Times New Roman" panose="02020603050405020304" pitchFamily="18" charset="0"/>
              </a:rPr>
              <a:t> everything becomes so </a:t>
            </a:r>
            <a:r>
              <a:rPr lang="en-US" altLang="zh-CN" sz="2400" b="1">
                <a:solidFill>
                  <a:srgbClr val="0070C0"/>
                </a:solidFill>
                <a:latin typeface="Times New Roman" panose="02020603050405020304" pitchFamily="18" charset="0"/>
                <a:cs typeface="Times New Roman" panose="02020603050405020304" pitchFamily="18" charset="0"/>
              </a:rPr>
              <a:t>simple and elegant</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a:t>    </a:t>
            </a:r>
            <a:r>
              <a:rPr lang="zh-CN" altLang="en-US"/>
              <a:t>我喜欢学习数学，因为它可能很有挑战性，但一旦你花了足够的时间去思考，突然间一切都变得如此简单而优雅。</a:t>
            </a:r>
            <a:endParaRPr lang="zh-CN" altLang="en-US">
              <a:solidFill>
                <a:srgbClr val="BF6003"/>
              </a:solidFill>
            </a:endParaRPr>
          </a:p>
        </p:txBody>
      </p:sp>
      <p:sp>
        <p:nvSpPr>
          <p:cNvPr id="8" name="文本框 7"/>
          <p:cNvSpPr txBox="1"/>
          <p:nvPr/>
        </p:nvSpPr>
        <p:spPr>
          <a:xfrm>
            <a:off x="246380" y="2611755"/>
            <a:ext cx="8549005" cy="3969385"/>
          </a:xfrm>
          <a:prstGeom prst="rect">
            <a:avLst/>
          </a:prstGeom>
          <a:noFill/>
        </p:spPr>
        <p:txBody>
          <a:bodyPr wrap="square" rtlCol="0" anchor="t">
            <a:spAutoFit/>
          </a:bodyPr>
          <a:p>
            <a:pPr algn="l">
              <a:buClrTx/>
              <a:buSzTx/>
            </a:pPr>
            <a:r>
              <a:rPr lang="zh-CN" altLang="en-US" b="1">
                <a:solidFill>
                  <a:srgbClr val="BF6003"/>
                </a:solidFill>
                <a:sym typeface="+mn-ea"/>
              </a:rPr>
              <a:t>1.对照 / 反衬（Antithesis / Contrast）修辞</a:t>
            </a:r>
            <a:endParaRPr lang="zh-CN" altLang="en-US" b="1">
              <a:solidFill>
                <a:srgbClr val="BF6003"/>
              </a:solidFill>
            </a:endParaRPr>
          </a:p>
          <a:p>
            <a:pPr algn="l">
              <a:buClrTx/>
              <a:buSzTx/>
            </a:pPr>
            <a:r>
              <a:rPr lang="zh-CN" altLang="en-US">
                <a:solidFill>
                  <a:srgbClr val="BF6003"/>
                </a:solidFill>
                <a:sym typeface="+mn-ea"/>
              </a:rPr>
              <a:t>   challenging（艰难、晦涩）和simple and elegant（简洁、优美），先抑后扬，清晰呈现数学学习的两个阶段：漫长艰难的思索过程，与豁然开朗后的通透。转折连词 but强化对立，凸显二者的辩证关系：深刻的简洁，恰恰来自前期艰难的思考。</a:t>
            </a:r>
            <a:endParaRPr lang="zh-CN" altLang="en-US">
              <a:solidFill>
                <a:srgbClr val="BF6003"/>
              </a:solidFill>
            </a:endParaRPr>
          </a:p>
          <a:p>
            <a:pPr algn="l">
              <a:buClrTx/>
              <a:buSzTx/>
            </a:pPr>
            <a:r>
              <a:rPr lang="zh-CN" altLang="en-US" b="1">
                <a:solidFill>
                  <a:srgbClr val="BF6003"/>
                </a:solidFill>
                <a:sym typeface="+mn-ea"/>
              </a:rPr>
              <a:t>2.副词 suddenly </a:t>
            </a:r>
            <a:r>
              <a:rPr lang="en-US" altLang="zh-CN" b="1">
                <a:solidFill>
                  <a:srgbClr val="BF6003"/>
                </a:solidFill>
                <a:sym typeface="+mn-ea"/>
              </a:rPr>
              <a:t>   </a:t>
            </a:r>
            <a:endParaRPr lang="en-US" altLang="zh-CN" b="1">
              <a:solidFill>
                <a:srgbClr val="BF6003"/>
              </a:solidFill>
              <a:sym typeface="+mn-ea"/>
            </a:endParaRPr>
          </a:p>
          <a:p>
            <a:pPr algn="l">
              <a:buClrTx/>
              <a:buSzTx/>
            </a:pPr>
            <a:r>
              <a:rPr lang="en-US" altLang="zh-CN" b="1">
                <a:solidFill>
                  <a:srgbClr val="BF6003"/>
                </a:solidFill>
                <a:sym typeface="+mn-ea"/>
              </a:rPr>
              <a:t>   </a:t>
            </a:r>
            <a:r>
              <a:rPr lang="zh-CN" altLang="en-US">
                <a:solidFill>
                  <a:srgbClr val="BF6003"/>
                </a:solidFill>
                <a:sym typeface="+mn-ea"/>
              </a:rPr>
              <a:t>精准刻画</a:t>
            </a:r>
            <a:r>
              <a:rPr lang="en-US" altLang="zh-CN">
                <a:solidFill>
                  <a:srgbClr val="BF6003"/>
                </a:solidFill>
                <a:sym typeface="+mn-ea"/>
              </a:rPr>
              <a:t> “</a:t>
            </a:r>
            <a:r>
              <a:rPr lang="zh-CN" altLang="en-US">
                <a:solidFill>
                  <a:srgbClr val="BF6003"/>
                </a:solidFill>
                <a:sym typeface="+mn-ea"/>
              </a:rPr>
              <a:t>顿悟时刻（aha moment）</a:t>
            </a:r>
            <a:r>
              <a:rPr lang="en-US" altLang="zh-CN">
                <a:solidFill>
                  <a:srgbClr val="BF6003"/>
                </a:solidFill>
                <a:sym typeface="+mn-ea"/>
              </a:rPr>
              <a:t>”</a:t>
            </a:r>
            <a:r>
              <a:rPr lang="zh-CN" altLang="en-US">
                <a:solidFill>
                  <a:srgbClr val="BF6003"/>
                </a:solidFill>
                <a:sym typeface="+mn-ea"/>
              </a:rPr>
              <a:t>，写出长久思索之后灵光乍现的体验，非常贴合科研人的真实感受。</a:t>
            </a:r>
            <a:endParaRPr lang="zh-CN" altLang="en-US">
              <a:solidFill>
                <a:srgbClr val="BF6003"/>
              </a:solidFill>
            </a:endParaRPr>
          </a:p>
          <a:p>
            <a:r>
              <a:rPr lang="en-US" altLang="zh-CN" b="1">
                <a:solidFill>
                  <a:srgbClr val="BF6003"/>
                </a:solidFill>
                <a:sym typeface="+mn-ea"/>
              </a:rPr>
              <a:t>3.elegant </a:t>
            </a:r>
            <a:r>
              <a:rPr lang="zh-CN" altLang="en-US" b="1">
                <a:solidFill>
                  <a:srgbClr val="BF6003"/>
                </a:solidFill>
                <a:sym typeface="+mn-ea"/>
              </a:rPr>
              <a:t>属于概念隐喻（</a:t>
            </a:r>
            <a:r>
              <a:rPr lang="en-US" altLang="zh-CN" b="1">
                <a:solidFill>
                  <a:srgbClr val="BF6003"/>
                </a:solidFill>
                <a:sym typeface="+mn-ea"/>
              </a:rPr>
              <a:t>Conceptual Metaphor）</a:t>
            </a:r>
            <a:endParaRPr lang="en-US" altLang="zh-CN" b="1">
              <a:solidFill>
                <a:srgbClr val="BF6003"/>
              </a:solidFill>
              <a:sym typeface="+mn-ea"/>
            </a:endParaRPr>
          </a:p>
          <a:p>
            <a:r>
              <a:rPr lang="en-US" altLang="zh-CN">
                <a:solidFill>
                  <a:srgbClr val="BF6003"/>
                </a:solidFill>
                <a:sym typeface="+mn-ea"/>
              </a:rPr>
              <a:t>   </a:t>
            </a:r>
            <a:r>
              <a:rPr lang="zh-CN" altLang="en-US">
                <a:solidFill>
                  <a:srgbClr val="BF6003"/>
                </a:solidFill>
                <a:sym typeface="+mn-ea"/>
              </a:rPr>
              <a:t>本用来形容人、举止、艺术品 “优雅”，这里隐喻数学理论、证明思路，将抽象的数学逻辑视作审美对象，打破 “数学只有计算、没有美感” 的刻板印象，把理性推演上升到美学层面。</a:t>
            </a:r>
            <a:endParaRPr lang="zh-CN" altLang="en-US">
              <a:solidFill>
                <a:srgbClr val="BF6003"/>
              </a:solidFill>
              <a:sym typeface="+mn-ea"/>
            </a:endParaRPr>
          </a:p>
          <a:p>
            <a:r>
              <a:rPr lang="en-US" altLang="zh-CN" b="1">
                <a:solidFill>
                  <a:srgbClr val="BF6003"/>
                </a:solidFill>
                <a:sym typeface="+mn-ea"/>
              </a:rPr>
              <a:t>4.enjoy</a:t>
            </a:r>
            <a:r>
              <a:rPr lang="zh-CN" altLang="en-US" b="1">
                <a:solidFill>
                  <a:srgbClr val="BF6003"/>
                </a:solidFill>
                <a:sym typeface="+mn-ea"/>
              </a:rPr>
              <a:t>解释热爱数学的底层根源</a:t>
            </a:r>
            <a:endParaRPr lang="zh-CN" altLang="en-US" b="1">
              <a:solidFill>
                <a:srgbClr val="BF6003"/>
              </a:solidFill>
              <a:sym typeface="+mn-ea"/>
            </a:endParaRPr>
          </a:p>
          <a:p>
            <a:r>
              <a:rPr lang="en-US" altLang="zh-CN">
                <a:solidFill>
                  <a:srgbClr val="BF6003"/>
                </a:solidFill>
                <a:sym typeface="+mn-ea"/>
              </a:rPr>
              <a:t>    </a:t>
            </a:r>
            <a:r>
              <a:rPr lang="zh-CN" altLang="en-US">
                <a:solidFill>
                  <a:srgbClr val="BF6003"/>
                </a:solidFill>
                <a:sym typeface="+mn-ea"/>
              </a:rPr>
              <a:t>王虹喜爱数学，源于一种独特体验：持续深度思考后，得以窥见世界底层逻辑井然、简约和谐的秩序之美。这份理性审美，是支撑她长期面对学术困境的内在动力。</a:t>
            </a:r>
            <a:endParaRPr lang="zh-CN" altLang="en-US">
              <a:solidFill>
                <a:srgbClr val="BF6003"/>
              </a:solidFill>
              <a:sym typeface="+mn-ea"/>
            </a:endParaRPr>
          </a:p>
        </p:txBody>
      </p:sp>
      <p:pic>
        <p:nvPicPr>
          <p:cNvPr id="2" name="图片 1"/>
          <p:cNvPicPr/>
          <p:nvPr/>
        </p:nvPicPr>
        <p:blipFill>
          <a:blip r:embed="rId4"/>
          <a:stretch>
            <a:fillRect/>
          </a:stretch>
        </p:blipFill>
        <p:spPr>
          <a:xfrm rot="1380000">
            <a:off x="-321945" y="-156210"/>
            <a:ext cx="1003300" cy="1660525"/>
          </a:xfrm>
          <a:prstGeom prst="rect">
            <a:avLst/>
          </a:prstGeom>
          <a:noFill/>
          <a:ln w="9525">
            <a:noFill/>
          </a:ln>
        </p:spPr>
      </p:pic>
      <p:pic>
        <p:nvPicPr>
          <p:cNvPr id="7" name="图片 6"/>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9" name="文本框 8"/>
          <p:cNvSpPr txBox="1"/>
          <p:nvPr/>
        </p:nvSpPr>
        <p:spPr>
          <a:xfrm>
            <a:off x="8980805" y="5045075"/>
            <a:ext cx="3251200" cy="1322070"/>
          </a:xfrm>
          <a:prstGeom prst="rect">
            <a:avLst/>
          </a:prstGeom>
          <a:noFill/>
        </p:spPr>
        <p:txBody>
          <a:bodyPr wrap="square" rtlCol="0" anchor="t">
            <a:spAutoFit/>
          </a:bodyPr>
          <a:p>
            <a:r>
              <a:rPr lang="en-US" altLang="zh-CN" sz="2000" b="1">
                <a:solidFill>
                  <a:schemeClr val="bg1"/>
                </a:solidFill>
              </a:rPr>
              <a:t>Be brave </a:t>
            </a:r>
            <a:r>
              <a:rPr lang="en-US" altLang="zh-CN" sz="2000" b="1">
                <a:solidFill>
                  <a:srgbClr val="FFFF00"/>
                </a:solidFill>
              </a:rPr>
              <a:t>to stick to your passion</a:t>
            </a:r>
            <a:r>
              <a:rPr lang="en-US" altLang="zh-CN" sz="2000" b="1">
                <a:solidFill>
                  <a:schemeClr val="bg1"/>
                </a:solidFill>
              </a:rPr>
              <a:t>. Do not fear difficulties on the way to what you love.</a:t>
            </a:r>
            <a:endParaRPr lang="en-US" altLang="zh-CN" sz="2000" b="1">
              <a:solidFill>
                <a:schemeClr val="bg1"/>
              </a:solidFill>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10" name="文本框 12"/>
          <p:cNvSpPr txBox="1"/>
          <p:nvPr>
            <p:custDataLst>
              <p:tags r:id="rId1"/>
            </p:custDataLst>
          </p:nvPr>
        </p:nvSpPr>
        <p:spPr>
          <a:xfrm>
            <a:off x="1006475" y="12700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83185" y="815975"/>
            <a:ext cx="9092565" cy="3138170"/>
          </a:xfrm>
          <a:prstGeom prst="rect">
            <a:avLst/>
          </a:prstGeom>
          <a:solidFill>
            <a:schemeClr val="tx2">
              <a:lumMod val="10000"/>
              <a:lumOff val="90000"/>
            </a:schemeClr>
          </a:solidFill>
          <a:ln>
            <a:solidFill>
              <a:schemeClr val="accent1">
                <a:lumMod val="20000"/>
                <a:lumOff val="80000"/>
              </a:schemeClr>
            </a:solidFill>
          </a:ln>
        </p:spPr>
        <p:txBody>
          <a:bodyPr wrap="square" rtlCol="0" anchor="t">
            <a:spAutoFit/>
          </a:bodyPr>
          <a:p>
            <a:r>
              <a:rPr lang="en-US" altLang="zh-CN" sz="2400">
                <a:latin typeface="Times New Roman" panose="02020603050405020304" pitchFamily="18" charset="0"/>
                <a:cs typeface="Times New Roman" panose="02020603050405020304" pitchFamily="18" charset="0"/>
              </a:rPr>
              <a:t>   He told me that if I have any difficulty on reading, I could just collect them and ask him in the next meeting. That was the first time I realized I didn't have to </a:t>
            </a:r>
            <a:r>
              <a:rPr lang="en-US" altLang="zh-CN" sz="2400" b="1">
                <a:solidFill>
                  <a:srgbClr val="C00000"/>
                </a:solidFill>
                <a:latin typeface="Times New Roman" panose="02020603050405020304" pitchFamily="18" charset="0"/>
                <a:cs typeface="Times New Roman" panose="02020603050405020304" pitchFamily="18" charset="0"/>
              </a:rPr>
              <a:t>figure out everything by myself </a:t>
            </a:r>
            <a:r>
              <a:rPr lang="en-US" altLang="zh-CN" sz="2400">
                <a:latin typeface="Times New Roman" panose="02020603050405020304" pitchFamily="18" charset="0"/>
                <a:cs typeface="Times New Roman" panose="02020603050405020304" pitchFamily="18" charset="0"/>
              </a:rPr>
              <a:t>and someone is there willing to help me. And this gives me some </a:t>
            </a:r>
            <a:r>
              <a:rPr lang="en-US" altLang="zh-CN" sz="2400" b="1">
                <a:solidFill>
                  <a:srgbClr val="0070C0"/>
                </a:solidFill>
                <a:latin typeface="Times New Roman" panose="02020603050405020304" pitchFamily="18" charset="0"/>
                <a:cs typeface="Times New Roman" panose="02020603050405020304" pitchFamily="18" charset="0"/>
              </a:rPr>
              <a:t>reassurance</a:t>
            </a:r>
            <a:r>
              <a:rPr lang="en-US" altLang="zh-CN" sz="2400">
                <a:latin typeface="Times New Roman" panose="02020603050405020304" pitchFamily="18" charset="0"/>
                <a:cs typeface="Times New Roman" panose="02020603050405020304" pitchFamily="18" charset="0"/>
              </a:rPr>
              <a:t> and I became </a:t>
            </a:r>
            <a:r>
              <a:rPr lang="en-US" altLang="zh-CN" sz="2400" b="1">
                <a:solidFill>
                  <a:srgbClr val="0070C0"/>
                </a:solidFill>
                <a:latin typeface="Times New Roman" panose="02020603050405020304" pitchFamily="18" charset="0"/>
                <a:cs typeface="Times New Roman" panose="02020603050405020304" pitchFamily="18" charset="0"/>
              </a:rPr>
              <a:t>more patient</a:t>
            </a:r>
            <a:r>
              <a:rPr lang="en-US" altLang="zh-CN" sz="2400">
                <a:latin typeface="Times New Roman" panose="02020603050405020304" pitchFamily="18" charset="0"/>
                <a:cs typeface="Times New Roman" panose="02020603050405020304" pitchFamily="18" charset="0"/>
              </a:rPr>
              <a:t> and </a:t>
            </a:r>
            <a:r>
              <a:rPr lang="en-US" altLang="zh-CN" sz="2400" b="1">
                <a:solidFill>
                  <a:srgbClr val="0070C0"/>
                </a:solidFill>
                <a:latin typeface="Times New Roman" panose="02020603050405020304" pitchFamily="18" charset="0"/>
                <a:cs typeface="Times New Roman" panose="02020603050405020304" pitchFamily="18" charset="0"/>
              </a:rPr>
              <a:t>less nervous</a:t>
            </a:r>
            <a:r>
              <a:rPr lang="en-US" altLang="zh-CN" sz="2400">
                <a:latin typeface="Times New Roman" panose="02020603050405020304" pitchFamily="18" charset="0"/>
                <a:cs typeface="Times New Roman" panose="02020603050405020304" pitchFamily="18" charset="0"/>
              </a:rPr>
              <a:t>. In the end, I was able to </a:t>
            </a:r>
            <a:r>
              <a:rPr lang="en-US" altLang="zh-CN" sz="2400" b="1">
                <a:solidFill>
                  <a:srgbClr val="C00000"/>
                </a:solidFill>
                <a:latin typeface="Times New Roman" panose="02020603050405020304" pitchFamily="18" charset="0"/>
                <a:cs typeface="Times New Roman" panose="02020603050405020304" pitchFamily="18" charset="0"/>
              </a:rPr>
              <a:t>figure out most of the math by myself</a:t>
            </a:r>
            <a:r>
              <a:rPr lang="en-US" altLang="zh-CN" sz="2400">
                <a:latin typeface="Times New Roman" panose="02020603050405020304" pitchFamily="18" charset="0"/>
                <a:cs typeface="Times New Roman" panose="02020603050405020304" pitchFamily="18" charset="0"/>
              </a:rPr>
              <a:t>.</a:t>
            </a:r>
            <a:r>
              <a:rPr lang="en-US" altLang="zh-CN"/>
              <a:t>    </a:t>
            </a:r>
            <a:endParaRPr lang="en-US" altLang="zh-CN"/>
          </a:p>
          <a:p>
            <a:r>
              <a:rPr lang="en-US" altLang="zh-CN"/>
              <a:t>     </a:t>
            </a:r>
            <a:r>
              <a:rPr lang="zh-CN" altLang="en-US"/>
              <a:t>他告诉我，如果我在阅读中遇到任何困难，可以把问题收集起来，在下次会面时问他。那是我第一次意识到，我不必独自解决所有问题，有人愿意帮助我。这给了我一些安心，我变得更加耐心，也不再那么紧张了。最终，我能够自己解决大部分数学问题。</a:t>
            </a:r>
            <a:endParaRPr lang="zh-CN" altLang="en-US"/>
          </a:p>
        </p:txBody>
      </p:sp>
      <p:sp>
        <p:nvSpPr>
          <p:cNvPr id="8" name="文本框 7"/>
          <p:cNvSpPr txBox="1"/>
          <p:nvPr/>
        </p:nvSpPr>
        <p:spPr>
          <a:xfrm>
            <a:off x="83185" y="4054475"/>
            <a:ext cx="8667750" cy="2306955"/>
          </a:xfrm>
          <a:prstGeom prst="rect">
            <a:avLst/>
          </a:prstGeom>
          <a:noFill/>
        </p:spPr>
        <p:txBody>
          <a:bodyPr wrap="square" rtlCol="0" anchor="t">
            <a:spAutoFit/>
          </a:bodyPr>
          <a:p>
            <a:pPr algn="l">
              <a:buClrTx/>
              <a:buSzTx/>
            </a:pPr>
            <a:r>
              <a:rPr lang="zh-CN" altLang="en-US" b="1">
                <a:solidFill>
                  <a:srgbClr val="BF6003"/>
                </a:solidFill>
                <a:sym typeface="+mn-ea"/>
              </a:rPr>
              <a:t>1.</a:t>
            </a:r>
            <a:r>
              <a:rPr lang="zh-CN" altLang="en-US">
                <a:solidFill>
                  <a:srgbClr val="BF6003"/>
                </a:solidFill>
                <a:sym typeface="+mn-ea"/>
              </a:rPr>
              <a:t>  </a:t>
            </a:r>
            <a:r>
              <a:rPr lang="zh-CN" altLang="en-US" b="1">
                <a:solidFill>
                  <a:srgbClr val="BF6003"/>
                </a:solidFill>
                <a:sym typeface="+mn-ea"/>
              </a:rPr>
              <a:t>关键词重复与语义呼应</a:t>
            </a:r>
            <a:endParaRPr lang="zh-CN" altLang="en-US" b="1">
              <a:solidFill>
                <a:srgbClr val="BF6003"/>
              </a:solidFill>
              <a:sym typeface="+mn-ea"/>
            </a:endParaRPr>
          </a:p>
          <a:p>
            <a:pPr algn="l">
              <a:buClrTx/>
              <a:buSzTx/>
            </a:pPr>
            <a:r>
              <a:rPr lang="zh-CN" altLang="en-US" b="1">
                <a:solidFill>
                  <a:srgbClr val="BF6003"/>
                </a:solidFill>
                <a:sym typeface="+mn-ea"/>
              </a:rPr>
              <a:t> </a:t>
            </a:r>
            <a:r>
              <a:rPr lang="en-US" altLang="zh-CN" b="1">
                <a:solidFill>
                  <a:srgbClr val="BF6003"/>
                </a:solidFill>
                <a:sym typeface="+mn-ea"/>
              </a:rPr>
              <a:t>   </a:t>
            </a:r>
            <a:r>
              <a:rPr lang="en-US" altLang="zh-CN">
                <a:solidFill>
                  <a:srgbClr val="BF6003"/>
                </a:solidFill>
                <a:sym typeface="+mn-ea"/>
              </a:rPr>
              <a:t>figure out everything by myself`</a:t>
            </a:r>
            <a:r>
              <a:rPr lang="zh-CN" altLang="en-US">
                <a:solidFill>
                  <a:srgbClr val="BF6003"/>
                </a:solidFill>
                <a:sym typeface="+mn-ea"/>
              </a:rPr>
              <a:t>与 </a:t>
            </a:r>
            <a:r>
              <a:rPr lang="en-US" altLang="zh-CN">
                <a:solidFill>
                  <a:srgbClr val="BF6003"/>
                </a:solidFill>
                <a:sym typeface="+mn-ea"/>
              </a:rPr>
              <a:t>figure out most of the math by myself`</a:t>
            </a:r>
            <a:r>
              <a:rPr lang="zh-CN" altLang="en-US">
                <a:solidFill>
                  <a:srgbClr val="BF6003"/>
                </a:solidFill>
                <a:sym typeface="+mn-ea"/>
              </a:rPr>
              <a:t>前后遥相呼应，形成巧妙闭环：从强求独立解决</a:t>
            </a:r>
            <a:r>
              <a:rPr lang="zh-CN" altLang="en-US" u="sng">
                <a:solidFill>
                  <a:srgbClr val="BF6003"/>
                </a:solidFill>
                <a:sym typeface="+mn-ea"/>
              </a:rPr>
              <a:t>全部问题</a:t>
            </a:r>
            <a:r>
              <a:rPr lang="zh-CN" altLang="en-US">
                <a:solidFill>
                  <a:srgbClr val="BF6003"/>
                </a:solidFill>
                <a:sym typeface="+mn-ea"/>
              </a:rPr>
              <a:t>，放下执念后，反而有能力独立解决</a:t>
            </a:r>
            <a:r>
              <a:rPr lang="zh-CN" altLang="en-US" u="sng">
                <a:solidFill>
                  <a:srgbClr val="BF6003"/>
                </a:solidFill>
                <a:sym typeface="+mn-ea"/>
              </a:rPr>
              <a:t>大部分问题</a:t>
            </a:r>
            <a:r>
              <a:rPr lang="zh-CN" altLang="en-US">
                <a:solidFill>
                  <a:srgbClr val="BF6003"/>
                </a:solidFill>
                <a:sym typeface="+mn-ea"/>
              </a:rPr>
              <a:t>。前后对比极具思辨张力，是本段最精妙的语言设计。</a:t>
            </a:r>
            <a:endParaRPr lang="zh-CN" altLang="en-US">
              <a:solidFill>
                <a:srgbClr val="BF6003"/>
              </a:solidFill>
              <a:sym typeface="+mn-ea"/>
            </a:endParaRPr>
          </a:p>
          <a:p>
            <a:pPr algn="l">
              <a:buClrTx/>
              <a:buSzTx/>
            </a:pPr>
            <a:r>
              <a:rPr lang="zh-CN" altLang="en-US" b="1">
                <a:solidFill>
                  <a:srgbClr val="BF6003"/>
                </a:solidFill>
                <a:sym typeface="+mn-ea"/>
              </a:rPr>
              <a:t>2.良性师生关系的真正价值：提供良好情绪价值，赋能自主思考能力</a:t>
            </a:r>
            <a:endParaRPr lang="zh-CN" altLang="en-US" b="1">
              <a:solidFill>
                <a:srgbClr val="BF6003"/>
              </a:solidFill>
              <a:sym typeface="+mn-ea"/>
            </a:endParaRPr>
          </a:p>
          <a:p>
            <a:pPr algn="l">
              <a:buClrTx/>
              <a:buSzTx/>
            </a:pPr>
            <a:r>
              <a:rPr lang="zh-CN" altLang="en-US">
                <a:solidFill>
                  <a:srgbClr val="BF6003"/>
                </a:solidFill>
                <a:sym typeface="+mn-ea"/>
              </a:rPr>
              <a:t> </a:t>
            </a:r>
            <a:r>
              <a:rPr lang="en-US" altLang="zh-CN">
                <a:solidFill>
                  <a:srgbClr val="BF6003"/>
                </a:solidFill>
                <a:sym typeface="+mn-ea"/>
              </a:rPr>
              <a:t>   </a:t>
            </a:r>
            <a:r>
              <a:rPr lang="zh-CN" altLang="en-US">
                <a:solidFill>
                  <a:srgbClr val="BF6003"/>
                </a:solidFill>
                <a:sym typeface="+mn-ea"/>
              </a:rPr>
              <a:t>导师并非直接灌输答案，而是提供稳定沟通渠道和良好情绪价值。优质指导的终极目标，不是替学生解决问题，而是帮助学生调整心态，让学生</a:t>
            </a:r>
            <a:r>
              <a:rPr lang="en-US" altLang="zh-CN">
                <a:solidFill>
                  <a:srgbClr val="BF6003"/>
                </a:solidFill>
                <a:sym typeface="+mn-ea"/>
              </a:rPr>
              <a:t>reassurance（</a:t>
            </a:r>
            <a:r>
              <a:rPr lang="zh-CN" altLang="en-US">
                <a:solidFill>
                  <a:srgbClr val="BF6003"/>
                </a:solidFill>
                <a:sym typeface="+mn-ea"/>
              </a:rPr>
              <a:t>安心），最终依然拥有独立研究的能力。外力帮助是桥梁，最终的探索主体依旧是自己。</a:t>
            </a:r>
            <a:endParaRPr lang="zh-CN" altLang="en-US">
              <a:solidFill>
                <a:srgbClr val="BF6003"/>
              </a:solidFill>
              <a:sym typeface="+mn-ea"/>
            </a:endParaRPr>
          </a:p>
        </p:txBody>
      </p:sp>
      <p:pic>
        <p:nvPicPr>
          <p:cNvPr id="2" name="图片 1"/>
          <p:cNvPicPr/>
          <p:nvPr/>
        </p:nvPicPr>
        <p:blipFill>
          <a:blip r:embed="rId2"/>
          <a:stretch>
            <a:fillRect/>
          </a:stretch>
        </p:blipFill>
        <p:spPr>
          <a:xfrm rot="1380000">
            <a:off x="-321945" y="-156210"/>
            <a:ext cx="1003300" cy="1660525"/>
          </a:xfrm>
          <a:prstGeom prst="rect">
            <a:avLst/>
          </a:prstGeom>
          <a:noFill/>
          <a:ln w="9525">
            <a:noFill/>
          </a:ln>
        </p:spPr>
      </p:pic>
      <p:sp>
        <p:nvSpPr>
          <p:cNvPr id="5" name="梯形 4"/>
          <p:cNvSpPr/>
          <p:nvPr>
            <p:custDataLst>
              <p:tags r:id="rId3"/>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4"/>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7" name="文本框 6"/>
          <p:cNvSpPr txBox="1"/>
          <p:nvPr/>
        </p:nvSpPr>
        <p:spPr>
          <a:xfrm>
            <a:off x="9043670" y="5162550"/>
            <a:ext cx="3099435" cy="1014730"/>
          </a:xfrm>
          <a:prstGeom prst="rect">
            <a:avLst/>
          </a:prstGeom>
          <a:noFill/>
        </p:spPr>
        <p:txBody>
          <a:bodyPr wrap="square" rtlCol="0" anchor="t">
            <a:spAutoFit/>
          </a:bodyPr>
          <a:p>
            <a:r>
              <a:rPr lang="en-US" altLang="zh-CN" sz="2000" b="1">
                <a:solidFill>
                  <a:schemeClr val="bg1"/>
                </a:solidFill>
              </a:rPr>
              <a:t>Be brave </a:t>
            </a:r>
            <a:r>
              <a:rPr lang="en-US" altLang="zh-CN" sz="2000" b="1">
                <a:solidFill>
                  <a:srgbClr val="FFFF00"/>
                </a:solidFill>
              </a:rPr>
              <a:t>to accept your weaknesses</a:t>
            </a:r>
            <a:r>
              <a:rPr lang="en-US" altLang="zh-CN" sz="2000" b="1">
                <a:solidFill>
                  <a:schemeClr val="bg1"/>
                </a:solidFill>
              </a:rPr>
              <a:t> and </a:t>
            </a:r>
            <a:r>
              <a:rPr lang="en-US" altLang="zh-CN" sz="2000" b="1">
                <a:solidFill>
                  <a:srgbClr val="FFFF00"/>
                </a:solidFill>
              </a:rPr>
              <a:t>embrace help</a:t>
            </a:r>
            <a:r>
              <a:rPr lang="en-US" altLang="zh-CN" sz="2000" b="1">
                <a:solidFill>
                  <a:schemeClr val="bg1"/>
                </a:solidFill>
              </a:rPr>
              <a:t>.</a:t>
            </a:r>
            <a:endParaRPr lang="en-US" altLang="zh-CN" sz="2000" b="1">
              <a:solidFill>
                <a:schemeClr val="bg1"/>
              </a:solidFill>
            </a:endParaRPr>
          </a:p>
        </p:txBody>
      </p:sp>
      <p:pic>
        <p:nvPicPr>
          <p:cNvPr id="9"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10" name="文本框 12"/>
          <p:cNvSpPr txBox="1"/>
          <p:nvPr>
            <p:custDataLst>
              <p:tags r:id="rId1"/>
            </p:custDataLst>
          </p:nvPr>
        </p:nvSpPr>
        <p:spPr>
          <a:xfrm>
            <a:off x="1006475" y="12700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83185" y="815975"/>
            <a:ext cx="9092565" cy="2768600"/>
          </a:xfrm>
          <a:prstGeom prst="rect">
            <a:avLst/>
          </a:prstGeom>
          <a:solidFill>
            <a:schemeClr val="tx2">
              <a:lumMod val="10000"/>
              <a:lumOff val="90000"/>
            </a:schemeClr>
          </a:solidFill>
          <a:ln>
            <a:solidFill>
              <a:schemeClr val="accent1">
                <a:lumMod val="20000"/>
                <a:lumOff val="80000"/>
              </a:schemeClr>
            </a:solidFill>
          </a:ln>
        </p:spPr>
        <p:txBody>
          <a:bodyPr wrap="square" rtlCol="0" anchor="t">
            <a:spAutoFit/>
          </a:bodyPr>
          <a:p>
            <a:r>
              <a:rPr lang="en-US" altLang="zh-CN" sz="2400">
                <a:latin typeface="Times New Roman" panose="02020603050405020304" pitchFamily="18" charset="0"/>
                <a:cs typeface="Times New Roman" panose="02020603050405020304" pitchFamily="18" charset="0"/>
              </a:rPr>
              <a:t>   My role model in mathematics is </a:t>
            </a:r>
            <a:r>
              <a:rPr lang="en-US" altLang="zh-CN" sz="2400" b="1">
                <a:solidFill>
                  <a:srgbClr val="7030A0"/>
                </a:solidFill>
                <a:latin typeface="Times New Roman" panose="02020603050405020304" pitchFamily="18" charset="0"/>
                <a:cs typeface="Times New Roman" panose="02020603050405020304" pitchFamily="18" charset="0"/>
              </a:rPr>
              <a:t>really</a:t>
            </a:r>
            <a:r>
              <a:rPr lang="en-US" altLang="zh-CN" sz="2400">
                <a:latin typeface="Times New Roman" panose="02020603050405020304" pitchFamily="18" charset="0"/>
                <a:cs typeface="Times New Roman" panose="02020603050405020304" pitchFamily="18" charset="0"/>
              </a:rPr>
              <a:t> my advisor Larry Guth. When I was studying mathematics, I have to </a:t>
            </a:r>
            <a:r>
              <a:rPr lang="en-US" altLang="zh-CN" sz="2400" b="1">
                <a:solidFill>
                  <a:srgbClr val="C00000"/>
                </a:solidFill>
                <a:latin typeface="Times New Roman" panose="02020603050405020304" pitchFamily="18" charset="0"/>
                <a:cs typeface="Times New Roman" panose="02020603050405020304" pitchFamily="18" charset="0"/>
              </a:rPr>
              <a:t>struggle a lot</a:t>
            </a:r>
            <a:r>
              <a:rPr lang="en-US" altLang="zh-CN" sz="2400">
                <a:latin typeface="Times New Roman" panose="02020603050405020304" pitchFamily="18" charset="0"/>
                <a:cs typeface="Times New Roman" panose="02020603050405020304" pitchFamily="18" charset="0"/>
              </a:rPr>
              <a:t> because I don't </a:t>
            </a:r>
            <a:r>
              <a:rPr lang="en-US" altLang="zh-CN" sz="2400" b="1">
                <a:solidFill>
                  <a:srgbClr val="7030A0"/>
                </a:solidFill>
                <a:latin typeface="Times New Roman" panose="02020603050405020304" pitchFamily="18" charset="0"/>
                <a:cs typeface="Times New Roman" panose="02020603050405020304" pitchFamily="18" charset="0"/>
              </a:rPr>
              <a:t>always </a:t>
            </a:r>
            <a:r>
              <a:rPr lang="en-US" altLang="zh-CN" sz="2400" b="1">
                <a:solidFill>
                  <a:srgbClr val="C00000"/>
                </a:solidFill>
                <a:latin typeface="Times New Roman" panose="02020603050405020304" pitchFamily="18" charset="0"/>
                <a:cs typeface="Times New Roman" panose="02020603050405020304" pitchFamily="18" charset="0"/>
              </a:rPr>
              <a:t>have the same point of view with people around me</a:t>
            </a:r>
            <a:r>
              <a:rPr lang="en-US" altLang="zh-CN" sz="2400">
                <a:latin typeface="Times New Roman" panose="02020603050405020304" pitchFamily="18" charset="0"/>
                <a:cs typeface="Times New Roman" panose="02020603050405020304" pitchFamily="18" charset="0"/>
              </a:rPr>
              <a:t>. He </a:t>
            </a:r>
            <a:r>
              <a:rPr lang="en-US" altLang="zh-CN" sz="2400" b="1">
                <a:solidFill>
                  <a:srgbClr val="7030A0"/>
                </a:solidFill>
                <a:latin typeface="Times New Roman" panose="02020603050405020304" pitchFamily="18" charset="0"/>
                <a:cs typeface="Times New Roman" panose="02020603050405020304" pitchFamily="18" charset="0"/>
              </a:rPr>
              <a:t>usually</a:t>
            </a:r>
            <a:r>
              <a:rPr lang="en-US" altLang="zh-CN" sz="2400">
                <a:latin typeface="Times New Roman" panose="02020603050405020304" pitchFamily="18" charset="0"/>
                <a:cs typeface="Times New Roman" panose="02020603050405020304" pitchFamily="18" charset="0"/>
              </a:rPr>
              <a:t> </a:t>
            </a:r>
            <a:r>
              <a:rPr lang="en-US" altLang="zh-CN" sz="2400" b="1">
                <a:solidFill>
                  <a:srgbClr val="0070C0"/>
                </a:solidFill>
                <a:latin typeface="Times New Roman" panose="02020603050405020304" pitchFamily="18" charset="0"/>
                <a:cs typeface="Times New Roman" panose="02020603050405020304" pitchFamily="18" charset="0"/>
              </a:rPr>
              <a:t>listens</a:t>
            </a:r>
            <a:r>
              <a:rPr lang="en-US" altLang="zh-CN" sz="2400">
                <a:latin typeface="Times New Roman" panose="02020603050405020304" pitchFamily="18" charset="0"/>
                <a:cs typeface="Times New Roman" panose="02020603050405020304" pitchFamily="18" charset="0"/>
              </a:rPr>
              <a:t> and then </a:t>
            </a:r>
            <a:r>
              <a:rPr lang="en-US" altLang="zh-CN" sz="2400" b="1">
                <a:solidFill>
                  <a:srgbClr val="0070C0"/>
                </a:solidFill>
                <a:latin typeface="Times New Roman" panose="02020603050405020304" pitchFamily="18" charset="0"/>
                <a:cs typeface="Times New Roman" panose="02020603050405020304" pitchFamily="18" charset="0"/>
              </a:rPr>
              <a:t>tries to follow my thought process</a:t>
            </a:r>
            <a:r>
              <a:rPr lang="en-US" altLang="zh-CN" sz="2400">
                <a:latin typeface="Times New Roman" panose="02020603050405020304" pitchFamily="18" charset="0"/>
                <a:cs typeface="Times New Roman" panose="02020603050405020304" pitchFamily="18" charset="0"/>
              </a:rPr>
              <a:t>. It helped me to </a:t>
            </a:r>
            <a:r>
              <a:rPr lang="en-US" altLang="zh-CN" sz="2400" b="1">
                <a:solidFill>
                  <a:srgbClr val="C00000"/>
                </a:solidFill>
                <a:latin typeface="Times New Roman" panose="02020603050405020304" pitchFamily="18" charset="0"/>
                <a:cs typeface="Times New Roman" panose="02020603050405020304" pitchFamily="18" charset="0"/>
              </a:rPr>
              <a:t>gain confidence</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a:t>    </a:t>
            </a:r>
            <a:r>
              <a:rPr lang="zh-CN" altLang="en-US"/>
              <a:t>我在数学上的榜样确实是我的导师拉里·古斯（</a:t>
            </a:r>
            <a:r>
              <a:rPr lang="en-US" altLang="zh-CN"/>
              <a:t>Larry Guth）。</a:t>
            </a:r>
            <a:r>
              <a:rPr lang="zh-CN" altLang="en-US"/>
              <a:t>在我学习数学的过程中，我不得不经历很多挣扎，因为我并不总是与周围的人有相同的观点。他通常会倾听，然后尝试跟随我的思路。这帮助我建立了信心。</a:t>
            </a:r>
            <a:endParaRPr lang="zh-CN" altLang="en-US"/>
          </a:p>
        </p:txBody>
      </p:sp>
      <p:sp>
        <p:nvSpPr>
          <p:cNvPr id="8" name="文本框 7"/>
          <p:cNvSpPr txBox="1"/>
          <p:nvPr/>
        </p:nvSpPr>
        <p:spPr>
          <a:xfrm>
            <a:off x="83185" y="3717290"/>
            <a:ext cx="8549005" cy="3138170"/>
          </a:xfrm>
          <a:prstGeom prst="rect">
            <a:avLst/>
          </a:prstGeom>
          <a:noFill/>
        </p:spPr>
        <p:txBody>
          <a:bodyPr wrap="square" rtlCol="0" anchor="t">
            <a:spAutoFit/>
          </a:bodyPr>
          <a:p>
            <a:pPr algn="l">
              <a:buClrTx/>
              <a:buSzTx/>
            </a:pPr>
            <a:r>
              <a:rPr lang="zh-CN" altLang="en-US" b="1">
                <a:solidFill>
                  <a:srgbClr val="BF6003"/>
                </a:solidFill>
                <a:sym typeface="+mn-ea"/>
              </a:rPr>
              <a:t>1.</a:t>
            </a:r>
            <a:r>
              <a:rPr lang="zh-CN" altLang="en-US">
                <a:solidFill>
                  <a:srgbClr val="BF6003"/>
                </a:solidFill>
                <a:sym typeface="+mn-ea"/>
              </a:rPr>
              <a:t>  </a:t>
            </a:r>
            <a:r>
              <a:rPr lang="zh-CN" altLang="en-US" b="1">
                <a:solidFill>
                  <a:srgbClr val="BF6003"/>
                </a:solidFill>
                <a:sym typeface="+mn-ea"/>
              </a:rPr>
              <a:t>对比手法（</a:t>
            </a:r>
            <a:r>
              <a:rPr lang="en-US" altLang="zh-CN" b="1">
                <a:solidFill>
                  <a:srgbClr val="BF6003"/>
                </a:solidFill>
                <a:sym typeface="+mn-ea"/>
              </a:rPr>
              <a:t>Contrast）, </a:t>
            </a:r>
            <a:r>
              <a:rPr lang="zh-CN" altLang="en-US">
                <a:solidFill>
                  <a:srgbClr val="BF6003"/>
                </a:solidFill>
                <a:sym typeface="+mn-ea"/>
              </a:rPr>
              <a:t>形成鲜明对照：</a:t>
            </a:r>
            <a:endParaRPr lang="zh-CN" altLang="en-US">
              <a:solidFill>
                <a:srgbClr val="BF6003"/>
              </a:solidFill>
              <a:sym typeface="+mn-ea"/>
            </a:endParaRPr>
          </a:p>
          <a:p>
            <a:pPr algn="l">
              <a:buClrTx/>
              <a:buSzTx/>
            </a:pPr>
            <a:r>
              <a:rPr lang="en-US" altLang="zh-CN">
                <a:solidFill>
                  <a:srgbClr val="BF6003"/>
                </a:solidFill>
                <a:sym typeface="+mn-ea"/>
              </a:rPr>
              <a:t>   </a:t>
            </a:r>
            <a:r>
              <a:rPr lang="zh-CN" altLang="en-US">
                <a:solidFill>
                  <a:srgbClr val="BF6003"/>
                </a:solidFill>
                <a:sym typeface="+mn-ea"/>
              </a:rPr>
              <a:t>周围人观点一致，而“我”拥有与众不同的思考视角，因此陷入挣扎；导师 </a:t>
            </a:r>
            <a:r>
              <a:rPr lang="en-US" altLang="zh-CN">
                <a:solidFill>
                  <a:srgbClr val="BF6003"/>
                </a:solidFill>
                <a:sym typeface="+mn-ea"/>
              </a:rPr>
              <a:t>Larry Guth </a:t>
            </a:r>
            <a:r>
              <a:rPr lang="zh-CN" altLang="en-US">
                <a:solidFill>
                  <a:srgbClr val="BF6003"/>
                </a:solidFill>
                <a:sym typeface="+mn-ea"/>
              </a:rPr>
              <a:t>没有要求“我”迎合主流思路，而是耐心倾听、努力跟上“我”独特的思考路径。群体同质化视角 </a:t>
            </a:r>
            <a:r>
              <a:rPr lang="en-US" altLang="zh-CN">
                <a:solidFill>
                  <a:srgbClr val="BF6003"/>
                </a:solidFill>
                <a:sym typeface="+mn-ea"/>
              </a:rPr>
              <a:t>VS </a:t>
            </a:r>
            <a:r>
              <a:rPr lang="zh-CN" altLang="en-US">
                <a:solidFill>
                  <a:srgbClr val="BF6003"/>
                </a:solidFill>
                <a:sym typeface="+mn-ea"/>
              </a:rPr>
              <a:t>导师包容式倾听，凸显导师难能可贵的品质。</a:t>
            </a:r>
            <a:endParaRPr lang="zh-CN" altLang="en-US">
              <a:solidFill>
                <a:srgbClr val="BF6003"/>
              </a:solidFill>
              <a:sym typeface="+mn-ea"/>
            </a:endParaRPr>
          </a:p>
          <a:p>
            <a:pPr algn="l">
              <a:buClrTx/>
              <a:buSzTx/>
            </a:pPr>
            <a:r>
              <a:rPr lang="zh-CN" altLang="en-US" b="1">
                <a:solidFill>
                  <a:srgbClr val="BF6003"/>
                </a:solidFill>
                <a:sym typeface="+mn-ea"/>
              </a:rPr>
              <a:t>2.优秀导师的核心使命：</a:t>
            </a:r>
            <a:r>
              <a:rPr lang="zh-CN" altLang="en-US">
                <a:solidFill>
                  <a:srgbClr val="BF6003"/>
                </a:solidFill>
                <a:sym typeface="+mn-ea"/>
              </a:rPr>
              <a:t>守护独立思考，而非塑造标准化学生</a:t>
            </a:r>
            <a:endParaRPr lang="zh-CN" altLang="en-US">
              <a:solidFill>
                <a:srgbClr val="BF6003"/>
              </a:solidFill>
              <a:sym typeface="+mn-ea"/>
            </a:endParaRPr>
          </a:p>
          <a:p>
            <a:pPr algn="l">
              <a:buClrTx/>
              <a:buSzTx/>
            </a:pPr>
            <a:r>
              <a:rPr lang="en-US" altLang="zh-CN">
                <a:solidFill>
                  <a:srgbClr val="BF6003"/>
                </a:solidFill>
                <a:sym typeface="+mn-ea"/>
              </a:rPr>
              <a:t>    </a:t>
            </a:r>
            <a:r>
              <a:rPr lang="zh-CN" altLang="en-US">
                <a:solidFill>
                  <a:srgbClr val="BF6003"/>
                </a:solidFill>
                <a:sym typeface="+mn-ea"/>
              </a:rPr>
              <a:t>好导师不急于用自己的标准答案修正学生；最高级的指导，是放下固有认知，尝试理解学生独特的思维逻辑。</a:t>
            </a:r>
            <a:endParaRPr lang="zh-CN" altLang="en-US">
              <a:solidFill>
                <a:srgbClr val="BF6003"/>
              </a:solidFill>
              <a:sym typeface="+mn-ea"/>
            </a:endParaRPr>
          </a:p>
          <a:p>
            <a:pPr algn="l">
              <a:buClrTx/>
              <a:buSzTx/>
            </a:pPr>
            <a:r>
              <a:rPr lang="en-US" altLang="zh-CN">
                <a:solidFill>
                  <a:srgbClr val="BF6003"/>
                </a:solidFill>
                <a:sym typeface="+mn-ea"/>
              </a:rPr>
              <a:t>    </a:t>
            </a:r>
            <a:r>
              <a:rPr lang="zh-CN" altLang="en-US">
                <a:solidFill>
                  <a:srgbClr val="BF6003"/>
                </a:solidFill>
                <a:sym typeface="+mn-ea"/>
              </a:rPr>
              <a:t>知识传授只是基础，尊重、接纳不一样的思考方式，保护学生独特的思维路径，是导师更珍贵的价值。</a:t>
            </a:r>
            <a:r>
              <a:rPr lang="en-US" altLang="zh-CN">
                <a:solidFill>
                  <a:srgbClr val="BF6003"/>
                </a:solidFill>
                <a:sym typeface="+mn-ea"/>
              </a:rPr>
              <a:t>Yvan Martel：</a:t>
            </a:r>
            <a:r>
              <a:rPr lang="zh-CN" altLang="en-US">
                <a:solidFill>
                  <a:srgbClr val="BF6003"/>
                </a:solidFill>
                <a:sym typeface="+mn-ea"/>
              </a:rPr>
              <a:t>教会她</a:t>
            </a:r>
            <a:r>
              <a:rPr lang="en-US" altLang="zh-CN">
                <a:solidFill>
                  <a:srgbClr val="BF6003"/>
                </a:solidFill>
                <a:sym typeface="+mn-ea"/>
              </a:rPr>
              <a:t> “</a:t>
            </a:r>
            <a:r>
              <a:rPr lang="zh-CN" altLang="en-US">
                <a:solidFill>
                  <a:srgbClr val="BF6003"/>
                </a:solidFill>
                <a:sym typeface="+mn-ea"/>
              </a:rPr>
              <a:t>不必独自硬扛，学会求助</a:t>
            </a:r>
            <a:r>
              <a:rPr lang="en-US" altLang="zh-CN">
                <a:solidFill>
                  <a:srgbClr val="BF6003"/>
                </a:solidFill>
                <a:sym typeface="+mn-ea"/>
              </a:rPr>
              <a:t>”</a:t>
            </a:r>
            <a:r>
              <a:rPr lang="zh-CN" altLang="en-US">
                <a:solidFill>
                  <a:srgbClr val="BF6003"/>
                </a:solidFill>
                <a:sym typeface="+mn-ea"/>
              </a:rPr>
              <a:t>；</a:t>
            </a:r>
            <a:r>
              <a:rPr lang="en-US" altLang="zh-CN">
                <a:solidFill>
                  <a:srgbClr val="BF6003"/>
                </a:solidFill>
                <a:sym typeface="+mn-ea"/>
              </a:rPr>
              <a:t> Larry Guth：</a:t>
            </a:r>
            <a:r>
              <a:rPr lang="zh-CN" altLang="en-US">
                <a:solidFill>
                  <a:srgbClr val="BF6003"/>
                </a:solidFill>
                <a:sym typeface="+mn-ea"/>
              </a:rPr>
              <a:t>守护她</a:t>
            </a:r>
            <a:r>
              <a:rPr lang="en-US" altLang="zh-CN">
                <a:solidFill>
                  <a:srgbClr val="BF6003"/>
                </a:solidFill>
                <a:sym typeface="+mn-ea"/>
              </a:rPr>
              <a:t> “</a:t>
            </a:r>
            <a:r>
              <a:rPr lang="zh-CN" altLang="en-US">
                <a:solidFill>
                  <a:srgbClr val="BF6003"/>
                </a:solidFill>
                <a:sym typeface="+mn-ea"/>
              </a:rPr>
              <a:t>与众不同的思考方式，重建自信</a:t>
            </a:r>
            <a:r>
              <a:rPr lang="en-US" altLang="zh-CN">
                <a:solidFill>
                  <a:srgbClr val="BF6003"/>
                </a:solidFill>
                <a:sym typeface="+mn-ea"/>
              </a:rPr>
              <a:t>”</a:t>
            </a:r>
            <a:r>
              <a:rPr lang="zh-CN" altLang="en-US">
                <a:solidFill>
                  <a:srgbClr val="BF6003"/>
                </a:solidFill>
                <a:sym typeface="+mn-ea"/>
              </a:rPr>
              <a:t>。两位导师从不同维度共同促成了王虹的成长。</a:t>
            </a:r>
            <a:endParaRPr lang="zh-CN" altLang="en-US">
              <a:solidFill>
                <a:srgbClr val="BF6003"/>
              </a:solidFill>
              <a:sym typeface="+mn-ea"/>
            </a:endParaRPr>
          </a:p>
        </p:txBody>
      </p:sp>
      <p:pic>
        <p:nvPicPr>
          <p:cNvPr id="2" name="图片 1"/>
          <p:cNvPicPr/>
          <p:nvPr/>
        </p:nvPicPr>
        <p:blipFill>
          <a:blip r:embed="rId2"/>
          <a:stretch>
            <a:fillRect/>
          </a:stretch>
        </p:blipFill>
        <p:spPr>
          <a:xfrm rot="1380000">
            <a:off x="-321945" y="-156210"/>
            <a:ext cx="1003300" cy="1660525"/>
          </a:xfrm>
          <a:prstGeom prst="rect">
            <a:avLst/>
          </a:prstGeom>
          <a:noFill/>
          <a:ln w="9525">
            <a:noFill/>
          </a:ln>
        </p:spPr>
      </p:pic>
      <p:sp>
        <p:nvSpPr>
          <p:cNvPr id="5" name="梯形 4"/>
          <p:cNvSpPr/>
          <p:nvPr>
            <p:custDataLst>
              <p:tags r:id="rId3"/>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4"/>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9" name="文本框 8"/>
          <p:cNvSpPr txBox="1"/>
          <p:nvPr/>
        </p:nvSpPr>
        <p:spPr>
          <a:xfrm>
            <a:off x="9015730" y="5179695"/>
            <a:ext cx="3103245" cy="1322070"/>
          </a:xfrm>
          <a:prstGeom prst="rect">
            <a:avLst/>
          </a:prstGeom>
          <a:noFill/>
        </p:spPr>
        <p:txBody>
          <a:bodyPr wrap="square" rtlCol="0" anchor="t">
            <a:spAutoFit/>
          </a:bodyPr>
          <a:p>
            <a:r>
              <a:rPr lang="en-US" altLang="zh-CN" sz="2000" b="1">
                <a:solidFill>
                  <a:schemeClr val="bg1"/>
                </a:solidFill>
              </a:rPr>
              <a:t>Be brave</a:t>
            </a:r>
            <a:r>
              <a:rPr lang="en-US" altLang="zh-CN" sz="2000" b="1">
                <a:solidFill>
                  <a:srgbClr val="FFFF00"/>
                </a:solidFill>
              </a:rPr>
              <a:t> to think independently</a:t>
            </a:r>
            <a:r>
              <a:rPr lang="en-US" altLang="zh-CN" sz="2000" b="1">
                <a:solidFill>
                  <a:schemeClr val="bg1"/>
                </a:solidFill>
              </a:rPr>
              <a:t> and refuse to follow the crowd.</a:t>
            </a:r>
            <a:endParaRPr lang="en-US" altLang="zh-CN" sz="2000" b="1">
              <a:solidFill>
                <a:schemeClr val="bg1"/>
              </a:solidFill>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852C0"/>
        </a:solidFill>
        <a:effectLst/>
      </p:bgPr>
    </p:bg>
    <p:spTree>
      <p:nvGrpSpPr>
        <p:cNvPr id="1" name=""/>
        <p:cNvGrpSpPr/>
        <p:nvPr/>
      </p:nvGrpSpPr>
      <p:grpSpPr>
        <a:xfrm>
          <a:off x="0" y="0"/>
          <a:ext cx="0" cy="0"/>
          <a:chOff x="0" y="0"/>
          <a:chExt cx="0" cy="0"/>
        </a:xfrm>
      </p:grpSpPr>
      <p:sp>
        <p:nvSpPr>
          <p:cNvPr id="4" name="矩形 3"/>
          <p:cNvSpPr/>
          <p:nvPr/>
        </p:nvSpPr>
        <p:spPr>
          <a:xfrm>
            <a:off x="-635" y="635"/>
            <a:ext cx="1219327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I enjoy studying mathematics because it might be challenging but once you spend enough time thinking about it, suddenly everything becomes so simple and elegant.</a:t>
            </a:r>
            <a:endParaRPr lang="en-US" altLang="zh-CN"/>
          </a:p>
          <a:p>
            <a:pPr algn="ctr"/>
            <a:r>
              <a:rPr lang="zh-CN" altLang="en-US"/>
              <a:t>我喜欢学习数学，因为它可能很有挑战性，但一旦你花了足够的时间去思考，突然间一切都变得如此简单而优雅。</a:t>
            </a:r>
            <a:endParaRPr lang="zh-CN" altLang="en-US"/>
          </a:p>
        </p:txBody>
      </p:sp>
      <p:sp>
        <p:nvSpPr>
          <p:cNvPr id="5" name="梯形 4"/>
          <p:cNvSpPr/>
          <p:nvPr>
            <p:custDataLst>
              <p:tags r:id="rId1"/>
            </p:custDataLst>
          </p:nvPr>
        </p:nvSpPr>
        <p:spPr>
          <a:xfrm>
            <a:off x="8559165" y="1270"/>
            <a:ext cx="4483735" cy="6878320"/>
          </a:xfrm>
          <a:prstGeom prst="trapezoid">
            <a:avLst/>
          </a:prstGeom>
          <a:solidFill>
            <a:srgbClr val="FBCC5F"/>
          </a:solidFill>
          <a:ln>
            <a:noFill/>
          </a:ln>
          <a:effectLst>
            <a:outerShdw blurRad="203200" dist="50800" dir="10800000" sx="103000" sy="103000" algn="r" rotWithShape="0">
              <a:srgbClr val="2561D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梯形 5"/>
          <p:cNvSpPr/>
          <p:nvPr>
            <p:custDataLst>
              <p:tags r:id="rId2"/>
            </p:custDataLst>
          </p:nvPr>
        </p:nvSpPr>
        <p:spPr>
          <a:xfrm>
            <a:off x="8750935" y="-20320"/>
            <a:ext cx="4716780" cy="6878320"/>
          </a:xfrm>
          <a:prstGeom prst="trapezoid">
            <a:avLst/>
          </a:prstGeom>
          <a:gradFill>
            <a:gsLst>
              <a:gs pos="0">
                <a:srgbClr val="2561DE"/>
              </a:gs>
              <a:gs pos="100000">
                <a:srgbClr val="5886E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12"/>
          <p:cNvSpPr txBox="1"/>
          <p:nvPr>
            <p:custDataLst>
              <p:tags r:id="rId3"/>
            </p:custDataLst>
          </p:nvPr>
        </p:nvSpPr>
        <p:spPr>
          <a:xfrm>
            <a:off x="1006475" y="127000"/>
            <a:ext cx="9244330" cy="645160"/>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rPr>
              <a:t>数学之路：菲尔兹奖得主王虹教授访谈录 </a:t>
            </a:r>
            <a:endParaRPr kumimoji="0" lang="zh-CN" altLang="en-US" sz="3600" b="0" i="0" u="none" strike="noStrike" kern="1200" cap="none" spc="0" normalizeH="0" baseline="0" noProof="0" dirty="0">
              <a:solidFill>
                <a:srgbClr val="2561DE"/>
              </a:solidFill>
              <a:effectLst>
                <a:outerShdw blurRad="38100" dist="25400" dir="5400000" algn="ctr" rotWithShape="0">
                  <a:srgbClr val="6E747A">
                    <a:alpha val="43000"/>
                  </a:srgbClr>
                </a:outerShdw>
              </a:effectLst>
              <a:uLnTx/>
              <a:uFillTx/>
              <a:latin typeface="演示斜黑体" panose="00000A08000000000000" charset="-122"/>
              <a:ea typeface="演示斜黑体" panose="00000A08000000000000" charset="-122"/>
              <a:sym typeface="+mn-ea"/>
            </a:endParaRPr>
          </a:p>
        </p:txBody>
      </p:sp>
      <p:sp>
        <p:nvSpPr>
          <p:cNvPr id="3" name="文本框 2"/>
          <p:cNvSpPr txBox="1"/>
          <p:nvPr/>
        </p:nvSpPr>
        <p:spPr>
          <a:xfrm>
            <a:off x="320675" y="860425"/>
            <a:ext cx="8699500" cy="1383665"/>
          </a:xfrm>
          <a:prstGeom prst="rect">
            <a:avLst/>
          </a:prstGeom>
          <a:solidFill>
            <a:schemeClr val="tx2">
              <a:lumMod val="10000"/>
              <a:lumOff val="90000"/>
            </a:schemeClr>
          </a:solidFill>
          <a:ln>
            <a:solidFill>
              <a:schemeClr val="accent1">
                <a:lumMod val="20000"/>
                <a:lumOff val="80000"/>
              </a:schemeClr>
            </a:solidFill>
          </a:ln>
        </p:spPr>
        <p:txBody>
          <a:bodyPr wrap="square" rtlCol="0" anchor="t">
            <a:spAutoFit/>
          </a:bodyPr>
          <a:p>
            <a:r>
              <a:rPr lang="en-US" altLang="zh-CN" sz="2400">
                <a:latin typeface="Times New Roman" panose="02020603050405020304" pitchFamily="18" charset="0"/>
                <a:cs typeface="Times New Roman" panose="02020603050405020304" pitchFamily="18" charset="0"/>
              </a:rPr>
              <a:t>  It was </a:t>
            </a:r>
            <a:r>
              <a:rPr lang="en-US" altLang="zh-CN" sz="2400" b="1">
                <a:solidFill>
                  <a:srgbClr val="C00000"/>
                </a:solidFill>
                <a:latin typeface="Times New Roman" panose="02020603050405020304" pitchFamily="18" charset="0"/>
                <a:cs typeface="Times New Roman" panose="02020603050405020304" pitchFamily="18" charset="0"/>
              </a:rPr>
              <a:t>a long process</a:t>
            </a:r>
            <a:r>
              <a:rPr lang="en-US" altLang="zh-CN" sz="2400">
                <a:latin typeface="Times New Roman" panose="02020603050405020304" pitchFamily="18" charset="0"/>
                <a:cs typeface="Times New Roman" panose="02020603050405020304" pitchFamily="18" charset="0"/>
              </a:rPr>
              <a:t> for us. </a:t>
            </a:r>
            <a:r>
              <a:rPr lang="en-US" altLang="zh-CN" sz="2400" b="1">
                <a:solidFill>
                  <a:srgbClr val="0070C0"/>
                </a:solidFill>
                <a:latin typeface="Times New Roman" panose="02020603050405020304" pitchFamily="18" charset="0"/>
                <a:cs typeface="Times New Roman" panose="02020603050405020304" pitchFamily="18" charset="0"/>
              </a:rPr>
              <a:t>Even for </a:t>
            </a:r>
            <a:r>
              <a:rPr lang="en-US" altLang="zh-CN" sz="2400">
                <a:latin typeface="Times New Roman" panose="02020603050405020304" pitchFamily="18" charset="0"/>
                <a:cs typeface="Times New Roman" panose="02020603050405020304" pitchFamily="18" charset="0"/>
              </a:rPr>
              <a:t>our last paper, we spent </a:t>
            </a:r>
            <a:r>
              <a:rPr lang="en-US" altLang="zh-CN" sz="2400" b="1">
                <a:solidFill>
                  <a:srgbClr val="0070C0"/>
                </a:solidFill>
                <a:latin typeface="Times New Roman" panose="02020603050405020304" pitchFamily="18" charset="0"/>
                <a:cs typeface="Times New Roman" panose="02020603050405020304" pitchFamily="18" charset="0"/>
              </a:rPr>
              <a:t>almost </a:t>
            </a:r>
            <a:r>
              <a:rPr lang="en-US" altLang="zh-CN" sz="2400">
                <a:latin typeface="Times New Roman" panose="02020603050405020304" pitchFamily="18" charset="0"/>
                <a:cs typeface="Times New Roman" panose="02020603050405020304" pitchFamily="18" charset="0"/>
              </a:rPr>
              <a:t>a year of </a:t>
            </a:r>
            <a:r>
              <a:rPr lang="en-US" altLang="zh-CN" sz="2400" b="1">
                <a:solidFill>
                  <a:srgbClr val="C00000"/>
                </a:solidFill>
                <a:latin typeface="Times New Roman" panose="02020603050405020304" pitchFamily="18" charset="0"/>
                <a:cs typeface="Times New Roman" panose="02020603050405020304" pitchFamily="18" charset="0"/>
              </a:rPr>
              <a:t>writing, rewriting and checking</a:t>
            </a:r>
            <a:r>
              <a:rPr lang="en-US" altLang="zh-CN" sz="2400">
                <a:latin typeface="Times New Roman" panose="02020603050405020304" pitchFamily="18" charset="0"/>
                <a:cs typeface="Times New Roman" panose="02020603050405020304" pitchFamily="18" charset="0"/>
              </a:rPr>
              <a:t>.</a:t>
            </a:r>
            <a:r>
              <a:rPr lang="en-US" altLang="zh-CN"/>
              <a:t>    </a:t>
            </a:r>
            <a:endParaRPr lang="en-US" altLang="zh-CN"/>
          </a:p>
          <a:p>
            <a:r>
              <a:rPr lang="en-US" altLang="zh-CN"/>
              <a:t>  </a:t>
            </a:r>
            <a:r>
              <a:rPr lang="zh-CN" altLang="en-US"/>
              <a:t>这对我们来说是一个漫长的过程。即使是我们最近的那篇论文，我们也花了将近一年的时间写作、重写和检查。</a:t>
            </a:r>
            <a:endParaRPr lang="zh-CN" altLang="en-US"/>
          </a:p>
        </p:txBody>
      </p:sp>
      <p:sp>
        <p:nvSpPr>
          <p:cNvPr id="8" name="文本框 7"/>
          <p:cNvSpPr txBox="1"/>
          <p:nvPr/>
        </p:nvSpPr>
        <p:spPr>
          <a:xfrm>
            <a:off x="246380" y="2379345"/>
            <a:ext cx="8549005" cy="3969385"/>
          </a:xfrm>
          <a:prstGeom prst="rect">
            <a:avLst/>
          </a:prstGeom>
          <a:noFill/>
        </p:spPr>
        <p:txBody>
          <a:bodyPr wrap="square" rtlCol="0" anchor="t">
            <a:spAutoFit/>
          </a:bodyPr>
          <a:p>
            <a:pPr algn="l">
              <a:buClrTx/>
              <a:buSzTx/>
            </a:pPr>
            <a:r>
              <a:rPr lang="zh-CN" altLang="en-US" b="1">
                <a:solidFill>
                  <a:srgbClr val="BF6003"/>
                </a:solidFill>
                <a:sym typeface="+mn-ea"/>
              </a:rPr>
              <a:t>1.</a:t>
            </a:r>
            <a:r>
              <a:rPr lang="zh-CN" altLang="en-US">
                <a:solidFill>
                  <a:srgbClr val="BF6003"/>
                </a:solidFill>
                <a:sym typeface="+mn-ea"/>
              </a:rPr>
              <a:t>  </a:t>
            </a:r>
            <a:r>
              <a:rPr lang="zh-CN" altLang="en-US" b="1">
                <a:solidFill>
                  <a:srgbClr val="BF6003"/>
                </a:solidFill>
                <a:sym typeface="+mn-ea"/>
              </a:rPr>
              <a:t>平行结构 Parallelism：</a:t>
            </a:r>
            <a:r>
              <a:rPr lang="en-US" altLang="zh-CN">
                <a:solidFill>
                  <a:srgbClr val="BF6003"/>
                </a:solidFill>
                <a:sym typeface="+mn-ea"/>
              </a:rPr>
              <a:t>writing, rewriting and checking</a:t>
            </a:r>
            <a:endParaRPr lang="en-US" altLang="zh-CN">
              <a:solidFill>
                <a:srgbClr val="BF6003"/>
              </a:solidFill>
              <a:sym typeface="+mn-ea"/>
            </a:endParaRPr>
          </a:p>
          <a:p>
            <a:pPr algn="l">
              <a:buClrTx/>
              <a:buSzTx/>
            </a:pPr>
            <a:r>
              <a:rPr lang="en-US" altLang="zh-CN">
                <a:solidFill>
                  <a:srgbClr val="BF6003"/>
                </a:solidFill>
                <a:sym typeface="+mn-ea"/>
              </a:rPr>
              <a:t>    </a:t>
            </a:r>
            <a:r>
              <a:rPr lang="zh-CN" altLang="en-US">
                <a:solidFill>
                  <a:srgbClr val="BF6003"/>
                </a:solidFill>
                <a:sym typeface="+mn-ea"/>
              </a:rPr>
              <a:t>三个动名词并列排布，层次清晰：初稿撰写→反复修改→核验完善。用词形成语义递进，凝练再现论文打磨循环往复、精益求精的完整流程；简短并列节奏紧凑，直观凸显工作的枯燥、繁复。</a:t>
            </a:r>
            <a:endParaRPr lang="zh-CN" altLang="en-US">
              <a:solidFill>
                <a:srgbClr val="BF6003"/>
              </a:solidFill>
              <a:sym typeface="+mn-ea"/>
            </a:endParaRPr>
          </a:p>
          <a:p>
            <a:pPr algn="l">
              <a:buClrTx/>
              <a:buSzTx/>
            </a:pPr>
            <a:r>
              <a:rPr lang="zh-CN" altLang="en-US" b="1">
                <a:solidFill>
                  <a:srgbClr val="BF6003"/>
                </a:solidFill>
                <a:sym typeface="+mn-ea"/>
              </a:rPr>
              <a:t>2.细节量化表达（具象化手法）  </a:t>
            </a:r>
            <a:endParaRPr lang="zh-CN" altLang="en-US" b="1">
              <a:solidFill>
                <a:srgbClr val="BF6003"/>
              </a:solidFill>
              <a:sym typeface="+mn-ea"/>
            </a:endParaRPr>
          </a:p>
          <a:p>
            <a:pPr algn="l">
              <a:buClrTx/>
              <a:buSzTx/>
            </a:pPr>
            <a:r>
              <a:rPr lang="en-US" altLang="zh-CN">
                <a:solidFill>
                  <a:srgbClr val="BF6003"/>
                </a:solidFill>
                <a:sym typeface="+mn-ea"/>
              </a:rPr>
              <a:t>   almost a year` </a:t>
            </a:r>
            <a:r>
              <a:rPr lang="zh-CN" altLang="en-US">
                <a:solidFill>
                  <a:srgbClr val="BF6003"/>
                </a:solidFill>
                <a:sym typeface="+mn-ea"/>
              </a:rPr>
              <a:t>使用具体时长，把抽象的 “漫长过程” 转化为可感知的时间尺度，避免空洞抒情，以客观事实增强真实感，符合访谈纪实、理性克制的语言风格。</a:t>
            </a:r>
            <a:endParaRPr lang="zh-CN" altLang="en-US">
              <a:solidFill>
                <a:srgbClr val="BF6003"/>
              </a:solidFill>
              <a:sym typeface="+mn-ea"/>
            </a:endParaRPr>
          </a:p>
          <a:p>
            <a:r>
              <a:rPr lang="en-US" altLang="zh-CN" b="1">
                <a:solidFill>
                  <a:srgbClr val="BF6003"/>
                </a:solidFill>
                <a:sym typeface="+mn-ea"/>
              </a:rPr>
              <a:t>3.</a:t>
            </a:r>
            <a:r>
              <a:rPr lang="zh-CN" altLang="en-US" b="1">
                <a:solidFill>
                  <a:srgbClr val="BF6003"/>
                </a:solidFill>
                <a:sym typeface="+mn-ea"/>
              </a:rPr>
              <a:t>思想内核：重大学术成果源自长期枯燥的打磨 </a:t>
            </a:r>
            <a:endParaRPr lang="en-US" altLang="zh-CN" b="1">
              <a:solidFill>
                <a:srgbClr val="BF6003"/>
              </a:solidFill>
              <a:sym typeface="+mn-ea"/>
            </a:endParaRPr>
          </a:p>
          <a:p>
            <a:r>
              <a:rPr lang="en-US" altLang="zh-CN">
                <a:solidFill>
                  <a:srgbClr val="BF6003"/>
                </a:solidFill>
                <a:sym typeface="+mn-ea"/>
              </a:rPr>
              <a:t>  </a:t>
            </a:r>
            <a:r>
              <a:rPr lang="en-US" altLang="zh-CN" b="1">
                <a:solidFill>
                  <a:srgbClr val="BF6003"/>
                </a:solidFill>
                <a:sym typeface="+mn-ea"/>
              </a:rPr>
              <a:t> ①</a:t>
            </a:r>
            <a:r>
              <a:rPr lang="zh-CN" altLang="en-US" b="1">
                <a:solidFill>
                  <a:srgbClr val="BF6003"/>
                </a:solidFill>
                <a:sym typeface="+mn-ea"/>
              </a:rPr>
              <a:t>诠释治学精神</a:t>
            </a:r>
            <a:r>
              <a:rPr lang="en-US" altLang="zh-CN" b="1">
                <a:solidFill>
                  <a:srgbClr val="BF6003"/>
                </a:solidFill>
                <a:sym typeface="+mn-ea"/>
              </a:rPr>
              <a:t>——</a:t>
            </a:r>
            <a:r>
              <a:rPr lang="zh-CN" altLang="en-US" b="1">
                <a:solidFill>
                  <a:srgbClr val="BF6003"/>
                </a:solidFill>
                <a:sym typeface="+mn-ea"/>
              </a:rPr>
              <a:t>严谨审慎，追求极致：</a:t>
            </a:r>
            <a:r>
              <a:rPr lang="en-US" altLang="zh-CN">
                <a:solidFill>
                  <a:srgbClr val="BF6003"/>
                </a:solidFill>
                <a:sym typeface="+mn-ea"/>
              </a:rPr>
              <a:t>writing, rewriting and checking` </a:t>
            </a:r>
            <a:r>
              <a:rPr lang="zh-CN" altLang="en-US">
                <a:solidFill>
                  <a:srgbClr val="BF6003"/>
                </a:solidFill>
                <a:sym typeface="+mn-ea"/>
              </a:rPr>
              <a:t>暗含治学准则：初稿只是起点，持续修订、反复核验不可或缺。科研容许不断推翻、调整自我，审慎对待每一处细节，是学术严谨性的体现。</a:t>
            </a:r>
            <a:endParaRPr lang="zh-CN" altLang="en-US">
              <a:solidFill>
                <a:srgbClr val="BF6003"/>
              </a:solidFill>
              <a:sym typeface="+mn-ea"/>
            </a:endParaRPr>
          </a:p>
          <a:p>
            <a:r>
              <a:rPr lang="en-US" altLang="zh-CN">
                <a:solidFill>
                  <a:srgbClr val="BF6003"/>
                </a:solidFill>
                <a:sym typeface="+mn-ea"/>
              </a:rPr>
              <a:t>   </a:t>
            </a:r>
            <a:r>
              <a:rPr lang="en-US" altLang="zh-CN" b="1">
                <a:solidFill>
                  <a:srgbClr val="BF6003"/>
                </a:solidFill>
                <a:sym typeface="+mn-ea"/>
              </a:rPr>
              <a:t>②</a:t>
            </a:r>
            <a:r>
              <a:rPr lang="zh-CN" altLang="en-US" b="1">
                <a:solidFill>
                  <a:srgbClr val="BF6003"/>
                </a:solidFill>
                <a:sym typeface="+mn-ea"/>
              </a:rPr>
              <a:t>重塑成功认知</a:t>
            </a:r>
            <a:r>
              <a:rPr lang="en-US" altLang="zh-CN" b="1">
                <a:solidFill>
                  <a:srgbClr val="BF6003"/>
                </a:solidFill>
                <a:sym typeface="+mn-ea"/>
              </a:rPr>
              <a:t>——</a:t>
            </a:r>
            <a:r>
              <a:rPr lang="zh-CN" altLang="en-US" b="1">
                <a:solidFill>
                  <a:srgbClr val="BF6003"/>
                </a:solidFill>
                <a:sym typeface="+mn-ea"/>
              </a:rPr>
              <a:t>耐心与坚持是突破的基础：</a:t>
            </a:r>
            <a:r>
              <a:rPr lang="zh-CN" altLang="en-US">
                <a:solidFill>
                  <a:srgbClr val="BF6003"/>
                </a:solidFill>
                <a:sym typeface="+mn-ea"/>
              </a:rPr>
              <a:t>顶尖成果的诞生没有捷径。任何重要研究都注定是漫长旅程，研究者需要接纳漫长周期，沉下心忍受持续投入却迟迟看不到成果的过程。</a:t>
            </a:r>
            <a:r>
              <a:rPr lang="en-US" altLang="zh-CN">
                <a:solidFill>
                  <a:srgbClr val="BF6003"/>
                </a:solidFill>
                <a:sym typeface="+mn-ea"/>
              </a:rPr>
              <a:t>  </a:t>
            </a:r>
            <a:endParaRPr lang="zh-CN" altLang="en-US">
              <a:solidFill>
                <a:srgbClr val="BF6003"/>
              </a:solidFill>
              <a:sym typeface="+mn-ea"/>
            </a:endParaRPr>
          </a:p>
        </p:txBody>
      </p:sp>
      <p:pic>
        <p:nvPicPr>
          <p:cNvPr id="2" name="图片 1"/>
          <p:cNvPicPr/>
          <p:nvPr/>
        </p:nvPicPr>
        <p:blipFill>
          <a:blip r:embed="rId4"/>
          <a:stretch>
            <a:fillRect/>
          </a:stretch>
        </p:blipFill>
        <p:spPr>
          <a:xfrm rot="1380000">
            <a:off x="-321945" y="-156210"/>
            <a:ext cx="1003300" cy="1660525"/>
          </a:xfrm>
          <a:prstGeom prst="rect">
            <a:avLst/>
          </a:prstGeom>
          <a:noFill/>
          <a:ln w="9525">
            <a:noFill/>
          </a:ln>
        </p:spPr>
      </p:pic>
      <p:pic>
        <p:nvPicPr>
          <p:cNvPr id="7" name="图片 6"/>
          <p:cNvPicPr>
            <a:picLocks noChangeAspect="1"/>
          </p:cNvPicPr>
          <p:nvPr/>
        </p:nvPicPr>
        <p:blipFill>
          <a:blip r:embed="rId5"/>
          <a:srcRect/>
          <a:stretch>
            <a:fillRect/>
          </a:stretch>
        </p:blipFill>
        <p:spPr>
          <a:xfrm rot="21420000">
            <a:off x="8742680" y="-212090"/>
            <a:ext cx="4415790" cy="5048250"/>
          </a:xfrm>
          <a:prstGeom prst="parallelogram">
            <a:avLst/>
          </a:prstGeom>
        </p:spPr>
      </p:pic>
      <p:sp>
        <p:nvSpPr>
          <p:cNvPr id="9" name="文本框 8"/>
          <p:cNvSpPr txBox="1"/>
          <p:nvPr/>
        </p:nvSpPr>
        <p:spPr>
          <a:xfrm>
            <a:off x="9066530" y="5123815"/>
            <a:ext cx="3126105" cy="1322070"/>
          </a:xfrm>
          <a:prstGeom prst="rect">
            <a:avLst/>
          </a:prstGeom>
          <a:noFill/>
        </p:spPr>
        <p:txBody>
          <a:bodyPr wrap="square" rtlCol="0" anchor="t">
            <a:spAutoFit/>
          </a:bodyPr>
          <a:p>
            <a:r>
              <a:rPr lang="en-US" altLang="zh-CN" sz="2000" b="1">
                <a:solidFill>
                  <a:schemeClr val="bg1"/>
                </a:solidFill>
              </a:rPr>
              <a:t>Be brave </a:t>
            </a:r>
            <a:r>
              <a:rPr lang="en-US" altLang="zh-CN" sz="2000" b="1">
                <a:solidFill>
                  <a:srgbClr val="FFFF00"/>
                </a:solidFill>
              </a:rPr>
              <a:t>to endure hardship</a:t>
            </a:r>
            <a:r>
              <a:rPr lang="en-US" altLang="zh-CN" sz="2000" b="1">
                <a:solidFill>
                  <a:schemeClr val="bg1"/>
                </a:solidFill>
              </a:rPr>
              <a:t> and stay true to yourself under pressure.</a:t>
            </a:r>
            <a:endParaRPr lang="en-US" altLang="zh-CN" sz="2000" b="1">
              <a:solidFill>
                <a:schemeClr val="bg1"/>
              </a:solidFill>
            </a:endParaRPr>
          </a:p>
        </p:txBody>
      </p:sp>
      <p:pic>
        <p:nvPicPr>
          <p:cNvPr id="11" name="图片 6" descr="logo横版 png"/>
          <p:cNvPicPr>
            <a:picLocks noChangeAspect="1"/>
          </p:cNvPicPr>
          <p:nvPr/>
        </p:nvPicPr>
        <p:blipFill>
          <a:blip r:embed="rId6"/>
          <a:stretch>
            <a:fillRect/>
          </a:stretch>
        </p:blipFill>
        <p:spPr>
          <a:xfrm>
            <a:off x="11635740" y="63500"/>
            <a:ext cx="528320" cy="558800"/>
          </a:xfrm>
          <a:prstGeom prst="rect">
            <a:avLst/>
          </a:prstGeom>
          <a:noFill/>
          <a:ln w="9525">
            <a:noFill/>
          </a:ln>
        </p:spPr>
      </p:pic>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med" Requires="p14" p14:dur="750">
        <p15:prstTrans prst="pageCurlDoub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wm#"/>
  <p:tag name="KSO_WM_TEMPLATE_CATEGORY" val="custom"/>
  <p:tag name="KSO_WM_TEMPLATE_INDEX" val="20205081"/>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wm#"/>
  <p:tag name="KSO_WM_TEMPLATE_CATEGORY" val="custom"/>
  <p:tag name="KSO_WM_TEMPLATE_INDEX" val="20205081"/>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wm#"/>
  <p:tag name="KSO_WM_TEMPLATE_CATEGORY" val="custom"/>
  <p:tag name="KSO_WM_TEMPLATE_INDEX" val="20205081"/>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wm#"/>
  <p:tag name="KSO_WM_TEMPLATE_CATEGORY" val="custom"/>
  <p:tag name="KSO_WM_TEMPLATE_INDEX" val="20205081"/>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wm#"/>
  <p:tag name="KSO_WM_TEMPLATE_CATEGORY" val="custom"/>
  <p:tag name="KSO_WM_TEMPLATE_INDEX" val="20205081"/>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19734</Words>
  <Application>WPS 演示</Application>
  <PresentationFormat>宽屏</PresentationFormat>
  <Paragraphs>399</Paragraphs>
  <Slides>29</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Arial</vt:lpstr>
      <vt:lpstr>宋体</vt:lpstr>
      <vt:lpstr>Wingdings</vt:lpstr>
      <vt:lpstr>微软雅黑</vt:lpstr>
      <vt:lpstr>Wingdings</vt:lpstr>
      <vt:lpstr>HelveticaNeue</vt:lpstr>
      <vt:lpstr>华文新魏</vt:lpstr>
      <vt:lpstr>演示斜黑体</vt:lpstr>
      <vt:lpstr>汉仪中隶书简</vt:lpstr>
      <vt:lpstr>Times New Roman</vt:lpstr>
      <vt:lpstr>Segoe Print</vt:lpstr>
      <vt:lpstr>Arial Unicode MS</vt:lpstr>
      <vt:lpstr>Calibri</vt:lpstr>
      <vt:lpstr>黑体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“探界者”钟扬</dc:title>
  <dc:creator>Administrator</dc:creator>
  <cp:lastModifiedBy>Administrator</cp:lastModifiedBy>
  <cp:revision>58</cp:revision>
  <dcterms:created xsi:type="dcterms:W3CDTF">2023-08-19T07:04:00Z</dcterms:created>
  <dcterms:modified xsi:type="dcterms:W3CDTF">2026-08-21T07:10:25Z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E02BFF4F5A5D489084BE3161B3B4140D_13</vt:lpwstr>
  </property>
  <property fmtid="{D5CDD505-2E9C-101B-9397-08002B2CF9AE}" pid="3" name="KSOProductBuildVer">
    <vt:lpwstr>2052-11.8.2.7978</vt:lpwstr>
  </property>
</Properties>
</file>