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9" r:id="rId3"/>
    <p:sldId id="256" r:id="rId4"/>
    <p:sldId id="272" r:id="rId5"/>
    <p:sldId id="273" r:id="rId6"/>
    <p:sldId id="274" r:id="rId7"/>
    <p:sldId id="276" r:id="rId8"/>
    <p:sldId id="277" r:id="rId9"/>
    <p:sldId id="283" r:id="rId10"/>
    <p:sldId id="279" r:id="rId11"/>
    <p:sldId id="284" r:id="rId12"/>
    <p:sldId id="280" r:id="rId13"/>
    <p:sldId id="281" r:id="rId14"/>
    <p:sldId id="285" r:id="rId15"/>
    <p:sldId id="288" r:id="rId16"/>
    <p:sldId id="289" r:id="rId17"/>
    <p:sldId id="287" r:id="rId18"/>
    <p:sldId id="292" r:id="rId19"/>
    <p:sldId id="290" r:id="rId20"/>
    <p:sldId id="286" r:id="rId21"/>
    <p:sldId id="291" r:id="rId22"/>
    <p:sldId id="293" r:id="rId23"/>
    <p:sldId id="282" r:id="rId24"/>
    <p:sldId id="271" r:id="rId25"/>
  </p:sldIdLst>
  <p:sldSz cx="18288000" cy="10287000"/>
  <p:notesSz cx="6858000" cy="9144000"/>
  <p:embeddedFontLst>
    <p:embeddedFont>
      <p:font typeface="Arial Black" panose="020B0A04020102020204" pitchFamily="34" charset="0"/>
      <p:bold r:id="rId29"/>
    </p:embeddedFont>
    <p:embeddedFont>
      <p:font typeface="等线" panose="02010600030101010101" pitchFamily="2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8" d="100"/>
          <a:sy n="38" d="100"/>
        </p:scale>
        <p:origin x="8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pic>
        <p:nvPicPr>
          <p:cNvPr id="10" name="图片 9" descr="logo横版 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4210" y="299720"/>
            <a:ext cx="944880" cy="99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14388" y="804622"/>
            <a:ext cx="10715625" cy="895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7200" b="1" dirty="0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7200" b="1" dirty="0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7200" b="1" dirty="0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7200" b="1" dirty="0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7200" b="1" dirty="0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7200" b="1" dirty="0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7200" b="1" dirty="0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2115800" y="3913171"/>
            <a:ext cx="48228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6000" b="1" dirty="0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6000" b="1" dirty="0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11" descr="水印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952" y="682625"/>
            <a:ext cx="8196478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" descr="qrcode_for_gh_3a435f224ccf_12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5275" y="4762500"/>
            <a:ext cx="4993350" cy="49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4138818" y="284730"/>
            <a:ext cx="19098036" cy="14182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Language use: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 offer suggestions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2064992"/>
            <a:ext cx="4618616" cy="1178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直接建议型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(Direct Suggestions)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479" y="4431680"/>
            <a:ext cx="4191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委婉建议型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(Polite Suggestions)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931570" y="916191"/>
            <a:ext cx="4543240" cy="4217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Sentence Patterns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479" y="7345277"/>
            <a:ext cx="5344663" cy="1335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步骤引导型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(Step-by-Step Guidance)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0570" y="1686171"/>
            <a:ext cx="768773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essential/crucial/vital to...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sure to...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 to…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advisable to...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raise a good question, you can...</a:t>
            </a:r>
            <a:endParaRPr lang="zh-CN" altLang="en-US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1401" y="4487082"/>
            <a:ext cx="768773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highly recommended that…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practical tip is…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would recommend/suggest (that) you...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might want to consider... </a:t>
            </a:r>
            <a:endParaRPr lang="zh-CN" altLang="en-US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88820" y="6787086"/>
            <a:ext cx="768773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step is to...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key point is to... ;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addition, it’s helpful to...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Finally, don't forget to...</a:t>
            </a:r>
            <a:endParaRPr lang="zh-CN" altLang="en-US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050008" y="2117553"/>
            <a:ext cx="6647470" cy="69865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So, how can we raise questions effectively? </a:t>
            </a:r>
            <a:r>
              <a:rPr lang="en-US" altLang="zh-CN" sz="3200" b="1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First, I would strongly suggest that you</a:t>
            </a:r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 are clear about your purpose. </a:t>
            </a:r>
            <a:r>
              <a:rPr lang="en-US" altLang="zh-CN" sz="3200" b="1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A good strategy is to</a:t>
            </a:r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 ask yourself if you are seeking facts or deeper understanding. </a:t>
            </a:r>
            <a:r>
              <a:rPr lang="en-US" altLang="zh-CN" sz="3200" b="1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Another key point is to</a:t>
            </a:r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 frame your question in a polite and precise manner. </a:t>
            </a:r>
            <a:r>
              <a:rPr lang="en-US" altLang="zh-CN" sz="3200" b="1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For example</a:t>
            </a:r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, instead of saying 'This is too difficult,' you </a:t>
            </a:r>
            <a:r>
              <a:rPr lang="en-US" altLang="zh-CN" sz="3200" b="1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might want to consider</a:t>
            </a:r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 asking, 'Could you explain the second step again?' </a:t>
            </a:r>
            <a:r>
              <a:rPr lang="en-US" altLang="zh-CN" sz="3200" b="1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Finally, don't forget to</a:t>
            </a:r>
            <a:r>
              <a:rPr lang="en-US" altLang="zh-CN" sz="3200" b="0" i="1" dirty="0">
                <a:solidFill>
                  <a:srgbClr val="0F1115"/>
                </a:solidFill>
                <a:effectLst/>
                <a:latin typeface="+mj-lt"/>
                <a:cs typeface="Times New Roman" panose="02020603050405020304" pitchFamily="18" charset="0"/>
              </a:rPr>
              <a:t> choose the right audience and moment for your question.</a:t>
            </a:r>
            <a:endParaRPr lang="zh-CN" altLang="en-US" sz="3200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062980" y="1638300"/>
            <a:ext cx="6647470" cy="4642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段落示例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050008" y="9119104"/>
            <a:ext cx="6647470" cy="4642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仅供参考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05471" y="726260"/>
            <a:ext cx="7592007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 supporting details and reasons for the advice</a:t>
            </a:r>
            <a:endParaRPr lang="zh-CN" alt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4358431" y="37335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评分</a:t>
            </a:r>
            <a:r>
              <a:rPr lang="zh-CN" altLang="en-US" sz="4800" b="1" dirty="0">
                <a:solidFill>
                  <a:srgbClr val="1E1E1E"/>
                </a:solidFill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原则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8517" y="1333500"/>
            <a:ext cx="16456562" cy="8109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900"/>
              </a:spcBef>
              <a:buNone/>
            </a:pPr>
            <a:endParaRPr lang="zh-CN" altLang="en-US" sz="3200" b="1" i="0" dirty="0">
              <a:solidFill>
                <a:srgbClr val="000000"/>
              </a:solidFill>
              <a:effectLst/>
              <a:latin typeface="Inter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1" i="0" dirty="0">
                <a:solidFill>
                  <a:srgbClr val="000000"/>
                </a:solidFill>
                <a:effectLst/>
                <a:latin typeface="Inter"/>
              </a:rPr>
              <a:t>档次划分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：按 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5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个档次给分，先根据作答整体情况初步确定档次，再综合衡量调整，最终确定档次。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1" i="0" dirty="0">
                <a:solidFill>
                  <a:srgbClr val="000000"/>
                </a:solidFill>
                <a:effectLst/>
                <a:latin typeface="Inter"/>
              </a:rPr>
              <a:t>各档次要求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：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第一档（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13-15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分）：能写明全部要点；语言基本无误；行文连贯，表达清楚。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第二档（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10-12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分）：能写明全部或绝大部分要点；语言有少量错误；行文不够连贯。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第三档（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7-9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分）：能写明基本要点；语言有较多错误，但能基本达意。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第四档（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4-6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分）：能写出部分要点；语言错误较多，影响意思表达。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第五档（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1-3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分）：只能写出一两个要点；语言错误很多，只有个别句子正确。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1" i="0" dirty="0">
                <a:solidFill>
                  <a:srgbClr val="000000"/>
                </a:solidFill>
                <a:effectLst/>
                <a:latin typeface="Inter"/>
              </a:rPr>
              <a:t>其他说明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：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词数少于 </a:t>
            </a:r>
            <a:r>
              <a:rPr lang="en-US" altLang="zh-CN" sz="3200" b="0" i="0" dirty="0">
                <a:solidFill>
                  <a:srgbClr val="000000"/>
                </a:solidFill>
                <a:effectLst/>
                <a:latin typeface="Inter"/>
              </a:rPr>
              <a:t>60 </a:t>
            </a: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的，酌情扣分。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单词拼写、标点符号书写不规范，英、美拼写及词汇用法可接受。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  <a:p>
            <a:pPr marL="742950" lvl="1" indent="-2857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0" i="0" dirty="0">
                <a:solidFill>
                  <a:srgbClr val="000000"/>
                </a:solidFill>
                <a:effectLst/>
                <a:latin typeface="Inter"/>
              </a:rPr>
              <a:t>书写较差以致影响交际的，酌情扣分。</a:t>
            </a:r>
            <a:endParaRPr lang="zh-CN" altLang="en-US" sz="3200" b="0" i="0" dirty="0">
              <a:solidFill>
                <a:srgbClr val="000000"/>
              </a:solidFill>
              <a:effectLst/>
              <a:latin typeface="In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200400" y="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64451" y="2324100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开门见山，</a:t>
            </a:r>
            <a:endParaRPr lang="en-US" altLang="zh-CN" sz="3600" i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切中要点</a:t>
            </a:r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1+2</a:t>
            </a:r>
            <a:endParaRPr lang="zh-CN" alt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89851" y="4307596"/>
            <a:ext cx="3418749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逻辑合理</a:t>
            </a:r>
            <a:endParaRPr lang="en-US" altLang="zh-CN" sz="3600" i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表述流畅</a:t>
            </a:r>
            <a:endParaRPr lang="en-US" altLang="zh-CN" sz="3600" i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衔接连贯</a:t>
            </a:r>
            <a:endParaRPr lang="en-US" altLang="zh-CN" sz="3600" i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举证合理</a:t>
            </a:r>
            <a:endParaRPr lang="en-US" altLang="zh-CN" sz="3600" i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语言丰富</a:t>
            </a:r>
            <a:endParaRPr lang="zh-CN" alt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89850" y="8002369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结尾简洁有力</a:t>
            </a:r>
            <a:endParaRPr lang="en-US" altLang="zh-CN" sz="3600" i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有交际互动</a:t>
            </a:r>
            <a:endParaRPr lang="zh-CN" alt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64451" y="1392488"/>
            <a:ext cx="28091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得分：</a:t>
            </a:r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endParaRPr lang="zh-CN" alt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04" y="1634067"/>
            <a:ext cx="13868346" cy="7836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200400" y="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81323" y="2713435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开门见山，</a:t>
            </a:r>
            <a:endParaRPr kumimoji="0" lang="en-US" altLang="zh-CN" sz="3600" b="0" i="1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写成演讲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46833" y="5300116"/>
            <a:ext cx="3418749" cy="3416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结构完整</a:t>
            </a:r>
            <a:endParaRPr kumimoji="0" lang="en-US" altLang="zh-CN" sz="3600" b="0" i="1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1" noProof="0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要点完整</a:t>
            </a:r>
            <a:endParaRPr lang="en-US" altLang="zh-CN" sz="3600" i="1" noProof="0" dirty="0">
              <a:solidFill>
                <a:srgbClr val="0F111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举证合理</a:t>
            </a:r>
            <a:endParaRPr lang="en-US" altLang="zh-CN" sz="3600" i="1" noProof="0" dirty="0">
              <a:solidFill>
                <a:srgbClr val="0F111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1" noProof="0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表述多样</a:t>
            </a:r>
            <a:endParaRPr lang="en-US" altLang="zh-CN" sz="3600" i="1" noProof="0" dirty="0">
              <a:solidFill>
                <a:srgbClr val="0F111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3600" i="1" noProof="0" dirty="0">
              <a:solidFill>
                <a:srgbClr val="0F111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0" i="1" u="none" strike="noStrike" kern="1200" cap="none" spc="0" normalizeH="0" baseline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46833" y="1685869"/>
            <a:ext cx="28853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得分：</a:t>
            </a:r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10-12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85869"/>
            <a:ext cx="13924123" cy="770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200400" y="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33505" y="2559711"/>
            <a:ext cx="341874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1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重要性表述到位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5839" y="5448300"/>
            <a:ext cx="341874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建议太过笼统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64451" y="1392488"/>
            <a:ext cx="25805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得分：</a:t>
            </a:r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43" y="1422120"/>
            <a:ext cx="13600529" cy="7759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200400" y="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33505" y="2559711"/>
            <a:ext cx="341874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重要性表述到位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5839" y="5448300"/>
            <a:ext cx="341874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建议太过笼统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64451" y="1392488"/>
            <a:ext cx="25805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得分：</a:t>
            </a:r>
            <a:r>
              <a:rPr kumimoji="0" lang="en-US" altLang="zh-CN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7-9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43" y="1422120"/>
            <a:ext cx="13600529" cy="7759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352800" y="-266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97436" y="2552016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0" i="1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写成演讲稿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22718" y="6545796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全篇</a:t>
            </a: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只写了重要性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64451" y="1392488"/>
            <a:ext cx="25805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得分：</a:t>
            </a:r>
            <a:r>
              <a:rPr lang="en-US" altLang="zh-CN" sz="3600" i="1" noProof="0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8" y="1422121"/>
            <a:ext cx="13704640" cy="7531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352800" y="-266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25600" y="4229100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能写出部分要点；语言错误较多。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71421" y="1288086"/>
            <a:ext cx="25805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得分：</a:t>
            </a:r>
            <a:r>
              <a:rPr kumimoji="0" lang="en-US" altLang="zh-CN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49" y="1438442"/>
            <a:ext cx="13405239" cy="7515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352800" y="-266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考场作文解析示例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98100" y="3092414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字迹不清</a:t>
            </a:r>
            <a:endParaRPr kumimoji="0" lang="en-US" altLang="zh-CN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影响交际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87506" y="5278354"/>
            <a:ext cx="341874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只写了重要性</a:t>
            </a:r>
            <a:endParaRPr kumimoji="0" lang="en-US" altLang="zh-CN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并且过于笼统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64451" y="1392488"/>
            <a:ext cx="258054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得分：</a:t>
            </a:r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0" i="1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06" y="1926314"/>
            <a:ext cx="13364900" cy="5931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810000" y="-266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考场高分作文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51188"/>
            <a:ext cx="14935200" cy="86662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818766">
            <a:off x="-2079436" y="4293142"/>
            <a:ext cx="7707944" cy="7399626"/>
          </a:xfrm>
          <a:custGeom>
            <a:avLst/>
            <a:gdLst/>
            <a:ahLst/>
            <a:cxnLst/>
            <a:rect l="l" t="t" r="r" b="b"/>
            <a:pathLst>
              <a:path w="7707944" h="7399626">
                <a:moveTo>
                  <a:pt x="0" y="0"/>
                </a:moveTo>
                <a:lnTo>
                  <a:pt x="7707944" y="0"/>
                </a:lnTo>
                <a:lnTo>
                  <a:pt x="7707944" y="7399626"/>
                </a:lnTo>
                <a:lnTo>
                  <a:pt x="0" y="739962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05174" y="6416363"/>
            <a:ext cx="17477651" cy="6061273"/>
          </a:xfrm>
          <a:custGeom>
            <a:avLst/>
            <a:gdLst/>
            <a:ahLst/>
            <a:cxnLst/>
            <a:rect l="l" t="t" r="r" b="b"/>
            <a:pathLst>
              <a:path w="17477651" h="6061273">
                <a:moveTo>
                  <a:pt x="0" y="0"/>
                </a:moveTo>
                <a:lnTo>
                  <a:pt x="17477652" y="0"/>
                </a:lnTo>
                <a:lnTo>
                  <a:pt x="17477652" y="6061273"/>
                </a:lnTo>
                <a:lnTo>
                  <a:pt x="0" y="60612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638074">
            <a:off x="11940727" y="-4245513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360085" y="1294751"/>
            <a:ext cx="12038619" cy="4287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00"/>
              </a:lnSpc>
            </a:pPr>
            <a:r>
              <a:rPr lang="en-US" sz="11770" b="1" dirty="0">
                <a:solidFill>
                  <a:srgbClr val="1E1E1E"/>
                </a:solidFill>
                <a:latin typeface="Arial Black" panose="020B0A04020102020204" pitchFamily="34" charset="0"/>
                <a:ea typeface="思源黑体 2 Bold" panose="020B0800000000000000"/>
                <a:cs typeface="思源黑体 2 Bold" panose="020B0800000000000000"/>
                <a:sym typeface="思源黑体 2 Bold" panose="020B0800000000000000"/>
              </a:rPr>
              <a:t>How to raise questions?</a:t>
            </a:r>
            <a:endParaRPr lang="en-US" sz="11770" b="1" dirty="0">
              <a:solidFill>
                <a:srgbClr val="1E1E1E"/>
              </a:solidFill>
              <a:latin typeface="Arial Black" panose="020B0A04020102020204" pitchFamily="34" charset="0"/>
              <a:ea typeface="思源黑体 2 Bold" panose="020B0800000000000000"/>
              <a:cs typeface="思源黑体 2 Bold" panose="020B0800000000000000"/>
              <a:sym typeface="思源黑体 2 Bold" panose="020B080000000000000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24600" y="5506818"/>
            <a:ext cx="6469684" cy="595514"/>
            <a:chOff x="5909158" y="4681336"/>
            <a:chExt cx="6469684" cy="595514"/>
          </a:xfrm>
        </p:grpSpPr>
        <p:grpSp>
          <p:nvGrpSpPr>
            <p:cNvPr id="5" name="Group 5"/>
            <p:cNvGrpSpPr/>
            <p:nvPr/>
          </p:nvGrpSpPr>
          <p:grpSpPr>
            <a:xfrm>
              <a:off x="5909158" y="4681336"/>
              <a:ext cx="6469684" cy="595514"/>
              <a:chOff x="0" y="0"/>
              <a:chExt cx="645133" cy="5938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45133" cy="59382"/>
              </a:xfrm>
              <a:custGeom>
                <a:avLst/>
                <a:gdLst/>
                <a:ahLst/>
                <a:cxnLst/>
                <a:rect l="l" t="t" r="r" b="b"/>
                <a:pathLst>
                  <a:path w="645133" h="59382">
                    <a:moveTo>
                      <a:pt x="29691" y="0"/>
                    </a:moveTo>
                    <a:lnTo>
                      <a:pt x="615441" y="0"/>
                    </a:lnTo>
                    <a:cubicBezTo>
                      <a:pt x="623316" y="0"/>
                      <a:pt x="630868" y="3128"/>
                      <a:pt x="636436" y="8696"/>
                    </a:cubicBezTo>
                    <a:cubicBezTo>
                      <a:pt x="642005" y="14265"/>
                      <a:pt x="645133" y="21817"/>
                      <a:pt x="645133" y="29691"/>
                    </a:cubicBezTo>
                    <a:lnTo>
                      <a:pt x="645133" y="29691"/>
                    </a:lnTo>
                    <a:cubicBezTo>
                      <a:pt x="645133" y="37566"/>
                      <a:pt x="642005" y="45118"/>
                      <a:pt x="636436" y="50686"/>
                    </a:cubicBezTo>
                    <a:cubicBezTo>
                      <a:pt x="630868" y="56254"/>
                      <a:pt x="623316" y="59382"/>
                      <a:pt x="615441" y="59382"/>
                    </a:cubicBezTo>
                    <a:lnTo>
                      <a:pt x="29691" y="59382"/>
                    </a:lnTo>
                    <a:cubicBezTo>
                      <a:pt x="21817" y="59382"/>
                      <a:pt x="14265" y="56254"/>
                      <a:pt x="8696" y="50686"/>
                    </a:cubicBezTo>
                    <a:cubicBezTo>
                      <a:pt x="3128" y="45118"/>
                      <a:pt x="0" y="37566"/>
                      <a:pt x="0" y="29691"/>
                    </a:cubicBezTo>
                    <a:lnTo>
                      <a:pt x="0" y="29691"/>
                    </a:lnTo>
                    <a:cubicBezTo>
                      <a:pt x="0" y="21817"/>
                      <a:pt x="3128" y="14265"/>
                      <a:pt x="8696" y="8696"/>
                    </a:cubicBezTo>
                    <a:cubicBezTo>
                      <a:pt x="14265" y="3128"/>
                      <a:pt x="21817" y="0"/>
                      <a:pt x="29691" y="0"/>
                    </a:cubicBezTo>
                    <a:close/>
                  </a:path>
                </a:pathLst>
              </a:custGeom>
              <a:solidFill>
                <a:srgbClr val="44B764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28575"/>
                <a:ext cx="645133" cy="879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6100383" y="4707788"/>
              <a:ext cx="5922746" cy="4708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30"/>
                </a:lnSpc>
              </a:pPr>
              <a:r>
                <a:rPr lang="en-US" altLang="zh-CN" sz="2670" b="1" dirty="0">
                  <a:solidFill>
                    <a:srgbClr val="FFFFFF"/>
                  </a:solidFill>
                  <a:latin typeface="Arial Black" panose="020B0A04020102020204" pitchFamily="34" charset="0"/>
                  <a:ea typeface="Akzidenz-Grotesk Medium" panose="02000603030000020004"/>
                  <a:cs typeface="Akzidenz-Grotesk Medium" panose="02000603030000020004"/>
                  <a:sym typeface="Akzidenz-Grotesk Medium" panose="02000603030000020004"/>
                </a:rPr>
                <a:t>Joining a</a:t>
              </a:r>
              <a:r>
                <a:rPr lang="en-US" sz="2670" b="1" dirty="0">
                  <a:solidFill>
                    <a:srgbClr val="FFFFFF"/>
                  </a:solidFill>
                  <a:latin typeface="Arial Black" panose="020B0A04020102020204" pitchFamily="34" charset="0"/>
                  <a:ea typeface="Akzidenz-Grotesk Medium" panose="02000603030000020004"/>
                  <a:cs typeface="Akzidenz-Grotesk Medium" panose="02000603030000020004"/>
                  <a:sym typeface="Akzidenz-Grotesk Medium" panose="02000603030000020004"/>
                </a:rPr>
                <a:t> debate in class</a:t>
              </a:r>
              <a:endParaRPr lang="en-US" sz="2670" b="1" dirty="0">
                <a:solidFill>
                  <a:srgbClr val="FFFFFF"/>
                </a:solidFill>
                <a:latin typeface="Arial Black" panose="020B0A04020102020204" pitchFamily="34" charset="0"/>
                <a:ea typeface="Akzidenz-Grotesk Medium" panose="02000603030000020004"/>
                <a:cs typeface="Akzidenz-Grotesk Medium" panose="02000603030000020004"/>
                <a:sym typeface="Akzidenz-Grotesk Medium" panose="02000603030000020004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462942" y="6521953"/>
            <a:ext cx="2994894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30"/>
              </a:lnSpc>
            </a:pPr>
            <a:r>
              <a:rPr lang="en-US" sz="2690" dirty="0">
                <a:solidFill>
                  <a:srgbClr val="1E1E1E"/>
                </a:solidFill>
                <a:latin typeface="Times New Roman" panose="02020603050405020304" pitchFamily="18" charset="0"/>
                <a:ea typeface="思源黑体 2"/>
                <a:cs typeface="Times New Roman" panose="02020603050405020304" pitchFamily="18" charset="0"/>
                <a:sym typeface="思源黑体 2"/>
              </a:rPr>
              <a:t>FAY</a:t>
            </a:r>
            <a:endParaRPr lang="en-US" sz="2690" dirty="0">
              <a:solidFill>
                <a:srgbClr val="1E1E1E"/>
              </a:solidFill>
              <a:latin typeface="Times New Roman" panose="02020603050405020304" pitchFamily="18" charset="0"/>
              <a:ea typeface="思源黑体 2"/>
              <a:cs typeface="Times New Roman" panose="02020603050405020304" pitchFamily="18" charset="0"/>
              <a:sym typeface="思源黑体 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34400" y="6519715"/>
            <a:ext cx="331926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30"/>
              </a:lnSpc>
            </a:pPr>
            <a:r>
              <a:rPr lang="en-US" sz="2690" dirty="0">
                <a:solidFill>
                  <a:srgbClr val="1E1E1E"/>
                </a:solidFill>
                <a:latin typeface="Times New Roman" panose="02020603050405020304" pitchFamily="18" charset="0"/>
                <a:ea typeface="思源黑体 2"/>
                <a:cs typeface="Times New Roman" panose="02020603050405020304" pitchFamily="18" charset="0"/>
                <a:sym typeface="思源黑体 2"/>
              </a:rPr>
              <a:t>2025.11</a:t>
            </a:r>
            <a:endParaRPr lang="en-US" sz="2690" dirty="0">
              <a:solidFill>
                <a:srgbClr val="1E1E1E"/>
              </a:solidFill>
              <a:latin typeface="Times New Roman" panose="02020603050405020304" pitchFamily="18" charset="0"/>
              <a:ea typeface="思源黑体 2"/>
              <a:cs typeface="Times New Roman" panose="02020603050405020304" pitchFamily="18" charset="0"/>
              <a:sym typeface="思源黑体 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87253" y="3119866"/>
            <a:ext cx="8249281" cy="6374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30"/>
              </a:lnSpc>
            </a:pPr>
            <a:r>
              <a:rPr lang="zh-CN" alt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衢州</a:t>
            </a:r>
            <a:r>
              <a:rPr 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/</a:t>
            </a:r>
            <a:r>
              <a:rPr lang="zh-CN" alt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丽水</a:t>
            </a:r>
            <a:r>
              <a:rPr 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/</a:t>
            </a:r>
            <a:r>
              <a:rPr lang="zh-CN" alt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湖州</a:t>
            </a:r>
            <a:r>
              <a:rPr 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/</a:t>
            </a:r>
            <a:r>
              <a:rPr lang="zh-CN" altLang="en-US" sz="3545" b="1" spc="1088" dirty="0">
                <a:solidFill>
                  <a:srgbClr val="262626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三地市应用文</a:t>
            </a:r>
            <a:endParaRPr lang="en-US" sz="3545" b="1" spc="1088" dirty="0">
              <a:solidFill>
                <a:srgbClr val="262626"/>
              </a:solidFill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40"/>
              </a:lnSpc>
            </a:pPr>
            <a:r>
              <a:rPr lang="zh-CN" altLang="en-US" sz="1700" b="1" dirty="0">
                <a:solidFill>
                  <a:srgbClr val="1E1E1E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lang="en-US" sz="1700" b="1" dirty="0">
              <a:solidFill>
                <a:srgbClr val="1E1E1E"/>
              </a:solidFill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15"/>
              </a:lnSpc>
            </a:pPr>
            <a:r>
              <a:rPr lang="en-US" sz="1465" b="1" dirty="0">
                <a:solidFill>
                  <a:srgbClr val="1E1E1E"/>
                </a:solidFill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lang="en-US" sz="1465" b="1" dirty="0">
              <a:solidFill>
                <a:srgbClr val="1E1E1E"/>
              </a:solidFill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3810000" y="-266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考场高分作文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665" y="1155421"/>
            <a:ext cx="14782800" cy="836064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178" y="1460220"/>
            <a:ext cx="14961130" cy="7874279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-3810000" y="-266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考场高分作文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4042296" y="12700"/>
            <a:ext cx="12783065" cy="1422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solidFill>
                  <a:srgbClr val="1E1E1E"/>
                </a:solidFill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官方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范文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90700"/>
            <a:ext cx="16459200" cy="63035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818766">
            <a:off x="-2079436" y="4293142"/>
            <a:ext cx="7707944" cy="7399626"/>
          </a:xfrm>
          <a:custGeom>
            <a:avLst/>
            <a:gdLst/>
            <a:ahLst/>
            <a:cxnLst/>
            <a:rect l="l" t="t" r="r" b="b"/>
            <a:pathLst>
              <a:path w="7707944" h="7399626">
                <a:moveTo>
                  <a:pt x="0" y="0"/>
                </a:moveTo>
                <a:lnTo>
                  <a:pt x="7707944" y="0"/>
                </a:lnTo>
                <a:lnTo>
                  <a:pt x="7707944" y="7399626"/>
                </a:lnTo>
                <a:lnTo>
                  <a:pt x="0" y="739962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05174" y="6416363"/>
            <a:ext cx="17477651" cy="6061273"/>
          </a:xfrm>
          <a:custGeom>
            <a:avLst/>
            <a:gdLst/>
            <a:ahLst/>
            <a:cxnLst/>
            <a:rect l="l" t="t" r="r" b="b"/>
            <a:pathLst>
              <a:path w="17477651" h="6061273">
                <a:moveTo>
                  <a:pt x="0" y="0"/>
                </a:moveTo>
                <a:lnTo>
                  <a:pt x="17477652" y="0"/>
                </a:lnTo>
                <a:lnTo>
                  <a:pt x="17477652" y="6061273"/>
                </a:lnTo>
                <a:lnTo>
                  <a:pt x="0" y="60612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638074">
            <a:off x="11940727" y="-4245513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124691" y="2537187"/>
            <a:ext cx="12038619" cy="1862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830"/>
              </a:lnSpc>
            </a:pPr>
            <a:r>
              <a:rPr lang="en-US" sz="11770" b="1">
                <a:solidFill>
                  <a:srgbClr val="1E1E1E"/>
                </a:solidFill>
                <a:latin typeface="思源黑体 2 Bold" panose="020B0800000000000000"/>
                <a:ea typeface="思源黑体 2 Bold" panose="020B0800000000000000"/>
                <a:cs typeface="思源黑体 2 Bold" panose="020B0800000000000000"/>
                <a:sym typeface="思源黑体 2 Bold" panose="020B0800000000000000"/>
              </a:rPr>
              <a:t>感谢您的观看</a:t>
            </a:r>
            <a:endParaRPr lang="en-US" sz="11770" b="1">
              <a:solidFill>
                <a:srgbClr val="1E1E1E"/>
              </a:solidFill>
              <a:latin typeface="思源黑体 2 Bold" panose="020B0800000000000000"/>
              <a:ea typeface="思源黑体 2 Bold" panose="020B0800000000000000"/>
              <a:cs typeface="思源黑体 2 Bold" panose="020B0800000000000000"/>
              <a:sym typeface="思源黑体 2 Bold" panose="020B080000000000000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182627" y="4679214"/>
            <a:ext cx="5922746" cy="542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30"/>
              </a:lnSpc>
            </a:pPr>
            <a:r>
              <a:rPr lang="en-US" sz="2670" b="1">
                <a:solidFill>
                  <a:srgbClr val="FFFFFF"/>
                </a:solidFill>
                <a:latin typeface="Akzidenz-Grotesk Medium" panose="02000603030000020004"/>
                <a:ea typeface="Akzidenz-Grotesk Medium" panose="02000603030000020004"/>
                <a:cs typeface="Akzidenz-Grotesk Medium" panose="02000603030000020004"/>
                <a:sym typeface="Akzidenz-Grotesk Medium" panose="02000603030000020004"/>
              </a:rPr>
              <a:t>THANK YOU FOR WATCHING</a:t>
            </a:r>
            <a:endParaRPr lang="en-US" sz="2670" b="1">
              <a:solidFill>
                <a:srgbClr val="FFFFFF"/>
              </a:solidFill>
              <a:latin typeface="Akzidenz-Grotesk Medium" panose="02000603030000020004"/>
              <a:ea typeface="Akzidenz-Grotesk Medium" panose="02000603030000020004"/>
              <a:cs typeface="Akzidenz-Grotesk Medium" panose="02000603030000020004"/>
              <a:sym typeface="Akzidenz-Grotesk Medium" panose="02000603030000020004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40"/>
              </a:lnSpc>
            </a:pPr>
            <a:r>
              <a:rPr lang="en-US" sz="1700" b="1">
                <a:solidFill>
                  <a:srgbClr val="1E1E1E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课堂汇报</a:t>
            </a:r>
            <a:endParaRPr lang="en-US" sz="1700" b="1">
              <a:solidFill>
                <a:srgbClr val="1E1E1E"/>
              </a:solidFill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15"/>
              </a:lnSpc>
            </a:pPr>
            <a:r>
              <a:rPr lang="en-US" sz="1465" b="1">
                <a:solidFill>
                  <a:srgbClr val="1E1E1E"/>
                </a:solidFill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lang="en-US" sz="1465" b="1">
              <a:solidFill>
                <a:srgbClr val="1E1E1E"/>
              </a:solidFill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6"/>
          <p:cNvSpPr/>
          <p:nvPr/>
        </p:nvSpPr>
        <p:spPr>
          <a:xfrm>
            <a:off x="11521321" y="5505657"/>
            <a:ext cx="3098927" cy="4751073"/>
          </a:xfrm>
          <a:custGeom>
            <a:avLst/>
            <a:gdLst/>
            <a:ahLst/>
            <a:cxnLst/>
            <a:rect l="l" t="t" r="r" b="b"/>
            <a:pathLst>
              <a:path w="3670047" h="6287018">
                <a:moveTo>
                  <a:pt x="0" y="0"/>
                </a:moveTo>
                <a:lnTo>
                  <a:pt x="3670046" y="0"/>
                </a:lnTo>
                <a:lnTo>
                  <a:pt x="3670046" y="6287017"/>
                </a:lnTo>
                <a:lnTo>
                  <a:pt x="0" y="6287017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</p:sp>
      <p:sp>
        <p:nvSpPr>
          <p:cNvPr id="3" name="文本框 2"/>
          <p:cNvSpPr txBox="1"/>
          <p:nvPr/>
        </p:nvSpPr>
        <p:spPr>
          <a:xfrm>
            <a:off x="990600" y="2215224"/>
            <a:ext cx="7543800" cy="7478970"/>
          </a:xfrm>
          <a:custGeom>
            <a:avLst/>
            <a:gdLst>
              <a:gd name="connsiteX0" fmla="*/ 0 w 7543800"/>
              <a:gd name="connsiteY0" fmla="*/ 0 h 7478970"/>
              <a:gd name="connsiteX1" fmla="*/ 459486 w 7543800"/>
              <a:gd name="connsiteY1" fmla="*/ 0 h 7478970"/>
              <a:gd name="connsiteX2" fmla="*/ 1220724 w 7543800"/>
              <a:gd name="connsiteY2" fmla="*/ 0 h 7478970"/>
              <a:gd name="connsiteX3" fmla="*/ 1831086 w 7543800"/>
              <a:gd name="connsiteY3" fmla="*/ 0 h 7478970"/>
              <a:gd name="connsiteX4" fmla="*/ 2667762 w 7543800"/>
              <a:gd name="connsiteY4" fmla="*/ 0 h 7478970"/>
              <a:gd name="connsiteX5" fmla="*/ 3278124 w 7543800"/>
              <a:gd name="connsiteY5" fmla="*/ 0 h 7478970"/>
              <a:gd name="connsiteX6" fmla="*/ 3888486 w 7543800"/>
              <a:gd name="connsiteY6" fmla="*/ 0 h 7478970"/>
              <a:gd name="connsiteX7" fmla="*/ 4649724 w 7543800"/>
              <a:gd name="connsiteY7" fmla="*/ 0 h 7478970"/>
              <a:gd name="connsiteX8" fmla="*/ 5486400 w 7543800"/>
              <a:gd name="connsiteY8" fmla="*/ 0 h 7478970"/>
              <a:gd name="connsiteX9" fmla="*/ 6021324 w 7543800"/>
              <a:gd name="connsiteY9" fmla="*/ 0 h 7478970"/>
              <a:gd name="connsiteX10" fmla="*/ 6631686 w 7543800"/>
              <a:gd name="connsiteY10" fmla="*/ 0 h 7478970"/>
              <a:gd name="connsiteX11" fmla="*/ 7543800 w 7543800"/>
              <a:gd name="connsiteY11" fmla="*/ 0 h 7478970"/>
              <a:gd name="connsiteX12" fmla="*/ 7543800 w 7543800"/>
              <a:gd name="connsiteY12" fmla="*/ 605117 h 7478970"/>
              <a:gd name="connsiteX13" fmla="*/ 7543800 w 7543800"/>
              <a:gd name="connsiteY13" fmla="*/ 1060654 h 7478970"/>
              <a:gd name="connsiteX14" fmla="*/ 7543800 w 7543800"/>
              <a:gd name="connsiteY14" fmla="*/ 1516191 h 7478970"/>
              <a:gd name="connsiteX15" fmla="*/ 7543800 w 7543800"/>
              <a:gd name="connsiteY15" fmla="*/ 2196098 h 7478970"/>
              <a:gd name="connsiteX16" fmla="*/ 7543800 w 7543800"/>
              <a:gd name="connsiteY16" fmla="*/ 3025583 h 7478970"/>
              <a:gd name="connsiteX17" fmla="*/ 7543800 w 7543800"/>
              <a:gd name="connsiteY17" fmla="*/ 3855069 h 7478970"/>
              <a:gd name="connsiteX18" fmla="*/ 7543800 w 7543800"/>
              <a:gd name="connsiteY18" fmla="*/ 4534975 h 7478970"/>
              <a:gd name="connsiteX19" fmla="*/ 7543800 w 7543800"/>
              <a:gd name="connsiteY19" fmla="*/ 4990513 h 7478970"/>
              <a:gd name="connsiteX20" fmla="*/ 7543800 w 7543800"/>
              <a:gd name="connsiteY20" fmla="*/ 5670419 h 7478970"/>
              <a:gd name="connsiteX21" fmla="*/ 7543800 w 7543800"/>
              <a:gd name="connsiteY21" fmla="*/ 6425115 h 7478970"/>
              <a:gd name="connsiteX22" fmla="*/ 7543800 w 7543800"/>
              <a:gd name="connsiteY22" fmla="*/ 7478970 h 7478970"/>
              <a:gd name="connsiteX23" fmla="*/ 7084314 w 7543800"/>
              <a:gd name="connsiteY23" fmla="*/ 7478970 h 7478970"/>
              <a:gd name="connsiteX24" fmla="*/ 6323076 w 7543800"/>
              <a:gd name="connsiteY24" fmla="*/ 7478970 h 7478970"/>
              <a:gd name="connsiteX25" fmla="*/ 5712714 w 7543800"/>
              <a:gd name="connsiteY25" fmla="*/ 7478970 h 7478970"/>
              <a:gd name="connsiteX26" fmla="*/ 5253228 w 7543800"/>
              <a:gd name="connsiteY26" fmla="*/ 7478970 h 7478970"/>
              <a:gd name="connsiteX27" fmla="*/ 4793742 w 7543800"/>
              <a:gd name="connsiteY27" fmla="*/ 7478970 h 7478970"/>
              <a:gd name="connsiteX28" fmla="*/ 3957066 w 7543800"/>
              <a:gd name="connsiteY28" fmla="*/ 7478970 h 7478970"/>
              <a:gd name="connsiteX29" fmla="*/ 3346704 w 7543800"/>
              <a:gd name="connsiteY29" fmla="*/ 7478970 h 7478970"/>
              <a:gd name="connsiteX30" fmla="*/ 2510028 w 7543800"/>
              <a:gd name="connsiteY30" fmla="*/ 7478970 h 7478970"/>
              <a:gd name="connsiteX31" fmla="*/ 1824228 w 7543800"/>
              <a:gd name="connsiteY31" fmla="*/ 7478970 h 7478970"/>
              <a:gd name="connsiteX32" fmla="*/ 1213866 w 7543800"/>
              <a:gd name="connsiteY32" fmla="*/ 7478970 h 7478970"/>
              <a:gd name="connsiteX33" fmla="*/ 678942 w 7543800"/>
              <a:gd name="connsiteY33" fmla="*/ 7478970 h 7478970"/>
              <a:gd name="connsiteX34" fmla="*/ 0 w 7543800"/>
              <a:gd name="connsiteY34" fmla="*/ 7478970 h 7478970"/>
              <a:gd name="connsiteX35" fmla="*/ 0 w 7543800"/>
              <a:gd name="connsiteY35" fmla="*/ 6873853 h 7478970"/>
              <a:gd name="connsiteX36" fmla="*/ 0 w 7543800"/>
              <a:gd name="connsiteY36" fmla="*/ 6119157 h 7478970"/>
              <a:gd name="connsiteX37" fmla="*/ 0 w 7543800"/>
              <a:gd name="connsiteY37" fmla="*/ 5289672 h 7478970"/>
              <a:gd name="connsiteX38" fmla="*/ 0 w 7543800"/>
              <a:gd name="connsiteY38" fmla="*/ 4759345 h 7478970"/>
              <a:gd name="connsiteX39" fmla="*/ 0 w 7543800"/>
              <a:gd name="connsiteY39" fmla="*/ 4154228 h 7478970"/>
              <a:gd name="connsiteX40" fmla="*/ 0 w 7543800"/>
              <a:gd name="connsiteY40" fmla="*/ 3324742 h 7478970"/>
              <a:gd name="connsiteX41" fmla="*/ 0 w 7543800"/>
              <a:gd name="connsiteY41" fmla="*/ 2495256 h 7478970"/>
              <a:gd name="connsiteX42" fmla="*/ 0 w 7543800"/>
              <a:gd name="connsiteY42" fmla="*/ 1815350 h 7478970"/>
              <a:gd name="connsiteX43" fmla="*/ 0 w 7543800"/>
              <a:gd name="connsiteY43" fmla="*/ 985864 h 7478970"/>
              <a:gd name="connsiteX44" fmla="*/ 0 w 7543800"/>
              <a:gd name="connsiteY44" fmla="*/ 0 h 74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543800" h="7478970" extrusionOk="0">
                <a:moveTo>
                  <a:pt x="0" y="0"/>
                </a:moveTo>
                <a:cubicBezTo>
                  <a:pt x="206794" y="-22127"/>
                  <a:pt x="256334" y="13550"/>
                  <a:pt x="459486" y="0"/>
                </a:cubicBezTo>
                <a:cubicBezTo>
                  <a:pt x="662638" y="-13550"/>
                  <a:pt x="1062901" y="-17907"/>
                  <a:pt x="1220724" y="0"/>
                </a:cubicBezTo>
                <a:cubicBezTo>
                  <a:pt x="1378547" y="17907"/>
                  <a:pt x="1613291" y="-4231"/>
                  <a:pt x="1831086" y="0"/>
                </a:cubicBezTo>
                <a:cubicBezTo>
                  <a:pt x="2048881" y="4231"/>
                  <a:pt x="2285290" y="-3855"/>
                  <a:pt x="2667762" y="0"/>
                </a:cubicBezTo>
                <a:cubicBezTo>
                  <a:pt x="3050234" y="3855"/>
                  <a:pt x="2986256" y="5282"/>
                  <a:pt x="3278124" y="0"/>
                </a:cubicBezTo>
                <a:cubicBezTo>
                  <a:pt x="3569992" y="-5282"/>
                  <a:pt x="3622543" y="-18441"/>
                  <a:pt x="3888486" y="0"/>
                </a:cubicBezTo>
                <a:cubicBezTo>
                  <a:pt x="4154429" y="18441"/>
                  <a:pt x="4326670" y="-28527"/>
                  <a:pt x="4649724" y="0"/>
                </a:cubicBezTo>
                <a:cubicBezTo>
                  <a:pt x="4972778" y="28527"/>
                  <a:pt x="5182126" y="-1095"/>
                  <a:pt x="5486400" y="0"/>
                </a:cubicBezTo>
                <a:cubicBezTo>
                  <a:pt x="5790674" y="1095"/>
                  <a:pt x="5816274" y="-17910"/>
                  <a:pt x="6021324" y="0"/>
                </a:cubicBezTo>
                <a:cubicBezTo>
                  <a:pt x="6226374" y="17910"/>
                  <a:pt x="6500553" y="-29974"/>
                  <a:pt x="6631686" y="0"/>
                </a:cubicBezTo>
                <a:cubicBezTo>
                  <a:pt x="6762819" y="29974"/>
                  <a:pt x="7325763" y="-25392"/>
                  <a:pt x="7543800" y="0"/>
                </a:cubicBezTo>
                <a:cubicBezTo>
                  <a:pt x="7534630" y="262502"/>
                  <a:pt x="7554889" y="402520"/>
                  <a:pt x="7543800" y="605117"/>
                </a:cubicBezTo>
                <a:cubicBezTo>
                  <a:pt x="7532711" y="807714"/>
                  <a:pt x="7557267" y="875833"/>
                  <a:pt x="7543800" y="1060654"/>
                </a:cubicBezTo>
                <a:cubicBezTo>
                  <a:pt x="7530333" y="1245475"/>
                  <a:pt x="7563599" y="1311661"/>
                  <a:pt x="7543800" y="1516191"/>
                </a:cubicBezTo>
                <a:cubicBezTo>
                  <a:pt x="7524001" y="1720721"/>
                  <a:pt x="7558694" y="1965556"/>
                  <a:pt x="7543800" y="2196098"/>
                </a:cubicBezTo>
                <a:cubicBezTo>
                  <a:pt x="7528906" y="2426640"/>
                  <a:pt x="7579725" y="2662651"/>
                  <a:pt x="7543800" y="3025583"/>
                </a:cubicBezTo>
                <a:cubicBezTo>
                  <a:pt x="7507875" y="3388516"/>
                  <a:pt x="7555272" y="3671541"/>
                  <a:pt x="7543800" y="3855069"/>
                </a:cubicBezTo>
                <a:cubicBezTo>
                  <a:pt x="7532328" y="4038597"/>
                  <a:pt x="7566012" y="4196086"/>
                  <a:pt x="7543800" y="4534975"/>
                </a:cubicBezTo>
                <a:cubicBezTo>
                  <a:pt x="7521588" y="4873864"/>
                  <a:pt x="7544931" y="4881238"/>
                  <a:pt x="7543800" y="4990513"/>
                </a:cubicBezTo>
                <a:cubicBezTo>
                  <a:pt x="7542669" y="5099788"/>
                  <a:pt x="7511891" y="5389874"/>
                  <a:pt x="7543800" y="5670419"/>
                </a:cubicBezTo>
                <a:cubicBezTo>
                  <a:pt x="7575709" y="5950964"/>
                  <a:pt x="7513874" y="6154544"/>
                  <a:pt x="7543800" y="6425115"/>
                </a:cubicBezTo>
                <a:cubicBezTo>
                  <a:pt x="7573726" y="6695686"/>
                  <a:pt x="7525949" y="7000857"/>
                  <a:pt x="7543800" y="7478970"/>
                </a:cubicBezTo>
                <a:cubicBezTo>
                  <a:pt x="7354791" y="7467013"/>
                  <a:pt x="7295186" y="7476216"/>
                  <a:pt x="7084314" y="7478970"/>
                </a:cubicBezTo>
                <a:cubicBezTo>
                  <a:pt x="6873442" y="7481724"/>
                  <a:pt x="6534020" y="7515102"/>
                  <a:pt x="6323076" y="7478970"/>
                </a:cubicBezTo>
                <a:cubicBezTo>
                  <a:pt x="6112132" y="7442838"/>
                  <a:pt x="5861454" y="7452911"/>
                  <a:pt x="5712714" y="7478970"/>
                </a:cubicBezTo>
                <a:cubicBezTo>
                  <a:pt x="5563974" y="7505029"/>
                  <a:pt x="5419275" y="7479515"/>
                  <a:pt x="5253228" y="7478970"/>
                </a:cubicBezTo>
                <a:cubicBezTo>
                  <a:pt x="5087181" y="7478425"/>
                  <a:pt x="4959479" y="7472090"/>
                  <a:pt x="4793742" y="7478970"/>
                </a:cubicBezTo>
                <a:cubicBezTo>
                  <a:pt x="4628005" y="7485850"/>
                  <a:pt x="4286369" y="7508463"/>
                  <a:pt x="3957066" y="7478970"/>
                </a:cubicBezTo>
                <a:cubicBezTo>
                  <a:pt x="3627763" y="7449477"/>
                  <a:pt x="3593346" y="7506655"/>
                  <a:pt x="3346704" y="7478970"/>
                </a:cubicBezTo>
                <a:cubicBezTo>
                  <a:pt x="3100062" y="7451285"/>
                  <a:pt x="2720363" y="7470994"/>
                  <a:pt x="2510028" y="7478970"/>
                </a:cubicBezTo>
                <a:cubicBezTo>
                  <a:pt x="2299693" y="7486946"/>
                  <a:pt x="2156091" y="7477821"/>
                  <a:pt x="1824228" y="7478970"/>
                </a:cubicBezTo>
                <a:cubicBezTo>
                  <a:pt x="1492365" y="7480119"/>
                  <a:pt x="1370054" y="7467167"/>
                  <a:pt x="1213866" y="7478970"/>
                </a:cubicBezTo>
                <a:cubicBezTo>
                  <a:pt x="1057678" y="7490773"/>
                  <a:pt x="887332" y="7463112"/>
                  <a:pt x="678942" y="7478970"/>
                </a:cubicBezTo>
                <a:cubicBezTo>
                  <a:pt x="470552" y="7494828"/>
                  <a:pt x="207125" y="7509719"/>
                  <a:pt x="0" y="7478970"/>
                </a:cubicBezTo>
                <a:cubicBezTo>
                  <a:pt x="-12564" y="7230837"/>
                  <a:pt x="26" y="7055069"/>
                  <a:pt x="0" y="6873853"/>
                </a:cubicBezTo>
                <a:cubicBezTo>
                  <a:pt x="-26" y="6692637"/>
                  <a:pt x="12676" y="6351510"/>
                  <a:pt x="0" y="6119157"/>
                </a:cubicBezTo>
                <a:cubicBezTo>
                  <a:pt x="-12676" y="5886804"/>
                  <a:pt x="32520" y="5519679"/>
                  <a:pt x="0" y="5289672"/>
                </a:cubicBezTo>
                <a:cubicBezTo>
                  <a:pt x="-32520" y="5059665"/>
                  <a:pt x="14429" y="4941625"/>
                  <a:pt x="0" y="4759345"/>
                </a:cubicBezTo>
                <a:cubicBezTo>
                  <a:pt x="-14429" y="4577065"/>
                  <a:pt x="29793" y="4396137"/>
                  <a:pt x="0" y="4154228"/>
                </a:cubicBezTo>
                <a:cubicBezTo>
                  <a:pt x="-29793" y="3912319"/>
                  <a:pt x="-5281" y="3700751"/>
                  <a:pt x="0" y="3324742"/>
                </a:cubicBezTo>
                <a:cubicBezTo>
                  <a:pt x="5281" y="2948733"/>
                  <a:pt x="-23631" y="2886060"/>
                  <a:pt x="0" y="2495256"/>
                </a:cubicBezTo>
                <a:cubicBezTo>
                  <a:pt x="23631" y="2104452"/>
                  <a:pt x="6337" y="2089439"/>
                  <a:pt x="0" y="1815350"/>
                </a:cubicBezTo>
                <a:cubicBezTo>
                  <a:pt x="-6337" y="1541261"/>
                  <a:pt x="32070" y="1368670"/>
                  <a:pt x="0" y="985864"/>
                </a:cubicBezTo>
                <a:cubicBezTo>
                  <a:pt x="-32070" y="603058"/>
                  <a:pt x="-25919" y="377191"/>
                  <a:pt x="0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假定你是李华，你将在英语课上参加一场题为“</a:t>
            </a:r>
            <a:r>
              <a:rPr lang="en-US" altLang="zh-CN" sz="3200" b="1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to raise questions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”的讨论。请你写一篇发言稿，内容包括：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(1) 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提问的重要性；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(2) 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你的建议。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zh-CN" altLang="zh-CN" sz="3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注意：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514350" indent="-514350" algn="just">
              <a:buAutoNum type="arabicParenBoth"/>
            </a:pP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写作词数应为</a:t>
            </a:r>
            <a:r>
              <a:rPr lang="en-US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80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左右；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(2) 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请按如下格式在答题纸的相应位置作答。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/>
            <a:endParaRPr lang="zh-CN" altLang="zh-CN" sz="3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Hello everyone!</a:t>
            </a:r>
            <a:endParaRPr lang="en-US" altLang="zh-CN" sz="3200" b="1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US" altLang="zh-CN" sz="32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zh-CN" altLang="zh-CN" sz="320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zh-CN" altLang="zh-CN" sz="320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5" name="TextBox 17"/>
          <p:cNvSpPr txBox="1"/>
          <p:nvPr/>
        </p:nvSpPr>
        <p:spPr>
          <a:xfrm>
            <a:off x="3581400" y="455325"/>
            <a:ext cx="11527202" cy="14829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13075"/>
              </a:lnSpc>
              <a:spcBef>
                <a:spcPct val="0"/>
              </a:spcBef>
            </a:pPr>
            <a:r>
              <a:rPr lang="en-US" sz="6600" b="1" dirty="0">
                <a:solidFill>
                  <a:srgbClr val="1E1E1E"/>
                </a:solidFill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Requirements  Exploring </a:t>
            </a:r>
            <a:endParaRPr lang="en-US" sz="6600" b="1" dirty="0">
              <a:solidFill>
                <a:srgbClr val="1E1E1E"/>
              </a:solidFill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2204338"/>
            <a:ext cx="7543800" cy="7478970"/>
          </a:xfrm>
          <a:custGeom>
            <a:avLst/>
            <a:gdLst>
              <a:gd name="connsiteX0" fmla="*/ 0 w 7543800"/>
              <a:gd name="connsiteY0" fmla="*/ 0 h 7478970"/>
              <a:gd name="connsiteX1" fmla="*/ 459486 w 7543800"/>
              <a:gd name="connsiteY1" fmla="*/ 0 h 7478970"/>
              <a:gd name="connsiteX2" fmla="*/ 1220724 w 7543800"/>
              <a:gd name="connsiteY2" fmla="*/ 0 h 7478970"/>
              <a:gd name="connsiteX3" fmla="*/ 1831086 w 7543800"/>
              <a:gd name="connsiteY3" fmla="*/ 0 h 7478970"/>
              <a:gd name="connsiteX4" fmla="*/ 2667762 w 7543800"/>
              <a:gd name="connsiteY4" fmla="*/ 0 h 7478970"/>
              <a:gd name="connsiteX5" fmla="*/ 3278124 w 7543800"/>
              <a:gd name="connsiteY5" fmla="*/ 0 h 7478970"/>
              <a:gd name="connsiteX6" fmla="*/ 3888486 w 7543800"/>
              <a:gd name="connsiteY6" fmla="*/ 0 h 7478970"/>
              <a:gd name="connsiteX7" fmla="*/ 4649724 w 7543800"/>
              <a:gd name="connsiteY7" fmla="*/ 0 h 7478970"/>
              <a:gd name="connsiteX8" fmla="*/ 5486400 w 7543800"/>
              <a:gd name="connsiteY8" fmla="*/ 0 h 7478970"/>
              <a:gd name="connsiteX9" fmla="*/ 6021324 w 7543800"/>
              <a:gd name="connsiteY9" fmla="*/ 0 h 7478970"/>
              <a:gd name="connsiteX10" fmla="*/ 6631686 w 7543800"/>
              <a:gd name="connsiteY10" fmla="*/ 0 h 7478970"/>
              <a:gd name="connsiteX11" fmla="*/ 7543800 w 7543800"/>
              <a:gd name="connsiteY11" fmla="*/ 0 h 7478970"/>
              <a:gd name="connsiteX12" fmla="*/ 7543800 w 7543800"/>
              <a:gd name="connsiteY12" fmla="*/ 605117 h 7478970"/>
              <a:gd name="connsiteX13" fmla="*/ 7543800 w 7543800"/>
              <a:gd name="connsiteY13" fmla="*/ 1060654 h 7478970"/>
              <a:gd name="connsiteX14" fmla="*/ 7543800 w 7543800"/>
              <a:gd name="connsiteY14" fmla="*/ 1516191 h 7478970"/>
              <a:gd name="connsiteX15" fmla="*/ 7543800 w 7543800"/>
              <a:gd name="connsiteY15" fmla="*/ 2196098 h 7478970"/>
              <a:gd name="connsiteX16" fmla="*/ 7543800 w 7543800"/>
              <a:gd name="connsiteY16" fmla="*/ 3025583 h 7478970"/>
              <a:gd name="connsiteX17" fmla="*/ 7543800 w 7543800"/>
              <a:gd name="connsiteY17" fmla="*/ 3855069 h 7478970"/>
              <a:gd name="connsiteX18" fmla="*/ 7543800 w 7543800"/>
              <a:gd name="connsiteY18" fmla="*/ 4534975 h 7478970"/>
              <a:gd name="connsiteX19" fmla="*/ 7543800 w 7543800"/>
              <a:gd name="connsiteY19" fmla="*/ 4990513 h 7478970"/>
              <a:gd name="connsiteX20" fmla="*/ 7543800 w 7543800"/>
              <a:gd name="connsiteY20" fmla="*/ 5670419 h 7478970"/>
              <a:gd name="connsiteX21" fmla="*/ 7543800 w 7543800"/>
              <a:gd name="connsiteY21" fmla="*/ 6425115 h 7478970"/>
              <a:gd name="connsiteX22" fmla="*/ 7543800 w 7543800"/>
              <a:gd name="connsiteY22" fmla="*/ 7478970 h 7478970"/>
              <a:gd name="connsiteX23" fmla="*/ 7084314 w 7543800"/>
              <a:gd name="connsiteY23" fmla="*/ 7478970 h 7478970"/>
              <a:gd name="connsiteX24" fmla="*/ 6323076 w 7543800"/>
              <a:gd name="connsiteY24" fmla="*/ 7478970 h 7478970"/>
              <a:gd name="connsiteX25" fmla="*/ 5712714 w 7543800"/>
              <a:gd name="connsiteY25" fmla="*/ 7478970 h 7478970"/>
              <a:gd name="connsiteX26" fmla="*/ 5253228 w 7543800"/>
              <a:gd name="connsiteY26" fmla="*/ 7478970 h 7478970"/>
              <a:gd name="connsiteX27" fmla="*/ 4793742 w 7543800"/>
              <a:gd name="connsiteY27" fmla="*/ 7478970 h 7478970"/>
              <a:gd name="connsiteX28" fmla="*/ 3957066 w 7543800"/>
              <a:gd name="connsiteY28" fmla="*/ 7478970 h 7478970"/>
              <a:gd name="connsiteX29" fmla="*/ 3346704 w 7543800"/>
              <a:gd name="connsiteY29" fmla="*/ 7478970 h 7478970"/>
              <a:gd name="connsiteX30" fmla="*/ 2510028 w 7543800"/>
              <a:gd name="connsiteY30" fmla="*/ 7478970 h 7478970"/>
              <a:gd name="connsiteX31" fmla="*/ 1824228 w 7543800"/>
              <a:gd name="connsiteY31" fmla="*/ 7478970 h 7478970"/>
              <a:gd name="connsiteX32" fmla="*/ 1213866 w 7543800"/>
              <a:gd name="connsiteY32" fmla="*/ 7478970 h 7478970"/>
              <a:gd name="connsiteX33" fmla="*/ 678942 w 7543800"/>
              <a:gd name="connsiteY33" fmla="*/ 7478970 h 7478970"/>
              <a:gd name="connsiteX34" fmla="*/ 0 w 7543800"/>
              <a:gd name="connsiteY34" fmla="*/ 7478970 h 7478970"/>
              <a:gd name="connsiteX35" fmla="*/ 0 w 7543800"/>
              <a:gd name="connsiteY35" fmla="*/ 6873853 h 7478970"/>
              <a:gd name="connsiteX36" fmla="*/ 0 w 7543800"/>
              <a:gd name="connsiteY36" fmla="*/ 6119157 h 7478970"/>
              <a:gd name="connsiteX37" fmla="*/ 0 w 7543800"/>
              <a:gd name="connsiteY37" fmla="*/ 5289672 h 7478970"/>
              <a:gd name="connsiteX38" fmla="*/ 0 w 7543800"/>
              <a:gd name="connsiteY38" fmla="*/ 4759345 h 7478970"/>
              <a:gd name="connsiteX39" fmla="*/ 0 w 7543800"/>
              <a:gd name="connsiteY39" fmla="*/ 4154228 h 7478970"/>
              <a:gd name="connsiteX40" fmla="*/ 0 w 7543800"/>
              <a:gd name="connsiteY40" fmla="*/ 3324742 h 7478970"/>
              <a:gd name="connsiteX41" fmla="*/ 0 w 7543800"/>
              <a:gd name="connsiteY41" fmla="*/ 2495256 h 7478970"/>
              <a:gd name="connsiteX42" fmla="*/ 0 w 7543800"/>
              <a:gd name="connsiteY42" fmla="*/ 1815350 h 7478970"/>
              <a:gd name="connsiteX43" fmla="*/ 0 w 7543800"/>
              <a:gd name="connsiteY43" fmla="*/ 985864 h 7478970"/>
              <a:gd name="connsiteX44" fmla="*/ 0 w 7543800"/>
              <a:gd name="connsiteY44" fmla="*/ 0 h 74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543800" h="7478970" extrusionOk="0">
                <a:moveTo>
                  <a:pt x="0" y="0"/>
                </a:moveTo>
                <a:cubicBezTo>
                  <a:pt x="206794" y="-22127"/>
                  <a:pt x="256334" y="13550"/>
                  <a:pt x="459486" y="0"/>
                </a:cubicBezTo>
                <a:cubicBezTo>
                  <a:pt x="662638" y="-13550"/>
                  <a:pt x="1062901" y="-17907"/>
                  <a:pt x="1220724" y="0"/>
                </a:cubicBezTo>
                <a:cubicBezTo>
                  <a:pt x="1378547" y="17907"/>
                  <a:pt x="1613291" y="-4231"/>
                  <a:pt x="1831086" y="0"/>
                </a:cubicBezTo>
                <a:cubicBezTo>
                  <a:pt x="2048881" y="4231"/>
                  <a:pt x="2285290" y="-3855"/>
                  <a:pt x="2667762" y="0"/>
                </a:cubicBezTo>
                <a:cubicBezTo>
                  <a:pt x="3050234" y="3855"/>
                  <a:pt x="2986256" y="5282"/>
                  <a:pt x="3278124" y="0"/>
                </a:cubicBezTo>
                <a:cubicBezTo>
                  <a:pt x="3569992" y="-5282"/>
                  <a:pt x="3622543" y="-18441"/>
                  <a:pt x="3888486" y="0"/>
                </a:cubicBezTo>
                <a:cubicBezTo>
                  <a:pt x="4154429" y="18441"/>
                  <a:pt x="4326670" y="-28527"/>
                  <a:pt x="4649724" y="0"/>
                </a:cubicBezTo>
                <a:cubicBezTo>
                  <a:pt x="4972778" y="28527"/>
                  <a:pt x="5182126" y="-1095"/>
                  <a:pt x="5486400" y="0"/>
                </a:cubicBezTo>
                <a:cubicBezTo>
                  <a:pt x="5790674" y="1095"/>
                  <a:pt x="5816274" y="-17910"/>
                  <a:pt x="6021324" y="0"/>
                </a:cubicBezTo>
                <a:cubicBezTo>
                  <a:pt x="6226374" y="17910"/>
                  <a:pt x="6500553" y="-29974"/>
                  <a:pt x="6631686" y="0"/>
                </a:cubicBezTo>
                <a:cubicBezTo>
                  <a:pt x="6762819" y="29974"/>
                  <a:pt x="7325763" y="-25392"/>
                  <a:pt x="7543800" y="0"/>
                </a:cubicBezTo>
                <a:cubicBezTo>
                  <a:pt x="7534630" y="262502"/>
                  <a:pt x="7554889" y="402520"/>
                  <a:pt x="7543800" y="605117"/>
                </a:cubicBezTo>
                <a:cubicBezTo>
                  <a:pt x="7532711" y="807714"/>
                  <a:pt x="7557267" y="875833"/>
                  <a:pt x="7543800" y="1060654"/>
                </a:cubicBezTo>
                <a:cubicBezTo>
                  <a:pt x="7530333" y="1245475"/>
                  <a:pt x="7563599" y="1311661"/>
                  <a:pt x="7543800" y="1516191"/>
                </a:cubicBezTo>
                <a:cubicBezTo>
                  <a:pt x="7524001" y="1720721"/>
                  <a:pt x="7558694" y="1965556"/>
                  <a:pt x="7543800" y="2196098"/>
                </a:cubicBezTo>
                <a:cubicBezTo>
                  <a:pt x="7528906" y="2426640"/>
                  <a:pt x="7579725" y="2662651"/>
                  <a:pt x="7543800" y="3025583"/>
                </a:cubicBezTo>
                <a:cubicBezTo>
                  <a:pt x="7507875" y="3388516"/>
                  <a:pt x="7555272" y="3671541"/>
                  <a:pt x="7543800" y="3855069"/>
                </a:cubicBezTo>
                <a:cubicBezTo>
                  <a:pt x="7532328" y="4038597"/>
                  <a:pt x="7566012" y="4196086"/>
                  <a:pt x="7543800" y="4534975"/>
                </a:cubicBezTo>
                <a:cubicBezTo>
                  <a:pt x="7521588" y="4873864"/>
                  <a:pt x="7544931" y="4881238"/>
                  <a:pt x="7543800" y="4990513"/>
                </a:cubicBezTo>
                <a:cubicBezTo>
                  <a:pt x="7542669" y="5099788"/>
                  <a:pt x="7511891" y="5389874"/>
                  <a:pt x="7543800" y="5670419"/>
                </a:cubicBezTo>
                <a:cubicBezTo>
                  <a:pt x="7575709" y="5950964"/>
                  <a:pt x="7513874" y="6154544"/>
                  <a:pt x="7543800" y="6425115"/>
                </a:cubicBezTo>
                <a:cubicBezTo>
                  <a:pt x="7573726" y="6695686"/>
                  <a:pt x="7525949" y="7000857"/>
                  <a:pt x="7543800" y="7478970"/>
                </a:cubicBezTo>
                <a:cubicBezTo>
                  <a:pt x="7354791" y="7467013"/>
                  <a:pt x="7295186" y="7476216"/>
                  <a:pt x="7084314" y="7478970"/>
                </a:cubicBezTo>
                <a:cubicBezTo>
                  <a:pt x="6873442" y="7481724"/>
                  <a:pt x="6534020" y="7515102"/>
                  <a:pt x="6323076" y="7478970"/>
                </a:cubicBezTo>
                <a:cubicBezTo>
                  <a:pt x="6112132" y="7442838"/>
                  <a:pt x="5861454" y="7452911"/>
                  <a:pt x="5712714" y="7478970"/>
                </a:cubicBezTo>
                <a:cubicBezTo>
                  <a:pt x="5563974" y="7505029"/>
                  <a:pt x="5419275" y="7479515"/>
                  <a:pt x="5253228" y="7478970"/>
                </a:cubicBezTo>
                <a:cubicBezTo>
                  <a:pt x="5087181" y="7478425"/>
                  <a:pt x="4959479" y="7472090"/>
                  <a:pt x="4793742" y="7478970"/>
                </a:cubicBezTo>
                <a:cubicBezTo>
                  <a:pt x="4628005" y="7485850"/>
                  <a:pt x="4286369" y="7508463"/>
                  <a:pt x="3957066" y="7478970"/>
                </a:cubicBezTo>
                <a:cubicBezTo>
                  <a:pt x="3627763" y="7449477"/>
                  <a:pt x="3593346" y="7506655"/>
                  <a:pt x="3346704" y="7478970"/>
                </a:cubicBezTo>
                <a:cubicBezTo>
                  <a:pt x="3100062" y="7451285"/>
                  <a:pt x="2720363" y="7470994"/>
                  <a:pt x="2510028" y="7478970"/>
                </a:cubicBezTo>
                <a:cubicBezTo>
                  <a:pt x="2299693" y="7486946"/>
                  <a:pt x="2156091" y="7477821"/>
                  <a:pt x="1824228" y="7478970"/>
                </a:cubicBezTo>
                <a:cubicBezTo>
                  <a:pt x="1492365" y="7480119"/>
                  <a:pt x="1370054" y="7467167"/>
                  <a:pt x="1213866" y="7478970"/>
                </a:cubicBezTo>
                <a:cubicBezTo>
                  <a:pt x="1057678" y="7490773"/>
                  <a:pt x="887332" y="7463112"/>
                  <a:pt x="678942" y="7478970"/>
                </a:cubicBezTo>
                <a:cubicBezTo>
                  <a:pt x="470552" y="7494828"/>
                  <a:pt x="207125" y="7509719"/>
                  <a:pt x="0" y="7478970"/>
                </a:cubicBezTo>
                <a:cubicBezTo>
                  <a:pt x="-12564" y="7230837"/>
                  <a:pt x="26" y="7055069"/>
                  <a:pt x="0" y="6873853"/>
                </a:cubicBezTo>
                <a:cubicBezTo>
                  <a:pt x="-26" y="6692637"/>
                  <a:pt x="12676" y="6351510"/>
                  <a:pt x="0" y="6119157"/>
                </a:cubicBezTo>
                <a:cubicBezTo>
                  <a:pt x="-12676" y="5886804"/>
                  <a:pt x="32520" y="5519679"/>
                  <a:pt x="0" y="5289672"/>
                </a:cubicBezTo>
                <a:cubicBezTo>
                  <a:pt x="-32520" y="5059665"/>
                  <a:pt x="14429" y="4941625"/>
                  <a:pt x="0" y="4759345"/>
                </a:cubicBezTo>
                <a:cubicBezTo>
                  <a:pt x="-14429" y="4577065"/>
                  <a:pt x="29793" y="4396137"/>
                  <a:pt x="0" y="4154228"/>
                </a:cubicBezTo>
                <a:cubicBezTo>
                  <a:pt x="-29793" y="3912319"/>
                  <a:pt x="-5281" y="3700751"/>
                  <a:pt x="0" y="3324742"/>
                </a:cubicBezTo>
                <a:cubicBezTo>
                  <a:pt x="5281" y="2948733"/>
                  <a:pt x="-23631" y="2886060"/>
                  <a:pt x="0" y="2495256"/>
                </a:cubicBezTo>
                <a:cubicBezTo>
                  <a:pt x="23631" y="2104452"/>
                  <a:pt x="6337" y="2089439"/>
                  <a:pt x="0" y="1815350"/>
                </a:cubicBezTo>
                <a:cubicBezTo>
                  <a:pt x="-6337" y="1541261"/>
                  <a:pt x="32070" y="1368670"/>
                  <a:pt x="0" y="985864"/>
                </a:cubicBezTo>
                <a:cubicBezTo>
                  <a:pt x="-32070" y="603058"/>
                  <a:pt x="-25919" y="377191"/>
                  <a:pt x="0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假定你是李华，你</a:t>
            </a:r>
            <a:r>
              <a:rPr lang="zh-CN" altLang="zh-CN" sz="3200" b="1" kern="100" dirty="0">
                <a:effectLst/>
                <a:highlight>
                  <a:srgbClr val="00FFFF"/>
                </a:highlight>
                <a:latin typeface="+mn-ea"/>
                <a:cs typeface="Times New Roman" panose="02020603050405020304" pitchFamily="18" charset="0"/>
              </a:rPr>
              <a:t>将在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英语课上</a:t>
            </a:r>
            <a:r>
              <a:rPr lang="zh-CN" altLang="zh-CN" sz="3200" b="1" kern="100" dirty="0"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参加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一场题为</a:t>
            </a:r>
            <a:r>
              <a:rPr lang="zh-CN" altLang="zh-CN" sz="3200" b="1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32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to raise questions</a:t>
            </a:r>
            <a:r>
              <a:rPr lang="zh-CN" altLang="zh-CN" sz="3200" b="1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的</a:t>
            </a:r>
            <a:r>
              <a:rPr lang="zh-CN" altLang="zh-CN" sz="3200" b="1" kern="100" dirty="0">
                <a:effectLst/>
                <a:highlight>
                  <a:srgbClr val="FFFF00"/>
                </a:highlight>
                <a:latin typeface="+mn-ea"/>
                <a:cs typeface="Times New Roman" panose="02020603050405020304" pitchFamily="18" charset="0"/>
              </a:rPr>
              <a:t>讨论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。请你写一篇</a:t>
            </a:r>
            <a:r>
              <a:rPr lang="zh-CN" altLang="zh-CN" sz="3200" b="1" kern="100" dirty="0">
                <a:effectLst/>
                <a:highlight>
                  <a:srgbClr val="00FFFF"/>
                </a:highlight>
                <a:latin typeface="+mn-ea"/>
                <a:cs typeface="Times New Roman" panose="02020603050405020304" pitchFamily="18" charset="0"/>
              </a:rPr>
              <a:t>发言稿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，内容包括：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(1) </a:t>
            </a:r>
            <a:r>
              <a:rPr lang="zh-CN" altLang="zh-CN" sz="3200" b="1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提问的重要性；</a:t>
            </a:r>
            <a:endParaRPr lang="en-US" altLang="zh-CN" sz="3200" b="1" kern="100" dirty="0">
              <a:solidFill>
                <a:srgbClr val="FF000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(2) </a:t>
            </a:r>
            <a:r>
              <a:rPr lang="zh-CN" altLang="zh-CN" sz="3200" b="1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你的建议。</a:t>
            </a:r>
            <a:endParaRPr lang="en-US" altLang="zh-CN" sz="3200" b="1" kern="100" dirty="0">
              <a:solidFill>
                <a:srgbClr val="FF000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zh-CN" altLang="zh-CN" sz="3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注意：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514350" indent="-514350" algn="just">
              <a:buAutoNum type="arabicParenBoth"/>
            </a:pP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写作词数应为</a:t>
            </a:r>
            <a:r>
              <a:rPr lang="en-US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80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左右；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(2) </a:t>
            </a:r>
            <a:r>
              <a:rPr lang="zh-CN" altLang="zh-CN" sz="3200" b="1" kern="100" dirty="0">
                <a:effectLst/>
                <a:latin typeface="+mn-ea"/>
                <a:cs typeface="Times New Roman" panose="02020603050405020304" pitchFamily="18" charset="0"/>
              </a:rPr>
              <a:t>请按如下格式在答题纸的相应位置作答。</a:t>
            </a:r>
            <a:endParaRPr lang="en-US" altLang="zh-CN" sz="3200" b="1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/>
            <a:endParaRPr lang="zh-CN" altLang="zh-CN" sz="3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Hello everyone!</a:t>
            </a:r>
            <a:endParaRPr lang="en-US" altLang="zh-CN" sz="3200" b="1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US" altLang="zh-CN" sz="32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zh-CN" altLang="zh-CN" sz="320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3200" b="1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zh-CN" altLang="zh-CN" sz="320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40"/>
              </a:lnSpc>
            </a:pPr>
            <a:r>
              <a:rPr lang="zh-CN" altLang="en-US" sz="1700" b="1" dirty="0">
                <a:solidFill>
                  <a:srgbClr val="1E1E1E"/>
                </a:solidFill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lang="en-US" sz="1700" b="1" dirty="0">
              <a:solidFill>
                <a:srgbClr val="1E1E1E"/>
              </a:solidFill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15"/>
              </a:lnSpc>
            </a:pPr>
            <a:r>
              <a:rPr lang="en-US" sz="1465" b="1" dirty="0">
                <a:solidFill>
                  <a:srgbClr val="1E1E1E"/>
                </a:solidFill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lang="en-US" sz="1465" b="1" dirty="0">
              <a:solidFill>
                <a:srgbClr val="1E1E1E"/>
              </a:solidFill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9135533" y="2219457"/>
          <a:ext cx="7986228" cy="45744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9829"/>
                <a:gridCol w="5486399"/>
              </a:tblGrid>
              <a:tr h="7904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Aspects </a:t>
                      </a:r>
                      <a:endParaRPr lang="zh-CN" altLang="en-US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 points for writing</a:t>
                      </a:r>
                      <a:endParaRPr lang="zh-CN" altLang="en-US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1330">
                <a:tc>
                  <a:txBody>
                    <a:bodyPr/>
                    <a:lstStyle/>
                    <a:p>
                      <a:r>
                        <a:rPr lang="zh-CN" alt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文体定位</a:t>
                      </a:r>
                      <a:endParaRPr lang="zh-CN" alt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发言稿≠演讲稿</a:t>
                      </a:r>
                      <a:endParaRPr lang="en-US" altLang="zh-CN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（课堂发言分享 非正式演讲）</a:t>
                      </a:r>
                      <a:endParaRPr lang="zh-CN" alt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1330">
                <a:tc>
                  <a:txBody>
                    <a:bodyPr/>
                    <a:lstStyle/>
                    <a:p>
                      <a:r>
                        <a:rPr lang="zh-CN" alt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内容要点</a:t>
                      </a:r>
                      <a:endParaRPr lang="zh-CN" alt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①提问的重要性（</a:t>
                      </a:r>
                      <a:r>
                        <a:rPr lang="en-US" altLang="zh-CN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zh-CN" alt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）；②具体建议（</a:t>
                      </a:r>
                      <a:r>
                        <a:rPr lang="en-US" altLang="zh-CN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alt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）。</a:t>
                      </a:r>
                      <a:endParaRPr lang="zh-CN" altLang="en-US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1330">
                <a:tc>
                  <a:txBody>
                    <a:bodyPr/>
                    <a:lstStyle/>
                    <a:p>
                      <a:r>
                        <a:rPr lang="zh-CN" altLang="en-US" sz="4000" dirty="0"/>
                        <a:t>词数要求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/>
                        <a:t>过度展开某一点，忽略甚至跳过某要点；词数不足</a:t>
                      </a:r>
                      <a:endParaRPr lang="zh-CN" altLang="en-US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81000" y="3603993"/>
          <a:ext cx="7986228" cy="45744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2200"/>
                <a:gridCol w="5624028"/>
              </a:tblGrid>
              <a:tr h="7904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/>
                        <a:t>Aspects </a:t>
                      </a:r>
                      <a:endParaRPr lang="zh-CN" altLang="en-US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dirty="0"/>
                        <a:t>Key points for writing</a:t>
                      </a:r>
                      <a:endParaRPr lang="zh-CN" altLang="en-US" sz="4000" b="1" dirty="0"/>
                    </a:p>
                  </a:txBody>
                  <a:tcPr/>
                </a:tc>
              </a:tr>
              <a:tr h="1261330">
                <a:tc>
                  <a:txBody>
                    <a:bodyPr/>
                    <a:lstStyle/>
                    <a:p>
                      <a:r>
                        <a:rPr lang="zh-CN" altLang="en-US" sz="4000" dirty="0"/>
                        <a:t>文体定位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dirty="0"/>
                        <a:t>发言稿≠演讲稿</a:t>
                      </a:r>
                      <a:endParaRPr lang="en-US" altLang="zh-CN" sz="4000" dirty="0"/>
                    </a:p>
                    <a:p>
                      <a:r>
                        <a:rPr lang="zh-CN" altLang="en-US" sz="2800" dirty="0"/>
                        <a:t>（课堂发言分享 非正式演讲）</a:t>
                      </a:r>
                      <a:endParaRPr lang="zh-CN" altLang="en-US" sz="2800" dirty="0"/>
                    </a:p>
                  </a:txBody>
                  <a:tcPr/>
                </a:tc>
              </a:tr>
              <a:tr h="1261330">
                <a:tc>
                  <a:txBody>
                    <a:bodyPr/>
                    <a:lstStyle/>
                    <a:p>
                      <a:r>
                        <a:rPr lang="zh-CN" altLang="en-US" sz="4000" dirty="0"/>
                        <a:t>内容要点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①提问的重要性（</a:t>
                      </a:r>
                      <a:r>
                        <a:rPr lang="en-US" altLang="zh-CN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zh-CN" alt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）；②具体建议（</a:t>
                      </a:r>
                      <a:r>
                        <a:rPr lang="en-US" altLang="zh-CN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alt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）。</a:t>
                      </a:r>
                      <a:endParaRPr lang="zh-CN" altLang="en-US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1330">
                <a:tc>
                  <a:txBody>
                    <a:bodyPr/>
                    <a:lstStyle/>
                    <a:p>
                      <a:r>
                        <a:rPr lang="zh-CN" altLang="en-US" sz="4000" dirty="0"/>
                        <a:t>词数要求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/>
                        <a:t>过度展开某一点，忽略甚至跳过某要点；词数不足</a:t>
                      </a:r>
                      <a:endParaRPr lang="zh-CN" altLang="en-US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78314" y="3603993"/>
          <a:ext cx="9528686" cy="45875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8686"/>
              </a:tblGrid>
              <a:tr h="7880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/>
                        <a:t>The discussion of how to raise questions</a:t>
                      </a:r>
                      <a:endParaRPr lang="zh-CN" altLang="en-US" sz="3600" b="1" dirty="0"/>
                    </a:p>
                  </a:txBody>
                  <a:tcPr anchor="ctr"/>
                </a:tc>
              </a:tr>
              <a:tr h="1266496">
                <a:tc>
                  <a:txBody>
                    <a:bodyPr/>
                    <a:lstStyle/>
                    <a:p>
                      <a:r>
                        <a:rPr lang="en-US" altLang="zh-CN" sz="3200" dirty="0"/>
                        <a:t>I’m honored to deliver a speech here.   </a:t>
                      </a:r>
                      <a:r>
                        <a:rPr lang="en-US" altLang="zh-CN" sz="3200" b="1" dirty="0"/>
                        <a:t>×</a:t>
                      </a:r>
                      <a:endParaRPr lang="en-US" altLang="zh-CN" sz="3200" b="1" dirty="0"/>
                    </a:p>
                    <a:p>
                      <a:r>
                        <a:rPr lang="en-US" altLang="zh-CN" sz="3200" dirty="0"/>
                        <a:t>I’ m glad to share my ideas/opinions about…  </a:t>
                      </a:r>
                      <a:r>
                        <a:rPr lang="zh-CN" altLang="en-US" sz="3200" dirty="0"/>
                        <a:t>√</a:t>
                      </a:r>
                      <a:endParaRPr lang="zh-CN" altLang="en-US" sz="3200" dirty="0"/>
                    </a:p>
                  </a:txBody>
                  <a:tcPr/>
                </a:tc>
              </a:tr>
              <a:tr h="1266496">
                <a:tc>
                  <a:txBody>
                    <a:bodyPr/>
                    <a:lstStyle/>
                    <a:p>
                      <a:r>
                        <a:rPr lang="en-US" altLang="zh-CN" sz="3200" dirty="0"/>
                        <a:t>The significance of raising questions in learning &amp; in life.</a:t>
                      </a:r>
                      <a:endParaRPr lang="en-US" altLang="zh-CN" sz="3200" dirty="0"/>
                    </a:p>
                    <a:p>
                      <a:r>
                        <a:rPr lang="en-US" altLang="zh-CN" sz="3200" dirty="0"/>
                        <a:t>The concrete/practical/reasonable suggestions </a:t>
                      </a:r>
                      <a:endParaRPr lang="zh-CN" altLang="en-US" sz="3200" dirty="0"/>
                    </a:p>
                  </a:txBody>
                  <a:tcPr/>
                </a:tc>
              </a:tr>
              <a:tr h="1266496">
                <a:tc>
                  <a:txBody>
                    <a:bodyPr/>
                    <a:lstStyle/>
                    <a:p>
                      <a:r>
                        <a:rPr lang="en-US" altLang="zh-CN" sz="3200" dirty="0"/>
                        <a:t>Significance 50% + suggestions 50%   </a:t>
                      </a:r>
                      <a:r>
                        <a:rPr lang="zh-CN" altLang="en-US" sz="3200" dirty="0"/>
                        <a:t>√</a:t>
                      </a:r>
                      <a:endParaRPr lang="en-US" altLang="zh-CN" sz="3200" dirty="0"/>
                    </a:p>
                    <a:p>
                      <a:r>
                        <a:rPr lang="en-US" altLang="zh-CN" sz="3200" dirty="0"/>
                        <a:t>Significance 30-40% + suggestions 70-60%   </a:t>
                      </a:r>
                      <a:r>
                        <a:rPr lang="zh-CN" altLang="en-US" sz="3200" dirty="0"/>
                        <a:t>√</a:t>
                      </a:r>
                      <a:endParaRPr lang="zh-CN" altLang="en-US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981" y="2108574"/>
            <a:ext cx="9194506" cy="1461691"/>
          </a:xfrm>
          <a:prstGeom prst="rect">
            <a:avLst/>
          </a:prstGeom>
        </p:spPr>
      </p:pic>
      <p:sp>
        <p:nvSpPr>
          <p:cNvPr id="15" name="TextBox 17"/>
          <p:cNvSpPr txBox="1"/>
          <p:nvPr/>
        </p:nvSpPr>
        <p:spPr>
          <a:xfrm>
            <a:off x="3200400" y="973896"/>
            <a:ext cx="13335000" cy="15032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13075"/>
              </a:lnSpc>
              <a:spcBef>
                <a:spcPct val="0"/>
              </a:spcBef>
            </a:pPr>
            <a:r>
              <a:rPr lang="en-US" sz="7200" b="1" dirty="0">
                <a:solidFill>
                  <a:srgbClr val="1E1E1E"/>
                </a:solidFill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Requirements  Exploring </a:t>
            </a:r>
            <a:endParaRPr lang="en-US" sz="7200" b="1" dirty="0">
              <a:solidFill>
                <a:srgbClr val="1E1E1E"/>
              </a:solidFill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122" y="1566029"/>
            <a:ext cx="19430243" cy="7663696"/>
          </a:xfrm>
          <a:prstGeom prst="rect">
            <a:avLst/>
          </a:prstGeom>
        </p:spPr>
      </p:pic>
      <p:sp>
        <p:nvSpPr>
          <p:cNvPr id="4" name="Freeform 2"/>
          <p:cNvSpPr/>
          <p:nvPr/>
        </p:nvSpPr>
        <p:spPr>
          <a:xfrm rot="-2913964">
            <a:off x="-2631310" y="-1327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15" name="TextBox 17"/>
          <p:cNvSpPr txBox="1"/>
          <p:nvPr/>
        </p:nvSpPr>
        <p:spPr>
          <a:xfrm>
            <a:off x="3505200" y="680249"/>
            <a:ext cx="11527202" cy="1579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Structure 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6" name="Freeform 3"/>
          <p:cNvSpPr/>
          <p:nvPr/>
        </p:nvSpPr>
        <p:spPr>
          <a:xfrm>
            <a:off x="2133600" y="931090"/>
            <a:ext cx="3262591" cy="5782539"/>
          </a:xfrm>
          <a:custGeom>
            <a:avLst/>
            <a:gdLst/>
            <a:ahLst/>
            <a:cxnLst/>
            <a:rect l="l" t="t" r="r" b="b"/>
            <a:pathLst>
              <a:path w="3900865" h="6811035">
                <a:moveTo>
                  <a:pt x="0" y="0"/>
                </a:moveTo>
                <a:lnTo>
                  <a:pt x="3900865" y="0"/>
                </a:lnTo>
                <a:lnTo>
                  <a:pt x="3900865" y="6811035"/>
                </a:lnTo>
                <a:lnTo>
                  <a:pt x="0" y="68110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5744" y="2270268"/>
            <a:ext cx="9528686" cy="1514817"/>
          </a:xfrm>
          <a:prstGeom prst="rect">
            <a:avLst/>
          </a:prstGeom>
        </p:spPr>
      </p:pic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2439812" y="711868"/>
            <a:ext cx="13868400" cy="1557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3075"/>
              </a:lnSpc>
              <a:spcBef>
                <a:spcPct val="0"/>
              </a:spcBef>
            </a:pPr>
            <a:r>
              <a:rPr lang="en-US" sz="7200" b="1" u="none" strike="noStrike" dirty="0">
                <a:solidFill>
                  <a:srgbClr val="1E1E1E"/>
                </a:solidFill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Language application</a:t>
            </a:r>
            <a:endParaRPr lang="en-US" sz="7200" b="1" u="none" strike="noStrike" dirty="0">
              <a:solidFill>
                <a:srgbClr val="1E1E1E"/>
              </a:solidFill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14400" y="3848100"/>
          <a:ext cx="16687800" cy="556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3400"/>
                <a:gridCol w="85344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Beginning </a:t>
                      </a:r>
                      <a:endParaRPr lang="zh-CN" alt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Ending </a:t>
                      </a:r>
                      <a:endParaRPr lang="zh-CN" alt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953000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14400" y="4456957"/>
            <a:ext cx="8229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简洁版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Today, I want to share my ideas about How to Raise Questions with you.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互动版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:Have you ever hesitated to raise a question in class, fearing it’s silly? Today, I’d like to talk about why questioning matters and how to do it well.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与时俱进版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:In an era where AI can quickly respond to our doubts, many of us overlook that asking thoughtful questions is more critical than getting answers.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67699" y="4486590"/>
            <a:ext cx="83794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简洁收尾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:In short, good questioning helps us learn better. Let’s not be afraid to ask.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总结升华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:To sum up, thoughtful questioning clarifies confusion and sharpen our minds. By following these strategies, we can turn doubts into growth.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行动引导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:So, next time you have a doubt, don’t hold back---frame it clearly and ask. After all, good questions are the first step to deeper learning.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0928" y="624283"/>
            <a:ext cx="3777492" cy="600524"/>
          </a:xfrm>
          <a:prstGeom prst="rect">
            <a:avLst/>
          </a:prstGeom>
        </p:spPr>
      </p:pic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2 Medium" panose="020B0600000000000000"/>
                <a:cs typeface="Times New Roman" panose="02020603050405020304" pitchFamily="18" charset="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Times New Roman" panose="02020603050405020304" pitchFamily="18" charset="0"/>
              <a:ea typeface="思源黑体 2 Medium" panose="020B0600000000000000"/>
              <a:cs typeface="Times New Roman" panose="02020603050405020304" pitchFamily="18" charset="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imes New Roman" panose="02020603050405020304" pitchFamily="18" charset="0"/>
                <a:ea typeface="Anantason SemiExpanded Medium"/>
                <a:cs typeface="Times New Roman" panose="02020603050405020304" pitchFamily="18" charset="0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Times New Roman" panose="02020603050405020304" pitchFamily="18" charset="0"/>
              <a:ea typeface="Anantason SemiExpanded Medium"/>
              <a:cs typeface="Times New Roman" panose="02020603050405020304" pitchFamily="18" charset="0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865199" y="351551"/>
            <a:ext cx="15497199" cy="14238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Key point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kzidenz-Grotesk Bold"/>
                <a:sym typeface="Akzidenz-Grotesk Bold"/>
              </a:rPr>
              <a:t>①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: 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Significance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 of raising questions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Times New Roman" panose="02020603050405020304" pitchFamily="18" charset="0"/>
              <a:ea typeface="Akzidenz-Grotesk Bold"/>
              <a:cs typeface="Times New Roman" panose="02020603050405020304" pitchFamily="18" charset="0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1" y="1926314"/>
            <a:ext cx="58928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学习与认知</a:t>
            </a:r>
            <a:endParaRPr lang="en-US" altLang="zh-CN" sz="28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(For Learning &amp; Cognition)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801" y="4467722"/>
            <a:ext cx="6578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思维与能力 </a:t>
            </a:r>
            <a:endParaRPr lang="en-US" altLang="zh-CN" sz="28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(For Thinking &amp; Capabilities)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7867" y="6625381"/>
            <a:ext cx="71035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协作与互动</a:t>
            </a:r>
            <a:endParaRPr lang="en-US" altLang="zh-CN" sz="28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(For Collaboration &amp; Interaction)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4801" y="8619673"/>
            <a:ext cx="6858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个人与未来</a:t>
            </a:r>
            <a:endParaRPr lang="en-US" altLang="zh-CN" sz="28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(For Personal Growth &amp; The Future)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50126" y="1997995"/>
            <a:ext cx="76877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convert confusion into clarity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 deeper into a subject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deepen comprehension of knowledge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94092" y="3961502"/>
            <a:ext cx="875453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foster critical/independent thinking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sharpens our communication skills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ignite curiosity for the unknown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organize our thoughts clearly and concisely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51257" y="6277604"/>
            <a:ext cx="93876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doors for meaningful discussion 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a platform for exchanging opinions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 a bridge between people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dynamic and inclusive learning atmosphere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05906" y="8530498"/>
            <a:ext cx="120344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 weaknesses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to unlocking the unknown (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 ourselves and the society)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 to the development of times (AI chatbot)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619643" y="2095500"/>
            <a:ext cx="5030797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ENGINE of Learning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47603" y="4070337"/>
            <a:ext cx="5030797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SPARK of </a:t>
            </a:r>
            <a:endParaRPr lang="en-US" altLang="zh-CN" sz="3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thinking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619642" y="6576605"/>
            <a:ext cx="5030797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BRIDGE </a:t>
            </a:r>
            <a:r>
              <a:rPr lang="en-US" altLang="zh-CN" sz="36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36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619642" y="8727664"/>
            <a:ext cx="5030797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KEY </a:t>
            </a:r>
            <a:r>
              <a:rPr lang="en-US" altLang="zh-CN" sz="36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3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36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46129" y="673104"/>
            <a:ext cx="9905999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 the mechanism and impact of raising questions rather than just stating its value.</a:t>
            </a:r>
            <a:endParaRPr lang="zh-CN" alt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6" grpId="0"/>
      <p:bldP spid="18" grpId="0"/>
      <p:bldP spid="19" grpId="0"/>
      <p:bldP spid="20" grpId="0"/>
      <p:bldP spid="21" grpId="0"/>
      <p:bldP spid="23" grpId="0" animBg="1"/>
      <p:bldP spid="24" grpId="0" animBg="1"/>
      <p:bldP spid="26" grpId="0" animBg="1"/>
      <p:bldP spid="27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-2286000" y="266700"/>
            <a:ext cx="19098036" cy="14182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Language use: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 Significance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 of raising questions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rial Black" panose="020B0A04020102020204" pitchFamily="34" charset="0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584" y="2064992"/>
            <a:ext cx="4618616" cy="421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Nouns &amp; Adjectives</a:t>
            </a:r>
            <a:endParaRPr lang="en-US" altLang="zh-CN" sz="36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29400" y="2094625"/>
            <a:ext cx="3225800" cy="421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Useful Phrases</a:t>
            </a:r>
            <a:endParaRPr lang="en-US" altLang="zh-CN" sz="36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01760" y="2026893"/>
            <a:ext cx="4543240" cy="421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lang="en-US" altLang="zh-CN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Patterns</a:t>
            </a:r>
            <a:endParaRPr lang="en-US" altLang="zh-CN" sz="36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87200" y="2516535"/>
            <a:ext cx="6019800" cy="36958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ts val="28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is essential to do...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8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is crucial that we do...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8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cannot be stressed enough how important...is.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8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makes...important is that...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8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There is no...without... 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8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Doing ... is what truly matters</a:t>
            </a:r>
            <a:r>
              <a:rPr lang="en-US" altLang="zh-CN" sz="28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5450" y="2554033"/>
            <a:ext cx="2940947" cy="71359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Importance 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Significance 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Value 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Cruciality 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Important 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Crucial </a:t>
            </a:r>
            <a:endParaRPr lang="en-US" altLang="zh-CN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Essential 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Vital 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 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Critical 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Fundamental 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ts val="2900"/>
              </a:lnSpc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Indispensable 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29200" y="2516535"/>
            <a:ext cx="6332105" cy="72641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a vital/key/crucial role in...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of great importance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/significance/value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the key to...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central to...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 great weight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 as a cornerstone of…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 the foundation for …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Pave the way for…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significant difference 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 be overestimated/overstated</a:t>
            </a:r>
            <a:endParaRPr lang="zh-CN" altLang="en-US" sz="32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887200" y="6281021"/>
            <a:ext cx="6019800" cy="3586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Eg: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ts val="2800"/>
              </a:lnSpc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Raising questions 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plays a key role</a:t>
            </a: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 deepening our understanding.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ts val="2800"/>
              </a:lnSpc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significance of </a:t>
            </a: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raising questions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 be overstated</a:t>
            </a: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it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 very key to </a:t>
            </a: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unlocking new knowledge</a:t>
            </a:r>
            <a:endParaRPr lang="en-US" altLang="zh-CN" sz="280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>
          <a:xfrm rot="-2913964">
            <a:off x="-2913233" y="-366838"/>
            <a:ext cx="7443501" cy="7145761"/>
          </a:xfrm>
          <a:custGeom>
            <a:avLst/>
            <a:gdLst/>
            <a:ahLst/>
            <a:cxnLst/>
            <a:rect l="l" t="t" r="r" b="b"/>
            <a:pathLst>
              <a:path w="7443501" h="7145761">
                <a:moveTo>
                  <a:pt x="0" y="0"/>
                </a:moveTo>
                <a:lnTo>
                  <a:pt x="7443501" y="0"/>
                </a:lnTo>
                <a:lnTo>
                  <a:pt x="7443501" y="7145761"/>
                </a:lnTo>
                <a:lnTo>
                  <a:pt x="0" y="7145761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7" name="AutoShape 33"/>
          <p:cNvSpPr/>
          <p:nvPr/>
        </p:nvSpPr>
        <p:spPr>
          <a:xfrm>
            <a:off x="1943713" y="592806"/>
            <a:ext cx="12461447" cy="0"/>
          </a:xfrm>
          <a:prstGeom prst="line">
            <a:avLst/>
          </a:prstGeom>
          <a:ln w="9525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8" name="TextBox 13"/>
          <p:cNvSpPr txBox="1"/>
          <p:nvPr/>
        </p:nvSpPr>
        <p:spPr>
          <a:xfrm>
            <a:off x="808517" y="445169"/>
            <a:ext cx="3262591" cy="2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思源黑体 2 Medium" panose="020B0600000000000000"/>
                <a:ea typeface="思源黑体 2 Medium" panose="020B0600000000000000"/>
                <a:cs typeface="思源黑体 2 Medium" panose="020B0600000000000000"/>
                <a:sym typeface="思源黑体 2 Medium" panose="020B0600000000000000"/>
              </a:rPr>
              <a:t>应用文解析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思源黑体 2 Medium" panose="020B0600000000000000"/>
              <a:ea typeface="思源黑体 2 Medium" panose="020B0600000000000000"/>
              <a:cs typeface="思源黑体 2 Medium" panose="020B0600000000000000"/>
              <a:sym typeface="思源黑体 2 Medium" panose="020B0600000000000000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13367181" y="455325"/>
            <a:ext cx="4079981" cy="256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2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65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nantason SemiExpanded Medium"/>
                <a:ea typeface="Anantason SemiExpanded Medium"/>
                <a:cs typeface="Anantason SemiExpanded Medium"/>
                <a:sym typeface="Anantason SemiExpanded Medium"/>
              </a:rPr>
              <a:t>CLASSROOM PRESENTATION</a:t>
            </a:r>
            <a:endParaRPr kumimoji="0" lang="en-US" sz="1465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Anantason SemiExpanded Medium"/>
              <a:ea typeface="Anantason SemiExpanded Medium"/>
              <a:cs typeface="Anantason SemiExpanded Medium"/>
              <a:sym typeface="Anantason SemiExpanded Medium"/>
            </a:endParaRPr>
          </a:p>
        </p:txBody>
      </p:sp>
      <p:sp>
        <p:nvSpPr>
          <p:cNvPr id="10" name="Freeform 12"/>
          <p:cNvSpPr/>
          <p:nvPr/>
        </p:nvSpPr>
        <p:spPr>
          <a:xfrm rot="-560081">
            <a:off x="12262237" y="7128704"/>
            <a:ext cx="10258425" cy="9848088"/>
          </a:xfrm>
          <a:custGeom>
            <a:avLst/>
            <a:gdLst/>
            <a:ahLst/>
            <a:cxnLst/>
            <a:rect l="l" t="t" r="r" b="b"/>
            <a:pathLst>
              <a:path w="10258425" h="9848088">
                <a:moveTo>
                  <a:pt x="0" y="0"/>
                </a:moveTo>
                <a:lnTo>
                  <a:pt x="10258425" y="0"/>
                </a:lnTo>
                <a:lnTo>
                  <a:pt x="10258425" y="9848088"/>
                </a:lnTo>
                <a:lnTo>
                  <a:pt x="0" y="9848088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35000"/>
            </a:blip>
            <a:stretch>
              <a:fillRect/>
            </a:stretch>
          </a:blipFill>
        </p:spPr>
      </p:sp>
      <p:sp>
        <p:nvSpPr>
          <p:cNvPr id="2" name="TextBox 17"/>
          <p:cNvSpPr txBox="1"/>
          <p:nvPr/>
        </p:nvSpPr>
        <p:spPr>
          <a:xfrm>
            <a:off x="1395400" y="394177"/>
            <a:ext cx="15497199" cy="14238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Key point </a:t>
            </a:r>
            <a:r>
              <a:rPr lang="en-US" altLang="zh-CN" sz="4800" b="1" dirty="0">
                <a:solidFill>
                  <a:srgbClr val="1E1E1E"/>
                </a:solidFill>
                <a:latin typeface="等线" panose="02010600030101010101" pitchFamily="2" charset="-122"/>
                <a:ea typeface="等线" panose="02010600030101010101" pitchFamily="2" charset="-122"/>
                <a:cs typeface="Akzidenz-Grotesk Bold"/>
                <a:sym typeface="Akzidenz-Grotesk Bold"/>
              </a:rPr>
              <a:t>②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Arial Black" panose="020B0A04020102020204" pitchFamily="34" charset="0"/>
                <a:ea typeface="Akzidenz-Grotesk Bold"/>
                <a:cs typeface="Akzidenz-Grotesk Bold"/>
                <a:sym typeface="Akzidenz-Grotesk Bold"/>
              </a:rPr>
              <a:t>: 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H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o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w</a:t>
            </a:r>
            <a:r>
              <a:rPr lang="zh-CN" altLang="en-US" sz="4800" dirty="0">
                <a:solidFill>
                  <a:srgbClr val="1E1E1E"/>
                </a:solidFill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 </a:t>
            </a:r>
            <a:r>
              <a:rPr lang="en-US" altLang="zh-CN" sz="4800" dirty="0">
                <a:solidFill>
                  <a:srgbClr val="1E1E1E"/>
                </a:solidFill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to</a:t>
            </a:r>
            <a:r>
              <a:rPr lang="zh-CN" altLang="en-US" sz="4800" dirty="0">
                <a:solidFill>
                  <a:srgbClr val="1E1E1E"/>
                </a:solidFill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 </a:t>
            </a:r>
            <a:r>
              <a:rPr lang="en-US" altLang="zh-CN" sz="4800" dirty="0">
                <a:solidFill>
                  <a:srgbClr val="1E1E1E"/>
                </a:solidFill>
                <a:latin typeface="Times New Roman" panose="02020603050405020304" pitchFamily="18" charset="0"/>
                <a:ea typeface="Akzidenz-Grotesk Bold"/>
                <a:cs typeface="Times New Roman" panose="02020603050405020304" pitchFamily="18" charset="0"/>
                <a:sym typeface="Akzidenz-Grotesk Bold"/>
              </a:rPr>
              <a:t>raise questions?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Times New Roman" panose="02020603050405020304" pitchFamily="18" charset="0"/>
              <a:ea typeface="Akzidenz-Grotesk Bold"/>
              <a:cs typeface="Times New Roman" panose="02020603050405020304" pitchFamily="18" charset="0"/>
              <a:sym typeface="Akzidenz-Grotesk Bol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736" y="2265815"/>
            <a:ext cx="30355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Why to Ask (</a:t>
            </a:r>
            <a:r>
              <a:rPr lang="zh-CN" altLang="en-US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8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736" y="4261467"/>
            <a:ext cx="41190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to Ask (</a:t>
            </a:r>
            <a:r>
              <a:rPr lang="zh-CN" altLang="en-US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方式</a:t>
            </a:r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" y="5870723"/>
            <a:ext cx="41190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Who to Ask (</a:t>
            </a:r>
            <a:r>
              <a:rPr lang="zh-CN" altLang="en-US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对象</a:t>
            </a:r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259" y="7689634"/>
            <a:ext cx="31284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to ask(</a:t>
            </a:r>
            <a:r>
              <a:rPr lang="zh-CN" altLang="en-US" sz="2800" b="1" u="sng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81400" y="1864000"/>
            <a:ext cx="90044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confronted with questions/confusion/doubts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 deeper insight into a certain subject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beneficial to find our weakness precisely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81400" y="3376615"/>
            <a:ext cx="900443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polite and concise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 your question clearly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record your doubts via writing down in a journal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examples  to explain your puzzle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81400" y="5367397"/>
            <a:ext cx="900443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 the right person : brainstorm on your own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 the teacher for expert knowledge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 open-ended questions with classmates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to others' thoughts to get extended horizons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293489" y="2552700"/>
            <a:ext cx="622736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the teacher's Q&amp;A session/raise your hand in class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organize a small group with classmates after class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one-on-one talk with your teacher after class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it down once a question pops into your mind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 the right tool (AI) for the moment</a:t>
            </a:r>
            <a:endParaRPr lang="en-US" altLang="zh-CN" sz="32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151117" y="2105422"/>
            <a:ext cx="51109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When and where(</a:t>
            </a:r>
            <a:r>
              <a:rPr lang="zh-CN" altLang="en-US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zh-CN" altLang="en-US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r>
              <a:rPr lang="en-US" altLang="zh-CN" sz="2800" b="1" i="0" u="sng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81400" y="7277100"/>
            <a:ext cx="96012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 from "What" to "How" and "Why“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 for open-ended, not dead-end questions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 what you already understand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 down big, scary Questions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Pursue follow-up questions to dig into the essence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specific examples to illustrate your doubt 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Freeform 11"/>
          <p:cNvSpPr/>
          <p:nvPr/>
        </p:nvSpPr>
        <p:spPr>
          <a:xfrm>
            <a:off x="13061600" y="7104616"/>
            <a:ext cx="3643349" cy="3090773"/>
          </a:xfrm>
          <a:custGeom>
            <a:avLst/>
            <a:gdLst/>
            <a:ahLst/>
            <a:cxnLst/>
            <a:rect l="l" t="t" r="r" b="b"/>
            <a:pathLst>
              <a:path w="7008555" h="5836215">
                <a:moveTo>
                  <a:pt x="0" y="0"/>
                </a:moveTo>
                <a:lnTo>
                  <a:pt x="7008555" y="0"/>
                </a:lnTo>
                <a:lnTo>
                  <a:pt x="7008555" y="5836215"/>
                </a:lnTo>
                <a:lnTo>
                  <a:pt x="0" y="58362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  <p:bldP spid="16" grpId="0"/>
      <p:bldP spid="18" grpId="0"/>
      <p:bldP spid="19" grpId="0"/>
      <p:bldP spid="20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6515</Words>
  <Application>WPS 演示</Application>
  <PresentationFormat>自定义</PresentationFormat>
  <Paragraphs>413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Wingdings</vt:lpstr>
      <vt:lpstr>Arial Black</vt:lpstr>
      <vt:lpstr>思源黑体 2 Bold</vt:lpstr>
      <vt:lpstr>Akzidenz-Grotesk Medium</vt:lpstr>
      <vt:lpstr>Times New Roman</vt:lpstr>
      <vt:lpstr>思源黑体 2</vt:lpstr>
      <vt:lpstr>思源黑体 2 Medium</vt:lpstr>
      <vt:lpstr>Anantason SemiExpanded Medium</vt:lpstr>
      <vt:lpstr>Akzidenz-Grotesk Bold</vt:lpstr>
      <vt:lpstr>等线</vt:lpstr>
      <vt:lpstr>Inter</vt:lpstr>
      <vt:lpstr>微软雅黑</vt:lpstr>
      <vt:lpstr>Arial Unicode MS</vt:lpstr>
      <vt:lpstr>Calibri</vt:lpstr>
      <vt:lpstr>HelveticaNeue</vt:lpstr>
      <vt:lpstr>华文新魏</vt:lpstr>
      <vt:lpstr>Segoe Print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黄绿红紫色卡通风大学生课堂汇报演示文稿</dc:title>
  <dc:creator/>
  <cp:lastModifiedBy>Administrator</cp:lastModifiedBy>
  <cp:revision>7</cp:revision>
  <dcterms:created xsi:type="dcterms:W3CDTF">2006-08-16T00:00:00Z</dcterms:created>
  <dcterms:modified xsi:type="dcterms:W3CDTF">2025-11-10T02:59:37Z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</Properties>
</file>