
<file path=[Content_Types].xml><?xml version="1.0" encoding="utf-8"?>
<Types xmlns="http://schemas.openxmlformats.org/package/2006/content-types">
  <Default Extension="jpeg" ContentType="image/jpeg"/>
  <Default Extension="gif" ContentType="image/gif"/>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2" r:id="rId4"/>
  </p:sldMasterIdLst>
  <p:notesMasterIdLst>
    <p:notesMasterId r:id="rId27"/>
  </p:notesMasterIdLst>
  <p:sldIdLst>
    <p:sldId id="365" r:id="rId5"/>
    <p:sldId id="323" r:id="rId6"/>
    <p:sldId id="314" r:id="rId7"/>
    <p:sldId id="328" r:id="rId8"/>
    <p:sldId id="329" r:id="rId9"/>
    <p:sldId id="331" r:id="rId10"/>
    <p:sldId id="337" r:id="rId11"/>
    <p:sldId id="338" r:id="rId12"/>
    <p:sldId id="343" r:id="rId13"/>
    <p:sldId id="341" r:id="rId14"/>
    <p:sldId id="344" r:id="rId15"/>
    <p:sldId id="346" r:id="rId16"/>
    <p:sldId id="348" r:id="rId17"/>
    <p:sldId id="336" r:id="rId18"/>
    <p:sldId id="357" r:id="rId19"/>
    <p:sldId id="347" r:id="rId20"/>
    <p:sldId id="353" r:id="rId21"/>
    <p:sldId id="354" r:id="rId22"/>
    <p:sldId id="355" r:id="rId23"/>
    <p:sldId id="352" r:id="rId24"/>
    <p:sldId id="356" r:id="rId25"/>
    <p:sldId id="330" r:id="rId26"/>
  </p:sldIdLst>
  <p:sldSz cx="12192000" cy="6858000"/>
  <p:notesSz cx="6858000" cy="9144000"/>
  <p:embeddedFontLst>
    <p:embeddedFont>
      <p:font typeface="微软雅黑" panose="020B0503020204020204" charset="-122"/>
      <p:regular r:id="rId32"/>
    </p:embeddedFont>
    <p:embeddedFont>
      <p:font typeface="Calibri" panose="020F0502020204030204" charset="0"/>
      <p:regular r:id="rId33"/>
      <p:bold r:id="rId34"/>
      <p:italic r:id="rId35"/>
      <p:boldItalic r:id="rId36"/>
    </p:embeddedFont>
    <p:embeddedFont>
      <p:font typeface="汉仪正圆 55简" panose="00020600040101010101" charset="0"/>
      <p:regular r:id="rId37"/>
    </p:embeddedFont>
    <p:embeddedFont>
      <p:font typeface="汉仪润圆-65简" panose="00020600040101010101" charset="0"/>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用户" initials="Office" lastIdx="0" clrIdx="0"/>
  <p:cmAuthor id="2" name="apple" initials="a" lastIdx="2" clrIdx="0"/>
  <p:cmAuthor id="3" name="周跃良" initials="周" lastIdx="2" clrIdx="0"/>
  <p:cmAuthor id="4" name="Mia Vida Villanueva" initials="M" lastIdx="0" clrIdx="0"/>
  <p:cmAuthor id="5" name="1206988966@qq.com" initials="1" lastIdx="0" clrIdx="2"/>
  <p:cmAuthor id="6" name="姜伟光" initials="姜" lastIdx="0" clrIdx="0"/>
  <p:cmAuthor id="7" name="Administrator" initials="A" lastIdx="0" clrIdx="3"/>
  <p:cmAuthor id="8" name="宋洁然" initials="宋" lastIdx="0" clrIdx="1"/>
  <p:cmAuthor id="9" name="ming qiu" initials="m" lastIdx="0" clrIdx="1"/>
  <p:cmAuthor id="0" name="user" initials="" lastIdx="0" clrIdx="0"/>
  <p:cmAuthor id="10" name="未知用户4" initials="未" lastIdx="0" clrIdx="0"/>
  <p:cmAuthor id="11" name="Admin" initials="A" lastIdx="0" clrIdx="0"/>
  <p:cmAuthor id="13" name="CommUser" initials="C" lastIdx="0" clrIdx="0"/>
  <p:cmAuthor id="14" name="zq" initials="z" lastIdx="0" clrIdx="0"/>
  <p:cmAuthor id="15" name="viola_yang" initials="v" lastIdx="0" clrIdx="0"/>
  <p:cmAuthor id="16" name="志龙 姜" initials="志" lastIdx="0" clrIdx="0"/>
  <p:cmAuthor id="17" name="SHMILY" initials="S" lastIdx="0" clrIdx="0"/>
  <p:cmAuthor id="18" name="admin" initials="a" lastIdx="0" clrIdx="0"/>
  <p:cmAuthor id="19" name="Tracy Chen" initials="T" lastIdx="0" clrIdx="0"/>
  <p:cmAuthor id="20" name="dongwc0205" initials="d" lastIdx="0" clrIdx="15"/>
  <p:cmAuthor id="21" name="Hi_ Young" initials="H" lastIdx="0" clrIdx="0"/>
  <p:cmAuthor id="22" name="pangyt" initials="p" lastIdx="0" clrIdx="0"/>
  <p:cmAuthor id="23" name="easonyoun" initials="e" lastIdx="0" clrIdx="0"/>
  <p:cmAuthor id="24" name="zhouyangfan" initials="z" lastIdx="0" clrIdx="0"/>
  <p:cmAuthor id="25" name="tplife" initials="t" lastIdx="0" clrIdx="0"/>
  <p:cmAuthor id="26" name="??" initials="?" lastIdx="0" clrIdx="0"/>
  <p:cmAuthor id="2001" name="骆倩怡_Znauj26B" initials="authorId_382814100" lastIdx="0" clrIdx="0"/>
  <p:cmAuthor id="28" name="Microsoft" initials="M" lastIdx="0" clrIdx="27"/>
  <p:cmAuthor id="29" name="作者" initials="A" lastIdx="0" clrIdx="28"/>
  <p:cmAuthor id="30" name="PC" initials="P" lastIdx="0" clrIdx="29"/>
  <p:cmAuthor id="31" name="张达" initials="张" lastIdx="0" clrIdx="30"/>
  <p:cmAuthor id="32" name="dell" initials="d" lastIdx="0" clrIdx="31"/>
  <p:cmAuthor id="33" name="lenovo" initials="l" lastIdx="0" clrIdx="32"/>
  <p:cmAuthor id="34" name="雨林木风" initials="雨" lastIdx="0" clrIdx="33"/>
  <p:cmAuthor id="35" name="未知用户3" initials="未" lastIdx="0" clrIdx="34"/>
  <p:cmAuthor id="36" name="未知用户5" initials="未" lastIdx="0" clrIdx="35"/>
  <p:cmAuthor id="37" name="幸全" initials="幸全" lastIdx="0" clrIdx="36"/>
  <p:cmAuthor id="38" name="小蔓2020" initials="小" lastIdx="0" clrIdx="37"/>
  <p:cmAuthor id="39" name="wangli" initials="wli" lastIdx="0" clrIdx="38"/>
  <p:cmAuthor id="40" name="王习习" initials="王" lastIdx="0" clrIdx="39"/>
  <p:cmAuthor id="41" name="幸兴" initials="幸" lastIdx="0" clrIdx="40"/>
  <p:cmAuthor id="42" name="yyyaogd@126.com" initials="y" lastIdx="0" clrIdx="41"/>
  <p:cmAuthor id="43" name="meflyup" initials="m" lastIdx="0" clrIdx="42"/>
  <p:cmAuthor id="44" name="hp" initials="h" lastIdx="0" clrIdx="43"/>
  <p:cmAuthor id="45" name="Lenovo" initials="L" lastIdx="0" clrIdx="44"/>
  <p:cmAuthor id="46" name="Wangzhi gang" initials="W" lastIdx="0" clrIdx="45"/>
  <p:cmAuthor id="47" name="张清涛" initials="张" lastIdx="0" clrIdx="46"/>
  <p:cmAuthor id="48" name="xy08649_ueq2eE3q" initials="authorId_1213-35639056" lastIdx="0" clrIdx="47"/>
  <p:cmAuthor id="49" name=" " initials="" lastIdx="0" clrIdx="48"/>
  <p:cmAuthor id="50" name="kingsoft" initials="k" lastIdx="0" clrIdx="49"/>
  <p:cmAuthor id="51" name="wwj" initials="w" lastIdx="0" clrIdx="50"/>
  <p:cmAuthor id="52" name="hx" initials="h" lastIdx="0" clrIdx="51"/>
  <p:cmAuthor id="53" name="LENOVO" initials="L" lastIdx="0" clrIdx="52"/>
  <p:cmAuthor id="54" name="wucj" initials="w" lastIdx="0" clrIdx="53"/>
  <p:cmAuthor id="55" name="SkyUser" initials="S" lastIdx="0" clrIdx="54"/>
  <p:cmAuthor id="56" name="wsl" initials="w" lastIdx="0" clrIdx="55"/>
  <p:cmAuthor id="57" name="Author" initials="A" lastIdx="0" clrIdx="56"/>
  <p:cmAuthor id="58" name="付澎" initials="付" lastIdx="0" clrIdx="57"/>
  <p:cmAuthor id="59" name="kechuying" initials="k" lastIdx="0" clrIdx="58"/>
  <p:cmAuthor id="60" name="一点 设计" initials="一点" lastIdx="0" clrIdx="59"/>
  <p:cmAuthor id="61" name="扬才君" initials="扬" lastIdx="0" clrIdx="60"/>
  <p:cmAuthor id="62" name="杜B格小生" initials="杜B格小生" lastIdx="0" clrIdx="61"/>
  <p:cmAuthor id="63" name="王笛" initials="" lastIdx="0" clrIdx="62"/>
  <p:cmAuthor id="64" name="卢 佳娴" initials="卢" lastIdx="0" clrIdx="63"/>
  <p:cmAuthor id="65" name="刘 译璟" initials="刘" lastIdx="0" clrIdx="64"/>
  <p:cmAuthor id="66" name="Wei" initials="2" lastIdx="0" clrIdx="65"/>
  <p:cmAuthor id="67" name="番茄花园" initials="番" lastIdx="0" clrIdx="66"/>
  <p:cmAuthor id="68" name="Kevin" initials="K" lastIdx="0" clrIdx="67"/>
  <p:cmAuthor id="69" name="郭敏娜(Minna Guo)" initials="郭" lastIdx="0" clrIdx="68"/>
  <p:cmAuthor id="70" name="陈 橙橙" initials="陈" lastIdx="0" clrIdx="69"/>
  <p:cmAuthor id="71" name="tkuser" initials="t" lastIdx="0" clrIdx="70"/>
  <p:cmAuthor id="72" name="杨国" initials="杨" lastIdx="0" clrIdx="71"/>
  <p:cmAuthor id="73" name="HaoshuaiWu" initials="H" lastIdx="0" clrIdx="72"/>
  <p:cmAuthor id="74" name="localadmin" initials="l" lastIdx="0" clrIdx="73"/>
  <p:cmAuthor id="75" name="未知用户50" initials="未" lastIdx="0" clrIdx="74"/>
  <p:cmAuthor id="76" name="Ms" initials="M" lastIdx="0" clrIdx="75"/>
  <p:cmAuthor id="77" name="杨涛-lah" initials="杨" lastIdx="0" clrIdx="76"/>
  <p:cmAuthor id="78" name="USER" initials="U" lastIdx="0" clrIdx="77"/>
  <p:cmAuthor id="79" name="Qu song" initials="Q" lastIdx="0" clrIdx="78"/>
  <p:cmAuthor id="80" name="Sky123.Org" initials="S" lastIdx="0" clrIdx="79"/>
  <p:cmAuthor id="81" name="潈ऎ䕨அ" initials="潈" lastIdx="0" clrIdx="80"/>
  <p:cmAuthor id="82" name="TaiKang" initials="T" lastIdx="0" clrIdx="81"/>
  <p:cmAuthor id="83" name="Windows 用户" initials="W" lastIdx="0" clrIdx="82"/>
  <p:cmAuthor id="84" name="ZhangYu" initials="Z" lastIdx="0" clrIdx="83"/>
  <p:cmAuthor id="85" name="China" initials="C" lastIdx="0" clrIdx="84"/>
  <p:cmAuthor id="86" name="WHTP" initials="W" lastIdx="0" clrIdx="85"/>
  <p:cmAuthor id="87" name="余潇迎" initials="余" lastIdx="0" clrIdx="86"/>
  <p:cmAuthor id="88" name="Mz" initials="M" lastIdx="0" clrIdx="87"/>
  <p:cmAuthor id="89" name="孙璐璐" initials="孙" lastIdx="0" clrIdx="88"/>
  <p:cmAuthor id="90" name="不灰心骑士" initials="不" lastIdx="0" clrIdx="89"/>
  <p:cmAuthor id="91" name="袨?嗴?傤?" initials="袨" lastIdx="0" clrIdx="90"/>
  <p:cmAuthor id="92" name="未知用户9" initials="未" lastIdx="0" clrIdx="91"/>
  <p:cmAuthor id="93" name="岳文甲" initials="岳" lastIdx="0" clrIdx="92"/>
  <p:cmAuthor id="94" name="91huhang" initials="9" lastIdx="0" clrIdx="93"/>
  <p:cmAuthor id="95" name="柯 少鹏" initials="柯" lastIdx="0" clrIdx="94"/>
  <p:cmAuthor id="96" name="w" initials="w" lastIdx="0" clrIdx="95"/>
  <p:cmAuthor id="97" name="吕震" initials="吕" lastIdx="0" clrIdx="96"/>
  <p:cmAuthor id="98" name="ZZC" initials="Z" lastIdx="0" clrIdx="97"/>
  <p:cmAuthor id="99" name="张星-lgd" initials="张" lastIdx="0" clrIdx="98"/>
  <p:cmAuthor id="100" name="雕刻时光 1987" initials="雕" lastIdx="0" clrIdx="99"/>
  <p:cmAuthor id="101" name="stillu" initials="s" lastIdx="0" clrIdx="100"/>
  <p:cmAuthor id="102" name="554154816@qq.com" initials="5" lastIdx="0" clrIdx="101"/>
  <p:cmAuthor id="103" name="jilin" initials="j" lastIdx="0" clrIdx="102"/>
  <p:cmAuthor id="104" name="庞宝国" initials="庞" lastIdx="0" clrIdx="103"/>
  <p:cmAuthor id="105" name="崔冶鸣（内蒙古英才管培生）" initials="崔" lastIdx="0" clrIdx="104"/>
  <p:cmAuthor id="106" name="卫天一" initials="卫" lastIdx="0" clrIdx="105"/>
  <p:cmAuthor id="107" name="万户网络" initials="万" lastIdx="0" clrIdx="106"/>
  <p:cmAuthor id="108" name="朴鹏-lhq" initials="朴" lastIdx="0" clrIdx="107"/>
  <p:cmAuthor id="109" name="Luo Mingjie" initials="L" lastIdx="0" clrIdx="108"/>
  <p:cmAuthor id="110" name="江涛 李" initials="江" lastIdx="0" clrIdx="109"/>
  <p:cmAuthor id="111" name="龚平-lcq" initials="龚" lastIdx="0" clrIdx="110"/>
  <p:cmAuthor id="112" name="李岩" initials="李" lastIdx="0" clrIdx="111"/>
  <p:cmAuthor id="113" name="吴晓梅" initials="吴" lastIdx="0" clrIdx="112"/>
  <p:cmAuthor id="114" name="Xzjd" initials="X" lastIdx="0" clrIdx="113"/>
  <p:cmAuthor id="115" name="温兆东" initials="温" lastIdx="0" clrIdx="114"/>
  <p:cmAuthor id="116" name="njlife" initials="n" lastIdx="0" clrIdx="115"/>
  <p:cmAuthor id="117" name="韩喆权" initials="韩" lastIdx="0" clrIdx="116"/>
  <p:cmAuthor id="118" name="cpic" initials="c" lastIdx="0" clrIdx="117"/>
  <p:cmAuthor id="119" name="方朝军/产品推动室/产品开发推广部/总公司" initials="方" lastIdx="0" clrIdx="118"/>
  <p:cmAuthor id="120" name="康炳振" initials="康" lastIdx="0" clrIdx="119"/>
  <p:cmAuthor id="121" name="feng wei" initials="f" lastIdx="0" clrIdx="120"/>
  <p:cmAuthor id="122" name="邓鹏君" initials="邓" lastIdx="0" clrIdx="121"/>
  <p:cmAuthor id="123" name="姚灿" initials="姚" lastIdx="0" clrIdx="122"/>
  <p:cmAuthor id="124" name="Dell" initials="D" lastIdx="0" clrIdx="123"/>
  <p:cmAuthor id="125" name="天鹰" initials="天" lastIdx="0" clrIdx="124"/>
  <p:cmAuthor id="126" name="86150" initials="8" lastIdx="0" clrIdx="12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F9F"/>
    <a:srgbClr val="1F7717"/>
    <a:srgbClr val="B48800"/>
    <a:srgbClr val="DB28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7" Type="http://schemas.openxmlformats.org/officeDocument/2006/relationships/tags" Target="../tags/tag119.xml"/><Relationship Id="rId26" Type="http://schemas.openxmlformats.org/officeDocument/2006/relationships/tags" Target="../tags/tag118.xml"/><Relationship Id="rId25" Type="http://schemas.openxmlformats.org/officeDocument/2006/relationships/tags" Target="../tags/tag117.xml"/><Relationship Id="rId24" Type="http://schemas.openxmlformats.org/officeDocument/2006/relationships/tags" Target="../tags/tag116.xml"/><Relationship Id="rId23" Type="http://schemas.openxmlformats.org/officeDocument/2006/relationships/tags" Target="../tags/tag115.xml"/><Relationship Id="rId22" Type="http://schemas.openxmlformats.org/officeDocument/2006/relationships/tags" Target="../tags/tag114.xml"/><Relationship Id="rId21" Type="http://schemas.openxmlformats.org/officeDocument/2006/relationships/tags" Target="../tags/tag113.xml"/><Relationship Id="rId20" Type="http://schemas.openxmlformats.org/officeDocument/2006/relationships/tags" Target="../tags/tag112.xml"/><Relationship Id="rId2" Type="http://schemas.openxmlformats.org/officeDocument/2006/relationships/tags" Target="../tags/tag94.xml"/><Relationship Id="rId19" Type="http://schemas.openxmlformats.org/officeDocument/2006/relationships/tags" Target="../tags/tag111.xml"/><Relationship Id="rId18" Type="http://schemas.openxmlformats.org/officeDocument/2006/relationships/tags" Target="../tags/tag110.xml"/><Relationship Id="rId17" Type="http://schemas.openxmlformats.org/officeDocument/2006/relationships/tags" Target="../tags/tag109.xml"/><Relationship Id="rId16" Type="http://schemas.openxmlformats.org/officeDocument/2006/relationships/tags" Target="../tags/tag10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0" y="5536304"/>
            <a:ext cx="12192000" cy="132169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a:off x="649605" y="909955"/>
            <a:ext cx="10873740" cy="5344160"/>
          </a:xfrm>
          <a:prstGeom prst="rect">
            <a:avLst/>
          </a:prstGeom>
          <a:solidFill>
            <a:schemeClr val="bg1">
              <a:lumMod val="100000"/>
            </a:schemeClr>
          </a:solidFill>
          <a:ln w="19050">
            <a:noFill/>
          </a:ln>
          <a:effectLst>
            <a:outerShdw blurRad="508000" dist="1016000" dir="2700000" sx="90000" sy="9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cxnSp>
        <p:nvCxnSpPr>
          <p:cNvPr id="12" name="直接连接符 11"/>
          <p:cNvCxnSpPr/>
          <p:nvPr userDrawn="1">
            <p:custDataLst>
              <p:tags r:id="rId5"/>
            </p:custDataLst>
          </p:nvPr>
        </p:nvCxnSpPr>
        <p:spPr>
          <a:xfrm>
            <a:off x="1615970" y="5467976"/>
            <a:ext cx="4312920" cy="0"/>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a:off x="1615970" y="4971176"/>
            <a:ext cx="4312920" cy="0"/>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custDataLst>
              <p:tags r:id="rId7"/>
            </p:custDataLst>
          </p:nvPr>
        </p:nvSpPr>
        <p:spPr>
          <a:xfrm>
            <a:off x="11524615" y="896564"/>
            <a:ext cx="667385" cy="48465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5"/>
          <p:cNvSpPr/>
          <p:nvPr userDrawn="1">
            <p:custDataLst>
              <p:tags r:id="rId8"/>
            </p:custDataLst>
          </p:nvPr>
        </p:nvSpPr>
        <p:spPr>
          <a:xfrm>
            <a:off x="11524615" y="5610247"/>
            <a:ext cx="667385" cy="6386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直角三角形 16"/>
          <p:cNvSpPr/>
          <p:nvPr userDrawn="1">
            <p:custDataLst>
              <p:tags r:id="rId9"/>
            </p:custDataLst>
          </p:nvPr>
        </p:nvSpPr>
        <p:spPr>
          <a:xfrm rot="2700000">
            <a:off x="11778298" y="5812790"/>
            <a:ext cx="107950" cy="1079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userDrawn="1">
            <p:custDataLst>
              <p:tags r:id="rId10"/>
            </p:custDataLst>
          </p:nvPr>
        </p:nvSpPr>
        <p:spPr>
          <a:xfrm rot="18900000" flipH="1">
            <a:off x="11830368" y="5812790"/>
            <a:ext cx="107950" cy="107950"/>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custDataLst>
              <p:tags r:id="rId11"/>
            </p:custDataLst>
          </p:nvPr>
        </p:nvCxnSpPr>
        <p:spPr>
          <a:xfrm>
            <a:off x="11858307" y="1322705"/>
            <a:ext cx="0" cy="1783080"/>
          </a:xfrm>
          <a:prstGeom prst="line">
            <a:avLst/>
          </a:prstGeom>
          <a:ln w="12700">
            <a:solidFill>
              <a:schemeClr val="bg2">
                <a:alpha val="20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形状 21"/>
          <p:cNvSpPr/>
          <p:nvPr userDrawn="1">
            <p:custDataLst>
              <p:tags r:id="rId12"/>
            </p:custDataLst>
          </p:nvPr>
        </p:nvSpPr>
        <p:spPr>
          <a:xfrm>
            <a:off x="1589496" y="4580660"/>
            <a:ext cx="918210" cy="192405"/>
          </a:xfrm>
          <a:custGeom>
            <a:avLst/>
            <a:gdLst>
              <a:gd name="connsiteX0" fmla="*/ 821995 w 918210"/>
              <a:gd name="connsiteY0" fmla="*/ 0 h 192405"/>
              <a:gd name="connsiteX1" fmla="*/ 852818 w 918210"/>
              <a:gd name="connsiteY1" fmla="*/ 65457 h 192405"/>
              <a:gd name="connsiteX2" fmla="*/ 918210 w 918210"/>
              <a:gd name="connsiteY2" fmla="*/ 96236 h 192405"/>
              <a:gd name="connsiteX3" fmla="*/ 852799 w 918210"/>
              <a:gd name="connsiteY3" fmla="*/ 127031 h 192405"/>
              <a:gd name="connsiteX4" fmla="*/ 821995 w 918210"/>
              <a:gd name="connsiteY4" fmla="*/ 192405 h 192405"/>
              <a:gd name="connsiteX5" fmla="*/ 791118 w 918210"/>
              <a:gd name="connsiteY5" fmla="*/ 126962 h 192405"/>
              <a:gd name="connsiteX6" fmla="*/ 725755 w 918210"/>
              <a:gd name="connsiteY6" fmla="*/ 96236 h 192405"/>
              <a:gd name="connsiteX7" fmla="*/ 791235 w 918210"/>
              <a:gd name="connsiteY7" fmla="*/ 65393 h 192405"/>
              <a:gd name="connsiteX8" fmla="*/ 821995 w 918210"/>
              <a:gd name="connsiteY8" fmla="*/ 0 h 192405"/>
              <a:gd name="connsiteX9" fmla="*/ 580076 w 918210"/>
              <a:gd name="connsiteY9" fmla="*/ 0 h 192405"/>
              <a:gd name="connsiteX10" fmla="*/ 610899 w 918210"/>
              <a:gd name="connsiteY10" fmla="*/ 65457 h 192405"/>
              <a:gd name="connsiteX11" fmla="*/ 676291 w 918210"/>
              <a:gd name="connsiteY11" fmla="*/ 96236 h 192405"/>
              <a:gd name="connsiteX12" fmla="*/ 610880 w 918210"/>
              <a:gd name="connsiteY12" fmla="*/ 127031 h 192405"/>
              <a:gd name="connsiteX13" fmla="*/ 580076 w 918210"/>
              <a:gd name="connsiteY13" fmla="*/ 192405 h 192405"/>
              <a:gd name="connsiteX14" fmla="*/ 549199 w 918210"/>
              <a:gd name="connsiteY14" fmla="*/ 126962 h 192405"/>
              <a:gd name="connsiteX15" fmla="*/ 483836 w 918210"/>
              <a:gd name="connsiteY15" fmla="*/ 96236 h 192405"/>
              <a:gd name="connsiteX16" fmla="*/ 549316 w 918210"/>
              <a:gd name="connsiteY16" fmla="*/ 65393 h 192405"/>
              <a:gd name="connsiteX17" fmla="*/ 580076 w 918210"/>
              <a:gd name="connsiteY17" fmla="*/ 0 h 192405"/>
              <a:gd name="connsiteX18" fmla="*/ 338158 w 918210"/>
              <a:gd name="connsiteY18" fmla="*/ 0 h 192405"/>
              <a:gd name="connsiteX19" fmla="*/ 368981 w 918210"/>
              <a:gd name="connsiteY19" fmla="*/ 65457 h 192405"/>
              <a:gd name="connsiteX20" fmla="*/ 434373 w 918210"/>
              <a:gd name="connsiteY20" fmla="*/ 96236 h 192405"/>
              <a:gd name="connsiteX21" fmla="*/ 368962 w 918210"/>
              <a:gd name="connsiteY21" fmla="*/ 127031 h 192405"/>
              <a:gd name="connsiteX22" fmla="*/ 338158 w 918210"/>
              <a:gd name="connsiteY22" fmla="*/ 192405 h 192405"/>
              <a:gd name="connsiteX23" fmla="*/ 307281 w 918210"/>
              <a:gd name="connsiteY23" fmla="*/ 126962 h 192405"/>
              <a:gd name="connsiteX24" fmla="*/ 241918 w 918210"/>
              <a:gd name="connsiteY24" fmla="*/ 96236 h 192405"/>
              <a:gd name="connsiteX25" fmla="*/ 307398 w 918210"/>
              <a:gd name="connsiteY25" fmla="*/ 65393 h 192405"/>
              <a:gd name="connsiteX26" fmla="*/ 338158 w 918210"/>
              <a:gd name="connsiteY26" fmla="*/ 0 h 192405"/>
              <a:gd name="connsiteX27" fmla="*/ 96240 w 918210"/>
              <a:gd name="connsiteY27" fmla="*/ 0 h 192405"/>
              <a:gd name="connsiteX28" fmla="*/ 127063 w 918210"/>
              <a:gd name="connsiteY28" fmla="*/ 65457 h 192405"/>
              <a:gd name="connsiteX29" fmla="*/ 192455 w 918210"/>
              <a:gd name="connsiteY29" fmla="*/ 96236 h 192405"/>
              <a:gd name="connsiteX30" fmla="*/ 127044 w 918210"/>
              <a:gd name="connsiteY30" fmla="*/ 127031 h 192405"/>
              <a:gd name="connsiteX31" fmla="*/ 96240 w 918210"/>
              <a:gd name="connsiteY31" fmla="*/ 192405 h 192405"/>
              <a:gd name="connsiteX32" fmla="*/ 65363 w 918210"/>
              <a:gd name="connsiteY32" fmla="*/ 126962 h 192405"/>
              <a:gd name="connsiteX33" fmla="*/ 0 w 918210"/>
              <a:gd name="connsiteY33" fmla="*/ 96236 h 192405"/>
              <a:gd name="connsiteX34" fmla="*/ 65480 w 918210"/>
              <a:gd name="connsiteY34" fmla="*/ 65393 h 192405"/>
              <a:gd name="connsiteX35" fmla="*/ 96240 w 918210"/>
              <a:gd name="connsiteY35" fmla="*/ 0 h 19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8210" h="192405">
                <a:moveTo>
                  <a:pt x="821995" y="0"/>
                </a:moveTo>
                <a:cubicBezTo>
                  <a:pt x="824681" y="25431"/>
                  <a:pt x="834733" y="47382"/>
                  <a:pt x="852818" y="65457"/>
                </a:cubicBezTo>
                <a:cubicBezTo>
                  <a:pt x="870876" y="83506"/>
                  <a:pt x="892805" y="93534"/>
                  <a:pt x="918210" y="96236"/>
                </a:cubicBezTo>
                <a:cubicBezTo>
                  <a:pt x="892803" y="98932"/>
                  <a:pt x="870860" y="108966"/>
                  <a:pt x="852799" y="127031"/>
                </a:cubicBezTo>
                <a:cubicBezTo>
                  <a:pt x="834749" y="145082"/>
                  <a:pt x="824697" y="166990"/>
                  <a:pt x="821995" y="192405"/>
                </a:cubicBezTo>
                <a:cubicBezTo>
                  <a:pt x="819290" y="166996"/>
                  <a:pt x="809225" y="145040"/>
                  <a:pt x="791118" y="126962"/>
                </a:cubicBezTo>
                <a:cubicBezTo>
                  <a:pt x="773060" y="108932"/>
                  <a:pt x="751131" y="98935"/>
                  <a:pt x="725755" y="96236"/>
                </a:cubicBezTo>
                <a:cubicBezTo>
                  <a:pt x="751195" y="93526"/>
                  <a:pt x="773161" y="83490"/>
                  <a:pt x="791235" y="65393"/>
                </a:cubicBezTo>
                <a:cubicBezTo>
                  <a:pt x="809280" y="47326"/>
                  <a:pt x="819305" y="25399"/>
                  <a:pt x="821995" y="0"/>
                </a:cubicBezTo>
                <a:close/>
                <a:moveTo>
                  <a:pt x="580076" y="0"/>
                </a:moveTo>
                <a:cubicBezTo>
                  <a:pt x="582762" y="25431"/>
                  <a:pt x="592814" y="47382"/>
                  <a:pt x="610899" y="65457"/>
                </a:cubicBezTo>
                <a:cubicBezTo>
                  <a:pt x="628957" y="83506"/>
                  <a:pt x="650886" y="93534"/>
                  <a:pt x="676291" y="96236"/>
                </a:cubicBezTo>
                <a:cubicBezTo>
                  <a:pt x="650884" y="98932"/>
                  <a:pt x="628941" y="108966"/>
                  <a:pt x="610880" y="127031"/>
                </a:cubicBezTo>
                <a:cubicBezTo>
                  <a:pt x="592830" y="145082"/>
                  <a:pt x="582778" y="166990"/>
                  <a:pt x="580076" y="192405"/>
                </a:cubicBezTo>
                <a:cubicBezTo>
                  <a:pt x="577371" y="166996"/>
                  <a:pt x="567306" y="145040"/>
                  <a:pt x="549199" y="126962"/>
                </a:cubicBezTo>
                <a:cubicBezTo>
                  <a:pt x="531141" y="108932"/>
                  <a:pt x="509212" y="98935"/>
                  <a:pt x="483836" y="96236"/>
                </a:cubicBezTo>
                <a:cubicBezTo>
                  <a:pt x="509276" y="93526"/>
                  <a:pt x="531242" y="83490"/>
                  <a:pt x="549316" y="65393"/>
                </a:cubicBezTo>
                <a:cubicBezTo>
                  <a:pt x="567361" y="47326"/>
                  <a:pt x="577386" y="25399"/>
                  <a:pt x="580076" y="0"/>
                </a:cubicBezTo>
                <a:close/>
                <a:moveTo>
                  <a:pt x="338158" y="0"/>
                </a:moveTo>
                <a:cubicBezTo>
                  <a:pt x="340844" y="25431"/>
                  <a:pt x="350896" y="47382"/>
                  <a:pt x="368981" y="65457"/>
                </a:cubicBezTo>
                <a:cubicBezTo>
                  <a:pt x="387039" y="83506"/>
                  <a:pt x="408968" y="93534"/>
                  <a:pt x="434373" y="96236"/>
                </a:cubicBezTo>
                <a:cubicBezTo>
                  <a:pt x="408965" y="98932"/>
                  <a:pt x="387023" y="108966"/>
                  <a:pt x="368962" y="127031"/>
                </a:cubicBezTo>
                <a:cubicBezTo>
                  <a:pt x="350912" y="145082"/>
                  <a:pt x="340860" y="166990"/>
                  <a:pt x="338158" y="192405"/>
                </a:cubicBezTo>
                <a:cubicBezTo>
                  <a:pt x="335453" y="166996"/>
                  <a:pt x="325387" y="145040"/>
                  <a:pt x="307281" y="126962"/>
                </a:cubicBezTo>
                <a:cubicBezTo>
                  <a:pt x="289223" y="108932"/>
                  <a:pt x="267294" y="98935"/>
                  <a:pt x="241918" y="96236"/>
                </a:cubicBezTo>
                <a:cubicBezTo>
                  <a:pt x="267358" y="93526"/>
                  <a:pt x="289324" y="83490"/>
                  <a:pt x="307398" y="65393"/>
                </a:cubicBezTo>
                <a:cubicBezTo>
                  <a:pt x="325443" y="47326"/>
                  <a:pt x="335468" y="25399"/>
                  <a:pt x="338158" y="0"/>
                </a:cubicBezTo>
                <a:close/>
                <a:moveTo>
                  <a:pt x="96240" y="0"/>
                </a:moveTo>
                <a:cubicBezTo>
                  <a:pt x="98926" y="25431"/>
                  <a:pt x="108978" y="47382"/>
                  <a:pt x="127063" y="65457"/>
                </a:cubicBezTo>
                <a:cubicBezTo>
                  <a:pt x="145121" y="83506"/>
                  <a:pt x="167050" y="93534"/>
                  <a:pt x="192455" y="96236"/>
                </a:cubicBezTo>
                <a:cubicBezTo>
                  <a:pt x="167047" y="98932"/>
                  <a:pt x="145105" y="108966"/>
                  <a:pt x="127044" y="127031"/>
                </a:cubicBezTo>
                <a:cubicBezTo>
                  <a:pt x="108994" y="145082"/>
                  <a:pt x="98942" y="166990"/>
                  <a:pt x="96240" y="192405"/>
                </a:cubicBezTo>
                <a:cubicBezTo>
                  <a:pt x="93535" y="166996"/>
                  <a:pt x="83469" y="145040"/>
                  <a:pt x="65363" y="126962"/>
                </a:cubicBezTo>
                <a:cubicBezTo>
                  <a:pt x="47305" y="108932"/>
                  <a:pt x="25376" y="98935"/>
                  <a:pt x="0" y="96236"/>
                </a:cubicBezTo>
                <a:cubicBezTo>
                  <a:pt x="25440" y="93526"/>
                  <a:pt x="47406" y="83490"/>
                  <a:pt x="65480" y="65393"/>
                </a:cubicBezTo>
                <a:cubicBezTo>
                  <a:pt x="83525" y="47326"/>
                  <a:pt x="93550" y="25399"/>
                  <a:pt x="96240" y="0"/>
                </a:cubicBezTo>
                <a:close/>
              </a:path>
            </a:pathLst>
          </a:custGeom>
          <a:solidFill>
            <a:schemeClr val="accent1">
              <a:lumMod val="40000"/>
              <a:lumOff val="60000"/>
            </a:schemeClr>
          </a:solidFill>
          <a:ln w="12700" cap="flat">
            <a:noFill/>
            <a:prstDash val="solid"/>
            <a:miter/>
          </a:ln>
        </p:spPr>
        <p:txBody>
          <a:bodyPr wrap="square" rtlCol="0" anchor="ctr">
            <a:noAutofit/>
          </a:bodyPr>
          <a:lstStyle/>
          <a:p>
            <a:endParaRPr lang="zh-CN" altLang="en-US" dirty="0"/>
          </a:p>
        </p:txBody>
      </p:sp>
      <p:sp>
        <p:nvSpPr>
          <p:cNvPr id="23" name="图形 4"/>
          <p:cNvSpPr/>
          <p:nvPr userDrawn="1">
            <p:custDataLst>
              <p:tags r:id="rId13"/>
            </p:custDataLst>
          </p:nvPr>
        </p:nvSpPr>
        <p:spPr>
          <a:xfrm>
            <a:off x="10608113"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25" name="图形 4"/>
          <p:cNvSpPr/>
          <p:nvPr userDrawn="1">
            <p:custDataLst>
              <p:tags r:id="rId14"/>
            </p:custDataLst>
          </p:nvPr>
        </p:nvSpPr>
        <p:spPr>
          <a:xfrm>
            <a:off x="10896207"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
        <p:nvSpPr>
          <p:cNvPr id="26" name="图形 4"/>
          <p:cNvSpPr/>
          <p:nvPr userDrawn="1">
            <p:custDataLst>
              <p:tags r:id="rId15"/>
            </p:custDataLst>
          </p:nvPr>
        </p:nvSpPr>
        <p:spPr>
          <a:xfrm>
            <a:off x="11184300"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27" name="图形 4"/>
          <p:cNvSpPr/>
          <p:nvPr userDrawn="1">
            <p:custDataLst>
              <p:tags r:id="rId16"/>
            </p:custDataLst>
          </p:nvPr>
        </p:nvSpPr>
        <p:spPr>
          <a:xfrm>
            <a:off x="10320020"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cxnSp>
        <p:nvCxnSpPr>
          <p:cNvPr id="28" name="直接连接符 27"/>
          <p:cNvCxnSpPr/>
          <p:nvPr userDrawn="1">
            <p:custDataLst>
              <p:tags r:id="rId17"/>
            </p:custDataLst>
          </p:nvPr>
        </p:nvCxnSpPr>
        <p:spPr>
          <a:xfrm>
            <a:off x="3824670" y="653224"/>
            <a:ext cx="6120000" cy="0"/>
          </a:xfrm>
          <a:prstGeom prst="line">
            <a:avLst/>
          </a:prstGeom>
          <a:ln>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userDrawn="1">
            <p:custDataLst>
              <p:tags r:id="rId18"/>
            </p:custDataLst>
          </p:nvPr>
        </p:nvSpPr>
        <p:spPr>
          <a:xfrm>
            <a:off x="7110730" y="5119053"/>
            <a:ext cx="3778885" cy="34593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9"/>
            </p:custDataLst>
          </p:nvPr>
        </p:nvSpPr>
        <p:spPr>
          <a:xfrm>
            <a:off x="1589496" y="2494655"/>
            <a:ext cx="5519964" cy="1800000"/>
          </a:xfrm>
        </p:spPr>
        <p:txBody>
          <a:bodyPr wrap="square" anchor="t" anchorCtr="0">
            <a:normAutofit/>
          </a:bodyPr>
          <a:lstStyle>
            <a:lvl1pPr algn="l">
              <a:lnSpc>
                <a:spcPct val="100000"/>
              </a:lnSpc>
              <a:defRPr sz="54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20"/>
            </p:custDataLst>
          </p:nvPr>
        </p:nvSpPr>
        <p:spPr>
          <a:xfrm>
            <a:off x="1589496" y="1405623"/>
            <a:ext cx="5519964" cy="972000"/>
          </a:xfrm>
        </p:spPr>
        <p:txBody>
          <a:bodyPr wrap="square" anchor="b" anchorCtr="0">
            <a:normAutofit/>
          </a:bodyPr>
          <a:lstStyle>
            <a:lvl1pPr marL="0" indent="0" algn="l">
              <a:lnSpc>
                <a:spcPct val="100000"/>
              </a:lnSpc>
              <a:buNone/>
              <a:defRPr sz="4800" cap="all" baseline="0">
                <a:solidFill>
                  <a:schemeClr val="accent1">
                    <a:alpha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22"/>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2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24"/>
            </p:custDataLst>
          </p:nvPr>
        </p:nvSpPr>
        <p:spPr>
          <a:xfrm>
            <a:off x="668655" y="401224"/>
            <a:ext cx="2880000" cy="504000"/>
          </a:xfrm>
        </p:spPr>
        <p:txBody>
          <a:bodyPr wrap="square" anchor="ctr">
            <a:normAutofit/>
          </a:bodyPr>
          <a:lstStyle>
            <a:lvl1pPr marL="0" indent="0">
              <a:lnSpc>
                <a:spcPct val="100000"/>
              </a:lnSpc>
              <a:buNone/>
              <a:defRPr sz="1200" cap="all" baseline="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p:ph type="body" sz="quarter" idx="14" hasCustomPrompt="1"/>
            <p:custDataLst>
              <p:tags r:id="rId25"/>
            </p:custDataLst>
          </p:nvPr>
        </p:nvSpPr>
        <p:spPr>
          <a:xfrm>
            <a:off x="11624307" y="3132229"/>
            <a:ext cx="468000" cy="2052000"/>
          </a:xfrm>
        </p:spPr>
        <p:txBody>
          <a:bodyPr vert="eaVert" wrap="square" anchor="ctr">
            <a:normAutofit/>
          </a:bodyPr>
          <a:lstStyle>
            <a:lvl1pPr marL="0" indent="0" algn="r">
              <a:lnSpc>
                <a:spcPct val="100000"/>
              </a:lnSpc>
              <a:buNone/>
              <a:defRPr sz="1400">
                <a:solidFill>
                  <a:srgbClr val="FFFFFF"/>
                </a:solidFill>
              </a:defRPr>
            </a:lvl1pPr>
          </a:lstStyle>
          <a:p>
            <a:pPr lvl="0"/>
            <a:r>
              <a:rPr lang="zh-CN" altLang="en-US" dirty="0"/>
              <a:t>日期时间</a:t>
            </a:r>
            <a:endParaRPr lang="zh-CN" altLang="en-US" dirty="0"/>
          </a:p>
        </p:txBody>
      </p:sp>
      <p:sp>
        <p:nvSpPr>
          <p:cNvPr id="18" name="年号占位符 8"/>
          <p:cNvSpPr>
            <a:spLocks noGrp="1"/>
          </p:cNvSpPr>
          <p:nvPr>
            <p:ph type="body" sz="quarter" idx="15" hasCustomPrompt="1"/>
            <p:custDataLst>
              <p:tags r:id="rId26"/>
            </p:custDataLst>
          </p:nvPr>
        </p:nvSpPr>
        <p:spPr>
          <a:xfrm>
            <a:off x="1589496" y="4967576"/>
            <a:ext cx="1064766" cy="504000"/>
          </a:xfrm>
          <a:solidFill>
            <a:schemeClr val="accent1"/>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年号</a:t>
            </a:r>
            <a:endParaRPr lang="zh-CN" altLang="en-US" dirty="0"/>
          </a:p>
        </p:txBody>
      </p:sp>
      <p:sp>
        <p:nvSpPr>
          <p:cNvPr id="24" name="署名占位符 10"/>
          <p:cNvSpPr>
            <a:spLocks noGrp="1"/>
          </p:cNvSpPr>
          <p:nvPr>
            <p:ph type="body" sz="quarter" idx="17" hasCustomPrompt="1"/>
            <p:custDataLst>
              <p:tags r:id="rId27"/>
            </p:custDataLst>
          </p:nvPr>
        </p:nvSpPr>
        <p:spPr>
          <a:xfrm>
            <a:off x="2813459" y="4967576"/>
            <a:ext cx="2880000" cy="504000"/>
          </a:xfrm>
        </p:spPr>
        <p:txBody>
          <a:bodyPr wrap="square" anchor="ctr">
            <a:normAutofit/>
          </a:bodyPr>
          <a:lstStyle>
            <a:lvl1pPr marL="0" indent="0" algn="l">
              <a:lnSpc>
                <a:spcPct val="100000"/>
              </a:lnSpc>
              <a:buNone/>
              <a:defRPr sz="18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custDataLst>
              <p:tags r:id="rId3"/>
            </p:custDataLst>
          </p:nvPr>
        </p:nvSpPr>
        <p:spPr>
          <a:xfrm>
            <a:off x="0" y="5428456"/>
            <a:ext cx="12189600" cy="1429544"/>
          </a:xfrm>
          <a:prstGeom prst="rect">
            <a:avLst/>
          </a:prstGeom>
          <a:gradFill>
            <a:gsLst>
              <a:gs pos="4000">
                <a:schemeClr val="accent1">
                  <a:lumMod val="40000"/>
                  <a:lumOff val="60000"/>
                  <a:alpha val="0"/>
                </a:schemeClr>
              </a:gs>
              <a:gs pos="100000">
                <a:schemeClr val="accent1">
                  <a:lumMod val="40000"/>
                  <a:lumOff val="6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6" name="图形 4"/>
          <p:cNvSpPr/>
          <p:nvPr userDrawn="1">
            <p:custDataLst>
              <p:tags r:id="rId4"/>
            </p:custDataLst>
          </p:nvPr>
        </p:nvSpPr>
        <p:spPr>
          <a:xfrm>
            <a:off x="10608113"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10" name="图形 4"/>
          <p:cNvSpPr/>
          <p:nvPr userDrawn="1">
            <p:custDataLst>
              <p:tags r:id="rId5"/>
            </p:custDataLst>
          </p:nvPr>
        </p:nvSpPr>
        <p:spPr>
          <a:xfrm>
            <a:off x="10896207"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
        <p:nvSpPr>
          <p:cNvPr id="11" name="图形 4"/>
          <p:cNvSpPr/>
          <p:nvPr userDrawn="1">
            <p:custDataLst>
              <p:tags r:id="rId6"/>
            </p:custDataLst>
          </p:nvPr>
        </p:nvSpPr>
        <p:spPr>
          <a:xfrm>
            <a:off x="11184300"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12" name="图形 4"/>
          <p:cNvSpPr/>
          <p:nvPr userDrawn="1">
            <p:custDataLst>
              <p:tags r:id="rId7"/>
            </p:custDataLst>
          </p:nvPr>
        </p:nvSpPr>
        <p:spPr>
          <a:xfrm>
            <a:off x="10320020"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cxnSp>
        <p:nvCxnSpPr>
          <p:cNvPr id="13" name="直接连接符 12"/>
          <p:cNvCxnSpPr/>
          <p:nvPr userDrawn="1">
            <p:custDataLst>
              <p:tags r:id="rId8"/>
            </p:custDataLst>
          </p:nvPr>
        </p:nvCxnSpPr>
        <p:spPr>
          <a:xfrm>
            <a:off x="3824670" y="604520"/>
            <a:ext cx="6120000" cy="0"/>
          </a:xfrm>
          <a:prstGeom prst="line">
            <a:avLst/>
          </a:prstGeom>
          <a:ln>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9"/>
            </p:custDataLst>
          </p:nvPr>
        </p:nvSpPr>
        <p:spPr>
          <a:xfrm>
            <a:off x="1554004" y="2205809"/>
            <a:ext cx="1027112" cy="2446383"/>
          </a:xfrm>
        </p:spPr>
        <p:txBody>
          <a:bodyPr vert="eaVert" wrap="square" anchor="b">
            <a:normAutofit/>
          </a:bodyPr>
          <a:lstStyle>
            <a:lvl1pPr algn="ctr">
              <a:defRPr sz="5400"/>
            </a:lvl1pPr>
          </a:lstStyle>
          <a:p>
            <a:r>
              <a:rPr lang="zh-CN" altLang="en-US" dirty="0"/>
              <a:t>标题</a:t>
            </a:r>
            <a:endParaRPr lang="zh-CN" altLang="en-US" dirty="0"/>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1"/>
            </p:custDataLst>
          </p:nvPr>
        </p:nvSpPr>
        <p:spPr/>
        <p:txBody>
          <a:bodyPr/>
          <a:lstStyle/>
          <a:p>
            <a:endParaRPr lang="zh-CN" altLang="en-US"/>
          </a:p>
        </p:txBody>
      </p:sp>
      <p:sp>
        <p:nvSpPr>
          <p:cNvPr id="9" name="灯片编号占位符 5"/>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3"/>
            </p:custDataLst>
          </p:nvPr>
        </p:nvSpPr>
        <p:spPr>
          <a:xfrm>
            <a:off x="0" y="5536304"/>
            <a:ext cx="12192000" cy="132169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649605" y="909955"/>
            <a:ext cx="10873740" cy="5344160"/>
          </a:xfrm>
          <a:prstGeom prst="rect">
            <a:avLst/>
          </a:prstGeom>
          <a:solidFill>
            <a:schemeClr val="bg1"/>
          </a:solidFill>
          <a:ln w="19050">
            <a:noFill/>
          </a:ln>
          <a:effectLst>
            <a:outerShdw blurRad="508000" dist="1016000" dir="2700000" sx="90000" sy="9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11" name="任意多边形: 形状 10"/>
          <p:cNvSpPr/>
          <p:nvPr userDrawn="1">
            <p:custDataLst>
              <p:tags r:id="rId5"/>
            </p:custDataLst>
          </p:nvPr>
        </p:nvSpPr>
        <p:spPr>
          <a:xfrm>
            <a:off x="1591309" y="5610225"/>
            <a:ext cx="918210" cy="192405"/>
          </a:xfrm>
          <a:custGeom>
            <a:avLst/>
            <a:gdLst>
              <a:gd name="connsiteX0" fmla="*/ 821995 w 918210"/>
              <a:gd name="connsiteY0" fmla="*/ 0 h 192405"/>
              <a:gd name="connsiteX1" fmla="*/ 852818 w 918210"/>
              <a:gd name="connsiteY1" fmla="*/ 65457 h 192405"/>
              <a:gd name="connsiteX2" fmla="*/ 918210 w 918210"/>
              <a:gd name="connsiteY2" fmla="*/ 96236 h 192405"/>
              <a:gd name="connsiteX3" fmla="*/ 852799 w 918210"/>
              <a:gd name="connsiteY3" fmla="*/ 127031 h 192405"/>
              <a:gd name="connsiteX4" fmla="*/ 821995 w 918210"/>
              <a:gd name="connsiteY4" fmla="*/ 192405 h 192405"/>
              <a:gd name="connsiteX5" fmla="*/ 791118 w 918210"/>
              <a:gd name="connsiteY5" fmla="*/ 126962 h 192405"/>
              <a:gd name="connsiteX6" fmla="*/ 725755 w 918210"/>
              <a:gd name="connsiteY6" fmla="*/ 96236 h 192405"/>
              <a:gd name="connsiteX7" fmla="*/ 791235 w 918210"/>
              <a:gd name="connsiteY7" fmla="*/ 65393 h 192405"/>
              <a:gd name="connsiteX8" fmla="*/ 821995 w 918210"/>
              <a:gd name="connsiteY8" fmla="*/ 0 h 192405"/>
              <a:gd name="connsiteX9" fmla="*/ 580076 w 918210"/>
              <a:gd name="connsiteY9" fmla="*/ 0 h 192405"/>
              <a:gd name="connsiteX10" fmla="*/ 610899 w 918210"/>
              <a:gd name="connsiteY10" fmla="*/ 65457 h 192405"/>
              <a:gd name="connsiteX11" fmla="*/ 676291 w 918210"/>
              <a:gd name="connsiteY11" fmla="*/ 96236 h 192405"/>
              <a:gd name="connsiteX12" fmla="*/ 610880 w 918210"/>
              <a:gd name="connsiteY12" fmla="*/ 127031 h 192405"/>
              <a:gd name="connsiteX13" fmla="*/ 580076 w 918210"/>
              <a:gd name="connsiteY13" fmla="*/ 192405 h 192405"/>
              <a:gd name="connsiteX14" fmla="*/ 549199 w 918210"/>
              <a:gd name="connsiteY14" fmla="*/ 126962 h 192405"/>
              <a:gd name="connsiteX15" fmla="*/ 483836 w 918210"/>
              <a:gd name="connsiteY15" fmla="*/ 96236 h 192405"/>
              <a:gd name="connsiteX16" fmla="*/ 549316 w 918210"/>
              <a:gd name="connsiteY16" fmla="*/ 65393 h 192405"/>
              <a:gd name="connsiteX17" fmla="*/ 580076 w 918210"/>
              <a:gd name="connsiteY17" fmla="*/ 0 h 192405"/>
              <a:gd name="connsiteX18" fmla="*/ 338158 w 918210"/>
              <a:gd name="connsiteY18" fmla="*/ 0 h 192405"/>
              <a:gd name="connsiteX19" fmla="*/ 368981 w 918210"/>
              <a:gd name="connsiteY19" fmla="*/ 65457 h 192405"/>
              <a:gd name="connsiteX20" fmla="*/ 434373 w 918210"/>
              <a:gd name="connsiteY20" fmla="*/ 96236 h 192405"/>
              <a:gd name="connsiteX21" fmla="*/ 368962 w 918210"/>
              <a:gd name="connsiteY21" fmla="*/ 127031 h 192405"/>
              <a:gd name="connsiteX22" fmla="*/ 338158 w 918210"/>
              <a:gd name="connsiteY22" fmla="*/ 192405 h 192405"/>
              <a:gd name="connsiteX23" fmla="*/ 307281 w 918210"/>
              <a:gd name="connsiteY23" fmla="*/ 126962 h 192405"/>
              <a:gd name="connsiteX24" fmla="*/ 241918 w 918210"/>
              <a:gd name="connsiteY24" fmla="*/ 96236 h 192405"/>
              <a:gd name="connsiteX25" fmla="*/ 307398 w 918210"/>
              <a:gd name="connsiteY25" fmla="*/ 65393 h 192405"/>
              <a:gd name="connsiteX26" fmla="*/ 338158 w 918210"/>
              <a:gd name="connsiteY26" fmla="*/ 0 h 192405"/>
              <a:gd name="connsiteX27" fmla="*/ 96240 w 918210"/>
              <a:gd name="connsiteY27" fmla="*/ 0 h 192405"/>
              <a:gd name="connsiteX28" fmla="*/ 127063 w 918210"/>
              <a:gd name="connsiteY28" fmla="*/ 65457 h 192405"/>
              <a:gd name="connsiteX29" fmla="*/ 192455 w 918210"/>
              <a:gd name="connsiteY29" fmla="*/ 96236 h 192405"/>
              <a:gd name="connsiteX30" fmla="*/ 127044 w 918210"/>
              <a:gd name="connsiteY30" fmla="*/ 127031 h 192405"/>
              <a:gd name="connsiteX31" fmla="*/ 96240 w 918210"/>
              <a:gd name="connsiteY31" fmla="*/ 192405 h 192405"/>
              <a:gd name="connsiteX32" fmla="*/ 65363 w 918210"/>
              <a:gd name="connsiteY32" fmla="*/ 126962 h 192405"/>
              <a:gd name="connsiteX33" fmla="*/ 0 w 918210"/>
              <a:gd name="connsiteY33" fmla="*/ 96236 h 192405"/>
              <a:gd name="connsiteX34" fmla="*/ 65480 w 918210"/>
              <a:gd name="connsiteY34" fmla="*/ 65393 h 192405"/>
              <a:gd name="connsiteX35" fmla="*/ 96240 w 918210"/>
              <a:gd name="connsiteY35" fmla="*/ 0 h 19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8210" h="192405">
                <a:moveTo>
                  <a:pt x="821995" y="0"/>
                </a:moveTo>
                <a:cubicBezTo>
                  <a:pt x="824681" y="25431"/>
                  <a:pt x="834733" y="47382"/>
                  <a:pt x="852818" y="65457"/>
                </a:cubicBezTo>
                <a:cubicBezTo>
                  <a:pt x="870876" y="83506"/>
                  <a:pt x="892805" y="93534"/>
                  <a:pt x="918210" y="96236"/>
                </a:cubicBezTo>
                <a:cubicBezTo>
                  <a:pt x="892803" y="98932"/>
                  <a:pt x="870860" y="108966"/>
                  <a:pt x="852799" y="127031"/>
                </a:cubicBezTo>
                <a:cubicBezTo>
                  <a:pt x="834749" y="145082"/>
                  <a:pt x="824697" y="166990"/>
                  <a:pt x="821995" y="192405"/>
                </a:cubicBezTo>
                <a:cubicBezTo>
                  <a:pt x="819290" y="166996"/>
                  <a:pt x="809225" y="145040"/>
                  <a:pt x="791118" y="126962"/>
                </a:cubicBezTo>
                <a:cubicBezTo>
                  <a:pt x="773060" y="108932"/>
                  <a:pt x="751131" y="98935"/>
                  <a:pt x="725755" y="96236"/>
                </a:cubicBezTo>
                <a:cubicBezTo>
                  <a:pt x="751195" y="93526"/>
                  <a:pt x="773161" y="83490"/>
                  <a:pt x="791235" y="65393"/>
                </a:cubicBezTo>
                <a:cubicBezTo>
                  <a:pt x="809280" y="47326"/>
                  <a:pt x="819305" y="25399"/>
                  <a:pt x="821995" y="0"/>
                </a:cubicBezTo>
                <a:close/>
                <a:moveTo>
                  <a:pt x="580076" y="0"/>
                </a:moveTo>
                <a:cubicBezTo>
                  <a:pt x="582762" y="25431"/>
                  <a:pt x="592814" y="47382"/>
                  <a:pt x="610899" y="65457"/>
                </a:cubicBezTo>
                <a:cubicBezTo>
                  <a:pt x="628957" y="83506"/>
                  <a:pt x="650886" y="93534"/>
                  <a:pt x="676291" y="96236"/>
                </a:cubicBezTo>
                <a:cubicBezTo>
                  <a:pt x="650884" y="98932"/>
                  <a:pt x="628941" y="108966"/>
                  <a:pt x="610880" y="127031"/>
                </a:cubicBezTo>
                <a:cubicBezTo>
                  <a:pt x="592830" y="145082"/>
                  <a:pt x="582778" y="166990"/>
                  <a:pt x="580076" y="192405"/>
                </a:cubicBezTo>
                <a:cubicBezTo>
                  <a:pt x="577371" y="166996"/>
                  <a:pt x="567306" y="145040"/>
                  <a:pt x="549199" y="126962"/>
                </a:cubicBezTo>
                <a:cubicBezTo>
                  <a:pt x="531141" y="108932"/>
                  <a:pt x="509212" y="98935"/>
                  <a:pt x="483836" y="96236"/>
                </a:cubicBezTo>
                <a:cubicBezTo>
                  <a:pt x="509276" y="93526"/>
                  <a:pt x="531242" y="83490"/>
                  <a:pt x="549316" y="65393"/>
                </a:cubicBezTo>
                <a:cubicBezTo>
                  <a:pt x="567361" y="47326"/>
                  <a:pt x="577386" y="25399"/>
                  <a:pt x="580076" y="0"/>
                </a:cubicBezTo>
                <a:close/>
                <a:moveTo>
                  <a:pt x="338158" y="0"/>
                </a:moveTo>
                <a:cubicBezTo>
                  <a:pt x="340844" y="25431"/>
                  <a:pt x="350896" y="47382"/>
                  <a:pt x="368981" y="65457"/>
                </a:cubicBezTo>
                <a:cubicBezTo>
                  <a:pt x="387039" y="83506"/>
                  <a:pt x="408968" y="93534"/>
                  <a:pt x="434373" y="96236"/>
                </a:cubicBezTo>
                <a:cubicBezTo>
                  <a:pt x="408965" y="98932"/>
                  <a:pt x="387023" y="108966"/>
                  <a:pt x="368962" y="127031"/>
                </a:cubicBezTo>
                <a:cubicBezTo>
                  <a:pt x="350912" y="145082"/>
                  <a:pt x="340860" y="166990"/>
                  <a:pt x="338158" y="192405"/>
                </a:cubicBezTo>
                <a:cubicBezTo>
                  <a:pt x="335453" y="166996"/>
                  <a:pt x="325387" y="145040"/>
                  <a:pt x="307281" y="126962"/>
                </a:cubicBezTo>
                <a:cubicBezTo>
                  <a:pt x="289223" y="108932"/>
                  <a:pt x="267294" y="98935"/>
                  <a:pt x="241918" y="96236"/>
                </a:cubicBezTo>
                <a:cubicBezTo>
                  <a:pt x="267358" y="93526"/>
                  <a:pt x="289324" y="83490"/>
                  <a:pt x="307398" y="65393"/>
                </a:cubicBezTo>
                <a:cubicBezTo>
                  <a:pt x="325443" y="47326"/>
                  <a:pt x="335468" y="25399"/>
                  <a:pt x="338158" y="0"/>
                </a:cubicBezTo>
                <a:close/>
                <a:moveTo>
                  <a:pt x="96240" y="0"/>
                </a:moveTo>
                <a:cubicBezTo>
                  <a:pt x="98926" y="25431"/>
                  <a:pt x="108978" y="47382"/>
                  <a:pt x="127063" y="65457"/>
                </a:cubicBezTo>
                <a:cubicBezTo>
                  <a:pt x="145121" y="83506"/>
                  <a:pt x="167050" y="93534"/>
                  <a:pt x="192455" y="96236"/>
                </a:cubicBezTo>
                <a:cubicBezTo>
                  <a:pt x="167047" y="98932"/>
                  <a:pt x="145105" y="108966"/>
                  <a:pt x="127044" y="127031"/>
                </a:cubicBezTo>
                <a:cubicBezTo>
                  <a:pt x="108994" y="145082"/>
                  <a:pt x="98942" y="166990"/>
                  <a:pt x="96240" y="192405"/>
                </a:cubicBezTo>
                <a:cubicBezTo>
                  <a:pt x="93535" y="166996"/>
                  <a:pt x="83469" y="145040"/>
                  <a:pt x="65363" y="126962"/>
                </a:cubicBezTo>
                <a:cubicBezTo>
                  <a:pt x="47305" y="108932"/>
                  <a:pt x="25376" y="98935"/>
                  <a:pt x="0" y="96236"/>
                </a:cubicBezTo>
                <a:cubicBezTo>
                  <a:pt x="25440" y="93526"/>
                  <a:pt x="47406" y="83490"/>
                  <a:pt x="65480" y="65393"/>
                </a:cubicBezTo>
                <a:cubicBezTo>
                  <a:pt x="83525" y="47326"/>
                  <a:pt x="93550" y="25399"/>
                  <a:pt x="96240" y="0"/>
                </a:cubicBezTo>
                <a:close/>
              </a:path>
            </a:pathLst>
          </a:custGeom>
          <a:solidFill>
            <a:schemeClr val="accent1">
              <a:lumMod val="40000"/>
              <a:lumOff val="60000"/>
            </a:schemeClr>
          </a:solidFill>
          <a:ln w="12700" cap="flat">
            <a:noFill/>
            <a:prstDash val="solid"/>
            <a:miter/>
          </a:ln>
        </p:spPr>
        <p:txBody>
          <a:bodyPr wrap="square" rtlCol="0" anchor="ctr">
            <a:noAutofit/>
          </a:bodyPr>
          <a:lstStyle/>
          <a:p>
            <a:endParaRPr lang="zh-CN" altLang="en-US" dirty="0"/>
          </a:p>
        </p:txBody>
      </p:sp>
      <p:sp>
        <p:nvSpPr>
          <p:cNvPr id="15" name="图形 4"/>
          <p:cNvSpPr/>
          <p:nvPr userDrawn="1">
            <p:custDataLst>
              <p:tags r:id="rId6"/>
            </p:custDataLst>
          </p:nvPr>
        </p:nvSpPr>
        <p:spPr>
          <a:xfrm>
            <a:off x="10896207"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
        <p:nvSpPr>
          <p:cNvPr id="16" name="图形 4"/>
          <p:cNvSpPr/>
          <p:nvPr userDrawn="1">
            <p:custDataLst>
              <p:tags r:id="rId7"/>
            </p:custDataLst>
          </p:nvPr>
        </p:nvSpPr>
        <p:spPr>
          <a:xfrm>
            <a:off x="11184300"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cxnSp>
        <p:nvCxnSpPr>
          <p:cNvPr id="18" name="直接连接符 17"/>
          <p:cNvCxnSpPr/>
          <p:nvPr userDrawn="1">
            <p:custDataLst>
              <p:tags r:id="rId8"/>
            </p:custDataLst>
          </p:nvPr>
        </p:nvCxnSpPr>
        <p:spPr>
          <a:xfrm>
            <a:off x="3824670" y="604520"/>
            <a:ext cx="6120000" cy="0"/>
          </a:xfrm>
          <a:prstGeom prst="line">
            <a:avLst/>
          </a:prstGeom>
          <a:ln>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userDrawn="1">
            <p:custDataLst>
              <p:tags r:id="rId9"/>
            </p:custDataLst>
          </p:nvPr>
        </p:nvSpPr>
        <p:spPr>
          <a:xfrm>
            <a:off x="11524615" y="896564"/>
            <a:ext cx="667385" cy="48465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矩形 19"/>
          <p:cNvSpPr/>
          <p:nvPr userDrawn="1">
            <p:custDataLst>
              <p:tags r:id="rId10"/>
            </p:custDataLst>
          </p:nvPr>
        </p:nvSpPr>
        <p:spPr>
          <a:xfrm>
            <a:off x="11524615" y="5610247"/>
            <a:ext cx="667385" cy="6386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直角三角形 20"/>
          <p:cNvSpPr/>
          <p:nvPr userDrawn="1">
            <p:custDataLst>
              <p:tags r:id="rId11"/>
            </p:custDataLst>
          </p:nvPr>
        </p:nvSpPr>
        <p:spPr>
          <a:xfrm rot="2700000">
            <a:off x="11778298" y="5812790"/>
            <a:ext cx="107950" cy="1079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userDrawn="1">
            <p:custDataLst>
              <p:tags r:id="rId12"/>
            </p:custDataLst>
          </p:nvPr>
        </p:nvSpPr>
        <p:spPr>
          <a:xfrm rot="18900000" flipH="1">
            <a:off x="11830368" y="5812790"/>
            <a:ext cx="107950" cy="107950"/>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userDrawn="1">
            <p:custDataLst>
              <p:tags r:id="rId13"/>
            </p:custDataLst>
          </p:nvPr>
        </p:nvCxnSpPr>
        <p:spPr>
          <a:xfrm>
            <a:off x="11858308" y="1322705"/>
            <a:ext cx="0" cy="3960495"/>
          </a:xfrm>
          <a:prstGeom prst="line">
            <a:avLst/>
          </a:prstGeom>
          <a:ln w="12700">
            <a:solidFill>
              <a:schemeClr val="bg2">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14"/>
            </p:custDataLst>
          </p:nvPr>
        </p:nvSpPr>
        <p:spPr>
          <a:xfrm>
            <a:off x="1593709" y="2902476"/>
            <a:ext cx="4843808" cy="1640628"/>
          </a:xfrm>
        </p:spPr>
        <p:txBody>
          <a:bodyPr wrap="square" anchor="t" anchorCtr="0">
            <a:normAutofit/>
          </a:bodyPr>
          <a:lstStyle>
            <a:lvl1pPr algn="l">
              <a:defRPr sz="48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15"/>
            </p:custDataLst>
          </p:nvPr>
        </p:nvSpPr>
        <p:spPr>
          <a:xfrm>
            <a:off x="1593709" y="4600305"/>
            <a:ext cx="4843808" cy="873396"/>
          </a:xfrm>
        </p:spPr>
        <p:txBody>
          <a:bodyPr wrap="square">
            <a:normAutofit/>
          </a:bodyPr>
          <a:lstStyle>
            <a:lvl1pPr marL="171450" indent="-171450" algn="l">
              <a:spcBef>
                <a:spcPts val="0"/>
              </a:spcBef>
              <a:buFont typeface="Arial" panose="020B0604020202020204" pitchFamily="34" charset="0"/>
              <a:buChar char="•"/>
              <a:defRPr sz="1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16"/>
            </p:custDataLst>
          </p:nvPr>
        </p:nvSpPr>
        <p:spPr>
          <a:xfrm>
            <a:off x="1591309" y="1902285"/>
            <a:ext cx="4843808" cy="936000"/>
          </a:xfrm>
        </p:spPr>
        <p:txBody>
          <a:bodyPr wrap="none" anchor="b" anchorCtr="0">
            <a:normAutofit/>
          </a:bodyPr>
          <a:lstStyle>
            <a:lvl1pPr marL="0" indent="0" algn="l">
              <a:buNone/>
              <a:defRPr sz="4000" cap="all" baseline="0">
                <a:solidFill>
                  <a:schemeClr val="accent1"/>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1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8"/>
            </p:custDataLst>
          </p:nvPr>
        </p:nvSpPr>
        <p:spPr/>
        <p:txBody>
          <a:bodyPr/>
          <a:lstStyle/>
          <a:p>
            <a:endParaRPr lang="zh-CN" altLang="en-US"/>
          </a:p>
        </p:txBody>
      </p:sp>
      <p:sp>
        <p:nvSpPr>
          <p:cNvPr id="6" name="灯片编号占位符 6"/>
          <p:cNvSpPr>
            <a:spLocks noGrp="1"/>
          </p:cNvSpPr>
          <p:nvPr>
            <p:ph type="sldNum" sz="quarter" idx="12"/>
            <p:custDataLst>
              <p:tags r:id="rId19"/>
            </p:custDataLst>
          </p:nvPr>
        </p:nvSpPr>
        <p:spPr/>
        <p:txBody>
          <a:bodyPr wrap="square">
            <a:normAutofit/>
          </a:bodyPr>
          <a:lstStyle/>
          <a:p>
            <a:fld id="{BE5F26B5-172A-4DC2-B0B7-181CFC56B87C}" type="slidenum">
              <a:rPr lang="zh-CN" altLang="en-US" smtClean="0"/>
            </a:fld>
            <a:endParaRPr lang="zh-CN" altLang="en-US"/>
          </a:p>
        </p:txBody>
      </p:sp>
      <p:sp>
        <p:nvSpPr>
          <p:cNvPr id="13" name="矩形: 圆角 12"/>
          <p:cNvSpPr/>
          <p:nvPr userDrawn="1">
            <p:custDataLst>
              <p:tags r:id="rId20"/>
            </p:custDataLst>
          </p:nvPr>
        </p:nvSpPr>
        <p:spPr>
          <a:xfrm>
            <a:off x="6829198" y="1546965"/>
            <a:ext cx="4090670" cy="3752850"/>
          </a:xfrm>
          <a:prstGeom prst="roundRect">
            <a:avLst>
              <a:gd name="adj" fmla="val 5007"/>
            </a:avLst>
          </a:prstGeom>
          <a:gradFill>
            <a:gsLst>
              <a:gs pos="0">
                <a:schemeClr val="bg2">
                  <a:alpha val="0"/>
                </a:schemeClr>
              </a:gs>
              <a:gs pos="100000">
                <a:schemeClr val="accent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图形 4"/>
          <p:cNvSpPr/>
          <p:nvPr userDrawn="1">
            <p:custDataLst>
              <p:tags r:id="rId21"/>
            </p:custDataLst>
          </p:nvPr>
        </p:nvSpPr>
        <p:spPr>
          <a:xfrm>
            <a:off x="10608113"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17" name="图形 4"/>
          <p:cNvSpPr/>
          <p:nvPr userDrawn="1">
            <p:custDataLst>
              <p:tags r:id="rId22"/>
            </p:custDataLst>
          </p:nvPr>
        </p:nvSpPr>
        <p:spPr>
          <a:xfrm>
            <a:off x="10320020" y="50228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0" y="5536304"/>
            <a:ext cx="12192000" cy="132169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a:off x="649605" y="909955"/>
            <a:ext cx="10873740" cy="5344160"/>
          </a:xfrm>
          <a:prstGeom prst="rect">
            <a:avLst/>
          </a:prstGeom>
          <a:solidFill>
            <a:schemeClr val="bg1"/>
          </a:solidFill>
          <a:ln w="19050">
            <a:noFill/>
          </a:ln>
          <a:effectLst>
            <a:outerShdw blurRad="508000" dist="1016000" dir="2700000" sx="90000" sy="9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cxnSp>
        <p:nvCxnSpPr>
          <p:cNvPr id="12" name="直接连接符 11"/>
          <p:cNvCxnSpPr/>
          <p:nvPr>
            <p:custDataLst>
              <p:tags r:id="rId5"/>
            </p:custDataLst>
          </p:nvPr>
        </p:nvCxnSpPr>
        <p:spPr>
          <a:xfrm>
            <a:off x="1615970" y="5463728"/>
            <a:ext cx="4312920" cy="0"/>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615970" y="4966928"/>
            <a:ext cx="4312920" cy="0"/>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custDataLst>
              <p:tags r:id="rId7"/>
            </p:custDataLst>
          </p:nvPr>
        </p:nvSpPr>
        <p:spPr>
          <a:xfrm>
            <a:off x="11524615" y="896564"/>
            <a:ext cx="667385" cy="48465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5"/>
          <p:cNvSpPr/>
          <p:nvPr userDrawn="1">
            <p:custDataLst>
              <p:tags r:id="rId8"/>
            </p:custDataLst>
          </p:nvPr>
        </p:nvSpPr>
        <p:spPr>
          <a:xfrm>
            <a:off x="11524615" y="5610247"/>
            <a:ext cx="667385" cy="6386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直角三角形 16"/>
          <p:cNvSpPr/>
          <p:nvPr userDrawn="1">
            <p:custDataLst>
              <p:tags r:id="rId9"/>
            </p:custDataLst>
          </p:nvPr>
        </p:nvSpPr>
        <p:spPr>
          <a:xfrm rot="2700000">
            <a:off x="11778298" y="5812790"/>
            <a:ext cx="107950" cy="1079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userDrawn="1">
            <p:custDataLst>
              <p:tags r:id="rId10"/>
            </p:custDataLst>
          </p:nvPr>
        </p:nvSpPr>
        <p:spPr>
          <a:xfrm rot="18900000" flipH="1">
            <a:off x="11830368" y="5812790"/>
            <a:ext cx="107950" cy="107950"/>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custDataLst>
              <p:tags r:id="rId11"/>
            </p:custDataLst>
          </p:nvPr>
        </p:nvCxnSpPr>
        <p:spPr>
          <a:xfrm>
            <a:off x="11858307" y="1322705"/>
            <a:ext cx="0" cy="1783080"/>
          </a:xfrm>
          <a:prstGeom prst="line">
            <a:avLst/>
          </a:prstGeom>
          <a:ln w="12700">
            <a:solidFill>
              <a:schemeClr val="bg2">
                <a:alpha val="20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形状 21"/>
          <p:cNvSpPr/>
          <p:nvPr userDrawn="1">
            <p:custDataLst>
              <p:tags r:id="rId12"/>
            </p:custDataLst>
          </p:nvPr>
        </p:nvSpPr>
        <p:spPr>
          <a:xfrm>
            <a:off x="1589496" y="4580660"/>
            <a:ext cx="918210" cy="192405"/>
          </a:xfrm>
          <a:custGeom>
            <a:avLst/>
            <a:gdLst>
              <a:gd name="connsiteX0" fmla="*/ 821995 w 918210"/>
              <a:gd name="connsiteY0" fmla="*/ 0 h 192405"/>
              <a:gd name="connsiteX1" fmla="*/ 852818 w 918210"/>
              <a:gd name="connsiteY1" fmla="*/ 65457 h 192405"/>
              <a:gd name="connsiteX2" fmla="*/ 918210 w 918210"/>
              <a:gd name="connsiteY2" fmla="*/ 96236 h 192405"/>
              <a:gd name="connsiteX3" fmla="*/ 852799 w 918210"/>
              <a:gd name="connsiteY3" fmla="*/ 127031 h 192405"/>
              <a:gd name="connsiteX4" fmla="*/ 821995 w 918210"/>
              <a:gd name="connsiteY4" fmla="*/ 192405 h 192405"/>
              <a:gd name="connsiteX5" fmla="*/ 791118 w 918210"/>
              <a:gd name="connsiteY5" fmla="*/ 126962 h 192405"/>
              <a:gd name="connsiteX6" fmla="*/ 725755 w 918210"/>
              <a:gd name="connsiteY6" fmla="*/ 96236 h 192405"/>
              <a:gd name="connsiteX7" fmla="*/ 791235 w 918210"/>
              <a:gd name="connsiteY7" fmla="*/ 65393 h 192405"/>
              <a:gd name="connsiteX8" fmla="*/ 821995 w 918210"/>
              <a:gd name="connsiteY8" fmla="*/ 0 h 192405"/>
              <a:gd name="connsiteX9" fmla="*/ 580076 w 918210"/>
              <a:gd name="connsiteY9" fmla="*/ 0 h 192405"/>
              <a:gd name="connsiteX10" fmla="*/ 610899 w 918210"/>
              <a:gd name="connsiteY10" fmla="*/ 65457 h 192405"/>
              <a:gd name="connsiteX11" fmla="*/ 676291 w 918210"/>
              <a:gd name="connsiteY11" fmla="*/ 96236 h 192405"/>
              <a:gd name="connsiteX12" fmla="*/ 610880 w 918210"/>
              <a:gd name="connsiteY12" fmla="*/ 127031 h 192405"/>
              <a:gd name="connsiteX13" fmla="*/ 580076 w 918210"/>
              <a:gd name="connsiteY13" fmla="*/ 192405 h 192405"/>
              <a:gd name="connsiteX14" fmla="*/ 549199 w 918210"/>
              <a:gd name="connsiteY14" fmla="*/ 126962 h 192405"/>
              <a:gd name="connsiteX15" fmla="*/ 483836 w 918210"/>
              <a:gd name="connsiteY15" fmla="*/ 96236 h 192405"/>
              <a:gd name="connsiteX16" fmla="*/ 549316 w 918210"/>
              <a:gd name="connsiteY16" fmla="*/ 65393 h 192405"/>
              <a:gd name="connsiteX17" fmla="*/ 580076 w 918210"/>
              <a:gd name="connsiteY17" fmla="*/ 0 h 192405"/>
              <a:gd name="connsiteX18" fmla="*/ 338158 w 918210"/>
              <a:gd name="connsiteY18" fmla="*/ 0 h 192405"/>
              <a:gd name="connsiteX19" fmla="*/ 368981 w 918210"/>
              <a:gd name="connsiteY19" fmla="*/ 65457 h 192405"/>
              <a:gd name="connsiteX20" fmla="*/ 434373 w 918210"/>
              <a:gd name="connsiteY20" fmla="*/ 96236 h 192405"/>
              <a:gd name="connsiteX21" fmla="*/ 368962 w 918210"/>
              <a:gd name="connsiteY21" fmla="*/ 127031 h 192405"/>
              <a:gd name="connsiteX22" fmla="*/ 338158 w 918210"/>
              <a:gd name="connsiteY22" fmla="*/ 192405 h 192405"/>
              <a:gd name="connsiteX23" fmla="*/ 307281 w 918210"/>
              <a:gd name="connsiteY23" fmla="*/ 126962 h 192405"/>
              <a:gd name="connsiteX24" fmla="*/ 241918 w 918210"/>
              <a:gd name="connsiteY24" fmla="*/ 96236 h 192405"/>
              <a:gd name="connsiteX25" fmla="*/ 307398 w 918210"/>
              <a:gd name="connsiteY25" fmla="*/ 65393 h 192405"/>
              <a:gd name="connsiteX26" fmla="*/ 338158 w 918210"/>
              <a:gd name="connsiteY26" fmla="*/ 0 h 192405"/>
              <a:gd name="connsiteX27" fmla="*/ 96240 w 918210"/>
              <a:gd name="connsiteY27" fmla="*/ 0 h 192405"/>
              <a:gd name="connsiteX28" fmla="*/ 127063 w 918210"/>
              <a:gd name="connsiteY28" fmla="*/ 65457 h 192405"/>
              <a:gd name="connsiteX29" fmla="*/ 192455 w 918210"/>
              <a:gd name="connsiteY29" fmla="*/ 96236 h 192405"/>
              <a:gd name="connsiteX30" fmla="*/ 127044 w 918210"/>
              <a:gd name="connsiteY30" fmla="*/ 127031 h 192405"/>
              <a:gd name="connsiteX31" fmla="*/ 96240 w 918210"/>
              <a:gd name="connsiteY31" fmla="*/ 192405 h 192405"/>
              <a:gd name="connsiteX32" fmla="*/ 65363 w 918210"/>
              <a:gd name="connsiteY32" fmla="*/ 126962 h 192405"/>
              <a:gd name="connsiteX33" fmla="*/ 0 w 918210"/>
              <a:gd name="connsiteY33" fmla="*/ 96236 h 192405"/>
              <a:gd name="connsiteX34" fmla="*/ 65480 w 918210"/>
              <a:gd name="connsiteY34" fmla="*/ 65393 h 192405"/>
              <a:gd name="connsiteX35" fmla="*/ 96240 w 918210"/>
              <a:gd name="connsiteY35" fmla="*/ 0 h 19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8210" h="192405">
                <a:moveTo>
                  <a:pt x="821995" y="0"/>
                </a:moveTo>
                <a:cubicBezTo>
                  <a:pt x="824681" y="25431"/>
                  <a:pt x="834733" y="47382"/>
                  <a:pt x="852818" y="65457"/>
                </a:cubicBezTo>
                <a:cubicBezTo>
                  <a:pt x="870876" y="83506"/>
                  <a:pt x="892805" y="93534"/>
                  <a:pt x="918210" y="96236"/>
                </a:cubicBezTo>
                <a:cubicBezTo>
                  <a:pt x="892803" y="98932"/>
                  <a:pt x="870860" y="108966"/>
                  <a:pt x="852799" y="127031"/>
                </a:cubicBezTo>
                <a:cubicBezTo>
                  <a:pt x="834749" y="145082"/>
                  <a:pt x="824697" y="166990"/>
                  <a:pt x="821995" y="192405"/>
                </a:cubicBezTo>
                <a:cubicBezTo>
                  <a:pt x="819290" y="166996"/>
                  <a:pt x="809225" y="145040"/>
                  <a:pt x="791118" y="126962"/>
                </a:cubicBezTo>
                <a:cubicBezTo>
                  <a:pt x="773060" y="108932"/>
                  <a:pt x="751131" y="98935"/>
                  <a:pt x="725755" y="96236"/>
                </a:cubicBezTo>
                <a:cubicBezTo>
                  <a:pt x="751195" y="93526"/>
                  <a:pt x="773161" y="83490"/>
                  <a:pt x="791235" y="65393"/>
                </a:cubicBezTo>
                <a:cubicBezTo>
                  <a:pt x="809280" y="47326"/>
                  <a:pt x="819305" y="25399"/>
                  <a:pt x="821995" y="0"/>
                </a:cubicBezTo>
                <a:close/>
                <a:moveTo>
                  <a:pt x="580076" y="0"/>
                </a:moveTo>
                <a:cubicBezTo>
                  <a:pt x="582762" y="25431"/>
                  <a:pt x="592814" y="47382"/>
                  <a:pt x="610899" y="65457"/>
                </a:cubicBezTo>
                <a:cubicBezTo>
                  <a:pt x="628957" y="83506"/>
                  <a:pt x="650886" y="93534"/>
                  <a:pt x="676291" y="96236"/>
                </a:cubicBezTo>
                <a:cubicBezTo>
                  <a:pt x="650884" y="98932"/>
                  <a:pt x="628941" y="108966"/>
                  <a:pt x="610880" y="127031"/>
                </a:cubicBezTo>
                <a:cubicBezTo>
                  <a:pt x="592830" y="145082"/>
                  <a:pt x="582778" y="166990"/>
                  <a:pt x="580076" y="192405"/>
                </a:cubicBezTo>
                <a:cubicBezTo>
                  <a:pt x="577371" y="166996"/>
                  <a:pt x="567306" y="145040"/>
                  <a:pt x="549199" y="126962"/>
                </a:cubicBezTo>
                <a:cubicBezTo>
                  <a:pt x="531141" y="108932"/>
                  <a:pt x="509212" y="98935"/>
                  <a:pt x="483836" y="96236"/>
                </a:cubicBezTo>
                <a:cubicBezTo>
                  <a:pt x="509276" y="93526"/>
                  <a:pt x="531242" y="83490"/>
                  <a:pt x="549316" y="65393"/>
                </a:cubicBezTo>
                <a:cubicBezTo>
                  <a:pt x="567361" y="47326"/>
                  <a:pt x="577386" y="25399"/>
                  <a:pt x="580076" y="0"/>
                </a:cubicBezTo>
                <a:close/>
                <a:moveTo>
                  <a:pt x="338158" y="0"/>
                </a:moveTo>
                <a:cubicBezTo>
                  <a:pt x="340844" y="25431"/>
                  <a:pt x="350896" y="47382"/>
                  <a:pt x="368981" y="65457"/>
                </a:cubicBezTo>
                <a:cubicBezTo>
                  <a:pt x="387039" y="83506"/>
                  <a:pt x="408968" y="93534"/>
                  <a:pt x="434373" y="96236"/>
                </a:cubicBezTo>
                <a:cubicBezTo>
                  <a:pt x="408965" y="98932"/>
                  <a:pt x="387023" y="108966"/>
                  <a:pt x="368962" y="127031"/>
                </a:cubicBezTo>
                <a:cubicBezTo>
                  <a:pt x="350912" y="145082"/>
                  <a:pt x="340860" y="166990"/>
                  <a:pt x="338158" y="192405"/>
                </a:cubicBezTo>
                <a:cubicBezTo>
                  <a:pt x="335453" y="166996"/>
                  <a:pt x="325387" y="145040"/>
                  <a:pt x="307281" y="126962"/>
                </a:cubicBezTo>
                <a:cubicBezTo>
                  <a:pt x="289223" y="108932"/>
                  <a:pt x="267294" y="98935"/>
                  <a:pt x="241918" y="96236"/>
                </a:cubicBezTo>
                <a:cubicBezTo>
                  <a:pt x="267358" y="93526"/>
                  <a:pt x="289324" y="83490"/>
                  <a:pt x="307398" y="65393"/>
                </a:cubicBezTo>
                <a:cubicBezTo>
                  <a:pt x="325443" y="47326"/>
                  <a:pt x="335468" y="25399"/>
                  <a:pt x="338158" y="0"/>
                </a:cubicBezTo>
                <a:close/>
                <a:moveTo>
                  <a:pt x="96240" y="0"/>
                </a:moveTo>
                <a:cubicBezTo>
                  <a:pt x="98926" y="25431"/>
                  <a:pt x="108978" y="47382"/>
                  <a:pt x="127063" y="65457"/>
                </a:cubicBezTo>
                <a:cubicBezTo>
                  <a:pt x="145121" y="83506"/>
                  <a:pt x="167050" y="93534"/>
                  <a:pt x="192455" y="96236"/>
                </a:cubicBezTo>
                <a:cubicBezTo>
                  <a:pt x="167047" y="98932"/>
                  <a:pt x="145105" y="108966"/>
                  <a:pt x="127044" y="127031"/>
                </a:cubicBezTo>
                <a:cubicBezTo>
                  <a:pt x="108994" y="145082"/>
                  <a:pt x="98942" y="166990"/>
                  <a:pt x="96240" y="192405"/>
                </a:cubicBezTo>
                <a:cubicBezTo>
                  <a:pt x="93535" y="166996"/>
                  <a:pt x="83469" y="145040"/>
                  <a:pt x="65363" y="126962"/>
                </a:cubicBezTo>
                <a:cubicBezTo>
                  <a:pt x="47305" y="108932"/>
                  <a:pt x="25376" y="98935"/>
                  <a:pt x="0" y="96236"/>
                </a:cubicBezTo>
                <a:cubicBezTo>
                  <a:pt x="25440" y="93526"/>
                  <a:pt x="47406" y="83490"/>
                  <a:pt x="65480" y="65393"/>
                </a:cubicBezTo>
                <a:cubicBezTo>
                  <a:pt x="83525" y="47326"/>
                  <a:pt x="93550" y="25399"/>
                  <a:pt x="96240" y="0"/>
                </a:cubicBezTo>
                <a:close/>
              </a:path>
            </a:pathLst>
          </a:custGeom>
          <a:solidFill>
            <a:schemeClr val="accent1">
              <a:lumMod val="40000"/>
              <a:lumOff val="60000"/>
            </a:schemeClr>
          </a:solidFill>
          <a:ln w="12700" cap="flat">
            <a:noFill/>
            <a:prstDash val="solid"/>
            <a:miter/>
          </a:ln>
        </p:spPr>
        <p:txBody>
          <a:bodyPr wrap="square" rtlCol="0" anchor="ctr">
            <a:noAutofit/>
          </a:bodyPr>
          <a:lstStyle/>
          <a:p>
            <a:endParaRPr lang="zh-CN" altLang="en-US" dirty="0"/>
          </a:p>
        </p:txBody>
      </p:sp>
      <p:sp>
        <p:nvSpPr>
          <p:cNvPr id="23" name="图形 4"/>
          <p:cNvSpPr/>
          <p:nvPr userDrawn="1">
            <p:custDataLst>
              <p:tags r:id="rId13"/>
            </p:custDataLst>
          </p:nvPr>
        </p:nvSpPr>
        <p:spPr>
          <a:xfrm>
            <a:off x="10608113"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25" name="图形 4"/>
          <p:cNvSpPr/>
          <p:nvPr userDrawn="1">
            <p:custDataLst>
              <p:tags r:id="rId14"/>
            </p:custDataLst>
          </p:nvPr>
        </p:nvSpPr>
        <p:spPr>
          <a:xfrm>
            <a:off x="10896207"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
        <p:nvSpPr>
          <p:cNvPr id="26" name="图形 4"/>
          <p:cNvSpPr/>
          <p:nvPr userDrawn="1">
            <p:custDataLst>
              <p:tags r:id="rId15"/>
            </p:custDataLst>
          </p:nvPr>
        </p:nvSpPr>
        <p:spPr>
          <a:xfrm>
            <a:off x="11184300"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27" name="图形 4"/>
          <p:cNvSpPr/>
          <p:nvPr userDrawn="1">
            <p:custDataLst>
              <p:tags r:id="rId16"/>
            </p:custDataLst>
          </p:nvPr>
        </p:nvSpPr>
        <p:spPr>
          <a:xfrm>
            <a:off x="10320020" y="538607"/>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cxnSp>
        <p:nvCxnSpPr>
          <p:cNvPr id="28" name="直接连接符 27"/>
          <p:cNvCxnSpPr/>
          <p:nvPr userDrawn="1">
            <p:custDataLst>
              <p:tags r:id="rId17"/>
            </p:custDataLst>
          </p:nvPr>
        </p:nvCxnSpPr>
        <p:spPr>
          <a:xfrm>
            <a:off x="3824670" y="653224"/>
            <a:ext cx="6120000" cy="0"/>
          </a:xfrm>
          <a:prstGeom prst="line">
            <a:avLst/>
          </a:prstGeom>
          <a:ln>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userDrawn="1">
            <p:custDataLst>
              <p:tags r:id="rId18"/>
            </p:custDataLst>
          </p:nvPr>
        </p:nvSpPr>
        <p:spPr>
          <a:xfrm>
            <a:off x="7110730" y="5119053"/>
            <a:ext cx="3778885" cy="34593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 1"/>
          <p:cNvSpPr>
            <a:spLocks noGrp="1"/>
          </p:cNvSpPr>
          <p:nvPr userDrawn="1">
            <p:ph type="ctrTitle"/>
            <p:custDataLst>
              <p:tags r:id="rId19"/>
            </p:custDataLst>
          </p:nvPr>
        </p:nvSpPr>
        <p:spPr>
          <a:xfrm>
            <a:off x="1589496" y="2494654"/>
            <a:ext cx="5362847" cy="1909414"/>
          </a:xfrm>
        </p:spPr>
        <p:txBody>
          <a:bodyPr wrap="square" anchor="t" anchorCtr="0">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20"/>
            </p:custDataLst>
          </p:nvPr>
        </p:nvSpPr>
        <p:spPr>
          <a:xfrm>
            <a:off x="1589496" y="1394824"/>
            <a:ext cx="5362847" cy="972000"/>
          </a:xfrm>
        </p:spPr>
        <p:txBody>
          <a:bodyPr wrap="square" anchor="b" anchorCtr="0">
            <a:normAutofit/>
          </a:bodyPr>
          <a:lstStyle>
            <a:lvl1pPr marL="0" indent="0" algn="l">
              <a:lnSpc>
                <a:spcPct val="100000"/>
              </a:lnSpc>
              <a:buNone/>
              <a:defRPr sz="4400" cap="all" baseline="0">
                <a:solidFill>
                  <a:schemeClr val="accent1">
                    <a:alpha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22"/>
            </p:custDataLst>
          </p:nvPr>
        </p:nvSpPr>
        <p:spPr/>
        <p:txBody>
          <a:bodyPr/>
          <a:lstStyle/>
          <a:p>
            <a:endParaRPr lang="zh-CN" altLang="en-US"/>
          </a:p>
        </p:txBody>
      </p:sp>
      <p:sp>
        <p:nvSpPr>
          <p:cNvPr id="6" name="灯片编号占位符 5"/>
          <p:cNvSpPr>
            <a:spLocks noGrp="1"/>
          </p:cNvSpPr>
          <p:nvPr userDrawn="1">
            <p:ph type="sldNum" sz="quarter" idx="12"/>
            <p:custDataLst>
              <p:tags r:id="rId2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userDrawn="1">
            <p:ph type="body" sz="quarter" idx="13" hasCustomPrompt="1"/>
            <p:custDataLst>
              <p:tags r:id="rId24"/>
            </p:custDataLst>
          </p:nvPr>
        </p:nvSpPr>
        <p:spPr>
          <a:xfrm>
            <a:off x="668655" y="400939"/>
            <a:ext cx="2880000" cy="504000"/>
          </a:xfrm>
        </p:spPr>
        <p:txBody>
          <a:bodyPr wrap="square" anchor="ctr">
            <a:normAutofit/>
          </a:bodyPr>
          <a:lstStyle>
            <a:lvl1pPr marL="0" indent="0">
              <a:lnSpc>
                <a:spcPct val="100000"/>
              </a:lnSpc>
              <a:buNone/>
              <a:defRPr sz="1200" cap="all" baseline="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userDrawn="1">
            <p:ph type="body" sz="quarter" idx="14" hasCustomPrompt="1"/>
            <p:custDataLst>
              <p:tags r:id="rId25"/>
            </p:custDataLst>
          </p:nvPr>
        </p:nvSpPr>
        <p:spPr>
          <a:xfrm>
            <a:off x="11624307" y="3105785"/>
            <a:ext cx="468000" cy="2052000"/>
          </a:xfrm>
        </p:spPr>
        <p:txBody>
          <a:bodyPr vert="eaVert" wrap="square" anchor="ctr">
            <a:normAutofit/>
          </a:bodyPr>
          <a:lstStyle>
            <a:lvl1pPr marL="0" indent="0" algn="r">
              <a:lnSpc>
                <a:spcPct val="100000"/>
              </a:lnSpc>
              <a:buNone/>
              <a:defRPr sz="1400">
                <a:solidFill>
                  <a:schemeClr val="bg1"/>
                </a:solidFill>
              </a:defRPr>
            </a:lvl1pPr>
          </a:lstStyle>
          <a:p>
            <a:pPr lvl="0"/>
            <a:r>
              <a:rPr lang="zh-CN" altLang="en-US" dirty="0"/>
              <a:t>日期时间</a:t>
            </a:r>
            <a:endParaRPr lang="zh-CN" altLang="en-US" dirty="0"/>
          </a:p>
        </p:txBody>
      </p:sp>
      <p:sp>
        <p:nvSpPr>
          <p:cNvPr id="18" name="年号占位符 8"/>
          <p:cNvSpPr>
            <a:spLocks noGrp="1"/>
          </p:cNvSpPr>
          <p:nvPr userDrawn="1">
            <p:ph type="body" sz="quarter" idx="15" hasCustomPrompt="1"/>
            <p:custDataLst>
              <p:tags r:id="rId26"/>
            </p:custDataLst>
          </p:nvPr>
        </p:nvSpPr>
        <p:spPr>
          <a:xfrm>
            <a:off x="1589495" y="4963328"/>
            <a:ext cx="1065600" cy="504000"/>
          </a:xfrm>
          <a:solidFill>
            <a:schemeClr val="accent1"/>
          </a:solidFill>
        </p:spPr>
        <p:txBody>
          <a:bodyPr wrap="square" anchor="ctr">
            <a:normAutofit/>
          </a:bodyPr>
          <a:lstStyle>
            <a:lvl1pPr marL="0" indent="0" algn="ctr">
              <a:lnSpc>
                <a:spcPct val="100000"/>
              </a:lnSpc>
              <a:buNone/>
              <a:defRPr sz="1800">
                <a:solidFill>
                  <a:srgbClr val="FFFFFF"/>
                </a:solidFill>
              </a:defRPr>
            </a:lvl1pPr>
          </a:lstStyle>
          <a:p>
            <a:pPr lvl="0"/>
            <a:r>
              <a:rPr lang="zh-CN" altLang="en-US" dirty="0"/>
              <a:t>年号</a:t>
            </a:r>
            <a:endParaRPr lang="zh-CN" altLang="en-US" dirty="0"/>
          </a:p>
        </p:txBody>
      </p:sp>
      <p:sp>
        <p:nvSpPr>
          <p:cNvPr id="24" name="署名占位符 10"/>
          <p:cNvSpPr>
            <a:spLocks noGrp="1"/>
          </p:cNvSpPr>
          <p:nvPr userDrawn="1">
            <p:ph type="body" sz="quarter" idx="17" hasCustomPrompt="1"/>
            <p:custDataLst>
              <p:tags r:id="rId27"/>
            </p:custDataLst>
          </p:nvPr>
        </p:nvSpPr>
        <p:spPr>
          <a:xfrm>
            <a:off x="2811675" y="4963328"/>
            <a:ext cx="2880000" cy="504000"/>
          </a:xfrm>
        </p:spPr>
        <p:txBody>
          <a:bodyPr wrap="square" anchor="ctr">
            <a:normAutofit/>
          </a:bodyPr>
          <a:lstStyle>
            <a:lvl1pPr marL="0" indent="0" algn="l">
              <a:lnSpc>
                <a:spcPct val="100000"/>
              </a:lnSpc>
              <a:buNone/>
              <a:defRPr sz="1800"/>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1414219" y="5877155"/>
            <a:ext cx="540060" cy="133985"/>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35" b="0" i="0" u="none" strike="noStrike" kern="0" cap="none" spc="0" normalizeH="0" baseline="0" noProof="0" dirty="0">
                <a:ln>
                  <a:noFill/>
                </a:ln>
                <a:solidFill>
                  <a:prstClr val="black"/>
                </a:solidFill>
                <a:effectLst/>
                <a:uLnTx/>
                <a:uFillTx/>
                <a:hlinkClick r:id="rId2"/>
              </a:rPr>
              <a:t>PPT</a:t>
            </a:r>
            <a:r>
              <a:rPr kumimoji="0" lang="zh-CN" altLang="en-US" sz="135" b="0" i="0" u="none" strike="noStrike" kern="0" cap="none" spc="0" normalizeH="0" baseline="0" noProof="0" dirty="0">
                <a:ln>
                  <a:noFill/>
                </a:ln>
                <a:solidFill>
                  <a:prstClr val="black"/>
                </a:solidFill>
                <a:effectLst/>
                <a:uLnTx/>
                <a:uFillTx/>
                <a:hlinkClick r:id="rId2"/>
              </a:rPr>
              <a:t>模板</a:t>
            </a:r>
            <a:r>
              <a:rPr kumimoji="0" lang="zh-CN" altLang="en-US" sz="135" b="0" i="0" u="none" strike="noStrike" kern="0" cap="none" spc="0" normalizeH="0" baseline="0" noProof="0" dirty="0">
                <a:ln>
                  <a:noFill/>
                </a:ln>
                <a:solidFill>
                  <a:prstClr val="black"/>
                </a:solidFill>
                <a:effectLst/>
                <a:uLnTx/>
                <a:uFillTx/>
              </a:rPr>
              <a:t> </a:t>
            </a:r>
            <a:r>
              <a:rPr kumimoji="0" lang="en-US" altLang="zh-CN" sz="135" b="0" i="0" u="none" strike="noStrike" kern="0" cap="none" spc="0" normalizeH="0" baseline="0" noProof="0" dirty="0">
                <a:ln>
                  <a:noFill/>
                </a:ln>
                <a:solidFill>
                  <a:prstClr val="black"/>
                </a:solidFill>
                <a:effectLst/>
                <a:uLnTx/>
                <a:uFillTx/>
              </a:rPr>
              <a:t>http://www.1ppt.com/moban/</a:t>
            </a:r>
            <a:r>
              <a:rPr kumimoji="0" lang="zh-CN" altLang="en-US" sz="135" b="0" i="0" u="none" strike="noStrike" kern="0" cap="none" spc="0" normalizeH="0" baseline="0" noProof="0" dirty="0">
                <a:ln>
                  <a:noFill/>
                </a:ln>
                <a:solidFill>
                  <a:prstClr val="black"/>
                </a:solidFill>
                <a:effectLst/>
                <a:uLnTx/>
                <a:uFillTx/>
              </a:rPr>
              <a:t> </a:t>
            </a:r>
            <a:endParaRPr kumimoji="0" lang="en-US" altLang="zh-CN" sz="135" b="0" i="0" u="none" strike="noStrike" kern="0" cap="none" spc="0" normalizeH="0" baseline="0" noProof="0" dirty="0">
              <a:ln>
                <a:noFill/>
              </a:ln>
              <a:solidFill>
                <a:prstClr val="black"/>
              </a:solidFill>
              <a:effectLst/>
              <a:uLnTx/>
              <a:uFillTx/>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image" Target="../media/image1.jpeg"/><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slideLayout" Target="../slideLayouts/slideLayout13.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image" Target="../media/image2.jpeg"/><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0"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13"/>
            </p:custDataLst>
          </p:nvPr>
        </p:nvSpPr>
        <p:spPr>
          <a:xfrm>
            <a:off x="0" y="3511550"/>
            <a:ext cx="12189600" cy="3346450"/>
          </a:xfrm>
          <a:prstGeom prst="rect">
            <a:avLst/>
          </a:prstGeom>
          <a:gradFill>
            <a:gsLst>
              <a:gs pos="4000">
                <a:schemeClr val="accent1">
                  <a:lumMod val="40000"/>
                  <a:lumOff val="60000"/>
                  <a:alpha val="0"/>
                </a:schemeClr>
              </a:gs>
              <a:gs pos="100000">
                <a:schemeClr val="accent1">
                  <a:lumMod val="40000"/>
                  <a:lumOff val="60000"/>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0" name="图形 4"/>
          <p:cNvSpPr/>
          <p:nvPr userDrawn="1">
            <p:custDataLst>
              <p:tags r:id="rId14"/>
            </p:custDataLst>
          </p:nvPr>
        </p:nvSpPr>
        <p:spPr>
          <a:xfrm>
            <a:off x="10608113" y="72453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11" name="图形 4"/>
          <p:cNvSpPr/>
          <p:nvPr userDrawn="1">
            <p:custDataLst>
              <p:tags r:id="rId15"/>
            </p:custDataLst>
          </p:nvPr>
        </p:nvSpPr>
        <p:spPr>
          <a:xfrm>
            <a:off x="10896207" y="72453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sp>
        <p:nvSpPr>
          <p:cNvPr id="12" name="图形 4"/>
          <p:cNvSpPr/>
          <p:nvPr userDrawn="1">
            <p:custDataLst>
              <p:tags r:id="rId16"/>
            </p:custDataLst>
          </p:nvPr>
        </p:nvSpPr>
        <p:spPr>
          <a:xfrm>
            <a:off x="11184300" y="72453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tx2"/>
          </a:solidFill>
          <a:ln w="12700" cap="flat">
            <a:noFill/>
            <a:prstDash val="solid"/>
            <a:miter/>
          </a:ln>
        </p:spPr>
        <p:txBody>
          <a:bodyPr rtlCol="0" anchor="ctr"/>
          <a:lstStyle/>
          <a:p>
            <a:endParaRPr lang="zh-CN" altLang="en-US" dirty="0"/>
          </a:p>
        </p:txBody>
      </p:sp>
      <p:sp>
        <p:nvSpPr>
          <p:cNvPr id="13" name="图形 4"/>
          <p:cNvSpPr/>
          <p:nvPr userDrawn="1">
            <p:custDataLst>
              <p:tags r:id="rId17"/>
            </p:custDataLst>
          </p:nvPr>
        </p:nvSpPr>
        <p:spPr>
          <a:xfrm>
            <a:off x="10320020" y="724535"/>
            <a:ext cx="229190" cy="22923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solidFill>
            <a:schemeClr val="accent1"/>
          </a:solidFill>
          <a:ln w="12700" cap="flat">
            <a:noFill/>
            <a:prstDash val="solid"/>
            <a:miter/>
          </a:ln>
        </p:spPr>
        <p:txBody>
          <a:bodyPr rtlCol="0" anchor="ctr"/>
          <a:lstStyle/>
          <a:p>
            <a:endParaRPr lang="zh-CN" altLang="en-US" dirty="0"/>
          </a:p>
        </p:txBody>
      </p:sp>
      <p:cxnSp>
        <p:nvCxnSpPr>
          <p:cNvPr id="14" name="直接连接符 13"/>
          <p:cNvCxnSpPr/>
          <p:nvPr userDrawn="1">
            <p:custDataLst>
              <p:tags r:id="rId18"/>
            </p:custDataLst>
          </p:nvPr>
        </p:nvCxnSpPr>
        <p:spPr>
          <a:xfrm>
            <a:off x="6267450" y="826770"/>
            <a:ext cx="3677220" cy="0"/>
          </a:xfrm>
          <a:prstGeom prst="line">
            <a:avLst/>
          </a:prstGeom>
          <a:ln>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占位符 1"/>
          <p:cNvSpPr>
            <a:spLocks noGrp="1"/>
          </p:cNvSpPr>
          <p:nvPr>
            <p:ph type="title"/>
            <p:custDataLst>
              <p:tags r:id="rId19"/>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2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5"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25"/>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screen">
            <a:alphaModFix amt="18000"/>
            <a:lum/>
          </a:blip>
          <a:srcRect/>
          <a:stretch>
            <a:fillRect/>
          </a:stretch>
        </a:blipFill>
        <a:effectLst/>
      </p:bgPr>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image" Target="../media/image19.png"/><Relationship Id="rId7" Type="http://schemas.openxmlformats.org/officeDocument/2006/relationships/tags" Target="../tags/tag185.xml"/><Relationship Id="rId6" Type="http://schemas.openxmlformats.org/officeDocument/2006/relationships/image" Target="../media/image25.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84.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image" Target="../media/image23.png"/><Relationship Id="rId10" Type="http://schemas.openxmlformats.org/officeDocument/2006/relationships/tags" Target="../tags/tag187.xml"/><Relationship Id="rId1" Type="http://schemas.openxmlformats.org/officeDocument/2006/relationships/image" Target="../media/image9.GIF"/></Relationships>
</file>

<file path=ppt/slides/_rels/slide11.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image" Target="../media/image19.png"/><Relationship Id="rId7" Type="http://schemas.openxmlformats.org/officeDocument/2006/relationships/tags" Target="../tags/tag191.xml"/><Relationship Id="rId6" Type="http://schemas.openxmlformats.org/officeDocument/2006/relationships/image" Target="../media/image25.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90.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image" Target="../media/image23.png"/><Relationship Id="rId10" Type="http://schemas.openxmlformats.org/officeDocument/2006/relationships/tags" Target="../tags/tag193.xml"/><Relationship Id="rId1" Type="http://schemas.openxmlformats.org/officeDocument/2006/relationships/image" Target="../media/image9.GIF"/></Relationships>
</file>

<file path=ppt/slides/_rels/slide12.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image" Target="../media/image19.png"/><Relationship Id="rId7" Type="http://schemas.openxmlformats.org/officeDocument/2006/relationships/tags" Target="../tags/tag197.xml"/><Relationship Id="rId6" Type="http://schemas.openxmlformats.org/officeDocument/2006/relationships/image" Target="../media/image25.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96.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image" Target="../media/image23.png"/><Relationship Id="rId10" Type="http://schemas.openxmlformats.org/officeDocument/2006/relationships/tags" Target="../tags/tag199.xml"/><Relationship Id="rId1" Type="http://schemas.openxmlformats.org/officeDocument/2006/relationships/image" Target="../media/image9.GIF"/></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03.xml"/><Relationship Id="rId7" Type="http://schemas.openxmlformats.org/officeDocument/2006/relationships/image" Target="../media/image28.png"/><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02.xml"/><Relationship Id="rId2" Type="http://schemas.openxmlformats.org/officeDocument/2006/relationships/image" Target="../media/image12.png"/><Relationship Id="rId1" Type="http://schemas.openxmlformats.org/officeDocument/2006/relationships/image" Target="../media/image9.GIF"/></Relationships>
</file>

<file path=ppt/slides/_rels/slide14.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205.xml"/><Relationship Id="rId7" Type="http://schemas.openxmlformats.org/officeDocument/2006/relationships/image" Target="../media/image29.png"/><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04.xml"/><Relationship Id="rId2" Type="http://schemas.openxmlformats.org/officeDocument/2006/relationships/image" Target="../media/image12.png"/><Relationship Id="rId15" Type="http://schemas.openxmlformats.org/officeDocument/2006/relationships/slideLayout" Target="../slideLayouts/slideLayout13.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image" Target="../media/image24.png"/><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image" Target="../media/image9.GIF"/></Relationships>
</file>

<file path=ppt/slides/_rels/slide15.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211.xml"/><Relationship Id="rId7" Type="http://schemas.openxmlformats.org/officeDocument/2006/relationships/image" Target="../media/image29.png"/><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10.xml"/><Relationship Id="rId2" Type="http://schemas.openxmlformats.org/officeDocument/2006/relationships/image" Target="../media/image12.png"/><Relationship Id="rId15" Type="http://schemas.openxmlformats.org/officeDocument/2006/relationships/slideLayout" Target="../slideLayouts/slideLayout13.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image" Target="../media/image24.png"/><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image" Target="../media/image9.GIF"/></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17.xml"/><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16.xml"/><Relationship Id="rId2" Type="http://schemas.openxmlformats.org/officeDocument/2006/relationships/image" Target="../media/image12.png"/><Relationship Id="rId1" Type="http://schemas.openxmlformats.org/officeDocument/2006/relationships/image" Target="../media/image9.GIF"/></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9.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18.xml"/><Relationship Id="rId2" Type="http://schemas.openxmlformats.org/officeDocument/2006/relationships/image" Target="../media/image12.png"/><Relationship Id="rId1" Type="http://schemas.openxmlformats.org/officeDocument/2006/relationships/image" Target="../media/image9.GIF"/></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21.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20.xml"/><Relationship Id="rId2" Type="http://schemas.openxmlformats.org/officeDocument/2006/relationships/image" Target="../media/image12.png"/><Relationship Id="rId1" Type="http://schemas.openxmlformats.org/officeDocument/2006/relationships/image" Target="../media/image9.GIF"/></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23.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22.xml"/><Relationship Id="rId2" Type="http://schemas.openxmlformats.org/officeDocument/2006/relationships/image" Target="../media/image12.png"/><Relationship Id="rId1" Type="http://schemas.openxmlformats.org/officeDocument/2006/relationships/image" Target="../media/image9.GI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9" Type="http://schemas.openxmlformats.org/officeDocument/2006/relationships/image" Target="../media/image32.png"/><Relationship Id="rId8" Type="http://schemas.microsoft.com/office/2007/relationships/media" Target="../media/media1.mp4"/><Relationship Id="rId7" Type="http://schemas.openxmlformats.org/officeDocument/2006/relationships/video" Target="../media/media1.mp4"/><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24.xml"/><Relationship Id="rId2" Type="http://schemas.openxmlformats.org/officeDocument/2006/relationships/image" Target="../media/image12.png"/><Relationship Id="rId11" Type="http://schemas.openxmlformats.org/officeDocument/2006/relationships/slideLayout" Target="../slideLayouts/slideLayout13.xml"/><Relationship Id="rId10" Type="http://schemas.openxmlformats.org/officeDocument/2006/relationships/tags" Target="../tags/tag225.xml"/><Relationship Id="rId1" Type="http://schemas.openxmlformats.org/officeDocument/2006/relationships/image" Target="../media/image9.GIF"/></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27.xml"/><Relationship Id="rId6" Type="http://schemas.openxmlformats.org/officeDocument/2006/relationships/image" Target="../media/image33.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226.xml"/><Relationship Id="rId2" Type="http://schemas.openxmlformats.org/officeDocument/2006/relationships/image" Target="../media/image12.png"/><Relationship Id="rId1" Type="http://schemas.openxmlformats.org/officeDocument/2006/relationships/image" Target="../media/image9.GIF"/></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28.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136.xml"/><Relationship Id="rId6" Type="http://schemas.openxmlformats.org/officeDocument/2006/relationships/image" Target="../media/image13.emf"/><Relationship Id="rId5" Type="http://schemas.openxmlformats.org/officeDocument/2006/relationships/tags" Target="../tags/tag135.xml"/><Relationship Id="rId4" Type="http://schemas.openxmlformats.org/officeDocument/2006/relationships/image" Target="../media/image12.png"/><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image" Target="../media/image9.GIF"/></Relationships>
</file>

<file path=ppt/slides/_rels/slide4.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image" Target="../media/image17.png"/><Relationship Id="rId6" Type="http://schemas.openxmlformats.org/officeDocument/2006/relationships/tags" Target="../tags/tag137.xml"/><Relationship Id="rId5" Type="http://schemas.openxmlformats.org/officeDocument/2006/relationships/image" Target="../media/image16.GIF"/><Relationship Id="rId4" Type="http://schemas.openxmlformats.org/officeDocument/2006/relationships/image" Target="../media/image15.jpeg"/><Relationship Id="rId33" Type="http://schemas.openxmlformats.org/officeDocument/2006/relationships/slideLayout" Target="../slideLayouts/slideLayout13.xml"/><Relationship Id="rId32" Type="http://schemas.openxmlformats.org/officeDocument/2006/relationships/tags" Target="../tags/tag153.xml"/><Relationship Id="rId31" Type="http://schemas.openxmlformats.org/officeDocument/2006/relationships/image" Target="../media/image10.GIF"/><Relationship Id="rId30" Type="http://schemas.openxmlformats.org/officeDocument/2006/relationships/image" Target="../media/image11.GIF"/><Relationship Id="rId3" Type="http://schemas.openxmlformats.org/officeDocument/2006/relationships/image" Target="../media/image14.GIF"/><Relationship Id="rId29" Type="http://schemas.openxmlformats.org/officeDocument/2006/relationships/tags" Target="../tags/tag152.xml"/><Relationship Id="rId28" Type="http://schemas.openxmlformats.org/officeDocument/2006/relationships/tags" Target="../tags/tag151.xml"/><Relationship Id="rId27" Type="http://schemas.openxmlformats.org/officeDocument/2006/relationships/tags" Target="../tags/tag150.xml"/><Relationship Id="rId26" Type="http://schemas.openxmlformats.org/officeDocument/2006/relationships/tags" Target="../tags/tag149.xml"/><Relationship Id="rId25" Type="http://schemas.openxmlformats.org/officeDocument/2006/relationships/image" Target="../media/image24.png"/><Relationship Id="rId24" Type="http://schemas.openxmlformats.org/officeDocument/2006/relationships/tags" Target="../tags/tag148.xml"/><Relationship Id="rId23" Type="http://schemas.openxmlformats.org/officeDocument/2006/relationships/image" Target="../media/image23.png"/><Relationship Id="rId22" Type="http://schemas.openxmlformats.org/officeDocument/2006/relationships/tags" Target="../tags/tag147.xml"/><Relationship Id="rId21" Type="http://schemas.openxmlformats.org/officeDocument/2006/relationships/image" Target="../media/image22.png"/><Relationship Id="rId20" Type="http://schemas.openxmlformats.org/officeDocument/2006/relationships/tags" Target="../tags/tag146.xml"/><Relationship Id="rId2" Type="http://schemas.openxmlformats.org/officeDocument/2006/relationships/image" Target="../media/image12.png"/><Relationship Id="rId19" Type="http://schemas.openxmlformats.org/officeDocument/2006/relationships/image" Target="../media/image21.png"/><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image" Target="../media/image20.png"/><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image" Target="../media/image19.png"/><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image" Target="../media/image18.png"/><Relationship Id="rId1" Type="http://schemas.openxmlformats.org/officeDocument/2006/relationships/image" Target="../media/image9.GIF"/></Relationships>
</file>

<file path=ppt/slides/_rels/slide5.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image" Target="../media/image17.png"/><Relationship Id="rId7" Type="http://schemas.openxmlformats.org/officeDocument/2006/relationships/tags" Target="../tags/tag155.xml"/><Relationship Id="rId6" Type="http://schemas.openxmlformats.org/officeDocument/2006/relationships/image" Target="../media/image25.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54.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image" Target="../media/image21.png"/><Relationship Id="rId10" Type="http://schemas.openxmlformats.org/officeDocument/2006/relationships/tags" Target="../tags/tag157.xml"/><Relationship Id="rId1" Type="http://schemas.openxmlformats.org/officeDocument/2006/relationships/image" Target="../media/image9.GIF"/></Relationships>
</file>

<file path=ppt/slides/_rels/slide6.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18.png"/><Relationship Id="rId7" Type="http://schemas.openxmlformats.org/officeDocument/2006/relationships/tags" Target="../tags/tag161.xml"/><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60.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image" Target="../media/image22.png"/><Relationship Id="rId10" Type="http://schemas.openxmlformats.org/officeDocument/2006/relationships/tags" Target="../tags/tag163.xml"/><Relationship Id="rId1" Type="http://schemas.openxmlformats.org/officeDocument/2006/relationships/image" Target="../media/image9.GIF"/></Relationships>
</file>

<file path=ppt/slides/_rels/slide7.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image" Target="../media/image18.png"/><Relationship Id="rId7" Type="http://schemas.openxmlformats.org/officeDocument/2006/relationships/tags" Target="../tags/tag167.xml"/><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66.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image" Target="../media/image22.png"/><Relationship Id="rId10" Type="http://schemas.openxmlformats.org/officeDocument/2006/relationships/tags" Target="../tags/tag169.xml"/><Relationship Id="rId1" Type="http://schemas.openxmlformats.org/officeDocument/2006/relationships/image" Target="../media/image9.GIF"/></Relationships>
</file>

<file path=ppt/slides/_rels/slide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image" Target="../media/image18.png"/><Relationship Id="rId7" Type="http://schemas.openxmlformats.org/officeDocument/2006/relationships/tags" Target="../tags/tag173.xml"/><Relationship Id="rId6" Type="http://schemas.openxmlformats.org/officeDocument/2006/relationships/image" Target="../media/image26.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72.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image" Target="../media/image22.png"/><Relationship Id="rId10" Type="http://schemas.openxmlformats.org/officeDocument/2006/relationships/tags" Target="../tags/tag175.xml"/><Relationship Id="rId1" Type="http://schemas.openxmlformats.org/officeDocument/2006/relationships/image" Target="../media/image9.GIF"/></Relationships>
</file>

<file path=ppt/slides/_rels/slide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image" Target="../media/image18.png"/><Relationship Id="rId7" Type="http://schemas.openxmlformats.org/officeDocument/2006/relationships/tags" Target="../tags/tag179.xml"/><Relationship Id="rId6" Type="http://schemas.openxmlformats.org/officeDocument/2006/relationships/image" Target="../media/image27.png"/><Relationship Id="rId5" Type="http://schemas.openxmlformats.org/officeDocument/2006/relationships/image" Target="../media/image10.GIF"/><Relationship Id="rId4" Type="http://schemas.openxmlformats.org/officeDocument/2006/relationships/image" Target="../media/image11.GIF"/><Relationship Id="rId3" Type="http://schemas.openxmlformats.org/officeDocument/2006/relationships/tags" Target="../tags/tag178.xml"/><Relationship Id="rId2" Type="http://schemas.openxmlformats.org/officeDocument/2006/relationships/image" Target="../media/image12.png"/><Relationship Id="rId14" Type="http://schemas.openxmlformats.org/officeDocument/2006/relationships/slideLayout" Target="../slideLayouts/slideLayout13.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image" Target="../media/image22.png"/><Relationship Id="rId10" Type="http://schemas.openxmlformats.org/officeDocument/2006/relationships/tags" Target="../tags/tag181.xml"/><Relationship Id="rId1"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收获与感想</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Aim+Logic+Empathy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主</a:t>
                      </a:r>
                      <a:r>
                        <a:rPr lang="zh-CN" altLang="en-US" sz="2000">
                          <a:solidFill>
                            <a:schemeClr val="tx1"/>
                          </a:solidFill>
                          <a:latin typeface="微软雅黑" panose="020B0503020204020204" charset="-122"/>
                          <a:ea typeface="微软雅黑" panose="020B0503020204020204" charset="-122"/>
                          <a:sym typeface="+mn-ea"/>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Aim</a:t>
                      </a:r>
                      <a:r>
                        <a:rPr lang="zh-CN" altLang="en-US" sz="2000">
                          <a:noFill/>
                          <a:latin typeface="微软雅黑" panose="020B0503020204020204" charset="-122"/>
                          <a:ea typeface="微软雅黑" panose="020B0503020204020204" charset="-122"/>
                        </a:rPr>
                        <a:t>旨</a:t>
                      </a:r>
                      <a:endParaRPr lang="en-US" altLang="zh-CN" sz="2000">
                        <a:no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L</a:t>
                      </a:r>
                      <a:r>
                        <a:rPr lang="zh-CN" altLang="en-US" sz="2000">
                          <a:solidFill>
                            <a:srgbClr val="002060"/>
                          </a:solidFill>
                          <a:sym typeface="+mn-ea"/>
                        </a:rPr>
                        <a:t>ogic</a:t>
                      </a:r>
                      <a:r>
                        <a:rPr lang="en-US" altLang="zh-CN" sz="2000">
                          <a:solidFill>
                            <a:srgbClr val="002060"/>
                          </a:solidFill>
                          <a:sym typeface="+mn-ea"/>
                        </a:rPr>
                        <a:t> </a:t>
                      </a:r>
                      <a:r>
                        <a:rPr lang="en-US" altLang="zh-CN" sz="2000">
                          <a:noFill/>
                          <a:sym typeface="+mn-ea"/>
                        </a:rPr>
                        <a:t>L</a:t>
                      </a:r>
                      <a:r>
                        <a:rPr lang="zh-CN" altLang="en-US" sz="2000">
                          <a:noFill/>
                          <a:sym typeface="+mn-ea"/>
                        </a:rPr>
                        <a:t>ogic</a:t>
                      </a:r>
                      <a:r>
                        <a:rPr lang="en-US" altLang="zh-CN" sz="2000">
                          <a:noFill/>
                          <a:sym typeface="+mn-ea"/>
                        </a:rPr>
                        <a:t>  </a:t>
                      </a:r>
                      <a:endParaRPr lang="en-US" altLang="zh-CN" sz="2000">
                        <a:no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Empathy</a:t>
                      </a:r>
                      <a:r>
                        <a:rPr lang="en-US" altLang="zh-CN" sz="2000">
                          <a:noFill/>
                        </a:rPr>
                        <a:t>p</a:t>
                      </a:r>
                      <a:endParaRPr lang="en-US" altLang="zh-CN" sz="2000">
                        <a:no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554605" cy="1704340"/>
          </a:xfrm>
          <a:prstGeom prst="rect">
            <a:avLst/>
          </a:prstGeom>
        </p:spPr>
      </p:pic>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9" name="文本框 18"/>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23" name="圆角矩形 22"/>
          <p:cNvSpPr/>
          <p:nvPr/>
        </p:nvSpPr>
        <p:spPr>
          <a:xfrm>
            <a:off x="3027680" y="2153285"/>
            <a:ext cx="2317115" cy="45402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dk1"/>
                </a:solidFill>
                <a:latin typeface="微软雅黑" panose="020B0503020204020204" charset="-122"/>
                <a:ea typeface="微软雅黑" panose="020B0503020204020204" charset="-122"/>
                <a:sym typeface="+mn-ea"/>
              </a:rPr>
              <a:t>Campus Culture</a:t>
            </a:r>
            <a:endParaRPr lang="zh-CN" altLang="en-US"/>
          </a:p>
        </p:txBody>
      </p:sp>
      <p:sp>
        <p:nvSpPr>
          <p:cNvPr id="24" name="圆角矩形 23"/>
          <p:cNvSpPr/>
          <p:nvPr/>
        </p:nvSpPr>
        <p:spPr>
          <a:xfrm>
            <a:off x="2984500" y="3778250"/>
            <a:ext cx="2317115" cy="454025"/>
          </a:xfrm>
          <a:prstGeom prst="roundRect">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Creative Product</a:t>
            </a:r>
            <a:endParaRPr lang="zh-CN" altLang="en-US"/>
          </a:p>
        </p:txBody>
      </p:sp>
      <p:sp>
        <p:nvSpPr>
          <p:cNvPr id="33" name="加号 32"/>
          <p:cNvSpPr/>
          <p:nvPr/>
        </p:nvSpPr>
        <p:spPr>
          <a:xfrm>
            <a:off x="3840480" y="3037840"/>
            <a:ext cx="377190" cy="310515"/>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加号 34"/>
          <p:cNvSpPr/>
          <p:nvPr/>
        </p:nvSpPr>
        <p:spPr>
          <a:xfrm>
            <a:off x="3762375" y="4639945"/>
            <a:ext cx="377190" cy="310515"/>
          </a:xfrm>
          <a:prstGeom prst="mathPlus">
            <a:avLst/>
          </a:prstGeom>
          <a:solidFill>
            <a:srgbClr val="00B0F0"/>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圆角矩形 35"/>
          <p:cNvSpPr/>
          <p:nvPr/>
        </p:nvSpPr>
        <p:spPr>
          <a:xfrm>
            <a:off x="2984500" y="5238115"/>
            <a:ext cx="2317115" cy="454025"/>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 Award</a:t>
            </a:r>
            <a:r>
              <a:rPr lang="en-US" altLang="en-US" b="1">
                <a:solidFill>
                  <a:schemeClr val="dk1"/>
                </a:solidFill>
                <a:latin typeface="微软雅黑" panose="020B0503020204020204" charset="-122"/>
                <a:ea typeface="微软雅黑" panose="020B0503020204020204" charset="-122"/>
                <a:sym typeface="+mn-ea"/>
              </a:rPr>
              <a:t>­</a:t>
            </a:r>
            <a:r>
              <a:rPr lang="en-US" altLang="zh-CN" b="1">
                <a:solidFill>
                  <a:schemeClr val="dk1"/>
                </a:solidFill>
                <a:latin typeface="微软雅黑" panose="020B0503020204020204" charset="-122"/>
                <a:ea typeface="微软雅黑" panose="020B0503020204020204" charset="-122"/>
                <a:sym typeface="+mn-ea"/>
              </a:rPr>
              <a:t>winning  </a:t>
            </a:r>
            <a:endParaRPr lang="zh-CN" altLang="en-US"/>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4" name="文本框 3"/>
          <p:cNvSpPr txBox="1"/>
          <p:nvPr/>
        </p:nvSpPr>
        <p:spPr>
          <a:xfrm>
            <a:off x="611505" y="4348480"/>
            <a:ext cx="1204595" cy="368300"/>
          </a:xfrm>
          <a:prstGeom prst="rect">
            <a:avLst/>
          </a:prstGeom>
          <a:solidFill>
            <a:srgbClr val="7030A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grpSp>
        <p:nvGrpSpPr>
          <p:cNvPr id="22" name="组合 21"/>
          <p:cNvGrpSpPr/>
          <p:nvPr/>
        </p:nvGrpSpPr>
        <p:grpSpPr>
          <a:xfrm>
            <a:off x="4673341" y="6024944"/>
            <a:ext cx="1059417" cy="846935"/>
            <a:chOff x="477164" y="3023248"/>
            <a:chExt cx="898272" cy="718110"/>
          </a:xfrm>
        </p:grpSpPr>
        <p:pic>
          <p:nvPicPr>
            <p:cNvPr id="5" name="图片 4" descr="未标题-2.png"/>
            <p:cNvPicPr>
              <a:picLocks noChangeAspect="1"/>
            </p:cNvPicPr>
            <p:nvPr>
              <p:custDataLst>
                <p:tags r:id="rId7"/>
              </p:custDataLst>
            </p:nvPr>
          </p:nvPicPr>
          <p:blipFill>
            <a:blip r:embed="rId8" cstate="print"/>
            <a:stretch>
              <a:fillRect/>
            </a:stretch>
          </p:blipFill>
          <p:spPr>
            <a:xfrm>
              <a:off x="477164" y="3023248"/>
              <a:ext cx="898272" cy="718110"/>
            </a:xfrm>
            <a:prstGeom prst="rect">
              <a:avLst/>
            </a:prstGeom>
          </p:spPr>
        </p:pic>
        <p:sp>
          <p:nvSpPr>
            <p:cNvPr id="9" name="Text Box 70"/>
            <p:cNvSpPr txBox="1">
              <a:spLocks noChangeArrowheads="1"/>
            </p:cNvSpPr>
            <p:nvPr>
              <p:custDataLst>
                <p:tags r:id="rId9"/>
              </p:custDataLst>
            </p:nvPr>
          </p:nvSpPr>
          <p:spPr bwMode="gray">
            <a:xfrm>
              <a:off x="714348" y="3143254"/>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3</a:t>
              </a:r>
              <a:endParaRPr lang="en-US" altLang="zh-CN" sz="3200" kern="0" dirty="0">
                <a:solidFill>
                  <a:srgbClr val="000000"/>
                </a:solidFill>
              </a:endParaRPr>
            </a:p>
          </p:txBody>
        </p:sp>
      </p:grpSp>
      <p:pic>
        <p:nvPicPr>
          <p:cNvPr id="12" name="图片 11" descr="未标题-2.png"/>
          <p:cNvPicPr>
            <a:picLocks noChangeAspect="1"/>
          </p:cNvPicPr>
          <p:nvPr>
            <p:custDataLst>
              <p:tags r:id="rId10"/>
            </p:custDataLst>
          </p:nvPr>
        </p:nvPicPr>
        <p:blipFill>
          <a:blip r:embed="rId11" cstate="print"/>
          <a:stretch>
            <a:fillRect/>
          </a:stretch>
        </p:blipFill>
        <p:spPr>
          <a:xfrm>
            <a:off x="5612130" y="5856605"/>
            <a:ext cx="6839585" cy="1127760"/>
          </a:xfrm>
          <a:prstGeom prst="rect">
            <a:avLst/>
          </a:prstGeom>
        </p:spPr>
      </p:pic>
      <p:sp>
        <p:nvSpPr>
          <p:cNvPr id="13" name="TextBox 22"/>
          <p:cNvSpPr txBox="1"/>
          <p:nvPr>
            <p:custDataLst>
              <p:tags r:id="rId12"/>
            </p:custDataLst>
          </p:nvPr>
        </p:nvSpPr>
        <p:spPr>
          <a:xfrm>
            <a:off x="7077075" y="6027420"/>
            <a:ext cx="4677410" cy="674370"/>
          </a:xfrm>
          <a:prstGeom prst="rect">
            <a:avLst/>
          </a:prstGeom>
          <a:noFill/>
        </p:spPr>
        <p:txBody>
          <a:bodyPr wrap="square" lIns="121917" tIns="60958" rIns="121917" bIns="60958" rtlCol="0">
            <a:spAutoFit/>
          </a:bodyPr>
          <a:lstStyle/>
          <a:p>
            <a:pPr lvl="0"/>
            <a:r>
              <a:rPr lang="zh-CN" altLang="en-US" sz="1600" b="1" dirty="0">
                <a:solidFill>
                  <a:srgbClr val="0070C0"/>
                </a:solidFill>
                <a:latin typeface="微软雅黑" panose="020B0503020204020204" charset="-122"/>
                <a:ea typeface="微软雅黑" panose="020B0503020204020204" charset="-122"/>
              </a:rPr>
              <a:t>语篇功能</a:t>
            </a:r>
            <a:r>
              <a:rPr lang="zh-CN" altLang="en-US" sz="2000" b="1" dirty="0">
                <a:solidFill>
                  <a:srgbClr val="0070C0"/>
                </a:solidFill>
                <a:latin typeface="微软雅黑" panose="020B0503020204020204" charset="-122"/>
                <a:ea typeface="微软雅黑" panose="020B0503020204020204" charset="-122"/>
              </a:rPr>
              <a:t>（</a:t>
            </a:r>
            <a:r>
              <a:rPr lang="en-US" altLang="zh-CN" sz="2000" b="1" dirty="0">
                <a:solidFill>
                  <a:srgbClr val="0070C0"/>
                </a:solidFill>
                <a:latin typeface="微软雅黑" panose="020B0503020204020204" charset="-122"/>
                <a:ea typeface="微软雅黑" panose="020B0503020204020204" charset="-122"/>
              </a:rPr>
              <a:t>Logic</a:t>
            </a:r>
            <a:r>
              <a:rPr lang="zh-CN" altLang="en-US" sz="2000" b="1" dirty="0">
                <a:solidFill>
                  <a:srgbClr val="0070C0"/>
                </a:solidFill>
                <a:latin typeface="微软雅黑" panose="020B0503020204020204" charset="-122"/>
                <a:ea typeface="微软雅黑" panose="020B0503020204020204" charset="-122"/>
              </a:rPr>
              <a:t>）</a:t>
            </a:r>
            <a:r>
              <a:rPr lang="zh-CN" altLang="en-US" sz="1600" b="1" dirty="0">
                <a:solidFill>
                  <a:srgbClr val="0070C0"/>
                </a:solidFill>
                <a:latin typeface="微软雅黑" panose="020B0503020204020204" charset="-122"/>
                <a:ea typeface="微软雅黑" panose="020B0503020204020204" charset="-122"/>
              </a:rPr>
              <a:t>：</a:t>
            </a:r>
            <a:endParaRPr lang="zh-CN" altLang="en-US" sz="1600" b="1" dirty="0">
              <a:solidFill>
                <a:srgbClr val="0070C0"/>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语篇合理建构，因果拓展要点，语言准确丰富</a:t>
            </a:r>
            <a:endParaRPr lang="zh-CN" altLang="en-US" sz="2400" dirty="0"/>
          </a:p>
        </p:txBody>
      </p:sp>
      <p:sp>
        <p:nvSpPr>
          <p:cNvPr id="18" name="文本框 17"/>
          <p:cNvSpPr txBox="1"/>
          <p:nvPr/>
        </p:nvSpPr>
        <p:spPr>
          <a:xfrm>
            <a:off x="5344795" y="1729740"/>
            <a:ext cx="6615430" cy="3476625"/>
          </a:xfrm>
          <a:prstGeom prst="rect">
            <a:avLst/>
          </a:prstGeom>
          <a:noFill/>
        </p:spPr>
        <p:txBody>
          <a:bodyPr wrap="square" rtlCol="0" anchor="t">
            <a:spAutoFit/>
          </a:bodyPr>
          <a:p>
            <a:pPr algn="just"/>
            <a:r>
              <a:rPr lang="en-US" altLang="zh-CN" sz="2000">
                <a:latin typeface="Times New Roman" panose="02020603050405020304" charset="0"/>
                <a:cs typeface="Times New Roman" panose="02020603050405020304" charset="0"/>
                <a:sym typeface="+mn-ea"/>
              </a:rPr>
              <a:t>      </a:t>
            </a:r>
            <a:r>
              <a:rPr lang="zh-CN" altLang="en-US" sz="2000">
                <a:latin typeface="Times New Roman" panose="02020603050405020304" charset="0"/>
                <a:cs typeface="Times New Roman" panose="02020603050405020304" charset="0"/>
                <a:sym typeface="+mn-ea"/>
              </a:rPr>
              <a:t>感激我的同学们分享他们关于学校的珍贵回忆，这些回忆激发了我的灵感。</a:t>
            </a:r>
            <a:r>
              <a:rPr lang="en-US" altLang="zh-CN" sz="2000">
                <a:latin typeface="Times New Roman" panose="02020603050405020304" charset="0"/>
                <a:cs typeface="Times New Roman" panose="02020603050405020304" charset="0"/>
                <a:sym typeface="+mn-ea"/>
              </a:rPr>
              <a:t>   </a:t>
            </a:r>
            <a:r>
              <a:rPr lang="zh-CN" altLang="en-US" sz="2000">
                <a:latin typeface="Times New Roman" panose="02020603050405020304" charset="0"/>
                <a:cs typeface="Times New Roman" panose="02020603050405020304" charset="0"/>
                <a:sym typeface="+mn-ea"/>
              </a:rPr>
              <a:t>这个奖项激励着我以一种建设性、创造性且合作的方式去不断发现学校生活的美好之处，这将对我产生深远、持久且持久的影响。</a:t>
            </a:r>
            <a:endParaRPr lang="zh-CN" altLang="en-US" sz="2000">
              <a:latin typeface="Times New Roman" panose="02020603050405020304" charset="0"/>
              <a:cs typeface="Times New Roman" panose="02020603050405020304" charset="0"/>
              <a:sym typeface="+mn-ea"/>
            </a:endParaRPr>
          </a:p>
          <a:p>
            <a:pPr algn="just"/>
            <a:endParaRPr lang="zh-CN" altLang="en-US" sz="2000">
              <a:latin typeface="Times New Roman" panose="02020603050405020304" charset="0"/>
              <a:cs typeface="Times New Roman" panose="02020603050405020304" charset="0"/>
              <a:sym typeface="+mn-ea"/>
            </a:endParaRPr>
          </a:p>
          <a:p>
            <a:pPr algn="just"/>
            <a:r>
              <a:rPr lang="en-US" altLang="zh-CN" sz="2000">
                <a:latin typeface="Times New Roman" panose="02020603050405020304" charset="0"/>
                <a:cs typeface="Times New Roman" panose="02020603050405020304" charset="0"/>
                <a:sym typeface="+mn-ea"/>
              </a:rPr>
              <a:t>     I’m deeply grateful to my classmates for sharing their precious memories of school that inspired my ideas. This award motivates me to keep finding beauty of school cultural life in a constructive, creative and cooperative way, which will exert a </a:t>
            </a:r>
            <a:r>
              <a:rPr lang="en-US" altLang="zh-CN" sz="2000" u="sng">
                <a:latin typeface="Times New Roman" panose="02020603050405020304" charset="0"/>
                <a:cs typeface="Times New Roman" panose="02020603050405020304" charset="0"/>
                <a:sym typeface="+mn-ea"/>
              </a:rPr>
              <a:t>far-reaching</a:t>
            </a:r>
            <a:r>
              <a:rPr lang="en-US" altLang="en-US"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profound/ an ever-lasting</a:t>
            </a:r>
            <a:r>
              <a:rPr lang="en-US" altLang="zh-CN" sz="2000">
                <a:latin typeface="Times New Roman" panose="02020603050405020304" charset="0"/>
                <a:cs typeface="Times New Roman" panose="02020603050405020304" charset="0"/>
                <a:sym typeface="+mn-ea"/>
              </a:rPr>
              <a:t> influence</a:t>
            </a:r>
            <a:r>
              <a:rPr lang="en-US" altLang="en-US"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sym typeface="+mn-ea"/>
              </a:rPr>
              <a:t>on me.</a:t>
            </a:r>
            <a:endParaRPr lang="en-US" altLang="zh-CN" sz="2000">
              <a:latin typeface="Times New Roman" panose="02020603050405020304" charset="0"/>
              <a:cs typeface="Times New Roman" panose="02020603050405020304" charset="0"/>
              <a:sym typeface="+mn-ea"/>
            </a:endParaRPr>
          </a:p>
        </p:txBody>
      </p:sp>
      <p:sp>
        <p:nvSpPr>
          <p:cNvPr id="25" name="圆角矩形 24"/>
          <p:cNvSpPr/>
          <p:nvPr/>
        </p:nvSpPr>
        <p:spPr>
          <a:xfrm>
            <a:off x="10327640" y="3921125"/>
            <a:ext cx="1527175"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圆角矩形 29"/>
          <p:cNvSpPr/>
          <p:nvPr/>
        </p:nvSpPr>
        <p:spPr>
          <a:xfrm>
            <a:off x="7517130" y="4271645"/>
            <a:ext cx="945515" cy="311150"/>
          </a:xfrm>
          <a:prstGeom prst="roundRect">
            <a:avLst/>
          </a:prstGeom>
          <a:solidFill>
            <a:srgbClr val="00B0F0">
              <a:alpha val="3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b="1">
              <a:solidFill>
                <a:schemeClr val="tx1"/>
              </a:solidFill>
              <a:latin typeface="微软雅黑" panose="020B0503020204020204" charset="-122"/>
              <a:ea typeface="微软雅黑" panose="020B0503020204020204" charset="-122"/>
            </a:endParaRPr>
          </a:p>
        </p:txBody>
      </p:sp>
      <p:sp>
        <p:nvSpPr>
          <p:cNvPr id="34" name="圆角矩形 33"/>
          <p:cNvSpPr/>
          <p:nvPr/>
        </p:nvSpPr>
        <p:spPr>
          <a:xfrm>
            <a:off x="5446395" y="3921125"/>
            <a:ext cx="723265" cy="311150"/>
          </a:xfrm>
          <a:prstGeom prst="roundRect">
            <a:avLst/>
          </a:prstGeom>
          <a:solidFill>
            <a:srgbClr val="FFFF00">
              <a:alpha val="3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 </a:t>
            </a:r>
            <a:endParaRPr lang="en-US" altLang="zh-CN" b="1">
              <a:solidFill>
                <a:schemeClr val="dk1"/>
              </a:solidFill>
              <a:latin typeface="微软雅黑" panose="020B0503020204020204" charset="-122"/>
              <a:ea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ppt_y</p:attrName>
                                        </p:attrNameLst>
                                      </p:cBhvr>
                                      <p:tavLst>
                                        <p:tav tm="0">
                                          <p:val>
                                            <p:strVal val="#ppt_y+#ppt_h*1.125000"/>
                                          </p:val>
                                        </p:tav>
                                        <p:tav tm="100000">
                                          <p:val>
                                            <p:strVal val="#ppt_y"/>
                                          </p:val>
                                        </p:tav>
                                      </p:tavLst>
                                    </p:anim>
                                    <p:animEffect transition="in" filter="wipe(up)">
                                      <p:cBhvr>
                                        <p:cTn id="34" dur="500"/>
                                        <p:tgtEl>
                                          <p:spTgt spid="33"/>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p:tgtEl>
                                          <p:spTgt spid="35"/>
                                        </p:tgtEl>
                                        <p:attrNameLst>
                                          <p:attrName>ppt_y</p:attrName>
                                        </p:attrNameLst>
                                      </p:cBhvr>
                                      <p:tavLst>
                                        <p:tav tm="0">
                                          <p:val>
                                            <p:strVal val="#ppt_y+#ppt_h*1.125000"/>
                                          </p:val>
                                        </p:tav>
                                        <p:tav tm="100000">
                                          <p:val>
                                            <p:strVal val="#ppt_y"/>
                                          </p:val>
                                        </p:tav>
                                      </p:tavLst>
                                    </p:anim>
                                    <p:animEffect transition="in" filter="wipe(up)">
                                      <p:cBhvr>
                                        <p:cTn id="38" dur="500"/>
                                        <p:tgtEl>
                                          <p:spTgt spid="35"/>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p:tgtEl>
                                          <p:spTgt spid="25"/>
                                        </p:tgtEl>
                                        <p:attrNameLst>
                                          <p:attrName>ppt_y</p:attrName>
                                        </p:attrNameLst>
                                      </p:cBhvr>
                                      <p:tavLst>
                                        <p:tav tm="0">
                                          <p:val>
                                            <p:strVal val="#ppt_y+#ppt_h*1.125000"/>
                                          </p:val>
                                        </p:tav>
                                        <p:tav tm="100000">
                                          <p:val>
                                            <p:strVal val="#ppt_y"/>
                                          </p:val>
                                        </p:tav>
                                      </p:tavLst>
                                    </p:anim>
                                    <p:animEffect transition="in" filter="wipe(up)">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ppt_y</p:attrName>
                                        </p:attrNameLst>
                                      </p:cBhvr>
                                      <p:tavLst>
                                        <p:tav tm="0">
                                          <p:val>
                                            <p:strVal val="#ppt_y+#ppt_h*1.125000"/>
                                          </p:val>
                                        </p:tav>
                                        <p:tav tm="100000">
                                          <p:val>
                                            <p:strVal val="#ppt_y"/>
                                          </p:val>
                                        </p:tav>
                                      </p:tavLst>
                                    </p:anim>
                                    <p:animEffect transition="in" filter="wipe(up)">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p:tgtEl>
                                          <p:spTgt spid="34"/>
                                        </p:tgtEl>
                                        <p:attrNameLst>
                                          <p:attrName>ppt_y</p:attrName>
                                        </p:attrNameLst>
                                      </p:cBhvr>
                                      <p:tavLst>
                                        <p:tav tm="0">
                                          <p:val>
                                            <p:strVal val="#ppt_y+#ppt_h*1.125000"/>
                                          </p:val>
                                        </p:tav>
                                        <p:tav tm="100000">
                                          <p:val>
                                            <p:strVal val="#ppt_y"/>
                                          </p:val>
                                        </p:tav>
                                      </p:tavLst>
                                    </p:anim>
                                    <p:animEffect transition="in" filter="wipe(up)">
                                      <p:cBhvr>
                                        <p:cTn id="6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9" grpId="0" bldLvl="0" animBg="1"/>
      <p:bldP spid="11" grpId="1" animBg="1"/>
      <p:bldP spid="19" grpId="1" animBg="1"/>
      <p:bldP spid="23" grpId="0" bldLvl="0" animBg="1"/>
      <p:bldP spid="24" grpId="0" bldLvl="0" animBg="1"/>
      <p:bldP spid="33" grpId="0" bldLvl="0" animBg="1"/>
      <p:bldP spid="23" grpId="1" animBg="1"/>
      <p:bldP spid="24" grpId="1" animBg="1"/>
      <p:bldP spid="33" grpId="1" animBg="1"/>
      <p:bldP spid="35" grpId="0" bldLvl="0" animBg="1"/>
      <p:bldP spid="35" grpId="1" animBg="1"/>
      <p:bldP spid="36" grpId="0" bldLvl="0" animBg="1"/>
      <p:bldP spid="36" grpId="1" animBg="1"/>
      <p:bldP spid="37" grpId="0" bldLvl="0" animBg="1"/>
      <p:bldP spid="37" grpId="1" animBg="1"/>
      <p:bldP spid="25" grpId="0" bldLvl="0" animBg="1"/>
      <p:bldP spid="25" grpId="1" animBg="1"/>
      <p:bldP spid="30" grpId="0" bldLvl="0" animBg="1"/>
      <p:bldP spid="30" grpId="1" animBg="1"/>
      <p:bldP spid="4" grpId="0" bldLvl="0" animBg="1"/>
      <p:bldP spid="4" grpId="1" animBg="1"/>
      <p:bldP spid="34" grpId="0" bldLvl="0" animBg="1"/>
      <p:bldP spid="3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收获与感想</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Aim+Logic+Empathy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a:p>
            <a:pPr algn="ct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主</a:t>
                      </a:r>
                      <a:r>
                        <a:rPr lang="zh-CN" altLang="en-US" sz="2000">
                          <a:solidFill>
                            <a:schemeClr val="tx1"/>
                          </a:solidFill>
                          <a:latin typeface="微软雅黑" panose="020B0503020204020204" charset="-122"/>
                          <a:ea typeface="微软雅黑" panose="020B0503020204020204" charset="-122"/>
                          <a:sym typeface="+mn-ea"/>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Aim</a:t>
                      </a:r>
                      <a:r>
                        <a:rPr lang="zh-CN" altLang="en-US" sz="2000">
                          <a:noFill/>
                          <a:latin typeface="微软雅黑" panose="020B0503020204020204" charset="-122"/>
                          <a:ea typeface="微软雅黑" panose="020B0503020204020204" charset="-122"/>
                        </a:rPr>
                        <a:t>旨</a:t>
                      </a:r>
                      <a:endParaRPr lang="en-US" altLang="zh-CN" sz="2000">
                        <a:no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L</a:t>
                      </a:r>
                      <a:r>
                        <a:rPr lang="zh-CN" altLang="en-US" sz="2000">
                          <a:solidFill>
                            <a:srgbClr val="002060"/>
                          </a:solidFill>
                          <a:sym typeface="+mn-ea"/>
                        </a:rPr>
                        <a:t>ogic</a:t>
                      </a:r>
                      <a:r>
                        <a:rPr lang="en-US" altLang="zh-CN" sz="2000">
                          <a:solidFill>
                            <a:srgbClr val="002060"/>
                          </a:solidFill>
                          <a:sym typeface="+mn-ea"/>
                        </a:rPr>
                        <a:t> </a:t>
                      </a:r>
                      <a:r>
                        <a:rPr lang="zh-CN" altLang="en-US" sz="2000">
                          <a:noFill/>
                          <a:latin typeface="微软雅黑" panose="020B0503020204020204" charset="-122"/>
                          <a:ea typeface="微软雅黑" panose="020B0503020204020204" charset="-122"/>
                        </a:rPr>
                        <a:t>建</a:t>
                      </a:r>
                      <a:r>
                        <a:rPr lang="en-US" altLang="zh-CN" sz="2000">
                          <a:noFill/>
                          <a:sym typeface="+mn-ea"/>
                        </a:rPr>
                        <a:t> </a:t>
                      </a:r>
                      <a:endParaRPr lang="en-US" altLang="zh-CN" sz="2000">
                        <a:no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共情交际</a:t>
                      </a:r>
                      <a:r>
                        <a:rPr lang="en-US" altLang="zh-CN" sz="2000">
                          <a:solidFill>
                            <a:srgbClr val="002060"/>
                          </a:solidFill>
                          <a:sym typeface="+mn-ea"/>
                        </a:rPr>
                        <a:t>         </a:t>
                      </a:r>
                      <a:endParaRPr lang="en-US" altLang="zh-CN" sz="2000">
                        <a:solidFill>
                          <a:srgbClr val="002060"/>
                        </a:solidFill>
                        <a:sym typeface="+mn-ea"/>
                      </a:endParaRPr>
                    </a:p>
                    <a:p>
                      <a:pPr algn="ctr">
                        <a:buNone/>
                      </a:pPr>
                      <a:r>
                        <a:rPr lang="en-US" altLang="zh-CN" sz="2000">
                          <a:solidFill>
                            <a:srgbClr val="002060"/>
                          </a:solidFill>
                          <a:sym typeface="+mn-ea"/>
                        </a:rPr>
                        <a:t> Empathy</a:t>
                      </a:r>
                      <a:endParaRPr lang="en-US" altLang="zh-CN" sz="2000">
                        <a:no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554605" cy="1704340"/>
          </a:xfrm>
          <a:prstGeom prst="rect">
            <a:avLst/>
          </a:prstGeom>
        </p:spPr>
      </p:pic>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9" name="文本框 18"/>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23" name="圆角矩形 22"/>
          <p:cNvSpPr/>
          <p:nvPr/>
        </p:nvSpPr>
        <p:spPr>
          <a:xfrm>
            <a:off x="3027680" y="2153285"/>
            <a:ext cx="2317115" cy="45402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dk1"/>
                </a:solidFill>
                <a:latin typeface="微软雅黑" panose="020B0503020204020204" charset="-122"/>
                <a:ea typeface="微软雅黑" panose="020B0503020204020204" charset="-122"/>
                <a:sym typeface="+mn-ea"/>
              </a:rPr>
              <a:t>Campus Culture</a:t>
            </a:r>
            <a:endParaRPr lang="zh-CN" altLang="en-US"/>
          </a:p>
        </p:txBody>
      </p:sp>
      <p:sp>
        <p:nvSpPr>
          <p:cNvPr id="24" name="圆角矩形 23"/>
          <p:cNvSpPr/>
          <p:nvPr/>
        </p:nvSpPr>
        <p:spPr>
          <a:xfrm>
            <a:off x="2984500" y="3778250"/>
            <a:ext cx="2317115" cy="454025"/>
          </a:xfrm>
          <a:prstGeom prst="roundRect">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Creative Product</a:t>
            </a:r>
            <a:endParaRPr lang="zh-CN" altLang="en-US"/>
          </a:p>
        </p:txBody>
      </p:sp>
      <p:sp>
        <p:nvSpPr>
          <p:cNvPr id="33" name="加号 32"/>
          <p:cNvSpPr/>
          <p:nvPr/>
        </p:nvSpPr>
        <p:spPr>
          <a:xfrm>
            <a:off x="3840480" y="3037840"/>
            <a:ext cx="377190" cy="310515"/>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加号 34"/>
          <p:cNvSpPr/>
          <p:nvPr/>
        </p:nvSpPr>
        <p:spPr>
          <a:xfrm>
            <a:off x="3762375" y="4639945"/>
            <a:ext cx="377190" cy="310515"/>
          </a:xfrm>
          <a:prstGeom prst="mathPlus">
            <a:avLst/>
          </a:prstGeom>
          <a:solidFill>
            <a:srgbClr val="00B0F0"/>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圆角矩形 35"/>
          <p:cNvSpPr/>
          <p:nvPr/>
        </p:nvSpPr>
        <p:spPr>
          <a:xfrm>
            <a:off x="2984500" y="5238115"/>
            <a:ext cx="2317115" cy="454025"/>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 Award</a:t>
            </a:r>
            <a:r>
              <a:rPr lang="en-US" altLang="en-US" b="1">
                <a:solidFill>
                  <a:schemeClr val="dk1"/>
                </a:solidFill>
                <a:latin typeface="微软雅黑" panose="020B0503020204020204" charset="-122"/>
                <a:ea typeface="微软雅黑" panose="020B0503020204020204" charset="-122"/>
                <a:sym typeface="+mn-ea"/>
              </a:rPr>
              <a:t>­</a:t>
            </a:r>
            <a:r>
              <a:rPr lang="en-US" altLang="zh-CN" b="1">
                <a:solidFill>
                  <a:schemeClr val="dk1"/>
                </a:solidFill>
                <a:latin typeface="微软雅黑" panose="020B0503020204020204" charset="-122"/>
                <a:ea typeface="微软雅黑" panose="020B0503020204020204" charset="-122"/>
                <a:sym typeface="+mn-ea"/>
              </a:rPr>
              <a:t>winning  </a:t>
            </a:r>
            <a:endParaRPr lang="zh-CN" altLang="en-US"/>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4" name="文本框 3"/>
          <p:cNvSpPr txBox="1"/>
          <p:nvPr/>
        </p:nvSpPr>
        <p:spPr>
          <a:xfrm>
            <a:off x="611505" y="4348480"/>
            <a:ext cx="1204595" cy="368300"/>
          </a:xfrm>
          <a:prstGeom prst="rect">
            <a:avLst/>
          </a:prstGeom>
          <a:solidFill>
            <a:srgbClr val="7030A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grpSp>
        <p:nvGrpSpPr>
          <p:cNvPr id="22" name="组合 21"/>
          <p:cNvGrpSpPr/>
          <p:nvPr/>
        </p:nvGrpSpPr>
        <p:grpSpPr>
          <a:xfrm>
            <a:off x="4673341" y="6024944"/>
            <a:ext cx="1059417" cy="846935"/>
            <a:chOff x="477164" y="3023248"/>
            <a:chExt cx="898272" cy="718110"/>
          </a:xfrm>
        </p:grpSpPr>
        <p:pic>
          <p:nvPicPr>
            <p:cNvPr id="5" name="图片 4" descr="未标题-2.png"/>
            <p:cNvPicPr>
              <a:picLocks noChangeAspect="1"/>
            </p:cNvPicPr>
            <p:nvPr>
              <p:custDataLst>
                <p:tags r:id="rId7"/>
              </p:custDataLst>
            </p:nvPr>
          </p:nvPicPr>
          <p:blipFill>
            <a:blip r:embed="rId8" cstate="print"/>
            <a:stretch>
              <a:fillRect/>
            </a:stretch>
          </p:blipFill>
          <p:spPr>
            <a:xfrm>
              <a:off x="477164" y="3023248"/>
              <a:ext cx="898272" cy="718110"/>
            </a:xfrm>
            <a:prstGeom prst="rect">
              <a:avLst/>
            </a:prstGeom>
          </p:spPr>
        </p:pic>
        <p:sp>
          <p:nvSpPr>
            <p:cNvPr id="9" name="Text Box 70"/>
            <p:cNvSpPr txBox="1">
              <a:spLocks noChangeArrowheads="1"/>
            </p:cNvSpPr>
            <p:nvPr>
              <p:custDataLst>
                <p:tags r:id="rId9"/>
              </p:custDataLst>
            </p:nvPr>
          </p:nvSpPr>
          <p:spPr bwMode="gray">
            <a:xfrm>
              <a:off x="714348" y="3143254"/>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3</a:t>
              </a:r>
              <a:endParaRPr lang="en-US" altLang="zh-CN" sz="3200" kern="0" dirty="0">
                <a:solidFill>
                  <a:srgbClr val="000000"/>
                </a:solidFill>
              </a:endParaRPr>
            </a:p>
          </p:txBody>
        </p:sp>
      </p:grpSp>
      <p:pic>
        <p:nvPicPr>
          <p:cNvPr id="12" name="图片 11" descr="未标题-2.png"/>
          <p:cNvPicPr>
            <a:picLocks noChangeAspect="1"/>
          </p:cNvPicPr>
          <p:nvPr>
            <p:custDataLst>
              <p:tags r:id="rId10"/>
            </p:custDataLst>
          </p:nvPr>
        </p:nvPicPr>
        <p:blipFill>
          <a:blip r:embed="rId11" cstate="print"/>
          <a:stretch>
            <a:fillRect/>
          </a:stretch>
        </p:blipFill>
        <p:spPr>
          <a:xfrm>
            <a:off x="5612130" y="5856605"/>
            <a:ext cx="6839585" cy="1127760"/>
          </a:xfrm>
          <a:prstGeom prst="rect">
            <a:avLst/>
          </a:prstGeom>
        </p:spPr>
      </p:pic>
      <p:sp>
        <p:nvSpPr>
          <p:cNvPr id="13" name="TextBox 22"/>
          <p:cNvSpPr txBox="1"/>
          <p:nvPr>
            <p:custDataLst>
              <p:tags r:id="rId12"/>
            </p:custDataLst>
          </p:nvPr>
        </p:nvSpPr>
        <p:spPr>
          <a:xfrm>
            <a:off x="7077075" y="6027420"/>
            <a:ext cx="4677410" cy="674370"/>
          </a:xfrm>
          <a:prstGeom prst="rect">
            <a:avLst/>
          </a:prstGeom>
          <a:noFill/>
        </p:spPr>
        <p:txBody>
          <a:bodyPr wrap="square" lIns="121917" tIns="60958" rIns="121917" bIns="60958" rtlCol="0">
            <a:spAutoFit/>
          </a:bodyPr>
          <a:lstStyle/>
          <a:p>
            <a:pPr lvl="0"/>
            <a:r>
              <a:rPr lang="zh-CN" altLang="en-US" sz="1600" b="1" dirty="0">
                <a:solidFill>
                  <a:srgbClr val="0070C0"/>
                </a:solidFill>
                <a:latin typeface="微软雅黑" panose="020B0503020204020204" charset="-122"/>
                <a:ea typeface="微软雅黑" panose="020B0503020204020204" charset="-122"/>
              </a:rPr>
              <a:t>语篇功能</a:t>
            </a:r>
            <a:r>
              <a:rPr lang="zh-CN" altLang="en-US" sz="2000" b="1" dirty="0">
                <a:solidFill>
                  <a:srgbClr val="0070C0"/>
                </a:solidFill>
                <a:latin typeface="微软雅黑" panose="020B0503020204020204" charset="-122"/>
                <a:ea typeface="微软雅黑" panose="020B0503020204020204" charset="-122"/>
              </a:rPr>
              <a:t>（</a:t>
            </a:r>
            <a:r>
              <a:rPr lang="en-US" altLang="zh-CN" sz="2000" b="1" dirty="0">
                <a:solidFill>
                  <a:srgbClr val="0070C0"/>
                </a:solidFill>
                <a:latin typeface="微软雅黑" panose="020B0503020204020204" charset="-122"/>
                <a:ea typeface="微软雅黑" panose="020B0503020204020204" charset="-122"/>
              </a:rPr>
              <a:t>Logic</a:t>
            </a:r>
            <a:r>
              <a:rPr lang="zh-CN" altLang="en-US" sz="2000" b="1" dirty="0">
                <a:solidFill>
                  <a:srgbClr val="0070C0"/>
                </a:solidFill>
                <a:latin typeface="微软雅黑" panose="020B0503020204020204" charset="-122"/>
                <a:ea typeface="微软雅黑" panose="020B0503020204020204" charset="-122"/>
              </a:rPr>
              <a:t>）</a:t>
            </a:r>
            <a:r>
              <a:rPr lang="zh-CN" altLang="en-US" sz="1600" b="1" dirty="0">
                <a:solidFill>
                  <a:srgbClr val="0070C0"/>
                </a:solidFill>
                <a:latin typeface="微软雅黑" panose="020B0503020204020204" charset="-122"/>
                <a:ea typeface="微软雅黑" panose="020B0503020204020204" charset="-122"/>
              </a:rPr>
              <a:t>：</a:t>
            </a:r>
            <a:endParaRPr lang="zh-CN" altLang="en-US" sz="1600" b="1" dirty="0">
              <a:solidFill>
                <a:srgbClr val="0070C0"/>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语篇合理建构，因果拓展要点，语言准确丰富</a:t>
            </a:r>
            <a:endParaRPr lang="zh-CN" altLang="en-US" sz="2400" dirty="0"/>
          </a:p>
        </p:txBody>
      </p:sp>
      <p:sp>
        <p:nvSpPr>
          <p:cNvPr id="18" name="文本框 17"/>
          <p:cNvSpPr txBox="1"/>
          <p:nvPr/>
        </p:nvSpPr>
        <p:spPr>
          <a:xfrm>
            <a:off x="5253990" y="1640205"/>
            <a:ext cx="6806565" cy="4258945"/>
          </a:xfrm>
          <a:prstGeom prst="rect">
            <a:avLst/>
          </a:prstGeom>
          <a:noFill/>
        </p:spPr>
        <p:txBody>
          <a:bodyPr wrap="square" rtlCol="0" anchor="t">
            <a:spAutoFit/>
          </a:bodyPr>
          <a:p>
            <a:pPr indent="0" fontAlgn="auto">
              <a:lnSpc>
                <a:spcPts val="2500"/>
              </a:lnSpc>
            </a:pPr>
            <a:r>
              <a:rPr lang="en-US" altLang="zh-CN" sz="2000">
                <a:latin typeface="Times New Roman" panose="02020603050405020304" charset="0"/>
                <a:cs typeface="Times New Roman" panose="02020603050405020304" charset="0"/>
                <a:sym typeface="+mn-ea"/>
              </a:rPr>
              <a:t>    </a:t>
            </a:r>
            <a:r>
              <a:rPr lang="zh-CN" altLang="en-US" sz="2000">
                <a:latin typeface="Times New Roman" panose="02020603050405020304" charset="0"/>
                <a:cs typeface="Times New Roman" panose="02020603050405020304" charset="0"/>
                <a:sym typeface="+mn-ea"/>
              </a:rPr>
              <a:t>这次比赛是一段令人惊叹的历程。除了奖项本身，我还学会了用富有创意的眼光去观察日常生活，并将平凡的校园场景转化为实实在在的温暖。我非常感激我的美术老师在设计过程中给予我的指导。最重要的是，我意识到文化创造力不仅仅在于精美的设计</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它还在于将人们与一个地方背后的故事和情感联系起来。</a:t>
            </a:r>
            <a:endParaRPr lang="zh-CN" altLang="en-US" sz="2000">
              <a:latin typeface="Times New Roman" panose="02020603050405020304" charset="0"/>
              <a:cs typeface="Times New Roman" panose="02020603050405020304" charset="0"/>
              <a:sym typeface="+mn-ea"/>
            </a:endParaRPr>
          </a:p>
          <a:p>
            <a:pPr indent="0" fontAlgn="auto">
              <a:lnSpc>
                <a:spcPts val="2500"/>
              </a:lnSpc>
            </a:pPr>
            <a:r>
              <a:rPr lang="zh-CN" altLang="en-US"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sym typeface="+mn-ea"/>
              </a:rPr>
              <a:t>  This competition has been an amazing journey. Beyond the award itself, I’ve learned to observe daily life with a creative eye and turn trivial campus scenes into tangible warmth. I’m deeply grateful to my art teacher for guiding me through the design process. Most importantly, I’ve realized that cultural creativity isn’t just about beautiful designs—it’s about connecting people with the stories and emotions behind a place.</a:t>
            </a:r>
            <a:endParaRPr lang="en-US" altLang="zh-CN" sz="2000">
              <a:latin typeface="Times New Roman" panose="02020603050405020304" charset="0"/>
              <a:cs typeface="Times New Roman" panose="02020603050405020304" charset="0"/>
              <a:sym typeface="+mn-ea"/>
            </a:endParaRPr>
          </a:p>
        </p:txBody>
      </p:sp>
      <p:sp>
        <p:nvSpPr>
          <p:cNvPr id="25" name="圆角矩形 24"/>
          <p:cNvSpPr/>
          <p:nvPr/>
        </p:nvSpPr>
        <p:spPr>
          <a:xfrm>
            <a:off x="6194425" y="4264660"/>
            <a:ext cx="2320925"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圆角矩形 29"/>
          <p:cNvSpPr/>
          <p:nvPr/>
        </p:nvSpPr>
        <p:spPr>
          <a:xfrm>
            <a:off x="10744835" y="3925570"/>
            <a:ext cx="1166495" cy="311150"/>
          </a:xfrm>
          <a:prstGeom prst="roundRect">
            <a:avLst/>
          </a:prstGeom>
          <a:solidFill>
            <a:srgbClr val="00B0F0">
              <a:alpha val="3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b="1">
              <a:solidFill>
                <a:schemeClr val="tx1"/>
              </a:solidFill>
              <a:latin typeface="微软雅黑" panose="020B0503020204020204" charset="-122"/>
              <a:ea typeface="微软雅黑" panose="020B0503020204020204" charset="-122"/>
            </a:endParaRPr>
          </a:p>
        </p:txBody>
      </p:sp>
      <p:sp>
        <p:nvSpPr>
          <p:cNvPr id="34" name="圆角矩形 33"/>
          <p:cNvSpPr/>
          <p:nvPr/>
        </p:nvSpPr>
        <p:spPr>
          <a:xfrm>
            <a:off x="6055995" y="3614420"/>
            <a:ext cx="1264285" cy="311150"/>
          </a:xfrm>
          <a:prstGeom prst="roundRect">
            <a:avLst/>
          </a:prstGeom>
          <a:solidFill>
            <a:srgbClr val="FFFF00">
              <a:alpha val="3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 </a:t>
            </a:r>
            <a:endParaRPr lang="en-US" altLang="zh-CN" b="1">
              <a:solidFill>
                <a:schemeClr val="dk1"/>
              </a:solidFill>
              <a:latin typeface="微软雅黑" panose="020B0503020204020204" charset="-122"/>
              <a:ea typeface="微软雅黑" panose="020B0503020204020204" charset="-122"/>
              <a:sym typeface="+mn-ea"/>
            </a:endParaRPr>
          </a:p>
        </p:txBody>
      </p:sp>
      <p:sp>
        <p:nvSpPr>
          <p:cNvPr id="14" name="圆角矩形 13"/>
          <p:cNvSpPr/>
          <p:nvPr/>
        </p:nvSpPr>
        <p:spPr>
          <a:xfrm>
            <a:off x="5301615" y="3953510"/>
            <a:ext cx="1264285" cy="311150"/>
          </a:xfrm>
          <a:prstGeom prst="roundRect">
            <a:avLst/>
          </a:prstGeom>
          <a:solidFill>
            <a:srgbClr val="FFFF00">
              <a:alpha val="3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 </a:t>
            </a:r>
            <a:endParaRPr lang="en-US" altLang="zh-CN" b="1">
              <a:solidFill>
                <a:schemeClr val="dk1"/>
              </a:solidFill>
              <a:latin typeface="微软雅黑" panose="020B0503020204020204" charset="-122"/>
              <a:ea typeface="微软雅黑" panose="020B0503020204020204" charset="-122"/>
              <a:sym typeface="+mn-ea"/>
            </a:endParaRPr>
          </a:p>
        </p:txBody>
      </p:sp>
      <p:sp>
        <p:nvSpPr>
          <p:cNvPr id="16" name="圆角矩形 15"/>
          <p:cNvSpPr/>
          <p:nvPr/>
        </p:nvSpPr>
        <p:spPr>
          <a:xfrm>
            <a:off x="9906635" y="4926965"/>
            <a:ext cx="2004060"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圆角矩形 16"/>
          <p:cNvSpPr/>
          <p:nvPr/>
        </p:nvSpPr>
        <p:spPr>
          <a:xfrm>
            <a:off x="5434330" y="5545455"/>
            <a:ext cx="4384675"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ppt_y</p:attrName>
                                        </p:attrNameLst>
                                      </p:cBhvr>
                                      <p:tavLst>
                                        <p:tav tm="0">
                                          <p:val>
                                            <p:strVal val="#ppt_y+#ppt_h*1.125000"/>
                                          </p:val>
                                        </p:tav>
                                        <p:tav tm="100000">
                                          <p:val>
                                            <p:strVal val="#ppt_y"/>
                                          </p:val>
                                        </p:tav>
                                      </p:tavLst>
                                    </p:anim>
                                    <p:animEffect transition="in" filter="wipe(up)">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ppt_y</p:attrName>
                                        </p:attrNameLst>
                                      </p:cBhvr>
                                      <p:tavLst>
                                        <p:tav tm="0">
                                          <p:val>
                                            <p:strVal val="#ppt_y+#ppt_h*1.125000"/>
                                          </p:val>
                                        </p:tav>
                                        <p:tav tm="100000">
                                          <p:val>
                                            <p:strVal val="#ppt_y"/>
                                          </p:val>
                                        </p:tav>
                                      </p:tavLst>
                                    </p:anim>
                                    <p:animEffect transition="in" filter="wipe(up)">
                                      <p:cBhvr>
                                        <p:cTn id="28" dur="500"/>
                                        <p:tgtEl>
                                          <p:spTgt spid="34"/>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19" grpId="1" animBg="1"/>
      <p:bldP spid="23" grpId="1" animBg="1"/>
      <p:bldP spid="24" grpId="1" animBg="1"/>
      <p:bldP spid="33" grpId="1" animBg="1"/>
      <p:bldP spid="35" grpId="1" animBg="1"/>
      <p:bldP spid="36" grpId="1" animBg="1"/>
      <p:bldP spid="37" grpId="1" animBg="1"/>
      <p:bldP spid="25" grpId="0" bldLvl="0" animBg="1"/>
      <p:bldP spid="25" grpId="1" animBg="1"/>
      <p:bldP spid="30" grpId="0" bldLvl="0" animBg="1"/>
      <p:bldP spid="30" grpId="1" animBg="1"/>
      <p:bldP spid="4" grpId="1" animBg="1"/>
      <p:bldP spid="34" grpId="0" bldLvl="0" animBg="1"/>
      <p:bldP spid="34" grpId="1" animBg="1"/>
      <p:bldP spid="14" grpId="0" bldLvl="0" animBg="1"/>
      <p:bldP spid="14" grpId="1" animBg="1"/>
      <p:bldP spid="16" grpId="0" bldLvl="0" animBg="1"/>
      <p:bldP spid="16" grpId="1" animBg="1"/>
      <p:bldP spid="17" grpId="0" bldLvl="0" animBg="1"/>
      <p:bldP spid="1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收获与感想</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Aim+Logic+Empathy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a:p>
            <a:pPr algn="ct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a:p>
            <a:pPr algn="ct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主</a:t>
                      </a:r>
                      <a:r>
                        <a:rPr lang="zh-CN" altLang="en-US" sz="2000">
                          <a:solidFill>
                            <a:schemeClr val="tx1"/>
                          </a:solidFill>
                          <a:latin typeface="微软雅黑" panose="020B0503020204020204" charset="-122"/>
                          <a:ea typeface="微软雅黑" panose="020B0503020204020204" charset="-122"/>
                          <a:sym typeface="+mn-ea"/>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Aim</a:t>
                      </a:r>
                      <a:r>
                        <a:rPr lang="zh-CN" altLang="en-US" sz="2000">
                          <a:noFill/>
                          <a:latin typeface="微软雅黑" panose="020B0503020204020204" charset="-122"/>
                          <a:ea typeface="微软雅黑" panose="020B0503020204020204" charset="-122"/>
                        </a:rPr>
                        <a:t>旨</a:t>
                      </a:r>
                      <a:endParaRPr lang="en-US" altLang="zh-CN" sz="2000">
                        <a:no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L</a:t>
                      </a:r>
                      <a:r>
                        <a:rPr lang="zh-CN" altLang="en-US" sz="2000">
                          <a:solidFill>
                            <a:srgbClr val="002060"/>
                          </a:solidFill>
                          <a:sym typeface="+mn-ea"/>
                        </a:rPr>
                        <a:t>ogic</a:t>
                      </a:r>
                      <a:r>
                        <a:rPr lang="en-US" altLang="zh-CN" sz="2000">
                          <a:solidFill>
                            <a:srgbClr val="002060"/>
                          </a:solidFill>
                          <a:sym typeface="+mn-ea"/>
                        </a:rPr>
                        <a:t> </a:t>
                      </a:r>
                      <a:r>
                        <a:rPr lang="zh-CN" altLang="en-US" sz="2000">
                          <a:noFill/>
                          <a:latin typeface="微软雅黑" panose="020B0503020204020204" charset="-122"/>
                          <a:ea typeface="微软雅黑" panose="020B0503020204020204" charset="-122"/>
                        </a:rPr>
                        <a:t>建</a:t>
                      </a:r>
                      <a:r>
                        <a:rPr lang="en-US" altLang="zh-CN" sz="2000">
                          <a:noFill/>
                          <a:sym typeface="+mn-ea"/>
                        </a:rPr>
                        <a:t> </a:t>
                      </a:r>
                      <a:endParaRPr lang="en-US" altLang="zh-CN" sz="2000">
                        <a:no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Empathy</a:t>
                      </a:r>
                      <a:endParaRPr lang="en-US" altLang="zh-CN" sz="2000">
                        <a:no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554605" cy="1704340"/>
          </a:xfrm>
          <a:prstGeom prst="rect">
            <a:avLst/>
          </a:prstGeom>
        </p:spPr>
      </p:pic>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9" name="文本框 18"/>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23" name="圆角矩形 22"/>
          <p:cNvSpPr/>
          <p:nvPr/>
        </p:nvSpPr>
        <p:spPr>
          <a:xfrm>
            <a:off x="3027680" y="2153285"/>
            <a:ext cx="2317115" cy="45402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dk1"/>
                </a:solidFill>
                <a:latin typeface="微软雅黑" panose="020B0503020204020204" charset="-122"/>
                <a:ea typeface="微软雅黑" panose="020B0503020204020204" charset="-122"/>
                <a:sym typeface="+mn-ea"/>
              </a:rPr>
              <a:t>Campus Culture</a:t>
            </a:r>
            <a:endParaRPr lang="zh-CN" altLang="en-US"/>
          </a:p>
        </p:txBody>
      </p:sp>
      <p:sp>
        <p:nvSpPr>
          <p:cNvPr id="24" name="圆角矩形 23"/>
          <p:cNvSpPr/>
          <p:nvPr/>
        </p:nvSpPr>
        <p:spPr>
          <a:xfrm>
            <a:off x="2984500" y="3778250"/>
            <a:ext cx="2317115" cy="454025"/>
          </a:xfrm>
          <a:prstGeom prst="roundRect">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Creative Product</a:t>
            </a:r>
            <a:endParaRPr lang="zh-CN" altLang="en-US"/>
          </a:p>
        </p:txBody>
      </p:sp>
      <p:sp>
        <p:nvSpPr>
          <p:cNvPr id="33" name="加号 32"/>
          <p:cNvSpPr/>
          <p:nvPr/>
        </p:nvSpPr>
        <p:spPr>
          <a:xfrm>
            <a:off x="3840480" y="3037840"/>
            <a:ext cx="377190" cy="310515"/>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加号 34"/>
          <p:cNvSpPr/>
          <p:nvPr/>
        </p:nvSpPr>
        <p:spPr>
          <a:xfrm>
            <a:off x="3762375" y="4639945"/>
            <a:ext cx="377190" cy="310515"/>
          </a:xfrm>
          <a:prstGeom prst="mathPlus">
            <a:avLst/>
          </a:prstGeom>
          <a:solidFill>
            <a:srgbClr val="00B0F0"/>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圆角矩形 35"/>
          <p:cNvSpPr/>
          <p:nvPr/>
        </p:nvSpPr>
        <p:spPr>
          <a:xfrm>
            <a:off x="2984500" y="5238115"/>
            <a:ext cx="2317115" cy="454025"/>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 Award</a:t>
            </a:r>
            <a:r>
              <a:rPr lang="en-US" altLang="en-US" b="1">
                <a:solidFill>
                  <a:schemeClr val="dk1"/>
                </a:solidFill>
                <a:latin typeface="微软雅黑" panose="020B0503020204020204" charset="-122"/>
                <a:ea typeface="微软雅黑" panose="020B0503020204020204" charset="-122"/>
                <a:sym typeface="+mn-ea"/>
              </a:rPr>
              <a:t>­</a:t>
            </a:r>
            <a:r>
              <a:rPr lang="en-US" altLang="zh-CN" b="1">
                <a:solidFill>
                  <a:schemeClr val="dk1"/>
                </a:solidFill>
                <a:latin typeface="微软雅黑" panose="020B0503020204020204" charset="-122"/>
                <a:ea typeface="微软雅黑" panose="020B0503020204020204" charset="-122"/>
                <a:sym typeface="+mn-ea"/>
              </a:rPr>
              <a:t>winning  </a:t>
            </a:r>
            <a:endParaRPr lang="zh-CN" altLang="en-US"/>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4" name="文本框 3"/>
          <p:cNvSpPr txBox="1"/>
          <p:nvPr/>
        </p:nvSpPr>
        <p:spPr>
          <a:xfrm>
            <a:off x="611505" y="4348480"/>
            <a:ext cx="1204595" cy="368300"/>
          </a:xfrm>
          <a:prstGeom prst="rect">
            <a:avLst/>
          </a:prstGeom>
          <a:solidFill>
            <a:srgbClr val="7030A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grpSp>
        <p:nvGrpSpPr>
          <p:cNvPr id="22" name="组合 21"/>
          <p:cNvGrpSpPr/>
          <p:nvPr/>
        </p:nvGrpSpPr>
        <p:grpSpPr>
          <a:xfrm>
            <a:off x="4673341" y="6024944"/>
            <a:ext cx="1059417" cy="846935"/>
            <a:chOff x="477164" y="3023248"/>
            <a:chExt cx="898272" cy="718110"/>
          </a:xfrm>
        </p:grpSpPr>
        <p:pic>
          <p:nvPicPr>
            <p:cNvPr id="5" name="图片 4" descr="未标题-2.png"/>
            <p:cNvPicPr>
              <a:picLocks noChangeAspect="1"/>
            </p:cNvPicPr>
            <p:nvPr>
              <p:custDataLst>
                <p:tags r:id="rId7"/>
              </p:custDataLst>
            </p:nvPr>
          </p:nvPicPr>
          <p:blipFill>
            <a:blip r:embed="rId8" cstate="print"/>
            <a:stretch>
              <a:fillRect/>
            </a:stretch>
          </p:blipFill>
          <p:spPr>
            <a:xfrm>
              <a:off x="477164" y="3023248"/>
              <a:ext cx="898272" cy="718110"/>
            </a:xfrm>
            <a:prstGeom prst="rect">
              <a:avLst/>
            </a:prstGeom>
          </p:spPr>
        </p:pic>
        <p:sp>
          <p:nvSpPr>
            <p:cNvPr id="9" name="Text Box 70"/>
            <p:cNvSpPr txBox="1">
              <a:spLocks noChangeArrowheads="1"/>
            </p:cNvSpPr>
            <p:nvPr>
              <p:custDataLst>
                <p:tags r:id="rId9"/>
              </p:custDataLst>
            </p:nvPr>
          </p:nvSpPr>
          <p:spPr bwMode="gray">
            <a:xfrm>
              <a:off x="714348" y="3143254"/>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3</a:t>
              </a:r>
              <a:endParaRPr lang="en-US" altLang="zh-CN" sz="3200" kern="0" dirty="0">
                <a:solidFill>
                  <a:srgbClr val="000000"/>
                </a:solidFill>
              </a:endParaRPr>
            </a:p>
          </p:txBody>
        </p:sp>
      </p:grpSp>
      <p:pic>
        <p:nvPicPr>
          <p:cNvPr id="12" name="图片 11" descr="未标题-2.png"/>
          <p:cNvPicPr>
            <a:picLocks noChangeAspect="1"/>
          </p:cNvPicPr>
          <p:nvPr>
            <p:custDataLst>
              <p:tags r:id="rId10"/>
            </p:custDataLst>
          </p:nvPr>
        </p:nvPicPr>
        <p:blipFill>
          <a:blip r:embed="rId11" cstate="print"/>
          <a:stretch>
            <a:fillRect/>
          </a:stretch>
        </p:blipFill>
        <p:spPr>
          <a:xfrm>
            <a:off x="5612130" y="5856605"/>
            <a:ext cx="6839585" cy="1127760"/>
          </a:xfrm>
          <a:prstGeom prst="rect">
            <a:avLst/>
          </a:prstGeom>
        </p:spPr>
      </p:pic>
      <p:sp>
        <p:nvSpPr>
          <p:cNvPr id="13" name="TextBox 22"/>
          <p:cNvSpPr txBox="1"/>
          <p:nvPr>
            <p:custDataLst>
              <p:tags r:id="rId12"/>
            </p:custDataLst>
          </p:nvPr>
        </p:nvSpPr>
        <p:spPr>
          <a:xfrm>
            <a:off x="7077075" y="6027420"/>
            <a:ext cx="4677410" cy="674370"/>
          </a:xfrm>
          <a:prstGeom prst="rect">
            <a:avLst/>
          </a:prstGeom>
          <a:noFill/>
        </p:spPr>
        <p:txBody>
          <a:bodyPr wrap="square" lIns="121917" tIns="60958" rIns="121917" bIns="60958" rtlCol="0">
            <a:spAutoFit/>
          </a:bodyPr>
          <a:lstStyle/>
          <a:p>
            <a:pPr lvl="0"/>
            <a:r>
              <a:rPr lang="zh-CN" altLang="en-US" sz="1600" b="1" dirty="0">
                <a:solidFill>
                  <a:srgbClr val="0070C0"/>
                </a:solidFill>
                <a:latin typeface="微软雅黑" panose="020B0503020204020204" charset="-122"/>
                <a:ea typeface="微软雅黑" panose="020B0503020204020204" charset="-122"/>
              </a:rPr>
              <a:t>语篇功能</a:t>
            </a:r>
            <a:r>
              <a:rPr lang="zh-CN" altLang="en-US" sz="2000" b="1" dirty="0">
                <a:solidFill>
                  <a:srgbClr val="0070C0"/>
                </a:solidFill>
                <a:latin typeface="微软雅黑" panose="020B0503020204020204" charset="-122"/>
                <a:ea typeface="微软雅黑" panose="020B0503020204020204" charset="-122"/>
              </a:rPr>
              <a:t>（</a:t>
            </a:r>
            <a:r>
              <a:rPr lang="en-US" altLang="zh-CN" sz="2000" b="1" dirty="0">
                <a:solidFill>
                  <a:srgbClr val="0070C0"/>
                </a:solidFill>
                <a:latin typeface="微软雅黑" panose="020B0503020204020204" charset="-122"/>
                <a:ea typeface="微软雅黑" panose="020B0503020204020204" charset="-122"/>
              </a:rPr>
              <a:t>Logic</a:t>
            </a:r>
            <a:r>
              <a:rPr lang="zh-CN" altLang="en-US" sz="2000" b="1" dirty="0">
                <a:solidFill>
                  <a:srgbClr val="0070C0"/>
                </a:solidFill>
                <a:latin typeface="微软雅黑" panose="020B0503020204020204" charset="-122"/>
                <a:ea typeface="微软雅黑" panose="020B0503020204020204" charset="-122"/>
              </a:rPr>
              <a:t>）</a:t>
            </a:r>
            <a:r>
              <a:rPr lang="zh-CN" altLang="en-US" sz="1600" b="1" dirty="0">
                <a:solidFill>
                  <a:srgbClr val="0070C0"/>
                </a:solidFill>
                <a:latin typeface="微软雅黑" panose="020B0503020204020204" charset="-122"/>
                <a:ea typeface="微软雅黑" panose="020B0503020204020204" charset="-122"/>
              </a:rPr>
              <a:t>：</a:t>
            </a:r>
            <a:endParaRPr lang="zh-CN" altLang="en-US" sz="1600" b="1" dirty="0">
              <a:solidFill>
                <a:srgbClr val="0070C0"/>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语篇合理建构，因果拓展要点，语言准确丰富</a:t>
            </a:r>
            <a:endParaRPr lang="zh-CN" altLang="en-US" sz="2400" dirty="0"/>
          </a:p>
        </p:txBody>
      </p:sp>
      <p:sp>
        <p:nvSpPr>
          <p:cNvPr id="18" name="文本框 17"/>
          <p:cNvSpPr txBox="1"/>
          <p:nvPr/>
        </p:nvSpPr>
        <p:spPr>
          <a:xfrm>
            <a:off x="5253990" y="1753870"/>
            <a:ext cx="6712585" cy="3938270"/>
          </a:xfrm>
          <a:prstGeom prst="rect">
            <a:avLst/>
          </a:prstGeom>
          <a:noFill/>
        </p:spPr>
        <p:txBody>
          <a:bodyPr wrap="square" rtlCol="0" anchor="t">
            <a:spAutoFit/>
          </a:bodyPr>
          <a:p>
            <a:pPr indent="0" algn="just" fontAlgn="auto">
              <a:lnSpc>
                <a:spcPts val="2500"/>
              </a:lnSpc>
            </a:pPr>
            <a:r>
              <a:rPr lang="en-US" altLang="zh-CN" sz="2000">
                <a:latin typeface="Times New Roman" panose="02020603050405020304" charset="0"/>
                <a:cs typeface="Times New Roman" panose="02020603050405020304" charset="0"/>
                <a:sym typeface="+mn-ea"/>
              </a:rPr>
              <a:t>     </a:t>
            </a:r>
            <a:r>
              <a:rPr lang="zh-CN" altLang="en-US" sz="2000">
                <a:latin typeface="Times New Roman" panose="02020603050405020304" charset="0"/>
                <a:cs typeface="Times New Roman" panose="02020603050405020304" charset="0"/>
                <a:sym typeface="+mn-ea"/>
              </a:rPr>
              <a:t>这次比赛为我们提供了一个绝佳的平台，能够激发我们学生对创造力的浓厚兴趣</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热情。这个过程不仅充满乐趣、富有教育意义且能让人重拾生活的信心，而且还让我更加欣赏我们学校独特的风景和无价的人文魅力。</a:t>
            </a:r>
            <a:endParaRPr lang="zh-CN" altLang="en-US" sz="2000">
              <a:latin typeface="Times New Roman" panose="02020603050405020304" charset="0"/>
              <a:cs typeface="Times New Roman" panose="02020603050405020304" charset="0"/>
              <a:sym typeface="+mn-ea"/>
            </a:endParaRPr>
          </a:p>
          <a:p>
            <a:pPr indent="0" algn="just" fontAlgn="auto">
              <a:lnSpc>
                <a:spcPts val="2500"/>
              </a:lnSpc>
            </a:pPr>
            <a:endParaRPr lang="zh-CN" altLang="en-US" sz="2000">
              <a:latin typeface="Times New Roman" panose="02020603050405020304" charset="0"/>
              <a:cs typeface="Times New Roman" panose="02020603050405020304" charset="0"/>
              <a:sym typeface="+mn-ea"/>
            </a:endParaRPr>
          </a:p>
          <a:p>
            <a:pPr indent="0" algn="just" fontAlgn="auto">
              <a:lnSpc>
                <a:spcPts val="2500"/>
              </a:lnSpc>
            </a:pPr>
            <a:r>
              <a:rPr lang="zh-CN" altLang="en-US"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sym typeface="+mn-ea"/>
              </a:rPr>
              <a:t>  This competition provide a </a:t>
            </a:r>
            <a:r>
              <a:rPr lang="en-US" altLang="zh-CN" sz="2000" u="sng">
                <a:latin typeface="Times New Roman" panose="02020603050405020304" charset="0"/>
                <a:cs typeface="Times New Roman" panose="02020603050405020304" charset="0"/>
                <a:sym typeface="+mn-ea"/>
              </a:rPr>
              <a:t>fantastic/ splendid/ stunning/ brilliant/ superb</a:t>
            </a:r>
            <a:r>
              <a:rPr lang="en-US" altLang="zh-CN" sz="2000">
                <a:latin typeface="Times New Roman" panose="02020603050405020304" charset="0"/>
                <a:cs typeface="Times New Roman" panose="02020603050405020304" charset="0"/>
                <a:sym typeface="+mn-ea"/>
              </a:rPr>
              <a:t> platform to stimulate/ spark/ trigger/ fuel/ arouse us students </a:t>
            </a:r>
            <a:r>
              <a:rPr lang="en-US" altLang="zh-CN" sz="2000" u="sng">
                <a:latin typeface="Times New Roman" panose="02020603050405020304" charset="0"/>
                <a:cs typeface="Times New Roman" panose="02020603050405020304" charset="0"/>
                <a:sym typeface="+mn-ea"/>
              </a:rPr>
              <a:t>intrigue in</a:t>
            </a:r>
            <a:r>
              <a:rPr lang="en-US" altLang="zh-CN" sz="2000">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passion for</a:t>
            </a:r>
            <a:r>
              <a:rPr lang="en-US" altLang="zh-CN" sz="2000">
                <a:latin typeface="Times New Roman" panose="02020603050405020304" charset="0"/>
                <a:cs typeface="Times New Roman" panose="02020603050405020304" charset="0"/>
                <a:sym typeface="+mn-ea"/>
              </a:rPr>
              <a:t> creativity.This process</a:t>
            </a:r>
            <a:r>
              <a:rPr lang="en-US" altLang="en-US"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sym typeface="+mn-ea"/>
              </a:rPr>
              <a:t>is not only a fun, educational and life-affirming episode but also deepens my appreciation for</a:t>
            </a:r>
            <a:r>
              <a:rPr lang="en-US" altLang="en-US"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sym typeface="+mn-ea"/>
              </a:rPr>
              <a:t>our school's exceptional scenery and invaluable humanistic charm.</a:t>
            </a:r>
            <a:endParaRPr lang="en-US" altLang="zh-CN" sz="2000">
              <a:latin typeface="Times New Roman" panose="02020603050405020304" charset="0"/>
              <a:cs typeface="Times New Roman" panose="02020603050405020304" charset="0"/>
              <a:sym typeface="+mn-ea"/>
            </a:endParaRPr>
          </a:p>
          <a:p>
            <a:pPr indent="0" algn="just" fontAlgn="auto">
              <a:lnSpc>
                <a:spcPts val="2500"/>
              </a:lnSpc>
            </a:pPr>
            <a:endParaRPr lang="en-US" altLang="zh-CN" sz="2000">
              <a:latin typeface="Times New Roman" panose="02020603050405020304" charset="0"/>
              <a:cs typeface="Times New Roman" panose="02020603050405020304" charset="0"/>
              <a:sym typeface="+mn-ea"/>
            </a:endParaRPr>
          </a:p>
        </p:txBody>
      </p:sp>
      <p:sp>
        <p:nvSpPr>
          <p:cNvPr id="25" name="圆角矩形 24"/>
          <p:cNvSpPr/>
          <p:nvPr/>
        </p:nvSpPr>
        <p:spPr>
          <a:xfrm>
            <a:off x="7449820" y="4405630"/>
            <a:ext cx="3495040"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圆角矩形 29"/>
          <p:cNvSpPr/>
          <p:nvPr/>
        </p:nvSpPr>
        <p:spPr>
          <a:xfrm>
            <a:off x="10240645" y="4037330"/>
            <a:ext cx="1166495" cy="311150"/>
          </a:xfrm>
          <a:prstGeom prst="roundRect">
            <a:avLst/>
          </a:prstGeom>
          <a:solidFill>
            <a:srgbClr val="00B0F0">
              <a:alpha val="3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b="1">
              <a:solidFill>
                <a:schemeClr val="tx1"/>
              </a:solidFill>
              <a:latin typeface="微软雅黑" panose="020B0503020204020204" charset="-122"/>
              <a:ea typeface="微软雅黑" panose="020B0503020204020204" charset="-122"/>
            </a:endParaRPr>
          </a:p>
        </p:txBody>
      </p:sp>
      <p:sp>
        <p:nvSpPr>
          <p:cNvPr id="34" name="圆角矩形 33"/>
          <p:cNvSpPr/>
          <p:nvPr/>
        </p:nvSpPr>
        <p:spPr>
          <a:xfrm>
            <a:off x="6096000" y="3429000"/>
            <a:ext cx="1264285" cy="311150"/>
          </a:xfrm>
          <a:prstGeom prst="roundRect">
            <a:avLst/>
          </a:prstGeom>
          <a:solidFill>
            <a:srgbClr val="FFFF00">
              <a:alpha val="3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 </a:t>
            </a:r>
            <a:endParaRPr lang="en-US" altLang="zh-CN" b="1">
              <a:solidFill>
                <a:schemeClr val="dk1"/>
              </a:solidFill>
              <a:latin typeface="微软雅黑" panose="020B0503020204020204" charset="-122"/>
              <a:ea typeface="微软雅黑" panose="020B0503020204020204" charset="-122"/>
              <a:sym typeface="+mn-ea"/>
            </a:endParaRPr>
          </a:p>
        </p:txBody>
      </p:sp>
      <p:sp>
        <p:nvSpPr>
          <p:cNvPr id="14" name="圆角矩形 13"/>
          <p:cNvSpPr/>
          <p:nvPr/>
        </p:nvSpPr>
        <p:spPr>
          <a:xfrm>
            <a:off x="5253990" y="4348480"/>
            <a:ext cx="904875" cy="311150"/>
          </a:xfrm>
          <a:prstGeom prst="roundRect">
            <a:avLst/>
          </a:prstGeom>
          <a:solidFill>
            <a:srgbClr val="FFFF00">
              <a:alpha val="3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 </a:t>
            </a:r>
            <a:endParaRPr lang="en-US" altLang="zh-CN" b="1">
              <a:solidFill>
                <a:schemeClr val="dk1"/>
              </a:solidFill>
              <a:latin typeface="微软雅黑" panose="020B0503020204020204" charset="-122"/>
              <a:ea typeface="微软雅黑" panose="020B0503020204020204" charset="-122"/>
              <a:sym typeface="+mn-ea"/>
            </a:endParaRPr>
          </a:p>
        </p:txBody>
      </p:sp>
      <p:sp>
        <p:nvSpPr>
          <p:cNvPr id="16" name="圆角矩形 15"/>
          <p:cNvSpPr/>
          <p:nvPr/>
        </p:nvSpPr>
        <p:spPr>
          <a:xfrm>
            <a:off x="9819005" y="4716780"/>
            <a:ext cx="2004060"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圆角矩形 16"/>
          <p:cNvSpPr/>
          <p:nvPr/>
        </p:nvSpPr>
        <p:spPr>
          <a:xfrm>
            <a:off x="5407025" y="5027930"/>
            <a:ext cx="4384675" cy="311150"/>
          </a:xfrm>
          <a:prstGeom prst="roundRect">
            <a:avLst/>
          </a:prstGeom>
          <a:solidFill>
            <a:schemeClr val="bg2">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ppt_y</p:attrName>
                                        </p:attrNameLst>
                                      </p:cBhvr>
                                      <p:tavLst>
                                        <p:tav tm="0">
                                          <p:val>
                                            <p:strVal val="#ppt_y+#ppt_h*1.125000"/>
                                          </p:val>
                                        </p:tav>
                                        <p:tav tm="100000">
                                          <p:val>
                                            <p:strVal val="#ppt_y"/>
                                          </p:val>
                                        </p:tav>
                                      </p:tavLst>
                                    </p:anim>
                                    <p:animEffect transition="in" filter="wipe(up)">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ppt_y</p:attrName>
                                        </p:attrNameLst>
                                      </p:cBhvr>
                                      <p:tavLst>
                                        <p:tav tm="0">
                                          <p:val>
                                            <p:strVal val="#ppt_y+#ppt_h*1.125000"/>
                                          </p:val>
                                        </p:tav>
                                        <p:tav tm="100000">
                                          <p:val>
                                            <p:strVal val="#ppt_y"/>
                                          </p:val>
                                        </p:tav>
                                      </p:tavLst>
                                    </p:anim>
                                    <p:animEffect transition="in" filter="wipe(up)">
                                      <p:cBhvr>
                                        <p:cTn id="28" dur="500"/>
                                        <p:tgtEl>
                                          <p:spTgt spid="34"/>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19" grpId="1" animBg="1"/>
      <p:bldP spid="23" grpId="1" animBg="1"/>
      <p:bldP spid="24" grpId="1" animBg="1"/>
      <p:bldP spid="33" grpId="1" animBg="1"/>
      <p:bldP spid="35" grpId="1" animBg="1"/>
      <p:bldP spid="36" grpId="1" animBg="1"/>
      <p:bldP spid="37" grpId="1" animBg="1"/>
      <p:bldP spid="25" grpId="0" bldLvl="0" animBg="1"/>
      <p:bldP spid="25" grpId="1" animBg="1"/>
      <p:bldP spid="30" grpId="0" bldLvl="0" animBg="1"/>
      <p:bldP spid="30" grpId="1" animBg="1"/>
      <p:bldP spid="4" grpId="1" animBg="1"/>
      <p:bldP spid="34" grpId="0" bldLvl="0" animBg="1"/>
      <p:bldP spid="34" grpId="1" animBg="1"/>
      <p:bldP spid="14" grpId="0" bldLvl="0" animBg="1"/>
      <p:bldP spid="14" grpId="1" animBg="1"/>
      <p:bldP spid="16" grpId="0" bldLvl="0" animBg="1"/>
      <p:bldP spid="16" grpId="1" animBg="1"/>
      <p:bldP spid="17" grpId="0" bldLvl="0" animBg="1"/>
      <p:bldP spid="1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sp>
        <p:nvSpPr>
          <p:cNvPr id="9" name="文本框 8"/>
          <p:cNvSpPr txBox="1"/>
          <p:nvPr/>
        </p:nvSpPr>
        <p:spPr>
          <a:xfrm>
            <a:off x="2955290" y="1667510"/>
            <a:ext cx="6096000" cy="645160"/>
          </a:xfrm>
          <a:prstGeom prst="rect">
            <a:avLst/>
          </a:prstGeom>
          <a:noFill/>
        </p:spPr>
        <p:txBody>
          <a:bodyPr wrap="square" rtlCol="0" anchor="t">
            <a:spAutoFit/>
          </a:bodyPr>
          <a:p>
            <a:r>
              <a:rPr lang="en-US" altLang="zh-CN" i="1">
                <a:solidFill>
                  <a:srgbClr val="0070C0"/>
                </a:solidFill>
              </a:rPr>
              <a:t>Dear teachers and fellow students,</a:t>
            </a:r>
            <a:endParaRPr lang="en-US" altLang="zh-CN" i="1">
              <a:solidFill>
                <a:srgbClr val="0070C0"/>
              </a:solidFill>
            </a:endParaRPr>
          </a:p>
          <a:p>
            <a:r>
              <a:rPr lang="en-US" altLang="zh-CN" i="1">
                <a:solidFill>
                  <a:srgbClr val="0070C0"/>
                </a:solidFill>
              </a:rPr>
              <a:t>          It is my great honor to stand here today</a:t>
            </a:r>
            <a:r>
              <a:rPr lang="en-US" altLang="zh-CN">
                <a:solidFill>
                  <a:srgbClr val="0070C0"/>
                </a:solidFill>
              </a:rPr>
              <a:t>.</a:t>
            </a:r>
            <a:endParaRPr lang="en-US" altLang="zh-CN">
              <a:solidFill>
                <a:srgbClr val="0070C0"/>
              </a:solidFill>
            </a:endParaRPr>
          </a:p>
        </p:txBody>
      </p:sp>
      <p:sp>
        <p:nvSpPr>
          <p:cNvPr id="4" name="文本框 3"/>
          <p:cNvSpPr txBox="1"/>
          <p:nvPr/>
        </p:nvSpPr>
        <p:spPr>
          <a:xfrm>
            <a:off x="2955290" y="2257425"/>
            <a:ext cx="8956675" cy="352806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rPr>
              <a:t>    1. </a:t>
            </a:r>
            <a:r>
              <a:rPr lang="en-US" altLang="zh-CN" i="1">
                <a:solidFill>
                  <a:srgbClr val="0070C0"/>
                </a:solidFill>
                <a:sym typeface="+mn-ea"/>
              </a:rPr>
              <a:t>It is my great honor to stand here today</a:t>
            </a:r>
            <a:r>
              <a:rPr lang="en-US" altLang="zh-CN" sz="2000">
                <a:latin typeface="Times New Roman" panose="02020603050405020304" charset="0"/>
                <a:cs typeface="Times New Roman" panose="02020603050405020304" charset="0"/>
              </a:rPr>
              <a:t>. </a:t>
            </a:r>
            <a:r>
              <a:rPr lang="en-US" altLang="zh-CN" sz="2000">
                <a:noFill/>
                <a:latin typeface="Times New Roman" panose="02020603050405020304" charset="0"/>
                <a:cs typeface="Times New Roman" panose="02020603050405020304" charset="0"/>
              </a:rPr>
              <a:t>Your recognition means a lot to me.</a:t>
            </a:r>
            <a:endParaRPr lang="en-US" altLang="zh-CN" sz="2000">
              <a:no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你们</a:t>
            </a:r>
            <a:r>
              <a:rPr lang="zh-CN" altLang="en-US" sz="2000">
                <a:latin typeface="Times New Roman" panose="02020603050405020304" charset="0"/>
                <a:cs typeface="Times New Roman" panose="02020603050405020304" charset="0"/>
                <a:sym typeface="+mn-ea"/>
              </a:rPr>
              <a:t>的认可对我意义重大。</a:t>
            </a:r>
            <a:endParaRPr lang="zh-CN" altLang="en-US" sz="2000">
              <a:latin typeface="Times New Roman" panose="02020603050405020304" charset="0"/>
              <a:cs typeface="Times New Roman" panose="02020603050405020304" charset="0"/>
              <a:sym typeface="+mn-ea"/>
            </a:endParaRPr>
          </a:p>
          <a:p>
            <a:pPr indent="0" fontAlgn="auto">
              <a:lnSpc>
                <a:spcPts val="1400"/>
              </a:lnSpc>
            </a:pP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2. </a:t>
            </a:r>
            <a:r>
              <a:rPr lang="en-US" altLang="zh-CN" i="1">
                <a:solidFill>
                  <a:srgbClr val="0070C0"/>
                </a:solidFill>
                <a:sym typeface="+mn-ea"/>
              </a:rPr>
              <a:t>It is my great honor to stand here today</a:t>
            </a:r>
            <a:r>
              <a:rPr lang="en-US" altLang="zh-CN">
                <a:solidFill>
                  <a:srgbClr val="0070C0"/>
                </a:solidFill>
                <a:sym typeface="+mn-ea"/>
              </a:rPr>
              <a:t>.</a:t>
            </a:r>
            <a:r>
              <a:rPr lang="en-US" altLang="zh-CN" sz="2000">
                <a:noFill/>
                <a:latin typeface="Times New Roman" panose="02020603050405020304" charset="0"/>
                <a:cs typeface="Times New Roman" panose="02020603050405020304" charset="0"/>
              </a:rPr>
              <a:t>Please allow me to extend my heartfelt thanks to your appreciation and recognition.</a:t>
            </a:r>
            <a:endParaRPr lang="en-US" altLang="zh-CN" sz="2000">
              <a:no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sym typeface="+mn-ea"/>
              </a:rPr>
              <a:t>请允许我向你们的赞赏与认可致以衷心的感谢。</a:t>
            </a:r>
            <a:endParaRPr lang="zh-CN" altLang="en-US" sz="2000">
              <a:latin typeface="Times New Roman" panose="02020603050405020304" charset="0"/>
              <a:cs typeface="Times New Roman" panose="02020603050405020304" charset="0"/>
              <a:sym typeface="+mn-ea"/>
            </a:endParaRPr>
          </a:p>
          <a:p>
            <a:pPr indent="0" fontAlgn="auto">
              <a:lnSpc>
                <a:spcPts val="1400"/>
              </a:lnSpc>
            </a:pPr>
            <a:endParaRPr lang="en-US" altLang="zh-CN" sz="2000">
              <a:latin typeface="Times New Roman" panose="02020603050405020304" charset="0"/>
              <a:cs typeface="Times New Roman" panose="02020603050405020304" charset="0"/>
            </a:endParaRPr>
          </a:p>
          <a:p>
            <a:r>
              <a:rPr lang="en-US" altLang="zh-CN" i="1">
                <a:solidFill>
                  <a:srgbClr val="0070C0"/>
                </a:solidFill>
                <a:sym typeface="+mn-ea"/>
              </a:rPr>
              <a:t>  </a:t>
            </a:r>
            <a:r>
              <a:rPr lang="en-US" altLang="zh-CN">
                <a:solidFill>
                  <a:schemeClr val="tx1"/>
                </a:solidFill>
                <a:sym typeface="+mn-ea"/>
              </a:rPr>
              <a:t> 3. </a:t>
            </a:r>
            <a:r>
              <a:rPr lang="en-US" altLang="zh-CN" i="1">
                <a:solidFill>
                  <a:srgbClr val="0070C0"/>
                </a:solidFill>
                <a:sym typeface="+mn-ea"/>
              </a:rPr>
              <a:t>It is my great honor to stand here today</a:t>
            </a:r>
            <a:r>
              <a:rPr lang="en-US" altLang="zh-CN">
                <a:solidFill>
                  <a:srgbClr val="0070C0"/>
                </a:solidFill>
                <a:sym typeface="+mn-ea"/>
              </a:rPr>
              <a:t>. </a:t>
            </a:r>
            <a:r>
              <a:rPr lang="en-US" altLang="zh-CN" sz="2000">
                <a:noFill/>
                <a:latin typeface="Times New Roman" panose="02020603050405020304" charset="0"/>
                <a:cs typeface="Times New Roman" panose="02020603050405020304" charset="0"/>
              </a:rPr>
              <a:t>In the midst of thrill to receive this award, I’d like to express my gratitude to the organizing committee for </a:t>
            </a:r>
            <a:r>
              <a:rPr lang="en-US" altLang="en-US" sz="2000">
                <a:noFill/>
                <a:latin typeface="Times New Roman" panose="02020603050405020304" charset="0"/>
                <a:cs typeface="Times New Roman" panose="02020603050405020304" charset="0"/>
              </a:rPr>
              <a:t> </a:t>
            </a:r>
            <a:r>
              <a:rPr lang="en-US" altLang="zh-CN" sz="2000">
                <a:noFill/>
                <a:latin typeface="Times New Roman" panose="02020603050405020304" charset="0"/>
                <a:cs typeface="Times New Roman" panose="02020603050405020304" charset="0"/>
              </a:rPr>
              <a:t>this valuable opportunity to speak, and to my teachers, classmates, and family for their support.</a:t>
            </a:r>
            <a:endParaRPr lang="en-US" altLang="zh-CN" sz="2000">
              <a:no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sym typeface="+mn-ea"/>
              </a:rPr>
              <a:t>荣获此奖项的兴奋之余，我想感谢组委会给我这个宝贵的发言机会，也感谢我的老师、同学和家人对我的支持。</a:t>
            </a:r>
            <a:endParaRPr lang="zh-CN" altLang="en-US" sz="2000">
              <a:latin typeface="Times New Roman" panose="02020603050405020304" charset="0"/>
              <a:cs typeface="Times New Roman" panose="02020603050405020304" charset="0"/>
            </a:endParaRPr>
          </a:p>
        </p:txBody>
      </p:sp>
      <p:pic>
        <p:nvPicPr>
          <p:cNvPr id="29" name="图片 28" descr="未标题-2.png"/>
          <p:cNvPicPr>
            <a:picLocks noChangeAspect="1"/>
          </p:cNvPicPr>
          <p:nvPr/>
        </p:nvPicPr>
        <p:blipFill>
          <a:blip r:embed="rId7"/>
          <a:stretch>
            <a:fillRect/>
          </a:stretch>
        </p:blipFill>
        <p:spPr>
          <a:xfrm>
            <a:off x="3690620" y="5666740"/>
            <a:ext cx="1062990" cy="1191260"/>
          </a:xfrm>
          <a:prstGeom prst="rect">
            <a:avLst/>
          </a:prstGeom>
        </p:spPr>
      </p:pic>
      <p:sp>
        <p:nvSpPr>
          <p:cNvPr id="344068" name="AutoShape 4"/>
          <p:cNvSpPr>
            <a:spLocks noChangeArrowheads="1"/>
          </p:cNvSpPr>
          <p:nvPr/>
        </p:nvSpPr>
        <p:spPr bwMode="gray">
          <a:xfrm>
            <a:off x="4753610" y="5739130"/>
            <a:ext cx="7099300" cy="978535"/>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sp>
        <p:nvSpPr>
          <p:cNvPr id="5" name="文本框 4"/>
          <p:cNvSpPr txBox="1"/>
          <p:nvPr/>
        </p:nvSpPr>
        <p:spPr>
          <a:xfrm>
            <a:off x="3235325" y="2257425"/>
            <a:ext cx="8956675" cy="3528060"/>
          </a:xfrm>
          <a:prstGeom prst="rect">
            <a:avLst/>
          </a:prstGeom>
          <a:noFill/>
        </p:spPr>
        <p:txBody>
          <a:bodyPr wrap="square" rtlCol="0" anchor="t">
            <a:spAutoFit/>
          </a:bodyPr>
          <a:p>
            <a:r>
              <a:rPr lang="en-US" altLang="zh-CN" sz="2000">
                <a:noFill/>
                <a:latin typeface="Times New Roman" panose="02020603050405020304" charset="0"/>
                <a:cs typeface="Times New Roman" panose="02020603050405020304" charset="0"/>
              </a:rPr>
              <a:t>     </a:t>
            </a:r>
            <a:r>
              <a:rPr lang="en-US" altLang="zh-CN" i="1">
                <a:noFill/>
                <a:sym typeface="+mn-ea"/>
              </a:rPr>
              <a:t>It is my great honor to stand here today</a:t>
            </a:r>
            <a:r>
              <a:rPr lang="en-US" altLang="zh-CN" sz="2000">
                <a:noFill/>
                <a:latin typeface="Times New Roman" panose="02020603050405020304" charset="0"/>
                <a:cs typeface="Times New Roman" panose="02020603050405020304" charset="0"/>
              </a:rPr>
              <a:t>. </a:t>
            </a:r>
            <a:r>
              <a:rPr lang="en-US" altLang="zh-CN" sz="2000">
                <a:highlight>
                  <a:srgbClr val="FFFF00"/>
                </a:highlight>
                <a:latin typeface="Times New Roman" panose="02020603050405020304" charset="0"/>
                <a:cs typeface="Times New Roman" panose="02020603050405020304" charset="0"/>
              </a:rPr>
              <a:t>Your</a:t>
            </a:r>
            <a:r>
              <a:rPr lang="en-US" altLang="zh-CN" sz="2000">
                <a:latin typeface="Times New Roman" panose="02020603050405020304" charset="0"/>
                <a:cs typeface="Times New Roman" panose="02020603050405020304" charset="0"/>
              </a:rPr>
              <a:t> recognition means a lot to me.</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noFill/>
                <a:latin typeface="Times New Roman" panose="02020603050405020304" charset="0"/>
                <a:cs typeface="Times New Roman" panose="02020603050405020304" charset="0"/>
              </a:rPr>
              <a:t> </a:t>
            </a:r>
            <a:r>
              <a:rPr lang="zh-CN" altLang="en-US" sz="2000">
                <a:noFill/>
                <a:latin typeface="Times New Roman" panose="02020603050405020304" charset="0"/>
                <a:cs typeface="Times New Roman" panose="02020603050405020304" charset="0"/>
              </a:rPr>
              <a:t>你们</a:t>
            </a:r>
            <a:r>
              <a:rPr lang="zh-CN" altLang="en-US" sz="2000">
                <a:noFill/>
                <a:latin typeface="Times New Roman" panose="02020603050405020304" charset="0"/>
                <a:cs typeface="Times New Roman" panose="02020603050405020304" charset="0"/>
                <a:sym typeface="+mn-ea"/>
              </a:rPr>
              <a:t>的认可对我意义重大。</a:t>
            </a:r>
            <a:endParaRPr lang="zh-CN" altLang="en-US" sz="2000">
              <a:latin typeface="Times New Roman" panose="02020603050405020304" charset="0"/>
              <a:cs typeface="Times New Roman" panose="02020603050405020304" charset="0"/>
              <a:sym typeface="+mn-ea"/>
            </a:endParaRPr>
          </a:p>
          <a:p>
            <a:pPr indent="0" fontAlgn="auto">
              <a:lnSpc>
                <a:spcPts val="1400"/>
              </a:lnSpc>
            </a:pP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i="1">
                <a:noFill/>
                <a:sym typeface="+mn-ea"/>
              </a:rPr>
              <a:t>It is my great honor to stand here today</a:t>
            </a:r>
            <a:r>
              <a:rPr lang="en-US" altLang="zh-CN">
                <a:noFill/>
                <a:sym typeface="+mn-ea"/>
              </a:rPr>
              <a:t>.</a:t>
            </a:r>
            <a:r>
              <a:rPr lang="en-US" altLang="zh-CN" sz="2000">
                <a:latin typeface="Times New Roman" panose="02020603050405020304" charset="0"/>
                <a:cs typeface="Times New Roman" panose="02020603050405020304" charset="0"/>
              </a:rPr>
              <a:t>Please allow me to extend my heartfelt thanks to </a:t>
            </a:r>
            <a:r>
              <a:rPr lang="en-US" altLang="zh-CN" sz="2000">
                <a:highlight>
                  <a:srgbClr val="FFFF00"/>
                </a:highlight>
                <a:latin typeface="Times New Roman" panose="02020603050405020304" charset="0"/>
                <a:cs typeface="Times New Roman" panose="02020603050405020304" charset="0"/>
              </a:rPr>
              <a:t>your</a:t>
            </a:r>
            <a:r>
              <a:rPr lang="en-US" altLang="zh-CN" sz="2000">
                <a:latin typeface="Times New Roman" panose="02020603050405020304" charset="0"/>
                <a:cs typeface="Times New Roman" panose="02020603050405020304" charset="0"/>
              </a:rPr>
              <a:t> appreciation and recognition.</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noFill/>
                <a:latin typeface="Times New Roman" panose="02020603050405020304" charset="0"/>
                <a:cs typeface="Times New Roman" panose="02020603050405020304" charset="0"/>
                <a:sym typeface="+mn-ea"/>
              </a:rPr>
              <a:t>请允许我向你们的赞赏与认可致以衷心的感谢。</a:t>
            </a:r>
            <a:endParaRPr lang="zh-CN" altLang="en-US" sz="2000">
              <a:latin typeface="Times New Roman" panose="02020603050405020304" charset="0"/>
              <a:cs typeface="Times New Roman" panose="02020603050405020304" charset="0"/>
              <a:sym typeface="+mn-ea"/>
            </a:endParaRPr>
          </a:p>
          <a:p>
            <a:pPr indent="0" fontAlgn="auto">
              <a:lnSpc>
                <a:spcPts val="1400"/>
              </a:lnSpc>
            </a:pPr>
            <a:endParaRPr lang="en-US" altLang="zh-CN" sz="2000">
              <a:latin typeface="Times New Roman" panose="02020603050405020304" charset="0"/>
              <a:cs typeface="Times New Roman" panose="02020603050405020304" charset="0"/>
            </a:endParaRPr>
          </a:p>
          <a:p>
            <a:r>
              <a:rPr lang="en-US" altLang="zh-CN" i="1">
                <a:solidFill>
                  <a:srgbClr val="0070C0"/>
                </a:solidFill>
                <a:sym typeface="+mn-ea"/>
              </a:rPr>
              <a:t>  </a:t>
            </a:r>
            <a:r>
              <a:rPr lang="en-US" altLang="zh-CN" i="1">
                <a:noFill/>
                <a:sym typeface="+mn-ea"/>
              </a:rPr>
              <a:t> It is my great honor to stand here today</a:t>
            </a:r>
            <a:r>
              <a:rPr lang="en-US" altLang="zh-CN">
                <a:noFill/>
                <a:sym typeface="+mn-ea"/>
              </a:rPr>
              <a:t>. </a:t>
            </a:r>
            <a:r>
              <a:rPr lang="en-US" altLang="zh-CN" sz="2000">
                <a:latin typeface="Times New Roman" panose="02020603050405020304" charset="0"/>
                <a:cs typeface="Times New Roman" panose="02020603050405020304" charset="0"/>
              </a:rPr>
              <a:t>In the midst of thrill to receive this award, I’d like to express my gratitude to </a:t>
            </a:r>
            <a:r>
              <a:rPr lang="en-US" altLang="zh-CN" sz="2000">
                <a:highlight>
                  <a:srgbClr val="FFFF00"/>
                </a:highlight>
                <a:latin typeface="Times New Roman" panose="02020603050405020304" charset="0"/>
                <a:cs typeface="Times New Roman" panose="02020603050405020304" charset="0"/>
              </a:rPr>
              <a:t>the organizing committee</a:t>
            </a:r>
            <a:r>
              <a:rPr lang="en-US" altLang="zh-CN" sz="2000">
                <a:latin typeface="Times New Roman" panose="02020603050405020304" charset="0"/>
                <a:cs typeface="Times New Roman" panose="02020603050405020304" charset="0"/>
              </a:rPr>
              <a:t> for </a:t>
            </a:r>
            <a:r>
              <a:rPr lang="en-US"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this valuable opportunity to speak, and to </a:t>
            </a:r>
            <a:r>
              <a:rPr lang="en-US" altLang="zh-CN" sz="2000">
                <a:highlight>
                  <a:srgbClr val="FFFF00"/>
                </a:highlight>
                <a:latin typeface="Times New Roman" panose="02020603050405020304" charset="0"/>
                <a:cs typeface="Times New Roman" panose="02020603050405020304" charset="0"/>
              </a:rPr>
              <a:t>my teachers, classmates, and family</a:t>
            </a:r>
            <a:r>
              <a:rPr lang="en-US" altLang="zh-CN" sz="2000">
                <a:latin typeface="Times New Roman" panose="02020603050405020304" charset="0"/>
                <a:cs typeface="Times New Roman" panose="02020603050405020304" charset="0"/>
              </a:rPr>
              <a:t> for their support.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noFill/>
                <a:latin typeface="Times New Roman" panose="02020603050405020304" charset="0"/>
                <a:cs typeface="Times New Roman" panose="02020603050405020304" charset="0"/>
                <a:sym typeface="+mn-ea"/>
              </a:rPr>
              <a:t>荣获此奖项的兴奋之余，我想感谢组委会给我这个宝贵的发言机会，也感谢我的老师、同学和家人对我的支持。</a:t>
            </a:r>
            <a:endParaRPr lang="zh-CN" altLang="en-US" sz="2000">
              <a:noFill/>
              <a:latin typeface="Times New Roman" panose="02020603050405020304" charset="0"/>
              <a:cs typeface="Times New Roman" panose="02020603050405020304" charset="0"/>
              <a:sym typeface="+mn-ea"/>
            </a:endParaRPr>
          </a:p>
        </p:txBody>
      </p:sp>
      <p:sp>
        <p:nvSpPr>
          <p:cNvPr id="11" name="文本框 10"/>
          <p:cNvSpPr txBox="1"/>
          <p:nvPr/>
        </p:nvSpPr>
        <p:spPr>
          <a:xfrm>
            <a:off x="4855845" y="5785485"/>
            <a:ext cx="6950075" cy="922020"/>
          </a:xfrm>
          <a:prstGeom prst="rect">
            <a:avLst/>
          </a:prstGeom>
          <a:noFill/>
        </p:spPr>
        <p:txBody>
          <a:bodyPr wrap="square" rtlCol="0" anchor="t">
            <a:spAutoFit/>
          </a:bodyPr>
          <a:p>
            <a:r>
              <a:rPr lang="zh-CN" altLang="en-US" b="1">
                <a:solidFill>
                  <a:schemeClr val="bg1"/>
                </a:solidFill>
              </a:rPr>
              <a:t>首段除了交代写作背景和写作目的，还要</a:t>
            </a:r>
            <a:r>
              <a:rPr lang="zh-CN" altLang="en-US" b="1" u="sng">
                <a:solidFill>
                  <a:srgbClr val="FF9F9F"/>
                </a:solidFill>
              </a:rPr>
              <a:t>拉近情感求共情</a:t>
            </a:r>
            <a:r>
              <a:rPr lang="zh-CN" altLang="en-US" b="1">
                <a:solidFill>
                  <a:schemeClr val="bg1"/>
                </a:solidFill>
              </a:rPr>
              <a:t>。本篇发言稿，首段给出了</a:t>
            </a:r>
            <a:r>
              <a:rPr lang="en-US" altLang="zh-CN" b="1">
                <a:solidFill>
                  <a:schemeClr val="bg1"/>
                </a:solidFill>
              </a:rPr>
              <a:t>“</a:t>
            </a:r>
            <a:r>
              <a:rPr lang="zh-CN" altLang="en-US" b="1">
                <a:solidFill>
                  <a:schemeClr val="bg1"/>
                </a:solidFill>
              </a:rPr>
              <a:t>我</a:t>
            </a:r>
            <a:r>
              <a:rPr lang="en-US" altLang="zh-CN" b="1">
                <a:solidFill>
                  <a:schemeClr val="bg1"/>
                </a:solidFill>
              </a:rPr>
              <a:t>”</a:t>
            </a:r>
            <a:r>
              <a:rPr lang="zh-CN" altLang="en-US" b="1">
                <a:solidFill>
                  <a:schemeClr val="bg1"/>
                </a:solidFill>
              </a:rPr>
              <a:t>的情感表达。还要进一步将在场听众拉近交际距离，感谢组委会的的赞赏与认可，感谢老师同学的帮助。</a:t>
            </a:r>
            <a:endParaRPr lang="zh-CN" altLang="en-US" b="1">
              <a:solidFill>
                <a:schemeClr val="bg1"/>
              </a:solidFill>
            </a:endParaRPr>
          </a:p>
        </p:txBody>
      </p:sp>
      <p:sp>
        <p:nvSpPr>
          <p:cNvPr id="12" name="文本框 11"/>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首尾段</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Empathy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a:p>
            <a:pPr algn="ct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a:p>
            <a:pPr algn="ct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80">
                                          <p:stCondLst>
                                            <p:cond delay="0"/>
                                          </p:stCondLst>
                                        </p:cTn>
                                        <p:tgtEl>
                                          <p:spTgt spid="29"/>
                                        </p:tgtEl>
                                      </p:cBhvr>
                                    </p:animEffect>
                                    <p:anim calcmode="lin" valueType="num">
                                      <p:cBhvr>
                                        <p:cTn id="14"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9" dur="26">
                                          <p:stCondLst>
                                            <p:cond delay="650"/>
                                          </p:stCondLst>
                                        </p:cTn>
                                        <p:tgtEl>
                                          <p:spTgt spid="29"/>
                                        </p:tgtEl>
                                      </p:cBhvr>
                                      <p:to x="100000" y="60000"/>
                                    </p:animScale>
                                    <p:animScale>
                                      <p:cBhvr>
                                        <p:cTn id="20" dur="166" decel="50000">
                                          <p:stCondLst>
                                            <p:cond delay="676"/>
                                          </p:stCondLst>
                                        </p:cTn>
                                        <p:tgtEl>
                                          <p:spTgt spid="29"/>
                                        </p:tgtEl>
                                      </p:cBhvr>
                                      <p:to x="100000" y="100000"/>
                                    </p:animScale>
                                    <p:animScale>
                                      <p:cBhvr>
                                        <p:cTn id="21" dur="26">
                                          <p:stCondLst>
                                            <p:cond delay="1312"/>
                                          </p:stCondLst>
                                        </p:cTn>
                                        <p:tgtEl>
                                          <p:spTgt spid="29"/>
                                        </p:tgtEl>
                                      </p:cBhvr>
                                      <p:to x="100000" y="80000"/>
                                    </p:animScale>
                                    <p:animScale>
                                      <p:cBhvr>
                                        <p:cTn id="22" dur="166" decel="50000">
                                          <p:stCondLst>
                                            <p:cond delay="1338"/>
                                          </p:stCondLst>
                                        </p:cTn>
                                        <p:tgtEl>
                                          <p:spTgt spid="29"/>
                                        </p:tgtEl>
                                      </p:cBhvr>
                                      <p:to x="100000" y="100000"/>
                                    </p:animScale>
                                    <p:animScale>
                                      <p:cBhvr>
                                        <p:cTn id="23" dur="26">
                                          <p:stCondLst>
                                            <p:cond delay="1642"/>
                                          </p:stCondLst>
                                        </p:cTn>
                                        <p:tgtEl>
                                          <p:spTgt spid="29"/>
                                        </p:tgtEl>
                                      </p:cBhvr>
                                      <p:to x="100000" y="90000"/>
                                    </p:animScale>
                                    <p:animScale>
                                      <p:cBhvr>
                                        <p:cTn id="24" dur="166" decel="50000">
                                          <p:stCondLst>
                                            <p:cond delay="1668"/>
                                          </p:stCondLst>
                                        </p:cTn>
                                        <p:tgtEl>
                                          <p:spTgt spid="29"/>
                                        </p:tgtEl>
                                      </p:cBhvr>
                                      <p:to x="100000" y="100000"/>
                                    </p:animScale>
                                    <p:animScale>
                                      <p:cBhvr>
                                        <p:cTn id="25" dur="26">
                                          <p:stCondLst>
                                            <p:cond delay="1808"/>
                                          </p:stCondLst>
                                        </p:cTn>
                                        <p:tgtEl>
                                          <p:spTgt spid="29"/>
                                        </p:tgtEl>
                                      </p:cBhvr>
                                      <p:to x="100000" y="95000"/>
                                    </p:animScale>
                                    <p:animScale>
                                      <p:cBhvr>
                                        <p:cTn id="26" dur="166" decel="50000">
                                          <p:stCondLst>
                                            <p:cond delay="1834"/>
                                          </p:stCondLst>
                                        </p:cTn>
                                        <p:tgtEl>
                                          <p:spTgt spid="29"/>
                                        </p:tgtEl>
                                      </p:cBhvr>
                                      <p:to x="100000" y="100000"/>
                                    </p:animScale>
                                  </p:childTnLst>
                                </p:cTn>
                              </p:par>
                              <p:par>
                                <p:cTn id="27" presetID="2" presetClass="entr" presetSubtype="4" fill="hold" grpId="0" nodeType="withEffect">
                                  <p:stCondLst>
                                    <p:cond delay="0"/>
                                  </p:stCondLst>
                                  <p:childTnLst>
                                    <p:set>
                                      <p:cBhvr>
                                        <p:cTn id="28" dur="1" fill="hold">
                                          <p:stCondLst>
                                            <p:cond delay="0"/>
                                          </p:stCondLst>
                                        </p:cTn>
                                        <p:tgtEl>
                                          <p:spTgt spid="344068"/>
                                        </p:tgtEl>
                                        <p:attrNameLst>
                                          <p:attrName>style.visibility</p:attrName>
                                        </p:attrNameLst>
                                      </p:cBhvr>
                                      <p:to>
                                        <p:strVal val="visible"/>
                                      </p:to>
                                    </p:set>
                                    <p:anim calcmode="lin" valueType="num">
                                      <p:cBhvr additive="base">
                                        <p:cTn id="29" dur="500" fill="hold"/>
                                        <p:tgtEl>
                                          <p:spTgt spid="344068"/>
                                        </p:tgtEl>
                                        <p:attrNameLst>
                                          <p:attrName>ppt_x</p:attrName>
                                        </p:attrNameLst>
                                      </p:cBhvr>
                                      <p:tavLst>
                                        <p:tav tm="0">
                                          <p:val>
                                            <p:strVal val="#ppt_x"/>
                                          </p:val>
                                        </p:tav>
                                        <p:tav tm="100000">
                                          <p:val>
                                            <p:strVal val="#ppt_x"/>
                                          </p:val>
                                        </p:tav>
                                      </p:tavLst>
                                    </p:anim>
                                    <p:anim calcmode="lin" valueType="num">
                                      <p:cBhvr additive="base">
                                        <p:cTn id="30" dur="500" fill="hold"/>
                                        <p:tgtEl>
                                          <p:spTgt spid="344068"/>
                                        </p:tgtEl>
                                        <p:attrNameLst>
                                          <p:attrName>ppt_y</p:attrName>
                                        </p:attrNameLst>
                                      </p:cBhvr>
                                      <p:tavLst>
                                        <p:tav tm="0">
                                          <p:val>
                                            <p:strVal val="1+#ppt_h/2"/>
                                          </p:val>
                                        </p:tav>
                                        <p:tav tm="100000">
                                          <p:val>
                                            <p:strVal val="#ppt_y"/>
                                          </p:val>
                                        </p:tav>
                                      </p:tavLst>
                                    </p:anim>
                                  </p:childTnLst>
                                </p:cTn>
                              </p:par>
                              <p:par>
                                <p:cTn id="31" presetID="1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44068" grpId="0" animBg="1"/>
      <p:bldP spid="344068" grpId="1" animBg="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sp>
        <p:nvSpPr>
          <p:cNvPr id="9" name="文本框 8"/>
          <p:cNvSpPr txBox="1"/>
          <p:nvPr/>
        </p:nvSpPr>
        <p:spPr>
          <a:xfrm>
            <a:off x="2955290" y="1715770"/>
            <a:ext cx="6096000" cy="645160"/>
          </a:xfrm>
          <a:prstGeom prst="rect">
            <a:avLst/>
          </a:prstGeom>
          <a:noFill/>
        </p:spPr>
        <p:txBody>
          <a:bodyPr wrap="square" rtlCol="0" anchor="t">
            <a:spAutoFit/>
          </a:bodyPr>
          <a:p>
            <a:r>
              <a:rPr lang="en-US" altLang="zh-CN" i="1">
                <a:solidFill>
                  <a:srgbClr val="0070C0"/>
                </a:solidFill>
              </a:rPr>
              <a:t>Dear teachers and fellow students,</a:t>
            </a:r>
            <a:endParaRPr lang="en-US" altLang="zh-CN" i="1">
              <a:solidFill>
                <a:srgbClr val="0070C0"/>
              </a:solidFill>
            </a:endParaRPr>
          </a:p>
          <a:p>
            <a:r>
              <a:rPr lang="en-US" altLang="zh-CN" i="1">
                <a:solidFill>
                  <a:srgbClr val="0070C0"/>
                </a:solidFill>
              </a:rPr>
              <a:t>          It is my great honor to stand here today</a:t>
            </a:r>
            <a:r>
              <a:rPr lang="en-US" altLang="zh-CN">
                <a:solidFill>
                  <a:srgbClr val="0070C0"/>
                </a:solidFill>
              </a:rPr>
              <a:t>.</a:t>
            </a:r>
            <a:endParaRPr lang="en-US" altLang="zh-CN">
              <a:solidFill>
                <a:srgbClr val="0070C0"/>
              </a:solidFill>
            </a:endParaRPr>
          </a:p>
        </p:txBody>
      </p:sp>
      <p:sp>
        <p:nvSpPr>
          <p:cNvPr id="4" name="文本框 3"/>
          <p:cNvSpPr txBox="1"/>
          <p:nvPr/>
        </p:nvSpPr>
        <p:spPr>
          <a:xfrm>
            <a:off x="2954655" y="3537585"/>
            <a:ext cx="8955405" cy="1630045"/>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感谢组织者为我们提供了这样一个展示创意的平台。我希望我的作品能够提醒大家珍惜校园生活中的点滴美好。让我们一起继续探索、创造，并共同庆祝我们学校的独特之处！</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谢谢大家！</a:t>
            </a:r>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endParaRPr lang="zh-CN" altLang="en-US" sz="2000">
              <a:latin typeface="Times New Roman" panose="02020603050405020304" charset="0"/>
              <a:cs typeface="Times New Roman" panose="02020603050405020304" charset="0"/>
            </a:endParaRPr>
          </a:p>
        </p:txBody>
      </p:sp>
      <p:sp>
        <p:nvSpPr>
          <p:cNvPr id="5" name="文本框 4"/>
          <p:cNvSpPr txBox="1"/>
          <p:nvPr/>
        </p:nvSpPr>
        <p:spPr>
          <a:xfrm>
            <a:off x="3178810" y="4874260"/>
            <a:ext cx="8731885" cy="132207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Thank you</a:t>
            </a:r>
            <a:r>
              <a:rPr lang="en-US" altLang="zh-CN" sz="2000">
                <a:latin typeface="Times New Roman" panose="02020603050405020304" charset="0"/>
                <a:cs typeface="Times New Roman" panose="02020603050405020304" charset="0"/>
                <a:sym typeface="+mn-ea"/>
              </a:rPr>
              <a:t> to the organizers for giving us this platform to showcase our </a:t>
            </a:r>
            <a:r>
              <a:rPr lang="en-US" altLang="zh-CN" sz="2000">
                <a:highlight>
                  <a:srgbClr val="FFFF00"/>
                </a:highlight>
                <a:latin typeface="Times New Roman" panose="02020603050405020304" charset="0"/>
                <a:cs typeface="Times New Roman" panose="02020603050405020304" charset="0"/>
                <a:sym typeface="+mn-ea"/>
              </a:rPr>
              <a:t>creativity</a:t>
            </a:r>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I hope </a:t>
            </a:r>
            <a:r>
              <a:rPr lang="en-US" altLang="zh-CN" sz="2000">
                <a:latin typeface="Times New Roman" panose="02020603050405020304" charset="0"/>
                <a:cs typeface="Times New Roman" panose="02020603050405020304" charset="0"/>
                <a:sym typeface="+mn-ea"/>
              </a:rPr>
              <a:t>my work can remind everyone to </a:t>
            </a:r>
            <a:r>
              <a:rPr lang="en-US" altLang="zh-CN" sz="2000">
                <a:highlight>
                  <a:srgbClr val="00FF00"/>
                </a:highlight>
                <a:latin typeface="Times New Roman" panose="02020603050405020304" charset="0"/>
                <a:cs typeface="Times New Roman" panose="02020603050405020304" charset="0"/>
                <a:sym typeface="+mn-ea"/>
              </a:rPr>
              <a:t>cherish the little joys of campus life</a:t>
            </a:r>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Let’s</a:t>
            </a:r>
            <a:r>
              <a:rPr lang="en-US" altLang="zh-CN" sz="2000">
                <a:latin typeface="Times New Roman" panose="02020603050405020304" charset="0"/>
                <a:cs typeface="Times New Roman" panose="02020603050405020304" charset="0"/>
                <a:sym typeface="+mn-ea"/>
              </a:rPr>
              <a:t> keep exploring, </a:t>
            </a:r>
            <a:r>
              <a:rPr lang="en-US" altLang="zh-CN" sz="2000" u="sng">
                <a:highlight>
                  <a:srgbClr val="FFFF00"/>
                </a:highlight>
                <a:latin typeface="Times New Roman" panose="02020603050405020304" charset="0"/>
                <a:cs typeface="Times New Roman" panose="02020603050405020304" charset="0"/>
                <a:sym typeface="+mn-ea"/>
              </a:rPr>
              <a:t>creating</a:t>
            </a:r>
            <a:r>
              <a:rPr lang="en-US" altLang="zh-CN" sz="2000">
                <a:latin typeface="Times New Roman" panose="02020603050405020304" charset="0"/>
                <a:cs typeface="Times New Roman" panose="02020603050405020304" charset="0"/>
                <a:sym typeface="+mn-ea"/>
              </a:rPr>
              <a:t>, and celebrating the uniqueness of </a:t>
            </a:r>
            <a:r>
              <a:rPr lang="en-US" altLang="zh-CN" sz="2000">
                <a:highlight>
                  <a:srgbClr val="00FF00"/>
                </a:highlight>
                <a:latin typeface="Times New Roman" panose="02020603050405020304" charset="0"/>
                <a:cs typeface="Times New Roman" panose="02020603050405020304" charset="0"/>
                <a:sym typeface="+mn-ea"/>
              </a:rPr>
              <a:t>our school</a:t>
            </a:r>
            <a:r>
              <a:rPr lang="en-US" altLang="zh-CN" sz="2000">
                <a:latin typeface="Times New Roman" panose="02020603050405020304" charset="0"/>
                <a:cs typeface="Times New Roman" panose="02020603050405020304" charset="0"/>
                <a:sym typeface="+mn-ea"/>
              </a:rPr>
              <a:t> together!</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sym typeface="+mn-ea"/>
              </a:rPr>
              <a:t>    Thank you all!</a:t>
            </a:r>
            <a:endParaRPr lang="en-US" altLang="zh-CN" sz="2000">
              <a:latin typeface="Times New Roman" panose="02020603050405020304" charset="0"/>
              <a:cs typeface="Times New Roman" panose="02020603050405020304" charset="0"/>
              <a:sym typeface="+mn-ea"/>
            </a:endParaRPr>
          </a:p>
        </p:txBody>
      </p:sp>
      <p:pic>
        <p:nvPicPr>
          <p:cNvPr id="29" name="图片 28" descr="未标题-2.png"/>
          <p:cNvPicPr>
            <a:picLocks noChangeAspect="1"/>
          </p:cNvPicPr>
          <p:nvPr/>
        </p:nvPicPr>
        <p:blipFill>
          <a:blip r:embed="rId7"/>
          <a:stretch>
            <a:fillRect/>
          </a:stretch>
        </p:blipFill>
        <p:spPr>
          <a:xfrm>
            <a:off x="2872740" y="2346325"/>
            <a:ext cx="1168400" cy="1191260"/>
          </a:xfrm>
          <a:prstGeom prst="rect">
            <a:avLst/>
          </a:prstGeom>
        </p:spPr>
      </p:pic>
      <p:sp>
        <p:nvSpPr>
          <p:cNvPr id="344068" name="AutoShape 4"/>
          <p:cNvSpPr>
            <a:spLocks noChangeArrowheads="1"/>
          </p:cNvSpPr>
          <p:nvPr/>
        </p:nvSpPr>
        <p:spPr bwMode="gray">
          <a:xfrm>
            <a:off x="3914775" y="2360930"/>
            <a:ext cx="7802880" cy="978535"/>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grpSp>
        <p:nvGrpSpPr>
          <p:cNvPr id="11" name="组合 10"/>
          <p:cNvGrpSpPr/>
          <p:nvPr/>
        </p:nvGrpSpPr>
        <p:grpSpPr>
          <a:xfrm>
            <a:off x="4709536" y="6043915"/>
            <a:ext cx="1059417" cy="846935"/>
            <a:chOff x="477164" y="3855866"/>
            <a:chExt cx="898272" cy="718110"/>
          </a:xfrm>
        </p:grpSpPr>
        <p:pic>
          <p:nvPicPr>
            <p:cNvPr id="12" name="图片 11" descr="未标题-2.png"/>
            <p:cNvPicPr>
              <a:picLocks noChangeAspect="1"/>
            </p:cNvPicPr>
            <p:nvPr>
              <p:custDataLst>
                <p:tags r:id="rId8"/>
              </p:custDataLst>
            </p:nvPr>
          </p:nvPicPr>
          <p:blipFill>
            <a:blip r:embed="rId9" cstate="print"/>
            <a:stretch>
              <a:fillRect/>
            </a:stretch>
          </p:blipFill>
          <p:spPr>
            <a:xfrm>
              <a:off x="477164" y="3855866"/>
              <a:ext cx="898272" cy="718110"/>
            </a:xfrm>
            <a:prstGeom prst="rect">
              <a:avLst/>
            </a:prstGeom>
          </p:spPr>
        </p:pic>
        <p:sp>
          <p:nvSpPr>
            <p:cNvPr id="13" name="Text Box 70"/>
            <p:cNvSpPr txBox="1">
              <a:spLocks noChangeArrowheads="1"/>
            </p:cNvSpPr>
            <p:nvPr>
              <p:custDataLst>
                <p:tags r:id="rId10"/>
              </p:custDataLst>
            </p:nvPr>
          </p:nvSpPr>
          <p:spPr bwMode="gray">
            <a:xfrm>
              <a:off x="714348" y="3929072"/>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4</a:t>
              </a:r>
              <a:endParaRPr lang="en-US" altLang="zh-CN" sz="3200" kern="0" dirty="0">
                <a:solidFill>
                  <a:srgbClr val="000000"/>
                </a:solidFill>
              </a:endParaRPr>
            </a:p>
          </p:txBody>
        </p:sp>
      </p:grpSp>
      <p:pic>
        <p:nvPicPr>
          <p:cNvPr id="14" name="图片 13" descr="未标题-2.png"/>
          <p:cNvPicPr>
            <a:picLocks noChangeAspect="1"/>
          </p:cNvPicPr>
          <p:nvPr>
            <p:custDataLst>
              <p:tags r:id="rId11"/>
            </p:custDataLst>
          </p:nvPr>
        </p:nvPicPr>
        <p:blipFill>
          <a:blip r:embed="rId12" cstate="print"/>
          <a:stretch>
            <a:fillRect/>
          </a:stretch>
        </p:blipFill>
        <p:spPr>
          <a:xfrm>
            <a:off x="5648325" y="5875655"/>
            <a:ext cx="6839585" cy="1127760"/>
          </a:xfrm>
          <a:prstGeom prst="rect">
            <a:avLst/>
          </a:prstGeom>
        </p:spPr>
      </p:pic>
      <p:sp>
        <p:nvSpPr>
          <p:cNvPr id="16" name="TextBox 23"/>
          <p:cNvSpPr txBox="1"/>
          <p:nvPr>
            <p:custDataLst>
              <p:tags r:id="rId13"/>
            </p:custDataLst>
          </p:nvPr>
        </p:nvSpPr>
        <p:spPr>
          <a:xfrm>
            <a:off x="7045960" y="5988050"/>
            <a:ext cx="4351020" cy="674370"/>
          </a:xfrm>
          <a:prstGeom prst="rect">
            <a:avLst/>
          </a:prstGeom>
          <a:noFill/>
        </p:spPr>
        <p:txBody>
          <a:bodyPr wrap="square" lIns="121917" tIns="60958" rIns="121917" bIns="60958" rtlCol="0">
            <a:spAutoFit/>
          </a:bodyPr>
          <a:lstStyle/>
          <a:p>
            <a:pPr lvl="0"/>
            <a:r>
              <a:rPr lang="zh-CN" altLang="en-US" sz="1600" b="1" dirty="0">
                <a:solidFill>
                  <a:srgbClr val="DB2873"/>
                </a:solidFill>
                <a:latin typeface="微软雅黑" panose="020B0503020204020204" charset="-122"/>
                <a:ea typeface="微软雅黑" panose="020B0503020204020204" charset="-122"/>
              </a:rPr>
              <a:t>交际功能</a:t>
            </a:r>
            <a:r>
              <a:rPr lang="zh-CN" altLang="en-US" sz="2000" b="1" dirty="0">
                <a:solidFill>
                  <a:srgbClr val="DB2873"/>
                </a:solidFill>
                <a:latin typeface="微软雅黑" panose="020B0503020204020204" charset="-122"/>
                <a:ea typeface="微软雅黑" panose="020B0503020204020204" charset="-122"/>
              </a:rPr>
              <a:t>（Empathy）</a:t>
            </a:r>
            <a:r>
              <a:rPr lang="zh-CN" altLang="en-US" sz="1600" b="1" dirty="0">
                <a:solidFill>
                  <a:srgbClr val="DB2873"/>
                </a:solidFill>
                <a:latin typeface="微软雅黑" panose="020B0503020204020204" charset="-122"/>
                <a:ea typeface="微软雅黑" panose="020B0503020204020204" charset="-122"/>
              </a:rPr>
              <a:t>：</a:t>
            </a:r>
            <a:endParaRPr lang="zh-CN" altLang="en-US" sz="1600" b="1" dirty="0">
              <a:solidFill>
                <a:srgbClr val="DB2873"/>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沟通共情共鸣，交际真实得体，情感自信饱满</a:t>
            </a:r>
            <a:endParaRPr lang="zh-CN" altLang="en-US" sz="1600" dirty="0">
              <a:solidFill>
                <a:prstClr val="black"/>
              </a:solidFill>
              <a:latin typeface="微软雅黑" panose="020B0503020204020204" charset="-122"/>
              <a:ea typeface="微软雅黑" panose="020B0503020204020204" charset="-122"/>
            </a:endParaRPr>
          </a:p>
        </p:txBody>
      </p:sp>
      <p:sp>
        <p:nvSpPr>
          <p:cNvPr id="17" name="文本框 16"/>
          <p:cNvSpPr txBox="1"/>
          <p:nvPr/>
        </p:nvSpPr>
        <p:spPr>
          <a:xfrm>
            <a:off x="4041140" y="2421890"/>
            <a:ext cx="7602220" cy="961390"/>
          </a:xfrm>
          <a:prstGeom prst="rect">
            <a:avLst/>
          </a:prstGeom>
          <a:noFill/>
        </p:spPr>
        <p:txBody>
          <a:bodyPr wrap="square" rtlCol="0" anchor="t">
            <a:noAutofit/>
          </a:bodyPr>
          <a:p>
            <a:r>
              <a:rPr lang="zh-CN" altLang="en-US" b="1">
                <a:solidFill>
                  <a:schemeClr val="bg1"/>
                </a:solidFill>
              </a:rPr>
              <a:t>最后一段除了套路结语</a:t>
            </a:r>
            <a:r>
              <a:rPr lang="en-US" altLang="zh-CN" b="1">
                <a:solidFill>
                  <a:schemeClr val="bg1"/>
                </a:solidFill>
              </a:rPr>
              <a:t>Thank you</a:t>
            </a:r>
            <a:r>
              <a:rPr lang="zh-CN" altLang="en-US" b="1">
                <a:solidFill>
                  <a:schemeClr val="bg1"/>
                </a:solidFill>
              </a:rPr>
              <a:t>，还要</a:t>
            </a:r>
            <a:r>
              <a:rPr lang="zh-CN" altLang="en-US" b="1" u="sng">
                <a:solidFill>
                  <a:srgbClr val="FF9F9F"/>
                </a:solidFill>
              </a:rPr>
              <a:t>祝愿鼓励画大饼</a:t>
            </a:r>
            <a:r>
              <a:rPr lang="zh-CN" altLang="en-US" b="1">
                <a:solidFill>
                  <a:schemeClr val="bg1"/>
                </a:solidFill>
              </a:rPr>
              <a:t>，呼应大赛</a:t>
            </a:r>
            <a:r>
              <a:rPr lang="en-US" altLang="zh-CN" b="1">
                <a:solidFill>
                  <a:schemeClr val="bg1"/>
                </a:solidFill>
              </a:rPr>
              <a:t>“Campus Cultural and Creative Product Design Competition”</a:t>
            </a:r>
            <a:r>
              <a:rPr lang="zh-CN" altLang="en-US" b="1">
                <a:solidFill>
                  <a:schemeClr val="bg1"/>
                </a:solidFill>
              </a:rPr>
              <a:t>目的和意义，</a:t>
            </a:r>
            <a:r>
              <a:rPr lang="zh-CN" altLang="en-US" b="1">
                <a:solidFill>
                  <a:schemeClr val="bg1"/>
                </a:solidFill>
                <a:sym typeface="+mn-ea"/>
              </a:rPr>
              <a:t>感谢听众（老师</a:t>
            </a:r>
            <a:r>
              <a:rPr lang="en-US" altLang="zh-CN" b="1">
                <a:solidFill>
                  <a:schemeClr val="bg1"/>
                </a:solidFill>
                <a:sym typeface="+mn-ea"/>
              </a:rPr>
              <a:t>+</a:t>
            </a:r>
            <a:r>
              <a:rPr lang="zh-CN" altLang="en-US" b="1">
                <a:solidFill>
                  <a:schemeClr val="bg1"/>
                </a:solidFill>
                <a:sym typeface="+mn-ea"/>
              </a:rPr>
              <a:t>主办方），号召行动，</a:t>
            </a:r>
            <a:r>
              <a:rPr lang="zh-CN" altLang="en-US" b="1">
                <a:solidFill>
                  <a:schemeClr val="bg1"/>
                </a:solidFill>
              </a:rPr>
              <a:t>共情共鸣。</a:t>
            </a:r>
            <a:endParaRPr lang="zh-CN" altLang="en-US" b="1">
              <a:solidFill>
                <a:schemeClr val="bg1"/>
              </a:solidFill>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6"/>
                                        </p:tgtEl>
                                        <p:attrNameLst>
                                          <p:attrName>style.visibility</p:attrName>
                                        </p:attrNameLst>
                                      </p:cBhvr>
                                      <p:to>
                                        <p:strVal val="visible"/>
                                      </p:to>
                                    </p:set>
                                    <p:anim calcmode="discrete" valueType="clr">
                                      <p:cBhvr override="childStyle">
                                        <p:cTn id="18"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6"/>
                                        </p:tgtEl>
                                        <p:attrNameLst>
                                          <p:attrName>fillcolor</p:attrName>
                                        </p:attrNameLst>
                                      </p:cBhvr>
                                      <p:tavLst>
                                        <p:tav tm="0">
                                          <p:val>
                                            <p:clrVal>
                                              <a:schemeClr val="accent2"/>
                                            </p:clrVal>
                                          </p:val>
                                        </p:tav>
                                        <p:tav tm="50000">
                                          <p:val>
                                            <p:clrVal>
                                              <a:schemeClr val="hlink"/>
                                            </p:clrVal>
                                          </p:val>
                                        </p:tav>
                                      </p:tavLst>
                                    </p:anim>
                                    <p:set>
                                      <p:cBhvr>
                                        <p:cTn id="20" dur="80"/>
                                        <p:tgtEl>
                                          <p:spTgt spid="16"/>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4068"/>
                                        </p:tgtEl>
                                        <p:attrNameLst>
                                          <p:attrName>style.visibility</p:attrName>
                                        </p:attrNameLst>
                                      </p:cBhvr>
                                      <p:to>
                                        <p:strVal val="visible"/>
                                      </p:to>
                                    </p:set>
                                    <p:anim calcmode="lin" valueType="num">
                                      <p:cBhvr additive="base">
                                        <p:cTn id="31" dur="500" fill="hold"/>
                                        <p:tgtEl>
                                          <p:spTgt spid="344068"/>
                                        </p:tgtEl>
                                        <p:attrNameLst>
                                          <p:attrName>ppt_x</p:attrName>
                                        </p:attrNameLst>
                                      </p:cBhvr>
                                      <p:tavLst>
                                        <p:tav tm="0">
                                          <p:val>
                                            <p:strVal val="#ppt_x"/>
                                          </p:val>
                                        </p:tav>
                                        <p:tav tm="100000">
                                          <p:val>
                                            <p:strVal val="#ppt_x"/>
                                          </p:val>
                                        </p:tav>
                                      </p:tavLst>
                                    </p:anim>
                                    <p:anim calcmode="lin" valueType="num">
                                      <p:cBhvr additive="base">
                                        <p:cTn id="32" dur="500" fill="hold"/>
                                        <p:tgtEl>
                                          <p:spTgt spid="344068"/>
                                        </p:tgtEl>
                                        <p:attrNameLst>
                                          <p:attrName>ppt_y</p:attrName>
                                        </p:attrNameLst>
                                      </p:cBhvr>
                                      <p:tavLst>
                                        <p:tav tm="0">
                                          <p:val>
                                            <p:strVal val="1+#ppt_h/2"/>
                                          </p:val>
                                        </p:tav>
                                        <p:tav tm="100000">
                                          <p:val>
                                            <p:strVal val="#ppt_y"/>
                                          </p:val>
                                        </p:tav>
                                      </p:tavLst>
                                    </p:anim>
                                  </p:childTnLst>
                                </p:cTn>
                              </p:par>
                              <p:par>
                                <p:cTn id="33" presetID="26"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80">
                                          <p:stCondLst>
                                            <p:cond delay="0"/>
                                          </p:stCondLst>
                                        </p:cTn>
                                        <p:tgtEl>
                                          <p:spTgt spid="29"/>
                                        </p:tgtEl>
                                      </p:cBhvr>
                                    </p:animEffect>
                                    <p:anim calcmode="lin" valueType="num">
                                      <p:cBhvr>
                                        <p:cTn id="3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41" dur="26">
                                          <p:stCondLst>
                                            <p:cond delay="650"/>
                                          </p:stCondLst>
                                        </p:cTn>
                                        <p:tgtEl>
                                          <p:spTgt spid="29"/>
                                        </p:tgtEl>
                                      </p:cBhvr>
                                      <p:to x="100000" y="60000"/>
                                    </p:animScale>
                                    <p:animScale>
                                      <p:cBhvr>
                                        <p:cTn id="42" dur="166" decel="50000">
                                          <p:stCondLst>
                                            <p:cond delay="676"/>
                                          </p:stCondLst>
                                        </p:cTn>
                                        <p:tgtEl>
                                          <p:spTgt spid="29"/>
                                        </p:tgtEl>
                                      </p:cBhvr>
                                      <p:to x="100000" y="100000"/>
                                    </p:animScale>
                                    <p:animScale>
                                      <p:cBhvr>
                                        <p:cTn id="43" dur="26">
                                          <p:stCondLst>
                                            <p:cond delay="1312"/>
                                          </p:stCondLst>
                                        </p:cTn>
                                        <p:tgtEl>
                                          <p:spTgt spid="29"/>
                                        </p:tgtEl>
                                      </p:cBhvr>
                                      <p:to x="100000" y="80000"/>
                                    </p:animScale>
                                    <p:animScale>
                                      <p:cBhvr>
                                        <p:cTn id="44" dur="166" decel="50000">
                                          <p:stCondLst>
                                            <p:cond delay="1338"/>
                                          </p:stCondLst>
                                        </p:cTn>
                                        <p:tgtEl>
                                          <p:spTgt spid="29"/>
                                        </p:tgtEl>
                                      </p:cBhvr>
                                      <p:to x="100000" y="100000"/>
                                    </p:animScale>
                                    <p:animScale>
                                      <p:cBhvr>
                                        <p:cTn id="45" dur="26">
                                          <p:stCondLst>
                                            <p:cond delay="1642"/>
                                          </p:stCondLst>
                                        </p:cTn>
                                        <p:tgtEl>
                                          <p:spTgt spid="29"/>
                                        </p:tgtEl>
                                      </p:cBhvr>
                                      <p:to x="100000" y="90000"/>
                                    </p:animScale>
                                    <p:animScale>
                                      <p:cBhvr>
                                        <p:cTn id="46" dur="166" decel="50000">
                                          <p:stCondLst>
                                            <p:cond delay="1668"/>
                                          </p:stCondLst>
                                        </p:cTn>
                                        <p:tgtEl>
                                          <p:spTgt spid="29"/>
                                        </p:tgtEl>
                                      </p:cBhvr>
                                      <p:to x="100000" y="100000"/>
                                    </p:animScale>
                                    <p:animScale>
                                      <p:cBhvr>
                                        <p:cTn id="47" dur="26">
                                          <p:stCondLst>
                                            <p:cond delay="1808"/>
                                          </p:stCondLst>
                                        </p:cTn>
                                        <p:tgtEl>
                                          <p:spTgt spid="29"/>
                                        </p:tgtEl>
                                      </p:cBhvr>
                                      <p:to x="100000" y="95000"/>
                                    </p:animScale>
                                    <p:animScale>
                                      <p:cBhvr>
                                        <p:cTn id="48"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bldLvl="0" animBg="1"/>
      <p:bldP spid="344068" grpId="1" animBg="1"/>
      <p:bldP spid="16" grpId="0"/>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sp>
        <p:nvSpPr>
          <p:cNvPr id="9" name="文本框 8"/>
          <p:cNvSpPr txBox="1"/>
          <p:nvPr/>
        </p:nvSpPr>
        <p:spPr>
          <a:xfrm>
            <a:off x="2955290" y="1715770"/>
            <a:ext cx="6096000" cy="645160"/>
          </a:xfrm>
          <a:prstGeom prst="rect">
            <a:avLst/>
          </a:prstGeom>
          <a:noFill/>
        </p:spPr>
        <p:txBody>
          <a:bodyPr wrap="square" rtlCol="0" anchor="t">
            <a:spAutoFit/>
          </a:bodyPr>
          <a:p>
            <a:r>
              <a:rPr lang="en-US" altLang="zh-CN" i="1">
                <a:solidFill>
                  <a:srgbClr val="0070C0"/>
                </a:solidFill>
              </a:rPr>
              <a:t>Dear teachers and fellow students,</a:t>
            </a:r>
            <a:endParaRPr lang="en-US" altLang="zh-CN" i="1">
              <a:solidFill>
                <a:srgbClr val="0070C0"/>
              </a:solidFill>
            </a:endParaRPr>
          </a:p>
          <a:p>
            <a:r>
              <a:rPr lang="en-US" altLang="zh-CN" i="1">
                <a:solidFill>
                  <a:srgbClr val="0070C0"/>
                </a:solidFill>
              </a:rPr>
              <a:t>          It is my great honor to stand here today</a:t>
            </a:r>
            <a:r>
              <a:rPr lang="en-US" altLang="zh-CN">
                <a:solidFill>
                  <a:srgbClr val="0070C0"/>
                </a:solidFill>
              </a:rPr>
              <a:t>.</a:t>
            </a:r>
            <a:endParaRPr lang="en-US" altLang="zh-CN">
              <a:solidFill>
                <a:srgbClr val="0070C0"/>
              </a:solidFill>
            </a:endParaRPr>
          </a:p>
        </p:txBody>
      </p:sp>
      <p:sp>
        <p:nvSpPr>
          <p:cNvPr id="4" name="文本框 3"/>
          <p:cNvSpPr txBox="1"/>
          <p:nvPr/>
        </p:nvSpPr>
        <p:spPr>
          <a:xfrm>
            <a:off x="2954655" y="3537585"/>
            <a:ext cx="8955405" cy="964565"/>
          </a:xfrm>
          <a:prstGeom prst="rect">
            <a:avLst/>
          </a:prstGeom>
          <a:noFill/>
        </p:spPr>
        <p:txBody>
          <a:bodyPr wrap="square" rtlCol="0" anchor="t">
            <a:noAutofit/>
          </a:bodyPr>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sym typeface="+mn-ea"/>
              </a:rPr>
              <a:t>感谢我的美术老师：您那句</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用作品讲故事</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，让一个普通设计变得有了生命力。愿这个奖项不是终点，而是更多</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联结校园与世界</a:t>
            </a:r>
            <a:r>
              <a:rPr lang="en-US" altLang="zh-CN" sz="2000">
                <a:latin typeface="Times New Roman" panose="02020603050405020304" charset="0"/>
                <a:cs typeface="Times New Roman" panose="02020603050405020304" charset="0"/>
                <a:sym typeface="+mn-ea"/>
              </a:rPr>
              <a:t>”</a:t>
            </a:r>
            <a:r>
              <a:rPr lang="zh-CN" altLang="en-US" sz="2000">
                <a:latin typeface="Times New Roman" panose="02020603050405020304" charset="0"/>
                <a:cs typeface="Times New Roman" panose="02020603050405020304" charset="0"/>
                <a:sym typeface="+mn-ea"/>
              </a:rPr>
              <a:t>的创意新颖的起点。</a:t>
            </a:r>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谢谢大家！</a:t>
            </a:r>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endParaRPr lang="zh-CN" altLang="en-US" sz="2000">
              <a:latin typeface="Times New Roman" panose="02020603050405020304" charset="0"/>
              <a:cs typeface="Times New Roman" panose="02020603050405020304" charset="0"/>
            </a:endParaRPr>
          </a:p>
        </p:txBody>
      </p:sp>
      <p:sp>
        <p:nvSpPr>
          <p:cNvPr id="5" name="文本框 4"/>
          <p:cNvSpPr txBox="1"/>
          <p:nvPr/>
        </p:nvSpPr>
        <p:spPr>
          <a:xfrm>
            <a:off x="3046095" y="4645660"/>
            <a:ext cx="8864600" cy="132207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Thank you to my art teacher</a:t>
            </a:r>
            <a:r>
              <a:rPr lang="en-US" altLang="zh-CN" sz="2000">
                <a:latin typeface="Times New Roman" panose="02020603050405020304" charset="0"/>
                <a:cs typeface="Times New Roman" panose="02020603050405020304" charset="0"/>
                <a:sym typeface="+mn-ea"/>
              </a:rPr>
              <a:t> — your comment “</a:t>
            </a:r>
            <a:r>
              <a:rPr lang="en-US" altLang="zh-CN" sz="2000">
                <a:highlight>
                  <a:srgbClr val="FFFF00"/>
                </a:highlight>
                <a:latin typeface="Times New Roman" panose="02020603050405020304" charset="0"/>
                <a:cs typeface="Times New Roman" panose="02020603050405020304" charset="0"/>
                <a:sym typeface="+mn-ea"/>
              </a:rPr>
              <a:t>tell a story with your work</a:t>
            </a:r>
            <a:r>
              <a:rPr lang="en-US" altLang="zh-CN" sz="2000">
                <a:latin typeface="Times New Roman" panose="02020603050405020304" charset="0"/>
                <a:cs typeface="Times New Roman" panose="02020603050405020304" charset="0"/>
                <a:sym typeface="+mn-ea"/>
              </a:rPr>
              <a:t>” turned a simple design into something that </a:t>
            </a:r>
            <a:r>
              <a:rPr lang="en-US" altLang="zh-CN" sz="2000">
                <a:highlight>
                  <a:srgbClr val="FFFF00"/>
                </a:highlight>
                <a:latin typeface="Times New Roman" panose="02020603050405020304" charset="0"/>
                <a:cs typeface="Times New Roman" panose="02020603050405020304" charset="0"/>
                <a:sym typeface="+mn-ea"/>
              </a:rPr>
              <a:t>breathes</a:t>
            </a:r>
            <a:r>
              <a:rPr lang="en-US" altLang="zh-CN" sz="2000">
                <a:latin typeface="Times New Roman" panose="02020603050405020304" charset="0"/>
                <a:cs typeface="Times New Roman" panose="02020603050405020304" charset="0"/>
                <a:sym typeface="+mn-ea"/>
              </a:rPr>
              <a:t>. </a:t>
            </a:r>
            <a:r>
              <a:rPr lang="en-US" altLang="zh-CN" sz="2000">
                <a:highlight>
                  <a:srgbClr val="00FFFF"/>
                </a:highlight>
                <a:latin typeface="Times New Roman" panose="02020603050405020304" charset="0"/>
                <a:cs typeface="Times New Roman" panose="02020603050405020304" charset="0"/>
                <a:sym typeface="+mn-ea"/>
              </a:rPr>
              <a:t>May </a:t>
            </a:r>
            <a:r>
              <a:rPr lang="en-US" altLang="zh-CN" sz="2000">
                <a:latin typeface="Times New Roman" panose="02020603050405020304" charset="0"/>
                <a:cs typeface="Times New Roman" panose="02020603050405020304" charset="0"/>
                <a:sym typeface="+mn-ea"/>
              </a:rPr>
              <a:t>this award be </a:t>
            </a:r>
            <a:r>
              <a:rPr lang="en-US" altLang="zh-CN" sz="2000">
                <a:highlight>
                  <a:srgbClr val="00FF00"/>
                </a:highlight>
                <a:latin typeface="Times New Roman" panose="02020603050405020304" charset="0"/>
                <a:cs typeface="Times New Roman" panose="02020603050405020304" charset="0"/>
                <a:sym typeface="+mn-ea"/>
              </a:rPr>
              <a:t>not just a finish line</a:t>
            </a:r>
            <a:r>
              <a:rPr lang="en-US" altLang="zh-CN" sz="2000">
                <a:latin typeface="Times New Roman" panose="02020603050405020304" charset="0"/>
                <a:cs typeface="Times New Roman" panose="02020603050405020304" charset="0"/>
                <a:sym typeface="+mn-ea"/>
              </a:rPr>
              <a:t>, but </a:t>
            </a:r>
            <a:r>
              <a:rPr lang="en-US" altLang="zh-CN" sz="2000">
                <a:highlight>
                  <a:srgbClr val="00FF00"/>
                </a:highlight>
                <a:latin typeface="Times New Roman" panose="02020603050405020304" charset="0"/>
                <a:cs typeface="Times New Roman" panose="02020603050405020304" charset="0"/>
                <a:sym typeface="+mn-ea"/>
              </a:rPr>
              <a:t>a starting point</a:t>
            </a:r>
            <a:r>
              <a:rPr lang="en-US" altLang="zh-CN" sz="2000">
                <a:latin typeface="Times New Roman" panose="02020603050405020304" charset="0"/>
                <a:cs typeface="Times New Roman" panose="02020603050405020304" charset="0"/>
                <a:sym typeface="+mn-ea"/>
              </a:rPr>
              <a:t> for </a:t>
            </a:r>
            <a:r>
              <a:rPr lang="en-US" altLang="zh-CN" sz="2000">
                <a:highlight>
                  <a:srgbClr val="FFFF00"/>
                </a:highlight>
                <a:latin typeface="Times New Roman" panose="02020603050405020304" charset="0"/>
                <a:cs typeface="Times New Roman" panose="02020603050405020304" charset="0"/>
                <a:sym typeface="+mn-ea"/>
              </a:rPr>
              <a:t>more creative and novel ideas that tie </a:t>
            </a:r>
            <a:r>
              <a:rPr lang="en-US" altLang="zh-CN" sz="2000">
                <a:highlight>
                  <a:srgbClr val="00FF00"/>
                </a:highlight>
                <a:latin typeface="Times New Roman" panose="02020603050405020304" charset="0"/>
                <a:cs typeface="Times New Roman" panose="02020603050405020304" charset="0"/>
                <a:sym typeface="+mn-ea"/>
              </a:rPr>
              <a:t>our campus</a:t>
            </a:r>
            <a:r>
              <a:rPr lang="en-US" altLang="zh-CN" sz="2000">
                <a:highlight>
                  <a:srgbClr val="FFFF00"/>
                </a:highlight>
                <a:latin typeface="Times New Roman" panose="02020603050405020304" charset="0"/>
                <a:cs typeface="Times New Roman" panose="02020603050405020304" charset="0"/>
                <a:sym typeface="+mn-ea"/>
              </a:rPr>
              <a:t> to the world</a:t>
            </a:r>
            <a:r>
              <a:rPr lang="en-US" altLang="zh-CN" sz="2000">
                <a:latin typeface="Times New Roman" panose="02020603050405020304" charset="0"/>
                <a:cs typeface="Times New Roman" panose="02020603050405020304" charset="0"/>
                <a:sym typeface="+mn-ea"/>
              </a:rPr>
              <a:t>.</a:t>
            </a:r>
            <a:endParaRPr lang="en-US" altLang="zh-CN" sz="2000">
              <a:latin typeface="Times New Roman" panose="02020603050405020304" charset="0"/>
              <a:cs typeface="Times New Roman" panose="02020603050405020304" charset="0"/>
              <a:sym typeface="+mn-ea"/>
            </a:endParaRPr>
          </a:p>
          <a:p>
            <a:r>
              <a:rPr lang="en-US" altLang="zh-CN" sz="2000">
                <a:latin typeface="Times New Roman" panose="02020603050405020304" charset="0"/>
                <a:cs typeface="Times New Roman" panose="02020603050405020304" charset="0"/>
                <a:sym typeface="+mn-ea"/>
              </a:rPr>
              <a:t>  Thank you all!</a:t>
            </a:r>
            <a:endParaRPr lang="en-US" altLang="zh-CN" sz="2000">
              <a:latin typeface="Times New Roman" panose="02020603050405020304" charset="0"/>
              <a:cs typeface="Times New Roman" panose="02020603050405020304" charset="0"/>
              <a:sym typeface="+mn-ea"/>
            </a:endParaRPr>
          </a:p>
        </p:txBody>
      </p:sp>
      <p:pic>
        <p:nvPicPr>
          <p:cNvPr id="29" name="图片 28" descr="未标题-2.png"/>
          <p:cNvPicPr>
            <a:picLocks noChangeAspect="1"/>
          </p:cNvPicPr>
          <p:nvPr/>
        </p:nvPicPr>
        <p:blipFill>
          <a:blip r:embed="rId7"/>
          <a:stretch>
            <a:fillRect/>
          </a:stretch>
        </p:blipFill>
        <p:spPr>
          <a:xfrm>
            <a:off x="2872740" y="2346325"/>
            <a:ext cx="1168400" cy="1191260"/>
          </a:xfrm>
          <a:prstGeom prst="rect">
            <a:avLst/>
          </a:prstGeom>
        </p:spPr>
      </p:pic>
      <p:sp>
        <p:nvSpPr>
          <p:cNvPr id="344068" name="AutoShape 4"/>
          <p:cNvSpPr>
            <a:spLocks noChangeArrowheads="1"/>
          </p:cNvSpPr>
          <p:nvPr/>
        </p:nvSpPr>
        <p:spPr bwMode="gray">
          <a:xfrm>
            <a:off x="3914775" y="2360930"/>
            <a:ext cx="7802880" cy="978535"/>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grpSp>
        <p:nvGrpSpPr>
          <p:cNvPr id="11" name="组合 10"/>
          <p:cNvGrpSpPr/>
          <p:nvPr/>
        </p:nvGrpSpPr>
        <p:grpSpPr>
          <a:xfrm>
            <a:off x="4709536" y="6043915"/>
            <a:ext cx="1059417" cy="846935"/>
            <a:chOff x="477164" y="3855866"/>
            <a:chExt cx="898272" cy="718110"/>
          </a:xfrm>
        </p:grpSpPr>
        <p:pic>
          <p:nvPicPr>
            <p:cNvPr id="12" name="图片 11" descr="未标题-2.png"/>
            <p:cNvPicPr>
              <a:picLocks noChangeAspect="1"/>
            </p:cNvPicPr>
            <p:nvPr>
              <p:custDataLst>
                <p:tags r:id="rId8"/>
              </p:custDataLst>
            </p:nvPr>
          </p:nvPicPr>
          <p:blipFill>
            <a:blip r:embed="rId9" cstate="print"/>
            <a:stretch>
              <a:fillRect/>
            </a:stretch>
          </p:blipFill>
          <p:spPr>
            <a:xfrm>
              <a:off x="477164" y="3855866"/>
              <a:ext cx="898272" cy="718110"/>
            </a:xfrm>
            <a:prstGeom prst="rect">
              <a:avLst/>
            </a:prstGeom>
          </p:spPr>
        </p:pic>
        <p:sp>
          <p:nvSpPr>
            <p:cNvPr id="13" name="Text Box 70"/>
            <p:cNvSpPr txBox="1">
              <a:spLocks noChangeArrowheads="1"/>
            </p:cNvSpPr>
            <p:nvPr>
              <p:custDataLst>
                <p:tags r:id="rId10"/>
              </p:custDataLst>
            </p:nvPr>
          </p:nvSpPr>
          <p:spPr bwMode="gray">
            <a:xfrm>
              <a:off x="714348" y="3929072"/>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4</a:t>
              </a:r>
              <a:endParaRPr lang="en-US" altLang="zh-CN" sz="3200" kern="0" dirty="0">
                <a:solidFill>
                  <a:srgbClr val="000000"/>
                </a:solidFill>
              </a:endParaRPr>
            </a:p>
          </p:txBody>
        </p:sp>
      </p:grpSp>
      <p:pic>
        <p:nvPicPr>
          <p:cNvPr id="14" name="图片 13" descr="未标题-2.png"/>
          <p:cNvPicPr>
            <a:picLocks noChangeAspect="1"/>
          </p:cNvPicPr>
          <p:nvPr>
            <p:custDataLst>
              <p:tags r:id="rId11"/>
            </p:custDataLst>
          </p:nvPr>
        </p:nvPicPr>
        <p:blipFill>
          <a:blip r:embed="rId12" cstate="print"/>
          <a:stretch>
            <a:fillRect/>
          </a:stretch>
        </p:blipFill>
        <p:spPr>
          <a:xfrm>
            <a:off x="5648325" y="5875655"/>
            <a:ext cx="6839585" cy="1127760"/>
          </a:xfrm>
          <a:prstGeom prst="rect">
            <a:avLst/>
          </a:prstGeom>
        </p:spPr>
      </p:pic>
      <p:sp>
        <p:nvSpPr>
          <p:cNvPr id="16" name="TextBox 23"/>
          <p:cNvSpPr txBox="1"/>
          <p:nvPr>
            <p:custDataLst>
              <p:tags r:id="rId13"/>
            </p:custDataLst>
          </p:nvPr>
        </p:nvSpPr>
        <p:spPr>
          <a:xfrm>
            <a:off x="7045960" y="5988050"/>
            <a:ext cx="4351020" cy="674370"/>
          </a:xfrm>
          <a:prstGeom prst="rect">
            <a:avLst/>
          </a:prstGeom>
          <a:noFill/>
        </p:spPr>
        <p:txBody>
          <a:bodyPr wrap="square" lIns="121917" tIns="60958" rIns="121917" bIns="60958" rtlCol="0">
            <a:spAutoFit/>
          </a:bodyPr>
          <a:lstStyle/>
          <a:p>
            <a:pPr lvl="0"/>
            <a:r>
              <a:rPr lang="zh-CN" altLang="en-US" sz="1600" b="1" dirty="0">
                <a:solidFill>
                  <a:srgbClr val="DB2873"/>
                </a:solidFill>
                <a:latin typeface="微软雅黑" panose="020B0503020204020204" charset="-122"/>
                <a:ea typeface="微软雅黑" panose="020B0503020204020204" charset="-122"/>
              </a:rPr>
              <a:t>交际功能</a:t>
            </a:r>
            <a:r>
              <a:rPr lang="zh-CN" altLang="en-US" sz="2000" b="1" dirty="0">
                <a:solidFill>
                  <a:srgbClr val="DB2873"/>
                </a:solidFill>
                <a:latin typeface="微软雅黑" panose="020B0503020204020204" charset="-122"/>
                <a:ea typeface="微软雅黑" panose="020B0503020204020204" charset="-122"/>
              </a:rPr>
              <a:t>（Empathy）</a:t>
            </a:r>
            <a:r>
              <a:rPr lang="zh-CN" altLang="en-US" sz="1600" b="1" dirty="0">
                <a:solidFill>
                  <a:srgbClr val="DB2873"/>
                </a:solidFill>
                <a:latin typeface="微软雅黑" panose="020B0503020204020204" charset="-122"/>
                <a:ea typeface="微软雅黑" panose="020B0503020204020204" charset="-122"/>
              </a:rPr>
              <a:t>：</a:t>
            </a:r>
            <a:endParaRPr lang="zh-CN" altLang="en-US" sz="1600" b="1" dirty="0">
              <a:solidFill>
                <a:srgbClr val="DB2873"/>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沟通共情共鸣，交际真实得体，情感自信饱满</a:t>
            </a:r>
            <a:endParaRPr lang="zh-CN" altLang="en-US" sz="1600" dirty="0">
              <a:solidFill>
                <a:prstClr val="black"/>
              </a:solidFill>
              <a:latin typeface="微软雅黑" panose="020B0503020204020204" charset="-122"/>
              <a:ea typeface="微软雅黑" panose="020B0503020204020204" charset="-122"/>
            </a:endParaRPr>
          </a:p>
        </p:txBody>
      </p:sp>
      <p:sp>
        <p:nvSpPr>
          <p:cNvPr id="17" name="文本框 16"/>
          <p:cNvSpPr txBox="1"/>
          <p:nvPr/>
        </p:nvSpPr>
        <p:spPr>
          <a:xfrm>
            <a:off x="4041140" y="2421890"/>
            <a:ext cx="7602220" cy="961390"/>
          </a:xfrm>
          <a:prstGeom prst="rect">
            <a:avLst/>
          </a:prstGeom>
          <a:noFill/>
        </p:spPr>
        <p:txBody>
          <a:bodyPr wrap="square" rtlCol="0" anchor="t">
            <a:noAutofit/>
          </a:bodyPr>
          <a:p>
            <a:r>
              <a:rPr lang="zh-CN" altLang="en-US" b="1">
                <a:solidFill>
                  <a:schemeClr val="bg1"/>
                </a:solidFill>
              </a:rPr>
              <a:t>最后一段除了套路结语</a:t>
            </a:r>
            <a:r>
              <a:rPr lang="en-US" altLang="zh-CN" b="1">
                <a:solidFill>
                  <a:schemeClr val="bg1"/>
                </a:solidFill>
              </a:rPr>
              <a:t>Thank you</a:t>
            </a:r>
            <a:r>
              <a:rPr lang="zh-CN" altLang="en-US" b="1">
                <a:solidFill>
                  <a:schemeClr val="bg1"/>
                </a:solidFill>
              </a:rPr>
              <a:t>，还要</a:t>
            </a:r>
            <a:r>
              <a:rPr lang="zh-CN" altLang="en-US" b="1" u="sng">
                <a:solidFill>
                  <a:srgbClr val="FF9F9F"/>
                </a:solidFill>
              </a:rPr>
              <a:t>祝愿鼓励画大饼</a:t>
            </a:r>
            <a:r>
              <a:rPr lang="zh-CN" altLang="en-US" b="1">
                <a:solidFill>
                  <a:schemeClr val="bg1"/>
                </a:solidFill>
              </a:rPr>
              <a:t>，呼应大赛</a:t>
            </a:r>
            <a:r>
              <a:rPr lang="en-US" altLang="zh-CN" b="1">
                <a:solidFill>
                  <a:schemeClr val="bg1"/>
                </a:solidFill>
              </a:rPr>
              <a:t>“Campus Cultural and Creative Product Design Competition”</a:t>
            </a:r>
            <a:r>
              <a:rPr lang="zh-CN" altLang="en-US" b="1">
                <a:solidFill>
                  <a:schemeClr val="bg1"/>
                </a:solidFill>
              </a:rPr>
              <a:t>目的和意义，</a:t>
            </a:r>
            <a:r>
              <a:rPr lang="zh-CN" altLang="en-US" b="1">
                <a:solidFill>
                  <a:schemeClr val="bg1"/>
                </a:solidFill>
                <a:sym typeface="+mn-ea"/>
              </a:rPr>
              <a:t>感谢听众（老师</a:t>
            </a:r>
            <a:r>
              <a:rPr lang="en-US" altLang="zh-CN" b="1">
                <a:solidFill>
                  <a:schemeClr val="bg1"/>
                </a:solidFill>
                <a:sym typeface="+mn-ea"/>
              </a:rPr>
              <a:t>+</a:t>
            </a:r>
            <a:r>
              <a:rPr lang="zh-CN" altLang="en-US" b="1">
                <a:solidFill>
                  <a:schemeClr val="bg1"/>
                </a:solidFill>
                <a:sym typeface="+mn-ea"/>
              </a:rPr>
              <a:t>主办方），号召行动，</a:t>
            </a:r>
            <a:r>
              <a:rPr lang="zh-CN" altLang="en-US" b="1">
                <a:solidFill>
                  <a:schemeClr val="bg1"/>
                </a:solidFill>
              </a:rPr>
              <a:t>共情共鸣。</a:t>
            </a:r>
            <a:endParaRPr lang="zh-CN" altLang="en-US" b="1">
              <a:solidFill>
                <a:schemeClr val="bg1"/>
              </a:solidFill>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6"/>
                                        </p:tgtEl>
                                        <p:attrNameLst>
                                          <p:attrName>style.visibility</p:attrName>
                                        </p:attrNameLst>
                                      </p:cBhvr>
                                      <p:to>
                                        <p:strVal val="visible"/>
                                      </p:to>
                                    </p:set>
                                    <p:anim calcmode="discrete" valueType="clr">
                                      <p:cBhvr override="childStyle">
                                        <p:cTn id="18"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6"/>
                                        </p:tgtEl>
                                        <p:attrNameLst>
                                          <p:attrName>fillcolor</p:attrName>
                                        </p:attrNameLst>
                                      </p:cBhvr>
                                      <p:tavLst>
                                        <p:tav tm="0">
                                          <p:val>
                                            <p:clrVal>
                                              <a:schemeClr val="accent2"/>
                                            </p:clrVal>
                                          </p:val>
                                        </p:tav>
                                        <p:tav tm="50000">
                                          <p:val>
                                            <p:clrVal>
                                              <a:schemeClr val="hlink"/>
                                            </p:clrVal>
                                          </p:val>
                                        </p:tav>
                                      </p:tavLst>
                                    </p:anim>
                                    <p:set>
                                      <p:cBhvr>
                                        <p:cTn id="20" dur="80"/>
                                        <p:tgtEl>
                                          <p:spTgt spid="16"/>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4068"/>
                                        </p:tgtEl>
                                        <p:attrNameLst>
                                          <p:attrName>style.visibility</p:attrName>
                                        </p:attrNameLst>
                                      </p:cBhvr>
                                      <p:to>
                                        <p:strVal val="visible"/>
                                      </p:to>
                                    </p:set>
                                    <p:anim calcmode="lin" valueType="num">
                                      <p:cBhvr additive="base">
                                        <p:cTn id="31" dur="500" fill="hold"/>
                                        <p:tgtEl>
                                          <p:spTgt spid="344068"/>
                                        </p:tgtEl>
                                        <p:attrNameLst>
                                          <p:attrName>ppt_x</p:attrName>
                                        </p:attrNameLst>
                                      </p:cBhvr>
                                      <p:tavLst>
                                        <p:tav tm="0">
                                          <p:val>
                                            <p:strVal val="#ppt_x"/>
                                          </p:val>
                                        </p:tav>
                                        <p:tav tm="100000">
                                          <p:val>
                                            <p:strVal val="#ppt_x"/>
                                          </p:val>
                                        </p:tav>
                                      </p:tavLst>
                                    </p:anim>
                                    <p:anim calcmode="lin" valueType="num">
                                      <p:cBhvr additive="base">
                                        <p:cTn id="32" dur="500" fill="hold"/>
                                        <p:tgtEl>
                                          <p:spTgt spid="344068"/>
                                        </p:tgtEl>
                                        <p:attrNameLst>
                                          <p:attrName>ppt_y</p:attrName>
                                        </p:attrNameLst>
                                      </p:cBhvr>
                                      <p:tavLst>
                                        <p:tav tm="0">
                                          <p:val>
                                            <p:strVal val="1+#ppt_h/2"/>
                                          </p:val>
                                        </p:tav>
                                        <p:tav tm="100000">
                                          <p:val>
                                            <p:strVal val="#ppt_y"/>
                                          </p:val>
                                        </p:tav>
                                      </p:tavLst>
                                    </p:anim>
                                  </p:childTnLst>
                                </p:cTn>
                              </p:par>
                              <p:par>
                                <p:cTn id="33" presetID="26"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80">
                                          <p:stCondLst>
                                            <p:cond delay="0"/>
                                          </p:stCondLst>
                                        </p:cTn>
                                        <p:tgtEl>
                                          <p:spTgt spid="29"/>
                                        </p:tgtEl>
                                      </p:cBhvr>
                                    </p:animEffect>
                                    <p:anim calcmode="lin" valueType="num">
                                      <p:cBhvr>
                                        <p:cTn id="3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41" dur="26">
                                          <p:stCondLst>
                                            <p:cond delay="650"/>
                                          </p:stCondLst>
                                        </p:cTn>
                                        <p:tgtEl>
                                          <p:spTgt spid="29"/>
                                        </p:tgtEl>
                                      </p:cBhvr>
                                      <p:to x="100000" y="60000"/>
                                    </p:animScale>
                                    <p:animScale>
                                      <p:cBhvr>
                                        <p:cTn id="42" dur="166" decel="50000">
                                          <p:stCondLst>
                                            <p:cond delay="676"/>
                                          </p:stCondLst>
                                        </p:cTn>
                                        <p:tgtEl>
                                          <p:spTgt spid="29"/>
                                        </p:tgtEl>
                                      </p:cBhvr>
                                      <p:to x="100000" y="100000"/>
                                    </p:animScale>
                                    <p:animScale>
                                      <p:cBhvr>
                                        <p:cTn id="43" dur="26">
                                          <p:stCondLst>
                                            <p:cond delay="1312"/>
                                          </p:stCondLst>
                                        </p:cTn>
                                        <p:tgtEl>
                                          <p:spTgt spid="29"/>
                                        </p:tgtEl>
                                      </p:cBhvr>
                                      <p:to x="100000" y="80000"/>
                                    </p:animScale>
                                    <p:animScale>
                                      <p:cBhvr>
                                        <p:cTn id="44" dur="166" decel="50000">
                                          <p:stCondLst>
                                            <p:cond delay="1338"/>
                                          </p:stCondLst>
                                        </p:cTn>
                                        <p:tgtEl>
                                          <p:spTgt spid="29"/>
                                        </p:tgtEl>
                                      </p:cBhvr>
                                      <p:to x="100000" y="100000"/>
                                    </p:animScale>
                                    <p:animScale>
                                      <p:cBhvr>
                                        <p:cTn id="45" dur="26">
                                          <p:stCondLst>
                                            <p:cond delay="1642"/>
                                          </p:stCondLst>
                                        </p:cTn>
                                        <p:tgtEl>
                                          <p:spTgt spid="29"/>
                                        </p:tgtEl>
                                      </p:cBhvr>
                                      <p:to x="100000" y="90000"/>
                                    </p:animScale>
                                    <p:animScale>
                                      <p:cBhvr>
                                        <p:cTn id="46" dur="166" decel="50000">
                                          <p:stCondLst>
                                            <p:cond delay="1668"/>
                                          </p:stCondLst>
                                        </p:cTn>
                                        <p:tgtEl>
                                          <p:spTgt spid="29"/>
                                        </p:tgtEl>
                                      </p:cBhvr>
                                      <p:to x="100000" y="100000"/>
                                    </p:animScale>
                                    <p:animScale>
                                      <p:cBhvr>
                                        <p:cTn id="47" dur="26">
                                          <p:stCondLst>
                                            <p:cond delay="1808"/>
                                          </p:stCondLst>
                                        </p:cTn>
                                        <p:tgtEl>
                                          <p:spTgt spid="29"/>
                                        </p:tgtEl>
                                      </p:cBhvr>
                                      <p:to x="100000" y="95000"/>
                                    </p:animScale>
                                    <p:animScale>
                                      <p:cBhvr>
                                        <p:cTn id="48"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bldLvl="0" animBg="1"/>
      <p:bldP spid="344068" grpId="1" animBg="1"/>
      <p:bldP spid="16" grpId="0"/>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获奖发言稿：范文赏析</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sp>
        <p:nvSpPr>
          <p:cNvPr id="9" name="文本框 8"/>
          <p:cNvSpPr txBox="1"/>
          <p:nvPr/>
        </p:nvSpPr>
        <p:spPr>
          <a:xfrm>
            <a:off x="2955290" y="1715770"/>
            <a:ext cx="6096000" cy="706755"/>
          </a:xfrm>
          <a:prstGeom prst="rect">
            <a:avLst/>
          </a:prstGeom>
          <a:noFill/>
        </p:spPr>
        <p:txBody>
          <a:bodyPr wrap="square" rtlCol="0" anchor="t">
            <a:spAutoFit/>
          </a:bodyPr>
          <a:p>
            <a:r>
              <a:rPr lang="en-US" altLang="zh-CN" sz="2000" i="1">
                <a:solidFill>
                  <a:srgbClr val="0070C0"/>
                </a:solidFill>
              </a:rPr>
              <a:t>Dear teachers and fellow students,</a:t>
            </a:r>
            <a:endParaRPr lang="en-US" altLang="zh-CN" sz="2000" i="1">
              <a:solidFill>
                <a:srgbClr val="0070C0"/>
              </a:solidFill>
            </a:endParaRPr>
          </a:p>
          <a:p>
            <a:r>
              <a:rPr lang="en-US" altLang="zh-CN" sz="2000" i="1">
                <a:solidFill>
                  <a:srgbClr val="0070C0"/>
                </a:solidFill>
              </a:rPr>
              <a:t>          It is my great honor to stand here today</a:t>
            </a:r>
            <a:r>
              <a:rPr lang="en-US" altLang="zh-CN" sz="2000">
                <a:solidFill>
                  <a:srgbClr val="0070C0"/>
                </a:solidFill>
              </a:rPr>
              <a:t>.</a:t>
            </a:r>
            <a:endParaRPr lang="en-US" altLang="zh-CN" sz="2000">
              <a:solidFill>
                <a:srgbClr val="0070C0"/>
              </a:solidFill>
            </a:endParaRPr>
          </a:p>
        </p:txBody>
      </p:sp>
      <p:sp>
        <p:nvSpPr>
          <p:cNvPr id="4" name="文本框 3"/>
          <p:cNvSpPr txBox="1"/>
          <p:nvPr/>
        </p:nvSpPr>
        <p:spPr>
          <a:xfrm>
            <a:off x="2907030" y="2004060"/>
            <a:ext cx="9154160" cy="470789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rPr>
              <a:t>                                                                                               I’m truly </a:t>
            </a:r>
            <a:r>
              <a:rPr lang="en-US" altLang="zh-CN" sz="2000">
                <a:highlight>
                  <a:srgbClr val="FFFF00"/>
                </a:highlight>
                <a:latin typeface="Times New Roman" panose="02020603050405020304" charset="0"/>
                <a:cs typeface="Times New Roman" panose="02020603050405020304" charset="0"/>
              </a:rPr>
              <a:t>thrilled</a:t>
            </a:r>
            <a:r>
              <a:rPr lang="en-US" altLang="zh-CN" sz="2000">
                <a:latin typeface="Times New Roman" panose="02020603050405020304" charset="0"/>
                <a:cs typeface="Times New Roman" panose="02020603050405020304" charset="0"/>
              </a:rPr>
              <a:t> to receive this award.</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My design, “Memory Blooms”, draws inspiration from our </a:t>
            </a:r>
            <a:r>
              <a:rPr lang="en-US" altLang="en-US" sz="2000">
                <a:latin typeface="Times New Roman" panose="02020603050405020304" charset="0"/>
                <a:cs typeface="Times New Roman" panose="02020603050405020304" charset="0"/>
              </a:rPr>
              <a:t> </a:t>
            </a:r>
            <a:r>
              <a:rPr lang="en-US" altLang="zh-CN" sz="2000">
                <a:highlight>
                  <a:srgbClr val="FFFF00"/>
                </a:highlight>
                <a:latin typeface="Times New Roman" panose="02020603050405020304" charset="0"/>
                <a:cs typeface="Times New Roman" panose="02020603050405020304" charset="0"/>
              </a:rPr>
              <a:t>iconic</a:t>
            </a:r>
            <a:r>
              <a:rPr lang="en-US" altLang="zh-CN" sz="2000">
                <a:latin typeface="Times New Roman" panose="02020603050405020304" charset="0"/>
                <a:cs typeface="Times New Roman" panose="02020603050405020304" charset="0"/>
              </a:rPr>
              <a:t> clock tower—a </a:t>
            </a:r>
            <a:r>
              <a:rPr lang="en-US" altLang="zh-CN" sz="2000">
                <a:highlight>
                  <a:srgbClr val="FFFF00"/>
                </a:highlight>
                <a:latin typeface="Times New Roman" panose="02020603050405020304" charset="0"/>
                <a:cs typeface="Times New Roman" panose="02020603050405020304" charset="0"/>
              </a:rPr>
              <a:t>landmark</a:t>
            </a:r>
            <a:r>
              <a:rPr lang="en-US" altLang="zh-CN" sz="2000">
                <a:latin typeface="Times New Roman" panose="02020603050405020304" charset="0"/>
                <a:cs typeface="Times New Roman" panose="02020603050405020304" charset="0"/>
              </a:rPr>
              <a:t> that has silently witnessed countless moments of learning, growth, and connection. This project transforms the architectural </a:t>
            </a:r>
            <a:r>
              <a:rPr lang="en-US" altLang="zh-CN" sz="2000">
                <a:highlight>
                  <a:srgbClr val="FFFF00"/>
                </a:highlight>
                <a:latin typeface="Times New Roman" panose="02020603050405020304" charset="0"/>
                <a:cs typeface="Times New Roman" panose="02020603050405020304" charset="0"/>
              </a:rPr>
              <a:t>elegance</a:t>
            </a:r>
            <a:r>
              <a:rPr lang="en-US" altLang="zh-CN" sz="2000">
                <a:latin typeface="Times New Roman" panose="02020603050405020304" charset="0"/>
                <a:cs typeface="Times New Roman" panose="02020603050405020304" charset="0"/>
              </a:rPr>
              <a:t> of the clock tower into a collection of delicate bookmarks, </a:t>
            </a:r>
            <a:r>
              <a:rPr lang="en-US" altLang="zh-CN" sz="2000">
                <a:highlight>
                  <a:srgbClr val="FFFF00"/>
                </a:highlight>
                <a:latin typeface="Times New Roman" panose="02020603050405020304" charset="0"/>
                <a:cs typeface="Times New Roman" panose="02020603050405020304" charset="0"/>
              </a:rPr>
              <a:t>crafted</a:t>
            </a:r>
            <a:r>
              <a:rPr lang="en-US" altLang="zh-CN" sz="2000">
                <a:latin typeface="Times New Roman" panose="02020603050405020304" charset="0"/>
                <a:cs typeface="Times New Roman" panose="02020603050405020304" charset="0"/>
              </a:rPr>
              <a:t> with traditional Chinese paper-cutting. Through careful cuts and thoughtful details, the design turns a familiar sight into something both artistic and personal, transforming memory into something you can hold in your hands.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This creative journey has been quite rewarding. It has not only </a:t>
            </a:r>
            <a:r>
              <a:rPr lang="en-US" altLang="zh-CN" sz="2000">
                <a:highlight>
                  <a:srgbClr val="FFFF00"/>
                </a:highlight>
                <a:latin typeface="Times New Roman" panose="02020603050405020304" charset="0"/>
                <a:cs typeface="Times New Roman" panose="02020603050405020304" charset="0"/>
              </a:rPr>
              <a:t>refined</a:t>
            </a:r>
            <a:r>
              <a:rPr lang="en-US" altLang="zh-CN" sz="2000">
                <a:latin typeface="Times New Roman" panose="02020603050405020304" charset="0"/>
                <a:cs typeface="Times New Roman" panose="02020603050405020304" charset="0"/>
              </a:rPr>
              <a:t> my skills in design and </a:t>
            </a:r>
            <a:r>
              <a:rPr lang="en-US" altLang="zh-CN" sz="2000">
                <a:highlight>
                  <a:srgbClr val="FFFF00"/>
                </a:highlight>
                <a:latin typeface="Times New Roman" panose="02020603050405020304" charset="0"/>
                <a:cs typeface="Times New Roman" panose="02020603050405020304" charset="0"/>
              </a:rPr>
              <a:t>craftsmanship</a:t>
            </a:r>
            <a:r>
              <a:rPr lang="en-US" altLang="zh-CN" sz="2000">
                <a:latin typeface="Times New Roman" panose="02020603050405020304" charset="0"/>
                <a:cs typeface="Times New Roman" panose="02020603050405020304" charset="0"/>
              </a:rPr>
              <a:t> but also taught me a vital lesson: true inspiration often lies not in distant places, but in the beauty hidden within our daily lives. I am sincerely grateful to my teachers for their guidance and the organizers for creating a platform where creativity and school spirit can </a:t>
            </a:r>
            <a:r>
              <a:rPr lang="en-US" altLang="zh-CN" sz="2000">
                <a:highlight>
                  <a:srgbClr val="FFFF00"/>
                </a:highlight>
                <a:latin typeface="Times New Roman" panose="02020603050405020304" charset="0"/>
                <a:cs typeface="Times New Roman" panose="02020603050405020304" charset="0"/>
              </a:rPr>
              <a:t>flourish</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Thank you all for recognition. May our memories here continue to bloom.</a:t>
            </a:r>
            <a:endParaRPr lang="zh-CN" altLang="en-US" sz="2000">
              <a:latin typeface="Times New Roman" panose="02020603050405020304" charset="0"/>
              <a:cs typeface="Times New Roman" panose="02020603050405020304" charset="0"/>
            </a:endParaRPr>
          </a:p>
        </p:txBody>
      </p:sp>
      <p:sp>
        <p:nvSpPr>
          <p:cNvPr id="5" name="文本框 4"/>
          <p:cNvSpPr txBox="1"/>
          <p:nvPr/>
        </p:nvSpPr>
        <p:spPr>
          <a:xfrm>
            <a:off x="297180" y="932815"/>
            <a:ext cx="2565400" cy="4523105"/>
          </a:xfrm>
          <a:prstGeom prst="rect">
            <a:avLst/>
          </a:prstGeom>
          <a:solidFill>
            <a:schemeClr val="bg1"/>
          </a:solidFill>
        </p:spPr>
        <p:txBody>
          <a:bodyPr wrap="square">
            <a:spAutoFit/>
          </a:bodyPr>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thrilled /</a:t>
            </a:r>
            <a:r>
              <a:rPr lang="en-US" altLang="zh-CN" sz="1600" b="1">
                <a:latin typeface="Times New Roman" panose="02020603050405020304"/>
                <a:ea typeface="宋体" panose="02010600030101010101" pitchFamily="2" charset="-122"/>
              </a:rPr>
              <a:t>θ</a:t>
            </a:r>
            <a:r>
              <a:rPr lang="en-US" altLang="zh-CN" sz="1600" b="1">
                <a:latin typeface="Times New Roman" panose="02020603050405020304"/>
                <a:ea typeface="Times New Roman" panose="02020603050405020304"/>
              </a:rPr>
              <a:t>rɪld/ </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adj. </a:t>
            </a:r>
            <a:r>
              <a:rPr lang="zh-CN" altLang="en-US" sz="1600" b="1">
                <a:latin typeface="Times New Roman" panose="02020603050405020304"/>
                <a:ea typeface="宋体" panose="02010600030101010101" pitchFamily="2" charset="-122"/>
              </a:rPr>
              <a:t>非常兴奋的</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 iconic /aɪ</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k</a:t>
            </a:r>
            <a:r>
              <a:rPr lang="en-US" altLang="zh-CN" sz="1600" b="1">
                <a:latin typeface="Times New Roman" panose="02020603050405020304"/>
                <a:ea typeface="宋体" panose="02010600030101010101" pitchFamily="2" charset="-122"/>
              </a:rPr>
              <a:t>ɑː</a:t>
            </a:r>
            <a:r>
              <a:rPr lang="en-US" altLang="zh-CN" sz="1600" b="1">
                <a:latin typeface="Times New Roman" panose="02020603050405020304"/>
                <a:ea typeface="Times New Roman" panose="02020603050405020304"/>
              </a:rPr>
              <a:t>nɪk/</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adj. </a:t>
            </a:r>
            <a:r>
              <a:rPr lang="zh-CN" altLang="en-US" sz="1600" b="1">
                <a:latin typeface="Times New Roman" panose="02020603050405020304"/>
                <a:ea typeface="宋体" panose="02010600030101010101" pitchFamily="2" charset="-122"/>
              </a:rPr>
              <a:t>标志性的</a:t>
            </a:r>
            <a:endParaRPr lang="zh-CN" altLang="en-US" sz="1600" b="1">
              <a:latin typeface="Times New Roman" panose="02020603050405020304"/>
              <a:ea typeface="宋体" panose="02010600030101010101" pitchFamily="2" charset="-122"/>
            </a:endParaRPr>
          </a:p>
          <a:p>
            <a:pPr indent="0" algn="just" defTabSz="266700">
              <a:spcBef>
                <a:spcPct val="0"/>
              </a:spcBef>
              <a:spcAft>
                <a:spcPct val="0"/>
              </a:spcAft>
              <a:buFont typeface="Wingdings" panose="05000000000000000000" charset="0"/>
              <a:buNone/>
            </a:pPr>
            <a:r>
              <a:rPr lang="zh-CN" altLang="en-US" sz="1600" b="1">
                <a:latin typeface="Times New Roman" panose="02020603050405020304"/>
                <a:ea typeface="宋体" panose="02010600030101010101" pitchFamily="2" charset="-122"/>
              </a:rPr>
              <a:t> </a:t>
            </a:r>
            <a:r>
              <a:rPr lang="en-US" altLang="zh-CN" sz="1600" b="1">
                <a:latin typeface="Times New Roman" panose="02020603050405020304"/>
                <a:ea typeface="宋体" panose="02010600030101010101" pitchFamily="2" charset="-122"/>
              </a:rPr>
              <a:t>         =</a:t>
            </a:r>
            <a:r>
              <a:rPr lang="en-US" altLang="zh-CN" sz="1600" b="1">
                <a:latin typeface="Times New Roman" panose="02020603050405020304"/>
                <a:ea typeface="Times New Roman" panose="02020603050405020304"/>
              </a:rPr>
              <a:t>symbolic </a:t>
            </a:r>
            <a:endParaRPr lang="en-US" altLang="zh-CN" sz="1600" b="1">
              <a:latin typeface="Times New Roman" panose="02020603050405020304"/>
              <a:ea typeface="Times New Roman" panose="02020603050405020304"/>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landmark /</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lændm</a:t>
            </a:r>
            <a:r>
              <a:rPr lang="en-US" altLang="zh-CN" sz="1600" b="1">
                <a:latin typeface="Times New Roman" panose="02020603050405020304"/>
                <a:ea typeface="宋体" panose="02010600030101010101" pitchFamily="2" charset="-122"/>
              </a:rPr>
              <a:t>ɑː</a:t>
            </a:r>
            <a:r>
              <a:rPr lang="en-US" altLang="zh-CN" sz="1600" b="1">
                <a:latin typeface="Times New Roman" panose="02020603050405020304"/>
                <a:ea typeface="Times New Roman" panose="02020603050405020304"/>
              </a:rPr>
              <a:t>k/</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n. </a:t>
            </a:r>
            <a:r>
              <a:rPr lang="zh-CN" altLang="en-US" sz="1600" b="1">
                <a:latin typeface="Times New Roman" panose="02020603050405020304"/>
                <a:ea typeface="宋体" panose="02010600030101010101" pitchFamily="2" charset="-122"/>
              </a:rPr>
              <a:t>地标；里程碑</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 elegance /</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elɪ</a:t>
            </a:r>
            <a:r>
              <a:rPr lang="en-US" altLang="zh-CN" sz="1600" b="1">
                <a:latin typeface="Times New Roman" panose="02020603050405020304"/>
                <a:ea typeface="宋体" panose="02010600030101010101" pitchFamily="2" charset="-122"/>
              </a:rPr>
              <a:t>ɡ</a:t>
            </a:r>
            <a:r>
              <a:rPr lang="en-US" altLang="zh-CN" sz="1600" b="1">
                <a:latin typeface="Times New Roman" panose="02020603050405020304"/>
                <a:ea typeface="Times New Roman" panose="02020603050405020304"/>
              </a:rPr>
              <a:t>əns/</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n. </a:t>
            </a:r>
            <a:r>
              <a:rPr lang="zh-CN" altLang="en-US" sz="1600" b="1">
                <a:latin typeface="Times New Roman" panose="02020603050405020304"/>
                <a:ea typeface="宋体" panose="02010600030101010101" pitchFamily="2" charset="-122"/>
              </a:rPr>
              <a:t>优雅；典雅</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craft /kræftɪd/</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v. </a:t>
            </a:r>
            <a:r>
              <a:rPr lang="zh-CN" altLang="en-US" sz="1600" b="1">
                <a:latin typeface="Times New Roman" panose="02020603050405020304"/>
                <a:ea typeface="宋体" panose="02010600030101010101" pitchFamily="2" charset="-122"/>
              </a:rPr>
              <a:t>精心制作</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 refine /rɪ</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faɪnd/</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v. </a:t>
            </a:r>
            <a:r>
              <a:rPr lang="zh-CN" altLang="en-US" sz="1600" b="1">
                <a:latin typeface="Times New Roman" panose="02020603050405020304"/>
                <a:ea typeface="宋体" panose="02010600030101010101" pitchFamily="2" charset="-122"/>
              </a:rPr>
              <a:t>改进；精进</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craftsmanship</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kr</a:t>
            </a:r>
            <a:r>
              <a:rPr lang="en-US" altLang="zh-CN" sz="1600" b="1">
                <a:latin typeface="Times New Roman" panose="02020603050405020304"/>
                <a:ea typeface="宋体" panose="02010600030101010101" pitchFamily="2" charset="-122"/>
              </a:rPr>
              <a:t>ɑː</a:t>
            </a:r>
            <a:r>
              <a:rPr lang="en-US" altLang="zh-CN" sz="1600" b="1">
                <a:latin typeface="Times New Roman" panose="02020603050405020304"/>
                <a:ea typeface="Times New Roman" panose="02020603050405020304"/>
              </a:rPr>
              <a:t>ftsmənʃɪp/</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n. </a:t>
            </a:r>
            <a:r>
              <a:rPr lang="zh-CN" altLang="en-US" sz="1600" b="1">
                <a:latin typeface="Times New Roman" panose="02020603050405020304"/>
                <a:ea typeface="宋体" panose="02010600030101010101" pitchFamily="2" charset="-122"/>
              </a:rPr>
              <a:t>工艺；技艺</a:t>
            </a:r>
            <a:endParaRPr lang="zh-CN" altLang="en-US" sz="1600" b="1">
              <a:latin typeface="Times New Roman" panose="02020603050405020304"/>
              <a:ea typeface="宋体" panose="02010600030101010101" pitchFamily="2" charset="-122"/>
            </a:endParaRPr>
          </a:p>
          <a:p>
            <a:pPr marL="285750" indent="-285750" algn="just" defTabSz="266700">
              <a:spcBef>
                <a:spcPct val="0"/>
              </a:spcBef>
              <a:spcAft>
                <a:spcPct val="0"/>
              </a:spcAft>
              <a:buFont typeface="Wingdings" panose="05000000000000000000" charset="0"/>
              <a:buChar char="l"/>
            </a:pPr>
            <a:r>
              <a:rPr lang="en-US" altLang="zh-CN" sz="1600" b="1">
                <a:latin typeface="Times New Roman" panose="02020603050405020304"/>
                <a:ea typeface="Times New Roman" panose="02020603050405020304"/>
              </a:rPr>
              <a:t>flourish /</a:t>
            </a:r>
            <a:r>
              <a:rPr lang="en-US" altLang="zh-CN" sz="1600" b="1">
                <a:latin typeface="Times New Roman" panose="02020603050405020304"/>
                <a:ea typeface="宋体" panose="02010600030101010101" pitchFamily="2" charset="-122"/>
              </a:rPr>
              <a:t>ˈ</a:t>
            </a:r>
            <a:r>
              <a:rPr lang="en-US" altLang="zh-CN" sz="1600" b="1">
                <a:latin typeface="Times New Roman" panose="02020603050405020304"/>
                <a:ea typeface="Times New Roman" panose="02020603050405020304"/>
              </a:rPr>
              <a:t>flʌrɪʃ/</a:t>
            </a:r>
            <a:endParaRPr lang="en-US" altLang="zh-CN" sz="1600" b="1">
              <a:latin typeface="Times New Roman" panose="02020603050405020304"/>
              <a:ea typeface="Times New Roman" panose="02020603050405020304"/>
            </a:endParaRPr>
          </a:p>
          <a:p>
            <a:pPr indent="0" algn="just" defTabSz="266700">
              <a:spcBef>
                <a:spcPct val="0"/>
              </a:spcBef>
              <a:spcAft>
                <a:spcPct val="0"/>
              </a:spcAft>
              <a:buFont typeface="Wingdings" panose="05000000000000000000" charset="0"/>
              <a:buNone/>
            </a:pPr>
            <a:r>
              <a:rPr lang="en-US" altLang="zh-CN" sz="1600" b="1">
                <a:latin typeface="Times New Roman" panose="02020603050405020304"/>
                <a:ea typeface="Times New Roman" panose="02020603050405020304"/>
              </a:rPr>
              <a:t>          v. </a:t>
            </a:r>
            <a:r>
              <a:rPr lang="zh-CN" altLang="en-US" sz="1600" b="1">
                <a:latin typeface="Times New Roman" panose="02020603050405020304"/>
                <a:ea typeface="宋体" panose="02010600030101010101" pitchFamily="2" charset="-122"/>
              </a:rPr>
              <a:t>蓬勃发展；繁荣</a:t>
            </a:r>
            <a:endParaRPr lang="zh-CN" altLang="en-US" sz="1600" b="1">
              <a:latin typeface="Times New Roman" panose="02020603050405020304"/>
              <a:ea typeface="宋体" panose="02010600030101010101" pitchFamily="2" charset="-122"/>
            </a:endParaRPr>
          </a:p>
        </p:txBody>
      </p:sp>
      <p:sp>
        <p:nvSpPr>
          <p:cNvPr id="11" name="文本框 10"/>
          <p:cNvSpPr txBox="1"/>
          <p:nvPr/>
        </p:nvSpPr>
        <p:spPr>
          <a:xfrm>
            <a:off x="3009265" y="1771015"/>
            <a:ext cx="9051290" cy="4995545"/>
          </a:xfrm>
          <a:prstGeom prst="rect">
            <a:avLst/>
          </a:prstGeom>
          <a:solidFill>
            <a:schemeClr val="bg1"/>
          </a:solidFill>
        </p:spPr>
        <p:txBody>
          <a:bodyPr wrap="square" rtlCol="0" anchor="t">
            <a:noAutofit/>
          </a:bodyPr>
          <a:p>
            <a:r>
              <a:rPr lang="zh-CN" altLang="en-US" sz="2000" b="1">
                <a:solidFill>
                  <a:srgbClr val="0070C0"/>
                </a:solidFill>
                <a:latin typeface="Times New Roman" panose="02020603050405020304" charset="0"/>
                <a:cs typeface="Times New Roman" panose="02020603050405020304" charset="0"/>
              </a:rPr>
              <a:t>【好词好句积累】</a:t>
            </a:r>
            <a:endParaRPr lang="zh-CN" altLang="en-US" sz="2000" b="1">
              <a:solidFill>
                <a:srgbClr val="0070C0"/>
              </a:solidFill>
              <a:latin typeface="Times New Roman" panose="02020603050405020304" charset="0"/>
              <a:cs typeface="Times New Roman" panose="02020603050405020304" charset="0"/>
            </a:endParaRPr>
          </a:p>
          <a:p>
            <a:r>
              <a:rPr lang="en-US" altLang="zh-CN" sz="2000">
                <a:solidFill>
                  <a:srgbClr val="0070C0"/>
                </a:solidFill>
                <a:latin typeface="Times New Roman" panose="02020603050405020304" charset="0"/>
                <a:cs typeface="Times New Roman" panose="02020603050405020304" charset="0"/>
              </a:rPr>
              <a:t> 1.</a:t>
            </a:r>
            <a:r>
              <a:rPr lang="en-US" altLang="en-US" sz="2000">
                <a:solidFill>
                  <a:srgbClr val="0070C0"/>
                </a:solidFill>
                <a:latin typeface="Times New Roman" panose="02020603050405020304" charset="0"/>
                <a:cs typeface="Times New Roman" panose="02020603050405020304" charset="0"/>
              </a:rPr>
              <a:t> </a:t>
            </a:r>
            <a:r>
              <a:rPr lang="zh-CN" altLang="en-US" sz="2000">
                <a:solidFill>
                  <a:srgbClr val="0070C0"/>
                </a:solidFill>
                <a:latin typeface="Times New Roman" panose="02020603050405020304" charset="0"/>
                <a:cs typeface="Times New Roman" panose="02020603050405020304" charset="0"/>
              </a:rPr>
              <a:t>开头礼貌表达：</a:t>
            </a:r>
            <a:endParaRPr lang="zh-CN" altLang="en-US"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t>
            </a:r>
            <a:r>
              <a:rPr lang="en-US" altLang="zh-CN" sz="2000">
                <a:solidFill>
                  <a:schemeClr val="accent2">
                    <a:lumMod val="50000"/>
                  </a:schemeClr>
                </a:solidFill>
                <a:latin typeface="Times New Roman" panose="02020603050405020304" charset="0"/>
                <a:cs typeface="Times New Roman" panose="02020603050405020304" charset="0"/>
              </a:rPr>
              <a:t> It is my great honor to stand here today.</a:t>
            </a:r>
            <a:r>
              <a:rPr lang="zh-CN" altLang="en-US" sz="2000">
                <a:latin typeface="Times New Roman" panose="02020603050405020304" charset="0"/>
                <a:cs typeface="Times New Roman" panose="02020603050405020304" charset="0"/>
              </a:rPr>
              <a:t>（今天能站在这里，我倍感荣幸）</a:t>
            </a:r>
            <a:endParaRPr lang="zh-CN" altLang="en-US" sz="2000">
              <a:latin typeface="Times New Roman" panose="02020603050405020304" charset="0"/>
              <a:cs typeface="Times New Roman" panose="02020603050405020304" charset="0"/>
            </a:endParaRPr>
          </a:p>
          <a:p>
            <a:pPr algn="l">
              <a:buClrTx/>
              <a:buSzTx/>
              <a:buFontTx/>
            </a:pPr>
            <a:r>
              <a:rPr lang="en-US" altLang="zh-CN" sz="2000">
                <a:solidFill>
                  <a:srgbClr val="0070C0"/>
                </a:solidFill>
                <a:latin typeface="Times New Roman" panose="02020603050405020304" charset="0"/>
                <a:cs typeface="Times New Roman" panose="02020603050405020304" charset="0"/>
              </a:rPr>
              <a:t>2. 作品描述类：</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draw inspiration from...</a:t>
            </a:r>
            <a:r>
              <a:rPr lang="zh-CN" altLang="en-US" sz="2000">
                <a:latin typeface="Times New Roman" panose="02020603050405020304" charset="0"/>
                <a:cs typeface="Times New Roman" panose="02020603050405020304" charset="0"/>
              </a:rPr>
              <a:t>（从</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汲取灵感）</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a:t>
            </a:r>
            <a:r>
              <a:rPr lang="en-US" altLang="zh-CN" sz="2000">
                <a:solidFill>
                  <a:schemeClr val="accent2">
                    <a:lumMod val="50000"/>
                  </a:schemeClr>
                </a:solidFill>
                <a:latin typeface="Times New Roman" panose="02020603050405020304" charset="0"/>
                <a:cs typeface="Times New Roman" panose="02020603050405020304" charset="0"/>
              </a:rPr>
              <a:t> transform...into...</a:t>
            </a:r>
            <a:r>
              <a:rPr lang="zh-CN" altLang="en-US" sz="2000">
                <a:solidFill>
                  <a:schemeClr val="accent2">
                    <a:lumMod val="50000"/>
                  </a:schemeClr>
                </a:solidFill>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将</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转化为</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crafted with...</a:t>
            </a:r>
            <a:r>
              <a:rPr lang="zh-CN" altLang="en-US" sz="2000">
                <a:latin typeface="Times New Roman" panose="02020603050405020304" charset="0"/>
                <a:cs typeface="Times New Roman" panose="02020603050405020304" charset="0"/>
              </a:rPr>
              <a:t>（采用</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工艺制作）</a:t>
            </a:r>
            <a:endParaRPr lang="zh-CN" altLang="en-US" sz="2000">
              <a:latin typeface="Times New Roman" panose="02020603050405020304" charset="0"/>
              <a:cs typeface="Times New Roman" panose="02020603050405020304" charset="0"/>
            </a:endParaRPr>
          </a:p>
          <a:p>
            <a:pPr algn="l">
              <a:buClrTx/>
              <a:buSzTx/>
              <a:buFontTx/>
            </a:pPr>
            <a:r>
              <a:rPr lang="en-US" altLang="zh-CN" sz="2000">
                <a:solidFill>
                  <a:srgbClr val="0070C0"/>
                </a:solidFill>
                <a:latin typeface="Times New Roman" panose="02020603050405020304" charset="0"/>
                <a:cs typeface="Times New Roman" panose="02020603050405020304" charset="0"/>
              </a:rPr>
              <a:t>3. 收获感悟类：</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This creative journey has been quite rewarding.</a:t>
            </a:r>
            <a:r>
              <a:rPr lang="zh-CN" altLang="en-US" sz="2000">
                <a:latin typeface="Times New Roman" panose="02020603050405020304" charset="0"/>
                <a:cs typeface="Times New Roman" panose="02020603050405020304" charset="0"/>
              </a:rPr>
              <a:t>（这段创作之旅收获满满）</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refine one’s skills in..</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（精进在</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方面的技能）</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true inspiration often lies not in..., but in...</a:t>
            </a:r>
            <a:r>
              <a:rPr lang="zh-CN" altLang="en-US" sz="2000">
                <a:latin typeface="Times New Roman" panose="02020603050405020304" charset="0"/>
                <a:cs typeface="Times New Roman" panose="02020603050405020304" charset="0"/>
              </a:rPr>
              <a:t>（真正的灵感往往不在</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，而在</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a:t>
            </a:r>
            <a:endParaRPr lang="zh-CN" altLang="en-US" sz="2000">
              <a:latin typeface="Times New Roman" panose="02020603050405020304" charset="0"/>
              <a:cs typeface="Times New Roman" panose="02020603050405020304" charset="0"/>
            </a:endParaRPr>
          </a:p>
          <a:p>
            <a:pPr algn="l">
              <a:buClrTx/>
              <a:buSzTx/>
              <a:buFontTx/>
            </a:pPr>
            <a:r>
              <a:rPr lang="en-US" altLang="zh-CN" sz="2000">
                <a:solidFill>
                  <a:srgbClr val="0070C0"/>
                </a:solidFill>
                <a:latin typeface="Times New Roman" panose="02020603050405020304" charset="0"/>
                <a:cs typeface="Times New Roman" panose="02020603050405020304" charset="0"/>
              </a:rPr>
              <a:t>4. 结尾呼应类：</a:t>
            </a:r>
            <a:endParaRPr lang="en-US" altLang="zh-CN" sz="2000">
              <a:solidFill>
                <a:srgbClr val="0070C0"/>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a:solidFill>
                  <a:schemeClr val="accent2">
                    <a:lumMod val="50000"/>
                  </a:schemeClr>
                </a:solidFill>
                <a:latin typeface="Times New Roman" panose="02020603050405020304" charset="0"/>
                <a:cs typeface="Times New Roman" panose="02020603050405020304" charset="0"/>
              </a:rPr>
              <a:t>May our memories here continue to bloom.</a:t>
            </a:r>
            <a:r>
              <a:rPr lang="zh-CN" altLang="en-US" sz="2000">
                <a:latin typeface="Times New Roman" panose="02020603050405020304" charset="0"/>
                <a:cs typeface="Times New Roman" panose="02020603050405020304" charset="0"/>
              </a:rPr>
              <a:t>（愿我们在这里的记忆持续绽放）</a:t>
            </a:r>
            <a:endParaRPr lang="zh-CN" altLang="en-US" sz="2000">
              <a:latin typeface="Times New Roman" panose="02020603050405020304" charset="0"/>
              <a:cs typeface="Times New Roman" panose="02020603050405020304" charset="0"/>
            </a:endParaRPr>
          </a:p>
        </p:txBody>
      </p:sp>
      <p:sp>
        <p:nvSpPr>
          <p:cNvPr id="12" name="文本框 11"/>
          <p:cNvSpPr txBox="1"/>
          <p:nvPr/>
        </p:nvSpPr>
        <p:spPr>
          <a:xfrm>
            <a:off x="2954655" y="989330"/>
            <a:ext cx="9105900" cy="5776595"/>
          </a:xfrm>
          <a:prstGeom prst="rect">
            <a:avLst/>
          </a:prstGeom>
          <a:solidFill>
            <a:schemeClr val="bg1"/>
          </a:solidFill>
        </p:spPr>
        <p:txBody>
          <a:bodyPr wrap="square" rtlCol="0" anchor="t">
            <a:noAutofit/>
          </a:bodyPr>
          <a:p>
            <a:r>
              <a:rPr lang="zh-CN" altLang="en-US" sz="2000" b="1">
                <a:solidFill>
                  <a:srgbClr val="FFC000"/>
                </a:solidFill>
                <a:latin typeface="微软雅黑" panose="020B0503020204020204" charset="-122"/>
                <a:ea typeface="微软雅黑" panose="020B0503020204020204" charset="-122"/>
                <a:cs typeface="Times New Roman" panose="02020603050405020304" charset="0"/>
              </a:rPr>
              <a:t>延伸好句（按发言场景分类）</a:t>
            </a:r>
            <a:endParaRPr lang="zh-CN" altLang="en-US" sz="2000" b="1">
              <a:solidFill>
                <a:srgbClr val="FFC000"/>
              </a:solidFill>
              <a:latin typeface="微软雅黑" panose="020B0503020204020204" charset="-122"/>
              <a:ea typeface="微软雅黑" panose="020B0503020204020204" charset="-122"/>
              <a:cs typeface="Times New Roman" panose="02020603050405020304" charset="0"/>
            </a:endParaRPr>
          </a:p>
          <a:p>
            <a:r>
              <a:rPr lang="en-US" altLang="zh-CN" sz="2000" b="1">
                <a:solidFill>
                  <a:srgbClr val="0070C0"/>
                </a:solidFill>
                <a:latin typeface="Times New Roman" panose="02020603050405020304" charset="0"/>
                <a:cs typeface="Times New Roman" panose="02020603050405020304" charset="0"/>
              </a:rPr>
              <a:t>1. </a:t>
            </a:r>
            <a:r>
              <a:rPr lang="zh-CN" altLang="en-US" sz="2000" b="1">
                <a:solidFill>
                  <a:srgbClr val="0070C0"/>
                </a:solidFill>
                <a:latin typeface="Times New Roman" panose="02020603050405020304" charset="0"/>
                <a:cs typeface="Times New Roman" panose="02020603050405020304" charset="0"/>
              </a:rPr>
              <a:t>作品介绍类（适配文创</a:t>
            </a:r>
            <a:r>
              <a:rPr lang="en-US" altLang="zh-CN" sz="2000" b="1">
                <a:solidFill>
                  <a:srgbClr val="0070C0"/>
                </a:solidFill>
                <a:latin typeface="Times New Roman" panose="02020603050405020304" charset="0"/>
                <a:cs typeface="Times New Roman" panose="02020603050405020304" charset="0"/>
              </a:rPr>
              <a:t>/</a:t>
            </a:r>
            <a:r>
              <a:rPr lang="zh-CN" altLang="en-US" sz="2000" b="1">
                <a:solidFill>
                  <a:srgbClr val="0070C0"/>
                </a:solidFill>
                <a:latin typeface="Times New Roman" panose="02020603050405020304" charset="0"/>
                <a:cs typeface="Times New Roman" panose="02020603050405020304" charset="0"/>
              </a:rPr>
              <a:t>设计类发言）</a:t>
            </a:r>
            <a:r>
              <a:rPr lang="en-US" altLang="zh-CN" sz="2000" b="1">
                <a:solidFill>
                  <a:srgbClr val="0070C0"/>
                </a:solidFill>
                <a:latin typeface="Times New Roman" panose="02020603050405020304" charset="0"/>
                <a:cs typeface="Times New Roman" panose="02020603050405020304" charset="0"/>
              </a:rPr>
              <a:t> </a:t>
            </a:r>
            <a:endParaRPr lang="en-US" altLang="zh-CN" sz="2000" b="1">
              <a:solidFill>
                <a:srgbClr val="0070C0"/>
              </a:solidFill>
              <a:latin typeface="Times New Roman" panose="02020603050405020304" charset="0"/>
              <a:cs typeface="Times New Roman" panose="02020603050405020304" charset="0"/>
            </a:endParaRPr>
          </a:p>
          <a:p>
            <a:r>
              <a:rPr lang="en-US" altLang="zh-CN" sz="2000">
                <a:solidFill>
                  <a:schemeClr val="accent3">
                    <a:lumMod val="50000"/>
                  </a:schemeClr>
                </a:solidFill>
                <a:latin typeface="Times New Roman" panose="02020603050405020304" charset="0"/>
                <a:cs typeface="Times New Roman" panose="02020603050405020304" charset="0"/>
              </a:rPr>
              <a:t>- </a:t>
            </a:r>
            <a:r>
              <a:rPr lang="zh-CN" altLang="en-US" sz="2000">
                <a:solidFill>
                  <a:schemeClr val="accent3">
                    <a:lumMod val="50000"/>
                  </a:schemeClr>
                </a:solidFill>
                <a:latin typeface="Times New Roman" panose="02020603050405020304" charset="0"/>
                <a:cs typeface="Times New Roman" panose="02020603050405020304" charset="0"/>
              </a:rPr>
              <a:t>灵感来源：</a:t>
            </a:r>
            <a:endParaRPr lang="zh-CN" altLang="en-US" sz="2000">
              <a:solidFill>
                <a:schemeClr val="accent3">
                  <a:lumMod val="50000"/>
                </a:schemeClr>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My work </a:t>
            </a:r>
            <a:r>
              <a:rPr lang="en-US" altLang="zh-CN" sz="2000">
                <a:highlight>
                  <a:srgbClr val="00FF00"/>
                </a:highlight>
                <a:latin typeface="Times New Roman" panose="02020603050405020304" charset="0"/>
                <a:cs typeface="Times New Roman" panose="02020603050405020304" charset="0"/>
              </a:rPr>
              <a:t>takes cues from</a:t>
            </a:r>
            <a:r>
              <a:rPr lang="en-US" altLang="zh-CN" sz="2000">
                <a:latin typeface="Times New Roman" panose="02020603050405020304" charset="0"/>
                <a:cs typeface="Times New Roman" panose="02020603050405020304" charset="0"/>
              </a:rPr>
              <a:t> the old campus library—its sunlit windows and creaking bookshelves inspired this set of book-themed stickers.</a:t>
            </a:r>
            <a:r>
              <a:rPr lang="zh-CN" altLang="en-US" sz="2000">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我的作品从校园旧图书馆汲取线索</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它洒满阳光的窗户和吱呀作响的书架，启发了这套书本主题贴纸。）</a:t>
            </a:r>
            <a:endParaRPr lang="zh-CN" altLang="en-US">
              <a:latin typeface="Times New Roman" panose="02020603050405020304" charset="0"/>
              <a:cs typeface="Times New Roman" panose="02020603050405020304" charset="0"/>
            </a:endParaRPr>
          </a:p>
          <a:p>
            <a:r>
              <a:rPr lang="en-US" altLang="zh-CN" sz="2000">
                <a:solidFill>
                  <a:schemeClr val="accent3">
                    <a:lumMod val="50000"/>
                  </a:schemeClr>
                </a:solidFill>
                <a:latin typeface="Times New Roman" panose="02020603050405020304" charset="0"/>
                <a:cs typeface="Times New Roman" panose="02020603050405020304" charset="0"/>
              </a:rPr>
              <a:t>- </a:t>
            </a:r>
            <a:r>
              <a:rPr lang="zh-CN" altLang="en-US" sz="2000">
                <a:solidFill>
                  <a:schemeClr val="accent3">
                    <a:lumMod val="50000"/>
                  </a:schemeClr>
                </a:solidFill>
                <a:latin typeface="Times New Roman" panose="02020603050405020304" charset="0"/>
                <a:cs typeface="Times New Roman" panose="02020603050405020304" charset="0"/>
              </a:rPr>
              <a:t>工艺</a:t>
            </a:r>
            <a:r>
              <a:rPr lang="en-US" altLang="zh-CN" sz="2000">
                <a:solidFill>
                  <a:schemeClr val="accent3">
                    <a:lumMod val="50000"/>
                  </a:schemeClr>
                </a:solidFill>
                <a:latin typeface="Times New Roman" panose="02020603050405020304" charset="0"/>
                <a:cs typeface="Times New Roman" panose="02020603050405020304" charset="0"/>
              </a:rPr>
              <a:t>/</a:t>
            </a:r>
            <a:r>
              <a:rPr lang="zh-CN" altLang="en-US" sz="2000">
                <a:solidFill>
                  <a:schemeClr val="accent3">
                    <a:lumMod val="50000"/>
                  </a:schemeClr>
                </a:solidFill>
                <a:latin typeface="Times New Roman" panose="02020603050405020304" charset="0"/>
                <a:cs typeface="Times New Roman" panose="02020603050405020304" charset="0"/>
              </a:rPr>
              <a:t>创意：</a:t>
            </a:r>
            <a:endParaRPr lang="zh-CN" altLang="en-US" sz="2000">
              <a:solidFill>
                <a:schemeClr val="accent3">
                  <a:lumMod val="50000"/>
                </a:schemeClr>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I </a:t>
            </a:r>
            <a:r>
              <a:rPr lang="en-US" altLang="zh-CN" sz="2000">
                <a:highlight>
                  <a:srgbClr val="00FF00"/>
                </a:highlight>
                <a:latin typeface="Times New Roman" panose="02020603050405020304" charset="0"/>
                <a:cs typeface="Times New Roman" panose="02020603050405020304" charset="0"/>
              </a:rPr>
              <a:t>wove the pattern</a:t>
            </a:r>
            <a:r>
              <a:rPr lang="en-US" altLang="zh-CN" sz="2000">
                <a:latin typeface="Times New Roman" panose="02020603050405020304" charset="0"/>
                <a:cs typeface="Times New Roman" panose="02020603050405020304" charset="0"/>
              </a:rPr>
              <a:t> of our school’s cherry blossoms </a:t>
            </a:r>
            <a:r>
              <a:rPr lang="en-US" altLang="zh-CN" sz="2000">
                <a:highlight>
                  <a:srgbClr val="00FF00"/>
                </a:highlight>
                <a:latin typeface="Times New Roman" panose="02020603050405020304" charset="0"/>
                <a:cs typeface="Times New Roman" panose="02020603050405020304" charset="0"/>
              </a:rPr>
              <a:t>into</a:t>
            </a:r>
            <a:r>
              <a:rPr lang="en-US" altLang="zh-CN" sz="2000">
                <a:latin typeface="Times New Roman" panose="02020603050405020304" charset="0"/>
                <a:cs typeface="Times New Roman" panose="02020603050405020304" charset="0"/>
              </a:rPr>
              <a:t> the design, using heat-pressed fabric to make the motif both delicate and durable.”</a:t>
            </a:r>
            <a:r>
              <a:rPr lang="zh-CN" altLang="en-US">
                <a:latin typeface="Times New Roman" panose="02020603050405020304" charset="0"/>
                <a:cs typeface="Times New Roman" panose="02020603050405020304" charset="0"/>
              </a:rPr>
              <a:t>（我把校园樱花的图案融入设计，用热压布料让纹样既精致又耐用。）</a:t>
            </a:r>
            <a:endParaRPr lang="zh-CN" altLang="en-US">
              <a:latin typeface="Times New Roman" panose="02020603050405020304" charset="0"/>
              <a:cs typeface="Times New Roman" panose="02020603050405020304" charset="0"/>
            </a:endParaRPr>
          </a:p>
          <a:p>
            <a:r>
              <a:rPr lang="en-US" altLang="zh-CN" sz="2000" b="1">
                <a:solidFill>
                  <a:srgbClr val="0070C0"/>
                </a:solidFill>
                <a:latin typeface="Times New Roman" panose="02020603050405020304" charset="0"/>
                <a:cs typeface="Times New Roman" panose="02020603050405020304" charset="0"/>
              </a:rPr>
              <a:t>2. </a:t>
            </a:r>
            <a:r>
              <a:rPr lang="zh-CN" altLang="en-US" sz="2000" b="1">
                <a:solidFill>
                  <a:srgbClr val="0070C0"/>
                </a:solidFill>
                <a:latin typeface="Times New Roman" panose="02020603050405020304" charset="0"/>
                <a:cs typeface="Times New Roman" panose="02020603050405020304" charset="0"/>
              </a:rPr>
              <a:t>收获感悟类（适配各类竞赛发言）</a:t>
            </a:r>
            <a:endParaRPr lang="en-US" altLang="zh-CN" sz="2000" b="1">
              <a:solidFill>
                <a:srgbClr val="0070C0"/>
              </a:solidFill>
              <a:latin typeface="Times New Roman" panose="02020603050405020304" charset="0"/>
              <a:cs typeface="Times New Roman" panose="02020603050405020304" charset="0"/>
            </a:endParaRPr>
          </a:p>
          <a:p>
            <a:r>
              <a:rPr lang="en-US" altLang="zh-CN" sz="2000">
                <a:solidFill>
                  <a:schemeClr val="accent3">
                    <a:lumMod val="50000"/>
                  </a:schemeClr>
                </a:solidFill>
                <a:latin typeface="Times New Roman" panose="02020603050405020304" charset="0"/>
                <a:cs typeface="Times New Roman" panose="02020603050405020304" charset="0"/>
              </a:rPr>
              <a:t>- </a:t>
            </a:r>
            <a:r>
              <a:rPr lang="zh-CN" altLang="en-US" sz="2000">
                <a:solidFill>
                  <a:schemeClr val="accent3">
                    <a:lumMod val="50000"/>
                  </a:schemeClr>
                </a:solidFill>
                <a:latin typeface="Times New Roman" panose="02020603050405020304" charset="0"/>
                <a:cs typeface="Times New Roman" panose="02020603050405020304" charset="0"/>
              </a:rPr>
              <a:t>技能</a:t>
            </a:r>
            <a:r>
              <a:rPr lang="en-US" altLang="zh-CN" sz="2000">
                <a:solidFill>
                  <a:schemeClr val="accent3">
                    <a:lumMod val="50000"/>
                  </a:schemeClr>
                </a:solidFill>
                <a:latin typeface="Times New Roman" panose="02020603050405020304" charset="0"/>
                <a:cs typeface="Times New Roman" panose="02020603050405020304" charset="0"/>
              </a:rPr>
              <a:t>+</a:t>
            </a:r>
            <a:r>
              <a:rPr lang="zh-CN" altLang="en-US" sz="2000">
                <a:solidFill>
                  <a:schemeClr val="accent3">
                    <a:lumMod val="50000"/>
                  </a:schemeClr>
                </a:solidFill>
                <a:highlight>
                  <a:srgbClr val="FFFF00"/>
                </a:highlight>
                <a:latin typeface="Times New Roman" panose="02020603050405020304" charset="0"/>
                <a:cs typeface="Times New Roman" panose="02020603050405020304" charset="0"/>
              </a:rPr>
              <a:t>认知</a:t>
            </a:r>
            <a:r>
              <a:rPr lang="zh-CN" altLang="en-US" sz="2000">
                <a:solidFill>
                  <a:schemeClr val="accent3">
                    <a:lumMod val="50000"/>
                  </a:schemeClr>
                </a:solidFill>
                <a:latin typeface="Times New Roman" panose="02020603050405020304" charset="0"/>
                <a:cs typeface="Times New Roman" panose="02020603050405020304" charset="0"/>
              </a:rPr>
              <a:t>：</a:t>
            </a:r>
            <a:endParaRPr lang="zh-CN" altLang="en-US" sz="2000">
              <a:solidFill>
                <a:schemeClr val="accent3">
                  <a:lumMod val="50000"/>
                </a:schemeClr>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This project didn’t just </a:t>
            </a:r>
            <a:r>
              <a:rPr lang="en-US" altLang="zh-CN" sz="2000">
                <a:highlight>
                  <a:srgbClr val="00FF00"/>
                </a:highlight>
                <a:latin typeface="Times New Roman" panose="02020603050405020304" charset="0"/>
                <a:cs typeface="Times New Roman" panose="02020603050405020304" charset="0"/>
              </a:rPr>
              <a:t>sharpen</a:t>
            </a:r>
            <a:r>
              <a:rPr lang="en-US" altLang="zh-CN" sz="2000">
                <a:latin typeface="Times New Roman" panose="02020603050405020304" charset="0"/>
                <a:cs typeface="Times New Roman" panose="02020603050405020304" charset="0"/>
              </a:rPr>
              <a:t> my hands-on skills—it taught me that </a:t>
            </a:r>
            <a:r>
              <a:rPr lang="en-US" altLang="zh-CN" sz="2000">
                <a:highlight>
                  <a:srgbClr val="FFFF00"/>
                </a:highlight>
                <a:latin typeface="Times New Roman" panose="02020603050405020304" charset="0"/>
                <a:cs typeface="Times New Roman" panose="02020603050405020304" charset="0"/>
              </a:rPr>
              <a:t>creativity is about ‘reseeing’ the ordinary things around us</a:t>
            </a:r>
            <a:r>
              <a:rPr lang="en-US" altLang="zh-CN" sz="2000">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（这个项目不仅提升了我的实操技能，更让我明白：创意就是</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重新看见</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身边的平凡事物。）</a:t>
            </a:r>
            <a:endParaRPr lang="zh-CN" altLang="en-US" sz="2000">
              <a:latin typeface="Times New Roman" panose="02020603050405020304" charset="0"/>
              <a:cs typeface="Times New Roman" panose="02020603050405020304" charset="0"/>
            </a:endParaRPr>
          </a:p>
          <a:p>
            <a:r>
              <a:rPr lang="en-US" altLang="zh-CN" sz="2000">
                <a:solidFill>
                  <a:schemeClr val="accent3">
                    <a:lumMod val="50000"/>
                  </a:schemeClr>
                </a:solidFill>
                <a:latin typeface="Times New Roman" panose="02020603050405020304" charset="0"/>
                <a:cs typeface="Times New Roman" panose="02020603050405020304" charset="0"/>
              </a:rPr>
              <a:t>- </a:t>
            </a:r>
            <a:r>
              <a:rPr lang="zh-CN" altLang="en-US" sz="2000">
                <a:solidFill>
                  <a:schemeClr val="accent3">
                    <a:lumMod val="50000"/>
                  </a:schemeClr>
                </a:solidFill>
                <a:latin typeface="Times New Roman" panose="02020603050405020304" charset="0"/>
                <a:cs typeface="Times New Roman" panose="02020603050405020304" charset="0"/>
              </a:rPr>
              <a:t>团队</a:t>
            </a:r>
            <a:r>
              <a:rPr lang="en-US" altLang="zh-CN" sz="2000">
                <a:solidFill>
                  <a:schemeClr val="accent3">
                    <a:lumMod val="50000"/>
                  </a:schemeClr>
                </a:solidFill>
                <a:latin typeface="Times New Roman" panose="02020603050405020304" charset="0"/>
                <a:cs typeface="Times New Roman" panose="02020603050405020304" charset="0"/>
              </a:rPr>
              <a:t>/</a:t>
            </a:r>
            <a:r>
              <a:rPr lang="zh-CN" altLang="en-US" sz="2000">
                <a:solidFill>
                  <a:schemeClr val="accent3">
                    <a:lumMod val="50000"/>
                  </a:schemeClr>
                </a:solidFill>
                <a:latin typeface="Times New Roman" panose="02020603050405020304" charset="0"/>
                <a:cs typeface="Times New Roman" panose="02020603050405020304" charset="0"/>
              </a:rPr>
              <a:t>他人影响：</a:t>
            </a:r>
            <a:endParaRPr lang="en-US" altLang="zh-CN" sz="2000">
              <a:solidFill>
                <a:schemeClr val="accent3">
                  <a:lumMod val="50000"/>
                </a:schemeClr>
              </a:solidFill>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I </a:t>
            </a:r>
            <a:r>
              <a:rPr lang="en-US" altLang="zh-CN" sz="2000">
                <a:highlight>
                  <a:srgbClr val="00FF00"/>
                </a:highlight>
                <a:latin typeface="Times New Roman" panose="02020603050405020304" charset="0"/>
                <a:cs typeface="Times New Roman" panose="02020603050405020304" charset="0"/>
              </a:rPr>
              <a:t>couldn’t have finished</a:t>
            </a:r>
            <a:r>
              <a:rPr lang="en-US" altLang="zh-CN" sz="2000">
                <a:latin typeface="Times New Roman" panose="02020603050405020304" charset="0"/>
                <a:cs typeface="Times New Roman" panose="02020603050405020304" charset="0"/>
              </a:rPr>
              <a:t> this </a:t>
            </a:r>
            <a:r>
              <a:rPr lang="en-US" altLang="zh-CN" sz="2000">
                <a:highlight>
                  <a:srgbClr val="00FF00"/>
                </a:highlight>
                <a:latin typeface="Times New Roman" panose="02020603050405020304" charset="0"/>
                <a:cs typeface="Times New Roman" panose="02020603050405020304" charset="0"/>
              </a:rPr>
              <a:t>without my deskmate’s suggestion</a:t>
            </a:r>
            <a:r>
              <a:rPr lang="en-US" altLang="zh-CN" sz="2000">
                <a:latin typeface="Times New Roman" panose="02020603050405020304" charset="0"/>
                <a:cs typeface="Times New Roman" panose="02020603050405020304" charset="0"/>
              </a:rPr>
              <a:t> to add glow-in-the-dark details—</a:t>
            </a:r>
            <a:r>
              <a:rPr lang="en-US" altLang="zh-CN" sz="2000">
                <a:highlight>
                  <a:srgbClr val="FFFF00"/>
                </a:highlight>
                <a:latin typeface="Times New Roman" panose="02020603050405020304" charset="0"/>
                <a:cs typeface="Times New Roman" panose="02020603050405020304" charset="0"/>
              </a:rPr>
              <a:t>collaboration turns good ideas into great ones</a:t>
            </a:r>
            <a:r>
              <a:rPr lang="en-US" altLang="zh-CN" sz="2000">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（没有同桌提议加夜光细节，我完不成这个作品</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协作能让好想法变成绝妙创意。）</a:t>
            </a:r>
            <a:endParaRPr lang="zh-CN" altLang="en-US">
              <a:latin typeface="Times New Roman" panose="02020603050405020304" charset="0"/>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bldLvl="0" animBg="1"/>
      <p:bldP spid="1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获奖发言稿：范文赏析</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08580" cy="1704340"/>
          </a:xfrm>
          <a:prstGeom prst="rect">
            <a:avLst/>
          </a:prstGeom>
        </p:spPr>
      </p:pic>
      <p:sp>
        <p:nvSpPr>
          <p:cNvPr id="4" name="文本框 3"/>
          <p:cNvSpPr txBox="1"/>
          <p:nvPr/>
        </p:nvSpPr>
        <p:spPr>
          <a:xfrm>
            <a:off x="2906395" y="932815"/>
            <a:ext cx="9154160" cy="3046095"/>
          </a:xfrm>
          <a:prstGeom prst="rect">
            <a:avLst/>
          </a:prstGeom>
          <a:solidFill>
            <a:schemeClr val="bg1"/>
          </a:solidFill>
        </p:spPr>
        <p:txBody>
          <a:bodyPr wrap="square" rtlCol="0" anchor="t">
            <a:spAutoFit/>
          </a:bodyPr>
          <a:p>
            <a:r>
              <a:rPr lang="en-US" altLang="zh-CN" sz="1600" i="1">
                <a:solidFill>
                  <a:srgbClr val="0070C0"/>
                </a:solidFill>
                <a:sym typeface="+mn-ea"/>
              </a:rPr>
              <a:t>Dear teachers and fellow students,</a:t>
            </a:r>
            <a:endParaRPr lang="en-US" altLang="zh-CN" sz="1600" i="1">
              <a:solidFill>
                <a:srgbClr val="0070C0"/>
              </a:solidFill>
            </a:endParaRPr>
          </a:p>
          <a:p>
            <a:r>
              <a:rPr lang="en-US" altLang="zh-CN" sz="1600" i="1">
                <a:solidFill>
                  <a:srgbClr val="0070C0"/>
                </a:solidFill>
                <a:sym typeface="+mn-ea"/>
              </a:rPr>
              <a:t>          It is my great honor to stand here today</a:t>
            </a:r>
            <a:r>
              <a:rPr lang="en-US" altLang="zh-CN" sz="1600">
                <a:solidFill>
                  <a:srgbClr val="0070C0"/>
                </a:solidFill>
                <a:sym typeface="+mn-ea"/>
              </a:rPr>
              <a:t>.</a:t>
            </a:r>
            <a:r>
              <a:rPr lang="en-US" altLang="zh-CN" sz="1600">
                <a:latin typeface="Times New Roman" panose="02020603050405020304" charset="0"/>
                <a:cs typeface="Times New Roman" panose="02020603050405020304" charset="0"/>
              </a:rPr>
              <a:t>I’m truly thrilled to receive this award.</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My design, “</a:t>
            </a:r>
            <a:r>
              <a:rPr lang="en-US" altLang="zh-CN" sz="1600">
                <a:highlight>
                  <a:srgbClr val="00FF00"/>
                </a:highlight>
                <a:latin typeface="Times New Roman" panose="02020603050405020304" charset="0"/>
                <a:cs typeface="Times New Roman" panose="02020603050405020304" charset="0"/>
              </a:rPr>
              <a:t>Memory</a:t>
            </a:r>
            <a:r>
              <a:rPr lang="en-US" altLang="zh-CN" sz="1600">
                <a:latin typeface="Times New Roman" panose="02020603050405020304" charset="0"/>
                <a:cs typeface="Times New Roman" panose="02020603050405020304" charset="0"/>
              </a:rPr>
              <a:t> Blooms”, draws inspiration from our </a:t>
            </a:r>
            <a:r>
              <a:rPr lang="en-US" altLang="en-US" sz="1600">
                <a:latin typeface="Times New Roman" panose="02020603050405020304" charset="0"/>
                <a:cs typeface="Times New Roman" panose="02020603050405020304" charset="0"/>
              </a:rPr>
              <a:t> </a:t>
            </a:r>
            <a:r>
              <a:rPr lang="en-US" altLang="zh-CN" sz="1600">
                <a:latin typeface="Times New Roman" panose="02020603050405020304" charset="0"/>
                <a:cs typeface="Times New Roman" panose="02020603050405020304" charset="0"/>
              </a:rPr>
              <a:t>iconic clock tower—a landmark that has silently witnessed </a:t>
            </a:r>
            <a:r>
              <a:rPr lang="en-US" altLang="zh-CN" sz="1600">
                <a:highlight>
                  <a:srgbClr val="00FF00"/>
                </a:highlight>
                <a:latin typeface="Times New Roman" panose="02020603050405020304" charset="0"/>
                <a:cs typeface="Times New Roman" panose="02020603050405020304" charset="0"/>
              </a:rPr>
              <a:t>countless moments of learning, growth, and connection</a:t>
            </a:r>
            <a:r>
              <a:rPr lang="en-US" altLang="zh-CN" sz="1600">
                <a:latin typeface="Times New Roman" panose="02020603050405020304" charset="0"/>
                <a:cs typeface="Times New Roman" panose="02020603050405020304" charset="0"/>
              </a:rPr>
              <a:t>. This project transforms the architectural elegance of the clock tower into a collection of delicate bookmarks, crafted with traditional Chinese paper-cutting. Through careful cuts and thoughtful details, the design turns a familiar sight into something both artistic and personal, transforming </a:t>
            </a:r>
            <a:r>
              <a:rPr lang="en-US" altLang="zh-CN" sz="1600">
                <a:highlight>
                  <a:srgbClr val="00FF00"/>
                </a:highlight>
                <a:latin typeface="Times New Roman" panose="02020603050405020304" charset="0"/>
                <a:cs typeface="Times New Roman" panose="02020603050405020304" charset="0"/>
              </a:rPr>
              <a:t>memory</a:t>
            </a:r>
            <a:r>
              <a:rPr lang="en-US" altLang="zh-CN" sz="1600">
                <a:latin typeface="Times New Roman" panose="02020603050405020304" charset="0"/>
                <a:cs typeface="Times New Roman" panose="02020603050405020304" charset="0"/>
              </a:rPr>
              <a:t> into something you can hold in your hands.</a:t>
            </a:r>
            <a:endParaRPr lang="en-US" altLang="zh-CN" sz="1600">
              <a:latin typeface="Times New Roman" panose="02020603050405020304" charset="0"/>
              <a:cs typeface="Times New Roman" panose="02020603050405020304" charset="0"/>
            </a:endParaRPr>
          </a:p>
          <a:p>
            <a:r>
              <a:rPr lang="en-US" altLang="zh-CN" sz="1600">
                <a:latin typeface="Times New Roman" panose="02020603050405020304" charset="0"/>
                <a:cs typeface="Times New Roman" panose="02020603050405020304" charset="0"/>
              </a:rPr>
              <a:t>     This creative journey has been quite rewarding. It has not only refined my skills in design and craftsmanship but also taught me a vital lesson: true inspiration often lies not in distant places, but in </a:t>
            </a:r>
            <a:r>
              <a:rPr lang="en-US" altLang="zh-CN" sz="1600">
                <a:highlight>
                  <a:srgbClr val="00FF00"/>
                </a:highlight>
                <a:latin typeface="Times New Roman" panose="02020603050405020304" charset="0"/>
                <a:cs typeface="Times New Roman" panose="02020603050405020304" charset="0"/>
              </a:rPr>
              <a:t>the beauty hidden within our daily lives</a:t>
            </a:r>
            <a:r>
              <a:rPr lang="en-US" altLang="zh-CN" sz="1600">
                <a:latin typeface="Times New Roman" panose="02020603050405020304" charset="0"/>
                <a:cs typeface="Times New Roman" panose="02020603050405020304" charset="0"/>
              </a:rPr>
              <a:t>. I am sincerely grateful to my teachers for their guidance and the organizers for creating a platform where </a:t>
            </a:r>
            <a:r>
              <a:rPr lang="en-US" altLang="zh-CN" sz="1600">
                <a:highlight>
                  <a:srgbClr val="00FF00"/>
                </a:highlight>
                <a:latin typeface="Times New Roman" panose="02020603050405020304" charset="0"/>
                <a:cs typeface="Times New Roman" panose="02020603050405020304" charset="0"/>
              </a:rPr>
              <a:t>creativity and school spirit can flourish</a:t>
            </a:r>
            <a:r>
              <a:rPr lang="en-US" altLang="zh-CN" sz="1600">
                <a:latin typeface="Times New Roman" panose="02020603050405020304" charset="0"/>
                <a:cs typeface="Times New Roman" panose="02020603050405020304" charset="0"/>
              </a:rPr>
              <a:t>.</a:t>
            </a:r>
            <a:endParaRPr lang="en-US" altLang="zh-CN" sz="1600">
              <a:latin typeface="Times New Roman" panose="02020603050405020304" charset="0"/>
              <a:cs typeface="Times New Roman" panose="02020603050405020304" charset="0"/>
            </a:endParaRPr>
          </a:p>
          <a:p>
            <a:r>
              <a:rPr lang="en-US" altLang="zh-CN" sz="1600">
                <a:latin typeface="Times New Roman" panose="02020603050405020304" charset="0"/>
                <a:cs typeface="Times New Roman" panose="02020603050405020304" charset="0"/>
              </a:rPr>
              <a:t>      Thank you all for recognition. May our </a:t>
            </a:r>
            <a:r>
              <a:rPr lang="en-US" altLang="zh-CN" sz="1600">
                <a:highlight>
                  <a:srgbClr val="00FF00"/>
                </a:highlight>
                <a:latin typeface="Times New Roman" panose="02020603050405020304" charset="0"/>
                <a:cs typeface="Times New Roman" panose="02020603050405020304" charset="0"/>
              </a:rPr>
              <a:t>memories</a:t>
            </a:r>
            <a:r>
              <a:rPr lang="en-US" altLang="zh-CN" sz="1600">
                <a:latin typeface="Times New Roman" panose="02020603050405020304" charset="0"/>
                <a:cs typeface="Times New Roman" panose="02020603050405020304" charset="0"/>
              </a:rPr>
              <a:t> here continue to bloom.</a:t>
            </a:r>
            <a:endParaRPr lang="zh-CN" altLang="en-US" sz="1600">
              <a:latin typeface="Times New Roman" panose="02020603050405020304" charset="0"/>
              <a:cs typeface="Times New Roman" panose="02020603050405020304" charset="0"/>
            </a:endParaRPr>
          </a:p>
        </p:txBody>
      </p:sp>
      <p:pic>
        <p:nvPicPr>
          <p:cNvPr id="29" name="图片 28" descr="未标题-2.png"/>
          <p:cNvPicPr>
            <a:picLocks noChangeAspect="1"/>
          </p:cNvPicPr>
          <p:nvPr/>
        </p:nvPicPr>
        <p:blipFill>
          <a:blip r:embed="rId7"/>
          <a:stretch>
            <a:fillRect/>
          </a:stretch>
        </p:blipFill>
        <p:spPr>
          <a:xfrm>
            <a:off x="1356995" y="3853815"/>
            <a:ext cx="1837055" cy="2724785"/>
          </a:xfrm>
          <a:prstGeom prst="rect">
            <a:avLst/>
          </a:prstGeom>
        </p:spPr>
      </p:pic>
      <p:sp>
        <p:nvSpPr>
          <p:cNvPr id="344068" name="AutoShape 4"/>
          <p:cNvSpPr>
            <a:spLocks noChangeArrowheads="1"/>
          </p:cNvSpPr>
          <p:nvPr/>
        </p:nvSpPr>
        <p:spPr bwMode="gray">
          <a:xfrm>
            <a:off x="3022600" y="3978910"/>
            <a:ext cx="8938260" cy="2773680"/>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sp>
        <p:nvSpPr>
          <p:cNvPr id="5" name="文本框 4"/>
          <p:cNvSpPr txBox="1"/>
          <p:nvPr/>
        </p:nvSpPr>
        <p:spPr>
          <a:xfrm>
            <a:off x="3098165" y="3978910"/>
            <a:ext cx="8862695" cy="2738120"/>
          </a:xfrm>
          <a:prstGeom prst="rect">
            <a:avLst/>
          </a:prstGeom>
          <a:noFill/>
        </p:spPr>
        <p:txBody>
          <a:bodyPr wrap="square" rtlCol="0" anchor="t">
            <a:spAutoFit/>
          </a:bodyPr>
          <a:p>
            <a:r>
              <a:rPr lang="zh-CN" altLang="en-US" b="1">
                <a:solidFill>
                  <a:srgbClr val="FFFF00"/>
                </a:solidFill>
                <a:latin typeface="微软雅黑" panose="020B0503020204020204" charset="-122"/>
                <a:ea typeface="微软雅黑" panose="020B0503020204020204" charset="-122"/>
              </a:rPr>
              <a:t>一、内容设计的</a:t>
            </a:r>
            <a:r>
              <a:rPr lang="en-US" altLang="zh-CN" b="1">
                <a:solidFill>
                  <a:srgbClr val="FFFF00"/>
                </a:solidFill>
                <a:latin typeface="微软雅黑" panose="020B0503020204020204" charset="-122"/>
                <a:ea typeface="微软雅黑" panose="020B0503020204020204" charset="-122"/>
              </a:rPr>
              <a:t>SALE</a:t>
            </a:r>
            <a:r>
              <a:rPr lang="zh-CN" altLang="en-US" b="1">
                <a:solidFill>
                  <a:srgbClr val="FFFF00"/>
                </a:solidFill>
                <a:latin typeface="微软雅黑" panose="020B0503020204020204" charset="-122"/>
                <a:ea typeface="微软雅黑" panose="020B0503020204020204" charset="-122"/>
              </a:rPr>
              <a:t>营销式写作策略：</a:t>
            </a:r>
            <a:endParaRPr lang="zh-CN" altLang="en-US" b="1">
              <a:solidFill>
                <a:srgbClr val="FFFF00"/>
              </a:solidFill>
              <a:latin typeface="微软雅黑" panose="020B0503020204020204" charset="-122"/>
              <a:ea typeface="微软雅黑" panose="020B0503020204020204" charset="-122"/>
            </a:endParaRPr>
          </a:p>
          <a:p>
            <a:r>
              <a:rPr lang="en-US" altLang="zh-CN" sz="1400" b="1">
                <a:solidFill>
                  <a:schemeClr val="bg1"/>
                </a:solidFill>
              </a:rPr>
              <a:t>    </a:t>
            </a:r>
            <a:r>
              <a:rPr lang="zh-CN" altLang="en-US" sz="1400" b="1">
                <a:solidFill>
                  <a:schemeClr val="bg1"/>
                </a:solidFill>
              </a:rPr>
              <a:t>聚焦</a:t>
            </a:r>
            <a:r>
              <a:rPr lang="zh-CN" altLang="en-US" sz="1400" b="1" u="sng">
                <a:solidFill>
                  <a:schemeClr val="bg1"/>
                </a:solidFill>
              </a:rPr>
              <a:t>核心</a:t>
            </a:r>
            <a:r>
              <a:rPr lang="en-US" altLang="zh-CN" sz="1400" b="1" u="sng">
                <a:solidFill>
                  <a:srgbClr val="FFFF00"/>
                </a:solidFill>
                <a:latin typeface="微软雅黑" panose="020B0503020204020204" charset="-122"/>
                <a:ea typeface="微软雅黑" panose="020B0503020204020204" charset="-122"/>
                <a:sym typeface="+mn-ea"/>
              </a:rPr>
              <a:t>Aim</a:t>
            </a:r>
            <a:r>
              <a:rPr lang="zh-CN" altLang="en-US" sz="1400" b="1">
                <a:solidFill>
                  <a:schemeClr val="bg1"/>
                </a:solidFill>
              </a:rPr>
              <a:t>，</a:t>
            </a:r>
            <a:r>
              <a:rPr lang="zh-CN" altLang="en-US" sz="1400" b="1">
                <a:solidFill>
                  <a:srgbClr val="FFFF00"/>
                </a:solidFill>
              </a:rPr>
              <a:t>主旨</a:t>
            </a:r>
            <a:r>
              <a:rPr lang="zh-CN" altLang="en-US" sz="1400" b="1">
                <a:solidFill>
                  <a:schemeClr val="bg1"/>
                </a:solidFill>
              </a:rPr>
              <a:t>统领，主旨层层递进，贴合场景需求</a:t>
            </a:r>
            <a:r>
              <a:rPr lang="en-US" altLang="zh-CN" sz="1400" b="1">
                <a:solidFill>
                  <a:schemeClr val="bg1"/>
                </a:solidFill>
              </a:rPr>
              <a:t> </a:t>
            </a:r>
            <a:r>
              <a:rPr lang="zh-CN" altLang="en-US" sz="1400" b="1">
                <a:solidFill>
                  <a:schemeClr val="bg1"/>
                </a:solidFill>
              </a:rPr>
              <a:t>作品介绍：</a:t>
            </a:r>
            <a:r>
              <a:rPr lang="en-US" altLang="zh-CN" sz="1400" b="1">
                <a:solidFill>
                  <a:schemeClr val="bg1"/>
                </a:solidFill>
              </a:rPr>
              <a:t>“</a:t>
            </a:r>
            <a:r>
              <a:rPr lang="zh-CN" altLang="en-US" sz="1400" b="1">
                <a:solidFill>
                  <a:schemeClr val="bg1"/>
                </a:solidFill>
              </a:rPr>
              <a:t>小切口</a:t>
            </a:r>
            <a:r>
              <a:rPr lang="en-US" altLang="zh-CN" sz="1400" b="1">
                <a:solidFill>
                  <a:schemeClr val="bg1"/>
                </a:solidFill>
              </a:rPr>
              <a:t>” </a:t>
            </a:r>
            <a:r>
              <a:rPr lang="zh-CN" altLang="en-US" sz="1400" b="1">
                <a:solidFill>
                  <a:schemeClr val="bg1"/>
                </a:solidFill>
              </a:rPr>
              <a:t>传递</a:t>
            </a:r>
            <a:r>
              <a:rPr lang="en-US" altLang="zh-CN" sz="1400" b="1">
                <a:solidFill>
                  <a:schemeClr val="bg1"/>
                </a:solidFill>
              </a:rPr>
              <a:t> “</a:t>
            </a:r>
            <a:r>
              <a:rPr lang="zh-CN" altLang="en-US" sz="1400" b="1">
                <a:solidFill>
                  <a:schemeClr val="bg1"/>
                </a:solidFill>
              </a:rPr>
              <a:t>大情感</a:t>
            </a:r>
            <a:r>
              <a:rPr lang="en-US" altLang="zh-CN" sz="1400" b="1">
                <a:solidFill>
                  <a:schemeClr val="bg1"/>
                </a:solidFill>
              </a:rPr>
              <a:t>”</a:t>
            </a:r>
            <a:r>
              <a:rPr lang="zh-CN" altLang="en-US" sz="1400" b="1">
                <a:solidFill>
                  <a:schemeClr val="bg1"/>
                </a:solidFill>
              </a:rPr>
              <a:t>，紧扣</a:t>
            </a:r>
            <a:r>
              <a:rPr lang="en-US" altLang="zh-CN" sz="1400" b="1">
                <a:solidFill>
                  <a:schemeClr val="bg1"/>
                </a:solidFill>
              </a:rPr>
              <a:t> “</a:t>
            </a:r>
            <a:r>
              <a:rPr lang="zh-CN" altLang="en-US" sz="1400" b="1">
                <a:solidFill>
                  <a:schemeClr val="bg1"/>
                </a:solidFill>
              </a:rPr>
              <a:t>校园文创</a:t>
            </a:r>
            <a:r>
              <a:rPr lang="en-US" altLang="zh-CN" sz="1400" b="1">
                <a:solidFill>
                  <a:schemeClr val="bg1"/>
                </a:solidFill>
              </a:rPr>
              <a:t>” </a:t>
            </a:r>
            <a:r>
              <a:rPr lang="zh-CN" altLang="en-US" sz="1400" b="1">
                <a:solidFill>
                  <a:schemeClr val="bg1"/>
                </a:solidFill>
              </a:rPr>
              <a:t>本质</a:t>
            </a:r>
            <a:r>
              <a:rPr lang="en-US" altLang="zh-CN" sz="1400" b="1">
                <a:solidFill>
                  <a:schemeClr val="bg1"/>
                </a:solidFill>
              </a:rPr>
              <a:t> </a:t>
            </a:r>
            <a:r>
              <a:rPr lang="zh-CN" altLang="en-US" sz="1400" b="1">
                <a:solidFill>
                  <a:schemeClr val="bg1"/>
                </a:solidFill>
              </a:rPr>
              <a:t>范文没有泛泛而谈设计，而是以校园</a:t>
            </a:r>
            <a:r>
              <a:rPr lang="en-US" altLang="zh-CN" sz="1400" b="1">
                <a:solidFill>
                  <a:schemeClr val="bg1"/>
                </a:solidFill>
              </a:rPr>
              <a:t> “</a:t>
            </a:r>
            <a:r>
              <a:rPr lang="zh-CN" altLang="en-US" sz="1400" b="1">
                <a:solidFill>
                  <a:schemeClr val="bg1"/>
                </a:solidFill>
              </a:rPr>
              <a:t>标志性钟楼</a:t>
            </a:r>
            <a:r>
              <a:rPr lang="en-US" altLang="zh-CN" sz="1400" b="1">
                <a:solidFill>
                  <a:schemeClr val="bg1"/>
                </a:solidFill>
              </a:rPr>
              <a:t>” </a:t>
            </a:r>
            <a:r>
              <a:rPr lang="zh-CN" altLang="en-US" sz="1400" b="1">
                <a:solidFill>
                  <a:schemeClr val="bg1"/>
                </a:solidFill>
              </a:rPr>
              <a:t>为核心灵感来源，精准抓住师生共有的</a:t>
            </a:r>
            <a:r>
              <a:rPr lang="en-US" altLang="zh-CN" sz="1400" b="1">
                <a:solidFill>
                  <a:schemeClr val="bg1"/>
                </a:solidFill>
              </a:rPr>
              <a:t> “</a:t>
            </a:r>
            <a:r>
              <a:rPr lang="zh-CN" altLang="en-US" sz="1400" b="1">
                <a:solidFill>
                  <a:schemeClr val="bg1"/>
                </a:solidFill>
              </a:rPr>
              <a:t>校园记忆载体</a:t>
            </a:r>
            <a:r>
              <a:rPr lang="en-US" altLang="zh-CN" sz="1400" b="1">
                <a:solidFill>
                  <a:schemeClr val="bg1"/>
                </a:solidFill>
              </a:rPr>
              <a:t>”—— </a:t>
            </a:r>
            <a:r>
              <a:rPr lang="zh-CN" altLang="en-US" sz="1400" b="1">
                <a:solidFill>
                  <a:schemeClr val="bg1"/>
                </a:solidFill>
              </a:rPr>
              <a:t>钟楼见证的</a:t>
            </a:r>
            <a:r>
              <a:rPr lang="en-US" altLang="zh-CN" sz="1400" b="1">
                <a:solidFill>
                  <a:schemeClr val="bg1"/>
                </a:solidFill>
              </a:rPr>
              <a:t> “</a:t>
            </a:r>
            <a:r>
              <a:rPr lang="zh-CN" altLang="en-US" sz="1400" b="1">
                <a:solidFill>
                  <a:schemeClr val="bg1"/>
                </a:solidFill>
              </a:rPr>
              <a:t>学习、成长、联结</a:t>
            </a:r>
            <a:r>
              <a:rPr lang="en-US" altLang="zh-CN" sz="1400" b="1">
                <a:solidFill>
                  <a:schemeClr val="bg1"/>
                </a:solidFill>
              </a:rPr>
              <a:t>”</a:t>
            </a:r>
            <a:r>
              <a:rPr lang="zh-CN" altLang="en-US" sz="1400" b="1">
                <a:solidFill>
                  <a:schemeClr val="bg1"/>
                </a:solidFill>
              </a:rPr>
              <a:t>，让作品自带</a:t>
            </a:r>
            <a:r>
              <a:rPr lang="zh-CN" altLang="en-US" sz="1400" b="1" u="sng">
                <a:solidFill>
                  <a:srgbClr val="FFFF00"/>
                </a:solidFill>
              </a:rPr>
              <a:t>情感共鸣</a:t>
            </a:r>
            <a:r>
              <a:rPr lang="en-US" altLang="zh-CN" sz="1400" b="1" u="sng">
                <a:solidFill>
                  <a:srgbClr val="FFFF00"/>
                </a:solidFill>
                <a:latin typeface="微软雅黑" panose="020B0503020204020204" charset="-122"/>
                <a:ea typeface="微软雅黑" panose="020B0503020204020204" charset="-122"/>
              </a:rPr>
              <a:t>Empathy</a:t>
            </a:r>
            <a:r>
              <a:rPr lang="zh-CN" altLang="en-US" sz="1400" b="1">
                <a:solidFill>
                  <a:schemeClr val="bg1"/>
                </a:solidFill>
              </a:rPr>
              <a:t>基础。同时，明确产品形态（精致书签）与工艺特色（中国传统剪纸），用</a:t>
            </a:r>
            <a:r>
              <a:rPr lang="en-US" altLang="zh-CN" sz="1400" b="1">
                <a:solidFill>
                  <a:schemeClr val="bg1"/>
                </a:solidFill>
              </a:rPr>
              <a:t> “</a:t>
            </a:r>
            <a:r>
              <a:rPr lang="zh-CN" altLang="en-US" sz="1400" b="1">
                <a:solidFill>
                  <a:schemeClr val="bg1"/>
                </a:solidFill>
              </a:rPr>
              <a:t>将熟悉景象转化为可触摸的艺术</a:t>
            </a:r>
            <a:r>
              <a:rPr lang="en-US" altLang="zh-CN" sz="1400" b="1">
                <a:solidFill>
                  <a:schemeClr val="bg1"/>
                </a:solidFill>
              </a:rPr>
              <a:t>” </a:t>
            </a:r>
            <a:r>
              <a:rPr lang="zh-CN" altLang="en-US" sz="1400" b="1">
                <a:solidFill>
                  <a:schemeClr val="bg1"/>
                </a:solidFill>
              </a:rPr>
              <a:t>一句话，</a:t>
            </a:r>
            <a:r>
              <a:rPr lang="zh-CN" altLang="en-US" sz="1400" b="1" u="sng">
                <a:solidFill>
                  <a:srgbClr val="FFFF00"/>
                </a:solidFill>
              </a:rPr>
              <a:t>点明</a:t>
            </a:r>
            <a:r>
              <a:rPr lang="en-US" altLang="zh-CN" sz="1400" b="1" u="sng">
                <a:solidFill>
                  <a:srgbClr val="FFFF00"/>
                </a:solidFill>
              </a:rPr>
              <a:t> “</a:t>
            </a:r>
            <a:r>
              <a:rPr lang="zh-CN" altLang="en-US" sz="1400" b="1" u="sng">
                <a:solidFill>
                  <a:srgbClr val="FFFF00"/>
                </a:solidFill>
              </a:rPr>
              <a:t>文创即记忆载体</a:t>
            </a:r>
            <a:r>
              <a:rPr lang="en-US" altLang="zh-CN" sz="1400" b="1" u="sng">
                <a:solidFill>
                  <a:srgbClr val="FFFF00"/>
                </a:solidFill>
              </a:rPr>
              <a:t>” </a:t>
            </a:r>
            <a:r>
              <a:rPr lang="zh-CN" altLang="en-US" sz="1400" b="1" u="sng">
                <a:solidFill>
                  <a:srgbClr val="FFFF00"/>
                </a:solidFill>
              </a:rPr>
              <a:t>的核心价值传播</a:t>
            </a:r>
            <a:r>
              <a:rPr lang="en-US" altLang="zh-CN" sz="1400" b="1" u="sng">
                <a:solidFill>
                  <a:srgbClr val="FFFF00"/>
                </a:solidFill>
                <a:latin typeface="微软雅黑" panose="020B0503020204020204" charset="-122"/>
                <a:ea typeface="微软雅黑" panose="020B0503020204020204" charset="-122"/>
              </a:rPr>
              <a:t>Spread</a:t>
            </a:r>
            <a:r>
              <a:rPr lang="zh-CN" altLang="en-US" sz="1400" b="1">
                <a:solidFill>
                  <a:schemeClr val="bg1"/>
                </a:solidFill>
              </a:rPr>
              <a:t>，既</a:t>
            </a:r>
            <a:r>
              <a:rPr lang="zh-CN" altLang="en-US" sz="1400" b="1" u="sng">
                <a:solidFill>
                  <a:schemeClr val="bg1"/>
                </a:solidFill>
              </a:rPr>
              <a:t>体现设计的创新性，又紧扣</a:t>
            </a:r>
            <a:r>
              <a:rPr lang="en-US" altLang="zh-CN" sz="1400" b="1" u="sng">
                <a:solidFill>
                  <a:schemeClr val="bg1"/>
                </a:solidFill>
              </a:rPr>
              <a:t> “</a:t>
            </a:r>
            <a:r>
              <a:rPr lang="zh-CN" altLang="en-US" sz="1400" b="1" u="sng">
                <a:solidFill>
                  <a:schemeClr val="bg1"/>
                </a:solidFill>
              </a:rPr>
              <a:t>校园</a:t>
            </a:r>
            <a:r>
              <a:rPr lang="en-US" altLang="zh-CN" sz="1400" b="1" u="sng">
                <a:solidFill>
                  <a:schemeClr val="bg1"/>
                </a:solidFill>
              </a:rPr>
              <a:t>” </a:t>
            </a:r>
            <a:r>
              <a:rPr lang="zh-CN" altLang="en-US" sz="1400" b="1" u="sng">
                <a:solidFill>
                  <a:schemeClr val="bg1"/>
                </a:solidFill>
              </a:rPr>
              <a:t>主题</a:t>
            </a:r>
            <a:r>
              <a:rPr lang="zh-CN" altLang="en-US" sz="1400" b="1">
                <a:solidFill>
                  <a:schemeClr val="bg1"/>
                </a:solidFill>
              </a:rPr>
              <a:t>，避免脱离场景的空泛描述。</a:t>
            </a:r>
            <a:r>
              <a:rPr lang="en-US" altLang="zh-CN" sz="1400" b="1">
                <a:solidFill>
                  <a:schemeClr val="bg1"/>
                </a:solidFill>
              </a:rPr>
              <a:t> </a:t>
            </a:r>
            <a:r>
              <a:rPr lang="zh-CN" altLang="en-US" sz="1400" b="1">
                <a:solidFill>
                  <a:schemeClr val="bg1"/>
                </a:solidFill>
              </a:rPr>
              <a:t>收获感想：</a:t>
            </a:r>
            <a:r>
              <a:rPr lang="en-US" altLang="zh-CN" sz="1400" b="1" u="sng">
                <a:solidFill>
                  <a:srgbClr val="FFFF00"/>
                </a:solidFill>
              </a:rPr>
              <a:t>“</a:t>
            </a:r>
            <a:r>
              <a:rPr lang="zh-CN" altLang="en-US" sz="1400" b="1" u="sng">
                <a:solidFill>
                  <a:srgbClr val="FFFF00"/>
                </a:solidFill>
              </a:rPr>
              <a:t>技能</a:t>
            </a:r>
            <a:r>
              <a:rPr lang="en-US" altLang="zh-CN" sz="1400" b="1" u="sng">
                <a:solidFill>
                  <a:srgbClr val="FFFF00"/>
                </a:solidFill>
              </a:rPr>
              <a:t> + </a:t>
            </a:r>
            <a:r>
              <a:rPr lang="zh-CN" altLang="en-US" sz="1400" b="1" u="sng">
                <a:solidFill>
                  <a:srgbClr val="FFFF00"/>
                </a:solidFill>
              </a:rPr>
              <a:t>认知</a:t>
            </a:r>
            <a:r>
              <a:rPr lang="en-US" altLang="zh-CN" sz="1400" b="1" u="sng">
                <a:solidFill>
                  <a:srgbClr val="FFFF00"/>
                </a:solidFill>
              </a:rPr>
              <a:t>” </a:t>
            </a:r>
            <a:r>
              <a:rPr lang="zh-CN" altLang="en-US" sz="1400" b="1" u="sng">
                <a:solidFill>
                  <a:srgbClr val="FFFF00"/>
                </a:solidFill>
              </a:rPr>
              <a:t>双维度输出</a:t>
            </a:r>
            <a:r>
              <a:rPr lang="zh-CN" altLang="en-US" sz="1400" b="1">
                <a:solidFill>
                  <a:schemeClr val="bg1"/>
                </a:solidFill>
              </a:rPr>
              <a:t>，兼具深度与温度，</a:t>
            </a:r>
            <a:r>
              <a:rPr lang="en-US" altLang="zh-CN" sz="1400" b="1">
                <a:solidFill>
                  <a:schemeClr val="bg1"/>
                </a:solidFill>
              </a:rPr>
              <a:t> </a:t>
            </a:r>
            <a:r>
              <a:rPr lang="zh-CN" altLang="en-US" sz="1400" b="1">
                <a:solidFill>
                  <a:schemeClr val="bg1"/>
                </a:solidFill>
              </a:rPr>
              <a:t>感想部分没有停留在</a:t>
            </a:r>
            <a:r>
              <a:rPr lang="en-US" altLang="zh-CN" sz="1400" b="1">
                <a:solidFill>
                  <a:schemeClr val="bg1"/>
                </a:solidFill>
              </a:rPr>
              <a:t> “</a:t>
            </a:r>
            <a:r>
              <a:rPr lang="zh-CN" altLang="en-US" sz="1400" b="1">
                <a:solidFill>
                  <a:schemeClr val="bg1"/>
                </a:solidFill>
              </a:rPr>
              <a:t>感谢</a:t>
            </a:r>
            <a:r>
              <a:rPr lang="en-US" altLang="zh-CN" sz="1400" b="1">
                <a:solidFill>
                  <a:schemeClr val="bg1"/>
                </a:solidFill>
              </a:rPr>
              <a:t> + </a:t>
            </a:r>
            <a:r>
              <a:rPr lang="zh-CN" altLang="en-US" sz="1400" b="1">
                <a:solidFill>
                  <a:schemeClr val="bg1"/>
                </a:solidFill>
              </a:rPr>
              <a:t>获奖喜悦</a:t>
            </a:r>
            <a:r>
              <a:rPr lang="en-US" altLang="zh-CN" sz="1400" b="1">
                <a:solidFill>
                  <a:schemeClr val="bg1"/>
                </a:solidFill>
              </a:rPr>
              <a:t>” </a:t>
            </a:r>
            <a:r>
              <a:rPr lang="zh-CN" altLang="en-US" sz="1400" b="1">
                <a:solidFill>
                  <a:schemeClr val="bg1"/>
                </a:solidFill>
              </a:rPr>
              <a:t>的表层，而是分为两层</a:t>
            </a:r>
            <a:r>
              <a:rPr lang="en-US" altLang="zh-CN" sz="1400" b="1" u="sng">
                <a:solidFill>
                  <a:srgbClr val="FFFF00"/>
                </a:solidFill>
                <a:latin typeface="微软雅黑" panose="020B0503020204020204" charset="-122"/>
                <a:ea typeface="微软雅黑" panose="020B0503020204020204" charset="-122"/>
              </a:rPr>
              <a:t>Logic </a:t>
            </a:r>
            <a:r>
              <a:rPr lang="zh-CN" altLang="en-US" sz="1400" b="1" u="sng">
                <a:solidFill>
                  <a:srgbClr val="FFFF00"/>
                </a:solidFill>
              </a:rPr>
              <a:t>递进</a:t>
            </a:r>
            <a:r>
              <a:rPr lang="zh-CN" altLang="en-US" sz="1400" b="1">
                <a:solidFill>
                  <a:schemeClr val="bg1"/>
                </a:solidFill>
              </a:rPr>
              <a:t>：</a:t>
            </a:r>
            <a:endParaRPr lang="zh-CN" altLang="en-US" sz="1400" b="1">
              <a:solidFill>
                <a:schemeClr val="bg1"/>
              </a:solidFill>
            </a:endParaRPr>
          </a:p>
          <a:p>
            <a:r>
              <a:rPr lang="en-US" altLang="zh-CN" sz="1400" b="1">
                <a:solidFill>
                  <a:schemeClr val="bg1"/>
                </a:solidFill>
              </a:rPr>
              <a:t>  </a:t>
            </a:r>
            <a:r>
              <a:rPr lang="en-US" altLang="en-US" sz="1400" b="1" u="sng">
                <a:solidFill>
                  <a:srgbClr val="FFFF00"/>
                </a:solidFill>
              </a:rPr>
              <a:t>①</a:t>
            </a:r>
            <a:r>
              <a:rPr lang="zh-CN" altLang="en-US" sz="1400" b="1" u="sng">
                <a:solidFill>
                  <a:srgbClr val="FFFF00"/>
                </a:solidFill>
              </a:rPr>
              <a:t>实用层面</a:t>
            </a:r>
            <a:r>
              <a:rPr lang="zh-CN" altLang="en-US" sz="1400" b="1">
                <a:solidFill>
                  <a:schemeClr val="bg1"/>
                </a:solidFill>
              </a:rPr>
              <a:t>：提及</a:t>
            </a:r>
            <a:r>
              <a:rPr lang="en-US" altLang="zh-CN" sz="1400" b="1">
                <a:solidFill>
                  <a:schemeClr val="bg1"/>
                </a:solidFill>
              </a:rPr>
              <a:t> “</a:t>
            </a:r>
            <a:r>
              <a:rPr lang="zh-CN" altLang="en-US" sz="1400" b="1">
                <a:solidFill>
                  <a:schemeClr val="bg1"/>
                </a:solidFill>
              </a:rPr>
              <a:t>设计与工艺技能的提升</a:t>
            </a:r>
            <a:r>
              <a:rPr lang="en-US" altLang="zh-CN" sz="1400" b="1">
                <a:solidFill>
                  <a:schemeClr val="bg1"/>
                </a:solidFill>
              </a:rPr>
              <a:t>”</a:t>
            </a:r>
            <a:r>
              <a:rPr lang="zh-CN" altLang="en-US" sz="1400" b="1">
                <a:solidFill>
                  <a:schemeClr val="bg1"/>
                </a:solidFill>
              </a:rPr>
              <a:t>，呼应创作过程的实践属性，让感悟更真实可感；</a:t>
            </a:r>
            <a:r>
              <a:rPr lang="en-US" altLang="zh-CN" sz="1400" b="1">
                <a:solidFill>
                  <a:schemeClr val="bg1"/>
                </a:solidFill>
              </a:rPr>
              <a:t> </a:t>
            </a:r>
            <a:endParaRPr lang="en-US" altLang="zh-CN" sz="1400" b="1">
              <a:solidFill>
                <a:schemeClr val="bg1"/>
              </a:solidFill>
            </a:endParaRPr>
          </a:p>
          <a:p>
            <a:r>
              <a:rPr lang="en-US" altLang="en-US" sz="1400" b="1">
                <a:solidFill>
                  <a:schemeClr val="bg1"/>
                </a:solidFill>
              </a:rPr>
              <a:t>  </a:t>
            </a:r>
            <a:r>
              <a:rPr lang="en-US" altLang="en-US" sz="1400" b="1" u="sng">
                <a:solidFill>
                  <a:srgbClr val="FFFF00"/>
                </a:solidFill>
              </a:rPr>
              <a:t>②</a:t>
            </a:r>
            <a:r>
              <a:rPr lang="zh-CN" altLang="en-US" sz="1400" b="1" u="sng">
                <a:solidFill>
                  <a:srgbClr val="FFFF00"/>
                </a:solidFill>
              </a:rPr>
              <a:t>认知层面</a:t>
            </a:r>
            <a:r>
              <a:rPr lang="zh-CN" altLang="en-US" sz="1400" b="1">
                <a:solidFill>
                  <a:schemeClr val="bg1"/>
                </a:solidFill>
              </a:rPr>
              <a:t>：提炼出</a:t>
            </a:r>
            <a:r>
              <a:rPr lang="en-US" altLang="zh-CN" sz="1400" b="1">
                <a:solidFill>
                  <a:schemeClr val="bg1"/>
                </a:solidFill>
              </a:rPr>
              <a:t> “</a:t>
            </a:r>
            <a:r>
              <a:rPr lang="zh-CN" altLang="en-US" sz="1400" b="1">
                <a:solidFill>
                  <a:schemeClr val="bg1"/>
                </a:solidFill>
              </a:rPr>
              <a:t>真正的灵感藏在日常之美中</a:t>
            </a:r>
            <a:r>
              <a:rPr lang="en-US" altLang="zh-CN" sz="1400" b="1">
                <a:solidFill>
                  <a:schemeClr val="bg1"/>
                </a:solidFill>
              </a:rPr>
              <a:t>” </a:t>
            </a:r>
            <a:r>
              <a:rPr lang="zh-CN" altLang="en-US" sz="1400" b="1">
                <a:solidFill>
                  <a:schemeClr val="bg1"/>
                </a:solidFill>
              </a:rPr>
              <a:t>的深刻观点，将个人创作体验升华为普适性感悟，既展现了学生的思考深度，又能引发听众共鸣。</a:t>
            </a:r>
            <a:r>
              <a:rPr lang="en-US" altLang="zh-CN" sz="1400" b="1">
                <a:solidFill>
                  <a:schemeClr val="bg1"/>
                </a:solidFill>
              </a:rPr>
              <a:t> </a:t>
            </a:r>
            <a:r>
              <a:rPr lang="zh-CN" altLang="en-US" sz="1400" b="1">
                <a:solidFill>
                  <a:schemeClr val="bg1"/>
                </a:solidFill>
              </a:rPr>
              <a:t>结尾的感谢与</a:t>
            </a:r>
            <a:r>
              <a:rPr lang="en-US" altLang="zh-CN" sz="1400" b="1">
                <a:solidFill>
                  <a:schemeClr val="bg1"/>
                </a:solidFill>
              </a:rPr>
              <a:t> “</a:t>
            </a:r>
            <a:r>
              <a:rPr lang="zh-CN" altLang="en-US" sz="1400" b="1">
                <a:solidFill>
                  <a:schemeClr val="bg1"/>
                </a:solidFill>
              </a:rPr>
              <a:t>愿记忆绽放</a:t>
            </a:r>
            <a:r>
              <a:rPr lang="en-US" altLang="zh-CN" sz="1400" b="1">
                <a:solidFill>
                  <a:schemeClr val="bg1"/>
                </a:solidFill>
              </a:rPr>
              <a:t>” </a:t>
            </a:r>
            <a:r>
              <a:rPr lang="zh-CN" altLang="en-US" sz="1400" b="1">
                <a:solidFill>
                  <a:schemeClr val="bg1"/>
                </a:solidFill>
              </a:rPr>
              <a:t>的祝福，简洁得体，完美收束，符合获奖发言的礼仪需求。</a:t>
            </a:r>
            <a:endParaRPr lang="zh-CN" altLang="en-US" sz="1400" b="1">
              <a:solidFill>
                <a:schemeClr val="bg1"/>
              </a:solidFill>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4068"/>
                                        </p:tgtEl>
                                        <p:attrNameLst>
                                          <p:attrName>style.visibility</p:attrName>
                                        </p:attrNameLst>
                                      </p:cBhvr>
                                      <p:to>
                                        <p:strVal val="visible"/>
                                      </p:to>
                                    </p:set>
                                    <p:anim calcmode="lin" valueType="num">
                                      <p:cBhvr additive="base">
                                        <p:cTn id="25" dur="500" fill="hold"/>
                                        <p:tgtEl>
                                          <p:spTgt spid="344068"/>
                                        </p:tgtEl>
                                        <p:attrNameLst>
                                          <p:attrName>ppt_x</p:attrName>
                                        </p:attrNameLst>
                                      </p:cBhvr>
                                      <p:tavLst>
                                        <p:tav tm="0">
                                          <p:val>
                                            <p:strVal val="#ppt_x"/>
                                          </p:val>
                                        </p:tav>
                                        <p:tav tm="100000">
                                          <p:val>
                                            <p:strVal val="#ppt_x"/>
                                          </p:val>
                                        </p:tav>
                                      </p:tavLst>
                                    </p:anim>
                                    <p:anim calcmode="lin" valueType="num">
                                      <p:cBhvr additive="base">
                                        <p:cTn id="26" dur="500" fill="hold"/>
                                        <p:tgtEl>
                                          <p:spTgt spid="344068"/>
                                        </p:tgtEl>
                                        <p:attrNameLst>
                                          <p:attrName>ppt_y</p:attrName>
                                        </p:attrNameLst>
                                      </p:cBhvr>
                                      <p:tavLst>
                                        <p:tav tm="0">
                                          <p:val>
                                            <p:strVal val="1+#ppt_h/2"/>
                                          </p:val>
                                        </p:tav>
                                        <p:tav tm="100000">
                                          <p:val>
                                            <p:strVal val="#ppt_y"/>
                                          </p:val>
                                        </p:tav>
                                      </p:tavLst>
                                    </p:anim>
                                  </p:childTnLst>
                                </p:cTn>
                              </p:par>
                              <p:par>
                                <p:cTn id="27" presetID="12" presetClass="entr" presetSubtype="4" fill="hold"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30" dur="500"/>
                                        <p:tgtEl>
                                          <p:spTgt spid="5">
                                            <p:txEl>
                                              <p:pRg st="0" end="0"/>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additive="base">
                                        <p:cTn id="33"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34" dur="500"/>
                                        <p:tgtEl>
                                          <p:spTgt spid="5">
                                            <p:txEl>
                                              <p:pRg st="1" end="1"/>
                                            </p:txEl>
                                          </p:spTgt>
                                        </p:tgtEl>
                                      </p:cBhvr>
                                    </p:animEffect>
                                  </p:childTnLst>
                                </p:cTn>
                              </p:par>
                              <p:par>
                                <p:cTn id="35" presetID="12" presetClass="entr" presetSubtype="4" fill="hold" nodeType="with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 calcmode="lin" valueType="num">
                                      <p:cBhvr additive="base">
                                        <p:cTn id="37"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38" dur="500"/>
                                        <p:tgtEl>
                                          <p:spTgt spid="5">
                                            <p:txEl>
                                              <p:pRg st="2" end="2"/>
                                            </p:txEl>
                                          </p:spTgt>
                                        </p:tgtEl>
                                      </p:cBhvr>
                                    </p:animEffect>
                                  </p:childTnLst>
                                </p:cTn>
                              </p:par>
                              <p:par>
                                <p:cTn id="39" presetID="12" presetClass="entr" presetSubtype="4" fill="hold" nodeType="with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 calcmode="lin" valueType="num">
                                      <p:cBhvr additive="base">
                                        <p:cTn id="41"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4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bldLvl="0" animBg="1"/>
      <p:bldP spid="34406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获奖发言稿：范文赏析</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08580" cy="1704340"/>
          </a:xfrm>
          <a:prstGeom prst="rect">
            <a:avLst/>
          </a:prstGeom>
        </p:spPr>
      </p:pic>
      <p:sp>
        <p:nvSpPr>
          <p:cNvPr id="4" name="文本框 3"/>
          <p:cNvSpPr txBox="1"/>
          <p:nvPr/>
        </p:nvSpPr>
        <p:spPr>
          <a:xfrm>
            <a:off x="2906395" y="932815"/>
            <a:ext cx="9154160" cy="3046095"/>
          </a:xfrm>
          <a:prstGeom prst="rect">
            <a:avLst/>
          </a:prstGeom>
          <a:solidFill>
            <a:schemeClr val="bg1"/>
          </a:solidFill>
        </p:spPr>
        <p:txBody>
          <a:bodyPr wrap="square" rtlCol="0" anchor="t">
            <a:spAutoFit/>
          </a:bodyPr>
          <a:p>
            <a:pPr algn="just"/>
            <a:r>
              <a:rPr lang="en-US" altLang="zh-CN" sz="1600" i="1">
                <a:solidFill>
                  <a:srgbClr val="0070C0"/>
                </a:solidFill>
                <a:sym typeface="+mn-ea"/>
              </a:rPr>
              <a:t>Dear teachers and fellow students,</a:t>
            </a:r>
            <a:endParaRPr lang="en-US" altLang="zh-CN" sz="1600" i="1">
              <a:solidFill>
                <a:srgbClr val="0070C0"/>
              </a:solidFill>
            </a:endParaRPr>
          </a:p>
          <a:p>
            <a:pPr algn="just"/>
            <a:r>
              <a:rPr lang="en-US" altLang="zh-CN" sz="1600" i="1">
                <a:solidFill>
                  <a:srgbClr val="0070C0"/>
                </a:solidFill>
                <a:sym typeface="+mn-ea"/>
              </a:rPr>
              <a:t>          It is </a:t>
            </a:r>
            <a:r>
              <a:rPr lang="en-US" altLang="zh-CN" sz="1600" i="1">
                <a:solidFill>
                  <a:srgbClr val="0070C0"/>
                </a:solidFill>
                <a:highlight>
                  <a:srgbClr val="00FFFF"/>
                </a:highlight>
                <a:sym typeface="+mn-ea"/>
              </a:rPr>
              <a:t>my great honor</a:t>
            </a:r>
            <a:r>
              <a:rPr lang="en-US" altLang="zh-CN" sz="1600" i="1">
                <a:solidFill>
                  <a:srgbClr val="0070C0"/>
                </a:solidFill>
                <a:sym typeface="+mn-ea"/>
              </a:rPr>
              <a:t> to stand here today</a:t>
            </a:r>
            <a:r>
              <a:rPr lang="en-US" altLang="zh-CN" sz="1600">
                <a:solidFill>
                  <a:srgbClr val="0070C0"/>
                </a:solidFill>
                <a:sym typeface="+mn-ea"/>
              </a:rPr>
              <a:t>.</a:t>
            </a:r>
            <a:r>
              <a:rPr lang="en-US" altLang="zh-CN" sz="1600">
                <a:latin typeface="Times New Roman" panose="02020603050405020304" charset="0"/>
                <a:cs typeface="Times New Roman" panose="02020603050405020304" charset="0"/>
              </a:rPr>
              <a:t>I’m truly thrilled to receive this award.</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My design, “Memory Blooms”, draws </a:t>
            </a:r>
            <a:r>
              <a:rPr lang="en-US" altLang="zh-CN" sz="1600">
                <a:highlight>
                  <a:srgbClr val="00FF00"/>
                </a:highlight>
                <a:latin typeface="Times New Roman" panose="02020603050405020304" charset="0"/>
                <a:cs typeface="Times New Roman" panose="02020603050405020304" charset="0"/>
              </a:rPr>
              <a:t>inspiration</a:t>
            </a:r>
            <a:r>
              <a:rPr lang="en-US" altLang="zh-CN" sz="1600">
                <a:latin typeface="Times New Roman" panose="02020603050405020304" charset="0"/>
                <a:cs typeface="Times New Roman" panose="02020603050405020304" charset="0"/>
              </a:rPr>
              <a:t> from our </a:t>
            </a:r>
            <a:r>
              <a:rPr lang="en-US" altLang="en-US" sz="1600">
                <a:latin typeface="Times New Roman" panose="02020603050405020304" charset="0"/>
                <a:cs typeface="Times New Roman" panose="02020603050405020304" charset="0"/>
              </a:rPr>
              <a:t> </a:t>
            </a:r>
            <a:r>
              <a:rPr lang="en-US" altLang="zh-CN" sz="1600">
                <a:latin typeface="Times New Roman" panose="02020603050405020304" charset="0"/>
                <a:cs typeface="Times New Roman" panose="02020603050405020304" charset="0"/>
              </a:rPr>
              <a:t>iconic clock tower—a landmark that has </a:t>
            </a:r>
            <a:r>
              <a:rPr lang="en-US" altLang="zh-CN" sz="1600">
                <a:highlight>
                  <a:srgbClr val="FFFF00"/>
                </a:highlight>
                <a:latin typeface="Times New Roman" panose="02020603050405020304" charset="0"/>
                <a:cs typeface="Times New Roman" panose="02020603050405020304" charset="0"/>
              </a:rPr>
              <a:t>silently</a:t>
            </a:r>
            <a:r>
              <a:rPr lang="en-US" altLang="zh-CN" sz="1600">
                <a:highlight>
                  <a:srgbClr val="00FFFF"/>
                </a:highlight>
                <a:latin typeface="Times New Roman" panose="02020603050405020304" charset="0"/>
                <a:cs typeface="Times New Roman" panose="02020603050405020304" charset="0"/>
              </a:rPr>
              <a:t> witnessed countless moments</a:t>
            </a:r>
            <a:r>
              <a:rPr lang="en-US" altLang="zh-CN" sz="1600">
                <a:latin typeface="Times New Roman" panose="02020603050405020304" charset="0"/>
                <a:cs typeface="Times New Roman" panose="02020603050405020304" charset="0"/>
              </a:rPr>
              <a:t> of learning, growth, and connection. This project </a:t>
            </a:r>
            <a:r>
              <a:rPr lang="en-US" altLang="zh-CN" sz="1600">
                <a:highlight>
                  <a:srgbClr val="00FF00"/>
                </a:highlight>
                <a:latin typeface="Times New Roman" panose="02020603050405020304" charset="0"/>
                <a:cs typeface="Times New Roman" panose="02020603050405020304" charset="0"/>
              </a:rPr>
              <a:t>transforms</a:t>
            </a:r>
            <a:r>
              <a:rPr lang="en-US" altLang="zh-CN" sz="1600">
                <a:latin typeface="Times New Roman" panose="02020603050405020304" charset="0"/>
                <a:cs typeface="Times New Roman" panose="02020603050405020304" charset="0"/>
              </a:rPr>
              <a:t> the architectural </a:t>
            </a:r>
            <a:r>
              <a:rPr lang="en-US" altLang="zh-CN" sz="1600">
                <a:highlight>
                  <a:srgbClr val="FFFF00"/>
                </a:highlight>
                <a:latin typeface="Times New Roman" panose="02020603050405020304" charset="0"/>
                <a:cs typeface="Times New Roman" panose="02020603050405020304" charset="0"/>
              </a:rPr>
              <a:t>elegance</a:t>
            </a:r>
            <a:r>
              <a:rPr lang="en-US" altLang="zh-CN" sz="1600">
                <a:latin typeface="Times New Roman" panose="02020603050405020304" charset="0"/>
                <a:cs typeface="Times New Roman" panose="02020603050405020304" charset="0"/>
              </a:rPr>
              <a:t> of the clock tower </a:t>
            </a:r>
            <a:r>
              <a:rPr lang="en-US" altLang="zh-CN" sz="1600">
                <a:highlight>
                  <a:srgbClr val="00FF00"/>
                </a:highlight>
                <a:latin typeface="Times New Roman" panose="02020603050405020304" charset="0"/>
                <a:cs typeface="Times New Roman" panose="02020603050405020304" charset="0"/>
              </a:rPr>
              <a:t>into</a:t>
            </a:r>
            <a:r>
              <a:rPr lang="en-US" altLang="zh-CN" sz="1600">
                <a:latin typeface="Times New Roman" panose="02020603050405020304" charset="0"/>
                <a:cs typeface="Times New Roman" panose="02020603050405020304" charset="0"/>
              </a:rPr>
              <a:t> a collection of </a:t>
            </a:r>
            <a:r>
              <a:rPr lang="en-US" altLang="zh-CN" sz="1600">
                <a:highlight>
                  <a:srgbClr val="FFFF00"/>
                </a:highlight>
                <a:latin typeface="Times New Roman" panose="02020603050405020304" charset="0"/>
                <a:cs typeface="Times New Roman" panose="02020603050405020304" charset="0"/>
              </a:rPr>
              <a:t>delicate</a:t>
            </a:r>
            <a:r>
              <a:rPr lang="en-US" altLang="zh-CN" sz="1600">
                <a:latin typeface="Times New Roman" panose="02020603050405020304" charset="0"/>
                <a:cs typeface="Times New Roman" panose="02020603050405020304" charset="0"/>
              </a:rPr>
              <a:t> bookmarks, crafted with traditional Chinese paper-cutting. Through </a:t>
            </a:r>
            <a:r>
              <a:rPr lang="en-US" altLang="zh-CN" sz="1600">
                <a:highlight>
                  <a:srgbClr val="FFFF00"/>
                </a:highlight>
                <a:latin typeface="Times New Roman" panose="02020603050405020304" charset="0"/>
                <a:cs typeface="Times New Roman" panose="02020603050405020304" charset="0"/>
              </a:rPr>
              <a:t>careful</a:t>
            </a:r>
            <a:r>
              <a:rPr lang="en-US" altLang="zh-CN" sz="1600">
                <a:latin typeface="Times New Roman" panose="02020603050405020304" charset="0"/>
                <a:cs typeface="Times New Roman" panose="02020603050405020304" charset="0"/>
              </a:rPr>
              <a:t> cuts and </a:t>
            </a:r>
            <a:r>
              <a:rPr lang="en-US" altLang="zh-CN" sz="1600">
                <a:highlight>
                  <a:srgbClr val="FFFF00"/>
                </a:highlight>
                <a:latin typeface="Times New Roman" panose="02020603050405020304" charset="0"/>
                <a:cs typeface="Times New Roman" panose="02020603050405020304" charset="0"/>
              </a:rPr>
              <a:t>thoughtful</a:t>
            </a:r>
            <a:r>
              <a:rPr lang="en-US" altLang="zh-CN" sz="1600">
                <a:latin typeface="Times New Roman" panose="02020603050405020304" charset="0"/>
                <a:cs typeface="Times New Roman" panose="02020603050405020304" charset="0"/>
              </a:rPr>
              <a:t> details, the design </a:t>
            </a:r>
            <a:r>
              <a:rPr lang="en-US" altLang="zh-CN" sz="1600">
                <a:highlight>
                  <a:srgbClr val="00FF00"/>
                </a:highlight>
                <a:latin typeface="Times New Roman" panose="02020603050405020304" charset="0"/>
                <a:cs typeface="Times New Roman" panose="02020603050405020304" charset="0"/>
              </a:rPr>
              <a:t>turns</a:t>
            </a:r>
            <a:r>
              <a:rPr lang="en-US" altLang="zh-CN" sz="1600">
                <a:latin typeface="Times New Roman" panose="02020603050405020304" charset="0"/>
                <a:cs typeface="Times New Roman" panose="02020603050405020304" charset="0"/>
              </a:rPr>
              <a:t> a familiar sight </a:t>
            </a:r>
            <a:r>
              <a:rPr lang="en-US" altLang="zh-CN" sz="1600">
                <a:highlight>
                  <a:srgbClr val="00FF00"/>
                </a:highlight>
                <a:latin typeface="Times New Roman" panose="02020603050405020304" charset="0"/>
                <a:cs typeface="Times New Roman" panose="02020603050405020304" charset="0"/>
              </a:rPr>
              <a:t>into</a:t>
            </a:r>
            <a:r>
              <a:rPr lang="en-US" altLang="zh-CN" sz="1600">
                <a:latin typeface="Times New Roman" panose="02020603050405020304" charset="0"/>
                <a:cs typeface="Times New Roman" panose="02020603050405020304" charset="0"/>
              </a:rPr>
              <a:t> something both artistic and personal, </a:t>
            </a:r>
            <a:r>
              <a:rPr lang="en-US" altLang="zh-CN" sz="1600">
                <a:highlight>
                  <a:srgbClr val="00FF00"/>
                </a:highlight>
                <a:latin typeface="Times New Roman" panose="02020603050405020304" charset="0"/>
                <a:cs typeface="Times New Roman" panose="02020603050405020304" charset="0"/>
              </a:rPr>
              <a:t>transforming</a:t>
            </a:r>
            <a:r>
              <a:rPr lang="en-US" altLang="zh-CN" sz="1600">
                <a:latin typeface="Times New Roman" panose="02020603050405020304" charset="0"/>
                <a:cs typeface="Times New Roman" panose="02020603050405020304" charset="0"/>
              </a:rPr>
              <a:t> memory </a:t>
            </a:r>
            <a:r>
              <a:rPr lang="en-US" altLang="zh-CN" sz="1600">
                <a:highlight>
                  <a:srgbClr val="00FF00"/>
                </a:highlight>
                <a:latin typeface="Times New Roman" panose="02020603050405020304" charset="0"/>
                <a:cs typeface="Times New Roman" panose="02020603050405020304" charset="0"/>
              </a:rPr>
              <a:t>into</a:t>
            </a:r>
            <a:r>
              <a:rPr lang="en-US" altLang="zh-CN" sz="1600">
                <a:latin typeface="Times New Roman" panose="02020603050405020304" charset="0"/>
                <a:cs typeface="Times New Roman" panose="02020603050405020304" charset="0"/>
              </a:rPr>
              <a:t> something you can hold in your hands.</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This </a:t>
            </a:r>
            <a:r>
              <a:rPr lang="en-US" altLang="zh-CN" sz="1600">
                <a:highlight>
                  <a:srgbClr val="00FF00"/>
                </a:highlight>
                <a:latin typeface="Times New Roman" panose="02020603050405020304" charset="0"/>
                <a:cs typeface="Times New Roman" panose="02020603050405020304" charset="0"/>
              </a:rPr>
              <a:t>creative journey</a:t>
            </a:r>
            <a:r>
              <a:rPr lang="en-US" altLang="zh-CN" sz="1600">
                <a:latin typeface="Times New Roman" panose="02020603050405020304" charset="0"/>
                <a:cs typeface="Times New Roman" panose="02020603050405020304" charset="0"/>
              </a:rPr>
              <a:t> has been </a:t>
            </a:r>
            <a:r>
              <a:rPr lang="en-US" altLang="zh-CN" sz="1600">
                <a:highlight>
                  <a:srgbClr val="FFFF00"/>
                </a:highlight>
                <a:latin typeface="Times New Roman" panose="02020603050405020304" charset="0"/>
                <a:cs typeface="Times New Roman" panose="02020603050405020304" charset="0"/>
              </a:rPr>
              <a:t>quite</a:t>
            </a:r>
            <a:r>
              <a:rPr lang="en-US" altLang="zh-CN" sz="1600">
                <a:highlight>
                  <a:srgbClr val="00FFFF"/>
                </a:highlight>
                <a:latin typeface="Times New Roman" panose="02020603050405020304" charset="0"/>
                <a:cs typeface="Times New Roman" panose="02020603050405020304" charset="0"/>
              </a:rPr>
              <a:t> rewarding</a:t>
            </a:r>
            <a:r>
              <a:rPr lang="en-US" altLang="zh-CN" sz="1600">
                <a:latin typeface="Times New Roman" panose="02020603050405020304" charset="0"/>
                <a:cs typeface="Times New Roman" panose="02020603050405020304" charset="0"/>
              </a:rPr>
              <a:t>. It has not only refined my skills in design and craftsmanship but also taught me a </a:t>
            </a:r>
            <a:r>
              <a:rPr lang="en-US" altLang="zh-CN" sz="1600">
                <a:highlight>
                  <a:srgbClr val="FFFF00"/>
                </a:highlight>
                <a:latin typeface="Times New Roman" panose="02020603050405020304" charset="0"/>
                <a:cs typeface="Times New Roman" panose="02020603050405020304" charset="0"/>
              </a:rPr>
              <a:t>vital</a:t>
            </a:r>
            <a:r>
              <a:rPr lang="en-US" altLang="zh-CN" sz="1600">
                <a:latin typeface="Times New Roman" panose="02020603050405020304" charset="0"/>
                <a:cs typeface="Times New Roman" panose="02020603050405020304" charset="0"/>
              </a:rPr>
              <a:t> lesson: true inspiration often lies not in distant places, but in the beauty hidden within our daily lives. </a:t>
            </a:r>
            <a:r>
              <a:rPr lang="en-US" altLang="zh-CN" sz="1600">
                <a:highlight>
                  <a:srgbClr val="00FFFF"/>
                </a:highlight>
                <a:latin typeface="Times New Roman" panose="02020603050405020304" charset="0"/>
                <a:cs typeface="Times New Roman" panose="02020603050405020304" charset="0"/>
              </a:rPr>
              <a:t>I am sincerely grateful to my teachers for their guidance</a:t>
            </a:r>
            <a:r>
              <a:rPr lang="en-US" altLang="zh-CN" sz="1600">
                <a:latin typeface="Times New Roman" panose="02020603050405020304" charset="0"/>
                <a:cs typeface="Times New Roman" panose="02020603050405020304" charset="0"/>
              </a:rPr>
              <a:t> and </a:t>
            </a:r>
            <a:r>
              <a:rPr lang="en-US" altLang="zh-CN" sz="1600">
                <a:highlight>
                  <a:srgbClr val="00FFFF"/>
                </a:highlight>
                <a:latin typeface="Times New Roman" panose="02020603050405020304" charset="0"/>
                <a:cs typeface="Times New Roman" panose="02020603050405020304" charset="0"/>
              </a:rPr>
              <a:t>the organizers for </a:t>
            </a:r>
            <a:r>
              <a:rPr lang="en-US" altLang="zh-CN" sz="1600">
                <a:highlight>
                  <a:srgbClr val="00FF00"/>
                </a:highlight>
                <a:latin typeface="Times New Roman" panose="02020603050405020304" charset="0"/>
                <a:cs typeface="Times New Roman" panose="02020603050405020304" charset="0"/>
              </a:rPr>
              <a:t>creating</a:t>
            </a:r>
            <a:r>
              <a:rPr lang="en-US" altLang="zh-CN" sz="1600">
                <a:highlight>
                  <a:srgbClr val="00FFFF"/>
                </a:highlight>
                <a:latin typeface="Times New Roman" panose="02020603050405020304" charset="0"/>
                <a:cs typeface="Times New Roman" panose="02020603050405020304" charset="0"/>
              </a:rPr>
              <a:t> a platform</a:t>
            </a:r>
            <a:r>
              <a:rPr lang="en-US" altLang="zh-CN" sz="1600">
                <a:latin typeface="Times New Roman" panose="02020603050405020304" charset="0"/>
                <a:cs typeface="Times New Roman" panose="02020603050405020304" charset="0"/>
              </a:rPr>
              <a:t> where </a:t>
            </a:r>
            <a:r>
              <a:rPr lang="en-US" altLang="zh-CN" sz="1600">
                <a:highlight>
                  <a:srgbClr val="00FF00"/>
                </a:highlight>
                <a:latin typeface="Times New Roman" panose="02020603050405020304" charset="0"/>
                <a:cs typeface="Times New Roman" panose="02020603050405020304" charset="0"/>
              </a:rPr>
              <a:t>creativity and school spirit </a:t>
            </a:r>
            <a:r>
              <a:rPr lang="en-US" altLang="zh-CN" sz="1600">
                <a:latin typeface="Times New Roman" panose="02020603050405020304" charset="0"/>
                <a:cs typeface="Times New Roman" panose="02020603050405020304" charset="0"/>
              </a:rPr>
              <a:t>can flourish.</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Thank you all for recognition. </a:t>
            </a:r>
            <a:r>
              <a:rPr lang="en-US" altLang="zh-CN" sz="1600">
                <a:highlight>
                  <a:srgbClr val="00FFFF"/>
                </a:highlight>
                <a:latin typeface="Times New Roman" panose="02020603050405020304" charset="0"/>
                <a:cs typeface="Times New Roman" panose="02020603050405020304" charset="0"/>
              </a:rPr>
              <a:t>May our memories</a:t>
            </a:r>
            <a:r>
              <a:rPr lang="en-US" altLang="zh-CN" sz="1600">
                <a:latin typeface="Times New Roman" panose="02020603050405020304" charset="0"/>
                <a:cs typeface="Times New Roman" panose="02020603050405020304" charset="0"/>
              </a:rPr>
              <a:t> here continue to bloom.</a:t>
            </a:r>
            <a:endParaRPr lang="zh-CN" altLang="en-US" sz="1600">
              <a:latin typeface="Times New Roman" panose="02020603050405020304" charset="0"/>
              <a:cs typeface="Times New Roman" panose="02020603050405020304" charset="0"/>
            </a:endParaRPr>
          </a:p>
        </p:txBody>
      </p:sp>
      <p:pic>
        <p:nvPicPr>
          <p:cNvPr id="29" name="图片 28" descr="未标题-2.png"/>
          <p:cNvPicPr>
            <a:picLocks noChangeAspect="1"/>
          </p:cNvPicPr>
          <p:nvPr/>
        </p:nvPicPr>
        <p:blipFill>
          <a:blip r:embed="rId7"/>
          <a:stretch>
            <a:fillRect/>
          </a:stretch>
        </p:blipFill>
        <p:spPr>
          <a:xfrm>
            <a:off x="1356995" y="3853815"/>
            <a:ext cx="1837055" cy="2724785"/>
          </a:xfrm>
          <a:prstGeom prst="rect">
            <a:avLst/>
          </a:prstGeom>
        </p:spPr>
      </p:pic>
      <p:sp>
        <p:nvSpPr>
          <p:cNvPr id="344068" name="AutoShape 4"/>
          <p:cNvSpPr>
            <a:spLocks noChangeArrowheads="1"/>
          </p:cNvSpPr>
          <p:nvPr/>
        </p:nvSpPr>
        <p:spPr bwMode="gray">
          <a:xfrm>
            <a:off x="3022600" y="3978910"/>
            <a:ext cx="8938260" cy="2773680"/>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sp>
        <p:nvSpPr>
          <p:cNvPr id="5" name="文本框 4"/>
          <p:cNvSpPr txBox="1"/>
          <p:nvPr/>
        </p:nvSpPr>
        <p:spPr>
          <a:xfrm>
            <a:off x="3098165" y="4073525"/>
            <a:ext cx="8862695" cy="2584450"/>
          </a:xfrm>
          <a:prstGeom prst="rect">
            <a:avLst/>
          </a:prstGeom>
          <a:noFill/>
        </p:spPr>
        <p:txBody>
          <a:bodyPr wrap="square" rtlCol="0" anchor="t">
            <a:spAutoFit/>
          </a:bodyPr>
          <a:p>
            <a:r>
              <a:rPr lang="zh-CN" altLang="en-US" b="1">
                <a:solidFill>
                  <a:srgbClr val="FFFF00"/>
                </a:solidFill>
                <a:latin typeface="微软雅黑" panose="020B0503020204020204" charset="-122"/>
                <a:ea typeface="微软雅黑" panose="020B0503020204020204" charset="-122"/>
              </a:rPr>
              <a:t>二、情感表达的</a:t>
            </a:r>
            <a:r>
              <a:rPr lang="en-US" altLang="zh-CN" b="1">
                <a:solidFill>
                  <a:srgbClr val="FFFF00"/>
                </a:solidFill>
                <a:latin typeface="微软雅黑" panose="020B0503020204020204" charset="-122"/>
                <a:ea typeface="微软雅黑" panose="020B0503020204020204" charset="-122"/>
              </a:rPr>
              <a:t>SALE</a:t>
            </a:r>
            <a:r>
              <a:rPr lang="zh-CN" altLang="en-US" b="1">
                <a:solidFill>
                  <a:srgbClr val="FFFF00"/>
                </a:solidFill>
                <a:latin typeface="微软雅黑" panose="020B0503020204020204" charset="-122"/>
                <a:ea typeface="微软雅黑" panose="020B0503020204020204" charset="-122"/>
              </a:rPr>
              <a:t>营销式写作策略：</a:t>
            </a:r>
            <a:endParaRPr lang="zh-CN" altLang="en-US" b="1">
              <a:solidFill>
                <a:srgbClr val="FFFF00"/>
              </a:solidFill>
              <a:latin typeface="微软雅黑" panose="020B0503020204020204" charset="-122"/>
              <a:ea typeface="微软雅黑" panose="020B0503020204020204" charset="-122"/>
            </a:endParaRPr>
          </a:p>
          <a:p>
            <a:r>
              <a:rPr lang="en-US" altLang="zh-CN" sz="1400" b="1">
                <a:solidFill>
                  <a:schemeClr val="bg1"/>
                </a:solidFill>
              </a:rPr>
              <a:t>      </a:t>
            </a:r>
            <a:r>
              <a:rPr lang="zh-CN" altLang="en-US" sz="1600" b="1">
                <a:solidFill>
                  <a:schemeClr val="bg1"/>
                </a:solidFill>
              </a:rPr>
              <a:t>真挚自然，</a:t>
            </a:r>
            <a:r>
              <a:rPr lang="zh-CN" altLang="en-US" sz="1600" b="1" u="sng">
                <a:solidFill>
                  <a:srgbClr val="FFFF00"/>
                </a:solidFill>
              </a:rPr>
              <a:t>以</a:t>
            </a:r>
            <a:r>
              <a:rPr lang="en-US" altLang="zh-CN" sz="1600" b="1" u="sng">
                <a:solidFill>
                  <a:srgbClr val="FFFF00"/>
                </a:solidFill>
              </a:rPr>
              <a:t> “</a:t>
            </a:r>
            <a:r>
              <a:rPr lang="zh-CN" altLang="en-US" sz="1600" b="1" u="sng">
                <a:solidFill>
                  <a:srgbClr val="FFFF00"/>
                </a:solidFill>
              </a:rPr>
              <a:t>共鸣感</a:t>
            </a:r>
            <a:r>
              <a:rPr lang="en-US" altLang="zh-CN" sz="1600" b="1" u="sng">
                <a:solidFill>
                  <a:srgbClr val="FFFF00"/>
                </a:solidFill>
              </a:rPr>
              <a:t>” </a:t>
            </a:r>
            <a:r>
              <a:rPr lang="zh-CN" altLang="en-US" sz="1600" b="1" u="sng">
                <a:solidFill>
                  <a:srgbClr val="FFFF00"/>
                </a:solidFill>
              </a:rPr>
              <a:t>拉近距离</a:t>
            </a:r>
            <a:r>
              <a:rPr lang="en-US" altLang="zh-CN" sz="1600" b="1">
                <a:solidFill>
                  <a:schemeClr val="bg1"/>
                </a:solidFill>
              </a:rPr>
              <a:t> </a:t>
            </a:r>
            <a:r>
              <a:rPr lang="zh-CN" altLang="en-US" sz="1600" b="1">
                <a:solidFill>
                  <a:schemeClr val="bg1"/>
                </a:solidFill>
              </a:rPr>
              <a:t>，</a:t>
            </a:r>
            <a:r>
              <a:rPr lang="zh-CN" altLang="en-US" sz="1600" b="1" u="sng">
                <a:solidFill>
                  <a:srgbClr val="FFFF00"/>
                </a:solidFill>
              </a:rPr>
              <a:t>以</a:t>
            </a:r>
            <a:r>
              <a:rPr lang="en-US" altLang="zh-CN" sz="1600" b="1" u="sng">
                <a:solidFill>
                  <a:srgbClr val="FFFF00"/>
                </a:solidFill>
              </a:rPr>
              <a:t> “</a:t>
            </a:r>
            <a:r>
              <a:rPr lang="zh-CN" altLang="en-US" sz="1600" b="1" u="sng">
                <a:solidFill>
                  <a:srgbClr val="FFFF00"/>
                </a:solidFill>
              </a:rPr>
              <a:t>共同记忆</a:t>
            </a:r>
            <a:r>
              <a:rPr lang="en-US" altLang="zh-CN" sz="1600" b="1" u="sng">
                <a:solidFill>
                  <a:srgbClr val="FFFF00"/>
                </a:solidFill>
              </a:rPr>
              <a:t>” </a:t>
            </a:r>
            <a:r>
              <a:rPr lang="zh-CN" altLang="en-US" sz="1600" b="1" u="sng">
                <a:solidFill>
                  <a:srgbClr val="FFFF00"/>
                </a:solidFill>
              </a:rPr>
              <a:t>引发共情</a:t>
            </a:r>
            <a:r>
              <a:rPr lang="zh-CN" altLang="en-US" sz="1600" b="1">
                <a:solidFill>
                  <a:srgbClr val="FFFF00"/>
                </a:solidFill>
              </a:rPr>
              <a:t>，</a:t>
            </a:r>
            <a:r>
              <a:rPr lang="en-US" altLang="zh-CN" sz="1600" b="1">
                <a:solidFill>
                  <a:schemeClr val="bg1"/>
                </a:solidFill>
              </a:rPr>
              <a:t> </a:t>
            </a:r>
            <a:r>
              <a:rPr lang="zh-CN" altLang="en-US" sz="1600" b="1">
                <a:solidFill>
                  <a:schemeClr val="bg1"/>
                </a:solidFill>
              </a:rPr>
              <a:t>范文开篇用</a:t>
            </a:r>
            <a:r>
              <a:rPr lang="en-US" altLang="zh-CN" sz="1600" b="1">
                <a:solidFill>
                  <a:schemeClr val="bg1"/>
                </a:solidFill>
              </a:rPr>
              <a:t> “</a:t>
            </a:r>
            <a:r>
              <a:rPr lang="zh-CN" altLang="en-US" sz="1600" b="1">
                <a:solidFill>
                  <a:schemeClr val="bg1"/>
                </a:solidFill>
              </a:rPr>
              <a:t>站在这里很荣幸</a:t>
            </a:r>
            <a:r>
              <a:rPr lang="en-US" altLang="zh-CN" sz="1600" b="1">
                <a:solidFill>
                  <a:schemeClr val="bg1"/>
                </a:solidFill>
              </a:rPr>
              <a:t>”“</a:t>
            </a:r>
            <a:r>
              <a:rPr lang="zh-CN" altLang="en-US" sz="1600" b="1">
                <a:solidFill>
                  <a:schemeClr val="bg1"/>
                </a:solidFill>
              </a:rPr>
              <a:t>获奖很激动</a:t>
            </a:r>
            <a:r>
              <a:rPr lang="en-US" altLang="zh-CN" sz="1600" b="1">
                <a:solidFill>
                  <a:schemeClr val="bg1"/>
                </a:solidFill>
              </a:rPr>
              <a:t>” </a:t>
            </a:r>
            <a:r>
              <a:rPr lang="zh-CN" altLang="en-US" sz="1600" b="1">
                <a:solidFill>
                  <a:schemeClr val="bg1"/>
                </a:solidFill>
              </a:rPr>
              <a:t>的直白表达，快速拉近距离；介绍作品时，不强调设计的</a:t>
            </a:r>
            <a:r>
              <a:rPr lang="en-US" altLang="zh-CN" sz="1600" b="1">
                <a:solidFill>
                  <a:schemeClr val="bg1"/>
                </a:solidFill>
              </a:rPr>
              <a:t> “</a:t>
            </a:r>
            <a:r>
              <a:rPr lang="zh-CN" altLang="en-US" sz="1600" b="1">
                <a:solidFill>
                  <a:schemeClr val="bg1"/>
                </a:solidFill>
              </a:rPr>
              <a:t>专业性</a:t>
            </a:r>
            <a:r>
              <a:rPr lang="en-US" altLang="zh-CN" sz="1600" b="1">
                <a:solidFill>
                  <a:schemeClr val="bg1"/>
                </a:solidFill>
              </a:rPr>
              <a:t>”</a:t>
            </a:r>
            <a:r>
              <a:rPr lang="zh-CN" altLang="en-US" sz="1600" b="1">
                <a:solidFill>
                  <a:schemeClr val="bg1"/>
                </a:solidFill>
              </a:rPr>
              <a:t>，而是突出钟楼对师生的共同意义</a:t>
            </a:r>
            <a:r>
              <a:rPr lang="en-US" altLang="zh-CN" sz="1600" b="1">
                <a:solidFill>
                  <a:schemeClr val="bg1"/>
                </a:solidFill>
              </a:rPr>
              <a:t> ——“</a:t>
            </a:r>
            <a:r>
              <a:rPr lang="zh-CN" altLang="en-US" sz="1600" b="1">
                <a:solidFill>
                  <a:schemeClr val="bg1"/>
                </a:solidFill>
              </a:rPr>
              <a:t>见证无数时刻</a:t>
            </a:r>
            <a:r>
              <a:rPr lang="en-US" altLang="zh-CN" sz="1600" b="1">
                <a:solidFill>
                  <a:schemeClr val="bg1"/>
                </a:solidFill>
              </a:rPr>
              <a:t>”</a:t>
            </a:r>
            <a:r>
              <a:rPr lang="zh-CN" altLang="en-US" sz="1600" b="1">
                <a:solidFill>
                  <a:schemeClr val="bg1"/>
                </a:solidFill>
              </a:rPr>
              <a:t>，让听众瞬间联想到自己的校园生活，</a:t>
            </a:r>
            <a:r>
              <a:rPr lang="zh-CN" altLang="en-US" sz="1600" b="1" u="sng">
                <a:solidFill>
                  <a:srgbClr val="FFFF00"/>
                </a:solidFill>
              </a:rPr>
              <a:t>自然产生情感联结</a:t>
            </a:r>
            <a:r>
              <a:rPr lang="zh-CN" altLang="en-US" sz="1600" b="1">
                <a:solidFill>
                  <a:schemeClr val="bg1"/>
                </a:solidFill>
              </a:rPr>
              <a:t>。</a:t>
            </a:r>
            <a:r>
              <a:rPr lang="en-US" altLang="zh-CN" sz="1600" b="1">
                <a:solidFill>
                  <a:schemeClr val="bg1"/>
                </a:solidFill>
              </a:rPr>
              <a:t> </a:t>
            </a:r>
            <a:endParaRPr lang="en-US" altLang="zh-CN" sz="1600" b="1">
              <a:solidFill>
                <a:schemeClr val="bg1"/>
              </a:solidFill>
            </a:endParaRPr>
          </a:p>
          <a:p>
            <a:r>
              <a:rPr lang="en-US" altLang="zh-CN" sz="1600" b="1">
                <a:solidFill>
                  <a:schemeClr val="bg1"/>
                </a:solidFill>
              </a:rPr>
              <a:t>     </a:t>
            </a:r>
            <a:r>
              <a:rPr lang="zh-CN" altLang="en-US" sz="1600" b="1">
                <a:solidFill>
                  <a:schemeClr val="bg1"/>
                </a:solidFill>
              </a:rPr>
              <a:t>以</a:t>
            </a:r>
            <a:r>
              <a:rPr lang="en-US" altLang="zh-CN" sz="1600" b="1">
                <a:solidFill>
                  <a:schemeClr val="bg1"/>
                </a:solidFill>
              </a:rPr>
              <a:t> “</a:t>
            </a:r>
            <a:r>
              <a:rPr lang="zh-CN" altLang="en-US" sz="1600" b="1">
                <a:solidFill>
                  <a:schemeClr val="bg1"/>
                </a:solidFill>
              </a:rPr>
              <a:t>真实感悟</a:t>
            </a:r>
            <a:r>
              <a:rPr lang="en-US" altLang="zh-CN" sz="1600" b="1">
                <a:solidFill>
                  <a:schemeClr val="bg1"/>
                </a:solidFill>
              </a:rPr>
              <a:t>” </a:t>
            </a:r>
            <a:r>
              <a:rPr lang="zh-CN" altLang="en-US" sz="1600" b="1">
                <a:solidFill>
                  <a:schemeClr val="bg1"/>
                </a:solidFill>
              </a:rPr>
              <a:t>传递温度</a:t>
            </a:r>
            <a:r>
              <a:rPr lang="en-US" altLang="zh-CN" sz="1600" b="1">
                <a:solidFill>
                  <a:schemeClr val="bg1"/>
                </a:solidFill>
              </a:rPr>
              <a:t> </a:t>
            </a:r>
            <a:r>
              <a:rPr lang="zh-CN" altLang="en-US" sz="1600" b="1">
                <a:solidFill>
                  <a:schemeClr val="bg1"/>
                </a:solidFill>
              </a:rPr>
              <a:t>谈收获时，没有使用华丽辞藻，而是用</a:t>
            </a:r>
            <a:r>
              <a:rPr lang="en-US" altLang="zh-CN" sz="1600" b="1">
                <a:solidFill>
                  <a:schemeClr val="bg1"/>
                </a:solidFill>
              </a:rPr>
              <a:t> “</a:t>
            </a:r>
            <a:r>
              <a:rPr lang="zh-CN" altLang="en-US" sz="1600" b="1">
                <a:solidFill>
                  <a:schemeClr val="bg1"/>
                </a:solidFill>
              </a:rPr>
              <a:t>重要一课</a:t>
            </a:r>
            <a:r>
              <a:rPr lang="en-US" altLang="zh-CN" sz="1600" b="1">
                <a:solidFill>
                  <a:schemeClr val="bg1"/>
                </a:solidFill>
              </a:rPr>
              <a:t>”“</a:t>
            </a:r>
            <a:r>
              <a:rPr lang="zh-CN" altLang="en-US" sz="1600" b="1">
                <a:solidFill>
                  <a:schemeClr val="bg1"/>
                </a:solidFill>
              </a:rPr>
              <a:t>真正的灵感在日常</a:t>
            </a:r>
            <a:r>
              <a:rPr lang="en-US" altLang="zh-CN" sz="1600" b="1">
                <a:solidFill>
                  <a:schemeClr val="bg1"/>
                </a:solidFill>
              </a:rPr>
              <a:t>” </a:t>
            </a:r>
            <a:r>
              <a:rPr lang="zh-CN" altLang="en-US" sz="1600" b="1">
                <a:solidFill>
                  <a:schemeClr val="bg1"/>
                </a:solidFill>
              </a:rPr>
              <a:t>等平实表述，传递出创作过程中的真诚思考；感谢部分提及</a:t>
            </a:r>
            <a:r>
              <a:rPr lang="en-US" altLang="zh-CN" sz="1600" b="1">
                <a:solidFill>
                  <a:schemeClr val="bg1"/>
                </a:solidFill>
              </a:rPr>
              <a:t> “I am sincerely grateful to my teachers for their guidance ”“the organizers for creating a platform ”</a:t>
            </a:r>
            <a:r>
              <a:rPr lang="zh-CN" altLang="en-US" sz="1600" b="1">
                <a:solidFill>
                  <a:schemeClr val="bg1"/>
                </a:solidFill>
              </a:rPr>
              <a:t>，既符合获奖发言的常规环节，又体现出谦逊感恩的态度，避免了</a:t>
            </a:r>
            <a:r>
              <a:rPr lang="en-US" altLang="zh-CN" sz="1600" b="1">
                <a:solidFill>
                  <a:schemeClr val="bg1"/>
                </a:solidFill>
              </a:rPr>
              <a:t> “</a:t>
            </a:r>
            <a:r>
              <a:rPr lang="zh-CN" altLang="en-US" sz="1600" b="1">
                <a:solidFill>
                  <a:schemeClr val="bg1"/>
                </a:solidFill>
              </a:rPr>
              <a:t>自夸</a:t>
            </a:r>
            <a:r>
              <a:rPr lang="en-US" altLang="zh-CN" sz="1600" b="1">
                <a:solidFill>
                  <a:schemeClr val="bg1"/>
                </a:solidFill>
              </a:rPr>
              <a:t>” </a:t>
            </a:r>
            <a:r>
              <a:rPr lang="zh-CN" altLang="en-US" sz="1600" b="1">
                <a:solidFill>
                  <a:schemeClr val="bg1"/>
                </a:solidFill>
              </a:rPr>
              <a:t>感，让情感表达更显真挚。</a:t>
            </a:r>
            <a:endParaRPr lang="zh-CN" altLang="en-US" sz="1600" b="1">
              <a:solidFill>
                <a:schemeClr val="bg1"/>
              </a:solidFill>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4068"/>
                                        </p:tgtEl>
                                        <p:attrNameLst>
                                          <p:attrName>style.visibility</p:attrName>
                                        </p:attrNameLst>
                                      </p:cBhvr>
                                      <p:to>
                                        <p:strVal val="visible"/>
                                      </p:to>
                                    </p:set>
                                    <p:anim calcmode="lin" valueType="num">
                                      <p:cBhvr additive="base">
                                        <p:cTn id="25" dur="500" fill="hold"/>
                                        <p:tgtEl>
                                          <p:spTgt spid="344068"/>
                                        </p:tgtEl>
                                        <p:attrNameLst>
                                          <p:attrName>ppt_x</p:attrName>
                                        </p:attrNameLst>
                                      </p:cBhvr>
                                      <p:tavLst>
                                        <p:tav tm="0">
                                          <p:val>
                                            <p:strVal val="#ppt_x"/>
                                          </p:val>
                                        </p:tav>
                                        <p:tav tm="100000">
                                          <p:val>
                                            <p:strVal val="#ppt_x"/>
                                          </p:val>
                                        </p:tav>
                                      </p:tavLst>
                                    </p:anim>
                                    <p:anim calcmode="lin" valueType="num">
                                      <p:cBhvr additive="base">
                                        <p:cTn id="26" dur="500" fill="hold"/>
                                        <p:tgtEl>
                                          <p:spTgt spid="344068"/>
                                        </p:tgtEl>
                                        <p:attrNameLst>
                                          <p:attrName>ppt_y</p:attrName>
                                        </p:attrNameLst>
                                      </p:cBhvr>
                                      <p:tavLst>
                                        <p:tav tm="0">
                                          <p:val>
                                            <p:strVal val="1+#ppt_h/2"/>
                                          </p:val>
                                        </p:tav>
                                        <p:tav tm="100000">
                                          <p:val>
                                            <p:strVal val="#ppt_y"/>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bldLvl="0" animBg="1"/>
      <p:bldP spid="344068" grpId="1" animBg="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校园文创设计大赛</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获奖发言稿：范文赏析</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08580" cy="1704340"/>
          </a:xfrm>
          <a:prstGeom prst="rect">
            <a:avLst/>
          </a:prstGeom>
        </p:spPr>
      </p:pic>
      <p:sp>
        <p:nvSpPr>
          <p:cNvPr id="4" name="文本框 3"/>
          <p:cNvSpPr txBox="1"/>
          <p:nvPr/>
        </p:nvSpPr>
        <p:spPr>
          <a:xfrm>
            <a:off x="2906395" y="932815"/>
            <a:ext cx="9154160" cy="3046095"/>
          </a:xfrm>
          <a:prstGeom prst="rect">
            <a:avLst/>
          </a:prstGeom>
          <a:solidFill>
            <a:schemeClr val="bg1"/>
          </a:solidFill>
        </p:spPr>
        <p:txBody>
          <a:bodyPr wrap="square" rtlCol="0" anchor="t">
            <a:spAutoFit/>
          </a:bodyPr>
          <a:p>
            <a:pPr algn="just"/>
            <a:r>
              <a:rPr lang="en-US" altLang="zh-CN" sz="1600" i="1">
                <a:solidFill>
                  <a:srgbClr val="0070C0"/>
                </a:solidFill>
                <a:sym typeface="+mn-ea"/>
              </a:rPr>
              <a:t>Dear teachers and fellow students,</a:t>
            </a:r>
            <a:endParaRPr lang="en-US" altLang="zh-CN" sz="1600" i="1">
              <a:solidFill>
                <a:srgbClr val="0070C0"/>
              </a:solidFill>
            </a:endParaRPr>
          </a:p>
          <a:p>
            <a:pPr algn="just"/>
            <a:r>
              <a:rPr lang="en-US" altLang="zh-CN" sz="1600" i="1">
                <a:solidFill>
                  <a:srgbClr val="0070C0"/>
                </a:solidFill>
                <a:sym typeface="+mn-ea"/>
              </a:rPr>
              <a:t>          It is my great </a:t>
            </a:r>
            <a:r>
              <a:rPr lang="en-US" altLang="zh-CN" sz="1600" i="1">
                <a:solidFill>
                  <a:srgbClr val="0070C0"/>
                </a:solidFill>
                <a:highlight>
                  <a:srgbClr val="00FF00"/>
                </a:highlight>
                <a:sym typeface="+mn-ea"/>
              </a:rPr>
              <a:t>honor </a:t>
            </a:r>
            <a:r>
              <a:rPr lang="en-US" altLang="zh-CN" sz="1600" i="1">
                <a:solidFill>
                  <a:srgbClr val="0070C0"/>
                </a:solidFill>
                <a:sym typeface="+mn-ea"/>
              </a:rPr>
              <a:t>to stand here today</a:t>
            </a:r>
            <a:r>
              <a:rPr lang="en-US" altLang="zh-CN" sz="1600">
                <a:solidFill>
                  <a:srgbClr val="0070C0"/>
                </a:solidFill>
                <a:sym typeface="+mn-ea"/>
              </a:rPr>
              <a:t>.</a:t>
            </a:r>
            <a:r>
              <a:rPr lang="en-US" altLang="zh-CN" sz="1600">
                <a:latin typeface="Times New Roman" panose="02020603050405020304" charset="0"/>
                <a:cs typeface="Times New Roman" panose="02020603050405020304" charset="0"/>
              </a:rPr>
              <a:t>I’m truly </a:t>
            </a:r>
            <a:r>
              <a:rPr lang="en-US" altLang="zh-CN" sz="1600">
                <a:highlight>
                  <a:srgbClr val="00FF00"/>
                </a:highlight>
                <a:latin typeface="Times New Roman" panose="02020603050405020304" charset="0"/>
                <a:cs typeface="Times New Roman" panose="02020603050405020304" charset="0"/>
              </a:rPr>
              <a:t>thrilled</a:t>
            </a:r>
            <a:r>
              <a:rPr lang="en-US" altLang="zh-CN" sz="1600">
                <a:latin typeface="Times New Roman" panose="02020603050405020304" charset="0"/>
                <a:cs typeface="Times New Roman" panose="02020603050405020304" charset="0"/>
              </a:rPr>
              <a:t> to receive this award.</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My design, “Memory </a:t>
            </a:r>
            <a:r>
              <a:rPr lang="en-US" altLang="zh-CN" sz="1600">
                <a:highlight>
                  <a:srgbClr val="FFFF00"/>
                </a:highlight>
                <a:latin typeface="Times New Roman" panose="02020603050405020304" charset="0"/>
                <a:cs typeface="Times New Roman" panose="02020603050405020304" charset="0"/>
              </a:rPr>
              <a:t>Blooms</a:t>
            </a:r>
            <a:r>
              <a:rPr lang="en-US" altLang="zh-CN" sz="1600">
                <a:latin typeface="Times New Roman" panose="02020603050405020304" charset="0"/>
                <a:cs typeface="Times New Roman" panose="02020603050405020304" charset="0"/>
              </a:rPr>
              <a:t>”, draws inspiration from our </a:t>
            </a:r>
            <a:r>
              <a:rPr lang="en-US" altLang="en-US" sz="1600">
                <a:latin typeface="Times New Roman" panose="02020603050405020304" charset="0"/>
                <a:cs typeface="Times New Roman" panose="02020603050405020304" charset="0"/>
              </a:rPr>
              <a:t> </a:t>
            </a:r>
            <a:r>
              <a:rPr lang="en-US" altLang="zh-CN" sz="1600">
                <a:highlight>
                  <a:srgbClr val="00FF00"/>
                </a:highlight>
                <a:latin typeface="Times New Roman" panose="02020603050405020304" charset="0"/>
                <a:cs typeface="Times New Roman" panose="02020603050405020304" charset="0"/>
              </a:rPr>
              <a:t>iconic</a:t>
            </a:r>
            <a:r>
              <a:rPr lang="en-US" altLang="zh-CN" sz="1600">
                <a:latin typeface="Times New Roman" panose="02020603050405020304" charset="0"/>
                <a:cs typeface="Times New Roman" panose="02020603050405020304" charset="0"/>
              </a:rPr>
              <a:t> clock tower—a landmark that has silently witnessed countless moments of learning, growth, and connection. This project transforms the architectural elegance of the clock tower into a collection of delicate bookmarks, crafted with traditional Chinese paper-cutting. Through careful cuts and thoughtful details, the design turns a familiar sight into something both artistic and personal, </a:t>
            </a:r>
            <a:r>
              <a:rPr lang="en-US" altLang="zh-CN" sz="1600">
                <a:highlight>
                  <a:srgbClr val="00FFFF"/>
                </a:highlight>
                <a:latin typeface="Times New Roman" panose="02020603050405020304" charset="0"/>
                <a:cs typeface="Times New Roman" panose="02020603050405020304" charset="0"/>
              </a:rPr>
              <a:t>transforming memory into something you can hold in your hands</a:t>
            </a:r>
            <a:r>
              <a:rPr lang="en-US" altLang="zh-CN" sz="1600">
                <a:latin typeface="Times New Roman" panose="02020603050405020304" charset="0"/>
                <a:cs typeface="Times New Roman" panose="02020603050405020304" charset="0"/>
              </a:rPr>
              <a:t>.</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This creative journey has been quite rewarding. It has not only refined my skills in design and </a:t>
            </a:r>
            <a:r>
              <a:rPr lang="en-US" altLang="zh-CN" sz="1600">
                <a:highlight>
                  <a:srgbClr val="00FF00"/>
                </a:highlight>
                <a:latin typeface="Times New Roman" panose="02020603050405020304" charset="0"/>
                <a:cs typeface="Times New Roman" panose="02020603050405020304" charset="0"/>
              </a:rPr>
              <a:t>craftsmanship</a:t>
            </a:r>
            <a:r>
              <a:rPr lang="en-US" altLang="zh-CN" sz="1600">
                <a:latin typeface="Times New Roman" panose="02020603050405020304" charset="0"/>
                <a:cs typeface="Times New Roman" panose="02020603050405020304" charset="0"/>
              </a:rPr>
              <a:t> but also taught me a vital lesson: true inspiration often lies not in distant places, but in the beauty hidden within our daily lives. </a:t>
            </a:r>
            <a:r>
              <a:rPr lang="en-US" altLang="zh-CN" sz="1600">
                <a:highlight>
                  <a:srgbClr val="00FFFF"/>
                </a:highlight>
                <a:latin typeface="Times New Roman" panose="02020603050405020304" charset="0"/>
                <a:cs typeface="Times New Roman" panose="02020603050405020304" charset="0"/>
              </a:rPr>
              <a:t>I am sincerely grateful </a:t>
            </a:r>
            <a:r>
              <a:rPr lang="en-US" altLang="zh-CN" sz="1600">
                <a:latin typeface="Times New Roman" panose="02020603050405020304" charset="0"/>
                <a:cs typeface="Times New Roman" panose="02020603050405020304" charset="0"/>
              </a:rPr>
              <a:t>to my teachers for their guidance and the organizers for creating a platform where creativity and school spirit can </a:t>
            </a:r>
            <a:r>
              <a:rPr lang="en-US" altLang="zh-CN" sz="1600">
                <a:highlight>
                  <a:srgbClr val="FFFF00"/>
                </a:highlight>
                <a:latin typeface="Times New Roman" panose="02020603050405020304" charset="0"/>
                <a:cs typeface="Times New Roman" panose="02020603050405020304" charset="0"/>
              </a:rPr>
              <a:t>flourish</a:t>
            </a:r>
            <a:r>
              <a:rPr lang="en-US" altLang="zh-CN" sz="1600">
                <a:latin typeface="Times New Roman" panose="02020603050405020304" charset="0"/>
                <a:cs typeface="Times New Roman" panose="02020603050405020304" charset="0"/>
              </a:rPr>
              <a:t>.</a:t>
            </a:r>
            <a:endParaRPr lang="en-US" altLang="zh-CN" sz="1600">
              <a:latin typeface="Times New Roman" panose="02020603050405020304" charset="0"/>
              <a:cs typeface="Times New Roman" panose="02020603050405020304" charset="0"/>
            </a:endParaRPr>
          </a:p>
          <a:p>
            <a:pPr algn="just"/>
            <a:r>
              <a:rPr lang="en-US" altLang="zh-CN" sz="1600">
                <a:latin typeface="Times New Roman" panose="02020603050405020304" charset="0"/>
                <a:cs typeface="Times New Roman" panose="02020603050405020304" charset="0"/>
              </a:rPr>
              <a:t>      </a:t>
            </a:r>
            <a:r>
              <a:rPr lang="en-US" altLang="zh-CN" sz="1600">
                <a:highlight>
                  <a:srgbClr val="00FFFF"/>
                </a:highlight>
                <a:latin typeface="Times New Roman" panose="02020603050405020304" charset="0"/>
                <a:cs typeface="Times New Roman" panose="02020603050405020304" charset="0"/>
              </a:rPr>
              <a:t>Thank you all</a:t>
            </a:r>
            <a:r>
              <a:rPr lang="en-US" altLang="zh-CN" sz="1600">
                <a:latin typeface="Times New Roman" panose="02020603050405020304" charset="0"/>
                <a:cs typeface="Times New Roman" panose="02020603050405020304" charset="0"/>
              </a:rPr>
              <a:t> for recognition. </a:t>
            </a:r>
            <a:r>
              <a:rPr lang="en-US" altLang="zh-CN" sz="1600">
                <a:highlight>
                  <a:srgbClr val="00FFFF"/>
                </a:highlight>
                <a:latin typeface="Times New Roman" panose="02020603050405020304" charset="0"/>
                <a:cs typeface="Times New Roman" panose="02020603050405020304" charset="0"/>
              </a:rPr>
              <a:t>May our memories here continue to</a:t>
            </a:r>
            <a:r>
              <a:rPr lang="en-US" altLang="zh-CN" sz="1600">
                <a:latin typeface="Times New Roman" panose="02020603050405020304" charset="0"/>
                <a:cs typeface="Times New Roman" panose="02020603050405020304" charset="0"/>
              </a:rPr>
              <a:t> </a:t>
            </a:r>
            <a:r>
              <a:rPr lang="en-US" altLang="zh-CN" sz="1600">
                <a:highlight>
                  <a:srgbClr val="FFFF00"/>
                </a:highlight>
                <a:latin typeface="Times New Roman" panose="02020603050405020304" charset="0"/>
                <a:cs typeface="Times New Roman" panose="02020603050405020304" charset="0"/>
              </a:rPr>
              <a:t>bloom</a:t>
            </a:r>
            <a:r>
              <a:rPr lang="en-US" altLang="zh-CN" sz="1600">
                <a:latin typeface="Times New Roman" panose="02020603050405020304" charset="0"/>
                <a:cs typeface="Times New Roman" panose="02020603050405020304" charset="0"/>
              </a:rPr>
              <a:t>.</a:t>
            </a:r>
            <a:endParaRPr lang="zh-CN" altLang="en-US" sz="1600">
              <a:latin typeface="Times New Roman" panose="02020603050405020304" charset="0"/>
              <a:cs typeface="Times New Roman" panose="02020603050405020304" charset="0"/>
            </a:endParaRPr>
          </a:p>
        </p:txBody>
      </p:sp>
      <p:pic>
        <p:nvPicPr>
          <p:cNvPr id="29" name="图片 28" descr="未标题-2.png"/>
          <p:cNvPicPr>
            <a:picLocks noChangeAspect="1"/>
          </p:cNvPicPr>
          <p:nvPr/>
        </p:nvPicPr>
        <p:blipFill>
          <a:blip r:embed="rId7"/>
          <a:stretch>
            <a:fillRect/>
          </a:stretch>
        </p:blipFill>
        <p:spPr>
          <a:xfrm>
            <a:off x="1356995" y="3853815"/>
            <a:ext cx="1837055" cy="2724785"/>
          </a:xfrm>
          <a:prstGeom prst="rect">
            <a:avLst/>
          </a:prstGeom>
        </p:spPr>
      </p:pic>
      <p:sp>
        <p:nvSpPr>
          <p:cNvPr id="344068" name="AutoShape 4"/>
          <p:cNvSpPr>
            <a:spLocks noChangeArrowheads="1"/>
          </p:cNvSpPr>
          <p:nvPr/>
        </p:nvSpPr>
        <p:spPr bwMode="gray">
          <a:xfrm>
            <a:off x="3022600" y="3978910"/>
            <a:ext cx="8938260" cy="2773680"/>
          </a:xfrm>
          <a:prstGeom prst="bevel">
            <a:avLst>
              <a:gd name="adj" fmla="val 1495"/>
            </a:avLst>
          </a:prstGeom>
          <a:solidFill>
            <a:srgbClr val="1F7717"/>
          </a:solidFill>
          <a:ln w="19050" algn="ctr">
            <a:solidFill>
              <a:srgbClr val="FFFFFF"/>
            </a:solidFill>
            <a:miter lim="800000"/>
          </a:ln>
          <a:effectLst>
            <a:outerShdw dist="107763" dir="2700000" algn="ctr" rotWithShape="0">
              <a:srgbClr val="1C1C1C">
                <a:alpha val="50000"/>
              </a:srgbClr>
            </a:outerShdw>
          </a:effectLst>
        </p:spPr>
        <p:txBody>
          <a:bodyPr wrap="none" anchor="ctr"/>
          <a:p>
            <a:pPr marL="0" marR="0" lvl="0" indent="0" algn="ctr" defTabSz="914400" rtl="0" eaLnBrk="1" fontAlgn="base" latinLnBrk="0" hangingPunct="1">
              <a:lnSpc>
                <a:spcPct val="90000"/>
              </a:lnSpc>
              <a:spcBef>
                <a:spcPct val="35000"/>
              </a:spcBef>
              <a:spcAft>
                <a:spcPct val="15000"/>
              </a:spcAft>
              <a:buClrTx/>
              <a:buSzPct val="65000"/>
              <a:buFontTx/>
              <a:buChar char="•"/>
              <a:defRPr/>
            </a:pPr>
            <a:endParaRPr kumimoji="0" lang="zh-CN" altLang="en-US" sz="1200" b="0" i="0" u="none" strike="noStrike" kern="1200" cap="none" spc="0" normalizeH="0" baseline="0" noProof="0">
              <a:ln>
                <a:noFill/>
              </a:ln>
              <a:solidFill>
                <a:srgbClr val="003300"/>
              </a:solidFill>
              <a:effectLst/>
              <a:uLnTx/>
              <a:uFillTx/>
              <a:latin typeface="Arial" panose="020B0604020202020204" pitchFamily="34" charset="0"/>
              <a:ea typeface="黑体" panose="02010609060101010101" charset="-122"/>
              <a:cs typeface="微软雅黑" panose="020B0503020204020204" charset="-122"/>
            </a:endParaRPr>
          </a:p>
        </p:txBody>
      </p:sp>
      <p:sp>
        <p:nvSpPr>
          <p:cNvPr id="5" name="文本框 4"/>
          <p:cNvSpPr txBox="1"/>
          <p:nvPr/>
        </p:nvSpPr>
        <p:spPr>
          <a:xfrm>
            <a:off x="3098165" y="4106545"/>
            <a:ext cx="8862695" cy="2338070"/>
          </a:xfrm>
          <a:prstGeom prst="rect">
            <a:avLst/>
          </a:prstGeom>
          <a:noFill/>
        </p:spPr>
        <p:txBody>
          <a:bodyPr wrap="square" rtlCol="0" anchor="t">
            <a:spAutoFit/>
          </a:bodyPr>
          <a:p>
            <a:r>
              <a:rPr lang="zh-CN" altLang="en-US" b="1">
                <a:solidFill>
                  <a:srgbClr val="FFFF00"/>
                </a:solidFill>
                <a:latin typeface="微软雅黑" panose="020B0503020204020204" charset="-122"/>
                <a:ea typeface="微软雅黑" panose="020B0503020204020204" charset="-122"/>
              </a:rPr>
              <a:t>三、语言风格的</a:t>
            </a:r>
            <a:r>
              <a:rPr lang="en-US" altLang="zh-CN" b="1">
                <a:solidFill>
                  <a:srgbClr val="FFFF00"/>
                </a:solidFill>
                <a:latin typeface="微软雅黑" panose="020B0503020204020204" charset="-122"/>
                <a:ea typeface="微软雅黑" panose="020B0503020204020204" charset="-122"/>
              </a:rPr>
              <a:t>SALE</a:t>
            </a:r>
            <a:r>
              <a:rPr lang="zh-CN" altLang="en-US" b="1">
                <a:solidFill>
                  <a:srgbClr val="FFFF00"/>
                </a:solidFill>
                <a:latin typeface="微软雅黑" panose="020B0503020204020204" charset="-122"/>
                <a:ea typeface="微软雅黑" panose="020B0503020204020204" charset="-122"/>
              </a:rPr>
              <a:t>营销式写作策略：</a:t>
            </a:r>
            <a:endParaRPr lang="zh-CN" altLang="en-US" b="1">
              <a:solidFill>
                <a:srgbClr val="FFFF00"/>
              </a:solidFill>
              <a:latin typeface="微软雅黑" panose="020B0503020204020204" charset="-122"/>
              <a:ea typeface="微软雅黑" panose="020B0503020204020204" charset="-122"/>
            </a:endParaRPr>
          </a:p>
          <a:p>
            <a:r>
              <a:rPr lang="en-US" altLang="zh-CN" sz="1400" b="1">
                <a:solidFill>
                  <a:schemeClr val="bg1"/>
                </a:solidFill>
              </a:rPr>
              <a:t>      </a:t>
            </a:r>
            <a:r>
              <a:rPr lang="zh-CN" altLang="en-US" sz="1600" b="1">
                <a:solidFill>
                  <a:schemeClr val="bg1"/>
                </a:solidFill>
              </a:rPr>
              <a:t>简洁凝练，</a:t>
            </a:r>
            <a:r>
              <a:rPr lang="zh-CN" altLang="en-US" sz="1600" b="1" u="sng">
                <a:solidFill>
                  <a:srgbClr val="FFFF00"/>
                </a:solidFill>
              </a:rPr>
              <a:t>兼顾</a:t>
            </a:r>
            <a:r>
              <a:rPr lang="en-US" altLang="zh-CN" sz="1600" b="1" u="sng">
                <a:solidFill>
                  <a:srgbClr val="FFFF00"/>
                </a:solidFill>
              </a:rPr>
              <a:t> “</a:t>
            </a:r>
            <a:r>
              <a:rPr lang="zh-CN" altLang="en-US" sz="1600" b="1" u="sng">
                <a:solidFill>
                  <a:srgbClr val="FFFF00"/>
                </a:solidFill>
              </a:rPr>
              <a:t>正式感</a:t>
            </a:r>
            <a:r>
              <a:rPr lang="en-US" altLang="zh-CN" sz="1600" b="1" u="sng">
                <a:solidFill>
                  <a:srgbClr val="FFFF00"/>
                </a:solidFill>
              </a:rPr>
              <a:t>” </a:t>
            </a:r>
            <a:r>
              <a:rPr lang="zh-CN" altLang="en-US" sz="1600" b="1" u="sng">
                <a:solidFill>
                  <a:srgbClr val="FFFF00"/>
                </a:solidFill>
              </a:rPr>
              <a:t>与</a:t>
            </a:r>
            <a:r>
              <a:rPr lang="en-US" altLang="zh-CN" sz="1600" b="1" u="sng">
                <a:solidFill>
                  <a:srgbClr val="FFFF00"/>
                </a:solidFill>
              </a:rPr>
              <a:t> “</a:t>
            </a:r>
            <a:r>
              <a:rPr lang="zh-CN" altLang="en-US" sz="1600" b="1" u="sng">
                <a:solidFill>
                  <a:srgbClr val="FFFF00"/>
                </a:solidFill>
              </a:rPr>
              <a:t>学生气</a:t>
            </a:r>
            <a:r>
              <a:rPr lang="en-US" altLang="zh-CN" sz="1600" b="1" u="sng">
                <a:solidFill>
                  <a:srgbClr val="FFFF00"/>
                </a:solidFill>
              </a:rPr>
              <a:t>”</a:t>
            </a:r>
            <a:r>
              <a:rPr lang="en-US" altLang="zh-CN" sz="1600" b="1">
                <a:solidFill>
                  <a:schemeClr val="bg1"/>
                </a:solidFill>
              </a:rPr>
              <a:t> </a:t>
            </a:r>
            <a:r>
              <a:rPr lang="zh-CN" altLang="en-US" sz="1600" b="1">
                <a:solidFill>
                  <a:schemeClr val="bg1"/>
                </a:solidFill>
              </a:rPr>
              <a:t>符合场景的</a:t>
            </a:r>
            <a:r>
              <a:rPr lang="en-US" altLang="zh-CN" sz="1600" b="1">
                <a:solidFill>
                  <a:schemeClr val="bg1"/>
                </a:solidFill>
              </a:rPr>
              <a:t> “</a:t>
            </a:r>
            <a:r>
              <a:rPr lang="zh-CN" altLang="en-US" sz="1600" b="1">
                <a:solidFill>
                  <a:schemeClr val="bg1"/>
                </a:solidFill>
              </a:rPr>
              <a:t>正式感</a:t>
            </a:r>
            <a:r>
              <a:rPr lang="en-US" altLang="zh-CN" sz="1600" b="1">
                <a:solidFill>
                  <a:schemeClr val="bg1"/>
                </a:solidFill>
              </a:rPr>
              <a:t>” </a:t>
            </a:r>
            <a:r>
              <a:rPr lang="zh-CN" altLang="en-US" sz="1600" b="1">
                <a:solidFill>
                  <a:schemeClr val="bg1"/>
                </a:solidFill>
              </a:rPr>
              <a:t>用词规范得体，如</a:t>
            </a:r>
            <a:r>
              <a:rPr lang="en-US" altLang="zh-CN" sz="1600" b="1">
                <a:solidFill>
                  <a:schemeClr val="bg1"/>
                </a:solidFill>
              </a:rPr>
              <a:t> “honor</a:t>
            </a:r>
            <a:r>
              <a:rPr lang="zh-CN" altLang="en-US" sz="1600" b="1">
                <a:solidFill>
                  <a:schemeClr val="bg1"/>
                </a:solidFill>
              </a:rPr>
              <a:t>（荣幸）</a:t>
            </a:r>
            <a:r>
              <a:rPr lang="en-US" altLang="zh-CN" sz="1600" b="1">
                <a:solidFill>
                  <a:schemeClr val="bg1"/>
                </a:solidFill>
              </a:rPr>
              <a:t>”“thrilled</a:t>
            </a:r>
            <a:r>
              <a:rPr lang="zh-CN" altLang="en-US" sz="1600" b="1">
                <a:solidFill>
                  <a:schemeClr val="bg1"/>
                </a:solidFill>
              </a:rPr>
              <a:t>（激动）</a:t>
            </a:r>
            <a:r>
              <a:rPr lang="en-US" altLang="zh-CN" sz="1600" b="1">
                <a:solidFill>
                  <a:schemeClr val="bg1"/>
                </a:solidFill>
              </a:rPr>
              <a:t>”“iconic</a:t>
            </a:r>
            <a:r>
              <a:rPr lang="zh-CN" altLang="en-US" sz="1600" b="1">
                <a:solidFill>
                  <a:schemeClr val="bg1"/>
                </a:solidFill>
              </a:rPr>
              <a:t>（标志性的）</a:t>
            </a:r>
            <a:r>
              <a:rPr lang="en-US" altLang="zh-CN" sz="1600" b="1">
                <a:solidFill>
                  <a:schemeClr val="bg1"/>
                </a:solidFill>
              </a:rPr>
              <a:t>”“craftsmanship</a:t>
            </a:r>
            <a:r>
              <a:rPr lang="zh-CN" altLang="en-US" sz="1600" b="1">
                <a:solidFill>
                  <a:schemeClr val="bg1"/>
                </a:solidFill>
              </a:rPr>
              <a:t>（工艺）</a:t>
            </a:r>
            <a:r>
              <a:rPr lang="en-US" altLang="zh-CN" sz="1600" b="1">
                <a:solidFill>
                  <a:schemeClr val="bg1"/>
                </a:solidFill>
              </a:rPr>
              <a:t>” </a:t>
            </a:r>
            <a:r>
              <a:rPr lang="zh-CN" altLang="en-US" sz="1600" b="1">
                <a:solidFill>
                  <a:schemeClr val="bg1"/>
                </a:solidFill>
              </a:rPr>
              <a:t>等，既体现了公开发言的正式性，又符合国际学校的语言氛围；</a:t>
            </a:r>
            <a:r>
              <a:rPr lang="zh-CN" altLang="en-US" sz="1600" b="1" u="sng">
                <a:solidFill>
                  <a:srgbClr val="FFFF00"/>
                </a:solidFill>
              </a:rPr>
              <a:t>句子结构清晰，逻辑连贯</a:t>
            </a:r>
            <a:r>
              <a:rPr lang="zh-CN" altLang="en-US" sz="1600" b="1">
                <a:solidFill>
                  <a:schemeClr val="bg1"/>
                </a:solidFill>
              </a:rPr>
              <a:t>，从开场、作品介绍、收获感想到结尾感谢，层层推进，没有冗余内容，适合口头表达。</a:t>
            </a:r>
            <a:endParaRPr lang="zh-CN" altLang="en-US" sz="1600" b="1">
              <a:solidFill>
                <a:schemeClr val="bg1"/>
              </a:solidFill>
            </a:endParaRPr>
          </a:p>
          <a:p>
            <a:r>
              <a:rPr lang="zh-CN" altLang="en-US" sz="1600" b="1">
                <a:solidFill>
                  <a:schemeClr val="bg1"/>
                </a:solidFill>
              </a:rPr>
              <a:t> </a:t>
            </a:r>
            <a:r>
              <a:rPr lang="en-US" altLang="zh-CN" sz="1600" b="1">
                <a:solidFill>
                  <a:schemeClr val="bg1"/>
                </a:solidFill>
              </a:rPr>
              <a:t>   </a:t>
            </a:r>
            <a:r>
              <a:rPr lang="zh-CN" altLang="en-US" sz="1600" b="1">
                <a:solidFill>
                  <a:schemeClr val="bg1"/>
                </a:solidFill>
              </a:rPr>
              <a:t>贴合身份的</a:t>
            </a:r>
            <a:r>
              <a:rPr lang="en-US" altLang="zh-CN" sz="1600" b="1">
                <a:solidFill>
                  <a:schemeClr val="bg1"/>
                </a:solidFill>
              </a:rPr>
              <a:t> “</a:t>
            </a:r>
            <a:r>
              <a:rPr lang="zh-CN" altLang="en-US" sz="1600" b="1">
                <a:solidFill>
                  <a:schemeClr val="bg1"/>
                </a:solidFill>
              </a:rPr>
              <a:t>学生气</a:t>
            </a:r>
            <a:r>
              <a:rPr lang="en-US" altLang="zh-CN" sz="1600" b="1">
                <a:solidFill>
                  <a:schemeClr val="bg1"/>
                </a:solidFill>
              </a:rPr>
              <a:t>” </a:t>
            </a:r>
            <a:r>
              <a:rPr lang="zh-CN" altLang="en-US" sz="1600" b="1" u="sng">
                <a:solidFill>
                  <a:srgbClr val="FFFF00"/>
                </a:solidFill>
              </a:rPr>
              <a:t>整体语言避免了成人化的生硬与刻板</a:t>
            </a:r>
            <a:r>
              <a:rPr lang="zh-CN" altLang="en-US" sz="1600" b="1">
                <a:solidFill>
                  <a:schemeClr val="bg1"/>
                </a:solidFill>
              </a:rPr>
              <a:t>，如</a:t>
            </a:r>
            <a:r>
              <a:rPr lang="en-US" altLang="zh-CN" sz="1600" b="1">
                <a:solidFill>
                  <a:schemeClr val="bg1"/>
                </a:solidFill>
              </a:rPr>
              <a:t> “transforming memory into something you can hold in your hands</a:t>
            </a:r>
            <a:r>
              <a:rPr lang="zh-CN" altLang="en-US" sz="1600" b="1">
                <a:solidFill>
                  <a:schemeClr val="bg1"/>
                </a:solidFill>
              </a:rPr>
              <a:t>（将记忆转化为可捧在手心的事物）</a:t>
            </a:r>
            <a:r>
              <a:rPr lang="en-US" altLang="zh-CN" sz="1600" b="1">
                <a:solidFill>
                  <a:schemeClr val="bg1"/>
                </a:solidFill>
              </a:rPr>
              <a:t>”“May our memories here continue to bloom</a:t>
            </a:r>
            <a:r>
              <a:rPr lang="zh-CN" altLang="en-US" sz="1600" b="1">
                <a:solidFill>
                  <a:schemeClr val="bg1"/>
                </a:solidFill>
              </a:rPr>
              <a:t>（愿我们在这里的记忆继续绽放）</a:t>
            </a:r>
            <a:r>
              <a:rPr lang="en-US" altLang="zh-CN" sz="1600" b="1">
                <a:solidFill>
                  <a:schemeClr val="bg1"/>
                </a:solidFill>
              </a:rPr>
              <a:t>” </a:t>
            </a:r>
            <a:r>
              <a:rPr lang="zh-CN" altLang="en-US" sz="1600" b="1">
                <a:solidFill>
                  <a:schemeClr val="bg1"/>
                </a:solidFill>
              </a:rPr>
              <a:t>等表达，</a:t>
            </a:r>
            <a:r>
              <a:rPr lang="zh-CN" altLang="en-US" sz="1600" b="1" u="sng">
                <a:solidFill>
                  <a:srgbClr val="FFFF00"/>
                </a:solidFill>
              </a:rPr>
              <a:t>既生动形象，又充满青春气息，完美契合</a:t>
            </a:r>
            <a:r>
              <a:rPr lang="en-US" altLang="zh-CN" sz="1600" b="1" u="sng">
                <a:solidFill>
                  <a:srgbClr val="FFFF00"/>
                </a:solidFill>
              </a:rPr>
              <a:t> “</a:t>
            </a:r>
            <a:r>
              <a:rPr lang="zh-CN" altLang="en-US" sz="1600" b="1" u="sng">
                <a:solidFill>
                  <a:srgbClr val="FFFF00"/>
                </a:solidFill>
              </a:rPr>
              <a:t>学生李华</a:t>
            </a:r>
            <a:r>
              <a:rPr lang="en-US" altLang="zh-CN" sz="1600" b="1" u="sng">
                <a:solidFill>
                  <a:srgbClr val="FFFF00"/>
                </a:solidFill>
              </a:rPr>
              <a:t>” </a:t>
            </a:r>
            <a:r>
              <a:rPr lang="zh-CN" altLang="en-US" sz="1600" b="1" u="sng">
                <a:solidFill>
                  <a:srgbClr val="FFFF00"/>
                </a:solidFill>
              </a:rPr>
              <a:t>的身份定位</a:t>
            </a:r>
            <a:r>
              <a:rPr lang="zh-CN" altLang="en-US" sz="1600" b="1">
                <a:solidFill>
                  <a:schemeClr val="bg1"/>
                </a:solidFill>
              </a:rPr>
              <a:t>。</a:t>
            </a:r>
            <a:endParaRPr lang="zh-CN" altLang="en-US" sz="1600" b="1">
              <a:solidFill>
                <a:schemeClr val="bg1"/>
              </a:solidFill>
            </a:endParaRPr>
          </a:p>
        </p:txBody>
      </p:sp>
      <p:cxnSp>
        <p:nvCxnSpPr>
          <p:cNvPr id="9" name="直接箭头连接符 8"/>
          <p:cNvCxnSpPr/>
          <p:nvPr/>
        </p:nvCxnSpPr>
        <p:spPr>
          <a:xfrm flipH="1" flipV="1">
            <a:off x="5782310" y="1708150"/>
            <a:ext cx="3030220" cy="1983105"/>
          </a:xfrm>
          <a:prstGeom prst="straightConnector1">
            <a:avLst/>
          </a:prstGeom>
          <a:ln>
            <a:solidFill>
              <a:srgbClr val="FFC000"/>
            </a:solidFill>
            <a:tailEnd type="arrow"/>
          </a:ln>
        </p:spPr>
        <p:style>
          <a:lnRef idx="2">
            <a:schemeClr val="accent1"/>
          </a:lnRef>
          <a:fillRef idx="0">
            <a:srgbClr val="FFFFFF"/>
          </a:fillRef>
          <a:effectRef idx="0">
            <a:srgbClr val="FFFFFF"/>
          </a:effectRef>
          <a:fontRef idx="minor">
            <a:schemeClr val="tx1"/>
          </a:fontRef>
        </p:style>
      </p:cxn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4068"/>
                                        </p:tgtEl>
                                        <p:attrNameLst>
                                          <p:attrName>style.visibility</p:attrName>
                                        </p:attrNameLst>
                                      </p:cBhvr>
                                      <p:to>
                                        <p:strVal val="visible"/>
                                      </p:to>
                                    </p:set>
                                    <p:anim calcmode="lin" valueType="num">
                                      <p:cBhvr additive="base">
                                        <p:cTn id="25" dur="500" fill="hold"/>
                                        <p:tgtEl>
                                          <p:spTgt spid="344068"/>
                                        </p:tgtEl>
                                        <p:attrNameLst>
                                          <p:attrName>ppt_x</p:attrName>
                                        </p:attrNameLst>
                                      </p:cBhvr>
                                      <p:tavLst>
                                        <p:tav tm="0">
                                          <p:val>
                                            <p:strVal val="#ppt_x"/>
                                          </p:val>
                                        </p:tav>
                                        <p:tav tm="100000">
                                          <p:val>
                                            <p:strVal val="#ppt_x"/>
                                          </p:val>
                                        </p:tav>
                                      </p:tavLst>
                                    </p:anim>
                                    <p:anim calcmode="lin" valueType="num">
                                      <p:cBhvr additive="base">
                                        <p:cTn id="26" dur="500" fill="hold"/>
                                        <p:tgtEl>
                                          <p:spTgt spid="344068"/>
                                        </p:tgtEl>
                                        <p:attrNameLst>
                                          <p:attrName>ppt_y</p:attrName>
                                        </p:attrNameLst>
                                      </p:cBhvr>
                                      <p:tavLst>
                                        <p:tav tm="0">
                                          <p:val>
                                            <p:strVal val="1+#ppt_h/2"/>
                                          </p:val>
                                        </p:tav>
                                        <p:tav tm="100000">
                                          <p:val>
                                            <p:strVal val="#ppt_y"/>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bldLvl="0" animBg="1"/>
      <p:bldP spid="344068" grpId="1" animBg="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13"/>
          <p:cNvPicPr>
            <a:picLocks noChangeAspect="1"/>
          </p:cNvPicPr>
          <p:nvPr/>
        </p:nvPicPr>
        <p:blipFill>
          <a:blip r:embed="rId1" cstate="screen"/>
          <a:srcRect/>
          <a:stretch>
            <a:fillRect/>
          </a:stretch>
        </p:blipFill>
        <p:spPr>
          <a:xfrm>
            <a:off x="0" y="0"/>
            <a:ext cx="12192000" cy="3162300"/>
          </a:xfrm>
          <a:custGeom>
            <a:avLst/>
            <a:gdLst>
              <a:gd name="connsiteX0" fmla="*/ 0 w 12192000"/>
              <a:gd name="connsiteY0" fmla="*/ 0 h 3162300"/>
              <a:gd name="connsiteX1" fmla="*/ 12192000 w 12192000"/>
              <a:gd name="connsiteY1" fmla="*/ 0 h 3162300"/>
              <a:gd name="connsiteX2" fmla="*/ 12192000 w 12192000"/>
              <a:gd name="connsiteY2" fmla="*/ 3162300 h 3162300"/>
              <a:gd name="connsiteX3" fmla="*/ 0 w 12192000"/>
              <a:gd name="connsiteY3" fmla="*/ 3162300 h 3162300"/>
            </a:gdLst>
            <a:ahLst/>
            <a:cxnLst>
              <a:cxn ang="0">
                <a:pos x="connsiteX0" y="connsiteY0"/>
              </a:cxn>
              <a:cxn ang="0">
                <a:pos x="connsiteX1" y="connsiteY1"/>
              </a:cxn>
              <a:cxn ang="0">
                <a:pos x="connsiteX2" y="connsiteY2"/>
              </a:cxn>
              <a:cxn ang="0">
                <a:pos x="connsiteX3" y="connsiteY3"/>
              </a:cxn>
            </a:cxnLst>
            <a:rect l="l" t="t" r="r" b="b"/>
            <a:pathLst>
              <a:path w="12192000" h="3162300">
                <a:moveTo>
                  <a:pt x="0" y="0"/>
                </a:moveTo>
                <a:lnTo>
                  <a:pt x="12192000" y="0"/>
                </a:lnTo>
                <a:lnTo>
                  <a:pt x="12192000" y="3162300"/>
                </a:lnTo>
                <a:lnTo>
                  <a:pt x="0" y="3162300"/>
                </a:lnTo>
                <a:close/>
              </a:path>
            </a:pathLst>
          </a:custGeom>
        </p:spPr>
      </p:pic>
      <p:pic>
        <p:nvPicPr>
          <p:cNvPr id="24" name="图片 23" descr="黑暗中的光&#10;&#10;描述已自动生成"/>
          <p:cNvPicPr>
            <a:picLocks noChangeAspect="1"/>
          </p:cNvPicPr>
          <p:nvPr/>
        </p:nvPicPr>
        <p:blipFill>
          <a:blip r:embed="rId2" cstate="screen"/>
          <a:srcRect/>
          <a:stretch>
            <a:fillRect/>
          </a:stretch>
        </p:blipFill>
        <p:spPr>
          <a:xfrm>
            <a:off x="421987" y="0"/>
            <a:ext cx="855887" cy="3429000"/>
          </a:xfrm>
          <a:custGeom>
            <a:avLst/>
            <a:gdLst>
              <a:gd name="connsiteX0" fmla="*/ 0 w 855887"/>
              <a:gd name="connsiteY0" fmla="*/ 0 h 3429000"/>
              <a:gd name="connsiteX1" fmla="*/ 855887 w 855887"/>
              <a:gd name="connsiteY1" fmla="*/ 0 h 3429000"/>
              <a:gd name="connsiteX2" fmla="*/ 855887 w 855887"/>
              <a:gd name="connsiteY2" fmla="*/ 3429000 h 3429000"/>
              <a:gd name="connsiteX3" fmla="*/ 0 w 85588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55887" h="3429000">
                <a:moveTo>
                  <a:pt x="0" y="0"/>
                </a:moveTo>
                <a:lnTo>
                  <a:pt x="855887" y="0"/>
                </a:lnTo>
                <a:lnTo>
                  <a:pt x="855887" y="3429000"/>
                </a:lnTo>
                <a:lnTo>
                  <a:pt x="0" y="3429000"/>
                </a:lnTo>
                <a:close/>
              </a:path>
            </a:pathLst>
          </a:custGeom>
        </p:spPr>
      </p:pic>
      <p:pic>
        <p:nvPicPr>
          <p:cNvPr id="33" name="图片 32" descr="背景图案&#10;&#10;描述已自动生成"/>
          <p:cNvPicPr>
            <a:picLocks noChangeAspect="1"/>
          </p:cNvPicPr>
          <p:nvPr/>
        </p:nvPicPr>
        <p:blipFill>
          <a:blip r:embed="rId3" cstate="screen"/>
          <a:srcRect/>
          <a:stretch>
            <a:fillRect/>
          </a:stretch>
        </p:blipFill>
        <p:spPr>
          <a:xfrm>
            <a:off x="10405816" y="0"/>
            <a:ext cx="1411588" cy="4876800"/>
          </a:xfrm>
          <a:custGeom>
            <a:avLst/>
            <a:gdLst>
              <a:gd name="connsiteX0" fmla="*/ 0 w 1411588"/>
              <a:gd name="connsiteY0" fmla="*/ 0 h 4876800"/>
              <a:gd name="connsiteX1" fmla="*/ 1411588 w 1411588"/>
              <a:gd name="connsiteY1" fmla="*/ 0 h 4876800"/>
              <a:gd name="connsiteX2" fmla="*/ 1411588 w 1411588"/>
              <a:gd name="connsiteY2" fmla="*/ 4876800 h 4876800"/>
              <a:gd name="connsiteX3" fmla="*/ 0 w 1411588"/>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1411588" h="4876800">
                <a:moveTo>
                  <a:pt x="0" y="0"/>
                </a:moveTo>
                <a:lnTo>
                  <a:pt x="1411588" y="0"/>
                </a:lnTo>
                <a:lnTo>
                  <a:pt x="1411588" y="4876800"/>
                </a:lnTo>
                <a:lnTo>
                  <a:pt x="0" y="4876800"/>
                </a:lnTo>
                <a:close/>
              </a:path>
            </a:pathLst>
          </a:custGeom>
        </p:spPr>
      </p:pic>
      <p:pic>
        <p:nvPicPr>
          <p:cNvPr id="17" name="16" descr="水中的倒影&#10;&#10;描述已自动生成"/>
          <p:cNvPicPr>
            <a:picLocks noChangeAspect="1"/>
          </p:cNvPicPr>
          <p:nvPr/>
        </p:nvPicPr>
        <p:blipFill>
          <a:blip r:embed="rId4" cstate="screen"/>
          <a:stretch>
            <a:fillRect/>
          </a:stretch>
        </p:blipFill>
        <p:spPr>
          <a:xfrm flipH="1">
            <a:off x="1267769" y="3878828"/>
            <a:ext cx="504787" cy="2979172"/>
          </a:xfrm>
          <a:prstGeom prst="rect">
            <a:avLst/>
          </a:prstGeom>
        </p:spPr>
      </p:pic>
      <p:sp>
        <p:nvSpPr>
          <p:cNvPr id="18" name="17"/>
          <p:cNvSpPr txBox="1"/>
          <p:nvPr/>
        </p:nvSpPr>
        <p:spPr>
          <a:xfrm>
            <a:off x="895075" y="4154515"/>
            <a:ext cx="10346099" cy="14401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295059"/>
                </a:solidFill>
                <a:effectLst/>
                <a:uLnTx/>
                <a:uFillTx/>
                <a:cs typeface="+mn-ea"/>
                <a:sym typeface="+mn-lt"/>
              </a:rPr>
              <a:t>“</a:t>
            </a:r>
            <a:r>
              <a:rPr kumimoji="0" lang="zh-CN" altLang="en-US" sz="4800" b="1" i="0" u="none" strike="noStrike" kern="1200" cap="none" spc="0" normalizeH="0" baseline="0" noProof="0" dirty="0">
                <a:ln>
                  <a:noFill/>
                </a:ln>
                <a:solidFill>
                  <a:srgbClr val="295059"/>
                </a:solidFill>
                <a:effectLst/>
                <a:uLnTx/>
                <a:uFillTx/>
                <a:cs typeface="+mn-ea"/>
                <a:sym typeface="+mn-lt"/>
              </a:rPr>
              <a:t>校园文创设计大赛</a:t>
            </a:r>
            <a:r>
              <a:rPr kumimoji="0" lang="en-US" altLang="zh-CN" sz="4800" b="1" i="0" u="none" strike="noStrike" kern="1200" cap="none" spc="0" normalizeH="0" baseline="0" noProof="0" dirty="0">
                <a:ln>
                  <a:noFill/>
                </a:ln>
                <a:solidFill>
                  <a:srgbClr val="295059"/>
                </a:solidFill>
                <a:effectLst/>
                <a:uLnTx/>
                <a:uFillTx/>
                <a:cs typeface="+mn-ea"/>
                <a:sym typeface="+mn-lt"/>
              </a:rPr>
              <a:t>”</a:t>
            </a:r>
            <a:r>
              <a:rPr kumimoji="0" lang="zh-CN" altLang="en-US" sz="4800" b="1" i="0" u="none" strike="noStrike" kern="1200" cap="none" spc="0" normalizeH="0" baseline="0" noProof="0" dirty="0">
                <a:ln>
                  <a:noFill/>
                </a:ln>
                <a:solidFill>
                  <a:srgbClr val="295059"/>
                </a:solidFill>
                <a:effectLst/>
                <a:uLnTx/>
                <a:uFillTx/>
                <a:cs typeface="+mn-ea"/>
                <a:sym typeface="+mn-lt"/>
              </a:rPr>
              <a:t>获奖发言</a:t>
            </a:r>
            <a:endParaRPr kumimoji="0" lang="zh-CN" altLang="en-US" sz="4800" b="1" i="0" u="none" strike="noStrike" kern="1200" cap="none" spc="0" normalizeH="0" baseline="0" noProof="0" dirty="0">
              <a:ln>
                <a:noFill/>
              </a:ln>
              <a:solidFill>
                <a:srgbClr val="295059"/>
              </a:solidFill>
              <a:effectLst/>
              <a:uLnTx/>
              <a:uFillTx/>
              <a:cs typeface="+mn-ea"/>
              <a:sym typeface="+mn-lt"/>
            </a:endParaRPr>
          </a:p>
          <a:p>
            <a:pPr marR="0" lvl="0" indent="0" algn="ctr" defTabSz="914400" rtl="0" fontAlgn="auto">
              <a:lnSpc>
                <a:spcPts val="1880"/>
              </a:lnSpc>
              <a:spcBef>
                <a:spcPts val="0"/>
              </a:spcBef>
              <a:spcAft>
                <a:spcPts val="0"/>
              </a:spcAft>
              <a:buClrTx/>
              <a:buSzTx/>
              <a:buFontTx/>
              <a:buNone/>
              <a:defRPr/>
            </a:pPr>
            <a:endParaRPr kumimoji="0" lang="en-US" sz="2400" b="1" i="0" u="none" strike="noStrike" kern="1200" cap="none" spc="0" normalizeH="0" baseline="0" noProof="0" dirty="0">
              <a:ln>
                <a:noFill/>
              </a:ln>
              <a:solidFill>
                <a:srgbClr val="295059"/>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295059"/>
                </a:solidFill>
                <a:effectLst/>
                <a:uLnTx/>
                <a:uFillTx/>
                <a:cs typeface="+mn-ea"/>
                <a:sym typeface="+mn-lt"/>
              </a:rPr>
              <a:t>——</a:t>
            </a:r>
            <a:r>
              <a:rPr kumimoji="0" lang="zh-CN" altLang="en-US" sz="2400" b="1" i="0" u="none" strike="noStrike" kern="1200" cap="none" spc="0" normalizeH="0" baseline="0" noProof="0" dirty="0">
                <a:ln>
                  <a:noFill/>
                </a:ln>
                <a:solidFill>
                  <a:srgbClr val="295059"/>
                </a:solidFill>
                <a:effectLst/>
                <a:uLnTx/>
                <a:uFillTx/>
                <a:cs typeface="+mn-ea"/>
                <a:sym typeface="+mn-lt"/>
              </a:rPr>
              <a:t>金华十校</a:t>
            </a:r>
            <a:r>
              <a:rPr kumimoji="0" lang="en-US" altLang="zh-CN" sz="2400" b="1" i="0" u="none" strike="noStrike" kern="1200" cap="none" spc="0" normalizeH="0" baseline="0" noProof="0" dirty="0">
                <a:ln>
                  <a:noFill/>
                </a:ln>
                <a:solidFill>
                  <a:srgbClr val="295059"/>
                </a:solidFill>
                <a:effectLst/>
                <a:uLnTx/>
                <a:uFillTx/>
                <a:cs typeface="+mn-ea"/>
                <a:sym typeface="+mn-lt"/>
              </a:rPr>
              <a:t>2025</a:t>
            </a:r>
            <a:r>
              <a:rPr kumimoji="0" lang="zh-CN" altLang="en-US" sz="2400" b="1" i="0" u="none" strike="noStrike" kern="1200" cap="none" spc="0" normalizeH="0" baseline="0" noProof="0" dirty="0">
                <a:ln>
                  <a:noFill/>
                </a:ln>
                <a:solidFill>
                  <a:srgbClr val="295059"/>
                </a:solidFill>
                <a:effectLst/>
                <a:uLnTx/>
                <a:uFillTx/>
                <a:cs typeface="+mn-ea"/>
                <a:sym typeface="+mn-lt"/>
              </a:rPr>
              <a:t>年</a:t>
            </a:r>
            <a:r>
              <a:rPr kumimoji="0" lang="en-US" altLang="zh-CN" sz="2400" b="1" i="0" u="none" strike="noStrike" kern="1200" cap="none" spc="0" normalizeH="0" baseline="0" noProof="0" dirty="0">
                <a:ln>
                  <a:noFill/>
                </a:ln>
                <a:solidFill>
                  <a:srgbClr val="295059"/>
                </a:solidFill>
                <a:effectLst/>
                <a:uLnTx/>
                <a:uFillTx/>
                <a:cs typeface="+mn-ea"/>
                <a:sym typeface="+mn-lt"/>
              </a:rPr>
              <a:t>11</a:t>
            </a:r>
            <a:r>
              <a:rPr kumimoji="0" lang="zh-CN" altLang="en-US" sz="2400" b="1" i="0" u="none" strike="noStrike" kern="1200" cap="none" spc="0" normalizeH="0" baseline="0" noProof="0" dirty="0">
                <a:ln>
                  <a:noFill/>
                </a:ln>
                <a:solidFill>
                  <a:srgbClr val="295059"/>
                </a:solidFill>
                <a:effectLst/>
                <a:uLnTx/>
                <a:uFillTx/>
                <a:cs typeface="+mn-ea"/>
                <a:sym typeface="+mn-lt"/>
              </a:rPr>
              <a:t>月高三模拟考试</a:t>
            </a:r>
            <a:endParaRPr kumimoji="0" lang="zh-CN" altLang="en-US" sz="2400" b="1" i="0" u="none" strike="noStrike" kern="1200" cap="none" spc="0" normalizeH="0" baseline="0" noProof="0" dirty="0">
              <a:ln>
                <a:noFill/>
              </a:ln>
              <a:solidFill>
                <a:srgbClr val="295059"/>
              </a:solidFill>
              <a:effectLst/>
              <a:uLnTx/>
              <a:uFillTx/>
              <a:cs typeface="+mn-ea"/>
              <a:sym typeface="+mn-lt"/>
            </a:endParaRPr>
          </a:p>
        </p:txBody>
      </p:sp>
      <p:cxnSp>
        <p:nvCxnSpPr>
          <p:cNvPr id="22" name="18"/>
          <p:cNvCxnSpPr/>
          <p:nvPr/>
        </p:nvCxnSpPr>
        <p:spPr>
          <a:xfrm>
            <a:off x="2043793" y="3878828"/>
            <a:ext cx="8048663" cy="0"/>
          </a:xfrm>
          <a:prstGeom prst="line">
            <a:avLst/>
          </a:prstGeom>
          <a:ln>
            <a:solidFill>
              <a:srgbClr val="295059"/>
            </a:solidFill>
          </a:ln>
        </p:spPr>
        <p:style>
          <a:lnRef idx="1">
            <a:schemeClr val="accent1"/>
          </a:lnRef>
          <a:fillRef idx="0">
            <a:schemeClr val="accent1"/>
          </a:fillRef>
          <a:effectRef idx="0">
            <a:schemeClr val="accent1"/>
          </a:effectRef>
          <a:fontRef idx="minor">
            <a:schemeClr val="tx1"/>
          </a:fontRef>
        </p:style>
      </p:cxnSp>
      <p:cxnSp>
        <p:nvCxnSpPr>
          <p:cNvPr id="23" name="19"/>
          <p:cNvCxnSpPr/>
          <p:nvPr/>
        </p:nvCxnSpPr>
        <p:spPr>
          <a:xfrm>
            <a:off x="2015853" y="5818649"/>
            <a:ext cx="8048663" cy="0"/>
          </a:xfrm>
          <a:prstGeom prst="line">
            <a:avLst/>
          </a:prstGeom>
          <a:ln>
            <a:solidFill>
              <a:srgbClr val="295059"/>
            </a:solidFill>
          </a:ln>
        </p:spPr>
        <p:style>
          <a:lnRef idx="1">
            <a:schemeClr val="accent1"/>
          </a:lnRef>
          <a:fillRef idx="0">
            <a:schemeClr val="accent1"/>
          </a:fillRef>
          <a:effectRef idx="0">
            <a:schemeClr val="accent1"/>
          </a:effectRef>
          <a:fontRef idx="minor">
            <a:schemeClr val="tx1"/>
          </a:fontRef>
        </p:style>
      </p:cxnSp>
      <p:grpSp>
        <p:nvGrpSpPr>
          <p:cNvPr id="28" name="110"/>
          <p:cNvGrpSpPr/>
          <p:nvPr/>
        </p:nvGrpSpPr>
        <p:grpSpPr>
          <a:xfrm>
            <a:off x="2029866" y="3474572"/>
            <a:ext cx="5675630" cy="368300"/>
            <a:chOff x="6035718" y="3473937"/>
            <a:chExt cx="5675630" cy="368300"/>
          </a:xfrm>
        </p:grpSpPr>
        <p:sp>
          <p:nvSpPr>
            <p:cNvPr id="26" name="110-2"/>
            <p:cNvSpPr txBox="1"/>
            <p:nvPr/>
          </p:nvSpPr>
          <p:spPr>
            <a:xfrm>
              <a:off x="6247173" y="3473937"/>
              <a:ext cx="5464175" cy="368300"/>
            </a:xfrm>
            <a:prstGeom prst="rect">
              <a:avLst/>
            </a:prstGeom>
            <a:noFill/>
          </p:spPr>
          <p:txBody>
            <a:bodyPr wrap="square" rtlCol="0">
              <a:spAutoFit/>
            </a:bodyPr>
            <a:lstStyle/>
            <a:p>
              <a:pPr algn="dist"/>
              <a:r>
                <a:rPr lang="zh-CN" altLang="en-US" b="1" dirty="0">
                  <a:latin typeface="微软雅黑" panose="020B0503020204020204" charset="-122"/>
                  <a:ea typeface="微软雅黑" panose="020B0503020204020204" charset="-122"/>
                  <a:cs typeface="微软雅黑" panose="020B0503020204020204" charset="-122"/>
                  <a:sym typeface="+mn-lt"/>
                </a:rPr>
                <a:t>系统功能语言学视角下应用文</a:t>
              </a:r>
              <a:r>
                <a:rPr lang="en-US" altLang="zh-CN" b="1" dirty="0">
                  <a:latin typeface="微软雅黑" panose="020B0503020204020204" charset="-122"/>
                  <a:ea typeface="微软雅黑" panose="020B0503020204020204" charset="-122"/>
                  <a:cs typeface="微软雅黑" panose="020B0503020204020204" charset="-122"/>
                  <a:sym typeface="+mn-lt"/>
                </a:rPr>
                <a:t> SALE </a:t>
              </a:r>
              <a:r>
                <a:rPr lang="zh-CN" altLang="en-US" b="1" dirty="0">
                  <a:latin typeface="微软雅黑" panose="020B0503020204020204" charset="-122"/>
                  <a:ea typeface="微软雅黑" panose="020B0503020204020204" charset="-122"/>
                  <a:cs typeface="微软雅黑" panose="020B0503020204020204" charset="-122"/>
                  <a:sym typeface="+mn-lt"/>
                </a:rPr>
                <a:t>营销式写作策略</a:t>
              </a:r>
              <a:endParaRPr lang="zh-CN" altLang="en-US" b="1" dirty="0">
                <a:latin typeface="微软雅黑" panose="020B0503020204020204" charset="-122"/>
                <a:ea typeface="微软雅黑" panose="020B0503020204020204" charset="-122"/>
                <a:cs typeface="微软雅黑" panose="020B0503020204020204" charset="-122"/>
                <a:sym typeface="+mn-lt"/>
              </a:endParaRPr>
            </a:p>
          </p:txBody>
        </p:sp>
        <p:sp>
          <p:nvSpPr>
            <p:cNvPr id="27" name="110-3"/>
            <p:cNvSpPr/>
            <p:nvPr/>
          </p:nvSpPr>
          <p:spPr>
            <a:xfrm>
              <a:off x="6035718" y="3598322"/>
              <a:ext cx="120563" cy="120563"/>
            </a:xfrm>
            <a:prstGeom prst="ellipse">
              <a:avLst/>
            </a:prstGeom>
            <a:solidFill>
              <a:srgbClr val="2950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4409440" y="6078855"/>
            <a:ext cx="2973070" cy="431165"/>
            <a:chOff x="4670570" y="6079078"/>
            <a:chExt cx="2441575" cy="431165"/>
          </a:xfrm>
        </p:grpSpPr>
        <p:sp>
          <p:nvSpPr>
            <p:cNvPr id="64" name="115"/>
            <p:cNvSpPr/>
            <p:nvPr>
              <p:custDataLst>
                <p:tags r:id="rId5"/>
              </p:custDataLst>
            </p:nvPr>
          </p:nvSpPr>
          <p:spPr>
            <a:xfrm>
              <a:off x="4670570" y="6079078"/>
              <a:ext cx="2441575" cy="431165"/>
            </a:xfrm>
            <a:prstGeom prst="roundRect">
              <a:avLst>
                <a:gd name="adj" fmla="val 50000"/>
              </a:avLst>
            </a:prstGeom>
            <a:solidFill>
              <a:srgbClr val="29505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5" name="116"/>
            <p:cNvSpPr txBox="1"/>
            <p:nvPr>
              <p:custDataLst>
                <p:tags r:id="rId6"/>
              </p:custDataLst>
            </p:nvPr>
          </p:nvSpPr>
          <p:spPr>
            <a:xfrm>
              <a:off x="4866785" y="6129878"/>
              <a:ext cx="2026285" cy="306705"/>
            </a:xfrm>
            <a:prstGeom prst="rect">
              <a:avLst/>
            </a:prstGeom>
            <a:noFill/>
          </p:spPr>
          <p:txBody>
            <a:bodyPr wrap="square" rtlCol="0">
              <a:spAutoFit/>
            </a:bodyPr>
            <a:p>
              <a:pPr algn="ctr"/>
              <a:r>
                <a:rPr lang="zh-CN" altLang="en-US" sz="1400" b="1" dirty="0">
                  <a:solidFill>
                    <a:schemeClr val="bg1"/>
                  </a:solidFill>
                  <a:cs typeface="+mn-ea"/>
                  <a:sym typeface="+mn-lt"/>
                </a:rPr>
                <a:t>浙江省常山一中</a:t>
              </a:r>
              <a:r>
                <a:rPr lang="en-US" altLang="zh-CN" sz="1400" b="1" dirty="0">
                  <a:solidFill>
                    <a:schemeClr val="bg1"/>
                  </a:solidFill>
                  <a:cs typeface="+mn-ea"/>
                  <a:sym typeface="+mn-lt"/>
                </a:rPr>
                <a:t>  </a:t>
              </a:r>
              <a:r>
                <a:rPr lang="zh-CN" altLang="en-US" sz="1400" b="1" dirty="0">
                  <a:solidFill>
                    <a:schemeClr val="bg1"/>
                  </a:solidFill>
                  <a:cs typeface="+mn-ea"/>
                  <a:sym typeface="+mn-lt"/>
                </a:rPr>
                <a:t>吴俊峰</a:t>
              </a:r>
              <a:endParaRPr lang="zh-CN" altLang="en-US" sz="1400"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赋能的听说读写综合素养提升：范文赏析</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sp>
        <p:nvSpPr>
          <p:cNvPr id="9" name="文本框 8"/>
          <p:cNvSpPr txBox="1"/>
          <p:nvPr/>
        </p:nvSpPr>
        <p:spPr>
          <a:xfrm>
            <a:off x="2955290" y="1715770"/>
            <a:ext cx="6096000" cy="706755"/>
          </a:xfrm>
          <a:prstGeom prst="rect">
            <a:avLst/>
          </a:prstGeom>
          <a:noFill/>
        </p:spPr>
        <p:txBody>
          <a:bodyPr wrap="square" rtlCol="0" anchor="t">
            <a:spAutoFit/>
          </a:bodyPr>
          <a:p>
            <a:r>
              <a:rPr lang="en-US" altLang="zh-CN" sz="2000" i="1">
                <a:solidFill>
                  <a:srgbClr val="0070C0"/>
                </a:solidFill>
              </a:rPr>
              <a:t>Dear teachers and fellow students,</a:t>
            </a:r>
            <a:endParaRPr lang="en-US" altLang="zh-CN" sz="2000" i="1">
              <a:solidFill>
                <a:srgbClr val="0070C0"/>
              </a:solidFill>
            </a:endParaRPr>
          </a:p>
          <a:p>
            <a:r>
              <a:rPr lang="en-US" altLang="zh-CN" sz="2000" i="1">
                <a:solidFill>
                  <a:srgbClr val="0070C0"/>
                </a:solidFill>
              </a:rPr>
              <a:t>          It is my great honor to stand here today</a:t>
            </a:r>
            <a:r>
              <a:rPr lang="en-US" altLang="zh-CN" sz="2000">
                <a:solidFill>
                  <a:srgbClr val="0070C0"/>
                </a:solidFill>
              </a:rPr>
              <a:t>.</a:t>
            </a:r>
            <a:endParaRPr lang="en-US" altLang="zh-CN" sz="2000">
              <a:solidFill>
                <a:srgbClr val="0070C0"/>
              </a:solidFill>
            </a:endParaRPr>
          </a:p>
        </p:txBody>
      </p:sp>
      <p:sp>
        <p:nvSpPr>
          <p:cNvPr id="4" name="文本框 3"/>
          <p:cNvSpPr txBox="1"/>
          <p:nvPr/>
        </p:nvSpPr>
        <p:spPr>
          <a:xfrm>
            <a:off x="2907030" y="2004060"/>
            <a:ext cx="9154160" cy="470789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rPr>
              <a:t>                                                                                               I’m truly thrilled to receive this award.</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My design, “Memory Blooms”, draws inspiration from our </a:t>
            </a:r>
            <a:r>
              <a:rPr lang="en-US"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iconic clock tower—a landmark that has silently witnessed countless moments of learning, growth, and connection. This project transforms the architectural elegance of the clock tower into a collection of delicate bookmarks, crafted with traditional Chinese paper-cutting. Through careful cuts and thoughtful details, the design turns a familiar sight into something both artistic and personal, transforming memory into something you can hold in your hands.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This creative journey has been quite rewarding. It has not only refined my skills in design and craftsmanship but also taught me a vital lesson: true inspiration often lies not in distant places, but in the beauty hidden within our daily lives. I am sincerely grateful to my teachers for their guidance and the organizers for creating a platform where creativity and school spirit can flourish.</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Thank you all for recognition. May our memories here continue to bloom.</a:t>
            </a:r>
            <a:endParaRPr lang="zh-CN" altLang="en-US" sz="2000">
              <a:latin typeface="Times New Roman" panose="02020603050405020304" charset="0"/>
              <a:cs typeface="Times New Roman" panose="02020603050405020304" charset="0"/>
            </a:endParaRPr>
          </a:p>
        </p:txBody>
      </p:sp>
      <p:pic>
        <p:nvPicPr>
          <p:cNvPr id="5" name="20251111-204927">
            <a:hlinkClick r:id="" action="ppaction://media"/>
          </p:cNvPr>
          <p:cNvPicPr/>
          <p:nvPr>
            <a:videoFile r:link="rId7"/>
            <p:extLst>
              <p:ext uri="{DAA4B4D4-6D71-4841-9C94-3DE7FCFB9230}">
                <p14:media xmlns:p14="http://schemas.microsoft.com/office/powerpoint/2010/main" r:embed="rId8"/>
              </p:ext>
            </p:extLst>
          </p:nvPr>
        </p:nvPicPr>
        <p:blipFill>
          <a:blip r:embed="rId9"/>
          <a:stretch>
            <a:fillRect/>
          </a:stretch>
        </p:blipFill>
        <p:spPr>
          <a:xfrm>
            <a:off x="2955290" y="932815"/>
            <a:ext cx="9105900" cy="5645150"/>
          </a:xfrm>
          <a:prstGeom prst="rect">
            <a:avLst/>
          </a:prstGeom>
        </p:spPr>
      </p:pic>
    </p:spTree>
    <p:custDataLst>
      <p:tags r:id="rId10"/>
    </p:custDataLst>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易踩坑雷区：</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03500" cy="1704340"/>
          </a:xfrm>
          <a:prstGeom prst="rect">
            <a:avLst/>
          </a:prstGeom>
        </p:spPr>
      </p:pic>
      <p:sp>
        <p:nvSpPr>
          <p:cNvPr id="9" name="文本框 8"/>
          <p:cNvSpPr txBox="1"/>
          <p:nvPr/>
        </p:nvSpPr>
        <p:spPr>
          <a:xfrm>
            <a:off x="2955290" y="1715770"/>
            <a:ext cx="6096000" cy="706755"/>
          </a:xfrm>
          <a:prstGeom prst="rect">
            <a:avLst/>
          </a:prstGeom>
          <a:noFill/>
        </p:spPr>
        <p:txBody>
          <a:bodyPr wrap="square" rtlCol="0" anchor="t">
            <a:spAutoFit/>
          </a:bodyPr>
          <a:p>
            <a:r>
              <a:rPr lang="en-US" altLang="zh-CN" sz="2000" i="1">
                <a:solidFill>
                  <a:srgbClr val="0070C0"/>
                </a:solidFill>
              </a:rPr>
              <a:t>Dear teachers and fellow students,</a:t>
            </a:r>
            <a:endParaRPr lang="en-US" altLang="zh-CN" sz="2000" i="1">
              <a:solidFill>
                <a:srgbClr val="0070C0"/>
              </a:solidFill>
            </a:endParaRPr>
          </a:p>
          <a:p>
            <a:r>
              <a:rPr lang="en-US" altLang="zh-CN" sz="2000" i="1">
                <a:solidFill>
                  <a:srgbClr val="0070C0"/>
                </a:solidFill>
              </a:rPr>
              <a:t>          It is my great honor to stand here today</a:t>
            </a:r>
            <a:r>
              <a:rPr lang="en-US" altLang="zh-CN" sz="2000">
                <a:solidFill>
                  <a:srgbClr val="0070C0"/>
                </a:solidFill>
              </a:rPr>
              <a:t>.</a:t>
            </a:r>
            <a:endParaRPr lang="en-US" altLang="zh-CN" sz="2000">
              <a:solidFill>
                <a:srgbClr val="0070C0"/>
              </a:solidFill>
            </a:endParaRPr>
          </a:p>
        </p:txBody>
      </p:sp>
      <p:sp>
        <p:nvSpPr>
          <p:cNvPr id="11" name="文本框 10"/>
          <p:cNvSpPr txBox="1"/>
          <p:nvPr/>
        </p:nvSpPr>
        <p:spPr>
          <a:xfrm>
            <a:off x="2933065" y="1668780"/>
            <a:ext cx="9127490" cy="4909820"/>
          </a:xfrm>
          <a:prstGeom prst="rect">
            <a:avLst/>
          </a:prstGeom>
          <a:solidFill>
            <a:schemeClr val="bg1"/>
          </a:solidFill>
        </p:spPr>
        <p:txBody>
          <a:bodyPr wrap="square" rtlCol="0" anchor="t">
            <a:noAutofit/>
          </a:bodyPr>
          <a:p>
            <a:pPr indent="0" fontAlgn="auto">
              <a:lnSpc>
                <a:spcPts val="2880"/>
              </a:lnSpc>
            </a:pPr>
            <a:r>
              <a:rPr lang="en-US" altLang="zh-CN" sz="2000" b="1">
                <a:solidFill>
                  <a:schemeClr val="accent2">
                    <a:lumMod val="50000"/>
                  </a:schemeClr>
                </a:solidFill>
              </a:rPr>
              <a:t>1.</a:t>
            </a:r>
            <a:r>
              <a:rPr lang="en-US" altLang="en-US" sz="2000" b="1">
                <a:solidFill>
                  <a:schemeClr val="accent2">
                    <a:lumMod val="50000"/>
                  </a:schemeClr>
                </a:solidFill>
              </a:rPr>
              <a:t> </a:t>
            </a:r>
            <a:r>
              <a:rPr lang="zh-CN" altLang="en-US" sz="2000" b="1">
                <a:solidFill>
                  <a:schemeClr val="accent2">
                    <a:lumMod val="50000"/>
                  </a:schemeClr>
                </a:solidFill>
              </a:rPr>
              <a:t>内容跑偏：</a:t>
            </a:r>
            <a:endParaRPr lang="zh-CN" altLang="en-US" sz="2000" b="1">
              <a:solidFill>
                <a:schemeClr val="accent2">
                  <a:lumMod val="50000"/>
                </a:schemeClr>
              </a:solidFill>
            </a:endParaRPr>
          </a:p>
          <a:p>
            <a:pPr indent="0" fontAlgn="auto">
              <a:lnSpc>
                <a:spcPts val="2880"/>
              </a:lnSpc>
            </a:pPr>
            <a:r>
              <a:rPr lang="zh-CN" altLang="en-US" sz="2000" b="1">
                <a:solidFill>
                  <a:schemeClr val="accent2">
                    <a:lumMod val="50000"/>
                  </a:schemeClr>
                </a:solidFill>
              </a:rPr>
              <a:t> </a:t>
            </a:r>
            <a:r>
              <a:rPr lang="en-US" altLang="zh-CN" sz="2000" b="1">
                <a:solidFill>
                  <a:schemeClr val="accent2">
                    <a:lumMod val="50000"/>
                  </a:schemeClr>
                </a:solidFill>
              </a:rPr>
              <a:t>   </a:t>
            </a:r>
            <a:r>
              <a:rPr lang="zh-CN" altLang="en-US" sz="2000"/>
              <a:t>若作品介绍脱离</a:t>
            </a:r>
            <a:r>
              <a:rPr lang="en-US" altLang="zh-CN" sz="2000"/>
              <a:t>“</a:t>
            </a:r>
            <a:r>
              <a:rPr lang="zh-CN" altLang="en-US" sz="2000"/>
              <a:t>校园文创</a:t>
            </a:r>
            <a:r>
              <a:rPr lang="en-US" altLang="zh-CN" sz="2000"/>
              <a:t>”</a:t>
            </a:r>
            <a:r>
              <a:rPr lang="zh-CN" altLang="en-US" sz="2000"/>
              <a:t>（比如写非校园元素），会偏离题目核心；若没有“传统文化+现代科技赋能”或“物质文化+精神文化”，会没有创意。</a:t>
            </a:r>
            <a:endParaRPr lang="zh-CN" altLang="en-US" sz="2000" b="1">
              <a:solidFill>
                <a:schemeClr val="accent2">
                  <a:lumMod val="50000"/>
                </a:schemeClr>
              </a:solidFill>
            </a:endParaRPr>
          </a:p>
          <a:p>
            <a:pPr indent="0" fontAlgn="auto">
              <a:lnSpc>
                <a:spcPts val="2880"/>
              </a:lnSpc>
            </a:pPr>
            <a:r>
              <a:rPr lang="en-US" altLang="zh-CN" sz="2000" b="1">
                <a:solidFill>
                  <a:schemeClr val="accent2">
                    <a:lumMod val="50000"/>
                  </a:schemeClr>
                </a:solidFill>
              </a:rPr>
              <a:t>2. 情感空洞：</a:t>
            </a:r>
            <a:endParaRPr lang="en-US" altLang="zh-CN" sz="2000" b="1">
              <a:solidFill>
                <a:schemeClr val="accent2">
                  <a:lumMod val="50000"/>
                </a:schemeClr>
              </a:solidFill>
            </a:endParaRPr>
          </a:p>
          <a:p>
            <a:pPr indent="0" fontAlgn="auto">
              <a:lnSpc>
                <a:spcPts val="2880"/>
              </a:lnSpc>
            </a:pPr>
            <a:r>
              <a:rPr lang="en-US" altLang="zh-CN" sz="2000" b="1">
                <a:solidFill>
                  <a:schemeClr val="accent2">
                    <a:lumMod val="50000"/>
                  </a:schemeClr>
                </a:solidFill>
              </a:rPr>
              <a:t>    </a:t>
            </a:r>
            <a:r>
              <a:rPr lang="zh-CN" altLang="en-US" sz="2000"/>
              <a:t>只写</a:t>
            </a:r>
            <a:r>
              <a:rPr lang="en-US" altLang="zh-CN" sz="2000"/>
              <a:t>“</a:t>
            </a:r>
            <a:r>
              <a:rPr lang="zh-CN" altLang="en-US" sz="2000"/>
              <a:t>我很开心</a:t>
            </a:r>
            <a:r>
              <a:rPr lang="en-US" altLang="zh-CN" sz="2000"/>
              <a:t>”“</a:t>
            </a:r>
            <a:r>
              <a:rPr lang="zh-CN" altLang="en-US" sz="2000"/>
              <a:t>学到了很多</a:t>
            </a:r>
            <a:r>
              <a:rPr lang="en-US" altLang="zh-CN" sz="2000"/>
              <a:t>”</a:t>
            </a:r>
            <a:r>
              <a:rPr lang="zh-CN" altLang="en-US" sz="2000"/>
              <a:t>，没有具体技能</a:t>
            </a:r>
            <a:r>
              <a:rPr lang="en-US" altLang="zh-CN" sz="2000"/>
              <a:t>/</a:t>
            </a:r>
            <a:r>
              <a:rPr lang="zh-CN" altLang="en-US" sz="2000"/>
              <a:t>认知的体现，会显得单薄；</a:t>
            </a:r>
            <a:endParaRPr lang="zh-CN" altLang="en-US" sz="2000"/>
          </a:p>
          <a:p>
            <a:pPr indent="0" fontAlgn="auto">
              <a:lnSpc>
                <a:spcPts val="2880"/>
              </a:lnSpc>
            </a:pPr>
            <a:r>
              <a:rPr lang="en-US" altLang="zh-CN" sz="2000" b="1">
                <a:solidFill>
                  <a:schemeClr val="accent2">
                    <a:lumMod val="50000"/>
                  </a:schemeClr>
                </a:solidFill>
              </a:rPr>
              <a:t>3. 词数失控：</a:t>
            </a:r>
            <a:endParaRPr lang="en-US" altLang="zh-CN" sz="2000" b="1">
              <a:solidFill>
                <a:schemeClr val="accent2">
                  <a:lumMod val="50000"/>
                </a:schemeClr>
              </a:solidFill>
            </a:endParaRPr>
          </a:p>
          <a:p>
            <a:pPr indent="0" fontAlgn="auto">
              <a:lnSpc>
                <a:spcPts val="2880"/>
              </a:lnSpc>
            </a:pPr>
            <a:r>
              <a:rPr lang="en-US" altLang="zh-CN" sz="2000" b="1">
                <a:solidFill>
                  <a:schemeClr val="accent2">
                    <a:lumMod val="50000"/>
                  </a:schemeClr>
                </a:solidFill>
              </a:rPr>
              <a:t>    </a:t>
            </a:r>
            <a:r>
              <a:rPr lang="zh-CN" altLang="en-US" sz="2000"/>
              <a:t>题目要求</a:t>
            </a:r>
            <a:r>
              <a:rPr lang="en-US" altLang="zh-CN" sz="2000"/>
              <a:t>80</a:t>
            </a:r>
            <a:r>
              <a:rPr lang="zh-CN" altLang="en-US" sz="2000"/>
              <a:t>词左右，范文虽略超但细节合理，若过度堆砌内容会显得冗余；</a:t>
            </a:r>
            <a:endParaRPr lang="zh-CN" altLang="en-US" sz="2000"/>
          </a:p>
          <a:p>
            <a:pPr indent="0" fontAlgn="auto">
              <a:lnSpc>
                <a:spcPts val="2880"/>
              </a:lnSpc>
            </a:pPr>
            <a:r>
              <a:rPr lang="en-US" altLang="zh-CN" sz="2000" b="1">
                <a:solidFill>
                  <a:schemeClr val="accent2">
                    <a:lumMod val="50000"/>
                  </a:schemeClr>
                </a:solidFill>
              </a:rPr>
              <a:t>4. 语言生硬：</a:t>
            </a:r>
            <a:endParaRPr lang="en-US" altLang="zh-CN" sz="2000" b="1">
              <a:solidFill>
                <a:schemeClr val="accent2">
                  <a:lumMod val="50000"/>
                </a:schemeClr>
              </a:solidFill>
            </a:endParaRPr>
          </a:p>
          <a:p>
            <a:pPr indent="0" fontAlgn="auto">
              <a:lnSpc>
                <a:spcPts val="2880"/>
              </a:lnSpc>
            </a:pPr>
            <a:r>
              <a:rPr lang="en-US" altLang="zh-CN" sz="2000" b="1">
                <a:solidFill>
                  <a:schemeClr val="accent2">
                    <a:lumMod val="50000"/>
                  </a:schemeClr>
                </a:solidFill>
              </a:rPr>
              <a:t>    </a:t>
            </a:r>
            <a:r>
              <a:rPr lang="zh-CN" altLang="en-US" sz="2000"/>
              <a:t>比如把</a:t>
            </a:r>
            <a:r>
              <a:rPr lang="en-US" altLang="zh-CN" sz="2000"/>
              <a:t>“</a:t>
            </a:r>
            <a:r>
              <a:rPr lang="zh-CN" altLang="en-US" sz="2000"/>
              <a:t>感谢老师</a:t>
            </a:r>
            <a:r>
              <a:rPr lang="en-US" altLang="zh-CN" sz="2000"/>
              <a:t>”</a:t>
            </a:r>
            <a:r>
              <a:rPr lang="zh-CN" altLang="en-US" sz="2000"/>
              <a:t>写成</a:t>
            </a:r>
            <a:r>
              <a:rPr lang="en-US" altLang="zh-CN" sz="2000"/>
              <a:t>“Thank my teacher”</a:t>
            </a:r>
            <a:r>
              <a:rPr lang="zh-CN" altLang="en-US" sz="2000"/>
              <a:t>（缺少</a:t>
            </a:r>
            <a:r>
              <a:rPr lang="en-US" altLang="zh-CN" sz="2000"/>
              <a:t>sincere</a:t>
            </a:r>
            <a:r>
              <a:rPr lang="zh-CN" altLang="en-US" sz="2000"/>
              <a:t>等情感词），会降低发言。</a:t>
            </a:r>
            <a:endParaRPr lang="zh-CN" altLang="en-US" sz="2000"/>
          </a:p>
          <a:p>
            <a:pPr indent="0" fontAlgn="auto">
              <a:lnSpc>
                <a:spcPts val="2880"/>
              </a:lnSpc>
            </a:pPr>
            <a:r>
              <a:rPr lang="en-US" altLang="zh-CN" sz="2000"/>
              <a:t>     </a:t>
            </a:r>
            <a:r>
              <a:rPr lang="en-US" altLang="zh-CN" sz="2000" b="1">
                <a:solidFill>
                  <a:srgbClr val="0070C0"/>
                </a:solidFill>
              </a:rPr>
              <a:t>*</a:t>
            </a:r>
            <a:r>
              <a:rPr lang="zh-CN" altLang="en-US" sz="2000" b="1">
                <a:solidFill>
                  <a:srgbClr val="0070C0"/>
                </a:solidFill>
              </a:rPr>
              <a:t>这篇范文是</a:t>
            </a:r>
            <a:r>
              <a:rPr lang="en-US" altLang="zh-CN" sz="2000" b="1">
                <a:solidFill>
                  <a:srgbClr val="0070C0"/>
                </a:solidFill>
              </a:rPr>
              <a:t>“</a:t>
            </a:r>
            <a:r>
              <a:rPr lang="zh-CN" altLang="en-US" sz="2000" b="1">
                <a:solidFill>
                  <a:srgbClr val="0070C0"/>
                </a:solidFill>
              </a:rPr>
              <a:t>校园文创获奖发言</a:t>
            </a:r>
            <a:r>
              <a:rPr lang="en-US" altLang="zh-CN" sz="2000" b="1">
                <a:solidFill>
                  <a:srgbClr val="0070C0"/>
                </a:solidFill>
              </a:rPr>
              <a:t>”</a:t>
            </a:r>
            <a:r>
              <a:rPr lang="zh-CN" altLang="en-US" sz="2000" b="1">
                <a:solidFill>
                  <a:srgbClr val="0070C0"/>
                </a:solidFill>
              </a:rPr>
              <a:t>的优质模板：以</a:t>
            </a:r>
            <a:r>
              <a:rPr lang="en-US" altLang="zh-CN" sz="2000" b="1">
                <a:solidFill>
                  <a:srgbClr val="0070C0"/>
                </a:solidFill>
              </a:rPr>
              <a:t>“</a:t>
            </a:r>
            <a:r>
              <a:rPr lang="zh-CN" altLang="en-US" sz="2000" b="1">
                <a:solidFill>
                  <a:srgbClr val="0070C0"/>
                </a:solidFill>
              </a:rPr>
              <a:t>校园元素</a:t>
            </a:r>
            <a:r>
              <a:rPr lang="en-US" altLang="zh-CN" sz="2000" b="1">
                <a:solidFill>
                  <a:srgbClr val="0070C0"/>
                </a:solidFill>
              </a:rPr>
              <a:t>+</a:t>
            </a:r>
            <a:r>
              <a:rPr lang="zh-CN" altLang="en-US" sz="2000" b="1">
                <a:solidFill>
                  <a:srgbClr val="0070C0"/>
                </a:solidFill>
              </a:rPr>
              <a:t>文化融合</a:t>
            </a:r>
            <a:r>
              <a:rPr lang="en-US" altLang="zh-CN" sz="2000" b="1">
                <a:solidFill>
                  <a:srgbClr val="0070C0"/>
                </a:solidFill>
              </a:rPr>
              <a:t>”</a:t>
            </a:r>
            <a:r>
              <a:rPr lang="zh-CN" altLang="en-US" sz="2000" b="1">
                <a:solidFill>
                  <a:srgbClr val="0070C0"/>
                </a:solidFill>
              </a:rPr>
              <a:t>做作品核心，以</a:t>
            </a:r>
            <a:r>
              <a:rPr lang="en-US" altLang="zh-CN" sz="2000" b="1">
                <a:solidFill>
                  <a:srgbClr val="0070C0"/>
                </a:solidFill>
              </a:rPr>
              <a:t>“</a:t>
            </a:r>
            <a:r>
              <a:rPr lang="zh-CN" altLang="en-US" sz="2000" b="1">
                <a:solidFill>
                  <a:srgbClr val="0070C0"/>
                </a:solidFill>
              </a:rPr>
              <a:t>技能</a:t>
            </a:r>
            <a:r>
              <a:rPr lang="en-US" altLang="zh-CN" sz="2000" b="1">
                <a:solidFill>
                  <a:srgbClr val="0070C0"/>
                </a:solidFill>
              </a:rPr>
              <a:t>+</a:t>
            </a:r>
            <a:r>
              <a:rPr lang="zh-CN" altLang="en-US" sz="2000" b="1">
                <a:solidFill>
                  <a:srgbClr val="0070C0"/>
                </a:solidFill>
              </a:rPr>
              <a:t>认知</a:t>
            </a:r>
            <a:r>
              <a:rPr lang="en-US" altLang="zh-CN" sz="2000" b="1">
                <a:solidFill>
                  <a:srgbClr val="0070C0"/>
                </a:solidFill>
              </a:rPr>
              <a:t>”</a:t>
            </a:r>
            <a:r>
              <a:rPr lang="zh-CN" altLang="en-US" sz="2000" b="1">
                <a:solidFill>
                  <a:srgbClr val="0070C0"/>
                </a:solidFill>
              </a:rPr>
              <a:t>展收获，以</a:t>
            </a:r>
            <a:r>
              <a:rPr lang="en-US" altLang="zh-CN" sz="2000" b="1">
                <a:solidFill>
                  <a:srgbClr val="0070C0"/>
                </a:solidFill>
              </a:rPr>
              <a:t>“</a:t>
            </a:r>
            <a:r>
              <a:rPr lang="zh-CN" altLang="en-US" sz="2000" b="1">
                <a:solidFill>
                  <a:srgbClr val="0070C0"/>
                </a:solidFill>
              </a:rPr>
              <a:t>情感共鸣</a:t>
            </a:r>
            <a:r>
              <a:rPr lang="en-US" altLang="zh-CN" sz="2000" b="1">
                <a:solidFill>
                  <a:srgbClr val="0070C0"/>
                </a:solidFill>
              </a:rPr>
              <a:t>+</a:t>
            </a:r>
            <a:r>
              <a:rPr lang="zh-CN" altLang="en-US" sz="2000" b="1">
                <a:solidFill>
                  <a:srgbClr val="0070C0"/>
                </a:solidFill>
              </a:rPr>
              <a:t>结构闭环</a:t>
            </a:r>
            <a:r>
              <a:rPr lang="en-US" altLang="zh-CN" sz="2000" b="1">
                <a:solidFill>
                  <a:srgbClr val="0070C0"/>
                </a:solidFill>
              </a:rPr>
              <a:t>”</a:t>
            </a:r>
            <a:r>
              <a:rPr lang="zh-CN" altLang="en-US" sz="2000" b="1">
                <a:solidFill>
                  <a:srgbClr val="0070C0"/>
                </a:solidFill>
              </a:rPr>
              <a:t>增感染力，同时规避了</a:t>
            </a:r>
            <a:r>
              <a:rPr lang="en-US" altLang="zh-CN" sz="2000" b="1">
                <a:solidFill>
                  <a:srgbClr val="0070C0"/>
                </a:solidFill>
              </a:rPr>
              <a:t>“</a:t>
            </a:r>
            <a:r>
              <a:rPr lang="zh-CN" altLang="en-US" sz="2000" b="1">
                <a:solidFill>
                  <a:srgbClr val="0070C0"/>
                </a:solidFill>
              </a:rPr>
              <a:t>内容跑偏、情感空洞</a:t>
            </a:r>
            <a:r>
              <a:rPr lang="en-US" altLang="zh-CN" sz="2000" b="1">
                <a:solidFill>
                  <a:srgbClr val="0070C0"/>
                </a:solidFill>
              </a:rPr>
              <a:t>”</a:t>
            </a:r>
            <a:r>
              <a:rPr lang="zh-CN" altLang="en-US" sz="2000" b="1">
                <a:solidFill>
                  <a:srgbClr val="0070C0"/>
                </a:solidFill>
              </a:rPr>
              <a:t>等雷区。</a:t>
            </a:r>
            <a:r>
              <a:rPr lang="en-US" altLang="zh-CN" sz="2000" b="1">
                <a:solidFill>
                  <a:srgbClr val="0070C0"/>
                </a:solidFill>
              </a:rPr>
              <a:t> </a:t>
            </a:r>
            <a:endParaRPr lang="en-US" altLang="zh-CN" sz="2000" b="1">
              <a:solidFill>
                <a:srgbClr val="0070C0"/>
              </a:solidFill>
            </a:endParaRPr>
          </a:p>
        </p:txBody>
      </p:sp>
    </p:spTree>
    <p:custDataLst>
      <p:tags r:id="rId7"/>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096000" y="3810"/>
            <a:ext cx="6103620" cy="6853555"/>
            <a:chOff x="6096000" y="-528"/>
            <a:chExt cx="6103391" cy="6581553"/>
          </a:xfrm>
          <a:blipFill>
            <a:blip r:embed="rId1"/>
            <a:stretch>
              <a:fillRect/>
            </a:stretch>
          </a:blipFill>
        </p:grpSpPr>
        <p:sp>
          <p:nvSpPr>
            <p:cNvPr id="9" name="iṥľïḑê"/>
            <p:cNvSpPr/>
            <p:nvPr/>
          </p:nvSpPr>
          <p:spPr>
            <a:xfrm>
              <a:off x="6096000" y="3352403"/>
              <a:ext cx="3745202" cy="3228622"/>
            </a:xfrm>
            <a:prstGeom prst="triangle">
              <a:avLst/>
            </a:prstGeom>
            <a:grpFill/>
            <a:ln w="38100">
              <a:noFill/>
              <a:round/>
            </a:ln>
            <a:effectLst/>
          </p:spPr>
          <p:style>
            <a:lnRef idx="2">
              <a:srgbClr val="B40607">
                <a:shade val="50000"/>
              </a:srgbClr>
            </a:lnRef>
            <a:fillRef idx="1">
              <a:srgbClr val="B40607"/>
            </a:fillRef>
            <a:effectRef idx="0">
              <a:srgbClr val="B40607"/>
            </a:effectRef>
            <a:fontRef idx="minor">
              <a:sysClr val="window" lastClr="FFFFFF"/>
            </a:fontRef>
          </p:style>
          <p:txBody>
            <a:bodyPr rot="0" spcFirstLastPara="0" vert="horz" wrap="square" lIns="91440" tIns="45720" rIns="91440" bIns="45720" numCol="1" spcCol="0" rtlCol="0" fromWordArt="0" anchor="t" anchorCtr="0" forceAA="0" compatLnSpc="1">
              <a:noAutofit/>
            </a:bodyPr>
            <a:p>
              <a:pPr algn="ctr"/>
              <a:endParaRPr lang="zh-CN" altLang="en-US">
                <a:latin typeface="Arial" panose="020B0604020202020204"/>
                <a:ea typeface="微软雅黑" panose="020B0503020204020204" charset="-122"/>
                <a:cs typeface="阿里巴巴普惠体" panose="00020600040101010101" pitchFamily="18" charset="-122"/>
                <a:sym typeface="Arial" panose="020B0604020202020204"/>
              </a:endParaRPr>
            </a:p>
          </p:txBody>
        </p:sp>
        <p:sp>
          <p:nvSpPr>
            <p:cNvPr id="11" name="ïSḻiḑe"/>
            <p:cNvSpPr/>
            <p:nvPr/>
          </p:nvSpPr>
          <p:spPr>
            <a:xfrm>
              <a:off x="6242037" y="-528"/>
              <a:ext cx="5957354" cy="6581553"/>
            </a:xfrm>
            <a:custGeom>
              <a:avLst/>
              <a:gdLst>
                <a:gd name="connsiteX0" fmla="*/ 0 w 3844456"/>
                <a:gd name="connsiteY0" fmla="*/ 0 h 4247270"/>
                <a:gd name="connsiteX1" fmla="*/ 3844456 w 3844456"/>
                <a:gd name="connsiteY1" fmla="*/ 0 h 4247270"/>
                <a:gd name="connsiteX2" fmla="*/ 3844456 w 3844456"/>
                <a:gd name="connsiteY2" fmla="*/ 1866169 h 4247270"/>
                <a:gd name="connsiteX3" fmla="*/ 2463417 w 3844456"/>
                <a:gd name="connsiteY3" fmla="*/ 4247270 h 4247270"/>
              </a:gdLst>
              <a:ahLst/>
              <a:cxnLst>
                <a:cxn ang="0">
                  <a:pos x="connsiteX0" y="connsiteY0"/>
                </a:cxn>
                <a:cxn ang="0">
                  <a:pos x="connsiteX1" y="connsiteY1"/>
                </a:cxn>
                <a:cxn ang="0">
                  <a:pos x="connsiteX2" y="connsiteY2"/>
                </a:cxn>
                <a:cxn ang="0">
                  <a:pos x="connsiteX3" y="connsiteY3"/>
                </a:cxn>
              </a:cxnLst>
              <a:rect l="l" t="t" r="r" b="b"/>
              <a:pathLst>
                <a:path w="3844456" h="4247270">
                  <a:moveTo>
                    <a:pt x="0" y="0"/>
                  </a:moveTo>
                  <a:lnTo>
                    <a:pt x="3844456" y="0"/>
                  </a:lnTo>
                  <a:lnTo>
                    <a:pt x="3844456" y="1866169"/>
                  </a:lnTo>
                  <a:lnTo>
                    <a:pt x="2463417" y="4247270"/>
                  </a:lnTo>
                  <a:close/>
                </a:path>
              </a:pathLst>
            </a:custGeom>
            <a:grpFill/>
            <a:ln w="38100">
              <a:noFill/>
              <a:round/>
            </a:ln>
            <a:effectLst/>
          </p:spPr>
          <p:style>
            <a:lnRef idx="2">
              <a:srgbClr val="B40607">
                <a:shade val="50000"/>
              </a:srgbClr>
            </a:lnRef>
            <a:fillRef idx="1">
              <a:srgbClr val="B40607"/>
            </a:fillRef>
            <a:effectRef idx="0">
              <a:srgbClr val="B40607"/>
            </a:effectRef>
            <a:fontRef idx="minor">
              <a:sysClr val="window" lastClr="FFFFFF"/>
            </a:fontRef>
          </p:style>
          <p:txBody>
            <a:bodyPr rot="0" spcFirstLastPara="0" vert="horz" wrap="square" lIns="91440" tIns="45720" rIns="91440" bIns="45720" numCol="1" spcCol="0" rtlCol="0" fromWordArt="0" anchor="t" anchorCtr="0" forceAA="0" compatLnSpc="1">
              <a:noAutofit/>
            </a:bodyPr>
            <a:p>
              <a:pPr algn="ctr"/>
              <a:endParaRPr lang="zh-CN" altLang="en-US">
                <a:latin typeface="Arial" panose="020B0604020202020204"/>
                <a:ea typeface="微软雅黑" panose="020B0503020204020204" charset="-122"/>
                <a:cs typeface="阿里巴巴普惠体" panose="00020600040101010101" pitchFamily="18" charset="-122"/>
                <a:sym typeface="Arial" panose="020B0604020202020204"/>
              </a:endParaRPr>
            </a:p>
          </p:txBody>
        </p:sp>
      </p:grpSp>
      <p:sp>
        <p:nvSpPr>
          <p:cNvPr id="10" name="íṩļïḍé"/>
          <p:cNvSpPr/>
          <p:nvPr/>
        </p:nvSpPr>
        <p:spPr>
          <a:xfrm>
            <a:off x="6823712" y="5536431"/>
            <a:ext cx="1306547" cy="1126333"/>
          </a:xfrm>
          <a:prstGeom prst="triangle">
            <a:avLst/>
          </a:prstGeom>
          <a:solidFill>
            <a:schemeClr val="accent1">
              <a:lumMod val="75000"/>
            </a:schemeClr>
          </a:solidFill>
          <a:ln>
            <a:noFill/>
          </a:ln>
          <a:effectLst>
            <a:outerShdw blurRad="558800" dist="50800" dir="5400000" algn="ctr" rotWithShape="0">
              <a:srgbClr val="000000">
                <a:alpha val="22000"/>
              </a:srgbClr>
            </a:outerShdw>
          </a:effectLst>
        </p:spPr>
        <p:style>
          <a:lnRef idx="2">
            <a:srgbClr val="B40607">
              <a:shade val="50000"/>
            </a:srgbClr>
          </a:lnRef>
          <a:fillRef idx="1">
            <a:srgbClr val="B40607"/>
          </a:fillRef>
          <a:effectRef idx="0">
            <a:srgbClr val="B40607"/>
          </a:effectRef>
          <a:fontRef idx="minor">
            <a:sysClr val="window" lastClr="FFFFFF"/>
          </a:fontRef>
        </p:style>
        <p:txBody>
          <a:bodyPr rtlCol="0" anchor="ctr"/>
          <a:p>
            <a:pPr algn="ctr"/>
            <a:endParaRPr lang="zh-CN" altLang="en-US">
              <a:latin typeface="Arial" panose="020B0604020202020204"/>
              <a:ea typeface="微软雅黑" panose="020B0503020204020204" charset="-122"/>
              <a:cs typeface="阿里巴巴普惠体" panose="00020600040101010101" pitchFamily="18" charset="-122"/>
              <a:sym typeface="Arial" panose="020B0604020202020204"/>
            </a:endParaRPr>
          </a:p>
        </p:txBody>
      </p:sp>
      <p:pic>
        <p:nvPicPr>
          <p:cNvPr id="2" name="图片 1"/>
          <p:cNvPicPr>
            <a:picLocks noChangeAspect="1"/>
          </p:cNvPicPr>
          <p:nvPr/>
        </p:nvPicPr>
        <p:blipFill>
          <a:blip r:embed="rId2"/>
          <a:srcRect/>
          <a:stretch>
            <a:fillRect/>
          </a:stretch>
        </p:blipFill>
        <p:spPr>
          <a:xfrm>
            <a:off x="640080" y="923925"/>
            <a:ext cx="6119495" cy="4669155"/>
          </a:xfrm>
          <a:prstGeom prst="rect">
            <a:avLst/>
          </a:prstGeom>
        </p:spPr>
      </p:pic>
      <p:pic>
        <p:nvPicPr>
          <p:cNvPr id="39" name="Picture 12"/>
          <p:cNvPicPr>
            <a:picLocks noChangeAspect="1" noChangeArrowheads="1"/>
          </p:cNvPicPr>
          <p:nvPr/>
        </p:nvPicPr>
        <p:blipFill>
          <a:blip r:embed="rId3" cstate="print"/>
          <a:srcRect/>
          <a:stretch>
            <a:fillRect/>
          </a:stretch>
        </p:blipFill>
        <p:spPr bwMode="auto">
          <a:xfrm>
            <a:off x="640080" y="500380"/>
            <a:ext cx="6184265" cy="3722370"/>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600"/>
                                        <p:tgtEl>
                                          <p:spTgt spid="39"/>
                                        </p:tgtEl>
                                      </p:cBhvr>
                                    </p:animEffect>
                                    <p:anim calcmode="lin" valueType="num">
                                      <p:cBhvr>
                                        <p:cTn id="13" dur="600" fill="hold"/>
                                        <p:tgtEl>
                                          <p:spTgt spid="39"/>
                                        </p:tgtEl>
                                        <p:attrNameLst>
                                          <p:attrName>ppt_x</p:attrName>
                                        </p:attrNameLst>
                                      </p:cBhvr>
                                      <p:tavLst>
                                        <p:tav tm="0">
                                          <p:val>
                                            <p:strVal val="#ppt_x"/>
                                          </p:val>
                                        </p:tav>
                                        <p:tav tm="100000">
                                          <p:val>
                                            <p:strVal val="#ppt_x"/>
                                          </p:val>
                                        </p:tav>
                                      </p:tavLst>
                                    </p:anim>
                                    <p:anim calcmode="lin" valueType="num">
                                      <p:cBhvr>
                                        <p:cTn id="14" dur="6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系统功能语言学视角下应用文</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 SALE </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营销式写作</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a:p>
            <a:pPr algn="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9906635" y="672465"/>
            <a:ext cx="421005" cy="260350"/>
          </a:xfrm>
          <a:prstGeom prst="rect">
            <a:avLst/>
          </a:prstGeom>
        </p:spPr>
      </p:pic>
      <p:pic>
        <p:nvPicPr>
          <p:cNvPr id="20" name="图片 19"/>
          <p:cNvPicPr/>
          <p:nvPr/>
        </p:nvPicPr>
        <p:blipFill>
          <a:blip r:embed="rId3"/>
          <a:stretch>
            <a:fillRect/>
          </a:stretch>
        </p:blipFill>
        <p:spPr>
          <a:xfrm rot="20100000">
            <a:off x="11104880" y="387985"/>
            <a:ext cx="610235" cy="564515"/>
          </a:xfrm>
          <a:prstGeom prst="rect">
            <a:avLst/>
          </a:prstGeom>
        </p:spPr>
      </p:pic>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8" name="表格 7"/>
          <p:cNvGraphicFramePr/>
          <p:nvPr>
            <p:custDataLst>
              <p:tags r:id="rId5"/>
            </p:custDataLst>
          </p:nvPr>
        </p:nvGraphicFramePr>
        <p:xfrm>
          <a:off x="288713" y="999913"/>
          <a:ext cx="11613515" cy="5364480"/>
        </p:xfrm>
        <a:graphic>
          <a:graphicData uri="http://schemas.openxmlformats.org/drawingml/2006/table">
            <a:tbl>
              <a:tblPr firstRow="1" bandRow="1">
                <a:tableStyleId>{5C22544A-7EE6-4342-B048-85BDC9FD1C3A}</a:tableStyleId>
              </a:tblPr>
              <a:tblGrid>
                <a:gridCol w="2625725"/>
                <a:gridCol w="2069465"/>
                <a:gridCol w="2424430"/>
                <a:gridCol w="2246630"/>
                <a:gridCol w="2247265"/>
              </a:tblGrid>
              <a:tr h="665480">
                <a:tc>
                  <a:txBody>
                    <a:bodyPr/>
                    <a:p>
                      <a:pPr algn="ctr">
                        <a:buNone/>
                      </a:pPr>
                      <a:r>
                        <a:rPr lang="zh-CN" altLang="en-US" sz="2000" b="1">
                          <a:solidFill>
                            <a:schemeClr val="tx1"/>
                          </a:solidFill>
                          <a:latin typeface="微软雅黑" panose="020B0503020204020204" charset="-122"/>
                          <a:ea typeface="微软雅黑" panose="020B0503020204020204" charset="-122"/>
                        </a:rPr>
                        <a:t>试题特征</a:t>
                      </a:r>
                      <a:endParaRPr lang="zh-CN" altLang="en-US" sz="2000">
                        <a:solidFill>
                          <a:schemeClr val="tx1"/>
                        </a:solidFill>
                      </a:endParaRPr>
                    </a:p>
                    <a:p>
                      <a:pPr algn="ctr">
                        <a:buNone/>
                      </a:pPr>
                      <a:r>
                        <a:rPr lang="en-US" altLang="zh-CN" sz="1600">
                          <a:solidFill>
                            <a:schemeClr val="tx1"/>
                          </a:solidFill>
                          <a:sym typeface="+mn-ea"/>
                        </a:rPr>
                        <a:t>Unique presentation</a:t>
                      </a:r>
                      <a:endParaRPr lang="en-US" altLang="zh-CN" sz="1600">
                        <a:solidFill>
                          <a:schemeClr val="tx1"/>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共情交际</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Empathy</a:t>
                      </a:r>
                      <a:endParaRPr lang="en-US" altLang="zh-CN" sz="2000">
                        <a:solidFill>
                          <a:srgbClr val="002060"/>
                        </a:solidFill>
                      </a:endParaRPr>
                    </a:p>
                  </a:txBody>
                  <a:tcPr marL="121920" marR="121920" marT="60960" marB="60960">
                    <a:solidFill>
                      <a:schemeClr val="tx2">
                        <a:lumMod val="20000"/>
                        <a:lumOff val="80000"/>
                      </a:schemeClr>
                    </a:solidFill>
                  </a:tcPr>
                </a:tc>
              </a:tr>
              <a:tr h="1259840">
                <a:tc rowSpan="3">
                  <a:txBody>
                    <a:bodyPr/>
                    <a:p>
                      <a:pPr>
                        <a:buNone/>
                      </a:pPr>
                      <a:endParaRPr lang="zh-CN" altLang="en-US" sz="1865"/>
                    </a:p>
                    <a:p>
                      <a:pPr>
                        <a:buNone/>
                      </a:pPr>
                      <a:r>
                        <a:rPr lang="zh-CN" altLang="en-US" sz="1865"/>
                        <a:t>1.交际双方</a:t>
                      </a:r>
                      <a:endParaRPr lang="zh-CN" altLang="en-US" sz="1865"/>
                    </a:p>
                    <a:p>
                      <a:pPr>
                        <a:buNone/>
                      </a:pPr>
                      <a:r>
                        <a:rPr lang="zh-CN" altLang="en-US" sz="1865" b="1">
                          <a:solidFill>
                            <a:srgbClr val="002060"/>
                          </a:solidFill>
                        </a:rPr>
                        <a:t>（树立读者意识）</a:t>
                      </a:r>
                      <a:endParaRPr lang="zh-CN" altLang="en-US" sz="1865" b="1">
                        <a:solidFill>
                          <a:srgbClr val="002060"/>
                        </a:solidFill>
                      </a:endParaRPr>
                    </a:p>
                    <a:p>
                      <a:pPr>
                        <a:buNone/>
                      </a:pPr>
                      <a:endParaRPr lang="zh-CN" altLang="en-US" sz="1865"/>
                    </a:p>
                    <a:p>
                      <a:pPr>
                        <a:buNone/>
                      </a:pPr>
                      <a:endParaRPr lang="zh-CN" altLang="en-US" sz="1865"/>
                    </a:p>
                    <a:p>
                      <a:pPr>
                        <a:buNone/>
                      </a:pPr>
                      <a:r>
                        <a:rPr lang="zh-CN" altLang="en-US" sz="1865"/>
                        <a:t>2.交际背景</a:t>
                      </a:r>
                      <a:endParaRPr lang="zh-CN" altLang="en-US" sz="1865"/>
                    </a:p>
                    <a:p>
                      <a:pPr>
                        <a:buNone/>
                      </a:pPr>
                      <a:r>
                        <a:rPr lang="zh-CN" altLang="en-US" sz="1865" b="1">
                          <a:solidFill>
                            <a:srgbClr val="002060"/>
                          </a:solidFill>
                        </a:rPr>
                        <a:t>（设立主题语境）</a:t>
                      </a:r>
                      <a:endParaRPr lang="zh-CN" altLang="en-US" sz="1865">
                        <a:solidFill>
                          <a:srgbClr val="002060"/>
                        </a:solidFill>
                      </a:endParaRPr>
                    </a:p>
                    <a:p>
                      <a:pPr>
                        <a:buNone/>
                      </a:pPr>
                      <a:endParaRPr lang="zh-CN" altLang="en-US" sz="1865"/>
                    </a:p>
                    <a:p>
                      <a:pPr>
                        <a:buNone/>
                      </a:pPr>
                      <a:endParaRPr lang="zh-CN" altLang="en-US" sz="1865"/>
                    </a:p>
                    <a:p>
                      <a:pPr>
                        <a:buNone/>
                      </a:pPr>
                      <a:r>
                        <a:rPr lang="zh-CN" altLang="en-US" sz="1865"/>
                        <a:t>3.交际要点</a:t>
                      </a:r>
                      <a:endParaRPr lang="zh-CN" altLang="en-US" sz="1865"/>
                    </a:p>
                    <a:p>
                      <a:pPr>
                        <a:buNone/>
                      </a:pPr>
                      <a:r>
                        <a:rPr lang="zh-CN" altLang="en-US" sz="1865" b="1">
                          <a:solidFill>
                            <a:srgbClr val="002060"/>
                          </a:solidFill>
                        </a:rPr>
                        <a:t>（</a:t>
                      </a:r>
                      <a:r>
                        <a:rPr lang="zh-CN" altLang="en-US" sz="1865" b="1">
                          <a:solidFill>
                            <a:srgbClr val="002060"/>
                          </a:solidFill>
                          <a:sym typeface="+mn-ea"/>
                        </a:rPr>
                        <a:t>建立</a:t>
                      </a:r>
                      <a:r>
                        <a:rPr lang="zh-CN" altLang="en-US" sz="1865" b="1">
                          <a:solidFill>
                            <a:srgbClr val="002060"/>
                          </a:solidFill>
                        </a:rPr>
                        <a:t>语篇意识）</a:t>
                      </a:r>
                      <a:endParaRPr lang="zh-CN" altLang="en-US" sz="1865" b="1">
                        <a:solidFill>
                          <a:srgbClr val="002060"/>
                        </a:solidFill>
                      </a:endParaRPr>
                    </a:p>
                  </a:txBody>
                  <a:tcPr marL="121920" marR="121920" marT="60960" marB="60960">
                    <a:solidFill>
                      <a:schemeClr val="accent1">
                        <a:lumMod val="20000"/>
                        <a:lumOff val="80000"/>
                      </a:schemeClr>
                    </a:solidFill>
                  </a:tcPr>
                </a:tc>
                <a:tc rowSpan="3">
                  <a:txBody>
                    <a:bodyPr/>
                    <a:p>
                      <a:pPr>
                        <a:buNone/>
                      </a:pPr>
                      <a:endParaRPr lang="zh-CN" altLang="en-US" sz="1865" b="1">
                        <a:solidFill>
                          <a:srgbClr val="C00000"/>
                        </a:solidFill>
                      </a:endParaRPr>
                    </a:p>
                    <a:p>
                      <a:pPr>
                        <a:buNone/>
                      </a:pPr>
                      <a:endParaRPr lang="zh-CN" altLang="en-US" sz="1865" b="1">
                        <a:solidFill>
                          <a:srgbClr val="C00000"/>
                        </a:solidFill>
                      </a:endParaRPr>
                    </a:p>
                    <a:p>
                      <a:pPr>
                        <a:buNone/>
                      </a:pPr>
                      <a:endParaRPr lang="zh-CN" altLang="en-US" sz="1865" b="1">
                        <a:solidFill>
                          <a:srgbClr val="C00000"/>
                        </a:solidFill>
                      </a:endParaRPr>
                    </a:p>
                    <a:p>
                      <a:pPr>
                        <a:buNone/>
                      </a:pPr>
                      <a:r>
                        <a:rPr lang="zh-CN" altLang="en-US" sz="1865" b="1">
                          <a:solidFill>
                            <a:srgbClr val="002060"/>
                          </a:solidFill>
                        </a:rPr>
                        <a:t>文化理念的传播</a:t>
                      </a:r>
                      <a:endParaRPr lang="zh-CN" altLang="en-US" sz="1865" b="1">
                        <a:solidFill>
                          <a:srgbClr val="002060"/>
                        </a:solidFill>
                      </a:endParaRPr>
                    </a:p>
                  </a:txBody>
                  <a:tcPr marL="121920" marR="121920" marT="60960" marB="60960">
                    <a:solidFill>
                      <a:schemeClr val="accent1">
                        <a:lumMod val="20000"/>
                        <a:lumOff val="80000"/>
                      </a:schemeClr>
                    </a:solidFill>
                  </a:tcPr>
                </a:tc>
                <a:tc>
                  <a:txBody>
                    <a:bodyPr/>
                    <a:p>
                      <a:pPr>
                        <a:buNone/>
                      </a:pPr>
                      <a:r>
                        <a:rPr lang="en-US" altLang="zh-CN" sz="1335" i="1"/>
                        <a:t>Level-1.</a:t>
                      </a:r>
                      <a:endParaRPr lang="en-US" altLang="zh-CN" sz="1335" i="1"/>
                    </a:p>
                    <a:p>
                      <a:pPr>
                        <a:buNone/>
                      </a:pPr>
                      <a:endParaRPr lang="en-US" altLang="zh-CN" sz="1335" i="1"/>
                    </a:p>
                    <a:p>
                      <a:pPr>
                        <a:buNone/>
                      </a:pPr>
                      <a:r>
                        <a:rPr lang="zh-CN" altLang="en-US" sz="1865"/>
                        <a:t>交际双方</a:t>
                      </a:r>
                      <a:r>
                        <a:rPr lang="zh-CN" altLang="en-US" sz="1865" b="1">
                          <a:solidFill>
                            <a:srgbClr val="002060"/>
                          </a:solidFill>
                        </a:rPr>
                        <a:t>对象明确</a:t>
                      </a:r>
                      <a:endParaRPr lang="zh-CN" altLang="en-US" sz="1865" b="1">
                        <a:solidFill>
                          <a:srgbClr val="002060"/>
                        </a:solidFill>
                      </a:endParaRPr>
                    </a:p>
                  </a:txBody>
                  <a:tcPr marL="121920" marR="121920" marT="60960" marB="60960">
                    <a:solidFill>
                      <a:schemeClr val="accent1">
                        <a:lumMod val="20000"/>
                        <a:lumOff val="80000"/>
                      </a:schemeClr>
                    </a:solidFill>
                  </a:tcPr>
                </a:tc>
                <a:tc rowSpan="3">
                  <a:txBody>
                    <a:bodyPr/>
                    <a:p>
                      <a:pPr>
                        <a:buNone/>
                      </a:pPr>
                      <a:endParaRPr lang="zh-CN" altLang="en-US" sz="1865"/>
                    </a:p>
                    <a:p>
                      <a:pPr>
                        <a:buNone/>
                      </a:pPr>
                      <a:r>
                        <a:rPr lang="zh-CN" altLang="en-US" sz="1865"/>
                        <a:t>交际双方</a:t>
                      </a:r>
                      <a:r>
                        <a:rPr lang="zh-CN" altLang="en-US" sz="1865" b="1">
                          <a:solidFill>
                            <a:srgbClr val="002060"/>
                          </a:solidFill>
                        </a:rPr>
                        <a:t>统一语境</a:t>
                      </a:r>
                      <a:endParaRPr lang="zh-CN" altLang="en-US" sz="1865"/>
                    </a:p>
                    <a:p>
                      <a:pPr>
                        <a:buNone/>
                      </a:pPr>
                      <a:endParaRPr lang="zh-CN" altLang="en-US" sz="1865"/>
                    </a:p>
                    <a:p>
                      <a:pPr>
                        <a:buNone/>
                      </a:pPr>
                      <a:endParaRPr lang="zh-CN" altLang="en-US" sz="1865"/>
                    </a:p>
                    <a:p>
                      <a:pPr>
                        <a:buNone/>
                      </a:pPr>
                      <a:r>
                        <a:rPr lang="zh-CN" altLang="en-US" sz="1865"/>
                        <a:t>交际背景</a:t>
                      </a:r>
                      <a:r>
                        <a:rPr lang="zh-CN" altLang="en-US" sz="1865" b="1">
                          <a:solidFill>
                            <a:srgbClr val="002060"/>
                          </a:solidFill>
                        </a:rPr>
                        <a:t>方向明确</a:t>
                      </a:r>
                      <a:endParaRPr lang="zh-CN" altLang="en-US" sz="1865"/>
                    </a:p>
                    <a:p>
                      <a:pPr>
                        <a:buNone/>
                      </a:pPr>
                      <a:endParaRPr lang="zh-CN" altLang="en-US" sz="1865"/>
                    </a:p>
                    <a:p>
                      <a:pPr>
                        <a:buNone/>
                      </a:pPr>
                      <a:endParaRPr lang="zh-CN" altLang="en-US" sz="1865"/>
                    </a:p>
                    <a:p>
                      <a:pPr>
                        <a:buNone/>
                      </a:pPr>
                      <a:r>
                        <a:rPr lang="zh-CN" altLang="en-US" sz="1865"/>
                        <a:t>要点</a:t>
                      </a:r>
                      <a:r>
                        <a:rPr lang="zh-CN" altLang="en-US" sz="1865" b="0">
                          <a:solidFill>
                            <a:schemeClr val="tx1"/>
                          </a:solidFill>
                          <a:sym typeface="+mn-ea"/>
                        </a:rPr>
                        <a:t>展开</a:t>
                      </a:r>
                      <a:r>
                        <a:rPr lang="zh-CN" altLang="en-US" sz="1865" b="1">
                          <a:solidFill>
                            <a:srgbClr val="002060"/>
                          </a:solidFill>
                          <a:sym typeface="+mn-ea"/>
                        </a:rPr>
                        <a:t>紧扣</a:t>
                      </a:r>
                      <a:r>
                        <a:rPr lang="zh-CN" altLang="en-US" sz="1865" b="1">
                          <a:solidFill>
                            <a:srgbClr val="002060"/>
                          </a:solidFill>
                        </a:rPr>
                        <a:t>主题</a:t>
                      </a:r>
                      <a:endParaRPr lang="zh-CN" altLang="en-US" sz="1865"/>
                    </a:p>
                    <a:p>
                      <a:pPr>
                        <a:buNone/>
                      </a:pPr>
                      <a:endParaRPr lang="zh-CN" altLang="en-US" sz="1865"/>
                    </a:p>
                    <a:p>
                      <a:pPr>
                        <a:buNone/>
                      </a:pPr>
                      <a:endParaRPr lang="zh-CN" altLang="en-US" sz="1865"/>
                    </a:p>
                    <a:p>
                      <a:pPr>
                        <a:buNone/>
                      </a:pPr>
                      <a:r>
                        <a:rPr lang="zh-CN" altLang="en-US" sz="1865"/>
                        <a:t>要点之间</a:t>
                      </a:r>
                      <a:r>
                        <a:rPr lang="zh-CN" altLang="en-US" sz="1865" b="1">
                          <a:solidFill>
                            <a:srgbClr val="002060"/>
                          </a:solidFill>
                        </a:rPr>
                        <a:t>逻辑关联</a:t>
                      </a:r>
                      <a:endParaRPr lang="zh-CN" altLang="en-US" sz="1865" b="1">
                        <a:solidFill>
                          <a:srgbClr val="002060"/>
                        </a:solidFill>
                      </a:endParaRPr>
                    </a:p>
                  </a:txBody>
                  <a:tcPr marL="121920" marR="121920" marT="60960" marB="60960">
                    <a:solidFill>
                      <a:schemeClr val="accent1">
                        <a:lumMod val="20000"/>
                        <a:lumOff val="80000"/>
                      </a:schemeClr>
                    </a:solidFill>
                  </a:tcPr>
                </a:tc>
                <a:tc>
                  <a:txBody>
                    <a:bodyPr/>
                    <a:p>
                      <a:pPr>
                        <a:buNone/>
                      </a:pPr>
                      <a:r>
                        <a:rPr lang="en-US" altLang="zh-CN" sz="1865"/>
                        <a:t>Para-1: </a:t>
                      </a:r>
                      <a:endParaRPr lang="en-US" altLang="zh-CN" sz="1865"/>
                    </a:p>
                    <a:p>
                      <a:pPr>
                        <a:buNone/>
                      </a:pPr>
                      <a:r>
                        <a:rPr lang="zh-CN" altLang="en-US" sz="1865"/>
                        <a:t>写作者+</a:t>
                      </a:r>
                      <a:r>
                        <a:rPr lang="zh-CN" altLang="en-US" sz="1865" b="1">
                          <a:solidFill>
                            <a:srgbClr val="002060"/>
                          </a:solidFill>
                        </a:rPr>
                        <a:t>写作背景导入下的情感交流</a:t>
                      </a:r>
                      <a:r>
                        <a:rPr lang="zh-CN" altLang="en-US" sz="1865"/>
                        <a:t>+写作对象</a:t>
                      </a:r>
                      <a:endParaRPr lang="zh-CN" altLang="en-US" sz="1865"/>
                    </a:p>
                  </a:txBody>
                  <a:tcPr marL="121920" marR="121920" marT="60960" marB="60960">
                    <a:solidFill>
                      <a:schemeClr val="accent1">
                        <a:lumMod val="20000"/>
                        <a:lumOff val="80000"/>
                      </a:schemeClr>
                    </a:solidFill>
                  </a:tcPr>
                </a:tc>
              </a:tr>
              <a:tr h="1544320">
                <a:tc vMerge="1">
                  <a:tcPr>
                    <a:solidFill>
                      <a:schemeClr val="tx2">
                        <a:lumMod val="20000"/>
                        <a:lumOff val="80000"/>
                      </a:schemeClr>
                    </a:solidFill>
                  </a:tcPr>
                </a:tc>
                <a:tc vMerge="1">
                  <a:tcPr marL="121920" marR="121920" marT="60960" marB="60960">
                    <a:solidFill>
                      <a:schemeClr val="accent1">
                        <a:lumMod val="20000"/>
                        <a:lumOff val="80000"/>
                      </a:schemeClr>
                    </a:solidFill>
                  </a:tcPr>
                </a:tc>
                <a:tc>
                  <a:txBody>
                    <a:bodyPr/>
                    <a:p>
                      <a:pPr>
                        <a:buNone/>
                      </a:pPr>
                      <a:r>
                        <a:rPr lang="zh-CN" altLang="en-US" sz="1335" i="1"/>
                        <a:t>Level</a:t>
                      </a:r>
                      <a:r>
                        <a:rPr lang="en-US" altLang="zh-CN" sz="1335" i="1"/>
                        <a:t>-2</a:t>
                      </a:r>
                      <a:r>
                        <a:rPr lang="zh-CN" altLang="en-US" sz="1335" i="1"/>
                        <a:t>.</a:t>
                      </a:r>
                      <a:endParaRPr lang="zh-CN" altLang="en-US" sz="1335" i="1"/>
                    </a:p>
                    <a:p>
                      <a:pPr>
                        <a:buNone/>
                      </a:pPr>
                      <a:endParaRPr lang="zh-CN" altLang="en-US" sz="1335" i="1"/>
                    </a:p>
                    <a:p>
                      <a:pPr>
                        <a:buNone/>
                      </a:pPr>
                      <a:r>
                        <a:rPr lang="zh-CN" altLang="en-US" sz="1865"/>
                        <a:t>交际背景</a:t>
                      </a:r>
                      <a:r>
                        <a:rPr lang="zh-CN" altLang="en-US" sz="1865" b="1">
                          <a:solidFill>
                            <a:srgbClr val="002060"/>
                          </a:solidFill>
                        </a:rPr>
                        <a:t>交代清晰</a:t>
                      </a:r>
                      <a:endParaRPr lang="zh-CN" altLang="en-US" sz="1865"/>
                    </a:p>
                    <a:p>
                      <a:pPr>
                        <a:buNone/>
                      </a:pPr>
                      <a:r>
                        <a:rPr lang="zh-CN" altLang="en-US" sz="1865"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1600" b="1">
                          <a:solidFill>
                            <a:srgbClr val="002060"/>
                          </a:solidFill>
                          <a:latin typeface="微软雅黑" panose="020B0503020204020204" charset="-122"/>
                          <a:ea typeface="微软雅黑" panose="020B0503020204020204" charset="-122"/>
                          <a:cs typeface="微软雅黑" panose="020B0503020204020204" charset="-122"/>
                        </a:rPr>
                        <a:t>交际背景</a:t>
                      </a:r>
                      <a:r>
                        <a:rPr lang="en-US" altLang="zh-CN" sz="1600"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1600" b="1">
                          <a:solidFill>
                            <a:srgbClr val="002060"/>
                          </a:solidFill>
                          <a:latin typeface="微软雅黑" panose="020B0503020204020204" charset="-122"/>
                          <a:ea typeface="微软雅黑" panose="020B0503020204020204" charset="-122"/>
                          <a:cs typeface="微软雅黑" panose="020B0503020204020204" charset="-122"/>
                        </a:rPr>
                        <a:t>主题语境</a:t>
                      </a:r>
                      <a:endParaRPr lang="zh-CN" altLang="en-US" sz="1600" b="1">
                        <a:solidFill>
                          <a:srgbClr val="002060"/>
                        </a:solidFill>
                        <a:latin typeface="微软雅黑" panose="020B0503020204020204" charset="-122"/>
                        <a:ea typeface="微软雅黑" panose="020B0503020204020204" charset="-122"/>
                        <a:cs typeface="微软雅黑" panose="020B0503020204020204" charset="-122"/>
                      </a:endParaRPr>
                    </a:p>
                    <a:p>
                      <a:pPr>
                        <a:buNone/>
                      </a:pPr>
                      <a:r>
                        <a:rPr lang="zh-CN" altLang="en-US" sz="1600" b="1">
                          <a:solidFill>
                            <a:srgbClr val="002060"/>
                          </a:solidFill>
                          <a:latin typeface="微软雅黑" panose="020B0503020204020204" charset="-122"/>
                          <a:ea typeface="微软雅黑" panose="020B0503020204020204" charset="-122"/>
                          <a:cs typeface="微软雅黑" panose="020B0503020204020204" charset="-122"/>
                        </a:rPr>
                        <a:t> </a:t>
                      </a:r>
                      <a:r>
                        <a:rPr lang="en-US" altLang="zh-CN" sz="16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1600" b="1">
                          <a:solidFill>
                            <a:srgbClr val="002060"/>
                          </a:solidFill>
                          <a:latin typeface="微软雅黑" panose="020B0503020204020204" charset="-122"/>
                          <a:ea typeface="微软雅黑" panose="020B0503020204020204" charset="-122"/>
                          <a:cs typeface="微软雅黑" panose="020B0503020204020204" charset="-122"/>
                        </a:rPr>
                        <a:t>交际目的</a:t>
                      </a:r>
                      <a:r>
                        <a:rPr lang="en-US" altLang="zh-CN" sz="1600"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1600" b="1">
                          <a:solidFill>
                            <a:srgbClr val="002060"/>
                          </a:solidFill>
                          <a:latin typeface="微软雅黑" panose="020B0503020204020204" charset="-122"/>
                          <a:ea typeface="微软雅黑" panose="020B0503020204020204" charset="-122"/>
                          <a:cs typeface="微软雅黑" panose="020B0503020204020204" charset="-122"/>
                        </a:rPr>
                        <a:t>文章主旨</a:t>
                      </a:r>
                      <a:r>
                        <a:rPr lang="zh-CN" altLang="en-US" sz="1865" b="1">
                          <a:solidFill>
                            <a:srgbClr val="002060"/>
                          </a:solidFill>
                          <a:latin typeface="微软雅黑" panose="020B0503020204020204" charset="-122"/>
                          <a:ea typeface="微软雅黑" panose="020B0503020204020204" charset="-122"/>
                          <a:cs typeface="微软雅黑" panose="020B0503020204020204" charset="-122"/>
                        </a:rPr>
                        <a:t>）</a:t>
                      </a:r>
                      <a:endParaRPr lang="zh-CN" altLang="en-US" sz="1865" b="1">
                        <a:solidFill>
                          <a:srgbClr val="002060"/>
                        </a:solidFill>
                        <a:latin typeface="微软雅黑" panose="020B0503020204020204" charset="-122"/>
                        <a:ea typeface="微软雅黑" panose="020B0503020204020204" charset="-122"/>
                        <a:cs typeface="微软雅黑" panose="020B0503020204020204" charset="-122"/>
                      </a:endParaRPr>
                    </a:p>
                  </a:txBody>
                  <a:tcPr marL="121920" marR="121920" marT="60960" marB="60960">
                    <a:solidFill>
                      <a:schemeClr val="tx2">
                        <a:lumMod val="20000"/>
                        <a:lumOff val="80000"/>
                      </a:schemeClr>
                    </a:solidFill>
                  </a:tcPr>
                </a:tc>
                <a:tc vMerge="1">
                  <a:tcPr>
                    <a:solidFill>
                      <a:schemeClr val="tx2">
                        <a:lumMod val="20000"/>
                        <a:lumOff val="80000"/>
                      </a:schemeClr>
                    </a:solidFill>
                  </a:tcPr>
                </a:tc>
                <a:tc>
                  <a:txBody>
                    <a:bodyPr/>
                    <a:p>
                      <a:pPr>
                        <a:buNone/>
                      </a:pPr>
                      <a:r>
                        <a:rPr lang="en-US" altLang="zh-CN" sz="1865">
                          <a:sym typeface="+mn-ea"/>
                        </a:rPr>
                        <a:t>Para-2: </a:t>
                      </a:r>
                      <a:endParaRPr lang="en-US" altLang="zh-CN" sz="1865">
                        <a:sym typeface="+mn-ea"/>
                      </a:endParaRPr>
                    </a:p>
                    <a:p>
                      <a:pPr>
                        <a:buNone/>
                      </a:pPr>
                      <a:r>
                        <a:rPr lang="zh-CN" altLang="en-US" sz="1865"/>
                        <a:t>写作者+</a:t>
                      </a:r>
                      <a:r>
                        <a:rPr lang="zh-CN" altLang="en-US" sz="1865" b="1">
                          <a:solidFill>
                            <a:srgbClr val="002060"/>
                          </a:solidFill>
                        </a:rPr>
                        <a:t>主题语境下的要点呈现，实现交际目的</a:t>
                      </a:r>
                      <a:r>
                        <a:rPr lang="zh-CN" altLang="en-US" sz="1865"/>
                        <a:t>+写作对象</a:t>
                      </a:r>
                      <a:endParaRPr lang="zh-CN" altLang="en-US" sz="1865"/>
                    </a:p>
                  </a:txBody>
                  <a:tcPr marL="121920" marR="121920" marT="60960" marB="60960">
                    <a:solidFill>
                      <a:schemeClr val="accent1">
                        <a:lumMod val="20000"/>
                        <a:lumOff val="80000"/>
                      </a:schemeClr>
                    </a:solidFill>
                  </a:tcPr>
                </a:tc>
              </a:tr>
              <a:tr h="0">
                <a:tc vMerge="1">
                  <a:tcPr>
                    <a:solidFill>
                      <a:schemeClr val="tx2">
                        <a:lumMod val="20000"/>
                        <a:lumOff val="80000"/>
                      </a:schemeClr>
                    </a:solidFill>
                  </a:tcPr>
                </a:tc>
                <a:tc vMerge="1">
                  <a:tcPr>
                    <a:solidFill>
                      <a:schemeClr val="tx2">
                        <a:lumMod val="20000"/>
                        <a:lumOff val="80000"/>
                      </a:schemeClr>
                    </a:solidFill>
                  </a:tcPr>
                </a:tc>
                <a:tc>
                  <a:txBody>
                    <a:bodyPr/>
                    <a:p>
                      <a:pPr algn="l">
                        <a:buNone/>
                      </a:pPr>
                      <a:r>
                        <a:rPr lang="zh-CN" altLang="en-US" sz="1335">
                          <a:sym typeface="+mn-ea"/>
                        </a:rPr>
                        <a:t>Level</a:t>
                      </a:r>
                      <a:r>
                        <a:rPr lang="en-US" altLang="zh-CN" sz="1335">
                          <a:sym typeface="+mn-ea"/>
                        </a:rPr>
                        <a:t>-3</a:t>
                      </a:r>
                      <a:r>
                        <a:rPr lang="zh-CN" altLang="en-US" sz="1335">
                          <a:sym typeface="+mn-ea"/>
                        </a:rPr>
                        <a:t>.</a:t>
                      </a:r>
                      <a:endParaRPr lang="zh-CN" altLang="en-US" sz="1335">
                        <a:sym typeface="+mn-ea"/>
                      </a:endParaRPr>
                    </a:p>
                    <a:p>
                      <a:pPr algn="l">
                        <a:buNone/>
                      </a:pPr>
                      <a:endParaRPr lang="zh-CN" altLang="en-US" sz="1335">
                        <a:sym typeface="+mn-ea"/>
                      </a:endParaRPr>
                    </a:p>
                    <a:p>
                      <a:pPr algn="l">
                        <a:buNone/>
                      </a:pPr>
                      <a:r>
                        <a:rPr lang="zh-CN" altLang="en-US" sz="1865">
                          <a:sym typeface="+mn-ea"/>
                        </a:rPr>
                        <a:t>内容要点</a:t>
                      </a:r>
                      <a:r>
                        <a:rPr lang="zh-CN" altLang="en-US" sz="1865" b="1">
                          <a:solidFill>
                            <a:srgbClr val="002060"/>
                          </a:solidFill>
                          <a:sym typeface="+mn-ea"/>
                        </a:rPr>
                        <a:t>详略得当</a:t>
                      </a:r>
                      <a:endParaRPr lang="zh-CN" altLang="en-US" sz="1865">
                        <a:solidFill>
                          <a:srgbClr val="002060"/>
                        </a:solidFill>
                        <a:sym typeface="+mn-ea"/>
                      </a:endParaRPr>
                    </a:p>
                    <a:p>
                      <a:pPr algn="l">
                        <a:buNone/>
                      </a:pPr>
                      <a:r>
                        <a:rPr lang="en-US" altLang="zh-CN" sz="2135"/>
                        <a:t>  </a:t>
                      </a:r>
                      <a:endParaRPr lang="zh-CN" altLang="en-US" sz="2135"/>
                    </a:p>
                    <a:p>
                      <a:pPr>
                        <a:buNone/>
                      </a:pPr>
                      <a:r>
                        <a:rPr lang="zh-CN" altLang="en-US" sz="1335">
                          <a:solidFill>
                            <a:srgbClr val="0070C0"/>
                          </a:solidFill>
                          <a:sym typeface="+mn-ea"/>
                        </a:rPr>
                        <a:t>第五档（13—15）要求：</a:t>
                      </a:r>
                      <a:endParaRPr lang="zh-CN" altLang="en-US" sz="1335">
                        <a:solidFill>
                          <a:srgbClr val="0070C0"/>
                        </a:solidFill>
                      </a:endParaRPr>
                    </a:p>
                    <a:p>
                      <a:pPr>
                        <a:buNone/>
                      </a:pPr>
                      <a:r>
                        <a:rPr lang="zh-CN" altLang="en-US" sz="1800">
                          <a:solidFill>
                            <a:schemeClr val="tx1"/>
                          </a:solidFill>
                          <a:sym typeface="+mn-ea"/>
                        </a:rPr>
                        <a:t>覆盖</a:t>
                      </a:r>
                      <a:r>
                        <a:rPr lang="zh-CN" altLang="en-US" sz="1800">
                          <a:solidFill>
                            <a:srgbClr val="C00000"/>
                          </a:solidFill>
                          <a:sym typeface="+mn-ea"/>
                        </a:rPr>
                        <a:t>所有</a:t>
                      </a:r>
                      <a:r>
                        <a:rPr lang="zh-CN" altLang="en-US" sz="1800">
                          <a:solidFill>
                            <a:schemeClr val="tx1"/>
                          </a:solidFill>
                          <a:sym typeface="+mn-ea"/>
                        </a:rPr>
                        <a:t>内容要点</a:t>
                      </a:r>
                      <a:endParaRPr lang="zh-CN" altLang="en-US" sz="1800">
                        <a:solidFill>
                          <a:srgbClr val="0070C0"/>
                        </a:solidFill>
                        <a:sym typeface="+mn-ea"/>
                      </a:endParaRPr>
                    </a:p>
                  </a:txBody>
                  <a:tcPr marL="121920" marR="121920" marT="60960" marB="60960">
                    <a:solidFill>
                      <a:schemeClr val="tx2">
                        <a:lumMod val="20000"/>
                        <a:lumOff val="80000"/>
                      </a:schemeClr>
                    </a:solidFill>
                  </a:tcPr>
                </a:tc>
                <a:tc vMerge="1">
                  <a:tcPr>
                    <a:solidFill>
                      <a:schemeClr val="tx2">
                        <a:lumMod val="20000"/>
                        <a:lumOff val="80000"/>
                      </a:schemeClr>
                    </a:solidFill>
                  </a:tcPr>
                </a:tc>
                <a:tc>
                  <a:txBody>
                    <a:bodyPr/>
                    <a:p>
                      <a:pPr>
                        <a:buNone/>
                      </a:pPr>
                      <a:r>
                        <a:rPr lang="en-US" altLang="zh-CN" sz="1865">
                          <a:sym typeface="+mn-ea"/>
                        </a:rPr>
                        <a:t>Para-3: </a:t>
                      </a:r>
                      <a:endParaRPr lang="en-US" altLang="zh-CN" sz="1865">
                        <a:sym typeface="+mn-ea"/>
                      </a:endParaRPr>
                    </a:p>
                    <a:p>
                      <a:pPr>
                        <a:buNone/>
                      </a:pPr>
                      <a:r>
                        <a:rPr lang="zh-CN" altLang="en-US" sz="1865"/>
                        <a:t>写作者+</a:t>
                      </a:r>
                      <a:r>
                        <a:rPr lang="zh-CN" altLang="en-US" sz="1865" b="1">
                          <a:solidFill>
                            <a:srgbClr val="002060"/>
                          </a:solidFill>
                        </a:rPr>
                        <a:t>写作体裁框架下的期盼、祝愿、鼓励等情感</a:t>
                      </a:r>
                      <a:r>
                        <a:rPr lang="zh-CN" altLang="en-US" sz="1865"/>
                        <a:t>+写作对象</a:t>
                      </a:r>
                      <a:endParaRPr lang="zh-CN" altLang="en-US" sz="1865"/>
                    </a:p>
                    <a:p>
                      <a:pPr>
                        <a:buNone/>
                      </a:pPr>
                      <a:endParaRPr lang="zh-CN" altLang="en-US" sz="1865">
                        <a:solidFill>
                          <a:srgbClr val="0070C0"/>
                        </a:solidFill>
                        <a:sym typeface="+mn-ea"/>
                      </a:endParaRPr>
                    </a:p>
                  </a:txBody>
                  <a:tcPr marL="121920" marR="121920" marT="60960" marB="60960">
                    <a:solidFill>
                      <a:schemeClr val="accent1">
                        <a:lumMod val="20000"/>
                        <a:lumOff val="80000"/>
                      </a:schemeClr>
                    </a:solidFill>
                  </a:tcPr>
                </a:tc>
              </a:tr>
            </a:tbl>
          </a:graphicData>
        </a:graphic>
      </p:graphicFrame>
      <p:pic>
        <p:nvPicPr>
          <p:cNvPr id="9" name="图片 8"/>
          <p:cNvPicPr>
            <a:picLocks noChangeAspect="1"/>
          </p:cNvPicPr>
          <p:nvPr/>
        </p:nvPicPr>
        <p:blipFill>
          <a:blip r:embed="rId6"/>
          <a:stretch>
            <a:fillRect/>
          </a:stretch>
        </p:blipFill>
        <p:spPr>
          <a:xfrm>
            <a:off x="367665" y="1803400"/>
            <a:ext cx="11457305" cy="450532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751455" y="896620"/>
            <a:ext cx="9190990" cy="582739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l"/>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基于系统功能语言学的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SALE</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营销式写作策略</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a:p>
            <a:pPr algn="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pic>
        <p:nvPicPr>
          <p:cNvPr id="2" name="图片 1"/>
          <p:cNvPicPr/>
          <p:nvPr/>
        </p:nvPicPr>
        <p:blipFill>
          <a:blip r:embed="rId3"/>
          <a:stretch>
            <a:fillRect/>
          </a:stretch>
        </p:blipFill>
        <p:spPr>
          <a:xfrm>
            <a:off x="3369945" y="895985"/>
            <a:ext cx="8357870" cy="1960880"/>
          </a:xfrm>
          <a:prstGeom prst="rect">
            <a:avLst/>
          </a:prstGeom>
        </p:spPr>
      </p:pic>
      <p:sp>
        <p:nvSpPr>
          <p:cNvPr id="5" name="文本框 4"/>
          <p:cNvSpPr txBox="1"/>
          <p:nvPr/>
        </p:nvSpPr>
        <p:spPr>
          <a:xfrm>
            <a:off x="4488815" y="1808480"/>
            <a:ext cx="880745" cy="791210"/>
          </a:xfrm>
          <a:prstGeom prst="rect">
            <a:avLst/>
          </a:prstGeom>
          <a:noFill/>
        </p:spPr>
        <p:txBody>
          <a:bodyPr wrap="square" rtlCol="0">
            <a:noAutofit/>
          </a:bodyPr>
          <a:p>
            <a:pPr algn="ctr"/>
            <a:r>
              <a:rPr lang="en-US" altLang="zh-CN" sz="5400" b="1">
                <a:solidFill>
                  <a:schemeClr val="bg1"/>
                </a:solidFill>
                <a:latin typeface="微软雅黑" panose="020B0503020204020204" charset="-122"/>
                <a:ea typeface="微软雅黑" panose="020B0503020204020204" charset="-122"/>
              </a:rPr>
              <a:t>S</a:t>
            </a:r>
            <a:endParaRPr lang="en-US" altLang="zh-CN" sz="5400" b="1">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8542020" y="1808480"/>
            <a:ext cx="855345" cy="922020"/>
          </a:xfrm>
          <a:prstGeom prst="rect">
            <a:avLst/>
          </a:prstGeom>
          <a:noFill/>
        </p:spPr>
        <p:txBody>
          <a:bodyPr wrap="square" rtlCol="0">
            <a:spAutoFit/>
          </a:bodyPr>
          <a:p>
            <a:pPr algn="ctr"/>
            <a:r>
              <a:rPr lang="en-US" altLang="zh-CN" sz="5400" b="1">
                <a:solidFill>
                  <a:schemeClr val="bg1"/>
                </a:solidFill>
                <a:latin typeface="微软雅黑" panose="020B0503020204020204" charset="-122"/>
                <a:ea typeface="微软雅黑" panose="020B0503020204020204" charset="-122"/>
              </a:rPr>
              <a:t>E</a:t>
            </a:r>
            <a:endParaRPr lang="en-US" altLang="zh-CN" sz="54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7176135" y="1808480"/>
            <a:ext cx="855345" cy="922020"/>
          </a:xfrm>
          <a:prstGeom prst="rect">
            <a:avLst/>
          </a:prstGeom>
          <a:noFill/>
        </p:spPr>
        <p:txBody>
          <a:bodyPr wrap="square" rtlCol="0">
            <a:spAutoFit/>
          </a:bodyPr>
          <a:p>
            <a:pPr algn="ctr"/>
            <a:r>
              <a:rPr lang="en-US" altLang="zh-CN" sz="5400" b="1">
                <a:solidFill>
                  <a:schemeClr val="bg1"/>
                </a:solidFill>
                <a:latin typeface="微软雅黑" panose="020B0503020204020204" charset="-122"/>
                <a:ea typeface="微软雅黑" panose="020B0503020204020204" charset="-122"/>
              </a:rPr>
              <a:t>L</a:t>
            </a:r>
            <a:endParaRPr lang="en-US" altLang="zh-CN" sz="5400" b="1">
              <a:solidFill>
                <a:schemeClr val="bg1"/>
              </a:solidFill>
              <a:latin typeface="微软雅黑" panose="020B0503020204020204" charset="-122"/>
              <a:ea typeface="微软雅黑" panose="020B0503020204020204" charset="-122"/>
            </a:endParaRPr>
          </a:p>
        </p:txBody>
      </p:sp>
      <p:sp>
        <p:nvSpPr>
          <p:cNvPr id="11" name="文本框 10"/>
          <p:cNvSpPr txBox="1"/>
          <p:nvPr/>
        </p:nvSpPr>
        <p:spPr>
          <a:xfrm>
            <a:off x="5868035" y="1808480"/>
            <a:ext cx="855345" cy="922020"/>
          </a:xfrm>
          <a:prstGeom prst="rect">
            <a:avLst/>
          </a:prstGeom>
          <a:noFill/>
        </p:spPr>
        <p:txBody>
          <a:bodyPr wrap="square" rtlCol="0">
            <a:spAutoFit/>
          </a:bodyPr>
          <a:p>
            <a:pPr algn="ctr"/>
            <a:r>
              <a:rPr lang="en-US" altLang="zh-CN" sz="5400" b="1">
                <a:solidFill>
                  <a:schemeClr val="bg1"/>
                </a:solidFill>
                <a:latin typeface="微软雅黑" panose="020B0503020204020204" charset="-122"/>
                <a:ea typeface="微软雅黑" panose="020B0503020204020204" charset="-122"/>
              </a:rPr>
              <a:t>A</a:t>
            </a:r>
            <a:endParaRPr lang="en-US" altLang="zh-CN" sz="5400" b="1">
              <a:solidFill>
                <a:schemeClr val="bg1"/>
              </a:solidFill>
              <a:latin typeface="微软雅黑" panose="020B0503020204020204" charset="-122"/>
              <a:ea typeface="微软雅黑" panose="020B0503020204020204" charset="-122"/>
            </a:endParaRPr>
          </a:p>
        </p:txBody>
      </p:sp>
      <p:pic>
        <p:nvPicPr>
          <p:cNvPr id="15363" name="图片 5" descr="3320946_201239077540_2.jpg"/>
          <p:cNvPicPr>
            <a:picLocks noChangeAspect="1"/>
          </p:cNvPicPr>
          <p:nvPr/>
        </p:nvPicPr>
        <p:blipFill>
          <a:blip r:embed="rId4">
            <a:clrChange>
              <a:clrFrom>
                <a:srgbClr val="F7F8FA">
                  <a:alpha val="100000"/>
                </a:srgbClr>
              </a:clrFrom>
              <a:clrTo>
                <a:srgbClr val="F7F8FA">
                  <a:alpha val="100000"/>
                  <a:alpha val="0"/>
                </a:srgbClr>
              </a:clrTo>
            </a:clrChange>
          </a:blip>
          <a:srcRect/>
          <a:stretch>
            <a:fillRect/>
          </a:stretch>
        </p:blipFill>
        <p:spPr>
          <a:xfrm>
            <a:off x="434975" y="626110"/>
            <a:ext cx="4109085" cy="6151880"/>
          </a:xfrm>
          <a:prstGeom prst="rect">
            <a:avLst/>
          </a:prstGeom>
          <a:noFill/>
          <a:ln w="9525">
            <a:noFill/>
          </a:ln>
        </p:spPr>
      </p:pic>
      <p:pic>
        <p:nvPicPr>
          <p:cNvPr id="13" name="图片 12"/>
          <p:cNvPicPr/>
          <p:nvPr/>
        </p:nvPicPr>
        <p:blipFill>
          <a:blip r:embed="rId5"/>
          <a:stretch>
            <a:fillRect/>
          </a:stretch>
        </p:blipFill>
        <p:spPr>
          <a:xfrm flipH="1">
            <a:off x="9838055" y="1718310"/>
            <a:ext cx="841375" cy="782320"/>
          </a:xfrm>
          <a:prstGeom prst="rect">
            <a:avLst/>
          </a:prstGeom>
        </p:spPr>
      </p:pic>
      <p:grpSp>
        <p:nvGrpSpPr>
          <p:cNvPr id="14" name="组合 13"/>
          <p:cNvGrpSpPr/>
          <p:nvPr/>
        </p:nvGrpSpPr>
        <p:grpSpPr>
          <a:xfrm>
            <a:off x="3715789" y="2706591"/>
            <a:ext cx="1059417" cy="846935"/>
            <a:chOff x="477164" y="1358011"/>
            <a:chExt cx="898272" cy="718110"/>
          </a:xfrm>
        </p:grpSpPr>
        <p:pic>
          <p:nvPicPr>
            <p:cNvPr id="16" name="图片 15" descr="未标题-2.png"/>
            <p:cNvPicPr>
              <a:picLocks noChangeAspect="1"/>
            </p:cNvPicPr>
            <p:nvPr>
              <p:custDataLst>
                <p:tags r:id="rId6"/>
              </p:custDataLst>
            </p:nvPr>
          </p:nvPicPr>
          <p:blipFill>
            <a:blip r:embed="rId7" cstate="print"/>
            <a:stretch>
              <a:fillRect/>
            </a:stretch>
          </p:blipFill>
          <p:spPr>
            <a:xfrm>
              <a:off x="477164" y="1358011"/>
              <a:ext cx="898272" cy="718110"/>
            </a:xfrm>
            <a:prstGeom prst="rect">
              <a:avLst/>
            </a:prstGeom>
          </p:spPr>
        </p:pic>
        <p:sp>
          <p:nvSpPr>
            <p:cNvPr id="17" name="Text Box 70"/>
            <p:cNvSpPr txBox="1">
              <a:spLocks noChangeArrowheads="1"/>
            </p:cNvSpPr>
            <p:nvPr>
              <p:custDataLst>
                <p:tags r:id="rId8"/>
              </p:custDataLst>
            </p:nvPr>
          </p:nvSpPr>
          <p:spPr bwMode="gray">
            <a:xfrm>
              <a:off x="714348" y="1428742"/>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1</a:t>
              </a:r>
              <a:endParaRPr lang="en-US" altLang="zh-CN" sz="3200" kern="0" dirty="0">
                <a:solidFill>
                  <a:srgbClr val="000000"/>
                </a:solidFill>
              </a:endParaRPr>
            </a:p>
          </p:txBody>
        </p:sp>
      </p:grpSp>
      <p:grpSp>
        <p:nvGrpSpPr>
          <p:cNvPr id="18" name="组合 17"/>
          <p:cNvGrpSpPr/>
          <p:nvPr/>
        </p:nvGrpSpPr>
        <p:grpSpPr>
          <a:xfrm>
            <a:off x="3715789" y="3801888"/>
            <a:ext cx="1059417" cy="846935"/>
            <a:chOff x="500034" y="2214560"/>
            <a:chExt cx="898272" cy="718110"/>
          </a:xfrm>
        </p:grpSpPr>
        <p:pic>
          <p:nvPicPr>
            <p:cNvPr id="19" name="图片 18" descr="未标题-2.png"/>
            <p:cNvPicPr>
              <a:picLocks noChangeAspect="1"/>
            </p:cNvPicPr>
            <p:nvPr>
              <p:custDataLst>
                <p:tags r:id="rId9"/>
              </p:custDataLst>
            </p:nvPr>
          </p:nvPicPr>
          <p:blipFill>
            <a:blip r:embed="rId10" cstate="print"/>
            <a:stretch>
              <a:fillRect/>
            </a:stretch>
          </p:blipFill>
          <p:spPr>
            <a:xfrm>
              <a:off x="500034" y="2214560"/>
              <a:ext cx="898272" cy="718110"/>
            </a:xfrm>
            <a:prstGeom prst="rect">
              <a:avLst/>
            </a:prstGeom>
          </p:spPr>
        </p:pic>
        <p:sp>
          <p:nvSpPr>
            <p:cNvPr id="21" name="Text Box 70"/>
            <p:cNvSpPr txBox="1">
              <a:spLocks noChangeArrowheads="1"/>
            </p:cNvSpPr>
            <p:nvPr>
              <p:custDataLst>
                <p:tags r:id="rId11"/>
              </p:custDataLst>
            </p:nvPr>
          </p:nvSpPr>
          <p:spPr bwMode="gray">
            <a:xfrm>
              <a:off x="714348" y="2285998"/>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2</a:t>
              </a:r>
              <a:endParaRPr lang="en-US" altLang="zh-CN" sz="3200" kern="0" dirty="0">
                <a:solidFill>
                  <a:srgbClr val="000000"/>
                </a:solidFill>
              </a:endParaRPr>
            </a:p>
          </p:txBody>
        </p:sp>
      </p:grpSp>
      <p:grpSp>
        <p:nvGrpSpPr>
          <p:cNvPr id="22" name="组合 21"/>
          <p:cNvGrpSpPr/>
          <p:nvPr/>
        </p:nvGrpSpPr>
        <p:grpSpPr>
          <a:xfrm>
            <a:off x="3715126" y="4897184"/>
            <a:ext cx="1059417" cy="846935"/>
            <a:chOff x="477164" y="3023248"/>
            <a:chExt cx="898272" cy="718110"/>
          </a:xfrm>
        </p:grpSpPr>
        <p:pic>
          <p:nvPicPr>
            <p:cNvPr id="23" name="图片 22" descr="未标题-2.png"/>
            <p:cNvPicPr>
              <a:picLocks noChangeAspect="1"/>
            </p:cNvPicPr>
            <p:nvPr>
              <p:custDataLst>
                <p:tags r:id="rId12"/>
              </p:custDataLst>
            </p:nvPr>
          </p:nvPicPr>
          <p:blipFill>
            <a:blip r:embed="rId13" cstate="print"/>
            <a:stretch>
              <a:fillRect/>
            </a:stretch>
          </p:blipFill>
          <p:spPr>
            <a:xfrm>
              <a:off x="477164" y="3023248"/>
              <a:ext cx="898272" cy="718110"/>
            </a:xfrm>
            <a:prstGeom prst="rect">
              <a:avLst/>
            </a:prstGeom>
          </p:spPr>
        </p:pic>
        <p:sp>
          <p:nvSpPr>
            <p:cNvPr id="24" name="Text Box 70"/>
            <p:cNvSpPr txBox="1">
              <a:spLocks noChangeArrowheads="1"/>
            </p:cNvSpPr>
            <p:nvPr>
              <p:custDataLst>
                <p:tags r:id="rId14"/>
              </p:custDataLst>
            </p:nvPr>
          </p:nvSpPr>
          <p:spPr bwMode="gray">
            <a:xfrm>
              <a:off x="714348" y="3143254"/>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3</a:t>
              </a:r>
              <a:endParaRPr lang="en-US" altLang="zh-CN" sz="3200" kern="0" dirty="0">
                <a:solidFill>
                  <a:srgbClr val="000000"/>
                </a:solidFill>
              </a:endParaRPr>
            </a:p>
          </p:txBody>
        </p:sp>
      </p:grpSp>
      <p:grpSp>
        <p:nvGrpSpPr>
          <p:cNvPr id="25" name="组合 24"/>
          <p:cNvGrpSpPr/>
          <p:nvPr/>
        </p:nvGrpSpPr>
        <p:grpSpPr>
          <a:xfrm>
            <a:off x="3715126" y="5992480"/>
            <a:ext cx="1059417" cy="846935"/>
            <a:chOff x="477164" y="3855866"/>
            <a:chExt cx="898272" cy="718110"/>
          </a:xfrm>
        </p:grpSpPr>
        <p:pic>
          <p:nvPicPr>
            <p:cNvPr id="26" name="图片 25" descr="未标题-2.png"/>
            <p:cNvPicPr>
              <a:picLocks noChangeAspect="1"/>
            </p:cNvPicPr>
            <p:nvPr>
              <p:custDataLst>
                <p:tags r:id="rId15"/>
              </p:custDataLst>
            </p:nvPr>
          </p:nvPicPr>
          <p:blipFill>
            <a:blip r:embed="rId16" cstate="print"/>
            <a:stretch>
              <a:fillRect/>
            </a:stretch>
          </p:blipFill>
          <p:spPr>
            <a:xfrm>
              <a:off x="477164" y="3855866"/>
              <a:ext cx="898272" cy="718110"/>
            </a:xfrm>
            <a:prstGeom prst="rect">
              <a:avLst/>
            </a:prstGeom>
          </p:spPr>
        </p:pic>
        <p:sp>
          <p:nvSpPr>
            <p:cNvPr id="27" name="Text Box 70"/>
            <p:cNvSpPr txBox="1">
              <a:spLocks noChangeArrowheads="1"/>
            </p:cNvSpPr>
            <p:nvPr>
              <p:custDataLst>
                <p:tags r:id="rId17"/>
              </p:custDataLst>
            </p:nvPr>
          </p:nvSpPr>
          <p:spPr bwMode="gray">
            <a:xfrm>
              <a:off x="714348" y="3929072"/>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4</a:t>
              </a:r>
              <a:endParaRPr lang="en-US" altLang="zh-CN" sz="3200" kern="0" dirty="0">
                <a:solidFill>
                  <a:srgbClr val="000000"/>
                </a:solidFill>
              </a:endParaRPr>
            </a:p>
          </p:txBody>
        </p:sp>
      </p:grpSp>
      <p:pic>
        <p:nvPicPr>
          <p:cNvPr id="28" name="图片 27" descr="未标题-2.png"/>
          <p:cNvPicPr>
            <a:picLocks noChangeAspect="1"/>
          </p:cNvPicPr>
          <p:nvPr>
            <p:custDataLst>
              <p:tags r:id="rId18"/>
            </p:custDataLst>
          </p:nvPr>
        </p:nvPicPr>
        <p:blipFill>
          <a:blip r:embed="rId19" cstate="print"/>
          <a:stretch>
            <a:fillRect/>
          </a:stretch>
        </p:blipFill>
        <p:spPr>
          <a:xfrm>
            <a:off x="4642485" y="2538095"/>
            <a:ext cx="6851015" cy="1095375"/>
          </a:xfrm>
          <a:prstGeom prst="rect">
            <a:avLst/>
          </a:prstGeom>
        </p:spPr>
      </p:pic>
      <p:pic>
        <p:nvPicPr>
          <p:cNvPr id="29" name="图片 28" descr="未标题-2.png"/>
          <p:cNvPicPr>
            <a:picLocks noChangeAspect="1"/>
          </p:cNvPicPr>
          <p:nvPr>
            <p:custDataLst>
              <p:tags r:id="rId20"/>
            </p:custDataLst>
          </p:nvPr>
        </p:nvPicPr>
        <p:blipFill>
          <a:blip r:embed="rId21" cstate="print"/>
          <a:stretch>
            <a:fillRect/>
          </a:stretch>
        </p:blipFill>
        <p:spPr>
          <a:xfrm>
            <a:off x="4726940" y="3633470"/>
            <a:ext cx="6766560" cy="1095375"/>
          </a:xfrm>
          <a:prstGeom prst="rect">
            <a:avLst/>
          </a:prstGeom>
        </p:spPr>
      </p:pic>
      <p:pic>
        <p:nvPicPr>
          <p:cNvPr id="30" name="图片 29" descr="未标题-2.png"/>
          <p:cNvPicPr>
            <a:picLocks noChangeAspect="1"/>
          </p:cNvPicPr>
          <p:nvPr>
            <p:custDataLst>
              <p:tags r:id="rId22"/>
            </p:custDataLst>
          </p:nvPr>
        </p:nvPicPr>
        <p:blipFill>
          <a:blip r:embed="rId23" cstate="print"/>
          <a:stretch>
            <a:fillRect/>
          </a:stretch>
        </p:blipFill>
        <p:spPr>
          <a:xfrm>
            <a:off x="4653915" y="4728845"/>
            <a:ext cx="6839585" cy="1127760"/>
          </a:xfrm>
          <a:prstGeom prst="rect">
            <a:avLst/>
          </a:prstGeom>
        </p:spPr>
      </p:pic>
      <p:pic>
        <p:nvPicPr>
          <p:cNvPr id="31" name="图片 30" descr="未标题-2.png"/>
          <p:cNvPicPr>
            <a:picLocks noChangeAspect="1"/>
          </p:cNvPicPr>
          <p:nvPr>
            <p:custDataLst>
              <p:tags r:id="rId24"/>
            </p:custDataLst>
          </p:nvPr>
        </p:nvPicPr>
        <p:blipFill>
          <a:blip r:embed="rId25" cstate="print"/>
          <a:stretch>
            <a:fillRect/>
          </a:stretch>
        </p:blipFill>
        <p:spPr>
          <a:xfrm>
            <a:off x="4653915" y="5824220"/>
            <a:ext cx="6839585" cy="1127760"/>
          </a:xfrm>
          <a:prstGeom prst="rect">
            <a:avLst/>
          </a:prstGeom>
        </p:spPr>
      </p:pic>
      <p:sp>
        <p:nvSpPr>
          <p:cNvPr id="32" name="TextBox 20"/>
          <p:cNvSpPr txBox="1"/>
          <p:nvPr>
            <p:custDataLst>
              <p:tags r:id="rId26"/>
            </p:custDataLst>
          </p:nvPr>
        </p:nvSpPr>
        <p:spPr>
          <a:xfrm>
            <a:off x="6118860" y="2633980"/>
            <a:ext cx="4403725" cy="674370"/>
          </a:xfrm>
          <a:prstGeom prst="rect">
            <a:avLst/>
          </a:prstGeom>
          <a:noFill/>
        </p:spPr>
        <p:txBody>
          <a:bodyPr wrap="square" lIns="121917" tIns="60958" rIns="121917" bIns="60958" rtlCol="0">
            <a:spAutoFit/>
          </a:bodyPr>
          <a:lstStyle/>
          <a:p>
            <a:r>
              <a:rPr lang="zh-CN" altLang="en-US" sz="1600" b="1" dirty="0">
                <a:solidFill>
                  <a:srgbClr val="B48800"/>
                </a:solidFill>
                <a:latin typeface="微软雅黑" panose="020B0503020204020204" charset="-122"/>
                <a:ea typeface="微软雅黑" panose="020B0503020204020204" charset="-122"/>
              </a:rPr>
              <a:t>概念功能</a:t>
            </a:r>
            <a:r>
              <a:rPr lang="zh-CN" altLang="en-US" sz="2000" b="1" dirty="0">
                <a:solidFill>
                  <a:srgbClr val="B48800"/>
                </a:solidFill>
                <a:latin typeface="微软雅黑" panose="020B0503020204020204" charset="-122"/>
                <a:ea typeface="微软雅黑" panose="020B0503020204020204" charset="-122"/>
              </a:rPr>
              <a:t>（</a:t>
            </a:r>
            <a:r>
              <a:rPr lang="en-US" altLang="zh-CN" sz="2000" b="1" dirty="0">
                <a:solidFill>
                  <a:srgbClr val="B48800"/>
                </a:solidFill>
                <a:latin typeface="微软雅黑" panose="020B0503020204020204" charset="-122"/>
                <a:ea typeface="微软雅黑" panose="020B0503020204020204" charset="-122"/>
              </a:rPr>
              <a:t>Spread</a:t>
            </a:r>
            <a:r>
              <a:rPr lang="zh-CN" altLang="en-US" sz="2000" b="1" dirty="0">
                <a:solidFill>
                  <a:srgbClr val="B48800"/>
                </a:solidFill>
                <a:latin typeface="微软雅黑" panose="020B0503020204020204" charset="-122"/>
                <a:ea typeface="微软雅黑" panose="020B0503020204020204" charset="-122"/>
              </a:rPr>
              <a:t>）</a:t>
            </a:r>
            <a:r>
              <a:rPr lang="zh-CN" altLang="en-US" sz="1600" b="1" dirty="0">
                <a:solidFill>
                  <a:srgbClr val="B48800"/>
                </a:solidFill>
                <a:latin typeface="微软雅黑" panose="020B0503020204020204" charset="-122"/>
                <a:ea typeface="微软雅黑" panose="020B0503020204020204" charset="-122"/>
              </a:rPr>
              <a:t>：</a:t>
            </a:r>
            <a:endParaRPr lang="zh-CN" altLang="en-US" sz="1600" b="1" dirty="0">
              <a:latin typeface="微软雅黑" panose="020B0503020204020204" charset="-122"/>
              <a:ea typeface="微软雅黑" panose="020B0503020204020204" charset="-122"/>
            </a:endParaRPr>
          </a:p>
          <a:p>
            <a:r>
              <a:rPr lang="zh-CN" altLang="en-US" sz="1600" dirty="0">
                <a:latin typeface="微软雅黑" panose="020B0503020204020204" charset="-122"/>
                <a:ea typeface="微软雅黑" panose="020B0503020204020204" charset="-122"/>
              </a:rPr>
              <a:t> 文化理念的传播，尤其是中华文化</a:t>
            </a:r>
            <a:endParaRPr lang="zh-CN" altLang="en-US" sz="1600" dirty="0">
              <a:latin typeface="微软雅黑" panose="020B0503020204020204" charset="-122"/>
              <a:ea typeface="微软雅黑" panose="020B0503020204020204" charset="-122"/>
            </a:endParaRPr>
          </a:p>
        </p:txBody>
      </p:sp>
      <p:sp>
        <p:nvSpPr>
          <p:cNvPr id="33" name="TextBox 21"/>
          <p:cNvSpPr txBox="1"/>
          <p:nvPr>
            <p:custDataLst>
              <p:tags r:id="rId27"/>
            </p:custDataLst>
          </p:nvPr>
        </p:nvSpPr>
        <p:spPr>
          <a:xfrm>
            <a:off x="6119495" y="3766820"/>
            <a:ext cx="4676775" cy="674370"/>
          </a:xfrm>
          <a:prstGeom prst="rect">
            <a:avLst/>
          </a:prstGeom>
          <a:noFill/>
        </p:spPr>
        <p:txBody>
          <a:bodyPr wrap="square" lIns="121917" tIns="60958" rIns="121917" bIns="60958" rtlCol="0">
            <a:spAutoFit/>
          </a:bodyPr>
          <a:lstStyle/>
          <a:p>
            <a:pPr lvl="0"/>
            <a:r>
              <a:rPr lang="zh-CN" altLang="en-US" sz="1600" b="1" dirty="0">
                <a:solidFill>
                  <a:schemeClr val="accent1">
                    <a:lumMod val="50000"/>
                  </a:schemeClr>
                </a:solidFill>
                <a:latin typeface="微软雅黑" panose="020B0503020204020204" charset="-122"/>
                <a:ea typeface="微软雅黑" panose="020B0503020204020204" charset="-122"/>
              </a:rPr>
              <a:t>概念功能</a:t>
            </a:r>
            <a:r>
              <a:rPr lang="zh-CN" altLang="en-US" sz="2000" b="1" dirty="0">
                <a:solidFill>
                  <a:schemeClr val="accent1">
                    <a:lumMod val="50000"/>
                  </a:schemeClr>
                </a:solidFill>
                <a:latin typeface="微软雅黑" panose="020B0503020204020204" charset="-122"/>
                <a:ea typeface="微软雅黑" panose="020B0503020204020204" charset="-122"/>
              </a:rPr>
              <a:t>（</a:t>
            </a:r>
            <a:r>
              <a:rPr lang="en-US" altLang="zh-CN" sz="2000" b="1" dirty="0">
                <a:solidFill>
                  <a:schemeClr val="accent1">
                    <a:lumMod val="50000"/>
                  </a:schemeClr>
                </a:solidFill>
                <a:latin typeface="微软雅黑" panose="020B0503020204020204" charset="-122"/>
                <a:ea typeface="微软雅黑" panose="020B0503020204020204" charset="-122"/>
              </a:rPr>
              <a:t>Aim</a:t>
            </a:r>
            <a:r>
              <a:rPr lang="zh-CN" altLang="en-US" sz="2000" b="1" dirty="0">
                <a:solidFill>
                  <a:schemeClr val="accent1">
                    <a:lumMod val="50000"/>
                  </a:schemeClr>
                </a:solidFill>
                <a:latin typeface="微软雅黑" panose="020B0503020204020204" charset="-122"/>
                <a:ea typeface="微软雅黑" panose="020B0503020204020204" charset="-122"/>
              </a:rPr>
              <a:t>）</a:t>
            </a:r>
            <a:r>
              <a:rPr lang="zh-CN" altLang="en-US" sz="1600" b="1" dirty="0">
                <a:solidFill>
                  <a:schemeClr val="accent1">
                    <a:lumMod val="50000"/>
                  </a:schemeClr>
                </a:solidFill>
                <a:latin typeface="微软雅黑" panose="020B0503020204020204" charset="-122"/>
                <a:ea typeface="微软雅黑" panose="020B0503020204020204" charset="-122"/>
              </a:rPr>
              <a:t>：</a:t>
            </a:r>
            <a:endParaRPr lang="zh-CN" altLang="en-US" sz="1600" b="1" dirty="0">
              <a:solidFill>
                <a:schemeClr val="accent1">
                  <a:lumMod val="50000"/>
                </a:schemeClr>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主旨（写作目的）贯穿全文，，观点有理有据</a:t>
            </a:r>
            <a:endParaRPr lang="zh-CN" altLang="en-US" sz="2400" dirty="0"/>
          </a:p>
        </p:txBody>
      </p:sp>
      <p:sp>
        <p:nvSpPr>
          <p:cNvPr id="34" name="TextBox 22"/>
          <p:cNvSpPr txBox="1"/>
          <p:nvPr>
            <p:custDataLst>
              <p:tags r:id="rId28"/>
            </p:custDataLst>
          </p:nvPr>
        </p:nvSpPr>
        <p:spPr>
          <a:xfrm>
            <a:off x="6118860" y="4899660"/>
            <a:ext cx="4677410" cy="674370"/>
          </a:xfrm>
          <a:prstGeom prst="rect">
            <a:avLst/>
          </a:prstGeom>
          <a:noFill/>
        </p:spPr>
        <p:txBody>
          <a:bodyPr wrap="square" lIns="121917" tIns="60958" rIns="121917" bIns="60958" rtlCol="0">
            <a:spAutoFit/>
          </a:bodyPr>
          <a:lstStyle/>
          <a:p>
            <a:pPr lvl="0"/>
            <a:r>
              <a:rPr lang="zh-CN" altLang="en-US" sz="1600" b="1" dirty="0">
                <a:solidFill>
                  <a:srgbClr val="0070C0"/>
                </a:solidFill>
                <a:latin typeface="微软雅黑" panose="020B0503020204020204" charset="-122"/>
                <a:ea typeface="微软雅黑" panose="020B0503020204020204" charset="-122"/>
              </a:rPr>
              <a:t>语篇功能</a:t>
            </a:r>
            <a:r>
              <a:rPr lang="zh-CN" altLang="en-US" sz="2000" b="1" dirty="0">
                <a:solidFill>
                  <a:srgbClr val="0070C0"/>
                </a:solidFill>
                <a:latin typeface="微软雅黑" panose="020B0503020204020204" charset="-122"/>
                <a:ea typeface="微软雅黑" panose="020B0503020204020204" charset="-122"/>
              </a:rPr>
              <a:t>（</a:t>
            </a:r>
            <a:r>
              <a:rPr lang="en-US" altLang="zh-CN" sz="2000" b="1" dirty="0">
                <a:solidFill>
                  <a:srgbClr val="0070C0"/>
                </a:solidFill>
                <a:latin typeface="微软雅黑" panose="020B0503020204020204" charset="-122"/>
                <a:ea typeface="微软雅黑" panose="020B0503020204020204" charset="-122"/>
              </a:rPr>
              <a:t>Logic</a:t>
            </a:r>
            <a:r>
              <a:rPr lang="zh-CN" altLang="en-US" sz="2000" b="1" dirty="0">
                <a:solidFill>
                  <a:srgbClr val="0070C0"/>
                </a:solidFill>
                <a:latin typeface="微软雅黑" panose="020B0503020204020204" charset="-122"/>
                <a:ea typeface="微软雅黑" panose="020B0503020204020204" charset="-122"/>
              </a:rPr>
              <a:t>）</a:t>
            </a:r>
            <a:r>
              <a:rPr lang="zh-CN" altLang="en-US" sz="1600" b="1" dirty="0">
                <a:solidFill>
                  <a:srgbClr val="0070C0"/>
                </a:solidFill>
                <a:latin typeface="微软雅黑" panose="020B0503020204020204" charset="-122"/>
                <a:ea typeface="微软雅黑" panose="020B0503020204020204" charset="-122"/>
              </a:rPr>
              <a:t>：</a:t>
            </a:r>
            <a:endParaRPr lang="zh-CN" altLang="en-US" sz="1600" b="1" dirty="0">
              <a:solidFill>
                <a:srgbClr val="0070C0"/>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语篇合理建构，因果拓展要点，语言准确丰富</a:t>
            </a:r>
            <a:endParaRPr lang="zh-CN" altLang="en-US" sz="2400" dirty="0"/>
          </a:p>
        </p:txBody>
      </p:sp>
      <p:sp>
        <p:nvSpPr>
          <p:cNvPr id="35" name="TextBox 23"/>
          <p:cNvSpPr txBox="1"/>
          <p:nvPr>
            <p:custDataLst>
              <p:tags r:id="rId29"/>
            </p:custDataLst>
          </p:nvPr>
        </p:nvSpPr>
        <p:spPr>
          <a:xfrm>
            <a:off x="6051550" y="5936615"/>
            <a:ext cx="4351020" cy="674370"/>
          </a:xfrm>
          <a:prstGeom prst="rect">
            <a:avLst/>
          </a:prstGeom>
          <a:noFill/>
        </p:spPr>
        <p:txBody>
          <a:bodyPr wrap="square" lIns="121917" tIns="60958" rIns="121917" bIns="60958" rtlCol="0">
            <a:spAutoFit/>
          </a:bodyPr>
          <a:lstStyle/>
          <a:p>
            <a:pPr lvl="0"/>
            <a:r>
              <a:rPr lang="zh-CN" altLang="en-US" sz="1600" b="1" dirty="0">
                <a:solidFill>
                  <a:srgbClr val="DB2873"/>
                </a:solidFill>
                <a:latin typeface="微软雅黑" panose="020B0503020204020204" charset="-122"/>
                <a:ea typeface="微软雅黑" panose="020B0503020204020204" charset="-122"/>
              </a:rPr>
              <a:t>交际功能</a:t>
            </a:r>
            <a:r>
              <a:rPr lang="zh-CN" altLang="en-US" sz="2000" b="1" dirty="0">
                <a:solidFill>
                  <a:srgbClr val="DB2873"/>
                </a:solidFill>
                <a:latin typeface="微软雅黑" panose="020B0503020204020204" charset="-122"/>
                <a:ea typeface="微软雅黑" panose="020B0503020204020204" charset="-122"/>
              </a:rPr>
              <a:t>（Empathy）</a:t>
            </a:r>
            <a:r>
              <a:rPr lang="zh-CN" altLang="en-US" sz="1600" b="1" dirty="0">
                <a:solidFill>
                  <a:srgbClr val="DB2873"/>
                </a:solidFill>
                <a:latin typeface="微软雅黑" panose="020B0503020204020204" charset="-122"/>
                <a:ea typeface="微软雅黑" panose="020B0503020204020204" charset="-122"/>
              </a:rPr>
              <a:t>：</a:t>
            </a:r>
            <a:endParaRPr lang="zh-CN" altLang="en-US" sz="1600" b="1" dirty="0">
              <a:solidFill>
                <a:srgbClr val="DB2873"/>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沟通共情共鸣，交际真实得体，情感自信饱满</a:t>
            </a:r>
            <a:endParaRPr lang="zh-CN" altLang="en-US" sz="1600" dirty="0">
              <a:solidFill>
                <a:prstClr val="black"/>
              </a:solidFill>
              <a:latin typeface="微软雅黑" panose="020B0503020204020204" charset="-122"/>
              <a:ea typeface="微软雅黑" panose="020B0503020204020204" charset="-122"/>
            </a:endParaRPr>
          </a:p>
        </p:txBody>
      </p:sp>
      <p:pic>
        <p:nvPicPr>
          <p:cNvPr id="20" name="图片 19"/>
          <p:cNvPicPr/>
          <p:nvPr/>
        </p:nvPicPr>
        <p:blipFill>
          <a:blip r:embed="rId30"/>
          <a:stretch>
            <a:fillRect/>
          </a:stretch>
        </p:blipFill>
        <p:spPr>
          <a:xfrm rot="20100000">
            <a:off x="11104880" y="387985"/>
            <a:ext cx="610235" cy="564515"/>
          </a:xfrm>
          <a:prstGeom prst="rect">
            <a:avLst/>
          </a:prstGeom>
        </p:spPr>
      </p:pic>
      <p:pic>
        <p:nvPicPr>
          <p:cNvPr id="15" name="图片 14"/>
          <p:cNvPicPr/>
          <p:nvPr/>
        </p:nvPicPr>
        <p:blipFill>
          <a:blip r:embed="rId31"/>
          <a:stretch>
            <a:fillRect/>
          </a:stretch>
        </p:blipFill>
        <p:spPr>
          <a:xfrm>
            <a:off x="9906635" y="672465"/>
            <a:ext cx="421005" cy="260350"/>
          </a:xfrm>
          <a:prstGeom prst="rect">
            <a:avLst/>
          </a:prstGeom>
        </p:spPr>
      </p:pic>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900" decel="100000" fill="hold"/>
                                        <p:tgtEl>
                                          <p:spTgt spid="1536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 calcmode="lin" valueType="num">
                                      <p:cBhvr>
                                        <p:cTn id="16" dur="500" fill="hold"/>
                                        <p:tgtEl>
                                          <p:spTgt spid="14"/>
                                        </p:tgtEl>
                                        <p:attrNameLst>
                                          <p:attrName>style.rotation</p:attrName>
                                        </p:attrNameLst>
                                      </p:cBhvr>
                                      <p:tavLst>
                                        <p:tav tm="0">
                                          <p:val>
                                            <p:fltVal val="360"/>
                                          </p:val>
                                        </p:tav>
                                        <p:tav tm="100000">
                                          <p:val>
                                            <p:fltVal val="0"/>
                                          </p:val>
                                        </p:tav>
                                      </p:tavLst>
                                    </p:anim>
                                    <p:animEffect transition="in" filter="fade">
                                      <p:cBhvr>
                                        <p:cTn id="17" dur="500"/>
                                        <p:tgtEl>
                                          <p:spTgt spid="1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32"/>
                                        </p:tgtEl>
                                        <p:attrNameLst>
                                          <p:attrName>style.visibility</p:attrName>
                                        </p:attrNameLst>
                                      </p:cBhvr>
                                      <p:to>
                                        <p:strVal val="visible"/>
                                      </p:to>
                                    </p:set>
                                    <p:anim calcmode="discrete" valueType="clr">
                                      <p:cBhvr override="childStyle">
                                        <p:cTn id="25"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2"/>
                                        </p:tgtEl>
                                        <p:attrNameLst>
                                          <p:attrName>fillcolor</p:attrName>
                                        </p:attrNameLst>
                                      </p:cBhvr>
                                      <p:tavLst>
                                        <p:tav tm="0">
                                          <p:val>
                                            <p:clrVal>
                                              <a:schemeClr val="accent2"/>
                                            </p:clrVal>
                                          </p:val>
                                        </p:tav>
                                        <p:tav tm="50000">
                                          <p:val>
                                            <p:clrVal>
                                              <a:schemeClr val="hlink"/>
                                            </p:clrVal>
                                          </p:val>
                                        </p:tav>
                                      </p:tavLst>
                                    </p:anim>
                                    <p:set>
                                      <p:cBhvr>
                                        <p:cTn id="27" dur="80"/>
                                        <p:tgtEl>
                                          <p:spTgt spid="32"/>
                                        </p:tgtEl>
                                        <p:attrNameLst>
                                          <p:attrName>fill.type</p:attrName>
                                        </p:attrNameLst>
                                      </p:cBhvr>
                                      <p:to>
                                        <p:strVal val="solid"/>
                                      </p:to>
                                    </p:set>
                                  </p:childTnLst>
                                </p:cTn>
                              </p:par>
                            </p:childTnLst>
                          </p:cTn>
                        </p:par>
                        <p:par>
                          <p:cTn id="28" fill="hold">
                            <p:stCondLst>
                              <p:cond delay="2199"/>
                            </p:stCondLst>
                            <p:childTnLst>
                              <p:par>
                                <p:cTn id="29" presetID="49" presetClass="entr" presetSubtype="0" decel="10000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par>
                          <p:cTn id="35" fill="hold">
                            <p:stCondLst>
                              <p:cond delay="2699"/>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par>
                          <p:cTn id="39" fill="hold">
                            <p:stCondLst>
                              <p:cond delay="3199"/>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33"/>
                                        </p:tgtEl>
                                        <p:attrNameLst>
                                          <p:attrName>style.visibility</p:attrName>
                                        </p:attrNameLst>
                                      </p:cBhvr>
                                      <p:to>
                                        <p:strVal val="visible"/>
                                      </p:to>
                                    </p:set>
                                    <p:anim calcmode="discrete" valueType="clr">
                                      <p:cBhvr override="childStyle">
                                        <p:cTn id="42"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3"/>
                                        </p:tgtEl>
                                        <p:attrNameLst>
                                          <p:attrName>fillcolor</p:attrName>
                                        </p:attrNameLst>
                                      </p:cBhvr>
                                      <p:tavLst>
                                        <p:tav tm="0">
                                          <p:val>
                                            <p:clrVal>
                                              <a:schemeClr val="accent2"/>
                                            </p:clrVal>
                                          </p:val>
                                        </p:tav>
                                        <p:tav tm="50000">
                                          <p:val>
                                            <p:clrVal>
                                              <a:schemeClr val="hlink"/>
                                            </p:clrVal>
                                          </p:val>
                                        </p:tav>
                                      </p:tavLst>
                                    </p:anim>
                                    <p:set>
                                      <p:cBhvr>
                                        <p:cTn id="44" dur="80"/>
                                        <p:tgtEl>
                                          <p:spTgt spid="33"/>
                                        </p:tgtEl>
                                        <p:attrNameLst>
                                          <p:attrName>fill.type</p:attrName>
                                        </p:attrNameLst>
                                      </p:cBhvr>
                                      <p:to>
                                        <p:strVal val="solid"/>
                                      </p:to>
                                    </p:set>
                                  </p:childTnLst>
                                </p:cTn>
                              </p:par>
                            </p:childTnLst>
                          </p:cTn>
                        </p:par>
                        <p:par>
                          <p:cTn id="45" fill="hold">
                            <p:stCondLst>
                              <p:cond delay="4440"/>
                            </p:stCondLst>
                            <p:childTnLst>
                              <p:par>
                                <p:cTn id="46" presetID="49" presetClass="entr" presetSubtype="0" decel="100000"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 calcmode="lin" valueType="num">
                                      <p:cBhvr>
                                        <p:cTn id="50" dur="500" fill="hold"/>
                                        <p:tgtEl>
                                          <p:spTgt spid="22"/>
                                        </p:tgtEl>
                                        <p:attrNameLst>
                                          <p:attrName>style.rotation</p:attrName>
                                        </p:attrNameLst>
                                      </p:cBhvr>
                                      <p:tavLst>
                                        <p:tav tm="0">
                                          <p:val>
                                            <p:fltVal val="360"/>
                                          </p:val>
                                        </p:tav>
                                        <p:tav tm="100000">
                                          <p:val>
                                            <p:fltVal val="0"/>
                                          </p:val>
                                        </p:tav>
                                      </p:tavLst>
                                    </p:anim>
                                    <p:animEffect transition="in" filter="fade">
                                      <p:cBhvr>
                                        <p:cTn id="51" dur="500"/>
                                        <p:tgtEl>
                                          <p:spTgt spid="22"/>
                                        </p:tgtEl>
                                      </p:cBhvr>
                                    </p:animEffect>
                                  </p:childTnLst>
                                </p:cTn>
                              </p:par>
                            </p:childTnLst>
                          </p:cTn>
                        </p:par>
                        <p:par>
                          <p:cTn id="52" fill="hold">
                            <p:stCondLst>
                              <p:cond delay="4940"/>
                            </p:stCondLst>
                            <p:childTnLst>
                              <p:par>
                                <p:cTn id="53" presetID="22" presetClass="entr" presetSubtype="8"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par>
                          <p:cTn id="56" fill="hold">
                            <p:stCondLst>
                              <p:cond delay="5440"/>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34"/>
                                        </p:tgtEl>
                                        <p:attrNameLst>
                                          <p:attrName>style.visibility</p:attrName>
                                        </p:attrNameLst>
                                      </p:cBhvr>
                                      <p:to>
                                        <p:strVal val="visible"/>
                                      </p:to>
                                    </p:set>
                                    <p:anim calcmode="discrete" valueType="clr">
                                      <p:cBhvr override="childStyle">
                                        <p:cTn id="59"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34"/>
                                        </p:tgtEl>
                                        <p:attrNameLst>
                                          <p:attrName>fillcolor</p:attrName>
                                        </p:attrNameLst>
                                      </p:cBhvr>
                                      <p:tavLst>
                                        <p:tav tm="0">
                                          <p:val>
                                            <p:clrVal>
                                              <a:schemeClr val="accent2"/>
                                            </p:clrVal>
                                          </p:val>
                                        </p:tav>
                                        <p:tav tm="50000">
                                          <p:val>
                                            <p:clrVal>
                                              <a:schemeClr val="hlink"/>
                                            </p:clrVal>
                                          </p:val>
                                        </p:tav>
                                      </p:tavLst>
                                    </p:anim>
                                    <p:set>
                                      <p:cBhvr>
                                        <p:cTn id="61" dur="80"/>
                                        <p:tgtEl>
                                          <p:spTgt spid="34"/>
                                        </p:tgtEl>
                                        <p:attrNameLst>
                                          <p:attrName>fill.type</p:attrName>
                                        </p:attrNameLst>
                                      </p:cBhvr>
                                      <p:to>
                                        <p:strVal val="solid"/>
                                      </p:to>
                                    </p:set>
                                  </p:childTnLst>
                                </p:cTn>
                              </p:par>
                            </p:childTnLst>
                          </p:cTn>
                        </p:par>
                        <p:par>
                          <p:cTn id="62" fill="hold">
                            <p:stCondLst>
                              <p:cond delay="6759"/>
                            </p:stCondLst>
                            <p:childTnLst>
                              <p:par>
                                <p:cTn id="63" presetID="49" presetClass="entr" presetSubtype="0" decel="10000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 calcmode="lin" valueType="num">
                                      <p:cBhvr>
                                        <p:cTn id="67" dur="500" fill="hold"/>
                                        <p:tgtEl>
                                          <p:spTgt spid="25"/>
                                        </p:tgtEl>
                                        <p:attrNameLst>
                                          <p:attrName>style.rotation</p:attrName>
                                        </p:attrNameLst>
                                      </p:cBhvr>
                                      <p:tavLst>
                                        <p:tav tm="0">
                                          <p:val>
                                            <p:fltVal val="360"/>
                                          </p:val>
                                        </p:tav>
                                        <p:tav tm="100000">
                                          <p:val>
                                            <p:fltVal val="0"/>
                                          </p:val>
                                        </p:tav>
                                      </p:tavLst>
                                    </p:anim>
                                    <p:animEffect transition="in" filter="fade">
                                      <p:cBhvr>
                                        <p:cTn id="68" dur="500"/>
                                        <p:tgtEl>
                                          <p:spTgt spid="25"/>
                                        </p:tgtEl>
                                      </p:cBhvr>
                                    </p:animEffect>
                                  </p:childTnLst>
                                </p:cTn>
                              </p:par>
                            </p:childTnLst>
                          </p:cTn>
                        </p:par>
                        <p:par>
                          <p:cTn id="69" fill="hold">
                            <p:stCondLst>
                              <p:cond delay="7259"/>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7759"/>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35"/>
                                        </p:tgtEl>
                                        <p:attrNameLst>
                                          <p:attrName>style.visibility</p:attrName>
                                        </p:attrNameLst>
                                      </p:cBhvr>
                                      <p:to>
                                        <p:strVal val="visible"/>
                                      </p:to>
                                    </p:set>
                                    <p:anim calcmode="discrete" valueType="clr">
                                      <p:cBhvr override="childStyle">
                                        <p:cTn id="76"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35"/>
                                        </p:tgtEl>
                                        <p:attrNameLst>
                                          <p:attrName>fillcolor</p:attrName>
                                        </p:attrNameLst>
                                      </p:cBhvr>
                                      <p:tavLst>
                                        <p:tav tm="0">
                                          <p:val>
                                            <p:clrVal>
                                              <a:schemeClr val="accent2"/>
                                            </p:clrVal>
                                          </p:val>
                                        </p:tav>
                                        <p:tav tm="50000">
                                          <p:val>
                                            <p:clrVal>
                                              <a:schemeClr val="hlink"/>
                                            </p:clrVal>
                                          </p:val>
                                        </p:tav>
                                      </p:tavLst>
                                    </p:anim>
                                    <p:set>
                                      <p:cBhvr>
                                        <p:cTn id="78" dur="80"/>
                                        <p:tgtEl>
                                          <p:spTgt spid="3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作品介绍</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What+How+Why</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思维导图</a:t>
            </a:r>
            <a:endParaRPr lang="zh-CN" altLang="en-US"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r>
                        <a:rPr lang="zh-CN" altLang="en-US" sz="2000" b="1">
                          <a:solidFill>
                            <a:schemeClr val="tx1"/>
                          </a:solidFill>
                          <a:latin typeface="微软雅黑" panose="020B0503020204020204" charset="-122"/>
                          <a:ea typeface="微软雅黑" panose="020B0503020204020204" charset="-122"/>
                        </a:rPr>
                        <a:t>文化传播</a:t>
                      </a:r>
                      <a:endParaRPr lang="zh-CN" altLang="en-US" sz="2000">
                        <a:solidFill>
                          <a:schemeClr val="tx1"/>
                        </a:solidFill>
                      </a:endParaRPr>
                    </a:p>
                    <a:p>
                      <a:pPr algn="ctr">
                        <a:buNone/>
                      </a:pPr>
                      <a:r>
                        <a:rPr lang="en-US" altLang="zh-CN" sz="2000">
                          <a:solidFill>
                            <a:srgbClr val="002060"/>
                          </a:solidFill>
                        </a:rPr>
                        <a:t>Spread</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主</a:t>
                      </a:r>
                      <a:r>
                        <a:rPr lang="zh-CN" altLang="en-US" sz="2000">
                          <a:solidFill>
                            <a:schemeClr val="tx1"/>
                          </a:solidFill>
                          <a:latin typeface="微软雅黑" panose="020B0503020204020204" charset="-122"/>
                          <a:ea typeface="微软雅黑" panose="020B0503020204020204" charset="-122"/>
                          <a:sym typeface="+mn-ea"/>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     Aim</a:t>
                      </a:r>
                      <a:r>
                        <a:rPr lang="zh-CN" altLang="en-US" sz="2000">
                          <a:noFill/>
                          <a:latin typeface="微软雅黑" panose="020B0503020204020204" charset="-122"/>
                          <a:ea typeface="微软雅黑" panose="020B0503020204020204" charset="-122"/>
                        </a:rPr>
                        <a:t>旨</a:t>
                      </a:r>
                      <a:endParaRPr lang="en-US" altLang="zh-CN" sz="2000">
                        <a:noFill/>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合理建构</a:t>
                      </a:r>
                      <a:endParaRPr lang="zh-CN" altLang="en-US" sz="2000">
                        <a:noFill/>
                        <a:latin typeface="微软雅黑" panose="020B0503020204020204" charset="-122"/>
                        <a:ea typeface="微软雅黑" panose="020B0503020204020204" charset="-122"/>
                      </a:endParaRPr>
                    </a:p>
                    <a:p>
                      <a:pPr algn="ctr">
                        <a:buNone/>
                      </a:pPr>
                      <a:r>
                        <a:rPr lang="en-US" altLang="zh-CN" sz="2000">
                          <a:noFill/>
                          <a:sym typeface="+mn-ea"/>
                        </a:rPr>
                        <a:t>L</a:t>
                      </a:r>
                      <a:r>
                        <a:rPr lang="zh-CN" altLang="en-US" sz="2000">
                          <a:noFill/>
                          <a:sym typeface="+mn-ea"/>
                        </a:rPr>
                        <a:t>ogic</a:t>
                      </a:r>
                      <a:r>
                        <a:rPr lang="en-US" altLang="zh-CN" sz="2000">
                          <a:noFill/>
                          <a:sym typeface="+mn-ea"/>
                        </a:rPr>
                        <a:t>  </a:t>
                      </a:r>
                      <a:endParaRPr lang="en-US" altLang="zh-CN" sz="2000">
                        <a:noFill/>
                        <a:sym typeface="+mn-ea"/>
                      </a:endParaRPr>
                    </a:p>
                  </a:txBody>
                  <a:tcPr marL="121920" marR="121920" marT="60960" marB="60960">
                    <a:solidFill>
                      <a:schemeClr val="tx2">
                        <a:lumMod val="20000"/>
                        <a:lumOff val="80000"/>
                      </a:schemeClr>
                    </a:solidFill>
                  </a:tcPr>
                </a:tc>
                <a:tc>
                  <a:txBody>
                    <a:bodyPr/>
                    <a:p>
                      <a:pPr algn="ctr">
                        <a:buNone/>
                      </a:pPr>
                      <a:r>
                        <a:rPr lang="zh-CN" altLang="en-US" sz="2000">
                          <a:noFill/>
                          <a:latin typeface="微软雅黑" panose="020B0503020204020204" charset="-122"/>
                          <a:ea typeface="微软雅黑" panose="020B0503020204020204" charset="-122"/>
                        </a:rPr>
                        <a:t>共情交际</a:t>
                      </a:r>
                      <a:endParaRPr lang="zh-CN" altLang="en-US" sz="2000">
                        <a:noFill/>
                        <a:latin typeface="微软雅黑" panose="020B0503020204020204" charset="-122"/>
                        <a:ea typeface="微软雅黑" panose="020B0503020204020204" charset="-122"/>
                      </a:endParaRPr>
                    </a:p>
                    <a:p>
                      <a:pPr algn="ctr">
                        <a:buNone/>
                      </a:pPr>
                      <a:r>
                        <a:rPr lang="en-US" altLang="zh-CN" sz="2000">
                          <a:noFill/>
                        </a:rPr>
                        <a:t>Empathy</a:t>
                      </a:r>
                      <a:endParaRPr lang="en-US" altLang="zh-CN" sz="2000">
                        <a:no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554605" cy="1704340"/>
          </a:xfrm>
          <a:prstGeom prst="rect">
            <a:avLst/>
          </a:prstGeom>
        </p:spPr>
      </p:pic>
      <p:grpSp>
        <p:nvGrpSpPr>
          <p:cNvPr id="14" name="组合 13"/>
          <p:cNvGrpSpPr/>
          <p:nvPr/>
        </p:nvGrpSpPr>
        <p:grpSpPr>
          <a:xfrm>
            <a:off x="4475249" y="6025736"/>
            <a:ext cx="1059417" cy="846935"/>
            <a:chOff x="477164" y="1358011"/>
            <a:chExt cx="898272" cy="718110"/>
          </a:xfrm>
        </p:grpSpPr>
        <p:pic>
          <p:nvPicPr>
            <p:cNvPr id="16" name="图片 15" descr="未标题-2.png"/>
            <p:cNvPicPr>
              <a:picLocks noChangeAspect="1"/>
            </p:cNvPicPr>
            <p:nvPr>
              <p:custDataLst>
                <p:tags r:id="rId7"/>
              </p:custDataLst>
            </p:nvPr>
          </p:nvPicPr>
          <p:blipFill>
            <a:blip r:embed="rId8" cstate="print"/>
            <a:stretch>
              <a:fillRect/>
            </a:stretch>
          </p:blipFill>
          <p:spPr>
            <a:xfrm>
              <a:off x="477164" y="1358011"/>
              <a:ext cx="898272" cy="718110"/>
            </a:xfrm>
            <a:prstGeom prst="rect">
              <a:avLst/>
            </a:prstGeom>
          </p:spPr>
        </p:pic>
        <p:sp>
          <p:nvSpPr>
            <p:cNvPr id="17" name="Text Box 70"/>
            <p:cNvSpPr txBox="1">
              <a:spLocks noChangeArrowheads="1"/>
            </p:cNvSpPr>
            <p:nvPr>
              <p:custDataLst>
                <p:tags r:id="rId9"/>
              </p:custDataLst>
            </p:nvPr>
          </p:nvSpPr>
          <p:spPr bwMode="gray">
            <a:xfrm>
              <a:off x="714348" y="1428742"/>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1</a:t>
              </a:r>
              <a:endParaRPr lang="en-US" altLang="zh-CN" sz="3200" kern="0" dirty="0">
                <a:solidFill>
                  <a:srgbClr val="000000"/>
                </a:solidFill>
              </a:endParaRPr>
            </a:p>
          </p:txBody>
        </p:sp>
      </p:grpSp>
      <p:pic>
        <p:nvPicPr>
          <p:cNvPr id="28" name="图片 27" descr="未标题-2.png"/>
          <p:cNvPicPr>
            <a:picLocks noChangeAspect="1"/>
          </p:cNvPicPr>
          <p:nvPr>
            <p:custDataLst>
              <p:tags r:id="rId10"/>
            </p:custDataLst>
          </p:nvPr>
        </p:nvPicPr>
        <p:blipFill>
          <a:blip r:embed="rId11" cstate="print"/>
          <a:stretch>
            <a:fillRect/>
          </a:stretch>
        </p:blipFill>
        <p:spPr>
          <a:xfrm>
            <a:off x="5401945" y="5857240"/>
            <a:ext cx="6851015" cy="1095375"/>
          </a:xfrm>
          <a:prstGeom prst="rect">
            <a:avLst/>
          </a:prstGeom>
        </p:spPr>
      </p:pic>
      <p:sp>
        <p:nvSpPr>
          <p:cNvPr id="32" name="TextBox 20"/>
          <p:cNvSpPr txBox="1"/>
          <p:nvPr>
            <p:custDataLst>
              <p:tags r:id="rId12"/>
            </p:custDataLst>
          </p:nvPr>
        </p:nvSpPr>
        <p:spPr>
          <a:xfrm>
            <a:off x="6878320" y="5953125"/>
            <a:ext cx="4403725" cy="674370"/>
          </a:xfrm>
          <a:prstGeom prst="rect">
            <a:avLst/>
          </a:prstGeom>
          <a:noFill/>
        </p:spPr>
        <p:txBody>
          <a:bodyPr wrap="square" lIns="121917" tIns="60958" rIns="121917" bIns="60958" rtlCol="0">
            <a:spAutoFit/>
          </a:bodyPr>
          <a:lstStyle/>
          <a:p>
            <a:r>
              <a:rPr lang="zh-CN" altLang="en-US" sz="1600" b="1" dirty="0">
                <a:solidFill>
                  <a:srgbClr val="B48800"/>
                </a:solidFill>
                <a:latin typeface="微软雅黑" panose="020B0503020204020204" charset="-122"/>
                <a:ea typeface="微软雅黑" panose="020B0503020204020204" charset="-122"/>
              </a:rPr>
              <a:t>概念功能</a:t>
            </a:r>
            <a:r>
              <a:rPr lang="zh-CN" altLang="en-US" sz="2000" b="1" dirty="0">
                <a:solidFill>
                  <a:srgbClr val="B48800"/>
                </a:solidFill>
                <a:latin typeface="微软雅黑" panose="020B0503020204020204" charset="-122"/>
                <a:ea typeface="微软雅黑" panose="020B0503020204020204" charset="-122"/>
              </a:rPr>
              <a:t>（</a:t>
            </a:r>
            <a:r>
              <a:rPr lang="en-US" altLang="zh-CN" sz="2000" b="1" dirty="0">
                <a:solidFill>
                  <a:srgbClr val="B48800"/>
                </a:solidFill>
                <a:latin typeface="微软雅黑" panose="020B0503020204020204" charset="-122"/>
                <a:ea typeface="微软雅黑" panose="020B0503020204020204" charset="-122"/>
              </a:rPr>
              <a:t>Spread</a:t>
            </a:r>
            <a:r>
              <a:rPr lang="zh-CN" altLang="en-US" sz="2000" b="1" dirty="0">
                <a:solidFill>
                  <a:srgbClr val="B48800"/>
                </a:solidFill>
                <a:latin typeface="微软雅黑" panose="020B0503020204020204" charset="-122"/>
                <a:ea typeface="微软雅黑" panose="020B0503020204020204" charset="-122"/>
              </a:rPr>
              <a:t>）</a:t>
            </a:r>
            <a:r>
              <a:rPr lang="zh-CN" altLang="en-US" sz="1600" b="1" dirty="0">
                <a:solidFill>
                  <a:srgbClr val="B48800"/>
                </a:solidFill>
                <a:latin typeface="微软雅黑" panose="020B0503020204020204" charset="-122"/>
                <a:ea typeface="微软雅黑" panose="020B0503020204020204" charset="-122"/>
              </a:rPr>
              <a:t>：</a:t>
            </a:r>
            <a:endParaRPr lang="zh-CN" altLang="en-US" sz="1600" b="1" dirty="0">
              <a:latin typeface="微软雅黑" panose="020B0503020204020204" charset="-122"/>
              <a:ea typeface="微软雅黑" panose="020B0503020204020204" charset="-122"/>
            </a:endParaRPr>
          </a:p>
          <a:p>
            <a:r>
              <a:rPr lang="zh-CN" altLang="en-US" sz="1600" dirty="0">
                <a:latin typeface="微软雅黑" panose="020B0503020204020204" charset="-122"/>
                <a:ea typeface="微软雅黑" panose="020B0503020204020204" charset="-122"/>
              </a:rPr>
              <a:t> 文化理念的传播，尤其是中华文化</a:t>
            </a:r>
            <a:endParaRPr lang="zh-CN" altLang="en-US" sz="1600" dirty="0">
              <a:latin typeface="微软雅黑" panose="020B0503020204020204" charset="-122"/>
              <a:ea typeface="微软雅黑" panose="020B0503020204020204" charset="-122"/>
            </a:endParaRPr>
          </a:p>
        </p:txBody>
      </p:sp>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9" name="文本框 18"/>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23" name="圆角矩形 22"/>
          <p:cNvSpPr/>
          <p:nvPr/>
        </p:nvSpPr>
        <p:spPr>
          <a:xfrm>
            <a:off x="3027680" y="2153285"/>
            <a:ext cx="2317115" cy="45402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dk1"/>
                </a:solidFill>
                <a:latin typeface="微软雅黑" panose="020B0503020204020204" charset="-122"/>
                <a:ea typeface="微软雅黑" panose="020B0503020204020204" charset="-122"/>
                <a:sym typeface="+mn-ea"/>
              </a:rPr>
              <a:t>Campus Culture</a:t>
            </a:r>
            <a:endParaRPr lang="zh-CN" altLang="en-US"/>
          </a:p>
        </p:txBody>
      </p:sp>
      <p:sp>
        <p:nvSpPr>
          <p:cNvPr id="24" name="圆角矩形 23"/>
          <p:cNvSpPr/>
          <p:nvPr/>
        </p:nvSpPr>
        <p:spPr>
          <a:xfrm>
            <a:off x="2984500" y="3778250"/>
            <a:ext cx="2317115" cy="454025"/>
          </a:xfrm>
          <a:prstGeom prst="roundRect">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Creative Product</a:t>
            </a:r>
            <a:endParaRPr lang="zh-CN" altLang="en-US"/>
          </a:p>
        </p:txBody>
      </p:sp>
      <p:sp>
        <p:nvSpPr>
          <p:cNvPr id="25" name="圆角矩形 24"/>
          <p:cNvSpPr/>
          <p:nvPr/>
        </p:nvSpPr>
        <p:spPr>
          <a:xfrm>
            <a:off x="8441055" y="1702435"/>
            <a:ext cx="3469640" cy="454025"/>
          </a:xfrm>
          <a:prstGeom prst="roundRect">
            <a:avLst/>
          </a:prstGeom>
          <a:solidFill>
            <a:schemeClr val="bg2">
              <a:lumMod val="75000"/>
              <a:alpha val="39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dk1"/>
                </a:solidFill>
                <a:latin typeface="微软雅黑" panose="020B0503020204020204" charset="-122"/>
                <a:ea typeface="微软雅黑" panose="020B0503020204020204" charset="-122"/>
                <a:sym typeface="+mn-ea"/>
              </a:rPr>
              <a:t>history and humanities</a:t>
            </a:r>
            <a:endParaRPr lang="zh-CN" altLang="en-US"/>
          </a:p>
        </p:txBody>
      </p:sp>
      <p:sp>
        <p:nvSpPr>
          <p:cNvPr id="27" name="圆角矩形 26"/>
          <p:cNvSpPr/>
          <p:nvPr/>
        </p:nvSpPr>
        <p:spPr>
          <a:xfrm>
            <a:off x="8441055" y="2482850"/>
            <a:ext cx="3469640" cy="454025"/>
          </a:xfrm>
          <a:prstGeom prst="roundRect">
            <a:avLst/>
          </a:prstGeom>
          <a:solidFill>
            <a:schemeClr val="bg2">
              <a:lumMod val="75000"/>
              <a:alpha val="3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latin typeface="微软雅黑" panose="020B0503020204020204" charset="-122"/>
                <a:ea typeface="微软雅黑" panose="020B0503020204020204" charset="-122"/>
              </a:rPr>
              <a:t>architecture and scenery</a:t>
            </a:r>
            <a:endParaRPr lang="en-US" altLang="zh-CN" b="1">
              <a:solidFill>
                <a:schemeClr val="tx1"/>
              </a:solidFill>
              <a:latin typeface="微软雅黑" panose="020B0503020204020204" charset="-122"/>
              <a:ea typeface="微软雅黑" panose="020B0503020204020204" charset="-122"/>
            </a:endParaRPr>
          </a:p>
        </p:txBody>
      </p:sp>
      <p:sp>
        <p:nvSpPr>
          <p:cNvPr id="30" name="圆角矩形 29"/>
          <p:cNvSpPr/>
          <p:nvPr/>
        </p:nvSpPr>
        <p:spPr>
          <a:xfrm>
            <a:off x="8441055" y="3309620"/>
            <a:ext cx="3469640" cy="454025"/>
          </a:xfrm>
          <a:prstGeom prst="roundRect">
            <a:avLst/>
          </a:prstGeom>
          <a:solidFill>
            <a:srgbClr val="00B0F0">
              <a:alpha val="1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chemeClr val="tx1"/>
                </a:solidFill>
                <a:latin typeface="微软雅黑" panose="020B0503020204020204" charset="-122"/>
                <a:ea typeface="微软雅黑" panose="020B0503020204020204" charset="-122"/>
              </a:rPr>
              <a:t>Chinese traditional </a:t>
            </a:r>
            <a:endParaRPr lang="en-US" altLang="zh-CN" b="1">
              <a:solidFill>
                <a:schemeClr val="tx1"/>
              </a:solidFill>
              <a:latin typeface="微软雅黑" panose="020B0503020204020204" charset="-122"/>
              <a:ea typeface="微软雅黑" panose="020B0503020204020204" charset="-122"/>
            </a:endParaRPr>
          </a:p>
        </p:txBody>
      </p:sp>
      <p:sp>
        <p:nvSpPr>
          <p:cNvPr id="31" name="圆角矩形 30"/>
          <p:cNvSpPr/>
          <p:nvPr/>
        </p:nvSpPr>
        <p:spPr>
          <a:xfrm>
            <a:off x="8441055" y="4027805"/>
            <a:ext cx="3469640" cy="454025"/>
          </a:xfrm>
          <a:prstGeom prst="roundRect">
            <a:avLst/>
          </a:prstGeom>
          <a:solidFill>
            <a:srgbClr val="00B0F0">
              <a:alpha val="1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AI-empowered </a:t>
            </a:r>
            <a:endParaRPr lang="en-US" altLang="zh-CN" b="1">
              <a:solidFill>
                <a:schemeClr val="dk1"/>
              </a:solidFill>
              <a:latin typeface="微软雅黑" panose="020B0503020204020204" charset="-122"/>
              <a:ea typeface="微软雅黑" panose="020B0503020204020204" charset="-122"/>
              <a:sym typeface="+mn-ea"/>
            </a:endParaRPr>
          </a:p>
        </p:txBody>
      </p:sp>
      <p:sp>
        <p:nvSpPr>
          <p:cNvPr id="33" name="加号 32"/>
          <p:cNvSpPr/>
          <p:nvPr/>
        </p:nvSpPr>
        <p:spPr>
          <a:xfrm>
            <a:off x="3840480" y="3037840"/>
            <a:ext cx="377190" cy="310515"/>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圆角矩形 33"/>
          <p:cNvSpPr/>
          <p:nvPr/>
        </p:nvSpPr>
        <p:spPr>
          <a:xfrm>
            <a:off x="8441055" y="4747895"/>
            <a:ext cx="3425190" cy="454025"/>
          </a:xfrm>
          <a:prstGeom prst="roundRect">
            <a:avLst/>
          </a:prstGeom>
          <a:solidFill>
            <a:srgbClr val="FFFF00">
              <a:alpha val="3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students-loved/engaged </a:t>
            </a:r>
            <a:endParaRPr lang="en-US" altLang="zh-CN" b="1">
              <a:solidFill>
                <a:schemeClr val="dk1"/>
              </a:solidFill>
              <a:latin typeface="微软雅黑" panose="020B0503020204020204" charset="-122"/>
              <a:ea typeface="微软雅黑" panose="020B0503020204020204" charset="-122"/>
              <a:sym typeface="+mn-ea"/>
            </a:endParaRPr>
          </a:p>
        </p:txBody>
      </p:sp>
      <p:sp>
        <p:nvSpPr>
          <p:cNvPr id="35" name="加号 34"/>
          <p:cNvSpPr/>
          <p:nvPr/>
        </p:nvSpPr>
        <p:spPr>
          <a:xfrm>
            <a:off x="3762375" y="4639945"/>
            <a:ext cx="377190" cy="310515"/>
          </a:xfrm>
          <a:prstGeom prst="mathPlus">
            <a:avLst/>
          </a:prstGeom>
          <a:solidFill>
            <a:srgbClr val="00B0F0"/>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圆角矩形 35"/>
          <p:cNvSpPr/>
          <p:nvPr/>
        </p:nvSpPr>
        <p:spPr>
          <a:xfrm>
            <a:off x="2984500" y="5238115"/>
            <a:ext cx="2317115" cy="454025"/>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lvl="0">
              <a:lnSpc>
                <a:spcPct val="100000"/>
              </a:lnSpc>
              <a:spcBef>
                <a:spcPct val="0"/>
              </a:spcBef>
              <a:spcAft>
                <a:spcPct val="35000"/>
              </a:spcAft>
            </a:pPr>
            <a:r>
              <a:rPr lang="en-US" altLang="zh-CN" b="1">
                <a:solidFill>
                  <a:schemeClr val="dk1"/>
                </a:solidFill>
                <a:latin typeface="微软雅黑" panose="020B0503020204020204" charset="-122"/>
                <a:ea typeface="微软雅黑" panose="020B0503020204020204" charset="-122"/>
                <a:sym typeface="+mn-ea"/>
              </a:rPr>
              <a:t> Award</a:t>
            </a:r>
            <a:r>
              <a:rPr lang="en-US" altLang="en-US" b="1">
                <a:solidFill>
                  <a:schemeClr val="dk1"/>
                </a:solidFill>
                <a:latin typeface="微软雅黑" panose="020B0503020204020204" charset="-122"/>
                <a:ea typeface="微软雅黑" panose="020B0503020204020204" charset="-122"/>
                <a:sym typeface="+mn-ea"/>
              </a:rPr>
              <a:t>­</a:t>
            </a:r>
            <a:r>
              <a:rPr lang="en-US" altLang="zh-CN" b="1">
                <a:solidFill>
                  <a:schemeClr val="dk1"/>
                </a:solidFill>
                <a:latin typeface="微软雅黑" panose="020B0503020204020204" charset="-122"/>
                <a:ea typeface="微软雅黑" panose="020B0503020204020204" charset="-122"/>
                <a:sym typeface="+mn-ea"/>
              </a:rPr>
              <a:t>winning  </a:t>
            </a:r>
            <a:endParaRPr lang="zh-CN" altLang="en-US"/>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38" name="圆角矩形 37"/>
          <p:cNvSpPr/>
          <p:nvPr/>
        </p:nvSpPr>
        <p:spPr>
          <a:xfrm>
            <a:off x="8441055" y="5506720"/>
            <a:ext cx="3425190" cy="454025"/>
          </a:xfrm>
          <a:prstGeom prst="roundRect">
            <a:avLst/>
          </a:prstGeom>
          <a:solidFill>
            <a:srgbClr val="FFFF00">
              <a:alpha val="3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spcAft>
                <a:spcPct val="35000"/>
              </a:spcAft>
            </a:pPr>
            <a:r>
              <a:rPr lang="en-US" altLang="zh-CN" b="1">
                <a:solidFill>
                  <a:schemeClr val="dk1"/>
                </a:solidFill>
                <a:latin typeface="微软雅黑" panose="020B0503020204020204" charset="-122"/>
                <a:ea typeface="微软雅黑" panose="020B0503020204020204" charset="-122"/>
                <a:sym typeface="+mn-ea"/>
              </a:rPr>
              <a:t>uniqe characteristics</a:t>
            </a:r>
            <a:endParaRPr lang="en-US" altLang="zh-CN" b="1">
              <a:solidFill>
                <a:schemeClr val="dk1"/>
              </a:solidFill>
              <a:latin typeface="微软雅黑" panose="020B0503020204020204" charset="-122"/>
              <a:ea typeface="微软雅黑" panose="020B0503020204020204" charset="-122"/>
              <a:sym typeface="+mn-ea"/>
            </a:endParaRPr>
          </a:p>
        </p:txBody>
      </p:sp>
      <p:sp>
        <p:nvSpPr>
          <p:cNvPr id="39" name="右箭头 38"/>
          <p:cNvSpPr/>
          <p:nvPr/>
        </p:nvSpPr>
        <p:spPr>
          <a:xfrm>
            <a:off x="5459730" y="1859280"/>
            <a:ext cx="3073400" cy="1042035"/>
          </a:xfrm>
          <a:prstGeom prst="rightArrow">
            <a:avLst/>
          </a:prstGeom>
          <a:solidFill>
            <a:schemeClr val="accent1">
              <a:alpha val="42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rgbClr val="C00000"/>
                </a:solidFill>
                <a:latin typeface="Times New Roman" panose="02020603050405020304" charset="0"/>
                <a:cs typeface="Times New Roman" panose="02020603050405020304" charset="0"/>
              </a:rPr>
              <a:t>What</a:t>
            </a:r>
            <a:r>
              <a:rPr lang="en-US" altLang="zh-CN" b="1">
                <a:solidFill>
                  <a:schemeClr val="tx1"/>
                </a:solidFill>
                <a:latin typeface="Times New Roman" panose="02020603050405020304" charset="0"/>
                <a:cs typeface="Times New Roman" panose="02020603050405020304" charset="0"/>
              </a:rPr>
              <a:t>’s the cultural  theme based on campus?</a:t>
            </a:r>
            <a:endParaRPr lang="en-US" altLang="zh-CN" b="1">
              <a:solidFill>
                <a:schemeClr val="tx1"/>
              </a:solidFill>
              <a:latin typeface="Times New Roman" panose="02020603050405020304" charset="0"/>
              <a:cs typeface="Times New Roman" panose="02020603050405020304" charset="0"/>
            </a:endParaRPr>
          </a:p>
        </p:txBody>
      </p:sp>
      <p:sp>
        <p:nvSpPr>
          <p:cNvPr id="40" name="右箭头 39"/>
          <p:cNvSpPr/>
          <p:nvPr/>
        </p:nvSpPr>
        <p:spPr>
          <a:xfrm>
            <a:off x="5459730" y="3547745"/>
            <a:ext cx="2981325" cy="1042035"/>
          </a:xfrm>
          <a:prstGeom prst="rightArrow">
            <a:avLst/>
          </a:prstGeom>
          <a:solidFill>
            <a:srgbClr val="00B0F0">
              <a:alpha val="42000"/>
            </a:srgbClr>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rgbClr val="C00000"/>
                </a:solidFill>
                <a:latin typeface="Times New Roman" panose="02020603050405020304" charset="0"/>
                <a:cs typeface="Times New Roman" panose="02020603050405020304" charset="0"/>
              </a:rPr>
              <a:t>How</a:t>
            </a:r>
            <a:r>
              <a:rPr lang="en-US" altLang="zh-CN" b="1">
                <a:solidFill>
                  <a:schemeClr val="tx1"/>
                </a:solidFill>
                <a:latin typeface="Times New Roman" panose="02020603050405020304" charset="0"/>
                <a:cs typeface="Times New Roman" panose="02020603050405020304" charset="0"/>
              </a:rPr>
              <a:t> to make your product creative?</a:t>
            </a:r>
            <a:endParaRPr lang="en-US" altLang="zh-CN" b="1">
              <a:solidFill>
                <a:schemeClr val="tx1"/>
              </a:solidFill>
              <a:latin typeface="Times New Roman" panose="02020603050405020304" charset="0"/>
              <a:cs typeface="Times New Roman" panose="02020603050405020304" charset="0"/>
            </a:endParaRPr>
          </a:p>
        </p:txBody>
      </p:sp>
      <p:sp>
        <p:nvSpPr>
          <p:cNvPr id="41" name="右箭头 40"/>
          <p:cNvSpPr/>
          <p:nvPr/>
        </p:nvSpPr>
        <p:spPr>
          <a:xfrm>
            <a:off x="5459730" y="4896485"/>
            <a:ext cx="2981325" cy="1042035"/>
          </a:xfrm>
          <a:prstGeom prst="rightArrow">
            <a:avLst/>
          </a:prstGeom>
          <a:solidFill>
            <a:srgbClr val="FFFF00">
              <a:alpha val="57000"/>
            </a:srgbClr>
          </a:solidFill>
          <a:ln>
            <a:solidFill>
              <a:srgbClr val="FFC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b="1">
                <a:solidFill>
                  <a:srgbClr val="C00000"/>
                </a:solidFill>
                <a:latin typeface="Times New Roman" panose="02020603050405020304" charset="0"/>
                <a:cs typeface="Times New Roman" panose="02020603050405020304" charset="0"/>
              </a:rPr>
              <a:t>Why</a:t>
            </a:r>
            <a:r>
              <a:rPr lang="en-US" altLang="zh-CN" b="1">
                <a:solidFill>
                  <a:schemeClr val="tx1"/>
                </a:solidFill>
                <a:latin typeface="Times New Roman" panose="02020603050405020304" charset="0"/>
                <a:cs typeface="Times New Roman" panose="02020603050405020304" charset="0"/>
              </a:rPr>
              <a:t> did your product win the first prize? </a:t>
            </a:r>
            <a:endParaRPr lang="en-US" altLang="zh-CN" b="1">
              <a:solidFill>
                <a:schemeClr val="tx1"/>
              </a:solidFill>
              <a:latin typeface="Times New Roman" panose="02020603050405020304" charset="0"/>
              <a:cs typeface="Times New Roman" panose="02020603050405020304" charset="0"/>
            </a:endParaRPr>
          </a:p>
        </p:txBody>
      </p:sp>
      <p:sp>
        <p:nvSpPr>
          <p:cNvPr id="4" name="文本框 3"/>
          <p:cNvSpPr txBox="1"/>
          <p:nvPr/>
        </p:nvSpPr>
        <p:spPr>
          <a:xfrm>
            <a:off x="611505" y="4052570"/>
            <a:ext cx="103251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5" name="文本框 4"/>
          <p:cNvSpPr txBox="1"/>
          <p:nvPr/>
        </p:nvSpPr>
        <p:spPr>
          <a:xfrm>
            <a:off x="9125585" y="2129155"/>
            <a:ext cx="2156460" cy="368300"/>
          </a:xfrm>
          <a:prstGeom prst="rect">
            <a:avLst/>
          </a:prstGeom>
          <a:noFill/>
        </p:spPr>
        <p:txBody>
          <a:bodyPr wrap="square" rtlCol="0" anchor="t">
            <a:spAutoFit/>
          </a:bodyPr>
          <a:p>
            <a:r>
              <a:rPr lang="zh-CN" altLang="en-US" b="1">
                <a:solidFill>
                  <a:schemeClr val="accent1">
                    <a:lumMod val="50000"/>
                  </a:schemeClr>
                </a:solidFill>
              </a:rPr>
              <a:t>物质文化</a:t>
            </a:r>
            <a:r>
              <a:rPr lang="en-US" altLang="zh-CN" b="1">
                <a:solidFill>
                  <a:schemeClr val="accent1">
                    <a:lumMod val="50000"/>
                  </a:schemeClr>
                </a:solidFill>
              </a:rPr>
              <a:t>+</a:t>
            </a:r>
            <a:r>
              <a:rPr lang="zh-CN" altLang="en-US" b="1">
                <a:solidFill>
                  <a:schemeClr val="accent1">
                    <a:lumMod val="50000"/>
                  </a:schemeClr>
                </a:solidFill>
              </a:rPr>
              <a:t>精神文化</a:t>
            </a:r>
            <a:endParaRPr lang="zh-CN" altLang="en-US" b="1">
              <a:solidFill>
                <a:schemeClr val="accent1">
                  <a:lumMod val="50000"/>
                </a:schemeClr>
              </a:solidFill>
            </a:endParaRPr>
          </a:p>
        </p:txBody>
      </p:sp>
      <p:sp>
        <p:nvSpPr>
          <p:cNvPr id="9" name="文本框 8"/>
          <p:cNvSpPr txBox="1"/>
          <p:nvPr/>
        </p:nvSpPr>
        <p:spPr>
          <a:xfrm>
            <a:off x="9201150" y="3732530"/>
            <a:ext cx="2156460" cy="368300"/>
          </a:xfrm>
          <a:prstGeom prst="rect">
            <a:avLst/>
          </a:prstGeom>
          <a:noFill/>
        </p:spPr>
        <p:txBody>
          <a:bodyPr wrap="square" rtlCol="0" anchor="t">
            <a:spAutoFit/>
          </a:bodyPr>
          <a:p>
            <a:r>
              <a:rPr lang="zh-CN" altLang="en-US" b="1">
                <a:solidFill>
                  <a:srgbClr val="0070C0"/>
                </a:solidFill>
              </a:rPr>
              <a:t>中国传统</a:t>
            </a:r>
            <a:r>
              <a:rPr lang="en-US" altLang="zh-CN" b="1">
                <a:solidFill>
                  <a:srgbClr val="0070C0"/>
                </a:solidFill>
              </a:rPr>
              <a:t>+</a:t>
            </a:r>
            <a:r>
              <a:rPr lang="zh-CN" altLang="en-US" b="1">
                <a:solidFill>
                  <a:srgbClr val="0070C0"/>
                </a:solidFill>
              </a:rPr>
              <a:t>数智赋能</a:t>
            </a:r>
            <a:endParaRPr lang="zh-CN" altLang="en-US" b="1">
              <a:solidFill>
                <a:srgbClr val="0070C0"/>
              </a:solidFill>
            </a:endParaRPr>
          </a:p>
        </p:txBody>
      </p:sp>
      <p:sp>
        <p:nvSpPr>
          <p:cNvPr id="12" name="文本框 11"/>
          <p:cNvSpPr txBox="1"/>
          <p:nvPr/>
        </p:nvSpPr>
        <p:spPr>
          <a:xfrm>
            <a:off x="9125585" y="5201920"/>
            <a:ext cx="2156460" cy="368300"/>
          </a:xfrm>
          <a:prstGeom prst="rect">
            <a:avLst/>
          </a:prstGeom>
          <a:noFill/>
        </p:spPr>
        <p:txBody>
          <a:bodyPr wrap="square" rtlCol="0" anchor="t">
            <a:spAutoFit/>
          </a:bodyPr>
          <a:p>
            <a:r>
              <a:rPr lang="zh-CN" altLang="en-US" b="1">
                <a:solidFill>
                  <a:srgbClr val="B48800"/>
                </a:solidFill>
              </a:rPr>
              <a:t>学生反响</a:t>
            </a:r>
            <a:r>
              <a:rPr lang="en-US" altLang="zh-CN" b="1">
                <a:solidFill>
                  <a:srgbClr val="B48800"/>
                </a:solidFill>
              </a:rPr>
              <a:t>+</a:t>
            </a:r>
            <a:r>
              <a:rPr lang="zh-CN" altLang="en-US" b="1">
                <a:solidFill>
                  <a:srgbClr val="B48800"/>
                </a:solidFill>
              </a:rPr>
              <a:t>凸显特色</a:t>
            </a:r>
            <a:endParaRPr lang="zh-CN" altLang="en-US" b="1">
              <a:solidFill>
                <a:srgbClr val="B48800"/>
              </a:solidFill>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32"/>
                                        </p:tgtEl>
                                        <p:attrNameLst>
                                          <p:attrName>style.visibility</p:attrName>
                                        </p:attrNameLst>
                                      </p:cBhvr>
                                      <p:to>
                                        <p:strVal val="visible"/>
                                      </p:to>
                                    </p:set>
                                    <p:anim calcmode="discrete" valueType="clr">
                                      <p:cBhvr override="childStyle">
                                        <p:cTn id="18"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2"/>
                                        </p:tgtEl>
                                        <p:attrNameLst>
                                          <p:attrName>fillcolor</p:attrName>
                                        </p:attrNameLst>
                                      </p:cBhvr>
                                      <p:tavLst>
                                        <p:tav tm="0">
                                          <p:val>
                                            <p:clrVal>
                                              <a:schemeClr val="accent2"/>
                                            </p:clrVal>
                                          </p:val>
                                        </p:tav>
                                        <p:tav tm="50000">
                                          <p:val>
                                            <p:clrVal>
                                              <a:schemeClr val="hlink"/>
                                            </p:clrVal>
                                          </p:val>
                                        </p:tav>
                                      </p:tavLst>
                                    </p:anim>
                                    <p:set>
                                      <p:cBhvr>
                                        <p:cTn id="20" dur="80"/>
                                        <p:tgtEl>
                                          <p:spTgt spid="32"/>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p:tgtEl>
                                          <p:spTgt spid="23"/>
                                        </p:tgtEl>
                                        <p:attrNameLst>
                                          <p:attrName>ppt_y</p:attrName>
                                        </p:attrNameLst>
                                      </p:cBhvr>
                                      <p:tavLst>
                                        <p:tav tm="0">
                                          <p:val>
                                            <p:strVal val="#ppt_y+#ppt_h*1.125000"/>
                                          </p:val>
                                        </p:tav>
                                        <p:tav tm="100000">
                                          <p:val>
                                            <p:strVal val="#ppt_y"/>
                                          </p:val>
                                        </p:tav>
                                      </p:tavLst>
                                    </p:anim>
                                    <p:animEffect transition="in" filter="wipe(up)">
                                      <p:cBhvr>
                                        <p:cTn id="44" dur="500"/>
                                        <p:tgtEl>
                                          <p:spTgt spid="2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up)">
                                      <p:cBhvr>
                                        <p:cTn id="48" dur="500"/>
                                        <p:tgtEl>
                                          <p:spTgt spid="24"/>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ppt_y</p:attrName>
                                        </p:attrNameLst>
                                      </p:cBhvr>
                                      <p:tavLst>
                                        <p:tav tm="0">
                                          <p:val>
                                            <p:strVal val="#ppt_y+#ppt_h*1.125000"/>
                                          </p:val>
                                        </p:tav>
                                        <p:tav tm="100000">
                                          <p:val>
                                            <p:strVal val="#ppt_y"/>
                                          </p:val>
                                        </p:tav>
                                      </p:tavLst>
                                    </p:anim>
                                    <p:animEffect transition="in" filter="wipe(up)">
                                      <p:cBhvr>
                                        <p:cTn id="52" dur="500"/>
                                        <p:tgtEl>
                                          <p:spTgt spid="33"/>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ppt_y</p:attrName>
                                        </p:attrNameLst>
                                      </p:cBhvr>
                                      <p:tavLst>
                                        <p:tav tm="0">
                                          <p:val>
                                            <p:strVal val="#ppt_y+#ppt_h*1.125000"/>
                                          </p:val>
                                        </p:tav>
                                        <p:tav tm="100000">
                                          <p:val>
                                            <p:strVal val="#ppt_y"/>
                                          </p:val>
                                        </p:tav>
                                      </p:tavLst>
                                    </p:anim>
                                    <p:animEffect transition="in" filter="wipe(up)">
                                      <p:cBhvr>
                                        <p:cTn id="56" dur="500"/>
                                        <p:tgtEl>
                                          <p:spTgt spid="35"/>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p:tgtEl>
                                          <p:spTgt spid="36"/>
                                        </p:tgtEl>
                                        <p:attrNameLst>
                                          <p:attrName>ppt_y</p:attrName>
                                        </p:attrNameLst>
                                      </p:cBhvr>
                                      <p:tavLst>
                                        <p:tav tm="0">
                                          <p:val>
                                            <p:strVal val="#ppt_y+#ppt_h*1.125000"/>
                                          </p:val>
                                        </p:tav>
                                        <p:tav tm="100000">
                                          <p:val>
                                            <p:strVal val="#ppt_y"/>
                                          </p:val>
                                        </p:tav>
                                      </p:tavLst>
                                    </p:anim>
                                    <p:animEffect transition="in" filter="wipe(up)">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ppt_y</p:attrName>
                                        </p:attrNameLst>
                                      </p:cBhvr>
                                      <p:tavLst>
                                        <p:tav tm="0">
                                          <p:val>
                                            <p:strVal val="#ppt_y+#ppt_h*1.125000"/>
                                          </p:val>
                                        </p:tav>
                                        <p:tav tm="100000">
                                          <p:val>
                                            <p:strVal val="#ppt_y"/>
                                          </p:val>
                                        </p:tav>
                                      </p:tavLst>
                                    </p:anim>
                                    <p:animEffect transition="in" filter="wipe(up)">
                                      <p:cBhvr>
                                        <p:cTn id="66" dur="500"/>
                                        <p:tgtEl>
                                          <p:spTgt spid="39"/>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p:tgtEl>
                                          <p:spTgt spid="25"/>
                                        </p:tgtEl>
                                        <p:attrNameLst>
                                          <p:attrName>ppt_y</p:attrName>
                                        </p:attrNameLst>
                                      </p:cBhvr>
                                      <p:tavLst>
                                        <p:tav tm="0">
                                          <p:val>
                                            <p:strVal val="#ppt_y+#ppt_h*1.125000"/>
                                          </p:val>
                                        </p:tav>
                                        <p:tav tm="100000">
                                          <p:val>
                                            <p:strVal val="#ppt_y"/>
                                          </p:val>
                                        </p:tav>
                                      </p:tavLst>
                                    </p:anim>
                                    <p:animEffect transition="in" filter="wipe(up)">
                                      <p:cBhvr>
                                        <p:cTn id="72" dur="500"/>
                                        <p:tgtEl>
                                          <p:spTgt spid="25"/>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p:tgtEl>
                                          <p:spTgt spid="27"/>
                                        </p:tgtEl>
                                        <p:attrNameLst>
                                          <p:attrName>ppt_y</p:attrName>
                                        </p:attrNameLst>
                                      </p:cBhvr>
                                      <p:tavLst>
                                        <p:tav tm="0">
                                          <p:val>
                                            <p:strVal val="#ppt_y+#ppt_h*1.125000"/>
                                          </p:val>
                                        </p:tav>
                                        <p:tav tm="100000">
                                          <p:val>
                                            <p:strVal val="#ppt_y"/>
                                          </p:val>
                                        </p:tav>
                                      </p:tavLst>
                                    </p:anim>
                                    <p:animEffect transition="in" filter="wipe(up)">
                                      <p:cBhvr>
                                        <p:cTn id="76" dur="5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ppt_y</p:attrName>
                                        </p:attrNameLst>
                                      </p:cBhvr>
                                      <p:tavLst>
                                        <p:tav tm="0">
                                          <p:val>
                                            <p:strVal val="#ppt_y+#ppt_h*1.125000"/>
                                          </p:val>
                                        </p:tav>
                                        <p:tav tm="100000">
                                          <p:val>
                                            <p:strVal val="#ppt_y"/>
                                          </p:val>
                                        </p:tav>
                                      </p:tavLst>
                                    </p:anim>
                                    <p:animEffect transition="in" filter="wipe(up)">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ppt_y</p:attrName>
                                        </p:attrNameLst>
                                      </p:cBhvr>
                                      <p:tavLst>
                                        <p:tav tm="0">
                                          <p:val>
                                            <p:strVal val="#ppt_y+#ppt_h*1.125000"/>
                                          </p:val>
                                        </p:tav>
                                        <p:tav tm="100000">
                                          <p:val>
                                            <p:strVal val="#ppt_y"/>
                                          </p:val>
                                        </p:tav>
                                      </p:tavLst>
                                    </p:anim>
                                    <p:animEffect transition="in" filter="wipe(up)">
                                      <p:cBhvr>
                                        <p:cTn id="88" dur="500"/>
                                        <p:tgtEl>
                                          <p:spTgt spid="30"/>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p:tgtEl>
                                          <p:spTgt spid="31"/>
                                        </p:tgtEl>
                                        <p:attrNameLst>
                                          <p:attrName>ppt_y</p:attrName>
                                        </p:attrNameLst>
                                      </p:cBhvr>
                                      <p:tavLst>
                                        <p:tav tm="0">
                                          <p:val>
                                            <p:strVal val="#ppt_y+#ppt_h*1.125000"/>
                                          </p:val>
                                        </p:tav>
                                        <p:tav tm="100000">
                                          <p:val>
                                            <p:strVal val="#ppt_y"/>
                                          </p:val>
                                        </p:tav>
                                      </p:tavLst>
                                    </p:anim>
                                    <p:animEffect transition="in" filter="wipe(up)">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ppt_y</p:attrName>
                                        </p:attrNameLst>
                                      </p:cBhvr>
                                      <p:tavLst>
                                        <p:tav tm="0">
                                          <p:val>
                                            <p:strVal val="#ppt_y+#ppt_h*1.125000"/>
                                          </p:val>
                                        </p:tav>
                                        <p:tav tm="100000">
                                          <p:val>
                                            <p:strVal val="#ppt_y"/>
                                          </p:val>
                                        </p:tav>
                                      </p:tavLst>
                                    </p:anim>
                                    <p:animEffect transition="in" filter="wipe(up)">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500"/>
                                        <p:tgtEl>
                                          <p:spTgt spid="34"/>
                                        </p:tgtEl>
                                        <p:attrNameLst>
                                          <p:attrName>ppt_y</p:attrName>
                                        </p:attrNameLst>
                                      </p:cBhvr>
                                      <p:tavLst>
                                        <p:tav tm="0">
                                          <p:val>
                                            <p:strVal val="#ppt_y+#ppt_h*1.125000"/>
                                          </p:val>
                                        </p:tav>
                                        <p:tav tm="100000">
                                          <p:val>
                                            <p:strVal val="#ppt_y"/>
                                          </p:val>
                                        </p:tav>
                                      </p:tavLst>
                                    </p:anim>
                                    <p:animEffect transition="in" filter="wipe(up)">
                                      <p:cBhvr>
                                        <p:cTn id="104" dur="500"/>
                                        <p:tgtEl>
                                          <p:spTgt spid="34"/>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additive="base">
                                        <p:cTn id="107" dur="500"/>
                                        <p:tgtEl>
                                          <p:spTgt spid="38"/>
                                        </p:tgtEl>
                                        <p:attrNameLst>
                                          <p:attrName>ppt_y</p:attrName>
                                        </p:attrNameLst>
                                      </p:cBhvr>
                                      <p:tavLst>
                                        <p:tav tm="0">
                                          <p:val>
                                            <p:strVal val="#ppt_y+#ppt_h*1.125000"/>
                                          </p:val>
                                        </p:tav>
                                        <p:tav tm="100000">
                                          <p:val>
                                            <p:strVal val="#ppt_y"/>
                                          </p:val>
                                        </p:tav>
                                      </p:tavLst>
                                    </p:anim>
                                    <p:animEffect transition="in" filter="wipe(up)">
                                      <p:cBhvr>
                                        <p:cTn id="108" dur="500"/>
                                        <p:tgtEl>
                                          <p:spTgt spid="38"/>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5"/>
                                        </p:tgtEl>
                                        <p:attrNameLst>
                                          <p:attrName>style.visibility</p:attrName>
                                        </p:attrNameLst>
                                      </p:cBhvr>
                                      <p:to>
                                        <p:strVal val="visible"/>
                                      </p:to>
                                    </p:set>
                                    <p:anim calcmode="lin" valueType="num">
                                      <p:cBhvr additive="base">
                                        <p:cTn id="113" dur="500" fill="hold"/>
                                        <p:tgtEl>
                                          <p:spTgt spid="5"/>
                                        </p:tgtEl>
                                        <p:attrNameLst>
                                          <p:attrName>ppt_x</p:attrName>
                                        </p:attrNameLst>
                                      </p:cBhvr>
                                      <p:tavLst>
                                        <p:tav tm="0">
                                          <p:val>
                                            <p:strVal val="#ppt_x"/>
                                          </p:val>
                                        </p:tav>
                                        <p:tav tm="100000">
                                          <p:val>
                                            <p:strVal val="#ppt_x"/>
                                          </p:val>
                                        </p:tav>
                                      </p:tavLst>
                                    </p:anim>
                                    <p:anim calcmode="lin" valueType="num">
                                      <p:cBhvr additive="base">
                                        <p:cTn id="114" dur="500" fill="hold"/>
                                        <p:tgtEl>
                                          <p:spTgt spid="5"/>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 calcmode="lin" valueType="num">
                                      <p:cBhvr additive="base">
                                        <p:cTn id="117" dur="500" fill="hold"/>
                                        <p:tgtEl>
                                          <p:spTgt spid="9"/>
                                        </p:tgtEl>
                                        <p:attrNameLst>
                                          <p:attrName>ppt_x</p:attrName>
                                        </p:attrNameLst>
                                      </p:cBhvr>
                                      <p:tavLst>
                                        <p:tav tm="0">
                                          <p:val>
                                            <p:strVal val="#ppt_x"/>
                                          </p:val>
                                        </p:tav>
                                        <p:tav tm="100000">
                                          <p:val>
                                            <p:strVal val="#ppt_x"/>
                                          </p:val>
                                        </p:tav>
                                      </p:tavLst>
                                    </p:anim>
                                    <p:anim calcmode="lin" valueType="num">
                                      <p:cBhvr additive="base">
                                        <p:cTn id="118" dur="500" fill="hold"/>
                                        <p:tgtEl>
                                          <p:spTgt spid="9"/>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ppt_x"/>
                                          </p:val>
                                        </p:tav>
                                        <p:tav tm="100000">
                                          <p:val>
                                            <p:strVal val="#ppt_x"/>
                                          </p:val>
                                        </p:tav>
                                      </p:tavLst>
                                    </p:anim>
                                    <p:anim calcmode="lin" valueType="num">
                                      <p:cBhvr additive="base">
                                        <p:cTn id="1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 grpId="0" animBg="1"/>
      <p:bldP spid="19" grpId="0" bldLvl="0" animBg="1"/>
      <p:bldP spid="11" grpId="1" animBg="1"/>
      <p:bldP spid="19" grpId="1" animBg="1"/>
      <p:bldP spid="23" grpId="0" bldLvl="0" animBg="1"/>
      <p:bldP spid="24" grpId="0" bldLvl="0" animBg="1"/>
      <p:bldP spid="33" grpId="0" bldLvl="0" animBg="1"/>
      <p:bldP spid="23" grpId="1" animBg="1"/>
      <p:bldP spid="24" grpId="1" animBg="1"/>
      <p:bldP spid="33" grpId="1" animBg="1"/>
      <p:bldP spid="35" grpId="0" bldLvl="0" animBg="1"/>
      <p:bldP spid="35" grpId="1" animBg="1"/>
      <p:bldP spid="36" grpId="0" bldLvl="0" animBg="1"/>
      <p:bldP spid="36" grpId="1" animBg="1"/>
      <p:bldP spid="37" grpId="0" bldLvl="0" animBg="1"/>
      <p:bldP spid="37" grpId="1" animBg="1"/>
      <p:bldP spid="39" grpId="0" bldLvl="0" animBg="1"/>
      <p:bldP spid="39" grpId="1" animBg="1"/>
      <p:bldP spid="25" grpId="0" bldLvl="0" animBg="1"/>
      <p:bldP spid="27" grpId="0" bldLvl="0" animBg="1"/>
      <p:bldP spid="25" grpId="1" animBg="1"/>
      <p:bldP spid="27" grpId="1" animBg="1"/>
      <p:bldP spid="40" grpId="0" bldLvl="0" animBg="1"/>
      <p:bldP spid="40" grpId="1" animBg="1"/>
      <p:bldP spid="30" grpId="0" bldLvl="0" animBg="1"/>
      <p:bldP spid="31" grpId="0" bldLvl="0" animBg="1"/>
      <p:bldP spid="30" grpId="1" animBg="1"/>
      <p:bldP spid="31" grpId="1" animBg="1"/>
      <p:bldP spid="34" grpId="0" bldLvl="0" animBg="1"/>
      <p:bldP spid="38" grpId="0" bldLvl="0" animBg="1"/>
      <p:bldP spid="34" grpId="1" animBg="1"/>
      <p:bldP spid="38" grpId="1" animBg="1"/>
      <p:bldP spid="41" grpId="0" bldLvl="0" animBg="1"/>
      <p:bldP spid="41" grpId="1" animBg="1"/>
      <p:bldP spid="4" grpId="0" bldLvl="0" animBg="1"/>
      <p:bldP spid="4" grpId="1" animBg="1"/>
      <p:bldP spid="5" grpId="0"/>
      <p:bldP spid="5" grpId="1"/>
      <p:bldP spid="9" grpId="0"/>
      <p:bldP spid="9"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作品介绍</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grpSp>
        <p:nvGrpSpPr>
          <p:cNvPr id="18" name="组合 17"/>
          <p:cNvGrpSpPr/>
          <p:nvPr/>
        </p:nvGrpSpPr>
        <p:grpSpPr>
          <a:xfrm>
            <a:off x="4607329" y="6015498"/>
            <a:ext cx="1059417" cy="846935"/>
            <a:chOff x="500034" y="2214560"/>
            <a:chExt cx="898272" cy="718110"/>
          </a:xfrm>
        </p:grpSpPr>
        <p:pic>
          <p:nvPicPr>
            <p:cNvPr id="19" name="图片 18" descr="未标题-2.png"/>
            <p:cNvPicPr>
              <a:picLocks noChangeAspect="1"/>
            </p:cNvPicPr>
            <p:nvPr>
              <p:custDataLst>
                <p:tags r:id="rId7"/>
              </p:custDataLst>
            </p:nvPr>
          </p:nvPicPr>
          <p:blipFill>
            <a:blip r:embed="rId8" cstate="print"/>
            <a:stretch>
              <a:fillRect/>
            </a:stretch>
          </p:blipFill>
          <p:spPr>
            <a:xfrm>
              <a:off x="500034" y="2214560"/>
              <a:ext cx="898272" cy="718110"/>
            </a:xfrm>
            <a:prstGeom prst="rect">
              <a:avLst/>
            </a:prstGeom>
          </p:spPr>
        </p:pic>
        <p:sp>
          <p:nvSpPr>
            <p:cNvPr id="21" name="Text Box 70"/>
            <p:cNvSpPr txBox="1">
              <a:spLocks noChangeArrowheads="1"/>
            </p:cNvSpPr>
            <p:nvPr>
              <p:custDataLst>
                <p:tags r:id="rId9"/>
              </p:custDataLst>
            </p:nvPr>
          </p:nvSpPr>
          <p:spPr bwMode="gray">
            <a:xfrm>
              <a:off x="714348" y="2285998"/>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2</a:t>
              </a:r>
              <a:endParaRPr lang="en-US" altLang="zh-CN" sz="3200" kern="0" dirty="0">
                <a:solidFill>
                  <a:srgbClr val="000000"/>
                </a:solidFill>
              </a:endParaRPr>
            </a:p>
          </p:txBody>
        </p:sp>
      </p:grpSp>
      <p:pic>
        <p:nvPicPr>
          <p:cNvPr id="29" name="图片 28" descr="未标题-2.png"/>
          <p:cNvPicPr>
            <a:picLocks noChangeAspect="1"/>
          </p:cNvPicPr>
          <p:nvPr>
            <p:custDataLst>
              <p:tags r:id="rId10"/>
            </p:custDataLst>
          </p:nvPr>
        </p:nvPicPr>
        <p:blipFill>
          <a:blip r:embed="rId11" cstate="print"/>
          <a:stretch>
            <a:fillRect/>
          </a:stretch>
        </p:blipFill>
        <p:spPr>
          <a:xfrm>
            <a:off x="5618480" y="5847080"/>
            <a:ext cx="6766560" cy="1095375"/>
          </a:xfrm>
          <a:prstGeom prst="rect">
            <a:avLst/>
          </a:prstGeom>
        </p:spPr>
      </p:pic>
      <p:sp>
        <p:nvSpPr>
          <p:cNvPr id="33" name="TextBox 21"/>
          <p:cNvSpPr txBox="1"/>
          <p:nvPr>
            <p:custDataLst>
              <p:tags r:id="rId12"/>
            </p:custDataLst>
          </p:nvPr>
        </p:nvSpPr>
        <p:spPr>
          <a:xfrm>
            <a:off x="7011035" y="5980430"/>
            <a:ext cx="4676775" cy="674370"/>
          </a:xfrm>
          <a:prstGeom prst="rect">
            <a:avLst/>
          </a:prstGeom>
          <a:noFill/>
        </p:spPr>
        <p:txBody>
          <a:bodyPr wrap="square" lIns="121917" tIns="60958" rIns="121917" bIns="60958" rtlCol="0">
            <a:spAutoFit/>
          </a:bodyPr>
          <a:lstStyle/>
          <a:p>
            <a:pPr lvl="0"/>
            <a:r>
              <a:rPr lang="zh-CN" altLang="en-US" sz="1600" b="1" dirty="0">
                <a:solidFill>
                  <a:schemeClr val="accent1">
                    <a:lumMod val="50000"/>
                  </a:schemeClr>
                </a:solidFill>
                <a:latin typeface="微软雅黑" panose="020B0503020204020204" charset="-122"/>
                <a:ea typeface="微软雅黑" panose="020B0503020204020204" charset="-122"/>
              </a:rPr>
              <a:t>概念功能</a:t>
            </a:r>
            <a:r>
              <a:rPr lang="zh-CN" altLang="en-US" sz="2000" b="1" dirty="0">
                <a:solidFill>
                  <a:schemeClr val="accent1">
                    <a:lumMod val="50000"/>
                  </a:schemeClr>
                </a:solidFill>
                <a:latin typeface="微软雅黑" panose="020B0503020204020204" charset="-122"/>
                <a:ea typeface="微软雅黑" panose="020B0503020204020204" charset="-122"/>
              </a:rPr>
              <a:t>（</a:t>
            </a:r>
            <a:r>
              <a:rPr lang="en-US" altLang="zh-CN" sz="2000" b="1" dirty="0">
                <a:solidFill>
                  <a:schemeClr val="accent1">
                    <a:lumMod val="50000"/>
                  </a:schemeClr>
                </a:solidFill>
                <a:latin typeface="微软雅黑" panose="020B0503020204020204" charset="-122"/>
                <a:ea typeface="微软雅黑" panose="020B0503020204020204" charset="-122"/>
              </a:rPr>
              <a:t>Aim</a:t>
            </a:r>
            <a:r>
              <a:rPr lang="zh-CN" altLang="en-US" sz="2000" b="1" dirty="0">
                <a:solidFill>
                  <a:schemeClr val="accent1">
                    <a:lumMod val="50000"/>
                  </a:schemeClr>
                </a:solidFill>
                <a:latin typeface="微软雅黑" panose="020B0503020204020204" charset="-122"/>
                <a:ea typeface="微软雅黑" panose="020B0503020204020204" charset="-122"/>
              </a:rPr>
              <a:t>）</a:t>
            </a:r>
            <a:r>
              <a:rPr lang="zh-CN" altLang="en-US" sz="1600" b="1" dirty="0">
                <a:solidFill>
                  <a:schemeClr val="accent1">
                    <a:lumMod val="50000"/>
                  </a:schemeClr>
                </a:solidFill>
                <a:latin typeface="微软雅黑" panose="020B0503020204020204" charset="-122"/>
                <a:ea typeface="微软雅黑" panose="020B0503020204020204" charset="-122"/>
              </a:rPr>
              <a:t>：</a:t>
            </a:r>
            <a:endParaRPr lang="zh-CN" altLang="en-US" sz="1600" b="1" dirty="0">
              <a:solidFill>
                <a:schemeClr val="accent1">
                  <a:lumMod val="50000"/>
                </a:schemeClr>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主旨（写作目的）贯穿全文，，观点有理有据</a:t>
            </a:r>
            <a:endParaRPr lang="zh-CN" altLang="en-US" sz="2400" dirty="0"/>
          </a:p>
        </p:txBody>
      </p:sp>
      <p:sp>
        <p:nvSpPr>
          <p:cNvPr id="4" name="文本框 3"/>
          <p:cNvSpPr txBox="1"/>
          <p:nvPr/>
        </p:nvSpPr>
        <p:spPr>
          <a:xfrm>
            <a:off x="2955290" y="1692910"/>
            <a:ext cx="9105265" cy="4523105"/>
          </a:xfrm>
          <a:prstGeom prst="rect">
            <a:avLst/>
          </a:prstGeom>
          <a:noFill/>
        </p:spPr>
        <p:txBody>
          <a:bodyPr wrap="square" rtlCol="0" anchor="t">
            <a:spAutoFit/>
          </a:bodyPr>
          <a:p>
            <a:r>
              <a:rPr lang="en-US" altLang="zh-CN" sz="2400"/>
              <a:t>    </a:t>
            </a:r>
            <a:r>
              <a:rPr lang="zh-CN" altLang="en-US" sz="2400"/>
              <a:t>我精心制作了一系列</a:t>
            </a:r>
            <a:r>
              <a:rPr lang="zh-CN" altLang="en-US" sz="2400" u="sng"/>
              <a:t>明信片</a:t>
            </a:r>
            <a:r>
              <a:rPr lang="en-US" altLang="zh-CN" sz="2400"/>
              <a:t>/</a:t>
            </a:r>
            <a:r>
              <a:rPr lang="zh-CN" altLang="en-US" sz="2400"/>
              <a:t>精致的</a:t>
            </a:r>
            <a:r>
              <a:rPr lang="zh-CN" altLang="en-US" sz="2400" u="sng"/>
              <a:t>瓷器茶杯</a:t>
            </a:r>
            <a:r>
              <a:rPr lang="zh-CN" altLang="en-US" sz="2400"/>
              <a:t>，以定格我们学校的一些精彩瞬间。其中展示了一些独特的地标或独特的建筑，这为学生和校友提供了一份有意义的纪念品，能唤起他们最美好的回忆。除了展示我们的校训外，每张明信片</a:t>
            </a:r>
            <a:r>
              <a:rPr lang="en-US" altLang="zh-CN" sz="2400"/>
              <a:t>/</a:t>
            </a:r>
            <a:r>
              <a:rPr lang="zh-CN" altLang="en-US" sz="2400"/>
              <a:t>茶杯还捕捉到了一个特别的场景，生动地描绘出了学生们竞争与合作的精神。</a:t>
            </a:r>
            <a:endParaRPr lang="zh-CN" altLang="en-US" sz="2400"/>
          </a:p>
          <a:p>
            <a:r>
              <a:rPr lang="zh-CN" altLang="en-US" sz="2400"/>
              <a:t> </a:t>
            </a:r>
            <a:r>
              <a:rPr lang="en-US" altLang="zh-CN" sz="2400"/>
              <a:t>   </a:t>
            </a:r>
            <a:r>
              <a:rPr lang="en-US" altLang="zh-CN" sz="2400">
                <a:latin typeface="Times New Roman" panose="02020603050405020304" charset="0"/>
                <a:cs typeface="Times New Roman" panose="02020603050405020304" charset="0"/>
              </a:rPr>
              <a:t>I</a:t>
            </a:r>
            <a:r>
              <a:rPr lang="en-US" altLang="zh-CN" sz="2400">
                <a:highlight>
                  <a:srgbClr val="00FFFF"/>
                </a:highlight>
                <a:latin typeface="Times New Roman" panose="02020603050405020304" charset="0"/>
                <a:cs typeface="Times New Roman" panose="02020603050405020304" charset="0"/>
              </a:rPr>
              <a:t> elaborately create</a:t>
            </a:r>
            <a:r>
              <a:rPr lang="en-US" altLang="zh-CN" sz="2400">
                <a:latin typeface="Times New Roman" panose="02020603050405020304" charset="0"/>
                <a:cs typeface="Times New Roman" panose="02020603050405020304" charset="0"/>
              </a:rPr>
              <a:t> a series of </a:t>
            </a:r>
            <a:r>
              <a:rPr lang="en-US" altLang="zh-CN" sz="2400" u="sng">
                <a:latin typeface="Times New Roman" panose="02020603050405020304" charset="0"/>
                <a:cs typeface="Times New Roman" panose="02020603050405020304" charset="0"/>
              </a:rPr>
              <a:t>postcards</a:t>
            </a:r>
            <a:r>
              <a:rPr lang="en-US" altLang="zh-CN" sz="2400">
                <a:latin typeface="Times New Roman" panose="02020603050405020304" charset="0"/>
                <a:cs typeface="Times New Roman" panose="02020603050405020304" charset="0"/>
              </a:rPr>
              <a:t>/ delicate </a:t>
            </a:r>
            <a:r>
              <a:rPr lang="en-US" altLang="zh-CN" sz="2400" u="sng">
                <a:latin typeface="Times New Roman" panose="02020603050405020304" charset="0"/>
                <a:cs typeface="Times New Roman" panose="02020603050405020304" charset="0"/>
              </a:rPr>
              <a:t>chinese tea cup</a:t>
            </a:r>
            <a:r>
              <a:rPr lang="en-US" altLang="zh-CN" sz="2400">
                <a:latin typeface="Times New Roman" panose="02020603050405020304" charset="0"/>
                <a:cs typeface="Times New Roman" panose="02020603050405020304" charset="0"/>
              </a:rPr>
              <a:t> to </a:t>
            </a:r>
            <a:r>
              <a:rPr lang="en-US" altLang="zh-CN" sz="2400">
                <a:highlight>
                  <a:srgbClr val="00FFFF"/>
                </a:highlight>
                <a:latin typeface="Times New Roman" panose="02020603050405020304" charset="0"/>
                <a:cs typeface="Times New Roman" panose="02020603050405020304" charset="0"/>
              </a:rPr>
              <a:t>freeze some stunning moments </a:t>
            </a:r>
            <a:r>
              <a:rPr lang="en-US" altLang="zh-CN" sz="2400">
                <a:highlight>
                  <a:srgbClr val="00FF00"/>
                </a:highlight>
                <a:latin typeface="Times New Roman" panose="02020603050405020304" charset="0"/>
                <a:cs typeface="Times New Roman" panose="02020603050405020304" charset="0"/>
              </a:rPr>
              <a:t>of our school</a:t>
            </a:r>
            <a:r>
              <a:rPr lang="en-US" altLang="zh-CN" sz="2400">
                <a:latin typeface="Times New Roman" panose="02020603050405020304" charset="0"/>
                <a:cs typeface="Times New Roman" panose="02020603050405020304" charset="0"/>
              </a:rPr>
              <a:t>. Some distinct landmarks or </a:t>
            </a:r>
            <a:r>
              <a:rPr lang="en-US" altLang="zh-CN" sz="2400">
                <a:highlight>
                  <a:srgbClr val="00FF00"/>
                </a:highlight>
                <a:latin typeface="Times New Roman" panose="02020603050405020304" charset="0"/>
                <a:cs typeface="Times New Roman" panose="02020603050405020304" charset="0"/>
              </a:rPr>
              <a:t>unique buildings</a:t>
            </a:r>
            <a:r>
              <a:rPr lang="en-US" altLang="zh-CN" sz="2400">
                <a:latin typeface="Times New Roman" panose="02020603050405020304" charset="0"/>
                <a:cs typeface="Times New Roman" panose="02020603050405020304" charset="0"/>
              </a:rPr>
              <a:t> are presented, making it </a:t>
            </a:r>
            <a:r>
              <a:rPr lang="en-US" altLang="zh-CN" sz="2400">
                <a:highlight>
                  <a:srgbClr val="00FFFF"/>
                </a:highlight>
                <a:latin typeface="Times New Roman" panose="02020603050405020304" charset="0"/>
                <a:cs typeface="Times New Roman" panose="02020603050405020304" charset="0"/>
              </a:rPr>
              <a:t>a meaningful reminder</a:t>
            </a:r>
            <a:r>
              <a:rPr lang="en-US" altLang="zh-CN" sz="2400">
                <a:latin typeface="Times New Roman" panose="02020603050405020304" charset="0"/>
                <a:cs typeface="Times New Roman" panose="02020603050405020304" charset="0"/>
              </a:rPr>
              <a:t> for </a:t>
            </a:r>
            <a:r>
              <a:rPr lang="en-US" altLang="zh-CN" sz="2400">
                <a:highlight>
                  <a:srgbClr val="00FF00"/>
                </a:highlight>
                <a:latin typeface="Times New Roman" panose="02020603050405020304" charset="0"/>
                <a:cs typeface="Times New Roman" panose="02020603050405020304" charset="0"/>
              </a:rPr>
              <a:t>students and </a:t>
            </a:r>
            <a:r>
              <a:rPr lang="en-US" altLang="zh-CN" sz="2400">
                <a:highlight>
                  <a:srgbClr val="00FF00"/>
                </a:highlight>
                <a:latin typeface="Times New Roman" panose="02020603050405020304" charset="0"/>
                <a:cs typeface="Times New Roman" panose="02020603050405020304" charset="0"/>
                <a:sym typeface="+mn-ea"/>
              </a:rPr>
              <a:t>alumni</a:t>
            </a:r>
            <a:r>
              <a:rPr lang="en-US" altLang="zh-CN" sz="2400">
                <a:latin typeface="Times New Roman" panose="02020603050405020304" charset="0"/>
                <a:cs typeface="Times New Roman" panose="02020603050405020304" charset="0"/>
                <a:sym typeface="+mn-ea"/>
              </a:rPr>
              <a:t> to </a:t>
            </a:r>
            <a:r>
              <a:rPr lang="en-US" altLang="zh-CN" sz="2400">
                <a:highlight>
                  <a:srgbClr val="FFFF00"/>
                </a:highlight>
                <a:latin typeface="Times New Roman" panose="02020603050405020304" charset="0"/>
                <a:cs typeface="Times New Roman" panose="02020603050405020304" charset="0"/>
                <a:sym typeface="+mn-ea"/>
              </a:rPr>
              <a:t>evoke fondest memories</a:t>
            </a:r>
            <a:r>
              <a:rPr lang="en-US" altLang="zh-CN" sz="2400">
                <a:highlight>
                  <a:srgbClr val="00FFFF"/>
                </a:highlight>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I</a:t>
            </a:r>
            <a:r>
              <a:rPr lang="en-US" altLang="zh-CN" sz="2400">
                <a:latin typeface="Times New Roman" panose="02020603050405020304" charset="0"/>
                <a:cs typeface="Times New Roman" panose="02020603050405020304" charset="0"/>
                <a:sym typeface="+mn-ea"/>
              </a:rPr>
              <a:t>n addition to </a:t>
            </a:r>
            <a:r>
              <a:rPr lang="en-US" altLang="zh-CN" sz="2400">
                <a:highlight>
                  <a:srgbClr val="00FF00"/>
                </a:highlight>
                <a:latin typeface="Times New Roman" panose="02020603050405020304" charset="0"/>
                <a:cs typeface="Times New Roman" panose="02020603050405020304" charset="0"/>
                <a:sym typeface="+mn-ea"/>
              </a:rPr>
              <a:t>featuring our school motto</a:t>
            </a:r>
            <a:r>
              <a:rPr lang="en-US" altLang="zh-CN"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rPr>
              <a:t> each postcard/cup </a:t>
            </a:r>
            <a:r>
              <a:rPr lang="en-US" altLang="zh-CN" sz="2400">
                <a:highlight>
                  <a:srgbClr val="00FFFF"/>
                </a:highlight>
                <a:latin typeface="Times New Roman" panose="02020603050405020304" charset="0"/>
                <a:cs typeface="Times New Roman" panose="02020603050405020304" charset="0"/>
              </a:rPr>
              <a:t>captures a special scene</a:t>
            </a:r>
            <a:r>
              <a:rPr lang="en-US" altLang="zh-CN" sz="2400">
                <a:latin typeface="Times New Roman" panose="02020603050405020304" charset="0"/>
                <a:cs typeface="Times New Roman" panose="02020603050405020304" charset="0"/>
              </a:rPr>
              <a:t> that paints the most vivid portrait of</a:t>
            </a:r>
            <a:r>
              <a:rPr lang="en-US" altLang="zh-CN" sz="2400">
                <a:highlight>
                  <a:srgbClr val="00FF00"/>
                </a:highlight>
                <a:latin typeface="Times New Roman" panose="02020603050405020304" charset="0"/>
                <a:cs typeface="Times New Roman" panose="02020603050405020304" charset="0"/>
              </a:rPr>
              <a:t> the students’</a:t>
            </a:r>
            <a:r>
              <a:rPr lang="en-US" altLang="en-US" sz="2400">
                <a:latin typeface="Times New Roman" panose="02020603050405020304" charset="0"/>
                <a:cs typeface="Times New Roman" panose="02020603050405020304" charset="0"/>
              </a:rPr>
              <a:t> </a:t>
            </a:r>
            <a:r>
              <a:rPr lang="en-US" altLang="zh-CN" sz="2400">
                <a:highlight>
                  <a:srgbClr val="FFFF00"/>
                </a:highlight>
                <a:latin typeface="Times New Roman" panose="02020603050405020304" charset="0"/>
                <a:cs typeface="Times New Roman" panose="02020603050405020304" charset="0"/>
              </a:rPr>
              <a:t>competitive and cooperative spirits</a:t>
            </a:r>
            <a:r>
              <a:rPr lang="en-US" altLang="zh-CN" sz="2400">
                <a:latin typeface="Times New Roman" panose="02020603050405020304" charset="0"/>
                <a:cs typeface="Times New Roman" panose="02020603050405020304" charset="0"/>
              </a:rPr>
              <a:t>. </a:t>
            </a:r>
            <a:endParaRPr lang="zh-CN" altLang="en-US" sz="2400">
              <a:latin typeface="Times New Roman" panose="02020603050405020304" charset="0"/>
              <a:cs typeface="Times New Roman" panose="02020603050405020304" charset="0"/>
            </a:endParaRPr>
          </a:p>
        </p:txBody>
      </p:sp>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5" name="文本框 4"/>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2" name="文本框 11"/>
          <p:cNvSpPr txBox="1"/>
          <p:nvPr/>
        </p:nvSpPr>
        <p:spPr>
          <a:xfrm>
            <a:off x="611505" y="4052570"/>
            <a:ext cx="103251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33"/>
                                        </p:tgtEl>
                                        <p:attrNameLst>
                                          <p:attrName>style.visibility</p:attrName>
                                        </p:attrNameLst>
                                      </p:cBhvr>
                                      <p:to>
                                        <p:strVal val="visible"/>
                                      </p:to>
                                    </p:set>
                                    <p:anim calcmode="discrete" valueType="clr">
                                      <p:cBhvr override="childStyle">
                                        <p:cTn id="1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3"/>
                                        </p:tgtEl>
                                        <p:attrNameLst>
                                          <p:attrName>fillcolor</p:attrName>
                                        </p:attrNameLst>
                                      </p:cBhvr>
                                      <p:tavLst>
                                        <p:tav tm="0">
                                          <p:val>
                                            <p:clrVal>
                                              <a:schemeClr val="accent2"/>
                                            </p:clrVal>
                                          </p:val>
                                        </p:tav>
                                        <p:tav tm="50000">
                                          <p:val>
                                            <p:clrVal>
                                              <a:schemeClr val="hlink"/>
                                            </p:clrVal>
                                          </p:val>
                                        </p:tav>
                                      </p:tavLst>
                                    </p:anim>
                                    <p:set>
                                      <p:cBhvr>
                                        <p:cTn id="2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1" animBg="1"/>
      <p:bldP spid="5" grpId="1" animBg="1"/>
      <p:bldP spid="37" grpId="1" animBg="1"/>
      <p:bldP spid="1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作品介绍</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grpSp>
        <p:nvGrpSpPr>
          <p:cNvPr id="18" name="组合 17"/>
          <p:cNvGrpSpPr/>
          <p:nvPr/>
        </p:nvGrpSpPr>
        <p:grpSpPr>
          <a:xfrm>
            <a:off x="4607329" y="6015498"/>
            <a:ext cx="1059417" cy="846935"/>
            <a:chOff x="500034" y="2214560"/>
            <a:chExt cx="898272" cy="718110"/>
          </a:xfrm>
        </p:grpSpPr>
        <p:pic>
          <p:nvPicPr>
            <p:cNvPr id="19" name="图片 18" descr="未标题-2.png"/>
            <p:cNvPicPr>
              <a:picLocks noChangeAspect="1"/>
            </p:cNvPicPr>
            <p:nvPr>
              <p:custDataLst>
                <p:tags r:id="rId7"/>
              </p:custDataLst>
            </p:nvPr>
          </p:nvPicPr>
          <p:blipFill>
            <a:blip r:embed="rId8" cstate="print"/>
            <a:stretch>
              <a:fillRect/>
            </a:stretch>
          </p:blipFill>
          <p:spPr>
            <a:xfrm>
              <a:off x="500034" y="2214560"/>
              <a:ext cx="898272" cy="718110"/>
            </a:xfrm>
            <a:prstGeom prst="rect">
              <a:avLst/>
            </a:prstGeom>
          </p:spPr>
        </p:pic>
        <p:sp>
          <p:nvSpPr>
            <p:cNvPr id="21" name="Text Box 70"/>
            <p:cNvSpPr txBox="1">
              <a:spLocks noChangeArrowheads="1"/>
            </p:cNvSpPr>
            <p:nvPr>
              <p:custDataLst>
                <p:tags r:id="rId9"/>
              </p:custDataLst>
            </p:nvPr>
          </p:nvSpPr>
          <p:spPr bwMode="gray">
            <a:xfrm>
              <a:off x="714348" y="2285998"/>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2</a:t>
              </a:r>
              <a:endParaRPr lang="en-US" altLang="zh-CN" sz="3200" kern="0" dirty="0">
                <a:solidFill>
                  <a:srgbClr val="000000"/>
                </a:solidFill>
              </a:endParaRPr>
            </a:p>
          </p:txBody>
        </p:sp>
      </p:grpSp>
      <p:pic>
        <p:nvPicPr>
          <p:cNvPr id="29" name="图片 28" descr="未标题-2.png"/>
          <p:cNvPicPr>
            <a:picLocks noChangeAspect="1"/>
          </p:cNvPicPr>
          <p:nvPr>
            <p:custDataLst>
              <p:tags r:id="rId10"/>
            </p:custDataLst>
          </p:nvPr>
        </p:nvPicPr>
        <p:blipFill>
          <a:blip r:embed="rId11" cstate="print"/>
          <a:stretch>
            <a:fillRect/>
          </a:stretch>
        </p:blipFill>
        <p:spPr>
          <a:xfrm>
            <a:off x="5618480" y="5847080"/>
            <a:ext cx="6766560" cy="1095375"/>
          </a:xfrm>
          <a:prstGeom prst="rect">
            <a:avLst/>
          </a:prstGeom>
        </p:spPr>
      </p:pic>
      <p:sp>
        <p:nvSpPr>
          <p:cNvPr id="33" name="TextBox 21"/>
          <p:cNvSpPr txBox="1"/>
          <p:nvPr>
            <p:custDataLst>
              <p:tags r:id="rId12"/>
            </p:custDataLst>
          </p:nvPr>
        </p:nvSpPr>
        <p:spPr>
          <a:xfrm>
            <a:off x="7011035" y="5980430"/>
            <a:ext cx="4676775" cy="674370"/>
          </a:xfrm>
          <a:prstGeom prst="rect">
            <a:avLst/>
          </a:prstGeom>
          <a:noFill/>
        </p:spPr>
        <p:txBody>
          <a:bodyPr wrap="square" lIns="121917" tIns="60958" rIns="121917" bIns="60958" rtlCol="0">
            <a:spAutoFit/>
          </a:bodyPr>
          <a:lstStyle/>
          <a:p>
            <a:pPr lvl="0"/>
            <a:r>
              <a:rPr lang="zh-CN" altLang="en-US" sz="1600" b="1" dirty="0">
                <a:solidFill>
                  <a:schemeClr val="accent1">
                    <a:lumMod val="50000"/>
                  </a:schemeClr>
                </a:solidFill>
                <a:latin typeface="微软雅黑" panose="020B0503020204020204" charset="-122"/>
                <a:ea typeface="微软雅黑" panose="020B0503020204020204" charset="-122"/>
              </a:rPr>
              <a:t>概念功能</a:t>
            </a:r>
            <a:r>
              <a:rPr lang="zh-CN" altLang="en-US" sz="2000" b="1" dirty="0">
                <a:solidFill>
                  <a:schemeClr val="accent1">
                    <a:lumMod val="50000"/>
                  </a:schemeClr>
                </a:solidFill>
                <a:latin typeface="微软雅黑" panose="020B0503020204020204" charset="-122"/>
                <a:ea typeface="微软雅黑" panose="020B0503020204020204" charset="-122"/>
              </a:rPr>
              <a:t>（</a:t>
            </a:r>
            <a:r>
              <a:rPr lang="en-US" altLang="zh-CN" sz="2000" b="1" dirty="0">
                <a:solidFill>
                  <a:schemeClr val="accent1">
                    <a:lumMod val="50000"/>
                  </a:schemeClr>
                </a:solidFill>
                <a:latin typeface="微软雅黑" panose="020B0503020204020204" charset="-122"/>
                <a:ea typeface="微软雅黑" panose="020B0503020204020204" charset="-122"/>
              </a:rPr>
              <a:t>Aim</a:t>
            </a:r>
            <a:r>
              <a:rPr lang="zh-CN" altLang="en-US" sz="2000" b="1" dirty="0">
                <a:solidFill>
                  <a:schemeClr val="accent1">
                    <a:lumMod val="50000"/>
                  </a:schemeClr>
                </a:solidFill>
                <a:latin typeface="微软雅黑" panose="020B0503020204020204" charset="-122"/>
                <a:ea typeface="微软雅黑" panose="020B0503020204020204" charset="-122"/>
              </a:rPr>
              <a:t>）</a:t>
            </a:r>
            <a:r>
              <a:rPr lang="zh-CN" altLang="en-US" sz="1600" b="1" dirty="0">
                <a:solidFill>
                  <a:schemeClr val="accent1">
                    <a:lumMod val="50000"/>
                  </a:schemeClr>
                </a:solidFill>
                <a:latin typeface="微软雅黑" panose="020B0503020204020204" charset="-122"/>
                <a:ea typeface="微软雅黑" panose="020B0503020204020204" charset="-122"/>
              </a:rPr>
              <a:t>：</a:t>
            </a:r>
            <a:endParaRPr lang="zh-CN" altLang="en-US" sz="1600" b="1" dirty="0">
              <a:solidFill>
                <a:schemeClr val="accent1">
                  <a:lumMod val="50000"/>
                </a:schemeClr>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主旨（写作目的）贯穿全文，，观点有理有据</a:t>
            </a:r>
            <a:endParaRPr lang="zh-CN" altLang="en-US" sz="2400" dirty="0"/>
          </a:p>
        </p:txBody>
      </p:sp>
      <p:sp>
        <p:nvSpPr>
          <p:cNvPr id="4" name="文本框 3"/>
          <p:cNvSpPr txBox="1"/>
          <p:nvPr/>
        </p:nvSpPr>
        <p:spPr>
          <a:xfrm>
            <a:off x="3027680" y="1774825"/>
            <a:ext cx="8922385" cy="4215765"/>
          </a:xfrm>
          <a:prstGeom prst="rect">
            <a:avLst/>
          </a:prstGeom>
          <a:noFill/>
        </p:spPr>
        <p:txBody>
          <a:bodyPr wrap="square" rtlCol="0" anchor="t">
            <a:spAutoFit/>
          </a:bodyPr>
          <a:p>
            <a:r>
              <a:rPr lang="en-US" altLang="zh-CN" sz="2000"/>
              <a:t>   </a:t>
            </a:r>
            <a:r>
              <a:rPr lang="zh-CN" altLang="en-US" sz="2000">
                <a:latin typeface="Times New Roman" panose="02020603050405020304" charset="0"/>
                <a:cs typeface="Times New Roman" panose="02020603050405020304" charset="0"/>
              </a:rPr>
              <a:t>希望通过这个设计能时刻提醒大家珍惜在校的每一分钟，我设计了一个</a:t>
            </a:r>
            <a:r>
              <a:rPr lang="zh-CN" altLang="en-US" sz="2000" u="sng">
                <a:latin typeface="Times New Roman" panose="02020603050405020304" charset="0"/>
                <a:cs typeface="Times New Roman" panose="02020603050405020304" charset="0"/>
              </a:rPr>
              <a:t>闪存盘</a:t>
            </a:r>
            <a:r>
              <a:rPr lang="zh-CN" altLang="en-US"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sym typeface="+mn-ea"/>
              </a:rPr>
              <a:t>外形仿照我们学校的图书馆，生动地展现了我们对阅读和知识的热爱。仔细瞧瞧，您会发现它做工精细，</a:t>
            </a:r>
            <a:r>
              <a:rPr lang="zh-CN" altLang="en-US" sz="2000">
                <a:latin typeface="Times New Roman" panose="02020603050405020304" charset="0"/>
                <a:cs typeface="Times New Roman" panose="02020603050405020304" charset="0"/>
              </a:rPr>
              <a:t>还融入了许多中国元素的细节，比如中国结、红灯笼以及书籍上的帆船图案</a:t>
            </a:r>
            <a:r>
              <a:rPr lang="en-US" altLang="zh-CN" sz="2000">
                <a:latin typeface="Times New Roman" panose="02020603050405020304" charset="0"/>
                <a:cs typeface="Times New Roman" panose="02020603050405020304" charset="0"/>
              </a:rPr>
              <a:t>  </a:t>
            </a:r>
            <a:r>
              <a:rPr lang="zh-CN" altLang="en-US" sz="2000">
                <a:latin typeface="Times New Roman" panose="02020603050405020304" charset="0"/>
                <a:cs typeface="Times New Roman" panose="02020603050405020304" charset="0"/>
              </a:rPr>
              <a:t>，让每一位学生通过日常使用都能感受到校园的温暖氛围。</a:t>
            </a:r>
            <a:endParaRPr lang="zh-CN" altLang="en-US"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H</a:t>
            </a:r>
            <a:r>
              <a:rPr lang="en-US" altLang="zh-CN" sz="2400">
                <a:latin typeface="Times New Roman" panose="02020603050405020304" charset="0"/>
                <a:cs typeface="Times New Roman" panose="02020603050405020304" charset="0"/>
                <a:sym typeface="+mn-ea"/>
              </a:rPr>
              <a:t>oping to serve as a </a:t>
            </a:r>
            <a:r>
              <a:rPr lang="en-US" altLang="zh-CN" sz="2400">
                <a:highlight>
                  <a:srgbClr val="00FFFF"/>
                </a:highlight>
                <a:latin typeface="Times New Roman" panose="02020603050405020304" charset="0"/>
                <a:cs typeface="Times New Roman" panose="02020603050405020304" charset="0"/>
                <a:sym typeface="+mn-ea"/>
              </a:rPr>
              <a:t>constant reminder</a:t>
            </a:r>
            <a:r>
              <a:rPr lang="en-US" altLang="zh-CN" sz="2400">
                <a:latin typeface="Times New Roman" panose="02020603050405020304" charset="0"/>
                <a:cs typeface="Times New Roman" panose="02020603050405020304" charset="0"/>
                <a:sym typeface="+mn-ea"/>
              </a:rPr>
              <a:t> to </a:t>
            </a:r>
            <a:r>
              <a:rPr lang="en-US" altLang="zh-CN" sz="2400">
                <a:highlight>
                  <a:srgbClr val="FFFF00"/>
                </a:highlight>
                <a:latin typeface="Times New Roman" panose="02020603050405020304" charset="0"/>
                <a:cs typeface="Times New Roman" panose="02020603050405020304" charset="0"/>
                <a:sym typeface="+mn-ea"/>
              </a:rPr>
              <a:t>value every minute</a:t>
            </a:r>
            <a:r>
              <a:rPr lang="en-US" altLang="zh-CN" sz="2400">
                <a:latin typeface="Times New Roman" panose="02020603050405020304" charset="0"/>
                <a:cs typeface="Times New Roman" panose="02020603050405020304" charset="0"/>
                <a:sym typeface="+mn-ea"/>
              </a:rPr>
              <a:t> </a:t>
            </a:r>
            <a:r>
              <a:rPr lang="en-US" altLang="zh-CN" sz="2400">
                <a:highlight>
                  <a:srgbClr val="00FF00"/>
                </a:highlight>
                <a:latin typeface="Times New Roman" panose="02020603050405020304" charset="0"/>
                <a:cs typeface="Times New Roman" panose="02020603050405020304" charset="0"/>
                <a:sym typeface="+mn-ea"/>
              </a:rPr>
              <a:t>in our school life</a:t>
            </a:r>
            <a:r>
              <a:rPr lang="en-US" altLang="zh-CN" sz="2400">
                <a:latin typeface="Times New Roman" panose="02020603050405020304" charset="0"/>
                <a:cs typeface="Times New Roman" panose="02020603050405020304" charset="0"/>
                <a:sym typeface="+mn-ea"/>
              </a:rPr>
              <a:t>, I </a:t>
            </a:r>
            <a:r>
              <a:rPr lang="en-US" altLang="zh-CN" sz="2400">
                <a:highlight>
                  <a:srgbClr val="00FFFF"/>
                </a:highlight>
                <a:latin typeface="Times New Roman" panose="02020603050405020304" charset="0"/>
                <a:cs typeface="Times New Roman" panose="02020603050405020304" charset="0"/>
                <a:sym typeface="+mn-ea"/>
              </a:rPr>
              <a:t>designed</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a flash disk, taking the shape of </a:t>
            </a:r>
            <a:r>
              <a:rPr lang="en-US" altLang="zh-CN" sz="2400">
                <a:highlight>
                  <a:srgbClr val="00FF00"/>
                </a:highlight>
                <a:latin typeface="Times New Roman" panose="02020603050405020304" charset="0"/>
                <a:cs typeface="Times New Roman" panose="02020603050405020304" charset="0"/>
              </a:rPr>
              <a:t>our school’s library</a:t>
            </a:r>
            <a:r>
              <a:rPr lang="en-US" altLang="zh-CN" sz="2400">
                <a:latin typeface="Times New Roman" panose="02020603050405020304" charset="0"/>
                <a:cs typeface="Times New Roman" panose="02020603050405020304" charset="0"/>
              </a:rPr>
              <a:t>, which vividly represents </a:t>
            </a:r>
            <a:r>
              <a:rPr lang="en-US" altLang="zh-CN" sz="2400">
                <a:highlight>
                  <a:srgbClr val="FFFF00"/>
                </a:highlight>
                <a:latin typeface="Times New Roman" panose="02020603050405020304" charset="0"/>
                <a:cs typeface="Times New Roman" panose="02020603050405020304" charset="0"/>
              </a:rPr>
              <a:t>our passion for reading and knowledge</a:t>
            </a:r>
            <a:r>
              <a:rPr lang="en-US" altLang="zh-CN" sz="2400">
                <a:latin typeface="Times New Roman" panose="02020603050405020304" charset="0"/>
                <a:cs typeface="Times New Roman" panose="02020603050405020304" charset="0"/>
              </a:rPr>
              <a:t>. Take a closer look, and you will notice </a:t>
            </a:r>
            <a:r>
              <a:rPr lang="en-US" altLang="zh-CN" sz="2400">
                <a:highlight>
                  <a:srgbClr val="00FFFF"/>
                </a:highlight>
                <a:latin typeface="Times New Roman" panose="02020603050405020304" charset="0"/>
                <a:cs typeface="Times New Roman" panose="02020603050405020304" charset="0"/>
              </a:rPr>
              <a:t>how delicate it is with many Chinese elements details integrated</a:t>
            </a:r>
            <a:r>
              <a:rPr lang="en-US" altLang="zh-CN" sz="2400">
                <a:latin typeface="Times New Roman" panose="02020603050405020304" charset="0"/>
                <a:cs typeface="Times New Roman" panose="02020603050405020304" charset="0"/>
              </a:rPr>
              <a:t>, such as </a:t>
            </a:r>
            <a:r>
              <a:rPr lang="en-US" altLang="zh-CN" sz="2400">
                <a:highlight>
                  <a:srgbClr val="00FFFF"/>
                </a:highlight>
                <a:latin typeface="Times New Roman" panose="02020603050405020304" charset="0"/>
                <a:cs typeface="Times New Roman" panose="02020603050405020304" charset="0"/>
              </a:rPr>
              <a:t>Chinese knots, red lanterns and sailboats of books</a:t>
            </a:r>
            <a:r>
              <a:rPr lang="en-US" altLang="zh-CN" sz="2400">
                <a:latin typeface="Times New Roman" panose="02020603050405020304" charset="0"/>
                <a:cs typeface="Times New Roman" panose="02020603050405020304" charset="0"/>
              </a:rPr>
              <a:t>, making </a:t>
            </a:r>
            <a:r>
              <a:rPr lang="en-US" altLang="zh-CN" sz="2400">
                <a:highlight>
                  <a:srgbClr val="00FF00"/>
                </a:highlight>
                <a:latin typeface="Times New Roman" panose="02020603050405020304" charset="0"/>
                <a:cs typeface="Times New Roman" panose="02020603050405020304" charset="0"/>
              </a:rPr>
              <a:t>every student </a:t>
            </a:r>
            <a:r>
              <a:rPr lang="en-US" altLang="zh-CN" sz="2400">
                <a:highlight>
                  <a:srgbClr val="FFFF00"/>
                </a:highlight>
                <a:latin typeface="Times New Roman" panose="02020603050405020304" charset="0"/>
                <a:cs typeface="Times New Roman" panose="02020603050405020304" charset="0"/>
              </a:rPr>
              <a:t>feel the warmth of campus through daily use</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5" name="文本框 4"/>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2" name="文本框 11"/>
          <p:cNvSpPr txBox="1"/>
          <p:nvPr/>
        </p:nvSpPr>
        <p:spPr>
          <a:xfrm>
            <a:off x="611505" y="4052570"/>
            <a:ext cx="103251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33"/>
                                        </p:tgtEl>
                                        <p:attrNameLst>
                                          <p:attrName>style.visibility</p:attrName>
                                        </p:attrNameLst>
                                      </p:cBhvr>
                                      <p:to>
                                        <p:strVal val="visible"/>
                                      </p:to>
                                    </p:set>
                                    <p:anim calcmode="discrete" valueType="clr">
                                      <p:cBhvr override="childStyle">
                                        <p:cTn id="1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3"/>
                                        </p:tgtEl>
                                        <p:attrNameLst>
                                          <p:attrName>fillcolor</p:attrName>
                                        </p:attrNameLst>
                                      </p:cBhvr>
                                      <p:tavLst>
                                        <p:tav tm="0">
                                          <p:val>
                                            <p:clrVal>
                                              <a:schemeClr val="accent2"/>
                                            </p:clrVal>
                                          </p:val>
                                        </p:tav>
                                        <p:tav tm="50000">
                                          <p:val>
                                            <p:clrVal>
                                              <a:schemeClr val="hlink"/>
                                            </p:clrVal>
                                          </p:val>
                                        </p:tav>
                                      </p:tavLst>
                                    </p:anim>
                                    <p:set>
                                      <p:cBhvr>
                                        <p:cTn id="2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作品介绍</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658110" cy="1704340"/>
          </a:xfrm>
          <a:prstGeom prst="rect">
            <a:avLst/>
          </a:prstGeom>
        </p:spPr>
      </p:pic>
      <p:grpSp>
        <p:nvGrpSpPr>
          <p:cNvPr id="18" name="组合 17"/>
          <p:cNvGrpSpPr/>
          <p:nvPr/>
        </p:nvGrpSpPr>
        <p:grpSpPr>
          <a:xfrm>
            <a:off x="4607329" y="6015498"/>
            <a:ext cx="1059417" cy="846935"/>
            <a:chOff x="500034" y="2214560"/>
            <a:chExt cx="898272" cy="718110"/>
          </a:xfrm>
        </p:grpSpPr>
        <p:pic>
          <p:nvPicPr>
            <p:cNvPr id="19" name="图片 18" descr="未标题-2.png"/>
            <p:cNvPicPr>
              <a:picLocks noChangeAspect="1"/>
            </p:cNvPicPr>
            <p:nvPr>
              <p:custDataLst>
                <p:tags r:id="rId7"/>
              </p:custDataLst>
            </p:nvPr>
          </p:nvPicPr>
          <p:blipFill>
            <a:blip r:embed="rId8" cstate="print"/>
            <a:stretch>
              <a:fillRect/>
            </a:stretch>
          </p:blipFill>
          <p:spPr>
            <a:xfrm>
              <a:off x="500034" y="2214560"/>
              <a:ext cx="898272" cy="718110"/>
            </a:xfrm>
            <a:prstGeom prst="rect">
              <a:avLst/>
            </a:prstGeom>
          </p:spPr>
        </p:pic>
        <p:sp>
          <p:nvSpPr>
            <p:cNvPr id="21" name="Text Box 70"/>
            <p:cNvSpPr txBox="1">
              <a:spLocks noChangeArrowheads="1"/>
            </p:cNvSpPr>
            <p:nvPr>
              <p:custDataLst>
                <p:tags r:id="rId9"/>
              </p:custDataLst>
            </p:nvPr>
          </p:nvSpPr>
          <p:spPr bwMode="gray">
            <a:xfrm>
              <a:off x="714348" y="2285998"/>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2</a:t>
              </a:r>
              <a:endParaRPr lang="en-US" altLang="zh-CN" sz="3200" kern="0" dirty="0">
                <a:solidFill>
                  <a:srgbClr val="000000"/>
                </a:solidFill>
              </a:endParaRPr>
            </a:p>
          </p:txBody>
        </p:sp>
      </p:grpSp>
      <p:pic>
        <p:nvPicPr>
          <p:cNvPr id="29" name="图片 28" descr="未标题-2.png"/>
          <p:cNvPicPr>
            <a:picLocks noChangeAspect="1"/>
          </p:cNvPicPr>
          <p:nvPr>
            <p:custDataLst>
              <p:tags r:id="rId10"/>
            </p:custDataLst>
          </p:nvPr>
        </p:nvPicPr>
        <p:blipFill>
          <a:blip r:embed="rId11" cstate="print"/>
          <a:stretch>
            <a:fillRect/>
          </a:stretch>
        </p:blipFill>
        <p:spPr>
          <a:xfrm>
            <a:off x="5618480" y="5847080"/>
            <a:ext cx="6766560" cy="1095375"/>
          </a:xfrm>
          <a:prstGeom prst="rect">
            <a:avLst/>
          </a:prstGeom>
        </p:spPr>
      </p:pic>
      <p:sp>
        <p:nvSpPr>
          <p:cNvPr id="33" name="TextBox 21"/>
          <p:cNvSpPr txBox="1"/>
          <p:nvPr>
            <p:custDataLst>
              <p:tags r:id="rId12"/>
            </p:custDataLst>
          </p:nvPr>
        </p:nvSpPr>
        <p:spPr>
          <a:xfrm>
            <a:off x="7011035" y="5980430"/>
            <a:ext cx="4676775" cy="674370"/>
          </a:xfrm>
          <a:prstGeom prst="rect">
            <a:avLst/>
          </a:prstGeom>
          <a:noFill/>
        </p:spPr>
        <p:txBody>
          <a:bodyPr wrap="square" lIns="121917" tIns="60958" rIns="121917" bIns="60958" rtlCol="0">
            <a:spAutoFit/>
          </a:bodyPr>
          <a:lstStyle/>
          <a:p>
            <a:pPr lvl="0"/>
            <a:r>
              <a:rPr lang="zh-CN" altLang="en-US" sz="1600" b="1" dirty="0">
                <a:solidFill>
                  <a:schemeClr val="accent1">
                    <a:lumMod val="50000"/>
                  </a:schemeClr>
                </a:solidFill>
                <a:latin typeface="微软雅黑" panose="020B0503020204020204" charset="-122"/>
                <a:ea typeface="微软雅黑" panose="020B0503020204020204" charset="-122"/>
              </a:rPr>
              <a:t>概念功能</a:t>
            </a:r>
            <a:r>
              <a:rPr lang="zh-CN" altLang="en-US" sz="2000" b="1" dirty="0">
                <a:solidFill>
                  <a:schemeClr val="accent1">
                    <a:lumMod val="50000"/>
                  </a:schemeClr>
                </a:solidFill>
                <a:latin typeface="微软雅黑" panose="020B0503020204020204" charset="-122"/>
                <a:ea typeface="微软雅黑" panose="020B0503020204020204" charset="-122"/>
              </a:rPr>
              <a:t>（</a:t>
            </a:r>
            <a:r>
              <a:rPr lang="en-US" altLang="zh-CN" sz="2000" b="1" dirty="0">
                <a:solidFill>
                  <a:schemeClr val="accent1">
                    <a:lumMod val="50000"/>
                  </a:schemeClr>
                </a:solidFill>
                <a:latin typeface="微软雅黑" panose="020B0503020204020204" charset="-122"/>
                <a:ea typeface="微软雅黑" panose="020B0503020204020204" charset="-122"/>
              </a:rPr>
              <a:t>Aim</a:t>
            </a:r>
            <a:r>
              <a:rPr lang="zh-CN" altLang="en-US" sz="2000" b="1" dirty="0">
                <a:solidFill>
                  <a:schemeClr val="accent1">
                    <a:lumMod val="50000"/>
                  </a:schemeClr>
                </a:solidFill>
                <a:latin typeface="微软雅黑" panose="020B0503020204020204" charset="-122"/>
                <a:ea typeface="微软雅黑" panose="020B0503020204020204" charset="-122"/>
              </a:rPr>
              <a:t>）</a:t>
            </a:r>
            <a:r>
              <a:rPr lang="zh-CN" altLang="en-US" sz="1600" b="1" dirty="0">
                <a:solidFill>
                  <a:schemeClr val="accent1">
                    <a:lumMod val="50000"/>
                  </a:schemeClr>
                </a:solidFill>
                <a:latin typeface="微软雅黑" panose="020B0503020204020204" charset="-122"/>
                <a:ea typeface="微软雅黑" panose="020B0503020204020204" charset="-122"/>
              </a:rPr>
              <a:t>：</a:t>
            </a:r>
            <a:endParaRPr lang="zh-CN" altLang="en-US" sz="1600" b="1" dirty="0">
              <a:solidFill>
                <a:schemeClr val="accent1">
                  <a:lumMod val="50000"/>
                </a:schemeClr>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主旨（写作目的）贯穿全文，，观点有理有据</a:t>
            </a:r>
            <a:endParaRPr lang="zh-CN" altLang="en-US" sz="2400" dirty="0"/>
          </a:p>
        </p:txBody>
      </p:sp>
      <p:sp>
        <p:nvSpPr>
          <p:cNvPr id="4" name="文本框 3"/>
          <p:cNvSpPr txBox="1"/>
          <p:nvPr/>
        </p:nvSpPr>
        <p:spPr>
          <a:xfrm>
            <a:off x="2988310" y="1878965"/>
            <a:ext cx="8922385" cy="3538220"/>
          </a:xfrm>
          <a:prstGeom prst="rect">
            <a:avLst/>
          </a:prstGeom>
          <a:noFill/>
        </p:spPr>
        <p:txBody>
          <a:bodyPr wrap="square" rtlCol="0" anchor="t">
            <a:spAutoFit/>
          </a:bodyPr>
          <a:p>
            <a:r>
              <a:rPr lang="en-US" altLang="zh-CN" sz="2000"/>
              <a:t>   </a:t>
            </a:r>
            <a:r>
              <a:rPr lang="zh-CN" altLang="en-US" sz="2000">
                <a:latin typeface="Times New Roman" panose="02020603050405020304" charset="0"/>
                <a:cs typeface="Times New Roman" panose="02020603050405020304" charset="0"/>
              </a:rPr>
              <a:t>为了创作一个融合了中国传统剪纸艺术的互动作品，我设计了我们可爱校园的场景或图案，用户可以通过数字界面进行探索和互动，以一种创新的方式将这种精美的艺术形式呈现出来。这个产品不仅展现了剪纸艺术的细腻之美，还通过人工智能赋予其互动功能，让我们的学生能够更好地体验和参与其中。</a:t>
            </a:r>
            <a:endParaRPr lang="zh-CN" altLang="en-US" sz="2000">
              <a:latin typeface="Times New Roman" panose="02020603050405020304" charset="0"/>
              <a:cs typeface="Times New Roman" panose="02020603050405020304" charset="0"/>
            </a:endParaRPr>
          </a:p>
          <a:p>
            <a:r>
              <a:rPr lang="zh-CN"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To </a:t>
            </a:r>
            <a:r>
              <a:rPr lang="en-US" altLang="zh-CN" sz="2400">
                <a:highlight>
                  <a:srgbClr val="00FFFF"/>
                </a:highlight>
                <a:latin typeface="Times New Roman" panose="02020603050405020304" charset="0"/>
                <a:cs typeface="Times New Roman" panose="02020603050405020304" charset="0"/>
              </a:rPr>
              <a:t>create</a:t>
            </a:r>
            <a:r>
              <a:rPr lang="en-US" altLang="zh-CN" sz="2400">
                <a:latin typeface="Times New Roman" panose="02020603050405020304" charset="0"/>
                <a:cs typeface="Times New Roman" panose="02020603050405020304" charset="0"/>
              </a:rPr>
              <a:t> an interactive art piece that</a:t>
            </a:r>
            <a:r>
              <a:rPr lang="en-US" altLang="zh-CN" sz="2400">
                <a:highlight>
                  <a:srgbClr val="00FFFF"/>
                </a:highlight>
                <a:latin typeface="Times New Roman" panose="02020603050405020304" charset="0"/>
                <a:cs typeface="Times New Roman" panose="02020603050405020304" charset="0"/>
              </a:rPr>
              <a:t> features traditional Chinese paper-cutting</a:t>
            </a:r>
            <a:r>
              <a:rPr lang="en-US" altLang="zh-CN" sz="2400">
                <a:latin typeface="Times New Roman" panose="02020603050405020304" charset="0"/>
                <a:cs typeface="Times New Roman" panose="02020603050405020304" charset="0"/>
              </a:rPr>
              <a:t>, I </a:t>
            </a:r>
            <a:r>
              <a:rPr lang="en-US" altLang="zh-CN" sz="2400">
                <a:highlight>
                  <a:srgbClr val="00FFFF"/>
                </a:highlight>
                <a:latin typeface="Times New Roman" panose="02020603050405020304" charset="0"/>
                <a:cs typeface="Times New Roman" panose="02020603050405020304" charset="0"/>
              </a:rPr>
              <a:t>designed</a:t>
            </a:r>
            <a:r>
              <a:rPr lang="en-US" altLang="zh-CN" sz="2400">
                <a:latin typeface="Times New Roman" panose="02020603050405020304" charset="0"/>
                <a:cs typeface="Times New Roman" panose="02020603050405020304" charset="0"/>
              </a:rPr>
              <a:t> scenes or patterns of </a:t>
            </a:r>
            <a:r>
              <a:rPr lang="en-US" altLang="zh-CN" sz="2400">
                <a:highlight>
                  <a:srgbClr val="00FF00"/>
                </a:highlight>
                <a:latin typeface="Times New Roman" panose="02020603050405020304" charset="0"/>
                <a:cs typeface="Times New Roman" panose="02020603050405020304" charset="0"/>
              </a:rPr>
              <a:t>our adorable campus</a:t>
            </a:r>
            <a:r>
              <a:rPr lang="en-US" altLang="zh-CN" sz="2400">
                <a:latin typeface="Times New Roman" panose="02020603050405020304" charset="0"/>
                <a:cs typeface="Times New Roman" panose="02020603050405020304" charset="0"/>
              </a:rPr>
              <a:t> that users can explore and interact through digital interfaces, bringing this intricate art form to life </a:t>
            </a:r>
            <a:r>
              <a:rPr lang="en-US" altLang="zh-CN" sz="2400">
                <a:highlight>
                  <a:srgbClr val="00FFFF"/>
                </a:highlight>
                <a:latin typeface="Times New Roman" panose="02020603050405020304" charset="0"/>
                <a:cs typeface="Times New Roman" panose="02020603050405020304" charset="0"/>
              </a:rPr>
              <a:t>in an innovative way</a:t>
            </a:r>
            <a:r>
              <a:rPr lang="en-US" altLang="zh-CN" sz="2400">
                <a:latin typeface="Times New Roman" panose="02020603050405020304" charset="0"/>
                <a:cs typeface="Times New Roman" panose="02020603050405020304" charset="0"/>
              </a:rPr>
              <a:t>. This product not only celebrates the delicate art of paper-cutting but also engages our </a:t>
            </a:r>
            <a:r>
              <a:rPr lang="en-US" altLang="zh-CN" sz="2400">
                <a:highlight>
                  <a:srgbClr val="00FF00"/>
                </a:highlight>
                <a:latin typeface="Times New Roman" panose="02020603050405020304" charset="0"/>
                <a:cs typeface="Times New Roman" panose="02020603050405020304" charset="0"/>
              </a:rPr>
              <a:t>school students </a:t>
            </a:r>
            <a:r>
              <a:rPr lang="en-US" altLang="zh-CN" sz="2400">
                <a:latin typeface="Times New Roman" panose="02020603050405020304" charset="0"/>
                <a:cs typeface="Times New Roman" panose="02020603050405020304" charset="0"/>
              </a:rPr>
              <a:t>with its</a:t>
            </a:r>
            <a:r>
              <a:rPr lang="en-US" altLang="zh-CN" sz="2400">
                <a:highlight>
                  <a:srgbClr val="00FFFF"/>
                </a:highlight>
                <a:latin typeface="Times New Roman" panose="02020603050405020304" charset="0"/>
                <a:cs typeface="Times New Roman" panose="02020603050405020304" charset="0"/>
              </a:rPr>
              <a:t> AI-empowered interactive potential</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5" name="文本框 4"/>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2" name="文本框 11"/>
          <p:cNvSpPr txBox="1"/>
          <p:nvPr/>
        </p:nvSpPr>
        <p:spPr>
          <a:xfrm>
            <a:off x="611505" y="4052570"/>
            <a:ext cx="103251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33"/>
                                        </p:tgtEl>
                                        <p:attrNameLst>
                                          <p:attrName>style.visibility</p:attrName>
                                        </p:attrNameLst>
                                      </p:cBhvr>
                                      <p:to>
                                        <p:strVal val="visible"/>
                                      </p:to>
                                    </p:set>
                                    <p:anim calcmode="discrete" valueType="clr">
                                      <p:cBhvr override="childStyle">
                                        <p:cTn id="1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3"/>
                                        </p:tgtEl>
                                        <p:attrNameLst>
                                          <p:attrName>fillcolor</p:attrName>
                                        </p:attrNameLst>
                                      </p:cBhvr>
                                      <p:tavLst>
                                        <p:tav tm="0">
                                          <p:val>
                                            <p:clrVal>
                                              <a:schemeClr val="accent2"/>
                                            </p:clrVal>
                                          </p:val>
                                        </p:tav>
                                        <p:tav tm="50000">
                                          <p:val>
                                            <p:clrVal>
                                              <a:schemeClr val="hlink"/>
                                            </p:clrVal>
                                          </p:val>
                                        </p:tav>
                                      </p:tavLst>
                                    </p:anim>
                                    <p:set>
                                      <p:cBhvr>
                                        <p:cTn id="2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p:nvPr/>
        </p:nvPicPr>
        <p:blipFill>
          <a:blip r:embed="rId1"/>
          <a:stretch>
            <a:fillRect/>
          </a:stretch>
        </p:blipFill>
        <p:spPr>
          <a:xfrm>
            <a:off x="611505" y="-133985"/>
            <a:ext cx="8345805" cy="1066800"/>
          </a:xfrm>
          <a:prstGeom prst="rect">
            <a:avLst/>
          </a:prstGeom>
        </p:spPr>
      </p:pic>
      <p:sp>
        <p:nvSpPr>
          <p:cNvPr id="3" name="文本框 2"/>
          <p:cNvSpPr txBox="1"/>
          <p:nvPr/>
        </p:nvSpPr>
        <p:spPr>
          <a:xfrm>
            <a:off x="5191125" y="230505"/>
            <a:ext cx="6869430" cy="541655"/>
          </a:xfrm>
          <a:prstGeom prst="rect">
            <a:avLst/>
          </a:prstGeom>
          <a:noFill/>
        </p:spPr>
        <p:txBody>
          <a:bodyPr wrap="square" rtlCol="0" anchor="t">
            <a:noAutofit/>
          </a:bodyPr>
          <a:p>
            <a:pPr algn="ct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作品介绍</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B48800"/>
                </a:solidFill>
                <a:latin typeface="微软雅黑" panose="020B0503020204020204" charset="-122"/>
                <a:ea typeface="微软雅黑" panose="020B0503020204020204" charset="-122"/>
                <a:cs typeface="微软雅黑" panose="020B0503020204020204" charset="-122"/>
              </a:rPr>
              <a:t>的</a:t>
            </a:r>
            <a:r>
              <a:rPr lang="en-US" altLang="zh-CN" sz="2400" b="1">
                <a:solidFill>
                  <a:srgbClr val="B48800"/>
                </a:solidFill>
                <a:latin typeface="微软雅黑" panose="020B0503020204020204" charset="-122"/>
                <a:ea typeface="微软雅黑" panose="020B0503020204020204" charset="-122"/>
                <a:cs typeface="微软雅黑" panose="020B0503020204020204" charset="-122"/>
              </a:rPr>
              <a:t>Aim+Logic </a:t>
            </a:r>
            <a:endParaRPr lang="en-US" altLang="zh-CN" sz="2400" b="1">
              <a:solidFill>
                <a:srgbClr val="B488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975" y="129540"/>
            <a:ext cx="3442335" cy="368300"/>
          </a:xfrm>
          <a:prstGeom prst="rect">
            <a:avLst/>
          </a:prstGeom>
          <a:noFill/>
        </p:spPr>
        <p:txBody>
          <a:bodyPr wrap="square" rtlCol="0" anchor="t">
            <a:spAutoFit/>
          </a:bodyPr>
          <a:p>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应用文</a:t>
            </a:r>
            <a:r>
              <a:rPr lang="en-US" altLang="zh-CN"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 SALE </a:t>
            </a:r>
            <a:r>
              <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营销式写作策略</a:t>
            </a:r>
            <a:endParaRPr lang="zh-CN" altLang="en-US" b="1" i="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120" y="65405"/>
            <a:ext cx="561340" cy="495935"/>
          </a:xfrm>
          <a:prstGeom prst="rect">
            <a:avLst/>
          </a:prstGeom>
        </p:spPr>
      </p:pic>
      <p:graphicFrame>
        <p:nvGraphicFramePr>
          <p:cNvPr id="2" name="表格 1"/>
          <p:cNvGraphicFramePr/>
          <p:nvPr>
            <p:custDataLst>
              <p:tags r:id="rId3"/>
            </p:custDataLst>
          </p:nvPr>
        </p:nvGraphicFramePr>
        <p:xfrm>
          <a:off x="297180" y="894503"/>
          <a:ext cx="11613515" cy="5683885"/>
        </p:xfrm>
        <a:graphic>
          <a:graphicData uri="http://schemas.openxmlformats.org/drawingml/2006/table">
            <a:tbl>
              <a:tblPr firstRow="1" bandRow="1">
                <a:tableStyleId>{5C22544A-7EE6-4342-B048-85BDC9FD1C3A}</a:tableStyleId>
              </a:tblPr>
              <a:tblGrid>
                <a:gridCol w="2625725"/>
                <a:gridCol w="2246630"/>
                <a:gridCol w="2247265"/>
                <a:gridCol w="2246630"/>
                <a:gridCol w="2247265"/>
              </a:tblGrid>
              <a:tr h="740410">
                <a:tc>
                  <a:txBody>
                    <a:bodyPr/>
                    <a:p>
                      <a:pPr algn="ctr">
                        <a:buNone/>
                      </a:pPr>
                      <a:r>
                        <a:rPr lang="zh-CN" altLang="en-US" sz="2000">
                          <a:solidFill>
                            <a:schemeClr val="tx1"/>
                          </a:solidFill>
                          <a:latin typeface="微软雅黑" panose="020B0503020204020204" charset="-122"/>
                          <a:ea typeface="微软雅黑" panose="020B0503020204020204" charset="-122"/>
                        </a:rPr>
                        <a:t>试题呈现</a:t>
                      </a:r>
                      <a:endParaRPr lang="zh-CN" altLang="en-US" sz="2400">
                        <a:solidFill>
                          <a:schemeClr val="tx1"/>
                        </a:solidFill>
                      </a:endParaRPr>
                    </a:p>
                    <a:p>
                      <a:pPr algn="ctr">
                        <a:buNone/>
                      </a:pPr>
                      <a:r>
                        <a:rPr lang="en-US" altLang="zh-CN" sz="1600">
                          <a:solidFill>
                            <a:schemeClr val="tx1"/>
                          </a:solidFill>
                          <a:sym typeface="+mn-ea"/>
                        </a:rPr>
                        <a:t>Unique presentation</a:t>
                      </a:r>
                      <a:endParaRPr lang="zh-CN" altLang="en-US" sz="3200">
                        <a:solidFill>
                          <a:schemeClr val="tx1"/>
                        </a:solidFill>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rPr>
                        <a:t>主旨统领</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rPr>
                        <a:t>Aim</a:t>
                      </a:r>
                      <a:endParaRPr lang="en-US" altLang="zh-CN" sz="2000">
                        <a:solidFill>
                          <a:srgbClr val="002060"/>
                        </a:solidFill>
                      </a:endParaRPr>
                    </a:p>
                  </a:txBody>
                  <a:tcPr marL="121920" marR="121920" marT="60960" marB="60960">
                    <a:solidFill>
                      <a:schemeClr val="tx2">
                        <a:lumMod val="20000"/>
                        <a:lumOff val="80000"/>
                      </a:schemeClr>
                    </a:solidFill>
                  </a:tcPr>
                </a:tc>
                <a:tc>
                  <a:txBody>
                    <a:bodyPr/>
                    <a:p>
                      <a:pPr algn="ctr">
                        <a:buNone/>
                      </a:pPr>
                      <a:r>
                        <a:rPr lang="zh-CN" altLang="en-US" sz="2000">
                          <a:solidFill>
                            <a:schemeClr val="tx1"/>
                          </a:solidFill>
                          <a:latin typeface="微软雅黑" panose="020B0503020204020204" charset="-122"/>
                          <a:ea typeface="微软雅黑" panose="020B0503020204020204" charset="-122"/>
                          <a:sym typeface="+mn-ea"/>
                        </a:rPr>
                        <a:t>合理建构</a:t>
                      </a:r>
                      <a:endParaRPr lang="zh-CN" altLang="en-US" sz="2000">
                        <a:solidFill>
                          <a:schemeClr val="tx1"/>
                        </a:solidFill>
                        <a:latin typeface="微软雅黑" panose="020B0503020204020204" charset="-122"/>
                        <a:ea typeface="微软雅黑" panose="020B0503020204020204" charset="-122"/>
                      </a:endParaRPr>
                    </a:p>
                    <a:p>
                      <a:pPr algn="ctr">
                        <a:buNone/>
                      </a:pPr>
                      <a:r>
                        <a:rPr lang="en-US" altLang="zh-CN" sz="2000">
                          <a:solidFill>
                            <a:srgbClr val="002060"/>
                          </a:solidFill>
                          <a:sym typeface="+mn-ea"/>
                        </a:rPr>
                        <a:t>L</a:t>
                      </a:r>
                      <a:r>
                        <a:rPr lang="zh-CN" altLang="en-US" sz="2000">
                          <a:solidFill>
                            <a:srgbClr val="002060"/>
                          </a:solidFill>
                          <a:sym typeface="+mn-ea"/>
                        </a:rPr>
                        <a:t>ogic</a:t>
                      </a:r>
                      <a:r>
                        <a:rPr lang="en-US" altLang="zh-CN" sz="2000">
                          <a:solidFill>
                            <a:srgbClr val="002060"/>
                          </a:solidFill>
                          <a:sym typeface="+mn-ea"/>
                        </a:rPr>
                        <a:t> </a:t>
                      </a:r>
                      <a:endParaRPr lang="en-US" altLang="zh-CN" sz="2000">
                        <a:solidFill>
                          <a:srgbClr val="002060"/>
                        </a:solidFill>
                        <a:sym typeface="+mn-ea"/>
                      </a:endParaRPr>
                    </a:p>
                  </a:txBody>
                  <a:tcPr marL="121920" marR="121920" marT="60960" marB="60960">
                    <a:solidFill>
                      <a:schemeClr val="tx2">
                        <a:lumMod val="20000"/>
                        <a:lumOff val="80000"/>
                      </a:schemeClr>
                    </a:solidFill>
                  </a:tcPr>
                </a:tc>
                <a:tc>
                  <a:txBody>
                    <a:bodyPr/>
                    <a:p>
                      <a:pPr algn="ctr">
                        <a:buNone/>
                      </a:pPr>
                      <a:endParaRPr lang="en-US" altLang="zh-CN" sz="2000">
                        <a:solidFill>
                          <a:srgbClr val="002060"/>
                        </a:solidFill>
                      </a:endParaRPr>
                    </a:p>
                  </a:txBody>
                  <a:tcPr marL="121920" marR="121920" marT="60960" marB="60960">
                    <a:solidFill>
                      <a:schemeClr val="tx2">
                        <a:lumMod val="20000"/>
                        <a:lumOff val="80000"/>
                      </a:schemeClr>
                    </a:solidFill>
                  </a:tcPr>
                </a:tc>
              </a:tr>
              <a:tr h="4943475">
                <a:tc>
                  <a:txBody>
                    <a:bodyPr/>
                    <a:p>
                      <a:pPr algn="l">
                        <a:buNone/>
                      </a:pPr>
                      <a:r>
                        <a:rPr lang="en-US" altLang="zh-CN" sz="1865" b="1"/>
                        <a:t>   </a:t>
                      </a:r>
                      <a:r>
                        <a:rPr lang="zh-CN" altLang="en-US" sz="1865" b="1"/>
                        <a:t>假定你是某国际学校学生李华</a:t>
                      </a:r>
                      <a:r>
                        <a:rPr lang="en-US" altLang="zh-CN" sz="1865" b="1"/>
                        <a:t>,</a:t>
                      </a:r>
                      <a:r>
                        <a:rPr lang="zh-CN" altLang="en-US" sz="1865" b="1"/>
                        <a:t>你在校园文创设计大赛</a:t>
                      </a:r>
                      <a:r>
                        <a:rPr lang="en-US" altLang="zh-CN" sz="1400" b="1"/>
                        <a:t>(Campus Cultural and Creative Product Design Competition)</a:t>
                      </a:r>
                      <a:r>
                        <a:rPr lang="zh-CN" altLang="en-US" sz="1865" b="1"/>
                        <a:t>中获得一等奖并将在颁奖典礼中作简短发言。请写一篇发言稿</a:t>
                      </a:r>
                      <a:r>
                        <a:rPr lang="en-US" altLang="zh-CN" sz="1865" b="1"/>
                        <a:t>, </a:t>
                      </a:r>
                      <a:r>
                        <a:rPr lang="zh-CN" altLang="en-US" sz="1865" b="1"/>
                        <a:t>内容包括</a:t>
                      </a:r>
                      <a:r>
                        <a:rPr lang="en-US" altLang="zh-CN" sz="1865" b="1"/>
                        <a:t>:</a:t>
                      </a:r>
                      <a:endParaRPr lang="en-US" altLang="zh-CN" sz="1865" b="1"/>
                    </a:p>
                    <a:p>
                      <a:pPr algn="l">
                        <a:buNone/>
                      </a:pPr>
                      <a:r>
                        <a:rPr lang="en-US" altLang="zh-CN" sz="1865" b="1"/>
                        <a:t>1.</a:t>
                      </a:r>
                      <a:r>
                        <a:rPr lang="zh-CN" altLang="en-US" sz="1865" b="1"/>
                        <a:t>作品介绍</a:t>
                      </a:r>
                      <a:r>
                        <a:rPr lang="en-US" altLang="zh-CN" sz="1865" b="1"/>
                        <a:t>;</a:t>
                      </a:r>
                      <a:endParaRPr lang="en-US" altLang="zh-CN" sz="1865" b="1"/>
                    </a:p>
                    <a:p>
                      <a:pPr algn="l">
                        <a:buNone/>
                      </a:pPr>
                      <a:r>
                        <a:rPr lang="en-US" altLang="zh-CN" sz="1865" b="1"/>
                        <a:t>2.</a:t>
                      </a:r>
                      <a:r>
                        <a:rPr lang="zh-CN" altLang="en-US" sz="1865" b="1"/>
                        <a:t>收获与感想。</a:t>
                      </a:r>
                      <a:endParaRPr lang="zh-CN" altLang="en-US" sz="1865" b="1"/>
                    </a:p>
                    <a:p>
                      <a:pPr>
                        <a:buNone/>
                      </a:pPr>
                      <a:endParaRPr lang="zh-CN" altLang="en-US" sz="1865" b="1"/>
                    </a:p>
                  </a:txBody>
                  <a:tcPr marL="121920" marR="121920" marT="60960" marB="60960">
                    <a:solidFill>
                      <a:schemeClr val="bg1">
                        <a:lumMod val="95000"/>
                      </a:schemeClr>
                    </a:solidFill>
                  </a:tcPr>
                </a:tc>
                <a:tc gridSpan="4">
                  <a:txBody>
                    <a:bodyPr/>
                    <a:p>
                      <a:pPr fontAlgn="auto">
                        <a:lnSpc>
                          <a:spcPts val="2120"/>
                        </a:lnSpc>
                        <a:buNone/>
                      </a:pPr>
                      <a:endParaRPr lang="en-US" altLang="zh-CN" sz="2135" b="1">
                        <a:solidFill>
                          <a:srgbClr val="C00000"/>
                        </a:solidFill>
                      </a:endParaRPr>
                    </a:p>
                  </a:txBody>
                  <a:tcPr marL="121920" marR="121920" marT="60960" marB="60960">
                    <a:noFill/>
                  </a:tcPr>
                </a:tc>
                <a:tc hMerge="1">
                  <a:tcPr>
                    <a:solidFill>
                      <a:schemeClr val="tx2">
                        <a:lumMod val="20000"/>
                        <a:lumOff val="80000"/>
                      </a:schemeClr>
                    </a:solidFill>
                  </a:tcPr>
                </a:tc>
                <a:tc hMerge="1">
                  <a:tcPr>
                    <a:solidFill>
                      <a:schemeClr val="tx2">
                        <a:lumMod val="20000"/>
                        <a:lumOff val="80000"/>
                      </a:schemeClr>
                    </a:solidFill>
                  </a:tcPr>
                </a:tc>
                <a:tc hMerge="1">
                  <a:tcPr>
                    <a:solidFill>
                      <a:schemeClr val="tx2">
                        <a:lumMod val="20000"/>
                        <a:lumOff val="80000"/>
                      </a:schemeClr>
                    </a:solidFill>
                  </a:tcPr>
                </a:tc>
              </a:tr>
            </a:tbl>
          </a:graphicData>
        </a:graphic>
      </p:graphicFrame>
      <p:pic>
        <p:nvPicPr>
          <p:cNvPr id="20" name="图片 19"/>
          <p:cNvPicPr/>
          <p:nvPr/>
        </p:nvPicPr>
        <p:blipFill>
          <a:blip r:embed="rId4"/>
          <a:stretch>
            <a:fillRect/>
          </a:stretch>
        </p:blipFill>
        <p:spPr>
          <a:xfrm rot="20100000">
            <a:off x="11104880" y="387985"/>
            <a:ext cx="610235" cy="564515"/>
          </a:xfrm>
          <a:prstGeom prst="rect">
            <a:avLst/>
          </a:prstGeom>
        </p:spPr>
      </p:pic>
      <p:pic>
        <p:nvPicPr>
          <p:cNvPr id="15" name="图片 14"/>
          <p:cNvPicPr/>
          <p:nvPr/>
        </p:nvPicPr>
        <p:blipFill>
          <a:blip r:embed="rId5"/>
          <a:stretch>
            <a:fillRect/>
          </a:stretch>
        </p:blipFill>
        <p:spPr>
          <a:xfrm>
            <a:off x="9906635" y="672465"/>
            <a:ext cx="421005" cy="260350"/>
          </a:xfrm>
          <a:prstGeom prst="rect">
            <a:avLst/>
          </a:prstGeom>
        </p:spPr>
      </p:pic>
      <p:pic>
        <p:nvPicPr>
          <p:cNvPr id="8" name="图片 7"/>
          <p:cNvPicPr>
            <a:picLocks noChangeAspect="1"/>
          </p:cNvPicPr>
          <p:nvPr/>
        </p:nvPicPr>
        <p:blipFill>
          <a:blip r:embed="rId6"/>
          <a:srcRect/>
          <a:stretch>
            <a:fillRect/>
          </a:stretch>
        </p:blipFill>
        <p:spPr>
          <a:xfrm>
            <a:off x="297180" y="4874260"/>
            <a:ext cx="2596515" cy="1704340"/>
          </a:xfrm>
          <a:prstGeom prst="rect">
            <a:avLst/>
          </a:prstGeom>
        </p:spPr>
      </p:pic>
      <p:grpSp>
        <p:nvGrpSpPr>
          <p:cNvPr id="18" name="组合 17"/>
          <p:cNvGrpSpPr/>
          <p:nvPr/>
        </p:nvGrpSpPr>
        <p:grpSpPr>
          <a:xfrm>
            <a:off x="4607329" y="6015498"/>
            <a:ext cx="1059417" cy="846935"/>
            <a:chOff x="500034" y="2214560"/>
            <a:chExt cx="898272" cy="718110"/>
          </a:xfrm>
        </p:grpSpPr>
        <p:pic>
          <p:nvPicPr>
            <p:cNvPr id="19" name="图片 18" descr="未标题-2.png"/>
            <p:cNvPicPr>
              <a:picLocks noChangeAspect="1"/>
            </p:cNvPicPr>
            <p:nvPr>
              <p:custDataLst>
                <p:tags r:id="rId7"/>
              </p:custDataLst>
            </p:nvPr>
          </p:nvPicPr>
          <p:blipFill>
            <a:blip r:embed="rId8" cstate="print"/>
            <a:stretch>
              <a:fillRect/>
            </a:stretch>
          </p:blipFill>
          <p:spPr>
            <a:xfrm>
              <a:off x="500034" y="2214560"/>
              <a:ext cx="898272" cy="718110"/>
            </a:xfrm>
            <a:prstGeom prst="rect">
              <a:avLst/>
            </a:prstGeom>
          </p:spPr>
        </p:pic>
        <p:sp>
          <p:nvSpPr>
            <p:cNvPr id="21" name="Text Box 70"/>
            <p:cNvSpPr txBox="1">
              <a:spLocks noChangeArrowheads="1"/>
            </p:cNvSpPr>
            <p:nvPr>
              <p:custDataLst>
                <p:tags r:id="rId9"/>
              </p:custDataLst>
            </p:nvPr>
          </p:nvSpPr>
          <p:spPr bwMode="gray">
            <a:xfrm>
              <a:off x="714348" y="2285998"/>
              <a:ext cx="381000" cy="494801"/>
            </a:xfrm>
            <a:prstGeom prst="rect">
              <a:avLst/>
            </a:prstGeom>
            <a:noFill/>
            <a:ln w="9525" algn="ctr">
              <a:noFill/>
              <a:miter lim="800000"/>
            </a:ln>
          </p:spPr>
          <p:txBody>
            <a:bodyPr>
              <a:spAutoFit/>
            </a:bodyPr>
            <a:lstStyle/>
            <a:p>
              <a:pPr algn="ctr" eaLnBrk="0" hangingPunct="0">
                <a:defRPr/>
              </a:pPr>
              <a:r>
                <a:rPr lang="en-US" altLang="zh-CN" sz="3200" kern="0" dirty="0">
                  <a:solidFill>
                    <a:srgbClr val="000000"/>
                  </a:solidFill>
                </a:rPr>
                <a:t>2</a:t>
              </a:r>
              <a:endParaRPr lang="en-US" altLang="zh-CN" sz="3200" kern="0" dirty="0">
                <a:solidFill>
                  <a:srgbClr val="000000"/>
                </a:solidFill>
              </a:endParaRPr>
            </a:p>
          </p:txBody>
        </p:sp>
      </p:grpSp>
      <p:pic>
        <p:nvPicPr>
          <p:cNvPr id="29" name="图片 28" descr="未标题-2.png"/>
          <p:cNvPicPr>
            <a:picLocks noChangeAspect="1"/>
          </p:cNvPicPr>
          <p:nvPr>
            <p:custDataLst>
              <p:tags r:id="rId10"/>
            </p:custDataLst>
          </p:nvPr>
        </p:nvPicPr>
        <p:blipFill>
          <a:blip r:embed="rId11" cstate="print"/>
          <a:stretch>
            <a:fillRect/>
          </a:stretch>
        </p:blipFill>
        <p:spPr>
          <a:xfrm>
            <a:off x="5618480" y="5847080"/>
            <a:ext cx="6766560" cy="1095375"/>
          </a:xfrm>
          <a:prstGeom prst="rect">
            <a:avLst/>
          </a:prstGeom>
        </p:spPr>
      </p:pic>
      <p:sp>
        <p:nvSpPr>
          <p:cNvPr id="33" name="TextBox 21"/>
          <p:cNvSpPr txBox="1"/>
          <p:nvPr>
            <p:custDataLst>
              <p:tags r:id="rId12"/>
            </p:custDataLst>
          </p:nvPr>
        </p:nvSpPr>
        <p:spPr>
          <a:xfrm>
            <a:off x="7011035" y="5980430"/>
            <a:ext cx="4676775" cy="674370"/>
          </a:xfrm>
          <a:prstGeom prst="rect">
            <a:avLst/>
          </a:prstGeom>
          <a:noFill/>
        </p:spPr>
        <p:txBody>
          <a:bodyPr wrap="square" lIns="121917" tIns="60958" rIns="121917" bIns="60958" rtlCol="0">
            <a:spAutoFit/>
          </a:bodyPr>
          <a:lstStyle/>
          <a:p>
            <a:pPr lvl="0"/>
            <a:r>
              <a:rPr lang="zh-CN" altLang="en-US" sz="1600" b="1" dirty="0">
                <a:solidFill>
                  <a:schemeClr val="accent1">
                    <a:lumMod val="50000"/>
                  </a:schemeClr>
                </a:solidFill>
                <a:latin typeface="微软雅黑" panose="020B0503020204020204" charset="-122"/>
                <a:ea typeface="微软雅黑" panose="020B0503020204020204" charset="-122"/>
              </a:rPr>
              <a:t>概念功能</a:t>
            </a:r>
            <a:r>
              <a:rPr lang="zh-CN" altLang="en-US" sz="2000" b="1" dirty="0">
                <a:solidFill>
                  <a:schemeClr val="accent1">
                    <a:lumMod val="50000"/>
                  </a:schemeClr>
                </a:solidFill>
                <a:latin typeface="微软雅黑" panose="020B0503020204020204" charset="-122"/>
                <a:ea typeface="微软雅黑" panose="020B0503020204020204" charset="-122"/>
              </a:rPr>
              <a:t>（</a:t>
            </a:r>
            <a:r>
              <a:rPr lang="en-US" altLang="zh-CN" sz="2000" b="1" dirty="0">
                <a:solidFill>
                  <a:schemeClr val="accent1">
                    <a:lumMod val="50000"/>
                  </a:schemeClr>
                </a:solidFill>
                <a:latin typeface="微软雅黑" panose="020B0503020204020204" charset="-122"/>
                <a:ea typeface="微软雅黑" panose="020B0503020204020204" charset="-122"/>
              </a:rPr>
              <a:t>Aim</a:t>
            </a:r>
            <a:r>
              <a:rPr lang="zh-CN" altLang="en-US" sz="2000" b="1" dirty="0">
                <a:solidFill>
                  <a:schemeClr val="accent1">
                    <a:lumMod val="50000"/>
                  </a:schemeClr>
                </a:solidFill>
                <a:latin typeface="微软雅黑" panose="020B0503020204020204" charset="-122"/>
                <a:ea typeface="微软雅黑" panose="020B0503020204020204" charset="-122"/>
              </a:rPr>
              <a:t>）</a:t>
            </a:r>
            <a:r>
              <a:rPr lang="zh-CN" altLang="en-US" sz="1600" b="1" dirty="0">
                <a:solidFill>
                  <a:schemeClr val="accent1">
                    <a:lumMod val="50000"/>
                  </a:schemeClr>
                </a:solidFill>
                <a:latin typeface="微软雅黑" panose="020B0503020204020204" charset="-122"/>
                <a:ea typeface="微软雅黑" panose="020B0503020204020204" charset="-122"/>
              </a:rPr>
              <a:t>：</a:t>
            </a:r>
            <a:endParaRPr lang="zh-CN" altLang="en-US" sz="1600" b="1" dirty="0">
              <a:solidFill>
                <a:schemeClr val="accent1">
                  <a:lumMod val="50000"/>
                </a:schemeClr>
              </a:solidFill>
              <a:latin typeface="微软雅黑" panose="020B0503020204020204" charset="-122"/>
              <a:ea typeface="微软雅黑" panose="020B0503020204020204" charset="-122"/>
            </a:endParaRPr>
          </a:p>
          <a:p>
            <a:pPr lvl="0"/>
            <a:r>
              <a:rPr lang="zh-CN" altLang="en-US" sz="1600" dirty="0">
                <a:solidFill>
                  <a:prstClr val="black"/>
                </a:solidFill>
                <a:latin typeface="微软雅黑" panose="020B0503020204020204" charset="-122"/>
                <a:ea typeface="微软雅黑" panose="020B0503020204020204" charset="-122"/>
              </a:rPr>
              <a:t>主旨（写作目的）贯穿全文，，观点有理有据</a:t>
            </a:r>
            <a:endParaRPr lang="zh-CN" altLang="en-US" sz="2400" dirty="0"/>
          </a:p>
        </p:txBody>
      </p:sp>
      <p:sp>
        <p:nvSpPr>
          <p:cNvPr id="4" name="文本框 3"/>
          <p:cNvSpPr txBox="1"/>
          <p:nvPr/>
        </p:nvSpPr>
        <p:spPr>
          <a:xfrm>
            <a:off x="2893695" y="1634490"/>
            <a:ext cx="9092565" cy="4584700"/>
          </a:xfrm>
          <a:prstGeom prst="rect">
            <a:avLst/>
          </a:prstGeom>
          <a:noFill/>
        </p:spPr>
        <p:txBody>
          <a:bodyPr wrap="square" rtlCol="0" anchor="t">
            <a:spAutoFit/>
          </a:bodyPr>
          <a:p>
            <a:r>
              <a:rPr lang="en-US" altLang="zh-CN" sz="2000"/>
              <a:t>  </a:t>
            </a:r>
            <a:r>
              <a:rPr lang="zh-CN" altLang="en-US" sz="2000">
                <a:latin typeface="Times New Roman" panose="02020603050405020304" charset="0"/>
                <a:cs typeface="Times New Roman" panose="02020603050405020304" charset="0"/>
              </a:rPr>
              <a:t>我的获奖作品是一套名为</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校园记忆</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的文具，包括笔记本、书签和笔。每一件文具都融入了我们学校的标志性元素</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比如图书馆旁那棵古老橡树的轮廓、礼堂内彩色玻璃窗的图案，甚至还有我们校训的独特字体。我使用了环保材料，并添加了可拆卸的贴纸，这样每个人都可以根据自己在意的小细节来定制自己的文具</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比如朋友的照片或者课堂上的名言。</a:t>
            </a:r>
            <a:endParaRPr lang="zh-CN" altLang="en-US" sz="2000">
              <a:latin typeface="Times New Roman" panose="02020603050405020304" charset="0"/>
              <a:cs typeface="Times New Roman" panose="02020603050405020304" charset="0"/>
            </a:endParaRPr>
          </a:p>
          <a:p>
            <a:r>
              <a:rPr lang="zh-CN" alt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My </a:t>
            </a:r>
            <a:r>
              <a:rPr lang="en-US" altLang="zh-CN" sz="2400">
                <a:highlight>
                  <a:srgbClr val="FFFF00"/>
                </a:highlight>
                <a:latin typeface="Times New Roman" panose="02020603050405020304" charset="0"/>
                <a:cs typeface="Times New Roman" panose="02020603050405020304" charset="0"/>
              </a:rPr>
              <a:t>winning work</a:t>
            </a:r>
            <a:r>
              <a:rPr lang="en-US" altLang="zh-CN" sz="2400">
                <a:latin typeface="Times New Roman" panose="02020603050405020304" charset="0"/>
                <a:cs typeface="Times New Roman" panose="02020603050405020304" charset="0"/>
              </a:rPr>
              <a:t> is a set of “</a:t>
            </a:r>
            <a:r>
              <a:rPr lang="en-US" altLang="zh-CN" sz="2400">
                <a:highlight>
                  <a:srgbClr val="00FF00"/>
                </a:highlight>
                <a:latin typeface="Times New Roman" panose="02020603050405020304" charset="0"/>
                <a:cs typeface="Times New Roman" panose="02020603050405020304" charset="0"/>
              </a:rPr>
              <a:t>Campus</a:t>
            </a:r>
            <a:r>
              <a:rPr lang="en-US" altLang="zh-CN" sz="2400">
                <a:latin typeface="Times New Roman" panose="02020603050405020304" charset="0"/>
                <a:cs typeface="Times New Roman" panose="02020603050405020304" charset="0"/>
              </a:rPr>
              <a:t> Memory” stationery, including </a:t>
            </a:r>
            <a:r>
              <a:rPr lang="en-US" altLang="zh-CN" sz="2400">
                <a:highlight>
                  <a:srgbClr val="00FF00"/>
                </a:highlight>
                <a:latin typeface="Times New Roman" panose="02020603050405020304" charset="0"/>
                <a:cs typeface="Times New Roman" panose="02020603050405020304" charset="0"/>
              </a:rPr>
              <a:t>notebooks, bookmarks, and pens</a:t>
            </a:r>
            <a:r>
              <a:rPr lang="en-US" altLang="zh-CN" sz="2400">
                <a:latin typeface="Times New Roman" panose="02020603050405020304" charset="0"/>
                <a:cs typeface="Times New Roman" panose="02020603050405020304" charset="0"/>
              </a:rPr>
              <a:t>. Each piece </a:t>
            </a:r>
            <a:r>
              <a:rPr lang="en-US" altLang="zh-CN" sz="2400">
                <a:highlight>
                  <a:srgbClr val="00FFFF"/>
                </a:highlight>
                <a:latin typeface="Times New Roman" panose="02020603050405020304" charset="0"/>
                <a:cs typeface="Times New Roman" panose="02020603050405020304" charset="0"/>
              </a:rPr>
              <a:t>integrates</a:t>
            </a:r>
            <a:r>
              <a:rPr lang="en-US" altLang="zh-CN" sz="2400">
                <a:highlight>
                  <a:srgbClr val="00FF00"/>
                </a:highlight>
                <a:latin typeface="Times New Roman" panose="02020603050405020304" charset="0"/>
                <a:cs typeface="Times New Roman" panose="02020603050405020304" charset="0"/>
              </a:rPr>
              <a:t> iconic elements of our school</a:t>
            </a:r>
            <a:r>
              <a:rPr lang="en-US" altLang="zh-CN" sz="2400">
                <a:latin typeface="Times New Roman" panose="02020603050405020304" charset="0"/>
                <a:cs typeface="Times New Roman" panose="02020603050405020304" charset="0"/>
              </a:rPr>
              <a:t>—</a:t>
            </a:r>
            <a:r>
              <a:rPr lang="en-US" altLang="zh-CN" sz="2400" u="sng">
                <a:latin typeface="Times New Roman" panose="02020603050405020304" charset="0"/>
                <a:cs typeface="Times New Roman" panose="02020603050405020304" charset="0"/>
              </a:rPr>
              <a:t>like the silhouette of the old oak tree by the library, the pattern of the stained-glass windows in the auditorium, and even the unique font of our school motto</a:t>
            </a:r>
            <a:r>
              <a:rPr lang="en-US" altLang="zh-CN" sz="2400">
                <a:latin typeface="Times New Roman" panose="02020603050405020304" charset="0"/>
                <a:cs typeface="Times New Roman" panose="02020603050405020304" charset="0"/>
              </a:rPr>
              <a:t>. I used </a:t>
            </a:r>
            <a:r>
              <a:rPr lang="en-US" altLang="zh-CN" sz="2400">
                <a:highlight>
                  <a:srgbClr val="00FFFF"/>
                </a:highlight>
                <a:latin typeface="Times New Roman" panose="02020603050405020304" charset="0"/>
                <a:cs typeface="Times New Roman" panose="02020603050405020304" charset="0"/>
              </a:rPr>
              <a:t>eco-friendly</a:t>
            </a:r>
            <a:r>
              <a:rPr lang="en-US" altLang="zh-CN" sz="2400">
                <a:latin typeface="Times New Roman" panose="02020603050405020304" charset="0"/>
                <a:cs typeface="Times New Roman" panose="02020603050405020304" charset="0"/>
              </a:rPr>
              <a:t> materials and added </a:t>
            </a:r>
            <a:r>
              <a:rPr lang="en-US" altLang="zh-CN" sz="2400">
                <a:highlight>
                  <a:srgbClr val="00FFFF"/>
                </a:highlight>
                <a:latin typeface="Times New Roman" panose="02020603050405020304" charset="0"/>
                <a:cs typeface="Times New Roman" panose="02020603050405020304" charset="0"/>
              </a:rPr>
              <a:t>detachable stickers</a:t>
            </a:r>
            <a:r>
              <a:rPr lang="en-US" altLang="zh-CN" sz="2400">
                <a:latin typeface="Times New Roman" panose="02020603050405020304" charset="0"/>
                <a:cs typeface="Times New Roman" panose="02020603050405020304" charset="0"/>
              </a:rPr>
              <a:t>, so everyone can </a:t>
            </a:r>
            <a:r>
              <a:rPr lang="en-US" altLang="zh-CN" sz="2400">
                <a:highlight>
                  <a:srgbClr val="00FFFF"/>
                </a:highlight>
                <a:latin typeface="Times New Roman" panose="02020603050405020304" charset="0"/>
                <a:cs typeface="Times New Roman" panose="02020603050405020304" charset="0"/>
              </a:rPr>
              <a:t>customize</a:t>
            </a:r>
            <a:r>
              <a:rPr lang="en-US" altLang="zh-CN" sz="2400">
                <a:latin typeface="Times New Roman" panose="02020603050405020304" charset="0"/>
                <a:cs typeface="Times New Roman" panose="02020603050405020304" charset="0"/>
              </a:rPr>
              <a:t> their own stationery with little moments that matter to them—like </a:t>
            </a:r>
            <a:r>
              <a:rPr lang="en-US" altLang="zh-CN" sz="2400">
                <a:highlight>
                  <a:srgbClr val="00FF00"/>
                </a:highlight>
                <a:latin typeface="Times New Roman" panose="02020603050405020304" charset="0"/>
                <a:cs typeface="Times New Roman" panose="02020603050405020304" charset="0"/>
              </a:rPr>
              <a:t>a photo of friends or a quote from class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11" name="文本框 10"/>
          <p:cNvSpPr txBox="1"/>
          <p:nvPr/>
        </p:nvSpPr>
        <p:spPr>
          <a:xfrm>
            <a:off x="2129155" y="1992630"/>
            <a:ext cx="71755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5" name="文本框 4"/>
          <p:cNvSpPr txBox="1"/>
          <p:nvPr/>
        </p:nvSpPr>
        <p:spPr>
          <a:xfrm>
            <a:off x="377825" y="2253615"/>
            <a:ext cx="986790" cy="368300"/>
          </a:xfrm>
          <a:prstGeom prst="rect">
            <a:avLst/>
          </a:prstGeom>
          <a:solidFill>
            <a:srgbClr val="00B0F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37" name="文本框 36"/>
          <p:cNvSpPr txBox="1"/>
          <p:nvPr/>
        </p:nvSpPr>
        <p:spPr>
          <a:xfrm>
            <a:off x="1364615" y="2239010"/>
            <a:ext cx="717550" cy="368300"/>
          </a:xfrm>
          <a:prstGeom prst="rect">
            <a:avLst/>
          </a:prstGeom>
          <a:solidFill>
            <a:srgbClr val="FFFF00">
              <a:alpha val="49000"/>
            </a:srgb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
        <p:nvSpPr>
          <p:cNvPr id="12" name="文本框 11"/>
          <p:cNvSpPr txBox="1"/>
          <p:nvPr/>
        </p:nvSpPr>
        <p:spPr>
          <a:xfrm>
            <a:off x="611505" y="4052570"/>
            <a:ext cx="1032510" cy="368300"/>
          </a:xfrm>
          <a:prstGeom prst="rect">
            <a:avLst/>
          </a:prstGeom>
          <a:solidFill>
            <a:schemeClr val="bg2">
              <a:lumMod val="50000"/>
              <a:alpha val="49000"/>
            </a:schemeClr>
          </a:solidFill>
          <a:ln>
            <a:noFill/>
          </a:ln>
        </p:spPr>
        <p:txBody>
          <a:bodyPr wrap="square" rtlCol="0" anchor="t">
            <a:spAutoFit/>
          </a:bodyPr>
          <a:p>
            <a:pPr lvl="0" algn="ctr">
              <a:buClrTx/>
              <a:buSzTx/>
              <a:buFontTx/>
            </a:pPr>
            <a:endParaRPr lang="en-US" altLang="zh-CN" b="1">
              <a:latin typeface="微软雅黑" panose="020B0503020204020204" charset="-122"/>
              <a:ea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33"/>
                                        </p:tgtEl>
                                        <p:attrNameLst>
                                          <p:attrName>style.visibility</p:attrName>
                                        </p:attrNameLst>
                                      </p:cBhvr>
                                      <p:to>
                                        <p:strVal val="visible"/>
                                      </p:to>
                                    </p:set>
                                    <p:anim calcmode="discrete" valueType="clr">
                                      <p:cBhvr override="childStyle">
                                        <p:cTn id="1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3"/>
                                        </p:tgtEl>
                                        <p:attrNameLst>
                                          <p:attrName>fillcolor</p:attrName>
                                        </p:attrNameLst>
                                      </p:cBhvr>
                                      <p:tavLst>
                                        <p:tav tm="0">
                                          <p:val>
                                            <p:clrVal>
                                              <a:schemeClr val="accent2"/>
                                            </p:clrVal>
                                          </p:val>
                                        </p:tav>
                                        <p:tav tm="50000">
                                          <p:val>
                                            <p:clrVal>
                                              <a:schemeClr val="hlink"/>
                                            </p:clrVal>
                                          </p:val>
                                        </p:tav>
                                      </p:tavLst>
                                    </p:anim>
                                    <p:set>
                                      <p:cBhvr>
                                        <p:cTn id="2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7"/>
  <p:tag name="KSO_WM_BEAUTIFY_FLAG" val="#wm#"/>
  <p:tag name="KSO_WM_TAG_VERSION" val="3.0"/>
  <p:tag name="KSO_WM_UNIT_ID" val="_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1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11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xml><?xml version="1.0" encoding="utf-8"?>
<p:tagLst xmlns:p="http://schemas.openxmlformats.org/presentationml/2006/main">
  <p:tag name="KSO_WM_UNIT_TYPE" val="f"/>
  <p:tag name="KSO_WM_UNIT_SUBTYPE" val="g"/>
  <p:tag name="KSO_WM_UNIT_INDEX" val="4"/>
  <p:tag name="KSO_WM_BEAUTIFY_FLAG" val="#wm#"/>
  <p:tag name="KSO_WM_TAG_VERSION" val="3.0"/>
  <p:tag name="KSO_WM_UNIT_PRESET_TEXT" val="公司名"/>
  <p:tag name="KSO_WM_UNIT_ID" val="_11*f*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
</p:tagLst>
</file>

<file path=ppt/tags/tag117.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9"/>
</p:tagLst>
</file>

<file path=ppt/tags/tag118.xml><?xml version="1.0" encoding="utf-8"?>
<p:tagLst xmlns:p="http://schemas.openxmlformats.org/presentationml/2006/main">
  <p:tag name="KSO_WM_UNIT_TYPE" val="f"/>
  <p:tag name="KSO_WM_UNIT_SUBTYPE" val="e"/>
  <p:tag name="KSO_WM_UNIT_INDEX" val="3"/>
  <p:tag name="KSO_WM_BEAUTIFY_FLAG" val="#wm#"/>
  <p:tag name="KSO_WM_TAG_VERSION" val="3.0"/>
  <p:tag name="KSO_WM_UNIT_PRESET_TEXT" val="年号"/>
  <p:tag name="KSO_WM_UNIT_ID" val="_1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
</p:tagLst>
</file>

<file path=ppt/tags/tag11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1"/>
</p:tagLst>
</file>

<file path=ppt/tags/tag12.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3.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6804"/>
</p:tagLst>
</file>

<file path=ppt/tags/tag128.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50"/>
  <p:tag name="KSO_WM_TEMPLATE_CATEGORY" val="custom"/>
  <p:tag name="KSO_WM_TEMPLATE_INDEX" val="20236804"/>
</p:tagLst>
</file>

<file path=ppt/tags/tag1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804"/>
  <p:tag name="KSO_WM_TEMPLATE_CATEGORY" val="custom"/>
  <p:tag name="KSO_WM_TEMPLATE_MASTER_TYPE" val="0"/>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UNIT_TABLE_BEAUTIFY" val="smartTable{8243561d-6145-4960-96bd-66057d122636}"/>
  <p:tag name="TABLE_ENDDRAG_ORIGIN_RECT" val="663*280"/>
  <p:tag name="TABLE_ENDDRAG_RECT" val="11*56*663*280"/>
</p:tagLst>
</file>

<file path=ppt/tags/tag136.xml><?xml version="1.0" encoding="utf-8"?>
<p:tagLst xmlns:p="http://schemas.openxmlformats.org/presentationml/2006/main">
  <p:tag name="KSO_WM_BEAUTIFY_FLAG" val="#wm#"/>
  <p:tag name="KSO_WM_TEMPLATE_CATEGORY" val="custom"/>
  <p:tag name="KSO_WM_TEMPLATE_INDEX" val="20236804"/>
</p:tagLst>
</file>

<file path=ppt/tags/tag13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3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39.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3.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4.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5.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6.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49.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3.xml><?xml version="1.0" encoding="utf-8"?>
<p:tagLst xmlns:p="http://schemas.openxmlformats.org/presentationml/2006/main">
  <p:tag name="KSO_WM_BEAUTIFY_FLAG" val="#wm#"/>
  <p:tag name="KSO_WM_TEMPLATE_CATEGORY" val="custom"/>
  <p:tag name="KSO_WM_TEMPLATE_INDEX" val="20236804"/>
</p:tagLst>
</file>

<file path=ppt/tags/tag154.xml><?xml version="1.0" encoding="utf-8"?>
<p:tagLst xmlns:p="http://schemas.openxmlformats.org/presentationml/2006/main">
  <p:tag name="KSO_WM_UNIT_TABLE_BEAUTIFY" val="smartTable{fd1318ac-0fc9-4a36-ac94-f0fe76212594}"/>
  <p:tag name="TABLE_ENDDRAG_ORIGIN_RECT" val="685*334"/>
  <p:tag name="TABLE_ENDDRAG_RECT" val="17*59*685*334"/>
</p:tagLst>
</file>

<file path=ppt/tags/tag155.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6.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59.xml><?xml version="1.0" encoding="utf-8"?>
<p:tagLst xmlns:p="http://schemas.openxmlformats.org/presentationml/2006/main">
  <p:tag name="KSO_WM_BEAUTIFY_FLAG" val="#wm#"/>
  <p:tag name="KSO_WM_TEMPLATE_CATEGORY" val="custom"/>
  <p:tag name="KSO_WM_TEMPLATE_INDEX" val="20236804"/>
</p:tagLst>
</file>

<file path=ppt/tags/tag1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TABLE_BEAUTIFY" val="smartTable{444cac50-46f1-4fdd-b63e-72c27a5d028f}"/>
  <p:tag name="TABLE_ENDDRAG_ORIGIN_RECT" val="685*334"/>
  <p:tag name="TABLE_ENDDRAG_RECT" val="17*59*685*334"/>
</p:tagLst>
</file>

<file path=ppt/tags/tag16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3.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4.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5.xml><?xml version="1.0" encoding="utf-8"?>
<p:tagLst xmlns:p="http://schemas.openxmlformats.org/presentationml/2006/main">
  <p:tag name="KSO_WM_BEAUTIFY_FLAG" val="#wm#"/>
  <p:tag name="KSO_WM_TEMPLATE_CATEGORY" val="custom"/>
  <p:tag name="KSO_WM_TEMPLATE_INDEX" val="20236804"/>
</p:tagLst>
</file>

<file path=ppt/tags/tag166.xml><?xml version="1.0" encoding="utf-8"?>
<p:tagLst xmlns:p="http://schemas.openxmlformats.org/presentationml/2006/main">
  <p:tag name="KSO_WM_UNIT_TABLE_BEAUTIFY" val="smartTable{c83eac2a-3825-47bc-a2a1-1271a8d8799e}"/>
  <p:tag name="TABLE_ENDDRAG_ORIGIN_RECT" val="685*334"/>
  <p:tag name="TABLE_ENDDRAG_RECT" val="17*59*685*334"/>
</p:tagLst>
</file>

<file path=ppt/tags/tag16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69.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1.xml><?xml version="1.0" encoding="utf-8"?>
<p:tagLst xmlns:p="http://schemas.openxmlformats.org/presentationml/2006/main">
  <p:tag name="KSO_WM_BEAUTIFY_FLAG" val="#wm#"/>
  <p:tag name="KSO_WM_TEMPLATE_CATEGORY" val="custom"/>
  <p:tag name="KSO_WM_TEMPLATE_INDEX" val="20236804"/>
</p:tagLst>
</file>

<file path=ppt/tags/tag172.xml><?xml version="1.0" encoding="utf-8"?>
<p:tagLst xmlns:p="http://schemas.openxmlformats.org/presentationml/2006/main">
  <p:tag name="KSO_WM_UNIT_TABLE_BEAUTIFY" val="smartTable{004f8496-c1b2-4aa3-9529-9ee8b9ba2f8a}"/>
  <p:tag name="TABLE_ENDDRAG_ORIGIN_RECT" val="685*334"/>
  <p:tag name="TABLE_ENDDRAG_RECT" val="17*59*685*334"/>
</p:tagLst>
</file>

<file path=ppt/tags/tag173.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4.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5.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6.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77.xml><?xml version="1.0" encoding="utf-8"?>
<p:tagLst xmlns:p="http://schemas.openxmlformats.org/presentationml/2006/main">
  <p:tag name="KSO_WM_BEAUTIFY_FLAG" val="#wm#"/>
  <p:tag name="KSO_WM_TEMPLATE_CATEGORY" val="custom"/>
  <p:tag name="KSO_WM_TEMPLATE_INDEX" val="20236804"/>
</p:tagLst>
</file>

<file path=ppt/tags/tag178.xml><?xml version="1.0" encoding="utf-8"?>
<p:tagLst xmlns:p="http://schemas.openxmlformats.org/presentationml/2006/main">
  <p:tag name="KSO_WM_UNIT_TABLE_BEAUTIFY" val="smartTable{61917253-ec39-4d98-8684-7d71a9bb6820}"/>
  <p:tag name="TABLE_ENDDRAG_ORIGIN_RECT" val="685*334"/>
  <p:tag name="TABLE_ENDDRAG_RECT" val="17*59*685*334"/>
</p:tagLst>
</file>

<file path=ppt/tags/tag179.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180.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3.xml><?xml version="1.0" encoding="utf-8"?>
<p:tagLst xmlns:p="http://schemas.openxmlformats.org/presentationml/2006/main">
  <p:tag name="KSO_WM_BEAUTIFY_FLAG" val="#wm#"/>
  <p:tag name="KSO_WM_TEMPLATE_CATEGORY" val="custom"/>
  <p:tag name="KSO_WM_TEMPLATE_INDEX" val="20236804"/>
</p:tagLst>
</file>

<file path=ppt/tags/tag184.xml><?xml version="1.0" encoding="utf-8"?>
<p:tagLst xmlns:p="http://schemas.openxmlformats.org/presentationml/2006/main">
  <p:tag name="KSO_WM_UNIT_TABLE_BEAUTIFY" val="smartTable{6623056c-5f72-46f8-b9d1-56b2e2ff5997}"/>
  <p:tag name="TABLE_ENDDRAG_ORIGIN_RECT" val="685*334"/>
  <p:tag name="TABLE_ENDDRAG_RECT" val="17*59*685*334"/>
</p:tagLst>
</file>

<file path=ppt/tags/tag185.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6.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89.xml><?xml version="1.0" encoding="utf-8"?>
<p:tagLst xmlns:p="http://schemas.openxmlformats.org/presentationml/2006/main">
  <p:tag name="KSO_WM_BEAUTIFY_FLAG" val="#wm#"/>
  <p:tag name="KSO_WM_TEMPLATE_CATEGORY" val="custom"/>
  <p:tag name="KSO_WM_TEMPLATE_INDEX" val="20236804"/>
</p:tagLst>
</file>

<file path=ppt/tags/tag1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9"/>
</p:tagLst>
</file>

<file path=ppt/tags/tag190.xml><?xml version="1.0" encoding="utf-8"?>
<p:tagLst xmlns:p="http://schemas.openxmlformats.org/presentationml/2006/main">
  <p:tag name="KSO_WM_UNIT_TABLE_BEAUTIFY" val="smartTable{0ff7ed2c-8dfa-4197-98e0-dcef0554eac3}"/>
  <p:tag name="TABLE_ENDDRAG_ORIGIN_RECT" val="685*334"/>
  <p:tag name="TABLE_ENDDRAG_RECT" val="17*59*685*334"/>
</p:tagLst>
</file>

<file path=ppt/tags/tag19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3.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4.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5.xml><?xml version="1.0" encoding="utf-8"?>
<p:tagLst xmlns:p="http://schemas.openxmlformats.org/presentationml/2006/main">
  <p:tag name="KSO_WM_BEAUTIFY_FLAG" val="#wm#"/>
  <p:tag name="KSO_WM_TEMPLATE_CATEGORY" val="custom"/>
  <p:tag name="KSO_WM_TEMPLATE_INDEX" val="20236804"/>
</p:tagLst>
</file>

<file path=ppt/tags/tag196.xml><?xml version="1.0" encoding="utf-8"?>
<p:tagLst xmlns:p="http://schemas.openxmlformats.org/presentationml/2006/main">
  <p:tag name="KSO_WM_UNIT_TABLE_BEAUTIFY" val="smartTable{13821abc-6c23-490e-a855-b4f154c45c7d}"/>
  <p:tag name="TABLE_ENDDRAG_ORIGIN_RECT" val="685*334"/>
  <p:tag name="TABLE_ENDDRAG_RECT" val="17*59*685*334"/>
</p:tagLst>
</file>

<file path=ppt/tags/tag19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199.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01.xml><?xml version="1.0" encoding="utf-8"?>
<p:tagLst xmlns:p="http://schemas.openxmlformats.org/presentationml/2006/main">
  <p:tag name="KSO_WM_BEAUTIFY_FLAG" val="#wm#"/>
  <p:tag name="KSO_WM_TEMPLATE_CATEGORY" val="custom"/>
  <p:tag name="KSO_WM_TEMPLATE_INDEX" val="20236804"/>
</p:tagLst>
</file>

<file path=ppt/tags/tag202.xml><?xml version="1.0" encoding="utf-8"?>
<p:tagLst xmlns:p="http://schemas.openxmlformats.org/presentationml/2006/main">
  <p:tag name="KSO_WM_UNIT_TABLE_BEAUTIFY" val="smartTable{f6bf98fd-dac9-486d-9246-5301db2c7661}"/>
  <p:tag name="TABLE_ENDDRAG_ORIGIN_RECT" val="685*334"/>
  <p:tag name="TABLE_ENDDRAG_RECT" val="17*59*685*334"/>
</p:tagLst>
</file>

<file path=ppt/tags/tag203.xml><?xml version="1.0" encoding="utf-8"?>
<p:tagLst xmlns:p="http://schemas.openxmlformats.org/presentationml/2006/main">
  <p:tag name="KSO_WM_BEAUTIFY_FLAG" val="#wm#"/>
  <p:tag name="KSO_WM_TEMPLATE_CATEGORY" val="custom"/>
  <p:tag name="KSO_WM_TEMPLATE_INDEX" val="20236804"/>
</p:tagLst>
</file>

<file path=ppt/tags/tag204.xml><?xml version="1.0" encoding="utf-8"?>
<p:tagLst xmlns:p="http://schemas.openxmlformats.org/presentationml/2006/main">
  <p:tag name="KSO_WM_UNIT_TABLE_BEAUTIFY" val="smartTable{b5dd0ceb-bfa5-40ca-b6f1-185b044f6de4}"/>
  <p:tag name="TABLE_ENDDRAG_ORIGIN_RECT" val="685*334"/>
  <p:tag name="TABLE_ENDDRAG_RECT" val="17*59*685*334"/>
</p:tagLst>
</file>

<file path=ppt/tags/tag205.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06.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07.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08.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09.xml><?xml version="1.0" encoding="utf-8"?>
<p:tagLst xmlns:p="http://schemas.openxmlformats.org/presentationml/2006/main">
  <p:tag name="KSO_WM_BEAUTIFY_FLAG" val="#wm#"/>
  <p:tag name="KSO_WM_TEMPLATE_CATEGORY" val="custom"/>
  <p:tag name="KSO_WM_TEMPLATE_INDEX" val="20236804"/>
</p:tagLst>
</file>

<file path=ppt/tags/tag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TABLE_BEAUTIFY" val="smartTable{aeba6317-2832-40db-b845-c462642d1f70}"/>
  <p:tag name="TABLE_ENDDRAG_ORIGIN_RECT" val="685*334"/>
  <p:tag name="TABLE_ENDDRAG_RECT" val="17*59*685*334"/>
</p:tagLst>
</file>

<file path=ppt/tags/tag211.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12.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13.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14.xml><?xml version="1.0" encoding="utf-8"?>
<p:tagLst xmlns:p="http://schemas.openxmlformats.org/presentationml/2006/main">
  <p:tag name="KSO_WM_DIAGRAM_VIRTUALLY_FRAME" val="{&quot;height&quot;:354.8520472440945,&quot;left&quot;:141.5796062992126,&quot;top&quot;:134.99905511811022,&quot;width&quot;:518.421811023622}"/>
</p:tagLst>
</file>

<file path=ppt/tags/tag215.xml><?xml version="1.0" encoding="utf-8"?>
<p:tagLst xmlns:p="http://schemas.openxmlformats.org/presentationml/2006/main">
  <p:tag name="KSO_WM_BEAUTIFY_FLAG" val="#wm#"/>
  <p:tag name="KSO_WM_TEMPLATE_CATEGORY" val="custom"/>
  <p:tag name="KSO_WM_TEMPLATE_INDEX" val="20236804"/>
</p:tagLst>
</file>

<file path=ppt/tags/tag216.xml><?xml version="1.0" encoding="utf-8"?>
<p:tagLst xmlns:p="http://schemas.openxmlformats.org/presentationml/2006/main">
  <p:tag name="KSO_WM_UNIT_TABLE_BEAUTIFY" val="smartTable{2406ad48-a319-4cfc-880e-526005fab81e}"/>
  <p:tag name="TABLE_ENDDRAG_ORIGIN_RECT" val="685*334"/>
  <p:tag name="TABLE_ENDDRAG_RECT" val="17*59*685*334"/>
</p:tagLst>
</file>

<file path=ppt/tags/tag217.xml><?xml version="1.0" encoding="utf-8"?>
<p:tagLst xmlns:p="http://schemas.openxmlformats.org/presentationml/2006/main">
  <p:tag name="KSO_WM_BEAUTIFY_FLAG" val="#wm#"/>
  <p:tag name="KSO_WM_TEMPLATE_CATEGORY" val="custom"/>
  <p:tag name="KSO_WM_TEMPLATE_INDEX" val="20236804"/>
</p:tagLst>
</file>

<file path=ppt/tags/tag218.xml><?xml version="1.0" encoding="utf-8"?>
<p:tagLst xmlns:p="http://schemas.openxmlformats.org/presentationml/2006/main">
  <p:tag name="KSO_WM_UNIT_TABLE_BEAUTIFY" val="smartTable{7bf88c11-7384-4ddc-abf5-8038df686469}"/>
  <p:tag name="TABLE_ENDDRAG_ORIGIN_RECT" val="685*334"/>
  <p:tag name="TABLE_ENDDRAG_RECT" val="17*59*685*334"/>
</p:tagLst>
</file>

<file path=ppt/tags/tag219.xml><?xml version="1.0" encoding="utf-8"?>
<p:tagLst xmlns:p="http://schemas.openxmlformats.org/presentationml/2006/main">
  <p:tag name="KSO_WM_BEAUTIFY_FLAG" val="#wm#"/>
  <p:tag name="KSO_WM_TEMPLATE_CATEGORY" val="custom"/>
  <p:tag name="KSO_WM_TEMPLATE_INDEX" val="20236804"/>
</p:tagLst>
</file>

<file path=ppt/tags/tag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ABLE_BEAUTIFY" val="smartTable{7bf88c11-7384-4ddc-abf5-8038df686469}"/>
  <p:tag name="TABLE_ENDDRAG_ORIGIN_RECT" val="685*334"/>
  <p:tag name="TABLE_ENDDRAG_RECT" val="17*59*685*334"/>
</p:tagLst>
</file>

<file path=ppt/tags/tag221.xml><?xml version="1.0" encoding="utf-8"?>
<p:tagLst xmlns:p="http://schemas.openxmlformats.org/presentationml/2006/main">
  <p:tag name="KSO_WM_BEAUTIFY_FLAG" val="#wm#"/>
  <p:tag name="KSO_WM_TEMPLATE_CATEGORY" val="custom"/>
  <p:tag name="KSO_WM_TEMPLATE_INDEX" val="20236804"/>
</p:tagLst>
</file>

<file path=ppt/tags/tag222.xml><?xml version="1.0" encoding="utf-8"?>
<p:tagLst xmlns:p="http://schemas.openxmlformats.org/presentationml/2006/main">
  <p:tag name="KSO_WM_UNIT_TABLE_BEAUTIFY" val="smartTable{7bf88c11-7384-4ddc-abf5-8038df686469}"/>
  <p:tag name="TABLE_ENDDRAG_ORIGIN_RECT" val="685*334"/>
  <p:tag name="TABLE_ENDDRAG_RECT" val="17*59*685*334"/>
</p:tagLst>
</file>

<file path=ppt/tags/tag223.xml><?xml version="1.0" encoding="utf-8"?>
<p:tagLst xmlns:p="http://schemas.openxmlformats.org/presentationml/2006/main">
  <p:tag name="KSO_WM_BEAUTIFY_FLAG" val="#wm#"/>
  <p:tag name="KSO_WM_TEMPLATE_CATEGORY" val="custom"/>
  <p:tag name="KSO_WM_TEMPLATE_INDEX" val="20236804"/>
</p:tagLst>
</file>

<file path=ppt/tags/tag224.xml><?xml version="1.0" encoding="utf-8"?>
<p:tagLst xmlns:p="http://schemas.openxmlformats.org/presentationml/2006/main">
  <p:tag name="KSO_WM_UNIT_TABLE_BEAUTIFY" val="smartTable{88e091a6-9b81-4690-96c6-de0a9eb47a7d}"/>
  <p:tag name="TABLE_ENDDRAG_ORIGIN_RECT" val="685*334"/>
  <p:tag name="TABLE_ENDDRAG_RECT" val="17*59*685*334"/>
</p:tagLst>
</file>

<file path=ppt/tags/tag225.xml><?xml version="1.0" encoding="utf-8"?>
<p:tagLst xmlns:p="http://schemas.openxmlformats.org/presentationml/2006/main">
  <p:tag name="KSO_WM_BEAUTIFY_FLAG" val="#wm#"/>
  <p:tag name="KSO_WM_TEMPLATE_CATEGORY" val="custom"/>
  <p:tag name="KSO_WM_TEMPLATE_INDEX" val="20236804"/>
</p:tagLst>
</file>

<file path=ppt/tags/tag226.xml><?xml version="1.0" encoding="utf-8"?>
<p:tagLst xmlns:p="http://schemas.openxmlformats.org/presentationml/2006/main">
  <p:tag name="KSO_WM_UNIT_TABLE_BEAUTIFY" val="smartTable{88e091a6-9b81-4690-96c6-de0a9eb47a7d}"/>
  <p:tag name="TABLE_ENDDRAG_ORIGIN_RECT" val="685*334"/>
  <p:tag name="TABLE_ENDDRAG_RECT" val="17*59*685*334"/>
</p:tagLst>
</file>

<file path=ppt/tags/tag227.xml><?xml version="1.0" encoding="utf-8"?>
<p:tagLst xmlns:p="http://schemas.openxmlformats.org/presentationml/2006/main">
  <p:tag name="KSO_WM_BEAUTIFY_FLAG" val="#wm#"/>
  <p:tag name="KSO_WM_TEMPLATE_CATEGORY" val="custom"/>
  <p:tag name="KSO_WM_TEMPLATE_INDEX" val="20236804"/>
</p:tagLst>
</file>

<file path=ppt/tags/tag22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4"/>
  <p:tag name="KSO_WM_TEMPLATE_CATEGORY" val="custom"/>
  <p:tag name="KSO_WM_SLIDE_INDEX" val="7"/>
  <p:tag name="KSO_WM_SLIDE_ID" val="custom20236804_7"/>
  <p:tag name="KSO_WM_TEMPLATE_MASTER_TYPE" val="0"/>
  <p:tag name="KSO_WM_SLIDE_LAYOUT" val="a_b_d_e"/>
  <p:tag name="KSO_WM_SLIDE_LAYOUT_CNT" val="1_1_1_1"/>
  <p:tag name="KSO_WM_SLIDE_THEME_ID" val="3402650"/>
  <p:tag name="KSO_WM_SLIDE_THEME_NAME" val="小清新毕业季教育教学"/>
</p:tagLst>
</file>

<file path=ppt/tags/tag23.xml><?xml version="1.0" encoding="utf-8"?>
<p:tagLst xmlns:p="http://schemas.openxmlformats.org/presentationml/2006/main">
  <p:tag name="KSO_WM_UNIT_TYPE" val="f"/>
  <p:tag name="KSO_WM_UNIT_SUBTYPE" val="g"/>
  <p:tag name="KSO_WM_UNIT_INDEX" val="4"/>
  <p:tag name="KSO_WM_BEAUTIFY_FLAG" val="#wm#"/>
  <p:tag name="KSO_WM_TAG_VERSION" val="3.0"/>
  <p:tag name="KSO_WM_UNIT_PRESET_TEXT" val="公司名"/>
  <p:tag name="KSO_WM_UNIT_ID" val="_1*f*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
</p:tagLst>
</file>

<file path=ppt/tags/tag24.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9"/>
</p:tagLst>
</file>

<file path=ppt/tags/tag25.xml><?xml version="1.0" encoding="utf-8"?>
<p:tagLst xmlns:p="http://schemas.openxmlformats.org/presentationml/2006/main">
  <p:tag name="KSO_WM_UNIT_TYPE" val="f"/>
  <p:tag name="KSO_WM_UNIT_SUBTYPE" val="e"/>
  <p:tag name="KSO_WM_UNIT_INDEX" val="3"/>
  <p:tag name="KSO_WM_BEAUTIFY_FLAG" val="#wm#"/>
  <p:tag name="KSO_WM_TAG_VERSION" val="3.0"/>
  <p:tag name="KSO_WM_UNIT_PRESET_TEXT" val="年号"/>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
</p:tagLst>
</file>

<file path=ppt/tags/tag2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1"/>
</p:tagLst>
</file>

<file path=ppt/tags/tag2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2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4.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i"/>
  <p:tag name="KSO_WM_UNIT_INDEX" val="11"/>
  <p:tag name="KSO_WM_BEAUTIFY_FLAG" val="#wm#"/>
  <p:tag name="KSO_WM_TAG_VERSION" val="3.0"/>
  <p:tag name="KSO_WM_UNIT_ID" val="_4*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i"/>
  <p:tag name="KSO_WM_UNIT_INDEX" val="12"/>
  <p:tag name="KSO_WM_BEAUTIFY_FLAG" val="#wm#"/>
  <p:tag name="KSO_WM_TAG_VERSION" val="3.0"/>
  <p:tag name="KSO_WM_UNIT_ID" val="_4*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i"/>
  <p:tag name="KSO_WM_UNIT_INDEX" val="13"/>
  <p:tag name="KSO_WM_BEAUTIFY_FLAG" val="#wm#"/>
  <p:tag name="KSO_WM_TAG_VERSION" val="3.0"/>
  <p:tag name="KSO_WM_UNIT_ID" val="_4*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i"/>
  <p:tag name="KSO_WM_UNIT_INDEX" val="14"/>
  <p:tag name="KSO_WM_BEAUTIFY_FLAG" val="#wm#"/>
  <p:tag name="KSO_WM_TAG_VERSION" val="3.0"/>
  <p:tag name="KSO_WM_UNIT_ID" val="_4*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TYPE" val="i"/>
  <p:tag name="KSO_WM_UNIT_INDEX" val="15"/>
  <p:tag name="KSO_WM_BEAUTIFY_FLAG" val="#wm#"/>
  <p:tag name="KSO_WM_TAG_VERSION" val="3.0"/>
  <p:tag name="KSO_WM_UNIT_ID" val="_4*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5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90"/>
</p:tagLst>
</file>

<file path=ppt/tags/tag5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0"/>
</p:tagLst>
</file>

<file path=ppt/tags/tag5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13"/>
  <p:tag name="KSO_WM_BEAUTIFY_FLAG" val="#wm#"/>
  <p:tag name="KSO_WM_TAG_VERSION" val="3.0"/>
  <p:tag name="KSO_WM_UNIT_ID" val="_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6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66.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6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14"/>
  <p:tag name="KSO_WM_BEAUTIFY_FLAG" val="#wm#"/>
  <p:tag name="KSO_WM_TAG_VERSION" val="3.0"/>
  <p:tag name="KSO_WM_UNIT_ID" val="_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71.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72.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73.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7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15"/>
  <p:tag name="KSO_WM_BEAUTIFY_FLAG" val="#wm#"/>
  <p:tag name="KSO_WM_TAG_VERSION" val="3.0"/>
  <p:tag name="KSO_WM_UNIT_ID" val="_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8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9.xml><?xml version="1.0" encoding="utf-8"?>
<p:tagLst xmlns:p="http://schemas.openxmlformats.org/presentationml/2006/main">
  <p:tag name="KSO_WM_UNIT_TYPE" val="i"/>
  <p:tag name="KSO_WM_UNIT_INDEX" val="16"/>
  <p:tag name="KSO_WM_BEAUTIFY_FLAG" val="#wm#"/>
  <p:tag name="KSO_WM_TAG_VERSION" val="3.0"/>
  <p:tag name="KSO_WM_UNIT_ID" val="_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94.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小清新毕业季教育教学">
  <a:themeElements>
    <a:clrScheme name="【2024-12-05】小清新毕业季教育教学">
      <a:dk1>
        <a:sysClr val="windowText" lastClr="000000"/>
      </a:dk1>
      <a:lt1>
        <a:sysClr val="window" lastClr="FFFFFF"/>
      </a:lt1>
      <a:dk2>
        <a:srgbClr val="385123"/>
      </a:dk2>
      <a:lt2>
        <a:srgbClr val="F6FAF3"/>
      </a:lt2>
      <a:accent1>
        <a:srgbClr val="6EB432"/>
      </a:accent1>
      <a:accent2>
        <a:srgbClr val="9CC57B"/>
      </a:accent2>
      <a:accent3>
        <a:srgbClr val="84C57B"/>
      </a:accent3>
      <a:accent4>
        <a:srgbClr val="EAA13A"/>
      </a:accent4>
      <a:accent5>
        <a:srgbClr val="927276"/>
      </a:accent5>
      <a:accent6>
        <a:srgbClr val="719EDE"/>
      </a:accent6>
      <a:hlink>
        <a:srgbClr val="0563C1"/>
      </a:hlink>
      <a:folHlink>
        <a:srgbClr val="954F72"/>
      </a:folHlink>
    </a:clrScheme>
    <a:fontScheme name="【2024金山主题】-11-11">
      <a:majorFont>
        <a:latin typeface="汉仪润圆-65简"/>
        <a:ea typeface="汉仪润圆-65简"/>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第一PPT，www.1ppt.com">
  <a:themeElements>
    <a:clrScheme name="自定义 825">
      <a:dk1>
        <a:sysClr val="windowText" lastClr="000000"/>
      </a:dk1>
      <a:lt1>
        <a:sysClr val="window" lastClr="FFFFFF"/>
      </a:lt1>
      <a:dk2>
        <a:srgbClr val="44546A"/>
      </a:dk2>
      <a:lt2>
        <a:srgbClr val="E7E6E6"/>
      </a:lt2>
      <a:accent1>
        <a:srgbClr val="295059"/>
      </a:accent1>
      <a:accent2>
        <a:srgbClr val="295059"/>
      </a:accent2>
      <a:accent3>
        <a:srgbClr val="295059"/>
      </a:accent3>
      <a:accent4>
        <a:srgbClr val="295059"/>
      </a:accent4>
      <a:accent5>
        <a:srgbClr val="295059"/>
      </a:accent5>
      <a:accent6>
        <a:srgbClr val="295059"/>
      </a:accent6>
      <a:hlink>
        <a:srgbClr val="0563C1"/>
      </a:hlink>
      <a:folHlink>
        <a:srgbClr val="954F72"/>
      </a:folHlink>
    </a:clrScheme>
    <a:fontScheme name="uvnfajuf">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20788</Words>
  <Application>WPS 演示</Application>
  <PresentationFormat>宽屏</PresentationFormat>
  <Paragraphs>825</Paragraphs>
  <Slides>22</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22</vt:i4>
      </vt:variant>
    </vt:vector>
  </HeadingPairs>
  <TitlesOfParts>
    <vt:vector size="42" baseType="lpstr">
      <vt:lpstr>Arial</vt:lpstr>
      <vt:lpstr>宋体</vt:lpstr>
      <vt:lpstr>Wingdings</vt:lpstr>
      <vt:lpstr>微软雅黑</vt:lpstr>
      <vt:lpstr>Times New Roman</vt:lpstr>
      <vt:lpstr>Arial Unicode MS</vt:lpstr>
      <vt:lpstr>Calibri</vt:lpstr>
      <vt:lpstr>黑体</vt:lpstr>
      <vt:lpstr>Wingdings</vt:lpstr>
      <vt:lpstr>Times New Roman</vt:lpstr>
      <vt:lpstr>Arial</vt:lpstr>
      <vt:lpstr>阿里巴巴普惠体</vt:lpstr>
      <vt:lpstr>汉仪正圆 55简</vt:lpstr>
      <vt:lpstr>HelveticaNeue</vt:lpstr>
      <vt:lpstr>华文新魏</vt:lpstr>
      <vt:lpstr>Segoe Print</vt:lpstr>
      <vt:lpstr>汉仪润圆-65简</vt:lpstr>
      <vt:lpstr>WPS</vt:lpstr>
      <vt:lpstr>小清新毕业季教育教学</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Administrator</cp:lastModifiedBy>
  <cp:revision>43</cp:revision>
  <dcterms:created xsi:type="dcterms:W3CDTF">2023-08-09T12:44:00Z</dcterms:created>
  <dcterms:modified xsi:type="dcterms:W3CDTF">2025-11-13T02:49:25Z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2052-11.8.2.7978</vt:lpwstr>
  </property>
</Properties>
</file>