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26"/>
  </p:notesMasterIdLst>
  <p:sldIdLst>
    <p:sldId id="291" r:id="rId4"/>
    <p:sldId id="257" r:id="rId5"/>
    <p:sldId id="259" r:id="rId6"/>
    <p:sldId id="260" r:id="rId7"/>
    <p:sldId id="262" r:id="rId8"/>
    <p:sldId id="265" r:id="rId9"/>
    <p:sldId id="264" r:id="rId10"/>
    <p:sldId id="276" r:id="rId11"/>
    <p:sldId id="266" r:id="rId12"/>
    <p:sldId id="267" r:id="rId13"/>
    <p:sldId id="277" r:id="rId14"/>
    <p:sldId id="278" r:id="rId15"/>
    <p:sldId id="268" r:id="rId16"/>
    <p:sldId id="270" r:id="rId17"/>
    <p:sldId id="271" r:id="rId18"/>
    <p:sldId id="272" r:id="rId19"/>
    <p:sldId id="273" r:id="rId20"/>
    <p:sldId id="274" r:id="rId21"/>
    <p:sldId id="275" r:id="rId22"/>
    <p:sldId id="261" r:id="rId23"/>
    <p:sldId id="279" r:id="rId24"/>
    <p:sldId id="282"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 xinxin" initials="lx" lastIdx="2" clrIdx="0"/>
  <p:cmAuthor id="2" name="作者" initials="A" lastIdx="0" clrIdx="1"/>
  <p:cmAuthor id="3" name="熊仪_aYju7RJj" initials="熊" lastIdx="0" clrIdx="2"/>
  <p:cmAuthor id="4" name="哒哒 熊猫" initials="哒哒" lastIdx="0" clrIdx="3"/>
  <p:cmAuthor id="5" name="yifei" initials="y" lastIdx="0" clrIdx="4"/>
  <p:cmAuthor id="6" name="ADMIN" initials="A" lastIdx="0" clrIdx="5"/>
  <p:cmAuthor id="7" name="zhouzean" initials="z" lastIdx="0" clrIdx="6"/>
  <p:cmAuthor id="8" name="李鹏飞_6bQfzI3a" initials="李" lastIdx="0" clrIdx="7"/>
  <p:cmAuthor id="9" name="李晓菲_MZFnUzi6" initials="李" lastIdx="0" clrIdx="8"/>
  <p:cmAuthor id="10" name="小珞_QjMfU7FR" initials="小" lastIdx="0" clrIdx="9"/>
  <p:cmAuthor id="11" name="骆倩怡_Znauj26B" initials="authorId_382814100" lastIdx="0" clrIdx="10"/>
  <p:cmAuthor id="12" name="幸全" initials="幸全" lastIdx="0" clrIdx="1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148"/>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commentAuthors" Target="commentAuthors.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04-14T21:33:32.985" idx="2">
    <p:pos x="7512" y="-11979"/>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0" Type="http://schemas.openxmlformats.org/officeDocument/2006/relationships/image" Target="../media/image2.jpeg"/><Relationship Id="rId2" Type="http://schemas.openxmlformats.org/officeDocument/2006/relationships/tags" Target="../tags/tag1.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image" Target="../media/image1.png"/><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9" Type="http://schemas.openxmlformats.org/officeDocument/2006/relationships/tags" Target="../tags/tag34.xml"/><Relationship Id="rId18" Type="http://schemas.openxmlformats.org/officeDocument/2006/relationships/tags" Target="../tags/tag33.xml"/><Relationship Id="rId17" Type="http://schemas.openxmlformats.org/officeDocument/2006/relationships/tags" Target="../tags/tag32.xml"/><Relationship Id="rId16" Type="http://schemas.openxmlformats.org/officeDocument/2006/relationships/tags" Target="../tags/tag31.xml"/><Relationship Id="rId15" Type="http://schemas.openxmlformats.org/officeDocument/2006/relationships/image" Target="../media/image1.png"/><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1999" cy="6858000"/>
          </a:xfrm>
          <a:prstGeom prst="rect">
            <a:avLst/>
          </a:prstGeom>
          <a:gradFill>
            <a:gsLst>
              <a:gs pos="0">
                <a:schemeClr val="bg1"/>
              </a:gs>
              <a:gs pos="97000">
                <a:schemeClr val="bg2">
                  <a:lumMod val="9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缺角矩形 3"/>
          <p:cNvSpPr/>
          <p:nvPr userDrawn="1">
            <p:custDataLst>
              <p:tags r:id="rId3"/>
            </p:custDataLst>
          </p:nvPr>
        </p:nvSpPr>
        <p:spPr>
          <a:xfrm>
            <a:off x="406400" y="361950"/>
            <a:ext cx="11379200" cy="6134100"/>
          </a:xfrm>
          <a:prstGeom prst="plaque">
            <a:avLst>
              <a:gd name="adj" fmla="val 5556"/>
            </a:avLst>
          </a:prstGeom>
          <a:gradFill flip="none" rotWithShape="1">
            <a:gsLst>
              <a:gs pos="64000">
                <a:schemeClr val="bg1"/>
              </a:gs>
              <a:gs pos="100000">
                <a:schemeClr val="bg1">
                  <a:alpha val="0"/>
                </a:schemeClr>
              </a:gs>
            </a:gsLst>
            <a:lin ang="5400000" scaled="1"/>
            <a:tileRect/>
          </a:gradFill>
          <a:ln>
            <a:gradFill>
              <a:gsLst>
                <a:gs pos="0">
                  <a:schemeClr val="bg2">
                    <a:lumMod val="90000"/>
                    <a:alpha val="50000"/>
                  </a:schemeClr>
                </a:gs>
                <a:gs pos="100000">
                  <a:schemeClr val="bg2">
                    <a:lumMod val="90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图形 41"/>
          <p:cNvSpPr/>
          <p:nvPr userDrawn="1">
            <p:custDataLst>
              <p:tags r:id="rId4"/>
            </p:custDataLst>
          </p:nvPr>
        </p:nvSpPr>
        <p:spPr>
          <a:xfrm>
            <a:off x="5766927" y="5780205"/>
            <a:ext cx="5165047" cy="830874"/>
          </a:xfrm>
          <a:custGeom>
            <a:avLst/>
            <a:gdLst>
              <a:gd name="connsiteX0" fmla="*/ 0 w 3680936"/>
              <a:gd name="connsiteY0" fmla="*/ 592133 h 592133"/>
              <a:gd name="connsiteX1" fmla="*/ 3680936 w 3680936"/>
              <a:gd name="connsiteY1" fmla="*/ 592133 h 592133"/>
              <a:gd name="connsiteX2" fmla="*/ 2727008 w 3680936"/>
              <a:gd name="connsiteY2" fmla="*/ 250 h 592133"/>
              <a:gd name="connsiteX3" fmla="*/ 1919859 w 3680936"/>
              <a:gd name="connsiteY3" fmla="*/ 357342 h 592133"/>
              <a:gd name="connsiteX4" fmla="*/ 1594866 w 3680936"/>
              <a:gd name="connsiteY4" fmla="*/ 337816 h 592133"/>
              <a:gd name="connsiteX5" fmla="*/ 689801 w 3680936"/>
              <a:gd name="connsiteY5" fmla="*/ 425827 h 592133"/>
              <a:gd name="connsiteX6" fmla="*/ 0 w 3680936"/>
              <a:gd name="connsiteY6" fmla="*/ 592133 h 59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0936" h="592133">
                <a:moveTo>
                  <a:pt x="0" y="592133"/>
                </a:moveTo>
                <a:lnTo>
                  <a:pt x="3680936" y="592133"/>
                </a:lnTo>
                <a:cubicBezTo>
                  <a:pt x="3680936" y="592133"/>
                  <a:pt x="3120866" y="9965"/>
                  <a:pt x="2727008" y="250"/>
                </a:cubicBezTo>
                <a:cubicBezTo>
                  <a:pt x="2333149" y="-9466"/>
                  <a:pt x="2037207" y="266855"/>
                  <a:pt x="1919859" y="357342"/>
                </a:cubicBezTo>
                <a:cubicBezTo>
                  <a:pt x="1846517" y="411158"/>
                  <a:pt x="1802797" y="452783"/>
                  <a:pt x="1594866" y="337816"/>
                </a:cubicBezTo>
                <a:cubicBezTo>
                  <a:pt x="1386935" y="222849"/>
                  <a:pt x="1132523" y="235041"/>
                  <a:pt x="689801" y="425827"/>
                </a:cubicBezTo>
                <a:cubicBezTo>
                  <a:pt x="342424" y="570131"/>
                  <a:pt x="0" y="592133"/>
                  <a:pt x="0" y="592133"/>
                </a:cubicBezTo>
                <a:close/>
              </a:path>
            </a:pathLst>
          </a:custGeom>
          <a:gradFill>
            <a:gsLst>
              <a:gs pos="0">
                <a:schemeClr val="accent1">
                  <a:lumMod val="40000"/>
                  <a:lumOff val="60000"/>
                  <a:alpha val="50000"/>
                </a:schemeClr>
              </a:gs>
              <a:gs pos="100000">
                <a:schemeClr val="accent1">
                  <a:lumMod val="40000"/>
                  <a:lumOff val="60000"/>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6" name="任意多边形: 形状 5"/>
          <p:cNvSpPr/>
          <p:nvPr userDrawn="1">
            <p:custDataLst>
              <p:tags r:id="rId5"/>
            </p:custDataLst>
          </p:nvPr>
        </p:nvSpPr>
        <p:spPr>
          <a:xfrm>
            <a:off x="1932462" y="5658951"/>
            <a:ext cx="4163538" cy="568981"/>
          </a:xfrm>
          <a:custGeom>
            <a:avLst/>
            <a:gdLst>
              <a:gd name="connsiteX0" fmla="*/ 0 w 4068096"/>
              <a:gd name="connsiteY0" fmla="*/ 462855 h 462855"/>
              <a:gd name="connsiteX1" fmla="*/ 4068097 w 4068096"/>
              <a:gd name="connsiteY1" fmla="*/ 462855 h 462855"/>
              <a:gd name="connsiteX2" fmla="*/ 3322562 w 4068096"/>
              <a:gd name="connsiteY2" fmla="*/ 199 h 462855"/>
              <a:gd name="connsiteX3" fmla="*/ 2691742 w 4068096"/>
              <a:gd name="connsiteY3" fmla="*/ 279282 h 462855"/>
              <a:gd name="connsiteX4" fmla="*/ 2301741 w 4068096"/>
              <a:gd name="connsiteY4" fmla="*/ 267817 h 462855"/>
              <a:gd name="connsiteX5" fmla="*/ 1850549 w 4068096"/>
              <a:gd name="connsiteY5" fmla="*/ 329009 h 462855"/>
              <a:gd name="connsiteX6" fmla="*/ 1246454 w 4068096"/>
              <a:gd name="connsiteY6" fmla="*/ 264021 h 462855"/>
              <a:gd name="connsiteX7" fmla="*/ 539108 w 4068096"/>
              <a:gd name="connsiteY7" fmla="*/ 332806 h 462855"/>
              <a:gd name="connsiteX8" fmla="*/ 0 w 4068096"/>
              <a:gd name="connsiteY8" fmla="*/ 462781 h 462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8096" h="462855">
                <a:moveTo>
                  <a:pt x="0" y="462855"/>
                </a:moveTo>
                <a:lnTo>
                  <a:pt x="4068097" y="462855"/>
                </a:lnTo>
                <a:cubicBezTo>
                  <a:pt x="4068097" y="462855"/>
                  <a:pt x="3630305" y="7867"/>
                  <a:pt x="3322562" y="199"/>
                </a:cubicBezTo>
                <a:cubicBezTo>
                  <a:pt x="3014820" y="-7468"/>
                  <a:pt x="2783454" y="208562"/>
                  <a:pt x="2691742" y="279282"/>
                </a:cubicBezTo>
                <a:cubicBezTo>
                  <a:pt x="2634422" y="321341"/>
                  <a:pt x="2609558" y="357669"/>
                  <a:pt x="2301741" y="267817"/>
                </a:cubicBezTo>
                <a:cubicBezTo>
                  <a:pt x="2133205" y="216527"/>
                  <a:pt x="1960202" y="263351"/>
                  <a:pt x="1850549" y="329009"/>
                </a:cubicBezTo>
                <a:cubicBezTo>
                  <a:pt x="1753477" y="387148"/>
                  <a:pt x="1408961" y="353872"/>
                  <a:pt x="1246454" y="264021"/>
                </a:cubicBezTo>
                <a:cubicBezTo>
                  <a:pt x="1083947" y="174170"/>
                  <a:pt x="885113" y="183698"/>
                  <a:pt x="539108" y="332806"/>
                </a:cubicBezTo>
                <a:cubicBezTo>
                  <a:pt x="267618" y="445585"/>
                  <a:pt x="0" y="462781"/>
                  <a:pt x="0" y="462781"/>
                </a:cubicBezTo>
                <a:close/>
              </a:path>
            </a:pathLst>
          </a:custGeom>
          <a:gradFill>
            <a:gsLst>
              <a:gs pos="0">
                <a:schemeClr val="accent1">
                  <a:lumMod val="40000"/>
                  <a:lumOff val="60000"/>
                  <a:alpha val="50000"/>
                </a:schemeClr>
              </a:gs>
              <a:gs pos="100000">
                <a:schemeClr val="accent1">
                  <a:lumMod val="40000"/>
                  <a:lumOff val="60000"/>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10" name="任意多边形: 形状 9"/>
          <p:cNvSpPr/>
          <p:nvPr userDrawn="1">
            <p:custDataLst>
              <p:tags r:id="rId6"/>
            </p:custDataLst>
          </p:nvPr>
        </p:nvSpPr>
        <p:spPr>
          <a:xfrm flipH="1">
            <a:off x="9114869" y="6327712"/>
            <a:ext cx="2873932" cy="530288"/>
          </a:xfrm>
          <a:custGeom>
            <a:avLst/>
            <a:gdLst>
              <a:gd name="connsiteX0" fmla="*/ 0 w 2753752"/>
              <a:gd name="connsiteY0" fmla="*/ 671079 h 671078"/>
              <a:gd name="connsiteX1" fmla="*/ 2753752 w 2753752"/>
              <a:gd name="connsiteY1" fmla="*/ 671079 h 671078"/>
              <a:gd name="connsiteX2" fmla="*/ 2325563 w 2753752"/>
              <a:gd name="connsiteY2" fmla="*/ 558299 h 671078"/>
              <a:gd name="connsiteX3" fmla="*/ 1920301 w 2753752"/>
              <a:gd name="connsiteY3" fmla="*/ 451252 h 671078"/>
              <a:gd name="connsiteX4" fmla="*/ 1087744 w 2753752"/>
              <a:gd name="connsiteY4" fmla="*/ 60 h 671078"/>
              <a:gd name="connsiteX5" fmla="*/ 0 w 2753752"/>
              <a:gd name="connsiteY5" fmla="*/ 671079 h 671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3752" h="671078">
                <a:moveTo>
                  <a:pt x="0" y="671079"/>
                </a:moveTo>
                <a:lnTo>
                  <a:pt x="2753752" y="671079"/>
                </a:lnTo>
                <a:cubicBezTo>
                  <a:pt x="2753752" y="671079"/>
                  <a:pt x="2436407" y="610855"/>
                  <a:pt x="2325563" y="558299"/>
                </a:cubicBezTo>
                <a:cubicBezTo>
                  <a:pt x="2214719" y="505743"/>
                  <a:pt x="2075140" y="432120"/>
                  <a:pt x="1920301" y="451252"/>
                </a:cubicBezTo>
                <a:cubicBezTo>
                  <a:pt x="1797398" y="466438"/>
                  <a:pt x="1435685" y="5866"/>
                  <a:pt x="1087744" y="60"/>
                </a:cubicBezTo>
                <a:cubicBezTo>
                  <a:pt x="739803" y="-5672"/>
                  <a:pt x="250422" y="402492"/>
                  <a:pt x="0" y="671079"/>
                </a:cubicBezTo>
                <a:close/>
              </a:path>
            </a:pathLst>
          </a:custGeom>
          <a:gradFill>
            <a:gsLst>
              <a:gs pos="4000">
                <a:schemeClr val="accent1"/>
              </a:gs>
              <a:gs pos="65000">
                <a:schemeClr val="accent1">
                  <a:lumMod val="75000"/>
                </a:schemeClr>
              </a:gs>
            </a:gsLst>
            <a:lin ang="5400000" scaled="1"/>
          </a:gradFill>
          <a:ln w="7439" cap="flat">
            <a:noFill/>
            <a:prstDash val="solid"/>
            <a:miter/>
          </a:ln>
        </p:spPr>
        <p:txBody>
          <a:bodyPr rtlCol="0" anchor="ctr"/>
          <a:lstStyle/>
          <a:p>
            <a:endParaRPr lang="zh-CN" altLang="en-US"/>
          </a:p>
        </p:txBody>
      </p:sp>
      <p:sp>
        <p:nvSpPr>
          <p:cNvPr id="11" name="任意多边形: 形状 10"/>
          <p:cNvSpPr/>
          <p:nvPr userDrawn="1">
            <p:custDataLst>
              <p:tags r:id="rId7"/>
            </p:custDataLst>
          </p:nvPr>
        </p:nvSpPr>
        <p:spPr>
          <a:xfrm flipH="1">
            <a:off x="8978613" y="6252461"/>
            <a:ext cx="3213387" cy="605540"/>
          </a:xfrm>
          <a:custGeom>
            <a:avLst/>
            <a:gdLst>
              <a:gd name="connsiteX0" fmla="*/ 151372 w 3810836"/>
              <a:gd name="connsiteY0" fmla="*/ 307 h 663062"/>
              <a:gd name="connsiteX1" fmla="*/ 59374 w 3810836"/>
              <a:gd name="connsiteY1" fmla="*/ 12625 h 663062"/>
              <a:gd name="connsiteX2" fmla="*/ 0 w 3810836"/>
              <a:gd name="connsiteY2" fmla="*/ 32357 h 663062"/>
              <a:gd name="connsiteX3" fmla="*/ 0 w 3810836"/>
              <a:gd name="connsiteY3" fmla="*/ 663062 h 663062"/>
              <a:gd name="connsiteX4" fmla="*/ 3810836 w 3810836"/>
              <a:gd name="connsiteY4" fmla="*/ 663062 h 663062"/>
              <a:gd name="connsiteX5" fmla="*/ 3760402 w 3810836"/>
              <a:gd name="connsiteY5" fmla="*/ 655446 h 663062"/>
              <a:gd name="connsiteX6" fmla="*/ 3277426 w 3810836"/>
              <a:gd name="connsiteY6" fmla="*/ 605105 h 663062"/>
              <a:gd name="connsiteX7" fmla="*/ 2351686 w 3810836"/>
              <a:gd name="connsiteY7" fmla="*/ 389393 h 663062"/>
              <a:gd name="connsiteX8" fmla="*/ 1575718 w 3810836"/>
              <a:gd name="connsiteY8" fmla="*/ 501537 h 663062"/>
              <a:gd name="connsiteX9" fmla="*/ 700564 w 3810836"/>
              <a:gd name="connsiteY9" fmla="*/ 208944 h 663062"/>
              <a:gd name="connsiteX10" fmla="*/ 151372 w 3810836"/>
              <a:gd name="connsiteY10" fmla="*/ 307 h 66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836" h="663062">
                <a:moveTo>
                  <a:pt x="151372" y="307"/>
                </a:moveTo>
                <a:cubicBezTo>
                  <a:pt x="118126" y="1474"/>
                  <a:pt x="87570" y="5920"/>
                  <a:pt x="59374" y="12625"/>
                </a:cubicBezTo>
                <a:lnTo>
                  <a:pt x="0" y="32357"/>
                </a:lnTo>
                <a:lnTo>
                  <a:pt x="0" y="663062"/>
                </a:lnTo>
                <a:lnTo>
                  <a:pt x="3810836" y="663062"/>
                </a:lnTo>
                <a:lnTo>
                  <a:pt x="3760402" y="655446"/>
                </a:lnTo>
                <a:cubicBezTo>
                  <a:pt x="3628120" y="637693"/>
                  <a:pt x="3475055" y="623129"/>
                  <a:pt x="3277426" y="605105"/>
                </a:cubicBezTo>
                <a:cubicBezTo>
                  <a:pt x="2750416" y="557043"/>
                  <a:pt x="2612299" y="405414"/>
                  <a:pt x="2351686" y="389393"/>
                </a:cubicBezTo>
                <a:cubicBezTo>
                  <a:pt x="2091074" y="373372"/>
                  <a:pt x="1737145" y="506893"/>
                  <a:pt x="1575718" y="501537"/>
                </a:cubicBezTo>
                <a:cubicBezTo>
                  <a:pt x="1414293" y="496182"/>
                  <a:pt x="1180957" y="539978"/>
                  <a:pt x="700564" y="208944"/>
                </a:cubicBezTo>
                <a:cubicBezTo>
                  <a:pt x="460368" y="43427"/>
                  <a:pt x="284354" y="-4363"/>
                  <a:pt x="151372" y="307"/>
                </a:cubicBezTo>
                <a:close/>
              </a:path>
            </a:pathLst>
          </a:custGeom>
          <a:gradFill>
            <a:gsLst>
              <a:gs pos="30000">
                <a:schemeClr val="accent1">
                  <a:lumMod val="60000"/>
                  <a:lumOff val="40000"/>
                </a:schemeClr>
              </a:gs>
              <a:gs pos="87000">
                <a:schemeClr val="accent1"/>
              </a:gs>
            </a:gsLst>
            <a:lin ang="5400000" scaled="1"/>
          </a:gradFill>
          <a:ln w="7439" cap="flat">
            <a:noFill/>
            <a:prstDash val="solid"/>
            <a:miter/>
          </a:ln>
        </p:spPr>
        <p:txBody>
          <a:bodyPr rtlCol="0" anchor="ctr"/>
          <a:lstStyle/>
          <a:p>
            <a:endParaRPr lang="zh-CN" altLang="en-US"/>
          </a:p>
        </p:txBody>
      </p:sp>
      <p:sp>
        <p:nvSpPr>
          <p:cNvPr id="12" name="任意多边形: 形状 11"/>
          <p:cNvSpPr/>
          <p:nvPr userDrawn="1">
            <p:custDataLst>
              <p:tags r:id="rId8"/>
            </p:custDataLst>
          </p:nvPr>
        </p:nvSpPr>
        <p:spPr>
          <a:xfrm>
            <a:off x="0" y="6224808"/>
            <a:ext cx="2598284" cy="633191"/>
          </a:xfrm>
          <a:custGeom>
            <a:avLst/>
            <a:gdLst>
              <a:gd name="connsiteX0" fmla="*/ 0 w 2753752"/>
              <a:gd name="connsiteY0" fmla="*/ 671079 h 671078"/>
              <a:gd name="connsiteX1" fmla="*/ 2753752 w 2753752"/>
              <a:gd name="connsiteY1" fmla="*/ 671079 h 671078"/>
              <a:gd name="connsiteX2" fmla="*/ 2325563 w 2753752"/>
              <a:gd name="connsiteY2" fmla="*/ 558299 h 671078"/>
              <a:gd name="connsiteX3" fmla="*/ 1920301 w 2753752"/>
              <a:gd name="connsiteY3" fmla="*/ 451252 h 671078"/>
              <a:gd name="connsiteX4" fmla="*/ 1087744 w 2753752"/>
              <a:gd name="connsiteY4" fmla="*/ 60 h 671078"/>
              <a:gd name="connsiteX5" fmla="*/ 0 w 2753752"/>
              <a:gd name="connsiteY5" fmla="*/ 671079 h 671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3752" h="671078">
                <a:moveTo>
                  <a:pt x="0" y="671079"/>
                </a:moveTo>
                <a:lnTo>
                  <a:pt x="2753752" y="671079"/>
                </a:lnTo>
                <a:cubicBezTo>
                  <a:pt x="2753752" y="671079"/>
                  <a:pt x="2436407" y="610855"/>
                  <a:pt x="2325563" y="558299"/>
                </a:cubicBezTo>
                <a:cubicBezTo>
                  <a:pt x="2214719" y="505743"/>
                  <a:pt x="2075140" y="432120"/>
                  <a:pt x="1920301" y="451252"/>
                </a:cubicBezTo>
                <a:cubicBezTo>
                  <a:pt x="1797398" y="466438"/>
                  <a:pt x="1435685" y="5866"/>
                  <a:pt x="1087744" y="60"/>
                </a:cubicBezTo>
                <a:cubicBezTo>
                  <a:pt x="739803" y="-5672"/>
                  <a:pt x="250422" y="402492"/>
                  <a:pt x="0" y="671079"/>
                </a:cubicBezTo>
                <a:close/>
              </a:path>
            </a:pathLst>
          </a:custGeom>
          <a:gradFill>
            <a:gsLst>
              <a:gs pos="0">
                <a:schemeClr val="accent1">
                  <a:lumMod val="40000"/>
                  <a:lumOff val="60000"/>
                  <a:alpha val="50000"/>
                </a:schemeClr>
              </a:gs>
              <a:gs pos="100000">
                <a:schemeClr val="accent1">
                  <a:lumMod val="40000"/>
                  <a:lumOff val="60000"/>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7" name="日期占位符 3"/>
          <p:cNvSpPr>
            <a:spLocks noGrp="1"/>
          </p:cNvSpPr>
          <p:nvPr>
            <p:ph type="dt" sz="half" idx="10"/>
            <p:custDataLst>
              <p:tags r:id="rId9"/>
            </p:custDataLst>
          </p:nvPr>
        </p:nvSpPr>
        <p:spPr>
          <a:xfrm>
            <a:off x="695960" y="6356350"/>
            <a:ext cx="2743200" cy="365125"/>
          </a:xfrm>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0"/>
            </p:custDataLst>
          </p:nvPr>
        </p:nvSpPr>
        <p:spPr>
          <a:xfrm>
            <a:off x="4038600" y="6356350"/>
            <a:ext cx="4114800" cy="365125"/>
          </a:xfrm>
        </p:spPr>
        <p:txBody>
          <a:bodyPr/>
          <a:lstStyle/>
          <a:p>
            <a:endParaRPr lang="zh-CN" altLang="en-US"/>
          </a:p>
        </p:txBody>
      </p:sp>
      <p:sp>
        <p:nvSpPr>
          <p:cNvPr id="9" name="灯片编号占位符 5"/>
          <p:cNvSpPr>
            <a:spLocks noGrp="1"/>
          </p:cNvSpPr>
          <p:nvPr>
            <p:ph type="sldNum" sz="quarter" idx="12"/>
            <p:custDataLst>
              <p:tags r:id="rId11"/>
            </p:custDataLst>
          </p:nvPr>
        </p:nvSpPr>
        <p:spPr>
          <a:xfrm>
            <a:off x="8753983" y="6356350"/>
            <a:ext cx="2743200" cy="365125"/>
          </a:xfrm>
        </p:spPr>
        <p:txBody>
          <a:bodyPr wrap="square">
            <a:normAutofit/>
          </a:bodyPr>
          <a:lstStyle/>
          <a:p>
            <a:fld id="{BE5F26B5-172A-4DC2-B0B7-181CFC56B87C}" type="slidenum">
              <a:rPr lang="zh-CN" altLang="en-US" smtClean="0"/>
            </a:fld>
            <a:endParaRPr lang="zh-CN" altLang="en-US"/>
          </a:p>
        </p:txBody>
      </p:sp>
      <p:sp>
        <p:nvSpPr>
          <p:cNvPr id="13" name="矩形 12"/>
          <p:cNvSpPr/>
          <p:nvPr userDrawn="1">
            <p:custDataLst>
              <p:tags r:id="rId12"/>
            </p:custDataLst>
          </p:nvPr>
        </p:nvSpPr>
        <p:spPr>
          <a:xfrm rot="16200000" flipH="1">
            <a:off x="1929371" y="952523"/>
            <a:ext cx="183556" cy="1294880"/>
          </a:xfrm>
          <a:prstGeom prst="rect">
            <a:avLst/>
          </a:prstGeom>
          <a:gradFill flip="none" rotWithShape="1">
            <a:gsLst>
              <a:gs pos="100000">
                <a:schemeClr val="accent4">
                  <a:alpha val="50000"/>
                </a:schemeClr>
              </a:gs>
              <a:gs pos="0">
                <a:schemeClr val="accent4">
                  <a:alpha val="0"/>
                </a:schemeClr>
              </a:gs>
            </a:gsLst>
            <a:lin ang="15600000" scaled="1"/>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ym typeface="+mn-ea"/>
            </a:endParaRPr>
          </a:p>
        </p:txBody>
      </p:sp>
      <p:sp>
        <p:nvSpPr>
          <p:cNvPr id="2" name="标题 1"/>
          <p:cNvSpPr>
            <a:spLocks noGrp="1"/>
          </p:cNvSpPr>
          <p:nvPr>
            <p:ph type="title" hasCustomPrompt="1"/>
            <p:custDataLst>
              <p:tags r:id="rId13"/>
            </p:custDataLst>
          </p:nvPr>
        </p:nvSpPr>
        <p:spPr>
          <a:xfrm>
            <a:off x="1451523" y="787404"/>
            <a:ext cx="1641475" cy="896988"/>
          </a:xfrm>
        </p:spPr>
        <p:txBody>
          <a:bodyPr wrap="square" anchor="b">
            <a:normAutofit/>
          </a:bodyPr>
          <a:lstStyle>
            <a:lvl1pPr>
              <a:defRPr sz="5400"/>
            </a:lvl1pPr>
          </a:lstStyle>
          <a:p>
            <a:r>
              <a:rPr lang="zh-CN" altLang="en-US" dirty="0"/>
              <a:t>标题</a:t>
            </a:r>
            <a:endParaRPr lang="zh-CN" altLang="en-US" dirty="0"/>
          </a:p>
        </p:txBody>
      </p:sp>
      <p:pic>
        <p:nvPicPr>
          <p:cNvPr id="24" name="图形 23"/>
          <p:cNvPicPr>
            <a:picLocks noChangeAspect="1"/>
          </p:cNvPicPr>
          <p:nvPr userDrawn="1">
            <p:custDataLst>
              <p:tags r:id="rId14"/>
            </p:custDataLst>
          </p:nvPr>
        </p:nvPicPr>
        <p:blipFill>
          <a:blip r:embed="rId15"/>
          <a:stretch>
            <a:fillRect/>
          </a:stretch>
        </p:blipFill>
        <p:spPr>
          <a:xfrm>
            <a:off x="9385917" y="1475806"/>
            <a:ext cx="618546" cy="266281"/>
          </a:xfrm>
          <a:prstGeom prst="rect">
            <a:avLst/>
          </a:prstGeom>
        </p:spPr>
      </p:pic>
      <p:sp>
        <p:nvSpPr>
          <p:cNvPr id="25" name="任意多边形: 形状 24"/>
          <p:cNvSpPr/>
          <p:nvPr userDrawn="1">
            <p:custDataLst>
              <p:tags r:id="rId16"/>
            </p:custDataLst>
          </p:nvPr>
        </p:nvSpPr>
        <p:spPr>
          <a:xfrm>
            <a:off x="9208569" y="1274280"/>
            <a:ext cx="236051" cy="118314"/>
          </a:xfrm>
          <a:custGeom>
            <a:avLst/>
            <a:gdLst>
              <a:gd name="connsiteX0" fmla="*/ 426867 w 431758"/>
              <a:gd name="connsiteY0" fmla="*/ 116054 h 216407"/>
              <a:gd name="connsiteX1" fmla="*/ 412693 w 431758"/>
              <a:gd name="connsiteY1" fmla="*/ 105839 h 216407"/>
              <a:gd name="connsiteX2" fmla="*/ 343983 w 431758"/>
              <a:gd name="connsiteY2" fmla="*/ 36464 h 216407"/>
              <a:gd name="connsiteX3" fmla="*/ 287650 w 431758"/>
              <a:gd name="connsiteY3" fmla="*/ 27147 h 216407"/>
              <a:gd name="connsiteX4" fmla="*/ 249852 w 431758"/>
              <a:gd name="connsiteY4" fmla="*/ 39458 h 216407"/>
              <a:gd name="connsiteX5" fmla="*/ 225196 w 431758"/>
              <a:gd name="connsiteY5" fmla="*/ 71700 h 216407"/>
              <a:gd name="connsiteX6" fmla="*/ 170128 w 431758"/>
              <a:gd name="connsiteY6" fmla="*/ 95890 h 216407"/>
              <a:gd name="connsiteX7" fmla="*/ 146537 w 431758"/>
              <a:gd name="connsiteY7" fmla="*/ 85609 h 216407"/>
              <a:gd name="connsiteX8" fmla="*/ 131165 w 431758"/>
              <a:gd name="connsiteY8" fmla="*/ 69704 h 216407"/>
              <a:gd name="connsiteX9" fmla="*/ 88974 w 431758"/>
              <a:gd name="connsiteY9" fmla="*/ 78022 h 216407"/>
              <a:gd name="connsiteX10" fmla="*/ 42457 w 431758"/>
              <a:gd name="connsiteY10" fmla="*/ 123541 h 216407"/>
              <a:gd name="connsiteX11" fmla="*/ 15705 w 431758"/>
              <a:gd name="connsiteY11" fmla="*/ 196676 h 216407"/>
              <a:gd name="connsiteX12" fmla="*/ 4958 w 431758"/>
              <a:gd name="connsiteY12" fmla="*/ 216407 h 216407"/>
              <a:gd name="connsiteX13" fmla="*/ 0 w 431758"/>
              <a:gd name="connsiteY13" fmla="*/ 214610 h 216407"/>
              <a:gd name="connsiteX14" fmla="*/ 17635 w 431758"/>
              <a:gd name="connsiteY14" fmla="*/ 156215 h 216407"/>
              <a:gd name="connsiteX15" fmla="*/ 52140 w 431758"/>
              <a:gd name="connsiteY15" fmla="*/ 80884 h 216407"/>
              <a:gd name="connsiteX16" fmla="*/ 98490 w 431758"/>
              <a:gd name="connsiteY16" fmla="*/ 51304 h 216407"/>
              <a:gd name="connsiteX17" fmla="*/ 182506 w 431758"/>
              <a:gd name="connsiteY17" fmla="*/ 38593 h 216407"/>
              <a:gd name="connsiteX18" fmla="*/ 276570 w 431758"/>
              <a:gd name="connsiteY18" fmla="*/ 5685 h 216407"/>
              <a:gd name="connsiteX19" fmla="*/ 333302 w 431758"/>
              <a:gd name="connsiteY19" fmla="*/ 9678 h 216407"/>
              <a:gd name="connsiteX20" fmla="*/ 422608 w 431758"/>
              <a:gd name="connsiteY20" fmla="*/ 92729 h 216407"/>
              <a:gd name="connsiteX21" fmla="*/ 431758 w 431758"/>
              <a:gd name="connsiteY21" fmla="*/ 112494 h 216407"/>
              <a:gd name="connsiteX22" fmla="*/ 426834 w 431758"/>
              <a:gd name="connsiteY22" fmla="*/ 116021 h 21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1758" h="216407">
                <a:moveTo>
                  <a:pt x="426867" y="116054"/>
                </a:moveTo>
                <a:cubicBezTo>
                  <a:pt x="422109" y="112693"/>
                  <a:pt x="416785" y="109898"/>
                  <a:pt x="412693" y="105839"/>
                </a:cubicBezTo>
                <a:cubicBezTo>
                  <a:pt x="389667" y="82847"/>
                  <a:pt x="367141" y="59356"/>
                  <a:pt x="343983" y="36464"/>
                </a:cubicBezTo>
                <a:cubicBezTo>
                  <a:pt x="327679" y="20359"/>
                  <a:pt x="307282" y="22988"/>
                  <a:pt x="287650" y="27147"/>
                </a:cubicBezTo>
                <a:cubicBezTo>
                  <a:pt x="274774" y="29875"/>
                  <a:pt x="262529" y="35598"/>
                  <a:pt x="249852" y="39458"/>
                </a:cubicBezTo>
                <a:cubicBezTo>
                  <a:pt x="233780" y="44349"/>
                  <a:pt x="223965" y="51071"/>
                  <a:pt x="225196" y="71700"/>
                </a:cubicBezTo>
                <a:cubicBezTo>
                  <a:pt x="226593" y="94959"/>
                  <a:pt x="192455" y="108534"/>
                  <a:pt x="170128" y="95890"/>
                </a:cubicBezTo>
                <a:cubicBezTo>
                  <a:pt x="162775" y="91731"/>
                  <a:pt x="154589" y="89069"/>
                  <a:pt x="146537" y="85609"/>
                </a:cubicBezTo>
                <a:cubicBezTo>
                  <a:pt x="151328" y="70469"/>
                  <a:pt x="148533" y="66876"/>
                  <a:pt x="131165" y="69704"/>
                </a:cubicBezTo>
                <a:cubicBezTo>
                  <a:pt x="117023" y="72000"/>
                  <a:pt x="102749" y="74196"/>
                  <a:pt x="88974" y="78022"/>
                </a:cubicBezTo>
                <a:cubicBezTo>
                  <a:pt x="65449" y="84577"/>
                  <a:pt x="50410" y="100316"/>
                  <a:pt x="42457" y="123541"/>
                </a:cubicBezTo>
                <a:cubicBezTo>
                  <a:pt x="34072" y="148096"/>
                  <a:pt x="24988" y="172453"/>
                  <a:pt x="15705" y="196676"/>
                </a:cubicBezTo>
                <a:cubicBezTo>
                  <a:pt x="13043" y="203597"/>
                  <a:pt x="8585" y="209852"/>
                  <a:pt x="4958" y="216407"/>
                </a:cubicBezTo>
                <a:cubicBezTo>
                  <a:pt x="3294" y="215808"/>
                  <a:pt x="1664" y="215209"/>
                  <a:pt x="0" y="214610"/>
                </a:cubicBezTo>
                <a:cubicBezTo>
                  <a:pt x="5756" y="195112"/>
                  <a:pt x="10148" y="175015"/>
                  <a:pt x="17635" y="156215"/>
                </a:cubicBezTo>
                <a:cubicBezTo>
                  <a:pt x="27850" y="130595"/>
                  <a:pt x="40161" y="105772"/>
                  <a:pt x="52140" y="80884"/>
                </a:cubicBezTo>
                <a:cubicBezTo>
                  <a:pt x="61357" y="61718"/>
                  <a:pt x="77295" y="52135"/>
                  <a:pt x="98490" y="51304"/>
                </a:cubicBezTo>
                <a:cubicBezTo>
                  <a:pt x="127072" y="50172"/>
                  <a:pt x="154889" y="42486"/>
                  <a:pt x="182506" y="38593"/>
                </a:cubicBezTo>
                <a:cubicBezTo>
                  <a:pt x="217476" y="33669"/>
                  <a:pt x="246258" y="19195"/>
                  <a:pt x="276570" y="5685"/>
                </a:cubicBezTo>
                <a:cubicBezTo>
                  <a:pt x="296601" y="-3265"/>
                  <a:pt x="314735" y="-1435"/>
                  <a:pt x="333302" y="9678"/>
                </a:cubicBezTo>
                <a:cubicBezTo>
                  <a:pt x="369071" y="31040"/>
                  <a:pt x="398551" y="58990"/>
                  <a:pt x="422608" y="92729"/>
                </a:cubicBezTo>
                <a:cubicBezTo>
                  <a:pt x="426734" y="98552"/>
                  <a:pt x="428764" y="105872"/>
                  <a:pt x="431758" y="112494"/>
                </a:cubicBezTo>
                <a:cubicBezTo>
                  <a:pt x="430128" y="113658"/>
                  <a:pt x="428464" y="114856"/>
                  <a:pt x="426834" y="116021"/>
                </a:cubicBezTo>
                <a:close/>
              </a:path>
            </a:pathLst>
          </a:custGeom>
          <a:solidFill>
            <a:schemeClr val="accent1">
              <a:alpha val="50000"/>
            </a:schemeClr>
          </a:solidFill>
          <a:ln w="3302" cap="flat">
            <a:noFill/>
            <a:prstDash val="solid"/>
            <a:miter/>
          </a:ln>
        </p:spPr>
        <p:txBody>
          <a:bodyPr rtlCol="0" anchor="ctr"/>
          <a:lstStyle/>
          <a:p>
            <a:endParaRPr lang="zh-CN" altLang="en-US"/>
          </a:p>
        </p:txBody>
      </p:sp>
      <p:sp>
        <p:nvSpPr>
          <p:cNvPr id="26" name="任意多边形: 形状 25"/>
          <p:cNvSpPr/>
          <p:nvPr userDrawn="1">
            <p:custDataLst>
              <p:tags r:id="rId17"/>
            </p:custDataLst>
          </p:nvPr>
        </p:nvSpPr>
        <p:spPr>
          <a:xfrm flipH="1">
            <a:off x="10153183" y="1102337"/>
            <a:ext cx="385154" cy="226390"/>
          </a:xfrm>
          <a:custGeom>
            <a:avLst/>
            <a:gdLst>
              <a:gd name="connsiteX0" fmla="*/ 374295 w 374294"/>
              <a:gd name="connsiteY0" fmla="*/ 2695 h 220006"/>
              <a:gd name="connsiteX1" fmla="*/ 351136 w 374294"/>
              <a:gd name="connsiteY1" fmla="*/ 50077 h 220006"/>
              <a:gd name="connsiteX2" fmla="*/ 269982 w 374294"/>
              <a:gd name="connsiteY2" fmla="*/ 142245 h 220006"/>
              <a:gd name="connsiteX3" fmla="*/ 261464 w 374294"/>
              <a:gd name="connsiteY3" fmla="*/ 150197 h 220006"/>
              <a:gd name="connsiteX4" fmla="*/ 248920 w 374294"/>
              <a:gd name="connsiteY4" fmla="*/ 211421 h 220006"/>
              <a:gd name="connsiteX5" fmla="*/ 183504 w 374294"/>
              <a:gd name="connsiteY5" fmla="*/ 194917 h 220006"/>
              <a:gd name="connsiteX6" fmla="*/ 157284 w 374294"/>
              <a:gd name="connsiteY6" fmla="*/ 176683 h 220006"/>
              <a:gd name="connsiteX7" fmla="*/ 68910 w 374294"/>
              <a:gd name="connsiteY7" fmla="*/ 153957 h 220006"/>
              <a:gd name="connsiteX8" fmla="*/ 0 w 374294"/>
              <a:gd name="connsiteY8" fmla="*/ 123079 h 220006"/>
              <a:gd name="connsiteX9" fmla="*/ 156652 w 374294"/>
              <a:gd name="connsiteY9" fmla="*/ 165836 h 220006"/>
              <a:gd name="connsiteX10" fmla="*/ 184169 w 374294"/>
              <a:gd name="connsiteY10" fmla="*/ 177348 h 220006"/>
              <a:gd name="connsiteX11" fmla="*/ 229455 w 374294"/>
              <a:gd name="connsiteY11" fmla="*/ 164771 h 220006"/>
              <a:gd name="connsiteX12" fmla="*/ 294438 w 374294"/>
              <a:gd name="connsiteY12" fmla="*/ 89772 h 220006"/>
              <a:gd name="connsiteX13" fmla="*/ 360553 w 374294"/>
              <a:gd name="connsiteY13" fmla="*/ 11479 h 220006"/>
              <a:gd name="connsiteX14" fmla="*/ 368938 w 374294"/>
              <a:gd name="connsiteY14" fmla="*/ 0 h 220006"/>
              <a:gd name="connsiteX15" fmla="*/ 374262 w 374294"/>
              <a:gd name="connsiteY15" fmla="*/ 2662 h 22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4294" h="220006">
                <a:moveTo>
                  <a:pt x="374295" y="2695"/>
                </a:moveTo>
                <a:cubicBezTo>
                  <a:pt x="366742" y="18633"/>
                  <a:pt x="361851" y="36701"/>
                  <a:pt x="351136" y="50077"/>
                </a:cubicBezTo>
                <a:cubicBezTo>
                  <a:pt x="325549" y="81986"/>
                  <a:pt x="297266" y="111700"/>
                  <a:pt x="269982" y="142245"/>
                </a:cubicBezTo>
                <a:cubicBezTo>
                  <a:pt x="267420" y="145139"/>
                  <a:pt x="264126" y="147369"/>
                  <a:pt x="261464" y="150197"/>
                </a:cubicBezTo>
                <a:cubicBezTo>
                  <a:pt x="244495" y="168065"/>
                  <a:pt x="231385" y="186865"/>
                  <a:pt x="248920" y="211421"/>
                </a:cubicBezTo>
                <a:cubicBezTo>
                  <a:pt x="221702" y="226826"/>
                  <a:pt x="191357" y="221602"/>
                  <a:pt x="183504" y="194917"/>
                </a:cubicBezTo>
                <a:cubicBezTo>
                  <a:pt x="178147" y="176783"/>
                  <a:pt x="166268" y="179445"/>
                  <a:pt x="157284" y="176683"/>
                </a:cubicBezTo>
                <a:cubicBezTo>
                  <a:pt x="128270" y="167699"/>
                  <a:pt x="97924" y="162941"/>
                  <a:pt x="68910" y="153957"/>
                </a:cubicBezTo>
                <a:cubicBezTo>
                  <a:pt x="44986" y="146570"/>
                  <a:pt x="22227" y="135457"/>
                  <a:pt x="0" y="123079"/>
                </a:cubicBezTo>
                <a:cubicBezTo>
                  <a:pt x="49445" y="147868"/>
                  <a:pt x="104413" y="151961"/>
                  <a:pt x="156652" y="165836"/>
                </a:cubicBezTo>
                <a:cubicBezTo>
                  <a:pt x="166168" y="168364"/>
                  <a:pt x="175119" y="173222"/>
                  <a:pt x="184169" y="177348"/>
                </a:cubicBezTo>
                <a:cubicBezTo>
                  <a:pt x="203568" y="186199"/>
                  <a:pt x="216212" y="181441"/>
                  <a:pt x="229455" y="164771"/>
                </a:cubicBezTo>
                <a:cubicBezTo>
                  <a:pt x="250018" y="138851"/>
                  <a:pt x="270581" y="112465"/>
                  <a:pt x="294438" y="89772"/>
                </a:cubicBezTo>
                <a:cubicBezTo>
                  <a:pt x="319527" y="65915"/>
                  <a:pt x="343118" y="41492"/>
                  <a:pt x="360553" y="11479"/>
                </a:cubicBezTo>
                <a:cubicBezTo>
                  <a:pt x="362915" y="7420"/>
                  <a:pt x="366143" y="3826"/>
                  <a:pt x="368938" y="0"/>
                </a:cubicBezTo>
                <a:cubicBezTo>
                  <a:pt x="370701" y="898"/>
                  <a:pt x="372498" y="1797"/>
                  <a:pt x="374262" y="2662"/>
                </a:cubicBezTo>
                <a:close/>
              </a:path>
            </a:pathLst>
          </a:custGeom>
          <a:solidFill>
            <a:schemeClr val="accent1">
              <a:alpha val="40000"/>
            </a:schemeClr>
          </a:solidFill>
          <a:ln w="3302" cap="flat">
            <a:noFill/>
            <a:prstDash val="solid"/>
            <a:miter/>
          </a:ln>
        </p:spPr>
        <p:txBody>
          <a:bodyPr rtlCol="0" anchor="ctr"/>
          <a:lstStyle/>
          <a:p>
            <a:endParaRPr lang="zh-CN" altLang="en-US"/>
          </a:p>
        </p:txBody>
      </p:sp>
      <p:sp>
        <p:nvSpPr>
          <p:cNvPr id="27" name="任意多边形: 形状 26"/>
          <p:cNvSpPr/>
          <p:nvPr userDrawn="1">
            <p:custDataLst>
              <p:tags r:id="rId18"/>
            </p:custDataLst>
          </p:nvPr>
        </p:nvSpPr>
        <p:spPr>
          <a:xfrm flipH="1">
            <a:off x="10778970" y="1133140"/>
            <a:ext cx="201205" cy="58963"/>
          </a:xfrm>
          <a:custGeom>
            <a:avLst/>
            <a:gdLst>
              <a:gd name="connsiteX0" fmla="*/ 33 w 134991"/>
              <a:gd name="connsiteY0" fmla="*/ 39526 h 39559"/>
              <a:gd name="connsiteX1" fmla="*/ 22460 w 134991"/>
              <a:gd name="connsiteY1" fmla="*/ 17066 h 39559"/>
              <a:gd name="connsiteX2" fmla="*/ 81287 w 134991"/>
              <a:gd name="connsiteY2" fmla="*/ 1827 h 39559"/>
              <a:gd name="connsiteX3" fmla="*/ 111533 w 134991"/>
              <a:gd name="connsiteY3" fmla="*/ 8881 h 39559"/>
              <a:gd name="connsiteX4" fmla="*/ 134991 w 134991"/>
              <a:gd name="connsiteY4" fmla="*/ 32206 h 39559"/>
              <a:gd name="connsiteX5" fmla="*/ 131198 w 134991"/>
              <a:gd name="connsiteY5" fmla="*/ 36099 h 39559"/>
              <a:gd name="connsiteX6" fmla="*/ 110202 w 134991"/>
              <a:gd name="connsiteY6" fmla="*/ 16600 h 39559"/>
              <a:gd name="connsiteX7" fmla="*/ 64750 w 134991"/>
              <a:gd name="connsiteY7" fmla="*/ 23621 h 39559"/>
              <a:gd name="connsiteX8" fmla="*/ 45352 w 134991"/>
              <a:gd name="connsiteY8" fmla="*/ 31707 h 39559"/>
              <a:gd name="connsiteX9" fmla="*/ 0 w 134991"/>
              <a:gd name="connsiteY9" fmla="*/ 39559 h 39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4991" h="39559">
                <a:moveTo>
                  <a:pt x="33" y="39526"/>
                </a:moveTo>
                <a:cubicBezTo>
                  <a:pt x="2862" y="25285"/>
                  <a:pt x="10049" y="19529"/>
                  <a:pt x="22460" y="17066"/>
                </a:cubicBezTo>
                <a:cubicBezTo>
                  <a:pt x="42324" y="13140"/>
                  <a:pt x="62222" y="8548"/>
                  <a:pt x="81287" y="1827"/>
                </a:cubicBezTo>
                <a:cubicBezTo>
                  <a:pt x="94065" y="-2698"/>
                  <a:pt x="102982" y="1760"/>
                  <a:pt x="111533" y="8881"/>
                </a:cubicBezTo>
                <a:cubicBezTo>
                  <a:pt x="119951" y="15935"/>
                  <a:pt x="127238" y="24386"/>
                  <a:pt x="134991" y="32206"/>
                </a:cubicBezTo>
                <a:cubicBezTo>
                  <a:pt x="133727" y="33503"/>
                  <a:pt x="132462" y="34801"/>
                  <a:pt x="131198" y="36099"/>
                </a:cubicBezTo>
                <a:cubicBezTo>
                  <a:pt x="124177" y="29610"/>
                  <a:pt x="117090" y="23222"/>
                  <a:pt x="110202" y="16600"/>
                </a:cubicBezTo>
                <a:cubicBezTo>
                  <a:pt x="96427" y="3358"/>
                  <a:pt x="73501" y="6685"/>
                  <a:pt x="64750" y="23621"/>
                </a:cubicBezTo>
                <a:cubicBezTo>
                  <a:pt x="60358" y="32139"/>
                  <a:pt x="54103" y="38528"/>
                  <a:pt x="45352" y="31707"/>
                </a:cubicBezTo>
                <a:cubicBezTo>
                  <a:pt x="27750" y="17998"/>
                  <a:pt x="14308" y="25351"/>
                  <a:pt x="0" y="39559"/>
                </a:cubicBezTo>
                <a:close/>
              </a:path>
            </a:pathLst>
          </a:custGeom>
          <a:solidFill>
            <a:schemeClr val="accent1">
              <a:alpha val="20000"/>
            </a:schemeClr>
          </a:solidFill>
          <a:ln w="3302" cap="flat">
            <a:noFill/>
            <a:prstDash val="solid"/>
            <a:miter/>
          </a:ln>
        </p:spPr>
        <p:txBody>
          <a:bodyPr rtlCol="0" anchor="ctr"/>
          <a:lstStyle/>
          <a:p>
            <a:endParaRPr lang="zh-CN" altLang="en-US"/>
          </a:p>
        </p:txBody>
      </p:sp>
      <p:sp>
        <p:nvSpPr>
          <p:cNvPr id="28" name="任意多边形: 形状 27"/>
          <p:cNvSpPr/>
          <p:nvPr userDrawn="1">
            <p:custDataLst>
              <p:tags r:id="rId19"/>
            </p:custDataLst>
          </p:nvPr>
        </p:nvSpPr>
        <p:spPr>
          <a:xfrm flipH="1">
            <a:off x="10562985" y="884766"/>
            <a:ext cx="74788" cy="32235"/>
          </a:xfrm>
          <a:custGeom>
            <a:avLst/>
            <a:gdLst>
              <a:gd name="connsiteX0" fmla="*/ 0 w 50176"/>
              <a:gd name="connsiteY0" fmla="*/ 3760 h 21627"/>
              <a:gd name="connsiteX1" fmla="*/ 50177 w 50176"/>
              <a:gd name="connsiteY1" fmla="*/ 0 h 21627"/>
              <a:gd name="connsiteX2" fmla="*/ 37965 w 50176"/>
              <a:gd name="connsiteY2" fmla="*/ 21628 h 21627"/>
              <a:gd name="connsiteX3" fmla="*/ 0 w 50176"/>
              <a:gd name="connsiteY3" fmla="*/ 3760 h 21627"/>
            </a:gdLst>
            <a:ahLst/>
            <a:cxnLst>
              <a:cxn ang="0">
                <a:pos x="connsiteX0" y="connsiteY0"/>
              </a:cxn>
              <a:cxn ang="0">
                <a:pos x="connsiteX1" y="connsiteY1"/>
              </a:cxn>
              <a:cxn ang="0">
                <a:pos x="connsiteX2" y="connsiteY2"/>
              </a:cxn>
              <a:cxn ang="0">
                <a:pos x="connsiteX3" y="connsiteY3"/>
              </a:cxn>
            </a:cxnLst>
            <a:rect l="l" t="t" r="r" b="b"/>
            <a:pathLst>
              <a:path w="50176" h="21627">
                <a:moveTo>
                  <a:pt x="0" y="3760"/>
                </a:moveTo>
                <a:cubicBezTo>
                  <a:pt x="15705" y="-5357"/>
                  <a:pt x="34871" y="21162"/>
                  <a:pt x="50177" y="0"/>
                </a:cubicBezTo>
                <a:cubicBezTo>
                  <a:pt x="46051" y="7320"/>
                  <a:pt x="41891" y="14640"/>
                  <a:pt x="37965" y="21628"/>
                </a:cubicBezTo>
                <a:cubicBezTo>
                  <a:pt x="24922" y="15472"/>
                  <a:pt x="12910" y="9849"/>
                  <a:pt x="0" y="3760"/>
                </a:cubicBezTo>
                <a:close/>
              </a:path>
            </a:pathLst>
          </a:custGeom>
          <a:solidFill>
            <a:schemeClr val="accent1">
              <a:alpha val="20000"/>
            </a:schemeClr>
          </a:solidFill>
          <a:ln w="3302" cap="flat">
            <a:noFill/>
            <a:prstDash val="solid"/>
            <a:miter/>
          </a:ln>
        </p:spPr>
        <p:txBody>
          <a:bodyPr rtlCol="0" anchor="ctr"/>
          <a:lstStyle/>
          <a:p>
            <a:endParaRPr lang="zh-CN" altLang="en-US"/>
          </a:p>
        </p:txBody>
      </p:sp>
      <p:pic>
        <p:nvPicPr>
          <p:cNvPr id="5124" name="图片 6" descr="logo横版 png"/>
          <p:cNvPicPr>
            <a:picLocks noChangeAspect="1"/>
          </p:cNvPicPr>
          <p:nvPr userDrawn="1"/>
        </p:nvPicPr>
        <p:blipFill>
          <a:blip r:embed="rId20"/>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0"/>
            <a:ext cx="12191999" cy="6858000"/>
          </a:xfrm>
          <a:prstGeom prst="rect">
            <a:avLst/>
          </a:prstGeom>
          <a:gradFill>
            <a:gsLst>
              <a:gs pos="0">
                <a:schemeClr val="bg1"/>
              </a:gs>
              <a:gs pos="97000">
                <a:schemeClr val="bg2">
                  <a:lumMod val="9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缺角矩形 3"/>
          <p:cNvSpPr/>
          <p:nvPr userDrawn="1">
            <p:custDataLst>
              <p:tags r:id="rId3"/>
            </p:custDataLst>
          </p:nvPr>
        </p:nvSpPr>
        <p:spPr>
          <a:xfrm>
            <a:off x="406400" y="361950"/>
            <a:ext cx="11379200" cy="6134100"/>
          </a:xfrm>
          <a:prstGeom prst="plaque">
            <a:avLst>
              <a:gd name="adj" fmla="val 5556"/>
            </a:avLst>
          </a:prstGeom>
          <a:gradFill flip="none" rotWithShape="1">
            <a:gsLst>
              <a:gs pos="64000">
                <a:schemeClr val="bg1"/>
              </a:gs>
              <a:gs pos="100000">
                <a:schemeClr val="bg1">
                  <a:alpha val="0"/>
                </a:schemeClr>
              </a:gs>
            </a:gsLst>
            <a:lin ang="5400000" scaled="1"/>
            <a:tileRect/>
          </a:gradFill>
          <a:ln>
            <a:gradFill>
              <a:gsLst>
                <a:gs pos="0">
                  <a:schemeClr val="bg2">
                    <a:lumMod val="90000"/>
                    <a:alpha val="50000"/>
                  </a:schemeClr>
                </a:gs>
                <a:gs pos="100000">
                  <a:schemeClr val="bg2">
                    <a:lumMod val="90000"/>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图形 41"/>
          <p:cNvSpPr/>
          <p:nvPr userDrawn="1">
            <p:custDataLst>
              <p:tags r:id="rId4"/>
            </p:custDataLst>
          </p:nvPr>
        </p:nvSpPr>
        <p:spPr>
          <a:xfrm>
            <a:off x="5766927" y="5780205"/>
            <a:ext cx="5165047" cy="830874"/>
          </a:xfrm>
          <a:custGeom>
            <a:avLst/>
            <a:gdLst>
              <a:gd name="connsiteX0" fmla="*/ 0 w 3680936"/>
              <a:gd name="connsiteY0" fmla="*/ 592133 h 592133"/>
              <a:gd name="connsiteX1" fmla="*/ 3680936 w 3680936"/>
              <a:gd name="connsiteY1" fmla="*/ 592133 h 592133"/>
              <a:gd name="connsiteX2" fmla="*/ 2727008 w 3680936"/>
              <a:gd name="connsiteY2" fmla="*/ 250 h 592133"/>
              <a:gd name="connsiteX3" fmla="*/ 1919859 w 3680936"/>
              <a:gd name="connsiteY3" fmla="*/ 357342 h 592133"/>
              <a:gd name="connsiteX4" fmla="*/ 1594866 w 3680936"/>
              <a:gd name="connsiteY4" fmla="*/ 337816 h 592133"/>
              <a:gd name="connsiteX5" fmla="*/ 689801 w 3680936"/>
              <a:gd name="connsiteY5" fmla="*/ 425827 h 592133"/>
              <a:gd name="connsiteX6" fmla="*/ 0 w 3680936"/>
              <a:gd name="connsiteY6" fmla="*/ 592133 h 59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80936" h="592133">
                <a:moveTo>
                  <a:pt x="0" y="592133"/>
                </a:moveTo>
                <a:lnTo>
                  <a:pt x="3680936" y="592133"/>
                </a:lnTo>
                <a:cubicBezTo>
                  <a:pt x="3680936" y="592133"/>
                  <a:pt x="3120866" y="9965"/>
                  <a:pt x="2727008" y="250"/>
                </a:cubicBezTo>
                <a:cubicBezTo>
                  <a:pt x="2333149" y="-9466"/>
                  <a:pt x="2037207" y="266855"/>
                  <a:pt x="1919859" y="357342"/>
                </a:cubicBezTo>
                <a:cubicBezTo>
                  <a:pt x="1846517" y="411158"/>
                  <a:pt x="1802797" y="452783"/>
                  <a:pt x="1594866" y="337816"/>
                </a:cubicBezTo>
                <a:cubicBezTo>
                  <a:pt x="1386935" y="222849"/>
                  <a:pt x="1132523" y="235041"/>
                  <a:pt x="689801" y="425827"/>
                </a:cubicBezTo>
                <a:cubicBezTo>
                  <a:pt x="342424" y="570131"/>
                  <a:pt x="0" y="592133"/>
                  <a:pt x="0" y="592133"/>
                </a:cubicBezTo>
                <a:close/>
              </a:path>
            </a:pathLst>
          </a:custGeom>
          <a:gradFill>
            <a:gsLst>
              <a:gs pos="0">
                <a:schemeClr val="accent1">
                  <a:lumMod val="40000"/>
                  <a:lumOff val="60000"/>
                  <a:alpha val="50000"/>
                </a:schemeClr>
              </a:gs>
              <a:gs pos="100000">
                <a:schemeClr val="accent1">
                  <a:lumMod val="40000"/>
                  <a:lumOff val="60000"/>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6" name="任意多边形: 形状 5"/>
          <p:cNvSpPr/>
          <p:nvPr userDrawn="1">
            <p:custDataLst>
              <p:tags r:id="rId5"/>
            </p:custDataLst>
          </p:nvPr>
        </p:nvSpPr>
        <p:spPr>
          <a:xfrm>
            <a:off x="1932462" y="5658951"/>
            <a:ext cx="4163538" cy="568981"/>
          </a:xfrm>
          <a:custGeom>
            <a:avLst/>
            <a:gdLst>
              <a:gd name="connsiteX0" fmla="*/ 0 w 4068096"/>
              <a:gd name="connsiteY0" fmla="*/ 462855 h 462855"/>
              <a:gd name="connsiteX1" fmla="*/ 4068097 w 4068096"/>
              <a:gd name="connsiteY1" fmla="*/ 462855 h 462855"/>
              <a:gd name="connsiteX2" fmla="*/ 3322562 w 4068096"/>
              <a:gd name="connsiteY2" fmla="*/ 199 h 462855"/>
              <a:gd name="connsiteX3" fmla="*/ 2691742 w 4068096"/>
              <a:gd name="connsiteY3" fmla="*/ 279282 h 462855"/>
              <a:gd name="connsiteX4" fmla="*/ 2301741 w 4068096"/>
              <a:gd name="connsiteY4" fmla="*/ 267817 h 462855"/>
              <a:gd name="connsiteX5" fmla="*/ 1850549 w 4068096"/>
              <a:gd name="connsiteY5" fmla="*/ 329009 h 462855"/>
              <a:gd name="connsiteX6" fmla="*/ 1246454 w 4068096"/>
              <a:gd name="connsiteY6" fmla="*/ 264021 h 462855"/>
              <a:gd name="connsiteX7" fmla="*/ 539108 w 4068096"/>
              <a:gd name="connsiteY7" fmla="*/ 332806 h 462855"/>
              <a:gd name="connsiteX8" fmla="*/ 0 w 4068096"/>
              <a:gd name="connsiteY8" fmla="*/ 462781 h 462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68096" h="462855">
                <a:moveTo>
                  <a:pt x="0" y="462855"/>
                </a:moveTo>
                <a:lnTo>
                  <a:pt x="4068097" y="462855"/>
                </a:lnTo>
                <a:cubicBezTo>
                  <a:pt x="4068097" y="462855"/>
                  <a:pt x="3630305" y="7867"/>
                  <a:pt x="3322562" y="199"/>
                </a:cubicBezTo>
                <a:cubicBezTo>
                  <a:pt x="3014820" y="-7468"/>
                  <a:pt x="2783454" y="208562"/>
                  <a:pt x="2691742" y="279282"/>
                </a:cubicBezTo>
                <a:cubicBezTo>
                  <a:pt x="2634422" y="321341"/>
                  <a:pt x="2609558" y="357669"/>
                  <a:pt x="2301741" y="267817"/>
                </a:cubicBezTo>
                <a:cubicBezTo>
                  <a:pt x="2133205" y="216527"/>
                  <a:pt x="1960202" y="263351"/>
                  <a:pt x="1850549" y="329009"/>
                </a:cubicBezTo>
                <a:cubicBezTo>
                  <a:pt x="1753477" y="387148"/>
                  <a:pt x="1408961" y="353872"/>
                  <a:pt x="1246454" y="264021"/>
                </a:cubicBezTo>
                <a:cubicBezTo>
                  <a:pt x="1083947" y="174170"/>
                  <a:pt x="885113" y="183698"/>
                  <a:pt x="539108" y="332806"/>
                </a:cubicBezTo>
                <a:cubicBezTo>
                  <a:pt x="267618" y="445585"/>
                  <a:pt x="0" y="462781"/>
                  <a:pt x="0" y="462781"/>
                </a:cubicBezTo>
                <a:close/>
              </a:path>
            </a:pathLst>
          </a:custGeom>
          <a:gradFill>
            <a:gsLst>
              <a:gs pos="0">
                <a:schemeClr val="accent1">
                  <a:lumMod val="40000"/>
                  <a:lumOff val="60000"/>
                  <a:alpha val="50000"/>
                </a:schemeClr>
              </a:gs>
              <a:gs pos="100000">
                <a:schemeClr val="accent1">
                  <a:lumMod val="40000"/>
                  <a:lumOff val="60000"/>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10" name="任意多边形: 形状 9"/>
          <p:cNvSpPr/>
          <p:nvPr userDrawn="1">
            <p:custDataLst>
              <p:tags r:id="rId6"/>
            </p:custDataLst>
          </p:nvPr>
        </p:nvSpPr>
        <p:spPr>
          <a:xfrm flipH="1">
            <a:off x="9114869" y="6327712"/>
            <a:ext cx="2873932" cy="530288"/>
          </a:xfrm>
          <a:custGeom>
            <a:avLst/>
            <a:gdLst>
              <a:gd name="connsiteX0" fmla="*/ 0 w 2753752"/>
              <a:gd name="connsiteY0" fmla="*/ 671079 h 671078"/>
              <a:gd name="connsiteX1" fmla="*/ 2753752 w 2753752"/>
              <a:gd name="connsiteY1" fmla="*/ 671079 h 671078"/>
              <a:gd name="connsiteX2" fmla="*/ 2325563 w 2753752"/>
              <a:gd name="connsiteY2" fmla="*/ 558299 h 671078"/>
              <a:gd name="connsiteX3" fmla="*/ 1920301 w 2753752"/>
              <a:gd name="connsiteY3" fmla="*/ 451252 h 671078"/>
              <a:gd name="connsiteX4" fmla="*/ 1087744 w 2753752"/>
              <a:gd name="connsiteY4" fmla="*/ 60 h 671078"/>
              <a:gd name="connsiteX5" fmla="*/ 0 w 2753752"/>
              <a:gd name="connsiteY5" fmla="*/ 671079 h 671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3752" h="671078">
                <a:moveTo>
                  <a:pt x="0" y="671079"/>
                </a:moveTo>
                <a:lnTo>
                  <a:pt x="2753752" y="671079"/>
                </a:lnTo>
                <a:cubicBezTo>
                  <a:pt x="2753752" y="671079"/>
                  <a:pt x="2436407" y="610855"/>
                  <a:pt x="2325563" y="558299"/>
                </a:cubicBezTo>
                <a:cubicBezTo>
                  <a:pt x="2214719" y="505743"/>
                  <a:pt x="2075140" y="432120"/>
                  <a:pt x="1920301" y="451252"/>
                </a:cubicBezTo>
                <a:cubicBezTo>
                  <a:pt x="1797398" y="466438"/>
                  <a:pt x="1435685" y="5866"/>
                  <a:pt x="1087744" y="60"/>
                </a:cubicBezTo>
                <a:cubicBezTo>
                  <a:pt x="739803" y="-5672"/>
                  <a:pt x="250422" y="402492"/>
                  <a:pt x="0" y="671079"/>
                </a:cubicBezTo>
                <a:close/>
              </a:path>
            </a:pathLst>
          </a:custGeom>
          <a:gradFill>
            <a:gsLst>
              <a:gs pos="4000">
                <a:schemeClr val="accent1"/>
              </a:gs>
              <a:gs pos="65000">
                <a:schemeClr val="accent1">
                  <a:lumMod val="75000"/>
                </a:schemeClr>
              </a:gs>
            </a:gsLst>
            <a:lin ang="5400000" scaled="1"/>
          </a:gradFill>
          <a:ln w="7439" cap="flat">
            <a:noFill/>
            <a:prstDash val="solid"/>
            <a:miter/>
          </a:ln>
        </p:spPr>
        <p:txBody>
          <a:bodyPr rtlCol="0" anchor="ctr"/>
          <a:lstStyle/>
          <a:p>
            <a:endParaRPr lang="zh-CN" altLang="en-US"/>
          </a:p>
        </p:txBody>
      </p:sp>
      <p:sp>
        <p:nvSpPr>
          <p:cNvPr id="11" name="任意多边形: 形状 10"/>
          <p:cNvSpPr/>
          <p:nvPr userDrawn="1">
            <p:custDataLst>
              <p:tags r:id="rId7"/>
            </p:custDataLst>
          </p:nvPr>
        </p:nvSpPr>
        <p:spPr>
          <a:xfrm flipH="1">
            <a:off x="8978613" y="6252461"/>
            <a:ext cx="3213387" cy="605540"/>
          </a:xfrm>
          <a:custGeom>
            <a:avLst/>
            <a:gdLst>
              <a:gd name="connsiteX0" fmla="*/ 151372 w 3810836"/>
              <a:gd name="connsiteY0" fmla="*/ 307 h 663062"/>
              <a:gd name="connsiteX1" fmla="*/ 59374 w 3810836"/>
              <a:gd name="connsiteY1" fmla="*/ 12625 h 663062"/>
              <a:gd name="connsiteX2" fmla="*/ 0 w 3810836"/>
              <a:gd name="connsiteY2" fmla="*/ 32357 h 663062"/>
              <a:gd name="connsiteX3" fmla="*/ 0 w 3810836"/>
              <a:gd name="connsiteY3" fmla="*/ 663062 h 663062"/>
              <a:gd name="connsiteX4" fmla="*/ 3810836 w 3810836"/>
              <a:gd name="connsiteY4" fmla="*/ 663062 h 663062"/>
              <a:gd name="connsiteX5" fmla="*/ 3760402 w 3810836"/>
              <a:gd name="connsiteY5" fmla="*/ 655446 h 663062"/>
              <a:gd name="connsiteX6" fmla="*/ 3277426 w 3810836"/>
              <a:gd name="connsiteY6" fmla="*/ 605105 h 663062"/>
              <a:gd name="connsiteX7" fmla="*/ 2351686 w 3810836"/>
              <a:gd name="connsiteY7" fmla="*/ 389393 h 663062"/>
              <a:gd name="connsiteX8" fmla="*/ 1575718 w 3810836"/>
              <a:gd name="connsiteY8" fmla="*/ 501537 h 663062"/>
              <a:gd name="connsiteX9" fmla="*/ 700564 w 3810836"/>
              <a:gd name="connsiteY9" fmla="*/ 208944 h 663062"/>
              <a:gd name="connsiteX10" fmla="*/ 151372 w 3810836"/>
              <a:gd name="connsiteY10" fmla="*/ 307 h 663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10836" h="663062">
                <a:moveTo>
                  <a:pt x="151372" y="307"/>
                </a:moveTo>
                <a:cubicBezTo>
                  <a:pt x="118126" y="1474"/>
                  <a:pt x="87570" y="5920"/>
                  <a:pt x="59374" y="12625"/>
                </a:cubicBezTo>
                <a:lnTo>
                  <a:pt x="0" y="32357"/>
                </a:lnTo>
                <a:lnTo>
                  <a:pt x="0" y="663062"/>
                </a:lnTo>
                <a:lnTo>
                  <a:pt x="3810836" y="663062"/>
                </a:lnTo>
                <a:lnTo>
                  <a:pt x="3760402" y="655446"/>
                </a:lnTo>
                <a:cubicBezTo>
                  <a:pt x="3628120" y="637693"/>
                  <a:pt x="3475055" y="623129"/>
                  <a:pt x="3277426" y="605105"/>
                </a:cubicBezTo>
                <a:cubicBezTo>
                  <a:pt x="2750416" y="557043"/>
                  <a:pt x="2612299" y="405414"/>
                  <a:pt x="2351686" y="389393"/>
                </a:cubicBezTo>
                <a:cubicBezTo>
                  <a:pt x="2091074" y="373372"/>
                  <a:pt x="1737145" y="506893"/>
                  <a:pt x="1575718" y="501537"/>
                </a:cubicBezTo>
                <a:cubicBezTo>
                  <a:pt x="1414293" y="496182"/>
                  <a:pt x="1180957" y="539978"/>
                  <a:pt x="700564" y="208944"/>
                </a:cubicBezTo>
                <a:cubicBezTo>
                  <a:pt x="460368" y="43427"/>
                  <a:pt x="284354" y="-4363"/>
                  <a:pt x="151372" y="307"/>
                </a:cubicBezTo>
                <a:close/>
              </a:path>
            </a:pathLst>
          </a:custGeom>
          <a:gradFill>
            <a:gsLst>
              <a:gs pos="30000">
                <a:schemeClr val="accent1">
                  <a:lumMod val="60000"/>
                  <a:lumOff val="40000"/>
                </a:schemeClr>
              </a:gs>
              <a:gs pos="87000">
                <a:schemeClr val="accent1"/>
              </a:gs>
            </a:gsLst>
            <a:lin ang="5400000" scaled="1"/>
          </a:gradFill>
          <a:ln w="7439" cap="flat">
            <a:noFill/>
            <a:prstDash val="solid"/>
            <a:miter/>
          </a:ln>
        </p:spPr>
        <p:txBody>
          <a:bodyPr rtlCol="0" anchor="ctr"/>
          <a:lstStyle/>
          <a:p>
            <a:endParaRPr lang="zh-CN" altLang="en-US"/>
          </a:p>
        </p:txBody>
      </p:sp>
      <p:sp>
        <p:nvSpPr>
          <p:cNvPr id="12" name="任意多边形: 形状 11"/>
          <p:cNvSpPr/>
          <p:nvPr userDrawn="1">
            <p:custDataLst>
              <p:tags r:id="rId8"/>
            </p:custDataLst>
          </p:nvPr>
        </p:nvSpPr>
        <p:spPr>
          <a:xfrm>
            <a:off x="0" y="6224808"/>
            <a:ext cx="2598284" cy="633191"/>
          </a:xfrm>
          <a:custGeom>
            <a:avLst/>
            <a:gdLst>
              <a:gd name="connsiteX0" fmla="*/ 0 w 2753752"/>
              <a:gd name="connsiteY0" fmla="*/ 671079 h 671078"/>
              <a:gd name="connsiteX1" fmla="*/ 2753752 w 2753752"/>
              <a:gd name="connsiteY1" fmla="*/ 671079 h 671078"/>
              <a:gd name="connsiteX2" fmla="*/ 2325563 w 2753752"/>
              <a:gd name="connsiteY2" fmla="*/ 558299 h 671078"/>
              <a:gd name="connsiteX3" fmla="*/ 1920301 w 2753752"/>
              <a:gd name="connsiteY3" fmla="*/ 451252 h 671078"/>
              <a:gd name="connsiteX4" fmla="*/ 1087744 w 2753752"/>
              <a:gd name="connsiteY4" fmla="*/ 60 h 671078"/>
              <a:gd name="connsiteX5" fmla="*/ 0 w 2753752"/>
              <a:gd name="connsiteY5" fmla="*/ 671079 h 671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3752" h="671078">
                <a:moveTo>
                  <a:pt x="0" y="671079"/>
                </a:moveTo>
                <a:lnTo>
                  <a:pt x="2753752" y="671079"/>
                </a:lnTo>
                <a:cubicBezTo>
                  <a:pt x="2753752" y="671079"/>
                  <a:pt x="2436407" y="610855"/>
                  <a:pt x="2325563" y="558299"/>
                </a:cubicBezTo>
                <a:cubicBezTo>
                  <a:pt x="2214719" y="505743"/>
                  <a:pt x="2075140" y="432120"/>
                  <a:pt x="1920301" y="451252"/>
                </a:cubicBezTo>
                <a:cubicBezTo>
                  <a:pt x="1797398" y="466438"/>
                  <a:pt x="1435685" y="5866"/>
                  <a:pt x="1087744" y="60"/>
                </a:cubicBezTo>
                <a:cubicBezTo>
                  <a:pt x="739803" y="-5672"/>
                  <a:pt x="250422" y="402492"/>
                  <a:pt x="0" y="671079"/>
                </a:cubicBezTo>
                <a:close/>
              </a:path>
            </a:pathLst>
          </a:custGeom>
          <a:gradFill>
            <a:gsLst>
              <a:gs pos="0">
                <a:schemeClr val="accent1">
                  <a:lumMod val="40000"/>
                  <a:lumOff val="60000"/>
                  <a:alpha val="50000"/>
                </a:schemeClr>
              </a:gs>
              <a:gs pos="100000">
                <a:schemeClr val="accent1">
                  <a:lumMod val="40000"/>
                  <a:lumOff val="60000"/>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lvl="0"/>
            <a:endParaRPr lang="zh-CN" altLang="en-US"/>
          </a:p>
        </p:txBody>
      </p:sp>
      <p:sp>
        <p:nvSpPr>
          <p:cNvPr id="7" name="日期占位符 3"/>
          <p:cNvSpPr>
            <a:spLocks noGrp="1"/>
          </p:cNvSpPr>
          <p:nvPr>
            <p:ph type="dt" sz="half" idx="10"/>
            <p:custDataLst>
              <p:tags r:id="rId9"/>
            </p:custDataLst>
          </p:nvPr>
        </p:nvSpPr>
        <p:spPr>
          <a:xfrm>
            <a:off x="695960" y="6356350"/>
            <a:ext cx="2743200" cy="365125"/>
          </a:xfrm>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0"/>
            </p:custDataLst>
          </p:nvPr>
        </p:nvSpPr>
        <p:spPr>
          <a:xfrm>
            <a:off x="4038600" y="6356350"/>
            <a:ext cx="4114800" cy="365125"/>
          </a:xfrm>
        </p:spPr>
        <p:txBody>
          <a:bodyPr/>
          <a:lstStyle/>
          <a:p>
            <a:endParaRPr lang="zh-CN" altLang="en-US"/>
          </a:p>
        </p:txBody>
      </p:sp>
      <p:sp>
        <p:nvSpPr>
          <p:cNvPr id="9" name="灯片编号占位符 5"/>
          <p:cNvSpPr>
            <a:spLocks noGrp="1"/>
          </p:cNvSpPr>
          <p:nvPr>
            <p:ph type="sldNum" sz="quarter" idx="12"/>
            <p:custDataLst>
              <p:tags r:id="rId11"/>
            </p:custDataLst>
          </p:nvPr>
        </p:nvSpPr>
        <p:spPr>
          <a:xfrm>
            <a:off x="8753983" y="6356350"/>
            <a:ext cx="2743200" cy="365125"/>
          </a:xfrm>
        </p:spPr>
        <p:txBody>
          <a:bodyPr wrap="square">
            <a:normAutofit/>
          </a:bodyPr>
          <a:lstStyle/>
          <a:p>
            <a:fld id="{BE5F26B5-172A-4DC2-B0B7-181CFC56B87C}" type="slidenum">
              <a:rPr lang="zh-CN" altLang="en-US" smtClean="0"/>
            </a:fld>
            <a:endParaRPr lang="zh-CN" altLang="en-US"/>
          </a:p>
        </p:txBody>
      </p:sp>
      <p:sp>
        <p:nvSpPr>
          <p:cNvPr id="13" name="矩形 12"/>
          <p:cNvSpPr/>
          <p:nvPr userDrawn="1">
            <p:custDataLst>
              <p:tags r:id="rId12"/>
            </p:custDataLst>
          </p:nvPr>
        </p:nvSpPr>
        <p:spPr>
          <a:xfrm rot="16200000" flipH="1">
            <a:off x="1929371" y="952523"/>
            <a:ext cx="183556" cy="1294880"/>
          </a:xfrm>
          <a:prstGeom prst="rect">
            <a:avLst/>
          </a:prstGeom>
          <a:gradFill flip="none" rotWithShape="1">
            <a:gsLst>
              <a:gs pos="100000">
                <a:schemeClr val="accent4">
                  <a:alpha val="50000"/>
                </a:schemeClr>
              </a:gs>
              <a:gs pos="0">
                <a:schemeClr val="accent4">
                  <a:alpha val="0"/>
                </a:schemeClr>
              </a:gs>
            </a:gsLst>
            <a:lin ang="15600000" scaled="1"/>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ym typeface="+mn-ea"/>
            </a:endParaRPr>
          </a:p>
        </p:txBody>
      </p:sp>
      <p:sp>
        <p:nvSpPr>
          <p:cNvPr id="2" name="标题 1"/>
          <p:cNvSpPr>
            <a:spLocks noGrp="1"/>
          </p:cNvSpPr>
          <p:nvPr>
            <p:ph type="title" hasCustomPrompt="1"/>
            <p:custDataLst>
              <p:tags r:id="rId13"/>
            </p:custDataLst>
          </p:nvPr>
        </p:nvSpPr>
        <p:spPr>
          <a:xfrm>
            <a:off x="1451523" y="787404"/>
            <a:ext cx="1641475" cy="896988"/>
          </a:xfrm>
        </p:spPr>
        <p:txBody>
          <a:bodyPr wrap="square" anchor="b">
            <a:normAutofit/>
          </a:bodyPr>
          <a:lstStyle>
            <a:lvl1pPr>
              <a:defRPr sz="5400"/>
            </a:lvl1pPr>
          </a:lstStyle>
          <a:p>
            <a:r>
              <a:rPr lang="zh-CN" altLang="en-US" dirty="0"/>
              <a:t>标题</a:t>
            </a:r>
            <a:endParaRPr lang="zh-CN" altLang="en-US" dirty="0"/>
          </a:p>
        </p:txBody>
      </p:sp>
      <p:pic>
        <p:nvPicPr>
          <p:cNvPr id="24" name="图形 23"/>
          <p:cNvPicPr>
            <a:picLocks noChangeAspect="1"/>
          </p:cNvPicPr>
          <p:nvPr userDrawn="1">
            <p:custDataLst>
              <p:tags r:id="rId14"/>
            </p:custDataLst>
          </p:nvPr>
        </p:nvPicPr>
        <p:blipFill>
          <a:blip r:embed="rId15"/>
          <a:stretch>
            <a:fillRect/>
          </a:stretch>
        </p:blipFill>
        <p:spPr>
          <a:xfrm>
            <a:off x="9385917" y="1475806"/>
            <a:ext cx="618546" cy="266281"/>
          </a:xfrm>
          <a:prstGeom prst="rect">
            <a:avLst/>
          </a:prstGeom>
        </p:spPr>
      </p:pic>
      <p:sp>
        <p:nvSpPr>
          <p:cNvPr id="25" name="任意多边形: 形状 24"/>
          <p:cNvSpPr/>
          <p:nvPr userDrawn="1">
            <p:custDataLst>
              <p:tags r:id="rId16"/>
            </p:custDataLst>
          </p:nvPr>
        </p:nvSpPr>
        <p:spPr>
          <a:xfrm>
            <a:off x="9208569" y="1274280"/>
            <a:ext cx="236051" cy="118314"/>
          </a:xfrm>
          <a:custGeom>
            <a:avLst/>
            <a:gdLst>
              <a:gd name="connsiteX0" fmla="*/ 426867 w 431758"/>
              <a:gd name="connsiteY0" fmla="*/ 116054 h 216407"/>
              <a:gd name="connsiteX1" fmla="*/ 412693 w 431758"/>
              <a:gd name="connsiteY1" fmla="*/ 105839 h 216407"/>
              <a:gd name="connsiteX2" fmla="*/ 343983 w 431758"/>
              <a:gd name="connsiteY2" fmla="*/ 36464 h 216407"/>
              <a:gd name="connsiteX3" fmla="*/ 287650 w 431758"/>
              <a:gd name="connsiteY3" fmla="*/ 27147 h 216407"/>
              <a:gd name="connsiteX4" fmla="*/ 249852 w 431758"/>
              <a:gd name="connsiteY4" fmla="*/ 39458 h 216407"/>
              <a:gd name="connsiteX5" fmla="*/ 225196 w 431758"/>
              <a:gd name="connsiteY5" fmla="*/ 71700 h 216407"/>
              <a:gd name="connsiteX6" fmla="*/ 170128 w 431758"/>
              <a:gd name="connsiteY6" fmla="*/ 95890 h 216407"/>
              <a:gd name="connsiteX7" fmla="*/ 146537 w 431758"/>
              <a:gd name="connsiteY7" fmla="*/ 85609 h 216407"/>
              <a:gd name="connsiteX8" fmla="*/ 131165 w 431758"/>
              <a:gd name="connsiteY8" fmla="*/ 69704 h 216407"/>
              <a:gd name="connsiteX9" fmla="*/ 88974 w 431758"/>
              <a:gd name="connsiteY9" fmla="*/ 78022 h 216407"/>
              <a:gd name="connsiteX10" fmla="*/ 42457 w 431758"/>
              <a:gd name="connsiteY10" fmla="*/ 123541 h 216407"/>
              <a:gd name="connsiteX11" fmla="*/ 15705 w 431758"/>
              <a:gd name="connsiteY11" fmla="*/ 196676 h 216407"/>
              <a:gd name="connsiteX12" fmla="*/ 4958 w 431758"/>
              <a:gd name="connsiteY12" fmla="*/ 216407 h 216407"/>
              <a:gd name="connsiteX13" fmla="*/ 0 w 431758"/>
              <a:gd name="connsiteY13" fmla="*/ 214610 h 216407"/>
              <a:gd name="connsiteX14" fmla="*/ 17635 w 431758"/>
              <a:gd name="connsiteY14" fmla="*/ 156215 h 216407"/>
              <a:gd name="connsiteX15" fmla="*/ 52140 w 431758"/>
              <a:gd name="connsiteY15" fmla="*/ 80884 h 216407"/>
              <a:gd name="connsiteX16" fmla="*/ 98490 w 431758"/>
              <a:gd name="connsiteY16" fmla="*/ 51304 h 216407"/>
              <a:gd name="connsiteX17" fmla="*/ 182506 w 431758"/>
              <a:gd name="connsiteY17" fmla="*/ 38593 h 216407"/>
              <a:gd name="connsiteX18" fmla="*/ 276570 w 431758"/>
              <a:gd name="connsiteY18" fmla="*/ 5685 h 216407"/>
              <a:gd name="connsiteX19" fmla="*/ 333302 w 431758"/>
              <a:gd name="connsiteY19" fmla="*/ 9678 h 216407"/>
              <a:gd name="connsiteX20" fmla="*/ 422608 w 431758"/>
              <a:gd name="connsiteY20" fmla="*/ 92729 h 216407"/>
              <a:gd name="connsiteX21" fmla="*/ 431758 w 431758"/>
              <a:gd name="connsiteY21" fmla="*/ 112494 h 216407"/>
              <a:gd name="connsiteX22" fmla="*/ 426834 w 431758"/>
              <a:gd name="connsiteY22" fmla="*/ 116021 h 21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1758" h="216407">
                <a:moveTo>
                  <a:pt x="426867" y="116054"/>
                </a:moveTo>
                <a:cubicBezTo>
                  <a:pt x="422109" y="112693"/>
                  <a:pt x="416785" y="109898"/>
                  <a:pt x="412693" y="105839"/>
                </a:cubicBezTo>
                <a:cubicBezTo>
                  <a:pt x="389667" y="82847"/>
                  <a:pt x="367141" y="59356"/>
                  <a:pt x="343983" y="36464"/>
                </a:cubicBezTo>
                <a:cubicBezTo>
                  <a:pt x="327679" y="20359"/>
                  <a:pt x="307282" y="22988"/>
                  <a:pt x="287650" y="27147"/>
                </a:cubicBezTo>
                <a:cubicBezTo>
                  <a:pt x="274774" y="29875"/>
                  <a:pt x="262529" y="35598"/>
                  <a:pt x="249852" y="39458"/>
                </a:cubicBezTo>
                <a:cubicBezTo>
                  <a:pt x="233780" y="44349"/>
                  <a:pt x="223965" y="51071"/>
                  <a:pt x="225196" y="71700"/>
                </a:cubicBezTo>
                <a:cubicBezTo>
                  <a:pt x="226593" y="94959"/>
                  <a:pt x="192455" y="108534"/>
                  <a:pt x="170128" y="95890"/>
                </a:cubicBezTo>
                <a:cubicBezTo>
                  <a:pt x="162775" y="91731"/>
                  <a:pt x="154589" y="89069"/>
                  <a:pt x="146537" y="85609"/>
                </a:cubicBezTo>
                <a:cubicBezTo>
                  <a:pt x="151328" y="70469"/>
                  <a:pt x="148533" y="66876"/>
                  <a:pt x="131165" y="69704"/>
                </a:cubicBezTo>
                <a:cubicBezTo>
                  <a:pt x="117023" y="72000"/>
                  <a:pt x="102749" y="74196"/>
                  <a:pt x="88974" y="78022"/>
                </a:cubicBezTo>
                <a:cubicBezTo>
                  <a:pt x="65449" y="84577"/>
                  <a:pt x="50410" y="100316"/>
                  <a:pt x="42457" y="123541"/>
                </a:cubicBezTo>
                <a:cubicBezTo>
                  <a:pt x="34072" y="148096"/>
                  <a:pt x="24988" y="172453"/>
                  <a:pt x="15705" y="196676"/>
                </a:cubicBezTo>
                <a:cubicBezTo>
                  <a:pt x="13043" y="203597"/>
                  <a:pt x="8585" y="209852"/>
                  <a:pt x="4958" y="216407"/>
                </a:cubicBezTo>
                <a:cubicBezTo>
                  <a:pt x="3294" y="215808"/>
                  <a:pt x="1664" y="215209"/>
                  <a:pt x="0" y="214610"/>
                </a:cubicBezTo>
                <a:cubicBezTo>
                  <a:pt x="5756" y="195112"/>
                  <a:pt x="10148" y="175015"/>
                  <a:pt x="17635" y="156215"/>
                </a:cubicBezTo>
                <a:cubicBezTo>
                  <a:pt x="27850" y="130595"/>
                  <a:pt x="40161" y="105772"/>
                  <a:pt x="52140" y="80884"/>
                </a:cubicBezTo>
                <a:cubicBezTo>
                  <a:pt x="61357" y="61718"/>
                  <a:pt x="77295" y="52135"/>
                  <a:pt x="98490" y="51304"/>
                </a:cubicBezTo>
                <a:cubicBezTo>
                  <a:pt x="127072" y="50172"/>
                  <a:pt x="154889" y="42486"/>
                  <a:pt x="182506" y="38593"/>
                </a:cubicBezTo>
                <a:cubicBezTo>
                  <a:pt x="217476" y="33669"/>
                  <a:pt x="246258" y="19195"/>
                  <a:pt x="276570" y="5685"/>
                </a:cubicBezTo>
                <a:cubicBezTo>
                  <a:pt x="296601" y="-3265"/>
                  <a:pt x="314735" y="-1435"/>
                  <a:pt x="333302" y="9678"/>
                </a:cubicBezTo>
                <a:cubicBezTo>
                  <a:pt x="369071" y="31040"/>
                  <a:pt x="398551" y="58990"/>
                  <a:pt x="422608" y="92729"/>
                </a:cubicBezTo>
                <a:cubicBezTo>
                  <a:pt x="426734" y="98552"/>
                  <a:pt x="428764" y="105872"/>
                  <a:pt x="431758" y="112494"/>
                </a:cubicBezTo>
                <a:cubicBezTo>
                  <a:pt x="430128" y="113658"/>
                  <a:pt x="428464" y="114856"/>
                  <a:pt x="426834" y="116021"/>
                </a:cubicBezTo>
                <a:close/>
              </a:path>
            </a:pathLst>
          </a:custGeom>
          <a:solidFill>
            <a:schemeClr val="accent1">
              <a:alpha val="50000"/>
            </a:schemeClr>
          </a:solidFill>
          <a:ln w="3302" cap="flat">
            <a:noFill/>
            <a:prstDash val="solid"/>
            <a:miter/>
          </a:ln>
        </p:spPr>
        <p:txBody>
          <a:bodyPr rtlCol="0" anchor="ctr"/>
          <a:lstStyle/>
          <a:p>
            <a:endParaRPr lang="zh-CN" altLang="en-US"/>
          </a:p>
        </p:txBody>
      </p:sp>
      <p:sp>
        <p:nvSpPr>
          <p:cNvPr id="26" name="任意多边形: 形状 25"/>
          <p:cNvSpPr/>
          <p:nvPr userDrawn="1">
            <p:custDataLst>
              <p:tags r:id="rId17"/>
            </p:custDataLst>
          </p:nvPr>
        </p:nvSpPr>
        <p:spPr>
          <a:xfrm flipH="1">
            <a:off x="10153183" y="1102337"/>
            <a:ext cx="385154" cy="226390"/>
          </a:xfrm>
          <a:custGeom>
            <a:avLst/>
            <a:gdLst>
              <a:gd name="connsiteX0" fmla="*/ 374295 w 374294"/>
              <a:gd name="connsiteY0" fmla="*/ 2695 h 220006"/>
              <a:gd name="connsiteX1" fmla="*/ 351136 w 374294"/>
              <a:gd name="connsiteY1" fmla="*/ 50077 h 220006"/>
              <a:gd name="connsiteX2" fmla="*/ 269982 w 374294"/>
              <a:gd name="connsiteY2" fmla="*/ 142245 h 220006"/>
              <a:gd name="connsiteX3" fmla="*/ 261464 w 374294"/>
              <a:gd name="connsiteY3" fmla="*/ 150197 h 220006"/>
              <a:gd name="connsiteX4" fmla="*/ 248920 w 374294"/>
              <a:gd name="connsiteY4" fmla="*/ 211421 h 220006"/>
              <a:gd name="connsiteX5" fmla="*/ 183504 w 374294"/>
              <a:gd name="connsiteY5" fmla="*/ 194917 h 220006"/>
              <a:gd name="connsiteX6" fmla="*/ 157284 w 374294"/>
              <a:gd name="connsiteY6" fmla="*/ 176683 h 220006"/>
              <a:gd name="connsiteX7" fmla="*/ 68910 w 374294"/>
              <a:gd name="connsiteY7" fmla="*/ 153957 h 220006"/>
              <a:gd name="connsiteX8" fmla="*/ 0 w 374294"/>
              <a:gd name="connsiteY8" fmla="*/ 123079 h 220006"/>
              <a:gd name="connsiteX9" fmla="*/ 156652 w 374294"/>
              <a:gd name="connsiteY9" fmla="*/ 165836 h 220006"/>
              <a:gd name="connsiteX10" fmla="*/ 184169 w 374294"/>
              <a:gd name="connsiteY10" fmla="*/ 177348 h 220006"/>
              <a:gd name="connsiteX11" fmla="*/ 229455 w 374294"/>
              <a:gd name="connsiteY11" fmla="*/ 164771 h 220006"/>
              <a:gd name="connsiteX12" fmla="*/ 294438 w 374294"/>
              <a:gd name="connsiteY12" fmla="*/ 89772 h 220006"/>
              <a:gd name="connsiteX13" fmla="*/ 360553 w 374294"/>
              <a:gd name="connsiteY13" fmla="*/ 11479 h 220006"/>
              <a:gd name="connsiteX14" fmla="*/ 368938 w 374294"/>
              <a:gd name="connsiteY14" fmla="*/ 0 h 220006"/>
              <a:gd name="connsiteX15" fmla="*/ 374262 w 374294"/>
              <a:gd name="connsiteY15" fmla="*/ 2662 h 22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4294" h="220006">
                <a:moveTo>
                  <a:pt x="374295" y="2695"/>
                </a:moveTo>
                <a:cubicBezTo>
                  <a:pt x="366742" y="18633"/>
                  <a:pt x="361851" y="36701"/>
                  <a:pt x="351136" y="50077"/>
                </a:cubicBezTo>
                <a:cubicBezTo>
                  <a:pt x="325549" y="81986"/>
                  <a:pt x="297266" y="111700"/>
                  <a:pt x="269982" y="142245"/>
                </a:cubicBezTo>
                <a:cubicBezTo>
                  <a:pt x="267420" y="145139"/>
                  <a:pt x="264126" y="147369"/>
                  <a:pt x="261464" y="150197"/>
                </a:cubicBezTo>
                <a:cubicBezTo>
                  <a:pt x="244495" y="168065"/>
                  <a:pt x="231385" y="186865"/>
                  <a:pt x="248920" y="211421"/>
                </a:cubicBezTo>
                <a:cubicBezTo>
                  <a:pt x="221702" y="226826"/>
                  <a:pt x="191357" y="221602"/>
                  <a:pt x="183504" y="194917"/>
                </a:cubicBezTo>
                <a:cubicBezTo>
                  <a:pt x="178147" y="176783"/>
                  <a:pt x="166268" y="179445"/>
                  <a:pt x="157284" y="176683"/>
                </a:cubicBezTo>
                <a:cubicBezTo>
                  <a:pt x="128270" y="167699"/>
                  <a:pt x="97924" y="162941"/>
                  <a:pt x="68910" y="153957"/>
                </a:cubicBezTo>
                <a:cubicBezTo>
                  <a:pt x="44986" y="146570"/>
                  <a:pt x="22227" y="135457"/>
                  <a:pt x="0" y="123079"/>
                </a:cubicBezTo>
                <a:cubicBezTo>
                  <a:pt x="49445" y="147868"/>
                  <a:pt x="104413" y="151961"/>
                  <a:pt x="156652" y="165836"/>
                </a:cubicBezTo>
                <a:cubicBezTo>
                  <a:pt x="166168" y="168364"/>
                  <a:pt x="175119" y="173222"/>
                  <a:pt x="184169" y="177348"/>
                </a:cubicBezTo>
                <a:cubicBezTo>
                  <a:pt x="203568" y="186199"/>
                  <a:pt x="216212" y="181441"/>
                  <a:pt x="229455" y="164771"/>
                </a:cubicBezTo>
                <a:cubicBezTo>
                  <a:pt x="250018" y="138851"/>
                  <a:pt x="270581" y="112465"/>
                  <a:pt x="294438" y="89772"/>
                </a:cubicBezTo>
                <a:cubicBezTo>
                  <a:pt x="319527" y="65915"/>
                  <a:pt x="343118" y="41492"/>
                  <a:pt x="360553" y="11479"/>
                </a:cubicBezTo>
                <a:cubicBezTo>
                  <a:pt x="362915" y="7420"/>
                  <a:pt x="366143" y="3826"/>
                  <a:pt x="368938" y="0"/>
                </a:cubicBezTo>
                <a:cubicBezTo>
                  <a:pt x="370701" y="898"/>
                  <a:pt x="372498" y="1797"/>
                  <a:pt x="374262" y="2662"/>
                </a:cubicBezTo>
                <a:close/>
              </a:path>
            </a:pathLst>
          </a:custGeom>
          <a:solidFill>
            <a:schemeClr val="accent1">
              <a:alpha val="40000"/>
            </a:schemeClr>
          </a:solidFill>
          <a:ln w="3302" cap="flat">
            <a:noFill/>
            <a:prstDash val="solid"/>
            <a:miter/>
          </a:ln>
        </p:spPr>
        <p:txBody>
          <a:bodyPr rtlCol="0" anchor="ctr"/>
          <a:lstStyle/>
          <a:p>
            <a:endParaRPr lang="zh-CN" altLang="en-US"/>
          </a:p>
        </p:txBody>
      </p:sp>
      <p:sp>
        <p:nvSpPr>
          <p:cNvPr id="27" name="任意多边形: 形状 26"/>
          <p:cNvSpPr/>
          <p:nvPr userDrawn="1">
            <p:custDataLst>
              <p:tags r:id="rId18"/>
            </p:custDataLst>
          </p:nvPr>
        </p:nvSpPr>
        <p:spPr>
          <a:xfrm flipH="1">
            <a:off x="10778970" y="1133140"/>
            <a:ext cx="201205" cy="58963"/>
          </a:xfrm>
          <a:custGeom>
            <a:avLst/>
            <a:gdLst>
              <a:gd name="connsiteX0" fmla="*/ 33 w 134991"/>
              <a:gd name="connsiteY0" fmla="*/ 39526 h 39559"/>
              <a:gd name="connsiteX1" fmla="*/ 22460 w 134991"/>
              <a:gd name="connsiteY1" fmla="*/ 17066 h 39559"/>
              <a:gd name="connsiteX2" fmla="*/ 81287 w 134991"/>
              <a:gd name="connsiteY2" fmla="*/ 1827 h 39559"/>
              <a:gd name="connsiteX3" fmla="*/ 111533 w 134991"/>
              <a:gd name="connsiteY3" fmla="*/ 8881 h 39559"/>
              <a:gd name="connsiteX4" fmla="*/ 134991 w 134991"/>
              <a:gd name="connsiteY4" fmla="*/ 32206 h 39559"/>
              <a:gd name="connsiteX5" fmla="*/ 131198 w 134991"/>
              <a:gd name="connsiteY5" fmla="*/ 36099 h 39559"/>
              <a:gd name="connsiteX6" fmla="*/ 110202 w 134991"/>
              <a:gd name="connsiteY6" fmla="*/ 16600 h 39559"/>
              <a:gd name="connsiteX7" fmla="*/ 64750 w 134991"/>
              <a:gd name="connsiteY7" fmla="*/ 23621 h 39559"/>
              <a:gd name="connsiteX8" fmla="*/ 45352 w 134991"/>
              <a:gd name="connsiteY8" fmla="*/ 31707 h 39559"/>
              <a:gd name="connsiteX9" fmla="*/ 0 w 134991"/>
              <a:gd name="connsiteY9" fmla="*/ 39559 h 39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4991" h="39559">
                <a:moveTo>
                  <a:pt x="33" y="39526"/>
                </a:moveTo>
                <a:cubicBezTo>
                  <a:pt x="2862" y="25285"/>
                  <a:pt x="10049" y="19529"/>
                  <a:pt x="22460" y="17066"/>
                </a:cubicBezTo>
                <a:cubicBezTo>
                  <a:pt x="42324" y="13140"/>
                  <a:pt x="62222" y="8548"/>
                  <a:pt x="81287" y="1827"/>
                </a:cubicBezTo>
                <a:cubicBezTo>
                  <a:pt x="94065" y="-2698"/>
                  <a:pt x="102982" y="1760"/>
                  <a:pt x="111533" y="8881"/>
                </a:cubicBezTo>
                <a:cubicBezTo>
                  <a:pt x="119951" y="15935"/>
                  <a:pt x="127238" y="24386"/>
                  <a:pt x="134991" y="32206"/>
                </a:cubicBezTo>
                <a:cubicBezTo>
                  <a:pt x="133727" y="33503"/>
                  <a:pt x="132462" y="34801"/>
                  <a:pt x="131198" y="36099"/>
                </a:cubicBezTo>
                <a:cubicBezTo>
                  <a:pt x="124177" y="29610"/>
                  <a:pt x="117090" y="23222"/>
                  <a:pt x="110202" y="16600"/>
                </a:cubicBezTo>
                <a:cubicBezTo>
                  <a:pt x="96427" y="3358"/>
                  <a:pt x="73501" y="6685"/>
                  <a:pt x="64750" y="23621"/>
                </a:cubicBezTo>
                <a:cubicBezTo>
                  <a:pt x="60358" y="32139"/>
                  <a:pt x="54103" y="38528"/>
                  <a:pt x="45352" y="31707"/>
                </a:cubicBezTo>
                <a:cubicBezTo>
                  <a:pt x="27750" y="17998"/>
                  <a:pt x="14308" y="25351"/>
                  <a:pt x="0" y="39559"/>
                </a:cubicBezTo>
                <a:close/>
              </a:path>
            </a:pathLst>
          </a:custGeom>
          <a:solidFill>
            <a:schemeClr val="accent1">
              <a:alpha val="20000"/>
            </a:schemeClr>
          </a:solidFill>
          <a:ln w="3302" cap="flat">
            <a:noFill/>
            <a:prstDash val="solid"/>
            <a:miter/>
          </a:ln>
        </p:spPr>
        <p:txBody>
          <a:bodyPr rtlCol="0" anchor="ctr"/>
          <a:lstStyle/>
          <a:p>
            <a:endParaRPr lang="zh-CN" altLang="en-US"/>
          </a:p>
        </p:txBody>
      </p:sp>
      <p:sp>
        <p:nvSpPr>
          <p:cNvPr id="28" name="任意多边形: 形状 27"/>
          <p:cNvSpPr/>
          <p:nvPr userDrawn="1">
            <p:custDataLst>
              <p:tags r:id="rId19"/>
            </p:custDataLst>
          </p:nvPr>
        </p:nvSpPr>
        <p:spPr>
          <a:xfrm flipH="1">
            <a:off x="10562985" y="884766"/>
            <a:ext cx="74788" cy="32235"/>
          </a:xfrm>
          <a:custGeom>
            <a:avLst/>
            <a:gdLst>
              <a:gd name="connsiteX0" fmla="*/ 0 w 50176"/>
              <a:gd name="connsiteY0" fmla="*/ 3760 h 21627"/>
              <a:gd name="connsiteX1" fmla="*/ 50177 w 50176"/>
              <a:gd name="connsiteY1" fmla="*/ 0 h 21627"/>
              <a:gd name="connsiteX2" fmla="*/ 37965 w 50176"/>
              <a:gd name="connsiteY2" fmla="*/ 21628 h 21627"/>
              <a:gd name="connsiteX3" fmla="*/ 0 w 50176"/>
              <a:gd name="connsiteY3" fmla="*/ 3760 h 21627"/>
            </a:gdLst>
            <a:ahLst/>
            <a:cxnLst>
              <a:cxn ang="0">
                <a:pos x="connsiteX0" y="connsiteY0"/>
              </a:cxn>
              <a:cxn ang="0">
                <a:pos x="connsiteX1" y="connsiteY1"/>
              </a:cxn>
              <a:cxn ang="0">
                <a:pos x="connsiteX2" y="connsiteY2"/>
              </a:cxn>
              <a:cxn ang="0">
                <a:pos x="connsiteX3" y="connsiteY3"/>
              </a:cxn>
            </a:cxnLst>
            <a:rect l="l" t="t" r="r" b="b"/>
            <a:pathLst>
              <a:path w="50176" h="21627">
                <a:moveTo>
                  <a:pt x="0" y="3760"/>
                </a:moveTo>
                <a:cubicBezTo>
                  <a:pt x="15705" y="-5357"/>
                  <a:pt x="34871" y="21162"/>
                  <a:pt x="50177" y="0"/>
                </a:cubicBezTo>
                <a:cubicBezTo>
                  <a:pt x="46051" y="7320"/>
                  <a:pt x="41891" y="14640"/>
                  <a:pt x="37965" y="21628"/>
                </a:cubicBezTo>
                <a:cubicBezTo>
                  <a:pt x="24922" y="15472"/>
                  <a:pt x="12910" y="9849"/>
                  <a:pt x="0" y="3760"/>
                </a:cubicBezTo>
                <a:close/>
              </a:path>
            </a:pathLst>
          </a:custGeom>
          <a:solidFill>
            <a:schemeClr val="accent1">
              <a:alpha val="20000"/>
            </a:schemeClr>
          </a:solidFill>
          <a:ln w="3302" cap="flat">
            <a:noFill/>
            <a:prstDash val="solid"/>
            <a:miter/>
          </a:ln>
        </p:spPr>
        <p:txBody>
          <a:bodyPr rtlCol="0" anchor="ct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124"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5.xml"/><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6.xml"/><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0.xml"/><Relationship Id="rId1" Type="http://schemas.openxmlformats.org/officeDocument/2006/relationships/tags" Target="../tags/tag79.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2.xml"/><Relationship Id="rId1" Type="http://schemas.openxmlformats.org/officeDocument/2006/relationships/tags" Target="../tags/tag8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5.xml"/></Relationships>
</file>

<file path=ppt/slides/_rels/slide2.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4" Type="http://schemas.openxmlformats.org/officeDocument/2006/relationships/slideLayout" Target="../slideLayouts/slideLayout1.xml"/><Relationship Id="rId13" Type="http://schemas.microsoft.com/office/2007/relationships/hdphoto" Target="../media/hdphoto1.wdp"/><Relationship Id="rId12" Type="http://schemas.openxmlformats.org/officeDocument/2006/relationships/image" Target="../media/image16.png"/><Relationship Id="rId11" Type="http://schemas.openxmlformats.org/officeDocument/2006/relationships/image" Target="../media/image15.png"/><Relationship Id="rId10" Type="http://schemas.openxmlformats.org/officeDocument/2006/relationships/image" Target="../media/image14.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5" Type="http://schemas.openxmlformats.org/officeDocument/2006/relationships/comments" Target="../comments/comment1.xml"/><Relationship Id="rId4" Type="http://schemas.openxmlformats.org/officeDocument/2006/relationships/slideLayout" Target="../slideLayouts/slideLayout1.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7.xml"/><Relationship Id="rId1" Type="http://schemas.openxmlformats.org/officeDocument/2006/relationships/tags" Target="../tags/tag8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8.xml"/></Relationships>
</file>

<file path=ppt/slides/_rels/slide3.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image" Target="ppt/slides/NULL" TargetMode="External"/><Relationship Id="rId2" Type="http://schemas.openxmlformats.org/officeDocument/2006/relationships/image" Target="../media/image17.png"/><Relationship Id="rId19" Type="http://schemas.openxmlformats.org/officeDocument/2006/relationships/slideLayout" Target="../slideLayouts/slideLayout3.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5.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2.xml"/><Relationship Id="rId1" Type="http://schemas.openxmlformats.org/officeDocument/2006/relationships/tags" Target="../tags/tag5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4.xml"/><Relationship Id="rId1" Type="http://schemas.openxmlformats.org/officeDocument/2006/relationships/tags" Target="../tags/tag5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7.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7" Type="http://schemas.openxmlformats.org/officeDocument/2006/relationships/slideLayout" Target="../slideLayouts/slideLayout3.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tags" Target="../tags/tag5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0" kern="1200">
                <a:solidFill>
                  <a:srgbClr val="144249"/>
                </a:solidFill>
                <a:latin typeface="汉仪书宋二简" panose="02010600000101010101" charset="-122"/>
                <a:ea typeface="汉仪润圆-65简" panose="00020600040101010101" charset="-122"/>
                <a:cs typeface="+mn-ea"/>
              </a:defRPr>
            </a:lvl1pPr>
          </a:lstStyle>
          <a:p>
            <a:r>
              <a:rPr lang="zh-CN" altLang="en-US" sz="2800" b="1">
                <a:solidFill>
                  <a:schemeClr val="tx1"/>
                </a:solidFill>
                <a:latin typeface="等线" panose="02010600030101010101" charset="-122"/>
                <a:ea typeface="等线" panose="02010600030101010101" charset="-122"/>
                <a:cs typeface="等线" panose="02010600030101010101" charset="-122"/>
              </a:rPr>
              <a:t>主体段：推荐什么文化元素比较好？</a:t>
            </a:r>
            <a:endParaRPr lang="zh-CN" altLang="en-US" sz="2800" b="1">
              <a:solidFill>
                <a:schemeClr val="tx1"/>
              </a:solidFill>
              <a:latin typeface="等线" panose="02010600030101010101" charset="-122"/>
              <a:ea typeface="等线" panose="02010600030101010101" charset="-122"/>
              <a:cs typeface="等线" panose="02010600030101010101" charset="-122"/>
            </a:endParaRPr>
          </a:p>
        </p:txBody>
      </p:sp>
      <p:graphicFrame>
        <p:nvGraphicFramePr>
          <p:cNvPr id="7" name="表格 6"/>
          <p:cNvGraphicFramePr/>
          <p:nvPr/>
        </p:nvGraphicFramePr>
        <p:xfrm>
          <a:off x="680720" y="1134110"/>
          <a:ext cx="10815320" cy="5163820"/>
        </p:xfrm>
        <a:graphic>
          <a:graphicData uri="http://schemas.openxmlformats.org/drawingml/2006/table">
            <a:tbl>
              <a:tblPr firstRow="1" bandRow="1">
                <a:tableStyleId>{5C22544A-7EE6-4342-B048-85BDC9FD1C3A}</a:tableStyleId>
              </a:tblPr>
              <a:tblGrid>
                <a:gridCol w="3491230"/>
                <a:gridCol w="7324090"/>
              </a:tblGrid>
              <a:tr h="365760">
                <a:tc>
                  <a:txBody>
                    <a:bodyPr/>
                    <a:p>
                      <a:pPr marL="0" indent="0" algn="ctr">
                        <a:lnSpc>
                          <a:spcPct val="120000"/>
                        </a:lnSpc>
                        <a:spcBef>
                          <a:spcPct val="0"/>
                        </a:spcBef>
                        <a:spcAft>
                          <a:spcPct val="0"/>
                        </a:spcAft>
                      </a:pPr>
                      <a:r>
                        <a:rPr lang="en-US" altLang="zh-CN" sz="2000" b="1" i="0">
                          <a:solidFill>
                            <a:srgbClr val="0F1115"/>
                          </a:solidFill>
                          <a:latin typeface="Times New Roman" panose="02020603050405020304"/>
                          <a:ea typeface="Segoe UI" panose="020B0502040204020203"/>
                        </a:rPr>
                        <a:t>Cultural Element</a:t>
                      </a:r>
                      <a:endParaRPr lang="en-US" altLang="zh-CN" sz="2000" b="1" i="0">
                        <a:solidFill>
                          <a:srgbClr val="0F1115"/>
                        </a:solidFill>
                        <a:latin typeface="Times New Roman" panose="02020603050405020304"/>
                        <a:ea typeface="Segoe UI" panose="020B0502040204020203"/>
                      </a:endParaRPr>
                    </a:p>
                  </a:txBody>
                  <a:tcPr marL="68580" marR="68580" marT="0" marB="0" anchor="ctr" anchorCtr="0"/>
                </a:tc>
                <a:tc>
                  <a:txBody>
                    <a:bodyPr/>
                    <a:p>
                      <a:pPr marL="0" indent="0" algn="ctr">
                        <a:lnSpc>
                          <a:spcPct val="120000"/>
                        </a:lnSpc>
                        <a:spcBef>
                          <a:spcPct val="0"/>
                        </a:spcBef>
                        <a:spcAft>
                          <a:spcPct val="0"/>
                        </a:spcAft>
                      </a:pPr>
                      <a:r>
                        <a:rPr lang="en-US" altLang="zh-CN" sz="2000" b="1" i="0">
                          <a:solidFill>
                            <a:srgbClr val="0F1115"/>
                          </a:solidFill>
                          <a:latin typeface="Times New Roman" panose="02020603050405020304"/>
                          <a:ea typeface="Segoe UI" panose="020B0502040204020203"/>
                        </a:rPr>
                        <a:t>Recommended Reason</a:t>
                      </a:r>
                      <a:endParaRPr lang="en-US" altLang="zh-CN" sz="2000" b="1" i="0">
                        <a:solidFill>
                          <a:srgbClr val="0F1115"/>
                        </a:solidFill>
                        <a:latin typeface="Times New Roman" panose="02020603050405020304"/>
                        <a:ea typeface="Segoe UI" panose="020B0502040204020203"/>
                      </a:endParaRPr>
                    </a:p>
                  </a:txBody>
                  <a:tcPr marL="68580" marR="68580" marT="0" marB="0" anchor="ctr" anchorCtr="0"/>
                </a:tc>
              </a:tr>
              <a:tr h="570230">
                <a:tc>
                  <a:txBody>
                    <a:bodyPr/>
                    <a:p>
                      <a:pPr algn="ctr">
                        <a:lnSpc>
                          <a:spcPct val="120000"/>
                        </a:lnSpc>
                        <a:spcBef>
                          <a:spcPct val="0"/>
                        </a:spcBef>
                        <a:spcAft>
                          <a:spcPct val="0"/>
                        </a:spcAft>
                      </a:pPr>
                      <a:r>
                        <a:rPr lang="en-US" altLang="zh-CN" sz="2000" b="1" i="0">
                          <a:solidFill>
                            <a:srgbClr val="0F1115"/>
                          </a:solidFill>
                          <a:latin typeface="Times New Roman" panose="02020603050405020304"/>
                          <a:ea typeface="Segoe UI" panose="020B0502040204020203"/>
                        </a:rPr>
                        <a:t>Calligraphy</a:t>
                      </a:r>
                      <a:endParaRPr lang="en-US" altLang="zh-CN" sz="2000" b="1" i="0">
                        <a:solidFill>
                          <a:srgbClr val="0F1115"/>
                        </a:solidFill>
                        <a:latin typeface="Times New Roman" panose="02020603050405020304"/>
                        <a:ea typeface="Segoe UI" panose="020B0502040204020203"/>
                      </a:endParaRPr>
                    </a:p>
                  </a:txBody>
                  <a:tcPr marL="68580" marR="68580" marT="0" marB="0" anchor="ctr" anchorCtr="0"/>
                </a:tc>
                <a:tc>
                  <a:txBody>
                    <a:bodyPr/>
                    <a:p>
                      <a:pPr marL="0" indent="0" algn="l">
                        <a:lnSpc>
                          <a:spcPct val="120000"/>
                        </a:lnSpc>
                        <a:spcBef>
                          <a:spcPct val="0"/>
                        </a:spcBef>
                        <a:spcAft>
                          <a:spcPct val="0"/>
                        </a:spcAft>
                      </a:pPr>
                      <a:r>
                        <a:rPr lang="en-US" altLang="zh-CN" sz="2000" i="0">
                          <a:solidFill>
                            <a:srgbClr val="0F1115"/>
                          </a:solidFill>
                          <a:latin typeface="Times New Roman" panose="02020603050405020304"/>
                          <a:ea typeface="Segoe UI" panose="020B0502040204020203"/>
                        </a:rPr>
                        <a:t>Represent the </a:t>
                      </a:r>
                      <a:r>
                        <a:rPr lang="en-US" altLang="zh-CN" sz="2000" b="1" i="0">
                          <a:solidFill>
                            <a:srgbClr val="0F1115"/>
                          </a:solidFill>
                          <a:latin typeface="Times New Roman" panose="02020603050405020304"/>
                          <a:ea typeface="Segoe UI" panose="020B0502040204020203"/>
                        </a:rPr>
                        <a:t>beauty</a:t>
                      </a:r>
                      <a:r>
                        <a:rPr lang="en-US" altLang="zh-CN" sz="2000" i="0">
                          <a:solidFill>
                            <a:srgbClr val="0F1115"/>
                          </a:solidFill>
                          <a:latin typeface="Times New Roman" panose="02020603050405020304"/>
                          <a:ea typeface="Segoe UI" panose="020B0502040204020203"/>
                        </a:rPr>
                        <a:t> of Chinese characters</a:t>
                      </a:r>
                      <a:endParaRPr lang="en-US" altLang="zh-CN" sz="2000" i="0">
                        <a:solidFill>
                          <a:srgbClr val="0F1115"/>
                        </a:solidFill>
                        <a:latin typeface="Times New Roman" panose="02020603050405020304"/>
                        <a:ea typeface="Segoe UI" panose="020B0502040204020203"/>
                      </a:endParaRPr>
                    </a:p>
                  </a:txBody>
                  <a:tcPr marL="68580" marR="68580" marT="0" marB="0" anchor="ctr" anchorCtr="0"/>
                </a:tc>
              </a:tr>
              <a:tr h="731520">
                <a:tc>
                  <a:txBody>
                    <a:bodyPr/>
                    <a:p>
                      <a:pPr algn="ctr">
                        <a:lnSpc>
                          <a:spcPct val="120000"/>
                        </a:lnSpc>
                        <a:spcBef>
                          <a:spcPct val="0"/>
                        </a:spcBef>
                        <a:spcAft>
                          <a:spcPct val="0"/>
                        </a:spcAft>
                      </a:pPr>
                      <a:r>
                        <a:rPr lang="en-US" altLang="zh-CN" sz="2000" b="1" i="0">
                          <a:solidFill>
                            <a:srgbClr val="0F1115"/>
                          </a:solidFill>
                          <a:latin typeface="Times New Roman" panose="02020603050405020304"/>
                          <a:ea typeface="Segoe UI" panose="020B0502040204020203"/>
                        </a:rPr>
                        <a:t>Paper-cutting</a:t>
                      </a:r>
                      <a:endParaRPr lang="en-US" altLang="zh-CN" sz="2000" b="1" i="0">
                        <a:solidFill>
                          <a:srgbClr val="0F1115"/>
                        </a:solidFill>
                        <a:latin typeface="Times New Roman" panose="02020603050405020304"/>
                        <a:ea typeface="Segoe UI" panose="020B0502040204020203"/>
                      </a:endParaRPr>
                    </a:p>
                  </a:txBody>
                  <a:tcPr marL="68580" marR="68580" marT="0" marB="0" anchor="ctr" anchorCtr="0"/>
                </a:tc>
                <a:tc>
                  <a:txBody>
                    <a:bodyPr/>
                    <a:p>
                      <a:pPr marL="0" indent="0" algn="l">
                        <a:lnSpc>
                          <a:spcPct val="120000"/>
                        </a:lnSpc>
                        <a:spcBef>
                          <a:spcPct val="0"/>
                        </a:spcBef>
                        <a:spcAft>
                          <a:spcPct val="0"/>
                        </a:spcAft>
                      </a:pPr>
                      <a:r>
                        <a:rPr lang="en-US" altLang="zh-CN" sz="2000" i="0">
                          <a:solidFill>
                            <a:srgbClr val="0F1115"/>
                          </a:solidFill>
                          <a:latin typeface="Times New Roman" panose="02020603050405020304"/>
                          <a:ea typeface="Segoe UI" panose="020B0502040204020203"/>
                        </a:rPr>
                        <a:t>Bright colors, carries </a:t>
                      </a:r>
                      <a:r>
                        <a:rPr lang="en-US" altLang="zh-CN" sz="2000" b="1" i="0">
                          <a:solidFill>
                            <a:srgbClr val="0F1115"/>
                          </a:solidFill>
                          <a:latin typeface="Times New Roman" panose="02020603050405020304"/>
                          <a:ea typeface="Segoe UI" panose="020B0502040204020203"/>
                        </a:rPr>
                        <a:t>auspicious</a:t>
                      </a:r>
                      <a:r>
                        <a:rPr lang="en-US" altLang="zh-CN" sz="2000" i="0">
                          <a:solidFill>
                            <a:srgbClr val="0F1115"/>
                          </a:solidFill>
                          <a:latin typeface="Times New Roman" panose="02020603050405020304"/>
                          <a:ea typeface="Segoe UI" panose="020B0502040204020203"/>
                        </a:rPr>
                        <a:t> meanings, allow hands-on experience.</a:t>
                      </a:r>
                      <a:endParaRPr lang="en-US" altLang="zh-CN" sz="2000" i="0">
                        <a:solidFill>
                          <a:srgbClr val="0F1115"/>
                        </a:solidFill>
                        <a:latin typeface="Times New Roman" panose="02020603050405020304"/>
                        <a:ea typeface="Segoe UI" panose="020B0502040204020203"/>
                      </a:endParaRPr>
                    </a:p>
                  </a:txBody>
                  <a:tcPr marL="68580" marR="68580" marT="0" marB="0" anchor="ctr" anchorCtr="0"/>
                </a:tc>
              </a:tr>
              <a:tr h="731520">
                <a:tc>
                  <a:txBody>
                    <a:bodyPr/>
                    <a:p>
                      <a:pPr algn="ctr">
                        <a:lnSpc>
                          <a:spcPct val="120000"/>
                        </a:lnSpc>
                        <a:spcBef>
                          <a:spcPct val="0"/>
                        </a:spcBef>
                        <a:spcAft>
                          <a:spcPct val="0"/>
                        </a:spcAft>
                      </a:pPr>
                      <a:r>
                        <a:rPr lang="en-US" altLang="zh-CN" sz="2000" b="1" i="0">
                          <a:solidFill>
                            <a:srgbClr val="0F1115"/>
                          </a:solidFill>
                          <a:latin typeface="Times New Roman" panose="02020603050405020304"/>
                          <a:ea typeface="Segoe UI" panose="020B0502040204020203"/>
                        </a:rPr>
                        <a:t>Peking Opera Masks</a:t>
                      </a:r>
                      <a:endParaRPr lang="en-US" altLang="zh-CN" sz="2000" b="1" i="0">
                        <a:solidFill>
                          <a:srgbClr val="0F1115"/>
                        </a:solidFill>
                        <a:latin typeface="Times New Roman" panose="02020603050405020304"/>
                        <a:ea typeface="Segoe UI" panose="020B0502040204020203"/>
                      </a:endParaRPr>
                    </a:p>
                  </a:txBody>
                  <a:tcPr marL="68580" marR="68580" marT="0" marB="0" anchor="ctr" anchorCtr="0"/>
                </a:tc>
                <a:tc>
                  <a:txBody>
                    <a:bodyPr/>
                    <a:p>
                      <a:pPr marL="0" indent="0" algn="l">
                        <a:lnSpc>
                          <a:spcPct val="120000"/>
                        </a:lnSpc>
                        <a:spcBef>
                          <a:spcPct val="0"/>
                        </a:spcBef>
                        <a:spcAft>
                          <a:spcPct val="0"/>
                        </a:spcAft>
                      </a:pPr>
                      <a:r>
                        <a:rPr lang="en-US" altLang="zh-CN" sz="2000" i="0">
                          <a:solidFill>
                            <a:srgbClr val="0F1115"/>
                          </a:solidFill>
                          <a:latin typeface="Times New Roman" panose="02020603050405020304"/>
                          <a:ea typeface="Segoe UI" panose="020B0502040204020203"/>
                        </a:rPr>
                        <a:t>Exaggerated colors and patterns, each mask tell</a:t>
                      </a:r>
                      <a:r>
                        <a:rPr lang="en-US" altLang="zh-CN" sz="2000" i="0">
                          <a:solidFill>
                            <a:srgbClr val="0F1115"/>
                          </a:solidFill>
                          <a:latin typeface="Times New Roman" panose="02020603050405020304"/>
                          <a:ea typeface="Times New Roman" panose="02020603050405020304"/>
                        </a:rPr>
                        <a:t>ing</a:t>
                      </a:r>
                      <a:r>
                        <a:rPr lang="en-US" altLang="zh-CN" sz="2000" i="0">
                          <a:solidFill>
                            <a:srgbClr val="0F1115"/>
                          </a:solidFill>
                          <a:latin typeface="Times New Roman" panose="02020603050405020304"/>
                          <a:ea typeface="Segoe UI" panose="020B0502040204020203"/>
                        </a:rPr>
                        <a:t> a story.</a:t>
                      </a:r>
                      <a:endParaRPr lang="en-US" altLang="zh-CN" sz="2000" i="0">
                        <a:solidFill>
                          <a:srgbClr val="0F1115"/>
                        </a:solidFill>
                        <a:latin typeface="Times New Roman" panose="02020603050405020304"/>
                        <a:ea typeface="Segoe UI" panose="020B0502040204020203"/>
                      </a:endParaRPr>
                    </a:p>
                  </a:txBody>
                  <a:tcPr marL="68580" marR="68580" marT="0" marB="0" anchor="ctr" anchorCtr="0"/>
                </a:tc>
              </a:tr>
              <a:tr h="731520">
                <a:tc>
                  <a:txBody>
                    <a:bodyPr/>
                    <a:p>
                      <a:pPr algn="ctr">
                        <a:lnSpc>
                          <a:spcPct val="120000"/>
                        </a:lnSpc>
                        <a:spcBef>
                          <a:spcPct val="0"/>
                        </a:spcBef>
                        <a:spcAft>
                          <a:spcPct val="0"/>
                        </a:spcAft>
                      </a:pPr>
                      <a:r>
                        <a:rPr lang="en-US" altLang="zh-CN" sz="2000" b="1" i="0">
                          <a:solidFill>
                            <a:srgbClr val="0F1115"/>
                          </a:solidFill>
                          <a:latin typeface="Times New Roman" panose="02020603050405020304"/>
                          <a:ea typeface="Segoe UI" panose="020B0502040204020203"/>
                        </a:rPr>
                        <a:t>Tea Culture</a:t>
                      </a:r>
                      <a:endParaRPr lang="en-US" altLang="zh-CN" sz="2000" b="1" i="0">
                        <a:solidFill>
                          <a:srgbClr val="0F1115"/>
                        </a:solidFill>
                        <a:latin typeface="Times New Roman" panose="02020603050405020304"/>
                        <a:ea typeface="Segoe UI" panose="020B0502040204020203"/>
                      </a:endParaRPr>
                    </a:p>
                  </a:txBody>
                  <a:tcPr marL="68580" marR="68580" marT="0" marB="0" anchor="ctr" anchorCtr="0"/>
                </a:tc>
                <a:tc>
                  <a:txBody>
                    <a:bodyPr/>
                    <a:p>
                      <a:pPr marL="0" indent="0" algn="l">
                        <a:lnSpc>
                          <a:spcPct val="120000"/>
                        </a:lnSpc>
                        <a:spcBef>
                          <a:spcPct val="0"/>
                        </a:spcBef>
                        <a:spcAft>
                          <a:spcPct val="0"/>
                        </a:spcAft>
                      </a:pPr>
                      <a:r>
                        <a:rPr lang="en-US" altLang="zh-CN" sz="2000" i="0">
                          <a:solidFill>
                            <a:srgbClr val="0F1115"/>
                          </a:solidFill>
                          <a:latin typeface="Times New Roman" panose="02020603050405020304"/>
                          <a:ea typeface="Segoe UI" panose="020B0502040204020203"/>
                        </a:rPr>
                        <a:t>Close to daily life, visitors can </a:t>
                      </a:r>
                      <a:r>
                        <a:rPr lang="en-US" altLang="zh-CN" sz="2000" b="1" i="0">
                          <a:solidFill>
                            <a:srgbClr val="0F1115"/>
                          </a:solidFill>
                          <a:latin typeface="Times New Roman" panose="02020603050405020304"/>
                          <a:ea typeface="Segoe UI" panose="020B0502040204020203"/>
                        </a:rPr>
                        <a:t>taste and smell</a:t>
                      </a:r>
                      <a:r>
                        <a:rPr lang="en-US" altLang="zh-CN" sz="2000" i="0">
                          <a:solidFill>
                            <a:srgbClr val="0F1115"/>
                          </a:solidFill>
                          <a:latin typeface="Times New Roman" panose="02020603050405020304"/>
                          <a:ea typeface="Segoe UI" panose="020B0502040204020203"/>
                        </a:rPr>
                        <a:t> the tea.</a:t>
                      </a:r>
                      <a:endParaRPr lang="en-US" altLang="zh-CN" sz="2000" i="0">
                        <a:solidFill>
                          <a:srgbClr val="0F1115"/>
                        </a:solidFill>
                        <a:latin typeface="Times New Roman" panose="02020603050405020304"/>
                        <a:ea typeface="Segoe UI" panose="020B0502040204020203"/>
                      </a:endParaRPr>
                    </a:p>
                  </a:txBody>
                  <a:tcPr marL="68580" marR="68580" marT="0" marB="0" anchor="ctr" anchorCtr="0"/>
                </a:tc>
              </a:tr>
              <a:tr h="731520">
                <a:tc>
                  <a:txBody>
                    <a:bodyPr/>
                    <a:p>
                      <a:pPr algn="ctr">
                        <a:lnSpc>
                          <a:spcPct val="120000"/>
                        </a:lnSpc>
                        <a:spcBef>
                          <a:spcPct val="0"/>
                        </a:spcBef>
                        <a:spcAft>
                          <a:spcPct val="0"/>
                        </a:spcAft>
                      </a:pPr>
                      <a:r>
                        <a:rPr lang="en-US" altLang="zh-CN" sz="2000" b="1" i="0">
                          <a:solidFill>
                            <a:srgbClr val="0F1115"/>
                          </a:solidFill>
                          <a:latin typeface="Times New Roman" panose="02020603050405020304"/>
                          <a:ea typeface="Segoe UI" panose="020B0502040204020203"/>
                        </a:rPr>
                        <a:t>Traditional Instruments</a:t>
                      </a:r>
                      <a:endParaRPr lang="en-US" altLang="zh-CN" sz="2000" b="1" i="0">
                        <a:solidFill>
                          <a:srgbClr val="0F1115"/>
                        </a:solidFill>
                        <a:latin typeface="Times New Roman" panose="02020603050405020304"/>
                        <a:ea typeface="Segoe UI" panose="020B0502040204020203"/>
                      </a:endParaRPr>
                    </a:p>
                  </a:txBody>
                  <a:tcPr marL="68580" marR="68580" marT="0" marB="0" anchor="ctr" anchorCtr="0"/>
                </a:tc>
                <a:tc>
                  <a:txBody>
                    <a:bodyPr/>
                    <a:p>
                      <a:pPr marL="0" indent="0" algn="l">
                        <a:lnSpc>
                          <a:spcPct val="120000"/>
                        </a:lnSpc>
                        <a:spcBef>
                          <a:spcPct val="0"/>
                        </a:spcBef>
                        <a:spcAft>
                          <a:spcPct val="0"/>
                        </a:spcAft>
                      </a:pPr>
                      <a:r>
                        <a:rPr lang="en-US" altLang="zh-CN" sz="2000" i="0">
                          <a:solidFill>
                            <a:srgbClr val="0F1115"/>
                          </a:solidFill>
                          <a:latin typeface="Times New Roman" panose="02020603050405020304"/>
                          <a:ea typeface="Segoe UI" panose="020B0502040204020203"/>
                        </a:rPr>
                        <a:t>Unique sounds, can be both listened to and watched.</a:t>
                      </a:r>
                      <a:endParaRPr lang="en-US" altLang="zh-CN" sz="2000" i="0">
                        <a:solidFill>
                          <a:srgbClr val="0F1115"/>
                        </a:solidFill>
                        <a:latin typeface="Times New Roman" panose="02020603050405020304"/>
                        <a:ea typeface="Segoe UI" panose="020B0502040204020203"/>
                      </a:endParaRPr>
                    </a:p>
                  </a:txBody>
                  <a:tcPr marL="68580" marR="68580" marT="0" marB="0" anchor="ctr" anchorCtr="0"/>
                </a:tc>
              </a:tr>
              <a:tr h="731520">
                <a:tc>
                  <a:txBody>
                    <a:bodyPr/>
                    <a:p>
                      <a:pPr algn="ctr">
                        <a:lnSpc>
                          <a:spcPct val="120000"/>
                        </a:lnSpc>
                        <a:spcBef>
                          <a:spcPct val="0"/>
                        </a:spcBef>
                        <a:spcAft>
                          <a:spcPct val="0"/>
                        </a:spcAft>
                      </a:pPr>
                      <a:r>
                        <a:rPr lang="en-US" altLang="zh-CN" sz="2000" b="1" i="0">
                          <a:solidFill>
                            <a:srgbClr val="0F1115"/>
                          </a:solidFill>
                          <a:latin typeface="Times New Roman" panose="02020603050405020304"/>
                          <a:ea typeface="Segoe UI" panose="020B0502040204020203"/>
                        </a:rPr>
                        <a:t>24 Solar Terms</a:t>
                      </a:r>
                      <a:endParaRPr lang="en-US" altLang="zh-CN" sz="2000" b="1" i="0">
                        <a:solidFill>
                          <a:srgbClr val="0F1115"/>
                        </a:solidFill>
                        <a:latin typeface="Times New Roman" panose="02020603050405020304"/>
                        <a:ea typeface="Segoe UI" panose="020B0502040204020203"/>
                      </a:endParaRPr>
                    </a:p>
                  </a:txBody>
                  <a:tcPr marL="68580" marR="68580" marT="0" marB="0" anchor="ctr" anchorCtr="0"/>
                </a:tc>
                <a:tc>
                  <a:txBody>
                    <a:bodyPr/>
                    <a:p>
                      <a:pPr marL="0" indent="0" algn="l">
                        <a:lnSpc>
                          <a:spcPct val="120000"/>
                        </a:lnSpc>
                        <a:spcBef>
                          <a:spcPct val="0"/>
                        </a:spcBef>
                        <a:spcAft>
                          <a:spcPct val="0"/>
                        </a:spcAft>
                      </a:pPr>
                      <a:r>
                        <a:rPr lang="en-US" altLang="zh-CN" sz="2000" b="1" i="0">
                          <a:solidFill>
                            <a:srgbClr val="0F1115"/>
                          </a:solidFill>
                          <a:latin typeface="Times New Roman" panose="02020603050405020304"/>
                          <a:ea typeface="Segoe UI" panose="020B0502040204020203"/>
                        </a:rPr>
                        <a:t>Embodies</a:t>
                      </a:r>
                      <a:r>
                        <a:rPr lang="en-US" altLang="zh-CN" sz="2000" i="0">
                          <a:solidFill>
                            <a:srgbClr val="0F1115"/>
                          </a:solidFill>
                          <a:latin typeface="Times New Roman" panose="02020603050405020304"/>
                          <a:ea typeface="Segoe UI" panose="020B0502040204020203"/>
                        </a:rPr>
                        <a:t> ancient Chinese wisdom and </a:t>
                      </a:r>
                      <a:r>
                        <a:rPr lang="en-US" altLang="zh-CN" sz="2000" b="1" i="0">
                          <a:solidFill>
                            <a:srgbClr val="0F1115"/>
                          </a:solidFill>
                          <a:latin typeface="Times New Roman" panose="02020603050405020304"/>
                          <a:ea typeface="Segoe UI" panose="020B0502040204020203"/>
                        </a:rPr>
                        <a:t>connection with nature</a:t>
                      </a:r>
                      <a:r>
                        <a:rPr lang="en-US" altLang="zh-CN" sz="2000" i="0">
                          <a:solidFill>
                            <a:srgbClr val="0F1115"/>
                          </a:solidFill>
                          <a:latin typeface="Times New Roman" panose="02020603050405020304"/>
                          <a:ea typeface="Segoe UI" panose="020B0502040204020203"/>
                        </a:rPr>
                        <a:t>.</a:t>
                      </a:r>
                      <a:endParaRPr lang="en-US" altLang="zh-CN" sz="2000" i="0">
                        <a:solidFill>
                          <a:srgbClr val="0F1115"/>
                        </a:solidFill>
                        <a:latin typeface="Times New Roman" panose="02020603050405020304"/>
                        <a:ea typeface="Segoe UI" panose="020B0502040204020203"/>
                      </a:endParaRPr>
                    </a:p>
                  </a:txBody>
                  <a:tcPr marL="68580" marR="68580" marT="0" marB="0" anchor="ctr" anchorCtr="0"/>
                </a:tc>
              </a:tr>
              <a:tr h="570230">
                <a:tc>
                  <a:txBody>
                    <a:bodyPr/>
                    <a:p>
                      <a:pPr algn="ctr">
                        <a:lnSpc>
                          <a:spcPct val="120000"/>
                        </a:lnSpc>
                        <a:spcBef>
                          <a:spcPct val="0"/>
                        </a:spcBef>
                        <a:spcAft>
                          <a:spcPct val="0"/>
                        </a:spcAft>
                      </a:pPr>
                      <a:r>
                        <a:rPr lang="en-US" altLang="zh-CN" sz="2000" b="1" i="0">
                          <a:solidFill>
                            <a:srgbClr val="0F1115"/>
                          </a:solidFill>
                          <a:latin typeface="Times New Roman" panose="02020603050405020304"/>
                          <a:ea typeface="Segoe UI" panose="020B0502040204020203"/>
                        </a:rPr>
                        <a:t>Hanfu</a:t>
                      </a:r>
                      <a:endParaRPr lang="en-US" altLang="zh-CN" sz="2000" b="1" i="0">
                        <a:solidFill>
                          <a:srgbClr val="0F1115"/>
                        </a:solidFill>
                        <a:latin typeface="Times New Roman" panose="02020603050405020304"/>
                        <a:ea typeface="Segoe UI" panose="020B0502040204020203"/>
                      </a:endParaRPr>
                    </a:p>
                  </a:txBody>
                  <a:tcPr marL="68580" marR="68580" marT="0" marB="0" anchor="ctr" anchorCtr="0"/>
                </a:tc>
                <a:tc>
                  <a:txBody>
                    <a:bodyPr/>
                    <a:p>
                      <a:pPr marL="0" indent="0" algn="l">
                        <a:lnSpc>
                          <a:spcPct val="120000"/>
                        </a:lnSpc>
                        <a:spcBef>
                          <a:spcPct val="0"/>
                        </a:spcBef>
                        <a:spcAft>
                          <a:spcPct val="0"/>
                        </a:spcAft>
                      </a:pPr>
                      <a:r>
                        <a:rPr lang="en-US" altLang="zh-CN" sz="2000" i="0">
                          <a:solidFill>
                            <a:srgbClr val="0F1115"/>
                          </a:solidFill>
                          <a:latin typeface="Times New Roman" panose="02020603050405020304"/>
                          <a:ea typeface="Segoe UI" panose="020B0502040204020203"/>
                        </a:rPr>
                        <a:t>Strong </a:t>
                      </a:r>
                      <a:r>
                        <a:rPr lang="en-US" altLang="zh-CN" sz="2000" b="1" i="0">
                          <a:solidFill>
                            <a:srgbClr val="0F1115"/>
                          </a:solidFill>
                          <a:latin typeface="Times New Roman" panose="02020603050405020304"/>
                          <a:ea typeface="Segoe UI" panose="020B0502040204020203"/>
                        </a:rPr>
                        <a:t>visual</a:t>
                      </a:r>
                      <a:r>
                        <a:rPr lang="en-US" altLang="zh-CN" sz="2000" i="0">
                          <a:solidFill>
                            <a:srgbClr val="0F1115"/>
                          </a:solidFill>
                          <a:latin typeface="Times New Roman" panose="02020603050405020304"/>
                          <a:ea typeface="Segoe UI" panose="020B0502040204020203"/>
                        </a:rPr>
                        <a:t> impact, visitors can try it on.</a:t>
                      </a:r>
                      <a:endParaRPr lang="en-US" altLang="zh-CN" sz="2000" i="0">
                        <a:solidFill>
                          <a:srgbClr val="0F1115"/>
                        </a:solidFill>
                        <a:latin typeface="Times New Roman" panose="02020603050405020304"/>
                        <a:ea typeface="Segoe UI" panose="020B0502040204020203"/>
                      </a:endParaRPr>
                    </a:p>
                  </a:txBody>
                  <a:tcPr marL="68580" marR="68580" marT="0" marB="0" anchor="ctr" anchorCtr="0"/>
                </a:tc>
              </a:tr>
            </a:tbl>
          </a:graphicData>
        </a:graphic>
      </p:graphicFrame>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nvSpPr>
        <p:spPr>
          <a:xfrm>
            <a:off x="745490" y="52637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0" kern="1200">
                <a:solidFill>
                  <a:srgbClr val="144249"/>
                </a:solidFill>
                <a:latin typeface="汉仪书宋二简" panose="02010600000101010101" charset="-122"/>
                <a:ea typeface="汉仪润圆-65简" panose="00020600040101010101" charset="-122"/>
                <a:cs typeface="+mn-ea"/>
              </a:defRPr>
            </a:lvl1pPr>
          </a:lstStyle>
          <a:p>
            <a:r>
              <a:rPr lang="en-US" sz="3600" b="1">
                <a:solidFill>
                  <a:schemeClr val="tx1"/>
                </a:solidFill>
                <a:latin typeface="Times New Roman" panose="02020603050405020304" charset="0"/>
                <a:cs typeface="Times New Roman" panose="02020603050405020304" charset="0"/>
              </a:rPr>
              <a:t>Calligraphy</a:t>
            </a:r>
            <a:endParaRPr lang="en-US" sz="3600" b="1">
              <a:solidFill>
                <a:schemeClr val="tx1"/>
              </a:solidFill>
              <a:latin typeface="Times New Roman" panose="02020603050405020304" charset="0"/>
              <a:cs typeface="Times New Roman" panose="02020603050405020304" charset="0"/>
            </a:endParaRPr>
          </a:p>
        </p:txBody>
      </p:sp>
      <p:pic>
        <p:nvPicPr>
          <p:cNvPr id="4" name="图片 3"/>
          <p:cNvPicPr>
            <a:picLocks noChangeAspect="1"/>
          </p:cNvPicPr>
          <p:nvPr/>
        </p:nvPicPr>
        <p:blipFill>
          <a:blip r:embed="rId1"/>
          <a:stretch>
            <a:fillRect/>
          </a:stretch>
        </p:blipFill>
        <p:spPr>
          <a:xfrm>
            <a:off x="394970" y="1682750"/>
            <a:ext cx="6758305" cy="4843145"/>
          </a:xfrm>
          <a:prstGeom prst="rect">
            <a:avLst/>
          </a:prstGeom>
        </p:spPr>
      </p:pic>
      <p:sp>
        <p:nvSpPr>
          <p:cNvPr id="5" name="文本框 4"/>
          <p:cNvSpPr txBox="1"/>
          <p:nvPr/>
        </p:nvSpPr>
        <p:spPr>
          <a:xfrm>
            <a:off x="7261860" y="1321435"/>
            <a:ext cx="4420235" cy="4523105"/>
          </a:xfrm>
          <a:prstGeom prst="rect">
            <a:avLst/>
          </a:prstGeom>
          <a:noFill/>
        </p:spPr>
        <p:txBody>
          <a:bodyPr wrap="square" rtlCol="0">
            <a:spAutoFit/>
          </a:bodyPr>
          <a:p>
            <a:pPr>
              <a:lnSpc>
                <a:spcPct val="160000"/>
              </a:lnSpc>
            </a:pPr>
            <a:r>
              <a:rPr lang="en-US" altLang="zh-CN" sz="2000">
                <a:latin typeface="Times New Roman" panose="02020603050405020304" charset="0"/>
                <a:cs typeface="Times New Roman" panose="02020603050405020304" charset="0"/>
              </a:rPr>
              <a:t>Chinese calligraphy </a:t>
            </a:r>
            <a:r>
              <a:rPr lang="zh-CN" altLang="en-US" sz="2000">
                <a:latin typeface="Times New Roman" panose="02020603050405020304" charset="0"/>
                <a:cs typeface="Times New Roman" panose="02020603050405020304" charset="0"/>
              </a:rPr>
              <a:t>中国书法</a:t>
            </a:r>
            <a:endParaRPr lang="zh-CN" altLang="en-US" sz="2000">
              <a:latin typeface="Times New Roman" panose="02020603050405020304" charset="0"/>
              <a:cs typeface="Times New Roman" panose="02020603050405020304" charset="0"/>
            </a:endParaRPr>
          </a:p>
          <a:p>
            <a:pPr>
              <a:lnSpc>
                <a:spcPct val="160000"/>
              </a:lnSpc>
            </a:pPr>
            <a:r>
              <a:rPr lang="en-US" altLang="zh-CN" sz="2000">
                <a:latin typeface="Times New Roman" panose="02020603050405020304" charset="0"/>
                <a:cs typeface="Times New Roman" panose="02020603050405020304" charset="0"/>
              </a:rPr>
              <a:t>traditional art form </a:t>
            </a:r>
            <a:r>
              <a:rPr lang="zh-CN" altLang="en-US" sz="2000">
                <a:latin typeface="Times New Roman" panose="02020603050405020304" charset="0"/>
                <a:cs typeface="Times New Roman" panose="02020603050405020304" charset="0"/>
              </a:rPr>
              <a:t>传统艺术形式</a:t>
            </a:r>
            <a:endParaRPr lang="zh-CN" altLang="en-US" sz="2000">
              <a:latin typeface="Times New Roman" panose="02020603050405020304" charset="0"/>
              <a:cs typeface="Times New Roman" panose="02020603050405020304" charset="0"/>
            </a:endParaRPr>
          </a:p>
          <a:p>
            <a:pPr>
              <a:lnSpc>
                <a:spcPct val="160000"/>
              </a:lnSpc>
            </a:pPr>
            <a:r>
              <a:rPr lang="en-US" altLang="zh-CN" sz="2000">
                <a:latin typeface="Times New Roman" panose="02020603050405020304" charset="0"/>
                <a:cs typeface="Times New Roman" panose="02020603050405020304" charset="0"/>
              </a:rPr>
              <a:t>practise writing calligraphy </a:t>
            </a:r>
            <a:r>
              <a:rPr lang="zh-CN" altLang="en-US" sz="2000">
                <a:latin typeface="Times New Roman" panose="02020603050405020304" charset="0"/>
                <a:cs typeface="Times New Roman" panose="02020603050405020304" charset="0"/>
              </a:rPr>
              <a:t>练习书法</a:t>
            </a:r>
            <a:endParaRPr lang="zh-CN" altLang="en-US" sz="2000">
              <a:latin typeface="Times New Roman" panose="02020603050405020304" charset="0"/>
              <a:cs typeface="Times New Roman" panose="02020603050405020304" charset="0"/>
            </a:endParaRPr>
          </a:p>
          <a:p>
            <a:pPr>
              <a:lnSpc>
                <a:spcPct val="160000"/>
              </a:lnSpc>
            </a:pPr>
            <a:r>
              <a:rPr lang="en-US" altLang="zh-CN" sz="2000">
                <a:latin typeface="Times New Roman" panose="02020603050405020304" charset="0"/>
                <a:cs typeface="Times New Roman" panose="02020603050405020304" charset="0"/>
              </a:rPr>
              <a:t>a writing brush </a:t>
            </a:r>
            <a:r>
              <a:rPr lang="zh-CN" altLang="en-US" sz="2000">
                <a:latin typeface="Times New Roman" panose="02020603050405020304" charset="0"/>
                <a:cs typeface="Times New Roman" panose="02020603050405020304" charset="0"/>
              </a:rPr>
              <a:t>毛笔</a:t>
            </a:r>
            <a:endParaRPr lang="zh-CN" altLang="en-US" sz="2000">
              <a:latin typeface="Times New Roman" panose="02020603050405020304" charset="0"/>
              <a:cs typeface="Times New Roman" panose="02020603050405020304" charset="0"/>
            </a:endParaRPr>
          </a:p>
          <a:p>
            <a:pPr>
              <a:lnSpc>
                <a:spcPct val="160000"/>
              </a:lnSpc>
            </a:pPr>
            <a:r>
              <a:rPr lang="en-US" altLang="zh-CN" sz="2000">
                <a:latin typeface="Times New Roman" panose="02020603050405020304" charset="0"/>
                <a:cs typeface="Times New Roman" panose="02020603050405020304" charset="0"/>
              </a:rPr>
              <a:t>learn about the basics </a:t>
            </a:r>
            <a:r>
              <a:rPr lang="zh-CN" altLang="en-US" sz="2000">
                <a:latin typeface="Times New Roman" panose="02020603050405020304" charset="0"/>
                <a:cs typeface="Times New Roman" panose="02020603050405020304" charset="0"/>
              </a:rPr>
              <a:t>学习基本要领</a:t>
            </a:r>
            <a:endParaRPr lang="zh-CN" altLang="en-US" sz="2000">
              <a:latin typeface="Times New Roman" panose="02020603050405020304" charset="0"/>
              <a:cs typeface="Times New Roman" panose="02020603050405020304" charset="0"/>
            </a:endParaRPr>
          </a:p>
          <a:p>
            <a:pPr>
              <a:lnSpc>
                <a:spcPct val="160000"/>
              </a:lnSpc>
            </a:pPr>
            <a:r>
              <a:rPr lang="en-US" altLang="zh-CN" sz="2000">
                <a:latin typeface="Times New Roman" panose="02020603050405020304" charset="0"/>
                <a:cs typeface="Times New Roman" panose="02020603050405020304" charset="0"/>
              </a:rPr>
              <a:t>Four Treasures/Jewels/Friends of the Study</a:t>
            </a:r>
            <a:r>
              <a:rPr lang="zh-CN" altLang="en-US" sz="2000">
                <a:latin typeface="Times New Roman" panose="02020603050405020304" charset="0"/>
                <a:cs typeface="Times New Roman" panose="02020603050405020304" charset="0"/>
              </a:rPr>
              <a:t>文房四宝</a:t>
            </a:r>
            <a:endParaRPr lang="zh-CN" altLang="en-US" sz="2000">
              <a:latin typeface="Times New Roman" panose="02020603050405020304" charset="0"/>
              <a:cs typeface="Times New Roman" panose="02020603050405020304" charset="0"/>
            </a:endParaRPr>
          </a:p>
          <a:p>
            <a:pPr>
              <a:lnSpc>
                <a:spcPct val="160000"/>
              </a:lnSpc>
            </a:pPr>
            <a:r>
              <a:rPr lang="en-US" altLang="zh-CN" sz="2000">
                <a:latin typeface="Times New Roman" panose="02020603050405020304" charset="0"/>
                <a:cs typeface="Times New Roman" panose="02020603050405020304" charset="0"/>
              </a:rPr>
              <a:t>Brush, Ink, Paper, Inkstone </a:t>
            </a:r>
            <a:r>
              <a:rPr lang="zh-CN" altLang="en-US" sz="2000">
                <a:latin typeface="Times New Roman" panose="02020603050405020304" charset="0"/>
                <a:cs typeface="Times New Roman" panose="02020603050405020304" charset="0"/>
              </a:rPr>
              <a:t>笔墨纸砚</a:t>
            </a:r>
            <a:endParaRPr lang="zh-CN" altLang="en-US" sz="2000">
              <a:latin typeface="Times New Roman" panose="02020603050405020304" charset="0"/>
              <a:cs typeface="Times New Roman" panose="02020603050405020304" charset="0"/>
            </a:endParaRPr>
          </a:p>
          <a:p>
            <a:pPr>
              <a:lnSpc>
                <a:spcPct val="160000"/>
              </a:lnSpc>
            </a:pPr>
            <a:r>
              <a:rPr lang="en-US" altLang="zh-CN" sz="2000">
                <a:latin typeface="Times New Roman" panose="02020603050405020304" charset="0"/>
                <a:cs typeface="Times New Roman" panose="02020603050405020304" charset="0"/>
              </a:rPr>
              <a:t>calligraphy copybook </a:t>
            </a:r>
            <a:r>
              <a:rPr lang="zh-CN" altLang="en-US" sz="2000">
                <a:latin typeface="Times New Roman" panose="02020603050405020304" charset="0"/>
                <a:cs typeface="Times New Roman" panose="02020603050405020304" charset="0"/>
              </a:rPr>
              <a:t>字帖</a:t>
            </a:r>
            <a:endParaRPr lang="zh-CN" altLang="en-US" sz="2000">
              <a:latin typeface="Times New Roman" panose="02020603050405020304" charset="0"/>
              <a:cs typeface="Times New Roman" panose="02020603050405020304" charset="0"/>
            </a:endParaRPr>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38480" y="1361440"/>
            <a:ext cx="6195060" cy="5311775"/>
          </a:xfrm>
          <a:prstGeom prst="rect">
            <a:avLst/>
          </a:prstGeom>
        </p:spPr>
      </p:pic>
      <p:sp>
        <p:nvSpPr>
          <p:cNvPr id="4" name="标题 1"/>
          <p:cNvSpPr>
            <a:spLocks noGrp="1"/>
          </p:cNvSpPr>
          <p:nvPr/>
        </p:nvSpPr>
        <p:spPr>
          <a:xfrm>
            <a:off x="745490" y="52637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0" kern="1200">
                <a:solidFill>
                  <a:srgbClr val="144249"/>
                </a:solidFill>
                <a:latin typeface="汉仪书宋二简" panose="02010600000101010101" charset="-122"/>
                <a:ea typeface="汉仪润圆-65简" panose="00020600040101010101" charset="-122"/>
                <a:cs typeface="+mn-ea"/>
              </a:defRPr>
            </a:lvl1pPr>
          </a:lstStyle>
          <a:p>
            <a:r>
              <a:rPr lang="en-US" sz="3600" b="1">
                <a:solidFill>
                  <a:schemeClr val="tx1"/>
                </a:solidFill>
                <a:latin typeface="Times New Roman" panose="02020603050405020304" charset="0"/>
                <a:cs typeface="Times New Roman" panose="02020603050405020304" charset="0"/>
              </a:rPr>
              <a:t>Taichi</a:t>
            </a:r>
            <a:endParaRPr lang="en-US" sz="3600" b="1">
              <a:solidFill>
                <a:schemeClr val="tx1"/>
              </a:solidFill>
              <a:latin typeface="Times New Roman" panose="02020603050405020304" charset="0"/>
              <a:cs typeface="Times New Roman" panose="02020603050405020304" charset="0"/>
            </a:endParaRPr>
          </a:p>
        </p:txBody>
      </p:sp>
      <p:sp>
        <p:nvSpPr>
          <p:cNvPr id="5" name="文本框 4"/>
          <p:cNvSpPr txBox="1"/>
          <p:nvPr/>
        </p:nvSpPr>
        <p:spPr>
          <a:xfrm>
            <a:off x="7104380" y="1095375"/>
            <a:ext cx="4441190" cy="5262245"/>
          </a:xfrm>
          <a:prstGeom prst="rect">
            <a:avLst/>
          </a:prstGeom>
          <a:noFill/>
        </p:spPr>
        <p:txBody>
          <a:bodyPr wrap="square" rtlCol="0" anchor="t">
            <a:spAutoFit/>
          </a:bodyPr>
          <a:p>
            <a:pPr algn="l">
              <a:lnSpc>
                <a:spcPct val="140000"/>
              </a:lnSpc>
              <a:buClrTx/>
              <a:buSzTx/>
              <a:buFontTx/>
            </a:pPr>
            <a:r>
              <a:rPr lang="en-US" altLang="zh-CN" sz="2000">
                <a:latin typeface="Times New Roman" panose="02020603050405020304" charset="0"/>
                <a:cs typeface="Times New Roman" panose="02020603050405020304" charset="0"/>
              </a:rPr>
              <a:t>martial arts 武术</a:t>
            </a:r>
            <a:endParaRPr lang="en-US" altLang="zh-CN" sz="2000">
              <a:latin typeface="Times New Roman" panose="02020603050405020304" charset="0"/>
              <a:cs typeface="Times New Roman" panose="02020603050405020304" charset="0"/>
            </a:endParaRPr>
          </a:p>
          <a:p>
            <a:pPr algn="l">
              <a:lnSpc>
                <a:spcPct val="140000"/>
              </a:lnSpc>
              <a:buClrTx/>
              <a:buSzTx/>
              <a:buFontTx/>
            </a:pPr>
            <a:r>
              <a:rPr lang="en-US" altLang="zh-CN" sz="2000">
                <a:latin typeface="Times New Roman" panose="02020603050405020304" charset="0"/>
                <a:cs typeface="Times New Roman" panose="02020603050405020304" charset="0"/>
              </a:rPr>
              <a:t>inspire you to explore the Chinese culture behind it</a:t>
            </a:r>
            <a:endParaRPr lang="en-US" altLang="zh-CN" sz="2000">
              <a:latin typeface="Times New Roman" panose="02020603050405020304" charset="0"/>
              <a:cs typeface="Times New Roman" panose="02020603050405020304" charset="0"/>
            </a:endParaRPr>
          </a:p>
          <a:p>
            <a:pPr algn="l">
              <a:lnSpc>
                <a:spcPct val="140000"/>
              </a:lnSpc>
              <a:buClrTx/>
              <a:buSzTx/>
              <a:buFontTx/>
            </a:pPr>
            <a:r>
              <a:rPr lang="en-US" altLang="zh-CN" sz="2000">
                <a:latin typeface="Times New Roman" panose="02020603050405020304" charset="0"/>
                <a:cs typeface="Times New Roman" panose="02020603050405020304" charset="0"/>
              </a:rPr>
              <a:t>激发人们探索太极背后的中国文化</a:t>
            </a:r>
            <a:endParaRPr lang="en-US" altLang="zh-CN" sz="2000">
              <a:latin typeface="Times New Roman" panose="02020603050405020304" charset="0"/>
              <a:cs typeface="Times New Roman" panose="02020603050405020304" charset="0"/>
            </a:endParaRPr>
          </a:p>
          <a:p>
            <a:pPr algn="l">
              <a:lnSpc>
                <a:spcPct val="140000"/>
              </a:lnSpc>
              <a:buClrTx/>
              <a:buSzTx/>
              <a:buFontTx/>
            </a:pPr>
            <a:r>
              <a:rPr lang="en-US" altLang="zh-CN" sz="2000">
                <a:latin typeface="Times New Roman" panose="02020603050405020304" charset="0"/>
                <a:cs typeface="Times New Roman" panose="02020603050405020304" charset="0"/>
              </a:rPr>
              <a:t>style 流派</a:t>
            </a:r>
            <a:endParaRPr lang="en-US" altLang="zh-CN" sz="2000">
              <a:latin typeface="Times New Roman" panose="02020603050405020304" charset="0"/>
              <a:cs typeface="Times New Roman" panose="02020603050405020304" charset="0"/>
            </a:endParaRPr>
          </a:p>
          <a:p>
            <a:pPr algn="l">
              <a:lnSpc>
                <a:spcPct val="140000"/>
              </a:lnSpc>
              <a:buClrTx/>
              <a:buSzTx/>
              <a:buFontTx/>
            </a:pPr>
            <a:r>
              <a:rPr lang="en-US" altLang="zh-CN" sz="2000">
                <a:latin typeface="Times New Roman" panose="02020603050405020304" charset="0"/>
                <a:cs typeface="Times New Roman" panose="02020603050405020304" charset="0"/>
              </a:rPr>
              <a:t>imitate 模仿</a:t>
            </a:r>
            <a:endParaRPr lang="en-US" altLang="zh-CN" sz="2000">
              <a:latin typeface="Times New Roman" panose="02020603050405020304" charset="0"/>
              <a:cs typeface="Times New Roman" panose="02020603050405020304" charset="0"/>
            </a:endParaRPr>
          </a:p>
          <a:p>
            <a:pPr algn="l">
              <a:lnSpc>
                <a:spcPct val="140000"/>
              </a:lnSpc>
              <a:buClrTx/>
              <a:buSzTx/>
              <a:buFontTx/>
            </a:pPr>
            <a:r>
              <a:rPr lang="en-US" altLang="zh-CN" sz="2000">
                <a:latin typeface="Times New Roman" panose="02020603050405020304" charset="0"/>
                <a:cs typeface="Times New Roman" panose="02020603050405020304" charset="0"/>
              </a:rPr>
              <a:t>be named after 以……命名</a:t>
            </a:r>
            <a:endParaRPr lang="en-US" altLang="zh-CN" sz="2000">
              <a:latin typeface="Times New Roman" panose="02020603050405020304" charset="0"/>
              <a:cs typeface="Times New Roman" panose="02020603050405020304" charset="0"/>
            </a:endParaRPr>
          </a:p>
          <a:p>
            <a:pPr algn="l">
              <a:lnSpc>
                <a:spcPct val="140000"/>
              </a:lnSpc>
              <a:buClrTx/>
              <a:buSzTx/>
              <a:buFontTx/>
            </a:pPr>
            <a:r>
              <a:rPr lang="en-US" altLang="zh-CN" sz="2000">
                <a:latin typeface="Times New Roman" panose="02020603050405020304" charset="0"/>
                <a:cs typeface="Times New Roman" panose="02020603050405020304" charset="0"/>
              </a:rPr>
              <a:t>bring about a state of physical balance and mental peace</a:t>
            </a:r>
            <a:endParaRPr lang="en-US" altLang="zh-CN" sz="2000">
              <a:latin typeface="Times New Roman" panose="02020603050405020304" charset="0"/>
              <a:cs typeface="Times New Roman" panose="02020603050405020304" charset="0"/>
            </a:endParaRPr>
          </a:p>
          <a:p>
            <a:pPr algn="l">
              <a:lnSpc>
                <a:spcPct val="140000"/>
              </a:lnSpc>
              <a:buClrTx/>
              <a:buSzTx/>
              <a:buFontTx/>
            </a:pPr>
            <a:r>
              <a:rPr lang="en-US" altLang="zh-CN" sz="2000">
                <a:latin typeface="Times New Roman" panose="02020603050405020304" charset="0"/>
                <a:cs typeface="Times New Roman" panose="02020603050405020304" charset="0"/>
              </a:rPr>
              <a:t>带来一种身心平衡的状态enable me to stay cool in stressful situations</a:t>
            </a:r>
            <a:endParaRPr lang="en-US" altLang="zh-CN" sz="2000">
              <a:latin typeface="Times New Roman" panose="02020603050405020304" charset="0"/>
              <a:cs typeface="Times New Roman" panose="02020603050405020304" charset="0"/>
            </a:endParaRPr>
          </a:p>
          <a:p>
            <a:pPr algn="l">
              <a:lnSpc>
                <a:spcPct val="140000"/>
              </a:lnSpc>
              <a:buClrTx/>
              <a:buSzTx/>
              <a:buFontTx/>
            </a:pPr>
            <a:r>
              <a:rPr lang="en-US" altLang="zh-CN" sz="2000">
                <a:latin typeface="Times New Roman" panose="02020603050405020304" charset="0"/>
                <a:cs typeface="Times New Roman" panose="02020603050405020304" charset="0"/>
              </a:rPr>
              <a:t>使我能够在压力之下保持冷静</a:t>
            </a:r>
            <a:endParaRPr lang="en-US" altLang="zh-CN" sz="2000">
              <a:latin typeface="Times New Roman" panose="02020603050405020304" charset="0"/>
              <a:cs typeface="Times New Roman" panose="02020603050405020304" charset="0"/>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75615" y="611505"/>
            <a:ext cx="10807700" cy="6000750"/>
          </a:xfrm>
          <a:prstGeom prst="rect">
            <a:avLst/>
          </a:prstGeom>
        </p:spPr>
        <p:txBody>
          <a:bodyPr wrap="square">
            <a:spAutoFit/>
          </a:bodyPr>
          <a:p>
            <a:pPr marL="533400" indent="-266700" algn="just" defTabSz="266700">
              <a:lnSpc>
                <a:spcPct val="120000"/>
              </a:lnSpc>
              <a:spcBef>
                <a:spcPct val="0"/>
              </a:spcBef>
              <a:spcAft>
                <a:spcPct val="0"/>
              </a:spcAft>
              <a:buFont typeface="Wingdings" panose="05000000000000000000"/>
              <a:buChar char=""/>
            </a:pPr>
            <a:r>
              <a:rPr lang="en-US" altLang="en-US" sz="2000" b="1">
                <a:latin typeface="Times New Roman" panose="02020603050405020304" charset="0"/>
                <a:ea typeface="微软雅黑" panose="020B0503020204020204" charset="-122"/>
                <a:cs typeface="Times New Roman" panose="02020603050405020304" charset="0"/>
              </a:rPr>
              <a:t></a:t>
            </a:r>
            <a:r>
              <a:rPr lang="zh-CN" altLang="en-US" sz="2000" b="1">
                <a:latin typeface="Times New Roman" panose="02020603050405020304" charset="0"/>
                <a:ea typeface="微软雅黑" panose="020B0503020204020204" charset="-122"/>
                <a:cs typeface="Times New Roman" panose="02020603050405020304" charset="0"/>
              </a:rPr>
              <a:t>关于“推荐某元素”的常用句型：</a:t>
            </a:r>
            <a:endParaRPr lang="zh-CN" altLang="en-US" sz="2000" b="1">
              <a:latin typeface="Times New Roman" panose="02020603050405020304" charset="0"/>
              <a:ea typeface="微软雅黑" panose="020B0503020204020204" charset="-122"/>
              <a:cs typeface="Times New Roman" panose="02020603050405020304" charset="0"/>
            </a:endParaRPr>
          </a:p>
          <a:p>
            <a:pPr marL="269875" indent="0" algn="just" defTabSz="266700">
              <a:lnSpc>
                <a:spcPct val="120000"/>
              </a:lnSpc>
              <a:spcBef>
                <a:spcPct val="0"/>
              </a:spcBef>
              <a:spcAft>
                <a:spcPct val="0"/>
              </a:spcAft>
              <a:buFont typeface="Times New Roman" panose="02020603050405020304"/>
              <a:buNone/>
            </a:pPr>
            <a:r>
              <a:rPr lang="en-US" altLang="zh-CN" sz="2000">
                <a:latin typeface="Times New Roman" panose="02020603050405020304" charset="0"/>
                <a:ea typeface="微软雅黑" panose="020B0503020204020204" charset="-122"/>
                <a:cs typeface="Times New Roman" panose="02020603050405020304" charset="0"/>
              </a:rPr>
              <a:t>1. I </a:t>
            </a:r>
            <a:r>
              <a:rPr lang="en-US" altLang="zh-CN" sz="2000" b="1" u="sng">
                <a:latin typeface="Times New Roman" panose="02020603050405020304" charset="0"/>
                <a:ea typeface="微软雅黑" panose="020B0503020204020204" charset="-122"/>
                <a:cs typeface="Times New Roman" panose="02020603050405020304" charset="0"/>
              </a:rPr>
              <a:t>strongly recommend</a:t>
            </a:r>
            <a:r>
              <a:rPr lang="en-US" altLang="zh-CN" sz="2000">
                <a:latin typeface="Times New Roman" panose="02020603050405020304" charset="0"/>
                <a:ea typeface="微软雅黑" panose="020B0503020204020204" charset="-122"/>
                <a:cs typeface="Times New Roman" panose="02020603050405020304" charset="0"/>
              </a:rPr>
              <a:t> featuring … in the corridor.	</a:t>
            </a:r>
            <a:r>
              <a:rPr lang="zh-CN" altLang="en-US" sz="2000">
                <a:latin typeface="Times New Roman" panose="02020603050405020304" charset="0"/>
                <a:ea typeface="微软雅黑" panose="020B0503020204020204" charset="-122"/>
                <a:cs typeface="Times New Roman" panose="02020603050405020304" charset="0"/>
              </a:rPr>
              <a:t>我强烈推荐在走廊中展示…。</a:t>
            </a:r>
            <a:endParaRPr lang="zh-CN" altLang="en-US" sz="2000">
              <a:latin typeface="Times New Roman" panose="02020603050405020304" charset="0"/>
              <a:ea typeface="微软雅黑" panose="020B0503020204020204" charset="-122"/>
              <a:cs typeface="Times New Roman" panose="02020603050405020304" charset="0"/>
            </a:endParaRPr>
          </a:p>
          <a:p>
            <a:pPr marL="269875" indent="0" algn="just" defTabSz="266700">
              <a:lnSpc>
                <a:spcPct val="120000"/>
              </a:lnSpc>
              <a:spcBef>
                <a:spcPct val="0"/>
              </a:spcBef>
              <a:spcAft>
                <a:spcPct val="0"/>
              </a:spcAft>
              <a:buFont typeface="Times New Roman" panose="02020603050405020304"/>
              <a:buNone/>
            </a:pPr>
            <a:r>
              <a:rPr lang="en-US" altLang="zh-CN" sz="2000">
                <a:latin typeface="Times New Roman" panose="02020603050405020304" charset="0"/>
                <a:ea typeface="微软雅黑" panose="020B0503020204020204" charset="-122"/>
                <a:cs typeface="Times New Roman" panose="02020603050405020304" charset="0"/>
              </a:rPr>
              <a:t>2. … </a:t>
            </a:r>
            <a:r>
              <a:rPr lang="en-US" altLang="zh-CN" sz="2000" b="1" u="sng">
                <a:latin typeface="Times New Roman" panose="02020603050405020304" charset="0"/>
                <a:ea typeface="微软雅黑" panose="020B0503020204020204" charset="-122"/>
                <a:cs typeface="Times New Roman" panose="02020603050405020304" charset="0"/>
              </a:rPr>
              <a:t>would be a perfect choice</a:t>
            </a:r>
            <a:r>
              <a:rPr lang="en-US" altLang="zh-CN" sz="2000">
                <a:latin typeface="Times New Roman" panose="02020603050405020304" charset="0"/>
                <a:ea typeface="微软雅黑" panose="020B0503020204020204" charset="-122"/>
                <a:cs typeface="Times New Roman" panose="02020603050405020304" charset="0"/>
              </a:rPr>
              <a:t> to showcase Chinese elegance.…</a:t>
            </a:r>
            <a:r>
              <a:rPr lang="zh-CN" altLang="en-US" sz="2000">
                <a:latin typeface="Times New Roman" panose="02020603050405020304" charset="0"/>
                <a:ea typeface="微软雅黑" panose="020B0503020204020204" charset="-122"/>
                <a:cs typeface="Times New Roman" panose="02020603050405020304" charset="0"/>
              </a:rPr>
              <a:t>是展示中国韵味的绝佳选择。</a:t>
            </a:r>
            <a:endParaRPr lang="zh-CN" altLang="en-US" sz="2000">
              <a:latin typeface="Times New Roman" panose="02020603050405020304" charset="0"/>
              <a:ea typeface="微软雅黑" panose="020B0503020204020204" charset="-122"/>
              <a:cs typeface="Times New Roman" panose="02020603050405020304" charset="0"/>
            </a:endParaRPr>
          </a:p>
          <a:p>
            <a:pPr marL="269875" indent="0" algn="just" defTabSz="266700">
              <a:lnSpc>
                <a:spcPct val="120000"/>
              </a:lnSpc>
              <a:spcBef>
                <a:spcPct val="0"/>
              </a:spcBef>
              <a:spcAft>
                <a:spcPct val="0"/>
              </a:spcAft>
              <a:buFont typeface="Times New Roman" panose="02020603050405020304"/>
              <a:buNone/>
            </a:pPr>
            <a:r>
              <a:rPr lang="en-US" altLang="zh-CN" sz="2000">
                <a:latin typeface="Times New Roman" panose="02020603050405020304" charset="0"/>
                <a:ea typeface="微软雅黑" panose="020B0503020204020204" charset="-122"/>
                <a:cs typeface="Times New Roman" panose="02020603050405020304" charset="0"/>
              </a:rPr>
              <a:t>3. </a:t>
            </a:r>
            <a:r>
              <a:rPr lang="en-US" altLang="zh-CN" sz="2000" b="1" u="sng">
                <a:latin typeface="Times New Roman" panose="02020603050405020304" charset="0"/>
                <a:ea typeface="微软雅黑" panose="020B0503020204020204" charset="-122"/>
                <a:cs typeface="Times New Roman" panose="02020603050405020304" charset="0"/>
              </a:rPr>
              <a:t>When it comes to</a:t>
            </a:r>
            <a:r>
              <a:rPr lang="en-US" altLang="zh-CN" sz="2000">
                <a:latin typeface="Times New Roman" panose="02020603050405020304" charset="0"/>
                <a:ea typeface="微软雅黑" panose="020B0503020204020204" charset="-122"/>
                <a:cs typeface="Times New Roman" panose="02020603050405020304" charset="0"/>
              </a:rPr>
              <a:t> Chinese culture, … is something our British guests should not miss.	</a:t>
            </a:r>
            <a:endParaRPr lang="en-US" altLang="zh-CN" sz="2000">
              <a:latin typeface="Times New Roman" panose="02020603050405020304" charset="0"/>
              <a:ea typeface="微软雅黑" panose="020B0503020204020204" charset="-122"/>
              <a:cs typeface="Times New Roman" panose="02020603050405020304" charset="0"/>
            </a:endParaRPr>
          </a:p>
          <a:p>
            <a:pPr marL="269875" indent="0" algn="just" defTabSz="266700">
              <a:lnSpc>
                <a:spcPct val="120000"/>
              </a:lnSpc>
              <a:spcBef>
                <a:spcPct val="0"/>
              </a:spcBef>
              <a:spcAft>
                <a:spcPct val="0"/>
              </a:spcAft>
              <a:buFont typeface="Times New Roman" panose="02020603050405020304"/>
              <a:buNone/>
            </a:pPr>
            <a:r>
              <a:rPr lang="zh-CN" altLang="en-US" sz="2000">
                <a:latin typeface="Times New Roman" panose="02020603050405020304" charset="0"/>
                <a:ea typeface="微软雅黑" panose="020B0503020204020204" charset="-122"/>
                <a:cs typeface="Times New Roman" panose="02020603050405020304" charset="0"/>
              </a:rPr>
              <a:t>谈到中国文化，…是我们的英国客人不应错过的。</a:t>
            </a:r>
            <a:endParaRPr lang="zh-CN" altLang="en-US" sz="2000">
              <a:latin typeface="Times New Roman" panose="02020603050405020304" charset="0"/>
              <a:ea typeface="微软雅黑" panose="020B0503020204020204" charset="-122"/>
              <a:cs typeface="Times New Roman" panose="02020603050405020304" charset="0"/>
            </a:endParaRPr>
          </a:p>
          <a:p>
            <a:pPr marL="269875" indent="0" algn="just" defTabSz="266700">
              <a:lnSpc>
                <a:spcPct val="120000"/>
              </a:lnSpc>
              <a:spcBef>
                <a:spcPct val="0"/>
              </a:spcBef>
              <a:spcAft>
                <a:spcPct val="0"/>
              </a:spcAft>
              <a:buFont typeface="Times New Roman" panose="02020603050405020304"/>
              <a:buNone/>
            </a:pPr>
            <a:r>
              <a:rPr lang="en-US" altLang="zh-CN" sz="2000">
                <a:latin typeface="Times New Roman" panose="02020603050405020304" charset="0"/>
                <a:ea typeface="微软雅黑" panose="020B0503020204020204" charset="-122"/>
                <a:cs typeface="Times New Roman" panose="02020603050405020304" charset="0"/>
              </a:rPr>
              <a:t>4. Among all the cultural elements, </a:t>
            </a:r>
            <a:r>
              <a:rPr lang="en-US" altLang="zh-CN" sz="2000" b="1" u="sng">
                <a:latin typeface="Times New Roman" panose="02020603050405020304" charset="0"/>
                <a:ea typeface="微软雅黑" panose="020B0503020204020204" charset="-122"/>
                <a:cs typeface="Times New Roman" panose="02020603050405020304" charset="0"/>
              </a:rPr>
              <a:t>I believe … stands out the most</a:t>
            </a:r>
            <a:r>
              <a:rPr lang="en-US" altLang="zh-CN" sz="2000">
                <a:latin typeface="Times New Roman" panose="02020603050405020304" charset="0"/>
                <a:ea typeface="微软雅黑" panose="020B0503020204020204" charset="-122"/>
                <a:cs typeface="Times New Roman" panose="02020603050405020304" charset="0"/>
              </a:rPr>
              <a:t>. </a:t>
            </a:r>
            <a:endParaRPr lang="en-US" altLang="zh-CN" sz="2000">
              <a:latin typeface="Times New Roman" panose="02020603050405020304" charset="0"/>
              <a:ea typeface="微软雅黑" panose="020B0503020204020204" charset="-122"/>
              <a:cs typeface="Times New Roman" panose="02020603050405020304" charset="0"/>
            </a:endParaRPr>
          </a:p>
          <a:p>
            <a:pPr marL="269875" indent="0" algn="just" defTabSz="266700">
              <a:lnSpc>
                <a:spcPct val="120000"/>
              </a:lnSpc>
              <a:spcBef>
                <a:spcPct val="0"/>
              </a:spcBef>
              <a:spcAft>
                <a:spcPct val="0"/>
              </a:spcAft>
              <a:buFont typeface="Times New Roman" panose="02020603050405020304"/>
              <a:buNone/>
            </a:pPr>
            <a:r>
              <a:rPr lang="zh-CN" altLang="en-US" sz="2000">
                <a:latin typeface="Times New Roman" panose="02020603050405020304" charset="0"/>
                <a:ea typeface="微软雅黑" panose="020B0503020204020204" charset="-122"/>
                <a:cs typeface="Times New Roman" panose="02020603050405020304" charset="0"/>
              </a:rPr>
              <a:t>在所有文化元素中，我认为…最为突出。</a:t>
            </a:r>
            <a:r>
              <a:rPr lang="en-US" altLang="zh-CN" sz="2000">
                <a:latin typeface="Times New Roman" panose="02020603050405020304" charset="0"/>
                <a:ea typeface="微软雅黑" panose="020B0503020204020204" charset="-122"/>
                <a:cs typeface="Times New Roman" panose="02020603050405020304" charset="0"/>
              </a:rPr>
              <a:t> </a:t>
            </a:r>
            <a:endParaRPr lang="en-US" altLang="zh-CN" sz="2000">
              <a:latin typeface="Times New Roman" panose="02020603050405020304" charset="0"/>
              <a:ea typeface="微软雅黑" panose="020B0503020204020204" charset="-122"/>
              <a:cs typeface="Times New Roman" panose="02020603050405020304" charset="0"/>
            </a:endParaRPr>
          </a:p>
          <a:p>
            <a:pPr marL="269875" indent="0" algn="just" defTabSz="266700">
              <a:lnSpc>
                <a:spcPct val="120000"/>
              </a:lnSpc>
              <a:spcBef>
                <a:spcPct val="0"/>
              </a:spcBef>
              <a:spcAft>
                <a:spcPct val="0"/>
              </a:spcAft>
              <a:buFont typeface="Times New Roman" panose="02020603050405020304"/>
              <a:buNone/>
            </a:pPr>
            <a:endParaRPr lang="en-US" altLang="zh-CN" sz="2000">
              <a:latin typeface="Times New Roman" panose="02020603050405020304" charset="0"/>
              <a:ea typeface="微软雅黑" panose="020B0503020204020204" charset="-122"/>
              <a:cs typeface="Times New Roman" panose="02020603050405020304" charset="0"/>
            </a:endParaRPr>
          </a:p>
          <a:p>
            <a:pPr marL="533400" indent="-266700" algn="just" defTabSz="266700">
              <a:lnSpc>
                <a:spcPct val="120000"/>
              </a:lnSpc>
              <a:spcBef>
                <a:spcPct val="0"/>
              </a:spcBef>
              <a:spcAft>
                <a:spcPct val="0"/>
              </a:spcAft>
              <a:buFont typeface="Wingdings" panose="05000000000000000000"/>
              <a:buChar char=""/>
            </a:pPr>
            <a:r>
              <a:rPr lang="zh-CN" altLang="en-US" sz="2000" b="1">
                <a:latin typeface="Times New Roman" panose="02020603050405020304" charset="0"/>
                <a:ea typeface="微软雅黑" panose="020B0503020204020204" charset="-122"/>
                <a:cs typeface="Times New Roman" panose="02020603050405020304" charset="0"/>
              </a:rPr>
              <a:t>关于“理由阐述”的常用句型：</a:t>
            </a:r>
            <a:endParaRPr lang="zh-CN" altLang="en-US" sz="2000" b="1">
              <a:latin typeface="Times New Roman" panose="02020603050405020304" charset="0"/>
              <a:ea typeface="微软雅黑" panose="020B0503020204020204" charset="-122"/>
              <a:cs typeface="Times New Roman" panose="02020603050405020304" charset="0"/>
            </a:endParaRPr>
          </a:p>
          <a:p>
            <a:pPr marL="269875" indent="0" algn="just" defTabSz="266700">
              <a:lnSpc>
                <a:spcPct val="120000"/>
              </a:lnSpc>
              <a:spcBef>
                <a:spcPct val="0"/>
              </a:spcBef>
              <a:spcAft>
                <a:spcPct val="0"/>
              </a:spcAft>
              <a:buFont typeface="Times New Roman" panose="02020603050405020304"/>
              <a:buNone/>
            </a:pPr>
            <a:r>
              <a:rPr lang="en-US" altLang="zh-CN" sz="2000">
                <a:latin typeface="Times New Roman" panose="02020603050405020304" charset="0"/>
                <a:ea typeface="微软雅黑" panose="020B0503020204020204" charset="-122"/>
                <a:cs typeface="Times New Roman" panose="02020603050405020304" charset="0"/>
              </a:rPr>
              <a:t>1. The main reason is that … </a:t>
            </a:r>
            <a:r>
              <a:rPr lang="en-US" altLang="zh-CN" sz="2000" b="1" u="sng">
                <a:latin typeface="Times New Roman" panose="02020603050405020304" charset="0"/>
                <a:ea typeface="微软雅黑" panose="020B0503020204020204" charset="-122"/>
                <a:cs typeface="Times New Roman" panose="02020603050405020304" charset="0"/>
              </a:rPr>
              <a:t>represents / reflects / embodies</a:t>
            </a:r>
            <a:r>
              <a:rPr lang="en-US" altLang="zh-CN" sz="2000">
                <a:latin typeface="Times New Roman" panose="02020603050405020304" charset="0"/>
                <a:ea typeface="微软雅黑" panose="020B0503020204020204" charset="-122"/>
                <a:cs typeface="Times New Roman" panose="02020603050405020304" charset="0"/>
              </a:rPr>
              <a:t>...	</a:t>
            </a:r>
            <a:endParaRPr lang="en-US" altLang="zh-CN" sz="2000">
              <a:latin typeface="Times New Roman" panose="02020603050405020304" charset="0"/>
              <a:ea typeface="微软雅黑" panose="020B0503020204020204" charset="-122"/>
              <a:cs typeface="Times New Roman" panose="02020603050405020304" charset="0"/>
            </a:endParaRPr>
          </a:p>
          <a:p>
            <a:pPr marL="269875" indent="0" algn="just" defTabSz="266700">
              <a:lnSpc>
                <a:spcPct val="120000"/>
              </a:lnSpc>
              <a:spcBef>
                <a:spcPct val="0"/>
              </a:spcBef>
              <a:spcAft>
                <a:spcPct val="0"/>
              </a:spcAft>
              <a:buFont typeface="Times New Roman" panose="02020603050405020304"/>
              <a:buNone/>
            </a:pPr>
            <a:r>
              <a:rPr lang="zh-CN" altLang="en-US" sz="2000">
                <a:latin typeface="Times New Roman" panose="02020603050405020304" charset="0"/>
                <a:ea typeface="微软雅黑" panose="020B0503020204020204" charset="-122"/>
                <a:cs typeface="Times New Roman" panose="02020603050405020304" charset="0"/>
              </a:rPr>
              <a:t>主要原因是…代表/反映/体现</a:t>
            </a:r>
            <a:endParaRPr lang="zh-CN" altLang="en-US" sz="2000">
              <a:latin typeface="Times New Roman" panose="02020603050405020304" charset="0"/>
              <a:ea typeface="微软雅黑" panose="020B0503020204020204" charset="-122"/>
              <a:cs typeface="Times New Roman" panose="02020603050405020304" charset="0"/>
            </a:endParaRPr>
          </a:p>
          <a:p>
            <a:pPr marL="269875" indent="0" algn="just" defTabSz="266700">
              <a:lnSpc>
                <a:spcPct val="120000"/>
              </a:lnSpc>
              <a:spcBef>
                <a:spcPct val="0"/>
              </a:spcBef>
              <a:spcAft>
                <a:spcPct val="0"/>
              </a:spcAft>
              <a:buFont typeface="Times New Roman" panose="02020603050405020304"/>
              <a:buNone/>
            </a:pPr>
            <a:r>
              <a:rPr lang="en-US" altLang="zh-CN" sz="2000">
                <a:latin typeface="Times New Roman" panose="02020603050405020304" charset="0"/>
                <a:ea typeface="微软雅黑" panose="020B0503020204020204" charset="-122"/>
                <a:cs typeface="Times New Roman" panose="02020603050405020304" charset="0"/>
              </a:rPr>
              <a:t>2. </a:t>
            </a:r>
            <a:r>
              <a:rPr lang="en-US" altLang="zh-CN" sz="2000" b="1" u="sng">
                <a:latin typeface="Times New Roman" panose="02020603050405020304" charset="0"/>
                <a:ea typeface="微软雅黑" panose="020B0503020204020204" charset="-122"/>
                <a:cs typeface="Times New Roman" panose="02020603050405020304" charset="0"/>
              </a:rPr>
              <a:t>What makes … special</a:t>
            </a:r>
            <a:r>
              <a:rPr lang="en-US" altLang="zh-CN" sz="2000">
                <a:latin typeface="Times New Roman" panose="02020603050405020304" charset="0"/>
                <a:ea typeface="微软雅黑" panose="020B0503020204020204" charset="-122"/>
                <a:cs typeface="Times New Roman" panose="02020603050405020304" charset="0"/>
              </a:rPr>
              <a:t> is its ability to...	…</a:t>
            </a:r>
            <a:r>
              <a:rPr lang="zh-CN" altLang="en-US" sz="2000">
                <a:latin typeface="Times New Roman" panose="02020603050405020304" charset="0"/>
                <a:ea typeface="微软雅黑" panose="020B0503020204020204" charset="-122"/>
                <a:cs typeface="Times New Roman" panose="02020603050405020304" charset="0"/>
              </a:rPr>
              <a:t>的特别之处在于它能够……</a:t>
            </a:r>
            <a:endParaRPr lang="zh-CN" altLang="en-US" sz="2000">
              <a:latin typeface="Times New Roman" panose="02020603050405020304" charset="0"/>
              <a:ea typeface="微软雅黑" panose="020B0503020204020204" charset="-122"/>
              <a:cs typeface="Times New Roman" panose="02020603050405020304" charset="0"/>
            </a:endParaRPr>
          </a:p>
          <a:p>
            <a:pPr marL="269875" indent="0" algn="just" defTabSz="266700">
              <a:lnSpc>
                <a:spcPct val="120000"/>
              </a:lnSpc>
              <a:spcBef>
                <a:spcPct val="0"/>
              </a:spcBef>
              <a:spcAft>
                <a:spcPct val="0"/>
              </a:spcAft>
              <a:buFont typeface="Times New Roman" panose="02020603050405020304"/>
              <a:buNone/>
            </a:pPr>
            <a:r>
              <a:rPr lang="en-US" altLang="zh-CN" sz="2000">
                <a:latin typeface="Times New Roman" panose="02020603050405020304" charset="0"/>
                <a:ea typeface="微软雅黑" panose="020B0503020204020204" charset="-122"/>
                <a:cs typeface="Times New Roman" panose="02020603050405020304" charset="0"/>
              </a:rPr>
              <a:t>3. Not only is … </a:t>
            </a:r>
            <a:r>
              <a:rPr lang="en-US" altLang="zh-CN" sz="2000" b="1" u="sng">
                <a:latin typeface="Times New Roman" panose="02020603050405020304" charset="0"/>
                <a:ea typeface="微软雅黑" panose="020B0503020204020204" charset="-122"/>
                <a:cs typeface="Times New Roman" panose="02020603050405020304" charset="0"/>
              </a:rPr>
              <a:t>visually attractive</a:t>
            </a:r>
            <a:r>
              <a:rPr lang="en-US" altLang="zh-CN" sz="2000">
                <a:latin typeface="Times New Roman" panose="02020603050405020304" charset="0"/>
                <a:ea typeface="微软雅黑" panose="020B0503020204020204" charset="-122"/>
                <a:cs typeface="Times New Roman" panose="02020603050405020304" charset="0"/>
              </a:rPr>
              <a:t>, but it also </a:t>
            </a:r>
            <a:r>
              <a:rPr lang="en-US" altLang="zh-CN" sz="2000" b="1" u="sng">
                <a:latin typeface="Times New Roman" panose="02020603050405020304" charset="0"/>
                <a:ea typeface="微软雅黑" panose="020B0503020204020204" charset="-122"/>
                <a:cs typeface="Times New Roman" panose="02020603050405020304" charset="0"/>
              </a:rPr>
              <a:t>carries deep cultural meaning</a:t>
            </a:r>
            <a:r>
              <a:rPr lang="en-US" altLang="zh-CN" sz="2000">
                <a:latin typeface="Times New Roman" panose="02020603050405020304" charset="0"/>
                <a:ea typeface="微软雅黑" panose="020B0503020204020204" charset="-122"/>
                <a:cs typeface="Times New Roman" panose="02020603050405020304" charset="0"/>
              </a:rPr>
              <a:t>. </a:t>
            </a:r>
            <a:endParaRPr lang="en-US" altLang="zh-CN" sz="2000">
              <a:latin typeface="Times New Roman" panose="02020603050405020304" charset="0"/>
              <a:ea typeface="微软雅黑" panose="020B0503020204020204" charset="-122"/>
              <a:cs typeface="Times New Roman" panose="02020603050405020304" charset="0"/>
            </a:endParaRPr>
          </a:p>
          <a:p>
            <a:pPr marL="269875" indent="0" algn="just" defTabSz="266700">
              <a:lnSpc>
                <a:spcPct val="120000"/>
              </a:lnSpc>
              <a:spcBef>
                <a:spcPct val="0"/>
              </a:spcBef>
              <a:spcAft>
                <a:spcPct val="0"/>
              </a:spcAft>
              <a:buFont typeface="Times New Roman" panose="02020603050405020304"/>
              <a:buNone/>
            </a:pPr>
            <a:r>
              <a:rPr lang="zh-CN" altLang="en-US" sz="2000">
                <a:latin typeface="Times New Roman" panose="02020603050405020304" charset="0"/>
                <a:ea typeface="微软雅黑" panose="020B0503020204020204" charset="-122"/>
                <a:cs typeface="Times New Roman" panose="02020603050405020304" charset="0"/>
              </a:rPr>
              <a:t>……不仅视觉上吸引人，而且承载着深厚的文化意义。</a:t>
            </a:r>
            <a:endParaRPr lang="zh-CN" altLang="en-US" sz="2000">
              <a:latin typeface="Times New Roman" panose="02020603050405020304" charset="0"/>
              <a:ea typeface="微软雅黑" panose="020B0503020204020204" charset="-122"/>
              <a:cs typeface="Times New Roman" panose="02020603050405020304" charset="0"/>
            </a:endParaRPr>
          </a:p>
          <a:p>
            <a:pPr marL="269875" indent="0" algn="just" defTabSz="266700">
              <a:lnSpc>
                <a:spcPct val="120000"/>
              </a:lnSpc>
              <a:spcBef>
                <a:spcPct val="0"/>
              </a:spcBef>
              <a:spcAft>
                <a:spcPct val="0"/>
              </a:spcAft>
              <a:buFont typeface="Times New Roman" panose="02020603050405020304"/>
              <a:buNone/>
            </a:pPr>
            <a:r>
              <a:rPr lang="en-US" altLang="zh-CN" sz="2000">
                <a:latin typeface="Times New Roman" panose="02020603050405020304" charset="0"/>
                <a:ea typeface="微软雅黑" panose="020B0503020204020204" charset="-122"/>
                <a:cs typeface="Times New Roman" panose="02020603050405020304" charset="0"/>
              </a:rPr>
              <a:t>4. </a:t>
            </a:r>
            <a:r>
              <a:rPr lang="en-US" altLang="zh-CN" sz="2000" b="1" u="sng">
                <a:latin typeface="Times New Roman" panose="02020603050405020304" charset="0"/>
                <a:ea typeface="微软雅黑" panose="020B0503020204020204" charset="-122"/>
                <a:cs typeface="Times New Roman" panose="02020603050405020304" charset="0"/>
              </a:rPr>
              <a:t>Another advantage of </a:t>
            </a:r>
            <a:r>
              <a:rPr lang="en-US" altLang="zh-CN" sz="2000">
                <a:latin typeface="Times New Roman" panose="02020603050405020304" charset="0"/>
                <a:ea typeface="微软雅黑" panose="020B0503020204020204" charset="-122"/>
                <a:cs typeface="Times New Roman" panose="02020603050405020304" charset="0"/>
              </a:rPr>
              <a:t>… is that it allows visitors to participate actively.	</a:t>
            </a:r>
            <a:endParaRPr lang="en-US" altLang="zh-CN" sz="2000">
              <a:latin typeface="Times New Roman" panose="02020603050405020304" charset="0"/>
              <a:ea typeface="微软雅黑" panose="020B0503020204020204" charset="-122"/>
              <a:cs typeface="Times New Roman" panose="02020603050405020304" charset="0"/>
            </a:endParaRPr>
          </a:p>
          <a:p>
            <a:pPr marL="269875" indent="0" algn="just" defTabSz="266700">
              <a:lnSpc>
                <a:spcPct val="120000"/>
              </a:lnSpc>
              <a:spcBef>
                <a:spcPct val="0"/>
              </a:spcBef>
              <a:spcAft>
                <a:spcPct val="0"/>
              </a:spcAft>
              <a:buFont typeface="Times New Roman" panose="02020603050405020304"/>
              <a:buNone/>
            </a:pPr>
            <a:r>
              <a:rPr lang="zh-CN" altLang="en-US" sz="2000">
                <a:latin typeface="Times New Roman" panose="02020603050405020304" charset="0"/>
                <a:ea typeface="微软雅黑" panose="020B0503020204020204" charset="-122"/>
                <a:cs typeface="Times New Roman" panose="02020603050405020304" charset="0"/>
              </a:rPr>
              <a:t>……的另一个优势是它允许参观者积极参与。</a:t>
            </a:r>
            <a:endParaRPr lang="zh-CN" altLang="en-US" sz="2000">
              <a:latin typeface="Times New Roman" panose="02020603050405020304" charset="0"/>
              <a:ea typeface="微软雅黑" panose="020B0503020204020204" charset="-122"/>
              <a:cs typeface="Times New Roman" panose="02020603050405020304" charset="0"/>
            </a:endParaRPr>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73455" y="1163955"/>
            <a:ext cx="7812405" cy="5631180"/>
          </a:xfrm>
          <a:prstGeom prst="rect">
            <a:avLst/>
          </a:prstGeom>
          <a:noFill/>
        </p:spPr>
        <p:txBody>
          <a:bodyPr wrap="square" rtlCol="0" anchor="t">
            <a:spAutoFit/>
          </a:bodyPr>
          <a:p>
            <a:pPr marL="342900" indent="-342900">
              <a:lnSpc>
                <a:spcPct val="100000"/>
              </a:lnSpc>
              <a:buFont typeface="Wingdings" panose="05000000000000000000" charset="0"/>
              <a:buChar char="ü"/>
            </a:pPr>
            <a:r>
              <a:rPr lang="en-US" altLang="zh-CN" sz="2400"/>
              <a:t>colorful and lively			</a:t>
            </a:r>
            <a:r>
              <a:rPr lang="zh-CN" altLang="en-US" sz="2400"/>
              <a:t>色彩鲜艳生动</a:t>
            </a:r>
            <a:endParaRPr lang="zh-CN" altLang="en-US" sz="2400"/>
          </a:p>
          <a:p>
            <a:pPr marL="342900" indent="-342900">
              <a:lnSpc>
                <a:spcPct val="100000"/>
              </a:lnSpc>
              <a:buFont typeface="Wingdings" panose="05000000000000000000" charset="0"/>
              <a:buChar char="ü"/>
            </a:pPr>
            <a:r>
              <a:rPr lang="en-US" altLang="zh-CN" sz="2400"/>
              <a:t>elegant and refined	 	</a:t>
            </a:r>
            <a:r>
              <a:rPr lang="zh-CN" altLang="en-US" sz="2400"/>
              <a:t>优雅精致</a:t>
            </a:r>
            <a:endParaRPr lang="zh-CN" altLang="en-US" sz="2400"/>
          </a:p>
          <a:p>
            <a:pPr marL="342900" indent="-342900">
              <a:lnSpc>
                <a:spcPct val="100000"/>
              </a:lnSpc>
              <a:buFont typeface="Wingdings" panose="05000000000000000000" charset="0"/>
              <a:buChar char="ü"/>
            </a:pPr>
            <a:r>
              <a:rPr lang="en-US" altLang="zh-CN" sz="2400"/>
              <a:t>rich in artistic detail		</a:t>
            </a:r>
            <a:r>
              <a:rPr lang="zh-CN" altLang="en-US" sz="2400"/>
              <a:t>艺术细节丰富</a:t>
            </a:r>
            <a:endParaRPr lang="zh-CN" altLang="en-US" sz="2400"/>
          </a:p>
          <a:p>
            <a:pPr marL="342900" indent="-342900">
              <a:lnSpc>
                <a:spcPct val="100000"/>
              </a:lnSpc>
              <a:buFont typeface="Wingdings" panose="05000000000000000000" charset="0"/>
              <a:buChar char="ü"/>
            </a:pPr>
            <a:r>
              <a:rPr lang="en-US" altLang="zh-CN" sz="2400"/>
              <a:t>a symbol of good fortune	</a:t>
            </a:r>
            <a:r>
              <a:rPr lang="zh-CN" altLang="en-US" sz="2400"/>
              <a:t>好运的象征</a:t>
            </a:r>
            <a:endParaRPr lang="zh-CN" altLang="en-US" sz="2400"/>
          </a:p>
          <a:p>
            <a:pPr marL="342900" indent="-342900">
              <a:lnSpc>
                <a:spcPct val="100000"/>
              </a:lnSpc>
              <a:buFont typeface="Wingdings" panose="05000000000000000000" charset="0"/>
              <a:buChar char="ü"/>
            </a:pPr>
            <a:r>
              <a:rPr lang="en-US" altLang="zh-CN" sz="2400"/>
              <a:t>reflect traditional values		</a:t>
            </a:r>
            <a:r>
              <a:rPr lang="zh-CN" altLang="en-US" sz="2400"/>
              <a:t>反映传统价值观</a:t>
            </a:r>
            <a:endParaRPr lang="zh-CN" altLang="en-US" sz="2400"/>
          </a:p>
          <a:p>
            <a:pPr marL="342900" indent="-342900">
              <a:lnSpc>
                <a:spcPct val="100000"/>
              </a:lnSpc>
              <a:buFont typeface="Wingdings" panose="05000000000000000000" charset="0"/>
              <a:buChar char="ü"/>
            </a:pPr>
            <a:r>
              <a:rPr lang="en-US" altLang="zh-CN" sz="2400"/>
              <a:t>embody ancient wisdom		</a:t>
            </a:r>
            <a:r>
              <a:rPr lang="zh-CN" altLang="en-US" sz="2400"/>
              <a:t>体现古代智慧</a:t>
            </a:r>
            <a:endParaRPr lang="zh-CN" altLang="en-US" sz="2400"/>
          </a:p>
          <a:p>
            <a:pPr marL="342900" indent="-342900">
              <a:lnSpc>
                <a:spcPct val="100000"/>
              </a:lnSpc>
              <a:buFont typeface="Wingdings" panose="05000000000000000000" charset="0"/>
              <a:buChar char="ü"/>
            </a:pPr>
            <a:r>
              <a:rPr lang="en-US" altLang="zh-CN" sz="2400"/>
              <a:t>carry a long history		</a:t>
            </a:r>
            <a:r>
              <a:rPr lang="zh-CN" altLang="en-US" sz="2400"/>
              <a:t>承载悠久历史</a:t>
            </a:r>
            <a:endParaRPr lang="zh-CN" altLang="en-US" sz="2400"/>
          </a:p>
          <a:p>
            <a:pPr marL="342900" indent="-342900">
              <a:lnSpc>
                <a:spcPct val="100000"/>
              </a:lnSpc>
              <a:buFont typeface="Wingdings" panose="05000000000000000000" charset="0"/>
              <a:buChar char="ü"/>
            </a:pPr>
            <a:r>
              <a:rPr lang="en-US" altLang="zh-CN" sz="2400"/>
              <a:t>no language barrier		</a:t>
            </a:r>
            <a:r>
              <a:rPr lang="zh-CN" altLang="en-US" sz="2400"/>
              <a:t>无语言障碍</a:t>
            </a:r>
            <a:endParaRPr lang="zh-CN" altLang="en-US" sz="2400"/>
          </a:p>
          <a:p>
            <a:pPr marL="342900" indent="-342900">
              <a:lnSpc>
                <a:spcPct val="100000"/>
              </a:lnSpc>
              <a:buFont typeface="Wingdings" panose="05000000000000000000" charset="0"/>
              <a:buChar char="ü"/>
            </a:pPr>
            <a:r>
              <a:rPr lang="en-US" altLang="zh-CN" sz="2400"/>
              <a:t>intuitively understandable	</a:t>
            </a:r>
            <a:r>
              <a:rPr lang="zh-CN" altLang="en-US" sz="2400"/>
              <a:t>直观易懂</a:t>
            </a:r>
            <a:endParaRPr lang="zh-CN" altLang="en-US" sz="2400"/>
          </a:p>
          <a:p>
            <a:pPr marL="342900" indent="-342900">
              <a:lnSpc>
                <a:spcPct val="100000"/>
              </a:lnSpc>
              <a:buFont typeface="Wingdings" panose="05000000000000000000" charset="0"/>
              <a:buChar char="ü"/>
            </a:pPr>
            <a:r>
              <a:rPr lang="en-US" altLang="zh-CN" sz="2400"/>
              <a:t>appeal to all ages			</a:t>
            </a:r>
            <a:r>
              <a:rPr lang="zh-CN" altLang="en-US" sz="2400"/>
              <a:t>适合所有年龄段</a:t>
            </a:r>
            <a:endParaRPr lang="zh-CN" altLang="en-US" sz="2400"/>
          </a:p>
          <a:p>
            <a:pPr marL="342900" indent="-342900">
              <a:lnSpc>
                <a:spcPct val="100000"/>
              </a:lnSpc>
              <a:buFont typeface="Wingdings" panose="05000000000000000000" charset="0"/>
              <a:buChar char="ü"/>
            </a:pPr>
            <a:r>
              <a:rPr lang="en-US" altLang="zh-CN" sz="2400"/>
              <a:t>instantly recognizable		</a:t>
            </a:r>
            <a:r>
              <a:rPr lang="zh-CN" altLang="en-US" sz="2400"/>
              <a:t>一眼就能认出</a:t>
            </a:r>
            <a:endParaRPr lang="zh-CN" altLang="en-US" sz="2400"/>
          </a:p>
          <a:p>
            <a:pPr marL="342900" indent="-342900">
              <a:lnSpc>
                <a:spcPct val="100000"/>
              </a:lnSpc>
              <a:buFont typeface="Wingdings" panose="05000000000000000000" charset="0"/>
              <a:buChar char="ü"/>
            </a:pPr>
            <a:r>
              <a:rPr lang="en-US" altLang="zh-CN" sz="2400"/>
              <a:t>embody the spirit of harmony 	</a:t>
            </a:r>
            <a:r>
              <a:rPr lang="zh-CN" altLang="en-US" sz="2400"/>
              <a:t>体现和谐精神</a:t>
            </a:r>
            <a:endParaRPr lang="zh-CN" altLang="en-US" sz="2400"/>
          </a:p>
          <a:p>
            <a:pPr marL="342900" indent="-342900">
              <a:lnSpc>
                <a:spcPct val="100000"/>
              </a:lnSpc>
              <a:buFont typeface="Wingdings" panose="05000000000000000000" charset="0"/>
              <a:buChar char="ü"/>
            </a:pPr>
            <a:r>
              <a:rPr lang="en-US" altLang="zh-CN" sz="2400"/>
              <a:t>inherit the profound wisdom of 	</a:t>
            </a:r>
            <a:r>
              <a:rPr lang="zh-CN" altLang="en-US" sz="2400"/>
              <a:t>传承</a:t>
            </a:r>
            <a:r>
              <a:rPr lang="en-US" altLang="zh-CN" sz="2400"/>
              <a:t>……</a:t>
            </a:r>
            <a:r>
              <a:rPr lang="zh-CN" altLang="en-US" sz="2400"/>
              <a:t>的博大精深</a:t>
            </a:r>
            <a:endParaRPr lang="zh-CN" altLang="en-US" sz="2400"/>
          </a:p>
          <a:p>
            <a:pPr marL="342900" indent="-342900">
              <a:lnSpc>
                <a:spcPct val="100000"/>
              </a:lnSpc>
              <a:buFont typeface="Wingdings" panose="05000000000000000000" charset="0"/>
              <a:buChar char="ü"/>
            </a:pPr>
            <a:r>
              <a:rPr lang="en-US" altLang="zh-CN" sz="2400"/>
              <a:t>showcase the elegance 		</a:t>
            </a:r>
            <a:r>
              <a:rPr lang="zh-CN" altLang="en-US" sz="2400"/>
              <a:t>展示优雅</a:t>
            </a:r>
            <a:endParaRPr lang="zh-CN" altLang="en-US" sz="2400"/>
          </a:p>
          <a:p>
            <a:pPr marL="342900" indent="-342900">
              <a:lnSpc>
                <a:spcPct val="100000"/>
              </a:lnSpc>
              <a:buFont typeface="Wingdings" panose="05000000000000000000" charset="0"/>
              <a:buChar char="ü"/>
            </a:pPr>
            <a:r>
              <a:rPr lang="en-US" altLang="zh-CN" sz="2400"/>
              <a:t>symbolize resilience and perseverance </a:t>
            </a:r>
            <a:r>
              <a:rPr lang="zh-CN" altLang="en-US" sz="2400"/>
              <a:t>象征坚韧不拔</a:t>
            </a:r>
            <a:endParaRPr lang="zh-CN" altLang="en-US" sz="2400"/>
          </a:p>
        </p:txBody>
      </p:sp>
      <p:sp>
        <p:nvSpPr>
          <p:cNvPr id="4" name="标题 1"/>
          <p:cNvSpPr>
            <a:spLocks noGrp="1"/>
          </p:cNvSpPr>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0" kern="1200">
                <a:solidFill>
                  <a:srgbClr val="144249"/>
                </a:solidFill>
                <a:latin typeface="汉仪书宋二简" panose="02010600000101010101" charset="-122"/>
                <a:ea typeface="汉仪润圆-65简" panose="00020600040101010101" charset="-122"/>
                <a:cs typeface="+mn-ea"/>
              </a:defRPr>
            </a:lvl1pPr>
          </a:lstStyle>
          <a:p>
            <a:r>
              <a:rPr lang="zh-CN" altLang="en-US" sz="2800" b="1">
                <a:solidFill>
                  <a:schemeClr val="tx1"/>
                </a:solidFill>
                <a:latin typeface="等线" panose="02010600030101010101" charset="-122"/>
                <a:ea typeface="等线" panose="02010600030101010101" charset="-122"/>
                <a:cs typeface="等线" panose="02010600030101010101" charset="-122"/>
              </a:rPr>
              <a:t>关于“中国文化推荐理由”的常备/万能语料：</a:t>
            </a:r>
            <a:endParaRPr lang="zh-CN" altLang="en-US" sz="2800" b="1">
              <a:solidFill>
                <a:schemeClr val="tx1"/>
              </a:solidFill>
              <a:latin typeface="等线" panose="02010600030101010101" charset="-122"/>
              <a:ea typeface="等线" panose="02010600030101010101" charset="-122"/>
              <a:cs typeface="等线" panose="02010600030101010101" charset="-122"/>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593090" y="454660"/>
            <a:ext cx="6969760" cy="897255"/>
          </a:xfrm>
        </p:spPr>
        <p:txBody>
          <a:bodyPr>
            <a:normAutofit/>
          </a:bodyPr>
          <a:p>
            <a:pPr algn="l">
              <a:lnSpc>
                <a:spcPct val="100000"/>
              </a:lnSpc>
              <a:buClrTx/>
              <a:buSzTx/>
              <a:buFontTx/>
            </a:pPr>
            <a:r>
              <a:rPr lang="zh-CN" altLang="en-US" sz="2800" b="1">
                <a:latin typeface="等线" panose="02010600030101010101" charset="-122"/>
                <a:ea typeface="等线" panose="02010600030101010101" charset="-122"/>
                <a:cs typeface="等线" panose="02010600030101010101" charset="-122"/>
              </a:rPr>
              <a:t>要点1：学生佳作</a:t>
            </a:r>
            <a:endParaRPr lang="zh-CN" altLang="en-US" sz="2800" b="1">
              <a:latin typeface="等线" panose="02010600030101010101" charset="-122"/>
              <a:ea typeface="等线" panose="02010600030101010101" charset="-122"/>
              <a:cs typeface="等线" panose="02010600030101010101" charset="-122"/>
            </a:endParaRPr>
          </a:p>
        </p:txBody>
      </p:sp>
      <p:sp>
        <p:nvSpPr>
          <p:cNvPr id="3" name="文本框 2"/>
          <p:cNvSpPr txBox="1"/>
          <p:nvPr/>
        </p:nvSpPr>
        <p:spPr>
          <a:xfrm>
            <a:off x="935990" y="1504950"/>
            <a:ext cx="9250045" cy="3928110"/>
          </a:xfrm>
          <a:prstGeom prst="rect">
            <a:avLst/>
          </a:prstGeom>
        </p:spPr>
        <p:txBody>
          <a:bodyPr wrap="square">
            <a:spAutoFit/>
          </a:bodyPr>
          <a:p>
            <a:pPr marL="0" indent="267970" algn="just" defTabSz="266700">
              <a:lnSpc>
                <a:spcPct val="130000"/>
              </a:lnSpc>
              <a:spcBef>
                <a:spcPct val="0"/>
              </a:spcBef>
              <a:spcAft>
                <a:spcPct val="0"/>
              </a:spcAft>
            </a:pPr>
            <a:r>
              <a:rPr lang="en-US" altLang="zh-CN" sz="2400" b="1" u="sng">
                <a:latin typeface="Times New Roman" panose="02020603050405020304"/>
                <a:ea typeface="宋体" panose="02010600030101010101" pitchFamily="2" charset="-122"/>
              </a:rPr>
              <a:t>I’d vote for</a:t>
            </a:r>
            <a:r>
              <a:rPr lang="en-US" altLang="zh-CN" sz="2400" b="0">
                <a:latin typeface="Times New Roman" panose="02020603050405020304"/>
                <a:ea typeface="宋体" panose="02010600030101010101" pitchFamily="2" charset="-122"/>
              </a:rPr>
              <a:t> Chinese calligraphy</a:t>
            </a:r>
            <a:r>
              <a:rPr lang="en-US" altLang="zh-CN" sz="2400" b="0">
                <a:latin typeface="Times New Roman" panose="02020603050405020304"/>
                <a:ea typeface="Times New Roman" panose="02020603050405020304"/>
              </a:rPr>
              <a:t>, </a:t>
            </a:r>
            <a:r>
              <a:rPr lang="en-US" altLang="zh-CN" sz="2400" b="1" u="sng">
                <a:latin typeface="Times New Roman" panose="02020603050405020304"/>
                <a:ea typeface="宋体" panose="02010600030101010101" pitchFamily="2" charset="-122"/>
              </a:rPr>
              <a:t>the soul of our writing system</a:t>
            </a:r>
            <a:r>
              <a:rPr lang="en-US" altLang="zh-CN" sz="2400" b="0">
                <a:latin typeface="Times New Roman" panose="02020603050405020304"/>
                <a:ea typeface="宋体" panose="02010600030101010101" pitchFamily="2" charset="-122"/>
              </a:rPr>
              <a:t>. What makes it so appealing is that it </a:t>
            </a:r>
            <a:r>
              <a:rPr lang="en-US" altLang="zh-CN" sz="2400" b="1" u="sng">
                <a:latin typeface="Times New Roman" panose="02020603050405020304"/>
                <a:ea typeface="宋体" panose="02010600030101010101" pitchFamily="2" charset="-122"/>
              </a:rPr>
              <a:t>transforms simple characters into living art</a:t>
            </a:r>
            <a:r>
              <a:rPr lang="en-US" altLang="zh-CN" sz="2400" b="0">
                <a:latin typeface="Times New Roman" panose="02020603050405020304"/>
                <a:ea typeface="宋体" panose="02010600030101010101" pitchFamily="2" charset="-122"/>
              </a:rPr>
              <a:t>. British guests may have seen Chinese characters before, but watching a brush dance across rice paper would be a whole new experience. </a:t>
            </a:r>
            <a:endParaRPr lang="en-US" altLang="zh-CN" sz="2400" b="0">
              <a:latin typeface="Times New Roman" panose="02020603050405020304"/>
              <a:ea typeface="宋体" panose="02010600030101010101" pitchFamily="2" charset="-122"/>
            </a:endParaRPr>
          </a:p>
          <a:p>
            <a:pPr marL="0" indent="267970" algn="just" defTabSz="266700">
              <a:lnSpc>
                <a:spcPct val="130000"/>
              </a:lnSpc>
              <a:spcBef>
                <a:spcPct val="0"/>
              </a:spcBef>
              <a:spcAft>
                <a:spcPct val="0"/>
              </a:spcAft>
            </a:pPr>
            <a:endParaRPr lang="en-US" altLang="zh-CN" sz="2400" b="0">
              <a:latin typeface="Times New Roman" panose="02020603050405020304"/>
              <a:ea typeface="宋体" panose="02010600030101010101" pitchFamily="2" charset="-122"/>
            </a:endParaRPr>
          </a:p>
          <a:p>
            <a:pPr marL="0" indent="267970" algn="just" defTabSz="266700">
              <a:lnSpc>
                <a:spcPct val="130000"/>
              </a:lnSpc>
              <a:spcBef>
                <a:spcPct val="0"/>
              </a:spcBef>
              <a:spcAft>
                <a:spcPct val="0"/>
              </a:spcAft>
            </a:pPr>
            <a:r>
              <a:rPr lang="en-US" altLang="zh-CN" sz="2400" b="1" u="sng">
                <a:latin typeface="Times New Roman" panose="02020603050405020304"/>
                <a:ea typeface="Times New Roman" panose="02020603050405020304"/>
              </a:rPr>
              <a:t>How about paper-cutting?</a:t>
            </a:r>
            <a:r>
              <a:rPr lang="en-US" altLang="zh-CN" sz="2400" b="0">
                <a:latin typeface="Times New Roman" panose="02020603050405020304"/>
                <a:ea typeface="宋体" panose="02010600030101010101" pitchFamily="2" charset="-122"/>
              </a:rPr>
              <a:t> </a:t>
            </a:r>
            <a:r>
              <a:rPr lang="en-US" altLang="zh-CN" sz="2400" b="0">
                <a:latin typeface="Times New Roman" panose="02020603050405020304"/>
                <a:ea typeface="Times New Roman" panose="02020603050405020304"/>
              </a:rPr>
              <a:t>It</a:t>
            </a:r>
            <a:r>
              <a:rPr lang="en-US" altLang="zh-CN" sz="2400" b="0">
                <a:latin typeface="Times New Roman" panose="02020603050405020304"/>
                <a:ea typeface="宋体" panose="02010600030101010101" pitchFamily="2" charset="-122"/>
              </a:rPr>
              <a:t>’</a:t>
            </a:r>
            <a:r>
              <a:rPr lang="en-US" altLang="zh-CN" sz="2400" b="0">
                <a:latin typeface="Times New Roman" panose="02020603050405020304"/>
                <a:ea typeface="Times New Roman" panose="02020603050405020304"/>
              </a:rPr>
              <a:t>s </a:t>
            </a:r>
            <a:r>
              <a:rPr lang="en-US" altLang="zh-CN" sz="2400" b="1" u="sng">
                <a:latin typeface="Times New Roman" panose="02020603050405020304"/>
                <a:ea typeface="Times New Roman" panose="02020603050405020304"/>
              </a:rPr>
              <a:t>colorful, full of happy meanings, and super easy</a:t>
            </a:r>
            <a:r>
              <a:rPr lang="en-US" altLang="zh-CN" sz="2400" b="0">
                <a:latin typeface="Times New Roman" panose="02020603050405020304"/>
                <a:ea typeface="宋体" panose="02010600030101010101" pitchFamily="2" charset="-122"/>
              </a:rPr>
              <a:t> </a:t>
            </a:r>
            <a:r>
              <a:rPr lang="en-US" altLang="zh-CN" sz="2400" b="0">
                <a:latin typeface="Times New Roman" panose="02020603050405020304"/>
                <a:ea typeface="Times New Roman" panose="02020603050405020304"/>
              </a:rPr>
              <a:t>for guests to join in. Imagine a wall of red paper-cuts shaped like flowers </a:t>
            </a:r>
            <a:r>
              <a:rPr lang="en-US" altLang="zh-CN" sz="2400" b="0">
                <a:latin typeface="Times New Roman" panose="02020603050405020304"/>
                <a:ea typeface="宋体" panose="02010600030101010101" pitchFamily="2" charset="-122"/>
              </a:rPr>
              <a:t>— </a:t>
            </a:r>
            <a:r>
              <a:rPr lang="en-US" altLang="zh-CN" sz="2400" b="0">
                <a:latin typeface="Times New Roman" panose="02020603050405020304"/>
                <a:ea typeface="Times New Roman" panose="02020603050405020304"/>
              </a:rPr>
              <a:t>so festive! </a:t>
            </a:r>
            <a:r>
              <a:rPr lang="en-US" altLang="zh-CN" sz="2400" b="1" u="sng">
                <a:latin typeface="Times New Roman" panose="02020603050405020304"/>
                <a:ea typeface="Times New Roman" panose="02020603050405020304"/>
              </a:rPr>
              <a:t>Fun, hands-on, and a perfect icebreaker</a:t>
            </a:r>
            <a:r>
              <a:rPr lang="en-US" altLang="zh-CN" sz="2400" b="0">
                <a:latin typeface="Times New Roman" panose="02020603050405020304"/>
                <a:ea typeface="Times New Roman" panose="02020603050405020304"/>
              </a:rPr>
              <a:t>.</a:t>
            </a:r>
            <a:endParaRPr lang="en-US" altLang="zh-CN" sz="2400" b="0">
              <a:latin typeface="Times New Roman" panose="02020603050405020304"/>
              <a:ea typeface="Times New Roman" panose="02020603050405020304"/>
            </a:endParaRPr>
          </a:p>
        </p:txBody>
      </p:sp>
      <p:sp>
        <p:nvSpPr>
          <p:cNvPr id="4" name="文本框 3"/>
          <p:cNvSpPr txBox="1"/>
          <p:nvPr/>
        </p:nvSpPr>
        <p:spPr>
          <a:xfrm>
            <a:off x="1423035" y="5718175"/>
            <a:ext cx="8275955" cy="645160"/>
          </a:xfrm>
          <a:prstGeom prst="rect">
            <a:avLst/>
          </a:prstGeom>
        </p:spPr>
        <p:style>
          <a:lnRef idx="0">
            <a:srgbClr val="FFFFFF"/>
          </a:lnRef>
          <a:fillRef idx="3">
            <a:schemeClr val="accent1"/>
          </a:fillRef>
          <a:effectRef idx="0">
            <a:srgbClr val="FFFFFF"/>
          </a:effectRef>
          <a:fontRef idx="minor">
            <a:schemeClr val="dk1"/>
          </a:fontRef>
        </p:style>
        <p:txBody>
          <a:bodyPr wrap="square" rtlCol="0">
            <a:spAutoFit/>
          </a:bodyPr>
          <a:p>
            <a:r>
              <a:rPr lang="en-US" altLang="zh-CN">
                <a:latin typeface="Times New Roman" panose="02020603050405020304" charset="0"/>
                <a:cs typeface="Times New Roman" panose="02020603050405020304" charset="0"/>
              </a:rPr>
              <a:t>“How about paper-cutting?” “Imagine a wall of…” “Fun, hands-on, and…” </a:t>
            </a:r>
            <a:r>
              <a:rPr lang="zh-CN" altLang="en-US">
                <a:latin typeface="Times New Roman" panose="02020603050405020304" charset="0"/>
                <a:cs typeface="Times New Roman" panose="02020603050405020304" charset="0"/>
              </a:rPr>
              <a:t>短句、省略句、感叹句交替，像朋友间的热情推荐，论坛跟帖感强。</a:t>
            </a:r>
            <a:endParaRPr lang="zh-CN" altLang="en-US">
              <a:latin typeface="Times New Roman" panose="02020603050405020304" charset="0"/>
              <a:cs typeface="Times New Roman" panose="02020603050405020304" charset="0"/>
            </a:endParaRPr>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nvSpPr>
        <p:spPr>
          <a:xfrm>
            <a:off x="767715"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0" kern="1200">
                <a:solidFill>
                  <a:srgbClr val="144249"/>
                </a:solidFill>
                <a:latin typeface="汉仪书宋二简" panose="02010600000101010101" charset="-122"/>
                <a:ea typeface="汉仪润圆-65简" panose="00020600040101010101" charset="-122"/>
                <a:cs typeface="+mn-ea"/>
              </a:defRPr>
            </a:lvl1pPr>
          </a:lstStyle>
          <a:p>
            <a:r>
              <a:rPr lang="zh-CN" altLang="en-US" sz="2800" b="1">
                <a:solidFill>
                  <a:schemeClr val="tx1"/>
                </a:solidFill>
                <a:latin typeface="等线" panose="02010600030101010101" charset="-122"/>
                <a:ea typeface="等线" panose="02010600030101010101" charset="-122"/>
                <a:cs typeface="等线" panose="02010600030101010101" charset="-122"/>
              </a:rPr>
              <a:t>“具体呈现方式”怎么写才能既不普通，能出彩又可行？</a:t>
            </a:r>
            <a:endParaRPr lang="zh-CN" altLang="en-US" sz="2800" b="1">
              <a:solidFill>
                <a:schemeClr val="tx1"/>
              </a:solidFill>
              <a:latin typeface="等线" panose="02010600030101010101" charset="-122"/>
              <a:ea typeface="等线" panose="02010600030101010101" charset="-122"/>
              <a:cs typeface="等线" panose="02010600030101010101" charset="-122"/>
            </a:endParaRPr>
          </a:p>
        </p:txBody>
      </p:sp>
      <p:sp>
        <p:nvSpPr>
          <p:cNvPr id="2" name="文本框 1"/>
          <p:cNvSpPr txBox="1"/>
          <p:nvPr/>
        </p:nvSpPr>
        <p:spPr>
          <a:xfrm>
            <a:off x="1043305" y="1310640"/>
            <a:ext cx="8334375" cy="1014730"/>
          </a:xfrm>
          <a:prstGeom prst="rect">
            <a:avLst/>
          </a:prstGeom>
          <a:noFill/>
        </p:spPr>
        <p:txBody>
          <a:bodyPr wrap="square" rtlCol="0" anchor="t">
            <a:spAutoFit/>
          </a:bodyPr>
          <a:p>
            <a:r>
              <a:rPr lang="zh-CN" altLang="en-US" sz="2000"/>
              <a:t>学生容易只说“放一些图片”或“做一个展板”，缺乏具体性和互动性。可以结合</a:t>
            </a:r>
            <a:r>
              <a:rPr lang="zh-CN" altLang="en-US" sz="2000" b="1" u="sng"/>
              <a:t>视觉、听觉、触觉、互动</a:t>
            </a:r>
            <a:r>
              <a:rPr lang="zh-CN" altLang="en-US" sz="2000"/>
              <a:t>四个维度设计呈现方式。</a:t>
            </a:r>
            <a:endParaRPr lang="zh-CN" altLang="en-US" sz="2000"/>
          </a:p>
          <a:p>
            <a:r>
              <a:rPr lang="zh-CN" altLang="en-US" sz="2000"/>
              <a:t>来自学生的一些具体方式——主要是从视觉和听觉角度出发。</a:t>
            </a:r>
            <a:endParaRPr lang="zh-CN" altLang="en-US" sz="2000"/>
          </a:p>
        </p:txBody>
      </p:sp>
      <p:graphicFrame>
        <p:nvGraphicFramePr>
          <p:cNvPr id="4" name="表格 3"/>
          <p:cNvGraphicFramePr/>
          <p:nvPr>
            <p:custDataLst>
              <p:tags r:id="rId1"/>
            </p:custDataLst>
          </p:nvPr>
        </p:nvGraphicFramePr>
        <p:xfrm>
          <a:off x="808990" y="2345690"/>
          <a:ext cx="10558780" cy="4074795"/>
        </p:xfrm>
        <a:graphic>
          <a:graphicData uri="http://schemas.openxmlformats.org/drawingml/2006/table">
            <a:tbl>
              <a:tblPr firstRow="1" bandRow="1">
                <a:tableStyleId>{5C22544A-7EE6-4342-B048-85BDC9FD1C3A}</a:tableStyleId>
              </a:tblPr>
              <a:tblGrid>
                <a:gridCol w="1524635"/>
                <a:gridCol w="5514340"/>
                <a:gridCol w="3519805"/>
              </a:tblGrid>
              <a:tr h="1048385">
                <a:tc>
                  <a:txBody>
                    <a:bodyPr/>
                    <a:p>
                      <a:pPr marL="0" indent="0" algn="ctr">
                        <a:lnSpc>
                          <a:spcPct val="120000"/>
                        </a:lnSpc>
                        <a:spcBef>
                          <a:spcPct val="0"/>
                        </a:spcBef>
                        <a:spcAft>
                          <a:spcPct val="0"/>
                        </a:spcAft>
                      </a:pPr>
                      <a:r>
                        <a:rPr lang="zh-CN" sz="2000" b="1" i="0">
                          <a:solidFill>
                            <a:srgbClr val="0F1115"/>
                          </a:solidFill>
                          <a:latin typeface="Segoe UI" panose="020B0502040204020203"/>
                          <a:ea typeface="Segoe UI" panose="020B0502040204020203"/>
                        </a:rPr>
                        <a:t>视觉</a:t>
                      </a:r>
                      <a:endParaRPr lang="zh-CN" sz="2000" b="1" i="0">
                        <a:solidFill>
                          <a:srgbClr val="0F1115"/>
                        </a:solidFill>
                        <a:latin typeface="Segoe UI" panose="020B0502040204020203"/>
                        <a:ea typeface="Segoe UI" panose="020B0502040204020203"/>
                      </a:endParaRPr>
                    </a:p>
                  </a:txBody>
                  <a:tcPr marL="68580" marR="68580" marT="0" marB="0" anchor="ctr" anchorCtr="0"/>
                </a:tc>
                <a:tc>
                  <a:txBody>
                    <a:bodyPr/>
                    <a:p>
                      <a:pPr marL="0" indent="0" algn="l">
                        <a:lnSpc>
                          <a:spcPct val="120000"/>
                        </a:lnSpc>
                        <a:spcBef>
                          <a:spcPct val="0"/>
                        </a:spcBef>
                        <a:spcAft>
                          <a:spcPct val="0"/>
                        </a:spcAft>
                      </a:pPr>
                      <a:r>
                        <a:rPr lang="en-US" altLang="zh-CN" sz="2000" b="1" i="0">
                          <a:solidFill>
                            <a:srgbClr val="0F1115"/>
                          </a:solidFill>
                          <a:latin typeface="Times New Roman" panose="02020603050405020304"/>
                          <a:ea typeface="Segoe UI" panose="020B0502040204020203"/>
                        </a:rPr>
                        <a:t>Hang</a:t>
                      </a:r>
                      <a:r>
                        <a:rPr lang="en-US" altLang="zh-CN" sz="2000" i="0">
                          <a:solidFill>
                            <a:srgbClr val="0F1115"/>
                          </a:solidFill>
                          <a:latin typeface="Times New Roman" panose="02020603050405020304"/>
                          <a:ea typeface="Segoe UI" panose="020B0502040204020203"/>
                        </a:rPr>
                        <a:t> student-made paper-cutting pieces along the corridor, </a:t>
                      </a:r>
                      <a:r>
                        <a:rPr lang="en-US" altLang="zh-CN" sz="2000" b="1" i="0">
                          <a:solidFill>
                            <a:srgbClr val="0F1115"/>
                          </a:solidFill>
                          <a:latin typeface="Times New Roman" panose="02020603050405020304"/>
                          <a:ea typeface="Segoe UI" panose="020B0502040204020203"/>
                        </a:rPr>
                        <a:t>with a short explanation</a:t>
                      </a:r>
                      <a:r>
                        <a:rPr lang="en-US" altLang="zh-CN" sz="2000" i="0">
                          <a:solidFill>
                            <a:srgbClr val="0F1115"/>
                          </a:solidFill>
                          <a:latin typeface="Times New Roman" panose="02020603050405020304"/>
                          <a:ea typeface="Segoe UI" panose="020B0502040204020203"/>
                        </a:rPr>
                        <a:t> in English.</a:t>
                      </a:r>
                      <a:endParaRPr lang="en-US" altLang="zh-CN" sz="2000" i="0">
                        <a:solidFill>
                          <a:srgbClr val="0F1115"/>
                        </a:solidFill>
                        <a:latin typeface="Times New Roman" panose="02020603050405020304"/>
                        <a:ea typeface="Segoe UI" panose="020B0502040204020203"/>
                      </a:endParaRPr>
                    </a:p>
                  </a:txBody>
                  <a:tcPr marL="68580" marR="68580" marT="0" marB="0" anchor="ctr" anchorCtr="0"/>
                </a:tc>
                <a:tc>
                  <a:txBody>
                    <a:bodyPr/>
                    <a:p>
                      <a:pPr marL="0" indent="0" algn="just">
                        <a:lnSpc>
                          <a:spcPct val="120000"/>
                        </a:lnSpc>
                        <a:spcBef>
                          <a:spcPct val="0"/>
                        </a:spcBef>
                        <a:spcAft>
                          <a:spcPct val="0"/>
                        </a:spcAft>
                      </a:pPr>
                      <a:r>
                        <a:rPr lang="zh-CN" sz="2000" i="0">
                          <a:solidFill>
                            <a:srgbClr val="0F1115"/>
                          </a:solidFill>
                          <a:latin typeface="Segoe UI" panose="020B0502040204020203"/>
                          <a:ea typeface="Segoe UI" panose="020B0502040204020203"/>
                        </a:rPr>
                        <a:t>在走廊上悬挂学生制作的剪纸作品，并附上英文简短说明。</a:t>
                      </a:r>
                      <a:endParaRPr lang="zh-CN" sz="2000" i="0">
                        <a:solidFill>
                          <a:srgbClr val="0F1115"/>
                        </a:solidFill>
                        <a:latin typeface="Segoe UI" panose="020B0502040204020203"/>
                        <a:ea typeface="Segoe UI" panose="020B0502040204020203"/>
                      </a:endParaRPr>
                    </a:p>
                  </a:txBody>
                  <a:tcPr marL="68580" marR="68580" marT="0" marB="0" anchor="ctr" anchorCtr="0"/>
                </a:tc>
              </a:tr>
              <a:tr h="1097280">
                <a:tc>
                  <a:txBody>
                    <a:bodyPr/>
                    <a:p>
                      <a:pPr marL="0" indent="0" algn="ctr">
                        <a:lnSpc>
                          <a:spcPct val="120000"/>
                        </a:lnSpc>
                        <a:spcBef>
                          <a:spcPct val="0"/>
                        </a:spcBef>
                        <a:spcAft>
                          <a:spcPct val="0"/>
                        </a:spcAft>
                      </a:pPr>
                      <a:r>
                        <a:rPr lang="zh-CN" sz="2000" b="1" i="0">
                          <a:solidFill>
                            <a:srgbClr val="0F1115"/>
                          </a:solidFill>
                          <a:latin typeface="Segoe UI" panose="020B0502040204020203"/>
                          <a:ea typeface="Segoe UI" panose="020B0502040204020203"/>
                        </a:rPr>
                        <a:t>视觉</a:t>
                      </a:r>
                      <a:endParaRPr lang="zh-CN" sz="2000" b="1" i="0">
                        <a:solidFill>
                          <a:srgbClr val="0F1115"/>
                        </a:solidFill>
                        <a:latin typeface="Segoe UI" panose="020B0502040204020203"/>
                        <a:ea typeface="Segoe UI" panose="020B0502040204020203"/>
                      </a:endParaRPr>
                    </a:p>
                  </a:txBody>
                  <a:tcPr marL="68580" marR="68580" marT="0" marB="0" anchor="ctr" anchorCtr="0"/>
                </a:tc>
                <a:tc>
                  <a:txBody>
                    <a:bodyPr/>
                    <a:p>
                      <a:pPr marL="0" indent="0" algn="l">
                        <a:lnSpc>
                          <a:spcPct val="120000"/>
                        </a:lnSpc>
                        <a:spcBef>
                          <a:spcPct val="0"/>
                        </a:spcBef>
                        <a:spcAft>
                          <a:spcPct val="0"/>
                        </a:spcAft>
                      </a:pPr>
                      <a:r>
                        <a:rPr lang="en-US" altLang="zh-CN" sz="2000" b="1" i="0">
                          <a:solidFill>
                            <a:srgbClr val="0F1115"/>
                          </a:solidFill>
                          <a:latin typeface="Times New Roman" panose="02020603050405020304"/>
                          <a:ea typeface="Segoe UI" panose="020B0502040204020203"/>
                        </a:rPr>
                        <a:t>Set up</a:t>
                      </a:r>
                      <a:r>
                        <a:rPr lang="en-US" altLang="zh-CN" sz="2000" i="0">
                          <a:solidFill>
                            <a:srgbClr val="0F1115"/>
                          </a:solidFill>
                          <a:latin typeface="Times New Roman" panose="02020603050405020304"/>
                          <a:ea typeface="Segoe UI" panose="020B0502040204020203"/>
                        </a:rPr>
                        <a:t> a large wall display of calligraphy quotes from famous Chinese poets, with </a:t>
                      </a:r>
                      <a:r>
                        <a:rPr lang="en-US" altLang="zh-CN" sz="2000" b="1" i="0">
                          <a:solidFill>
                            <a:srgbClr val="0F1115"/>
                          </a:solidFill>
                          <a:latin typeface="Times New Roman" panose="02020603050405020304"/>
                          <a:ea typeface="Segoe UI" panose="020B0502040204020203"/>
                        </a:rPr>
                        <a:t>translations.</a:t>
                      </a:r>
                      <a:endParaRPr lang="en-US" altLang="zh-CN" sz="2000" b="1" i="0">
                        <a:solidFill>
                          <a:srgbClr val="0F1115"/>
                        </a:solidFill>
                        <a:latin typeface="Times New Roman" panose="02020603050405020304"/>
                        <a:ea typeface="Segoe UI" panose="020B0502040204020203"/>
                      </a:endParaRPr>
                    </a:p>
                  </a:txBody>
                  <a:tcPr marL="68580" marR="68580" marT="0" marB="0" anchor="ctr" anchorCtr="0"/>
                </a:tc>
                <a:tc>
                  <a:txBody>
                    <a:bodyPr/>
                    <a:p>
                      <a:pPr marL="0" indent="0" algn="just">
                        <a:lnSpc>
                          <a:spcPct val="120000"/>
                        </a:lnSpc>
                        <a:spcBef>
                          <a:spcPct val="0"/>
                        </a:spcBef>
                        <a:spcAft>
                          <a:spcPct val="0"/>
                        </a:spcAft>
                      </a:pPr>
                      <a:r>
                        <a:rPr lang="zh-CN" sz="2000" i="0">
                          <a:solidFill>
                            <a:srgbClr val="0F1115"/>
                          </a:solidFill>
                          <a:latin typeface="Segoe UI" panose="020B0502040204020203"/>
                          <a:ea typeface="Segoe UI" panose="020B0502040204020203"/>
                        </a:rPr>
                        <a:t>设立大型墙面展示，展示中国著名诗人的书法名句，并附英文翻译。</a:t>
                      </a:r>
                      <a:endParaRPr lang="zh-CN" sz="2000" i="0">
                        <a:solidFill>
                          <a:srgbClr val="0F1115"/>
                        </a:solidFill>
                        <a:latin typeface="Segoe UI" panose="020B0502040204020203"/>
                        <a:ea typeface="Segoe UI" panose="020B0502040204020203"/>
                      </a:endParaRPr>
                    </a:p>
                  </a:txBody>
                  <a:tcPr marL="68580" marR="68580" marT="0" marB="0" anchor="ctr" anchorCtr="0"/>
                </a:tc>
              </a:tr>
              <a:tr h="1048385">
                <a:tc>
                  <a:txBody>
                    <a:bodyPr/>
                    <a:p>
                      <a:pPr marL="0" indent="0" algn="ctr">
                        <a:lnSpc>
                          <a:spcPct val="120000"/>
                        </a:lnSpc>
                        <a:spcBef>
                          <a:spcPct val="0"/>
                        </a:spcBef>
                        <a:spcAft>
                          <a:spcPct val="0"/>
                        </a:spcAft>
                      </a:pPr>
                      <a:r>
                        <a:rPr lang="zh-CN" sz="2000" b="1" i="0">
                          <a:solidFill>
                            <a:srgbClr val="0F1115"/>
                          </a:solidFill>
                          <a:latin typeface="Segoe UI" panose="020B0502040204020203"/>
                          <a:ea typeface="Segoe UI" panose="020B0502040204020203"/>
                        </a:rPr>
                        <a:t>听觉</a:t>
                      </a:r>
                      <a:endParaRPr lang="zh-CN" sz="2000" b="1" i="0">
                        <a:solidFill>
                          <a:srgbClr val="0F1115"/>
                        </a:solidFill>
                        <a:latin typeface="Segoe UI" panose="020B0502040204020203"/>
                        <a:ea typeface="Segoe UI" panose="020B0502040204020203"/>
                      </a:endParaRPr>
                    </a:p>
                  </a:txBody>
                  <a:tcPr marL="68580" marR="68580" marT="0" marB="0" anchor="ctr" anchorCtr="0"/>
                </a:tc>
                <a:tc>
                  <a:txBody>
                    <a:bodyPr/>
                    <a:p>
                      <a:pPr marL="0" indent="0" algn="l">
                        <a:lnSpc>
                          <a:spcPct val="120000"/>
                        </a:lnSpc>
                        <a:spcBef>
                          <a:spcPct val="0"/>
                        </a:spcBef>
                        <a:spcAft>
                          <a:spcPct val="0"/>
                        </a:spcAft>
                      </a:pPr>
                      <a:r>
                        <a:rPr lang="en-US" altLang="zh-CN" sz="2000" b="1" i="0">
                          <a:solidFill>
                            <a:srgbClr val="0F1115"/>
                          </a:solidFill>
                          <a:latin typeface="Times New Roman" panose="02020603050405020304"/>
                          <a:ea typeface="Segoe UI" panose="020B0502040204020203"/>
                        </a:rPr>
                        <a:t>Place QR codes</a:t>
                      </a:r>
                      <a:r>
                        <a:rPr lang="en-US" altLang="zh-CN" sz="2000" i="0">
                          <a:solidFill>
                            <a:srgbClr val="0F1115"/>
                          </a:solidFill>
                          <a:latin typeface="Times New Roman" panose="02020603050405020304"/>
                          <a:ea typeface="Segoe UI" panose="020B0502040204020203"/>
                        </a:rPr>
                        <a:t> next to each exhibit that visitors can scan to </a:t>
                      </a:r>
                      <a:r>
                        <a:rPr lang="en-US" altLang="zh-CN" sz="2000" b="1" i="0">
                          <a:solidFill>
                            <a:srgbClr val="0F1115"/>
                          </a:solidFill>
                          <a:latin typeface="Times New Roman" panose="02020603050405020304"/>
                          <a:ea typeface="Segoe UI" panose="020B0502040204020203"/>
                        </a:rPr>
                        <a:t>hear an audio introduction</a:t>
                      </a:r>
                      <a:r>
                        <a:rPr lang="en-US" altLang="zh-CN" sz="2000" i="0">
                          <a:solidFill>
                            <a:srgbClr val="0F1115"/>
                          </a:solidFill>
                          <a:latin typeface="Times New Roman" panose="02020603050405020304"/>
                          <a:ea typeface="Segoe UI" panose="020B0502040204020203"/>
                        </a:rPr>
                        <a:t>.</a:t>
                      </a:r>
                      <a:endParaRPr lang="en-US" altLang="zh-CN" sz="2000" i="0">
                        <a:solidFill>
                          <a:srgbClr val="0F1115"/>
                        </a:solidFill>
                        <a:latin typeface="Times New Roman" panose="02020603050405020304"/>
                        <a:ea typeface="Segoe UI" panose="020B0502040204020203"/>
                      </a:endParaRPr>
                    </a:p>
                  </a:txBody>
                  <a:tcPr marL="68580" marR="68580" marT="0" marB="0" anchor="ctr" anchorCtr="0"/>
                </a:tc>
                <a:tc>
                  <a:txBody>
                    <a:bodyPr/>
                    <a:p>
                      <a:pPr marL="0" indent="0" algn="just">
                        <a:lnSpc>
                          <a:spcPct val="120000"/>
                        </a:lnSpc>
                        <a:spcBef>
                          <a:spcPct val="0"/>
                        </a:spcBef>
                        <a:spcAft>
                          <a:spcPct val="0"/>
                        </a:spcAft>
                      </a:pPr>
                      <a:r>
                        <a:rPr lang="zh-CN" sz="2000" i="0">
                          <a:solidFill>
                            <a:srgbClr val="0F1115"/>
                          </a:solidFill>
                          <a:latin typeface="Segoe UI" panose="020B0502040204020203"/>
                          <a:ea typeface="Segoe UI" panose="020B0502040204020203"/>
                        </a:rPr>
                        <a:t>在每个展品旁放置二维码，参观者扫描后可收听音频介绍。</a:t>
                      </a:r>
                      <a:endParaRPr lang="zh-CN" sz="2000" i="0">
                        <a:solidFill>
                          <a:srgbClr val="0F1115"/>
                        </a:solidFill>
                        <a:latin typeface="Segoe UI" panose="020B0502040204020203"/>
                        <a:ea typeface="Segoe UI" panose="020B0502040204020203"/>
                      </a:endParaRPr>
                    </a:p>
                  </a:txBody>
                  <a:tcPr marL="68580" marR="68580" marT="0" marB="0" anchor="ctr" anchorCtr="0"/>
                </a:tc>
              </a:tr>
              <a:tr h="880745">
                <a:tc>
                  <a:txBody>
                    <a:bodyPr/>
                    <a:p>
                      <a:pPr marL="0" indent="0" algn="ctr">
                        <a:lnSpc>
                          <a:spcPct val="120000"/>
                        </a:lnSpc>
                        <a:spcBef>
                          <a:spcPct val="0"/>
                        </a:spcBef>
                        <a:spcAft>
                          <a:spcPct val="0"/>
                        </a:spcAft>
                      </a:pPr>
                      <a:r>
                        <a:rPr lang="zh-CN" sz="2000" b="1" i="0">
                          <a:solidFill>
                            <a:srgbClr val="0F1115"/>
                          </a:solidFill>
                          <a:latin typeface="Segoe UI" panose="020B0502040204020203"/>
                          <a:ea typeface="Segoe UI" panose="020B0502040204020203"/>
                        </a:rPr>
                        <a:t>听觉</a:t>
                      </a:r>
                      <a:endParaRPr lang="zh-CN" sz="2000" b="1" i="0">
                        <a:solidFill>
                          <a:srgbClr val="0F1115"/>
                        </a:solidFill>
                        <a:latin typeface="Segoe UI" panose="020B0502040204020203"/>
                        <a:ea typeface="Segoe UI" panose="020B0502040204020203"/>
                      </a:endParaRPr>
                    </a:p>
                  </a:txBody>
                  <a:tcPr marL="68580" marR="68580" marT="0" marB="0" anchor="ctr" anchorCtr="0"/>
                </a:tc>
                <a:tc>
                  <a:txBody>
                    <a:bodyPr/>
                    <a:p>
                      <a:pPr marL="0" indent="0" algn="l">
                        <a:lnSpc>
                          <a:spcPct val="120000"/>
                        </a:lnSpc>
                        <a:spcBef>
                          <a:spcPct val="0"/>
                        </a:spcBef>
                        <a:spcAft>
                          <a:spcPct val="0"/>
                        </a:spcAft>
                      </a:pPr>
                      <a:r>
                        <a:rPr lang="en-US" altLang="zh-CN" sz="2000" b="1" i="0">
                          <a:solidFill>
                            <a:srgbClr val="0F1115"/>
                          </a:solidFill>
                          <a:latin typeface="Times New Roman" panose="02020603050405020304"/>
                          <a:ea typeface="Segoe UI" panose="020B0502040204020203"/>
                        </a:rPr>
                        <a:t>Play soft traditional Chinese music </a:t>
                      </a:r>
                      <a:r>
                        <a:rPr lang="en-US" altLang="zh-CN" sz="2000" i="0">
                          <a:solidFill>
                            <a:srgbClr val="0F1115"/>
                          </a:solidFill>
                          <a:latin typeface="Times New Roman" panose="02020603050405020304"/>
                          <a:ea typeface="Segoe UI" panose="020B0502040204020203"/>
                        </a:rPr>
                        <a:t>in the background, such as </a:t>
                      </a:r>
                      <a:r>
                        <a:rPr lang="en-US" altLang="zh-CN" sz="2000" b="1" i="0">
                          <a:solidFill>
                            <a:srgbClr val="0F1115"/>
                          </a:solidFill>
                          <a:latin typeface="Times New Roman" panose="02020603050405020304"/>
                          <a:ea typeface="Segoe UI" panose="020B0502040204020203"/>
                        </a:rPr>
                        <a:t>guzheng or erhu melodies</a:t>
                      </a:r>
                      <a:r>
                        <a:rPr lang="en-US" altLang="zh-CN" sz="2000" i="0">
                          <a:solidFill>
                            <a:srgbClr val="0F1115"/>
                          </a:solidFill>
                          <a:latin typeface="Times New Roman" panose="02020603050405020304"/>
                          <a:ea typeface="Segoe UI" panose="020B0502040204020203"/>
                        </a:rPr>
                        <a:t>.</a:t>
                      </a:r>
                      <a:endParaRPr lang="en-US" altLang="zh-CN" sz="2000" i="0">
                        <a:solidFill>
                          <a:srgbClr val="0F1115"/>
                        </a:solidFill>
                        <a:latin typeface="Times New Roman" panose="02020603050405020304"/>
                        <a:ea typeface="Segoe UI" panose="020B0502040204020203"/>
                      </a:endParaRPr>
                    </a:p>
                  </a:txBody>
                  <a:tcPr marL="68580" marR="68580" marT="0" marB="0" anchor="ctr" anchorCtr="0"/>
                </a:tc>
                <a:tc>
                  <a:txBody>
                    <a:bodyPr/>
                    <a:p>
                      <a:pPr marL="0" indent="0" algn="just">
                        <a:lnSpc>
                          <a:spcPct val="120000"/>
                        </a:lnSpc>
                        <a:spcBef>
                          <a:spcPct val="0"/>
                        </a:spcBef>
                        <a:spcAft>
                          <a:spcPct val="0"/>
                        </a:spcAft>
                      </a:pPr>
                      <a:r>
                        <a:rPr lang="zh-CN" sz="2000" i="0">
                          <a:solidFill>
                            <a:srgbClr val="0F1115"/>
                          </a:solidFill>
                          <a:latin typeface="Segoe UI" panose="020B0502040204020203"/>
                          <a:ea typeface="Segoe UI" panose="020B0502040204020203"/>
                        </a:rPr>
                        <a:t>在背景中播放柔和的中国传统音乐，如古筝或二胡曲。</a:t>
                      </a:r>
                      <a:endParaRPr lang="zh-CN" sz="2000" i="0">
                        <a:solidFill>
                          <a:srgbClr val="0F1115"/>
                        </a:solidFill>
                        <a:latin typeface="Segoe UI" panose="020B0502040204020203"/>
                        <a:ea typeface="Segoe UI" panose="020B0502040204020203"/>
                      </a:endParaRPr>
                    </a:p>
                  </a:txBody>
                  <a:tcPr marL="68580" marR="68580" marT="0" marB="0" anchor="ctr" anchorCtr="0"/>
                </a:tc>
              </a:tr>
            </a:tbl>
          </a:graphicData>
        </a:graphic>
      </p:graphicFrame>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32460" y="757555"/>
            <a:ext cx="10577195" cy="5721985"/>
          </a:xfrm>
          <a:prstGeom prst="rect">
            <a:avLst/>
          </a:prstGeom>
          <a:noFill/>
        </p:spPr>
        <p:txBody>
          <a:bodyPr wrap="square" rtlCol="0" anchor="t">
            <a:noAutofit/>
          </a:bodyPr>
          <a:p>
            <a:pPr algn="l">
              <a:lnSpc>
                <a:spcPct val="90000"/>
              </a:lnSpc>
              <a:buClrTx/>
              <a:buSzTx/>
              <a:buFontTx/>
            </a:pPr>
            <a:r>
              <a:rPr lang="zh-CN" altLang="en-US" sz="2400" b="1">
                <a:latin typeface="等线" panose="02010600030101010101" charset="-122"/>
                <a:ea typeface="等线" panose="02010600030101010101" charset="-122"/>
                <a:cs typeface="等线" panose="02010600030101010101" charset="-122"/>
              </a:rPr>
              <a:t>其他学生的创新写法：</a:t>
            </a:r>
            <a:endParaRPr lang="zh-CN" altLang="en-US" sz="2400" b="1">
              <a:latin typeface="等线" panose="02010600030101010101" charset="-122"/>
              <a:ea typeface="等线" panose="02010600030101010101" charset="-122"/>
              <a:cs typeface="等线" panose="02010600030101010101" charset="-122"/>
            </a:endParaRPr>
          </a:p>
          <a:p>
            <a:pPr>
              <a:lnSpc>
                <a:spcPct val="90000"/>
              </a:lnSpc>
            </a:pPr>
            <a:r>
              <a:rPr lang="en-US" altLang="en-US" sz="2000"/>
              <a:t></a:t>
            </a:r>
            <a:endParaRPr lang="en-US" altLang="en-US" sz="2000">
              <a:latin typeface="Times New Roman" panose="02020603050405020304" charset="0"/>
              <a:cs typeface="Times New Roman" panose="02020603050405020304" charset="0"/>
            </a:endParaRPr>
          </a:p>
          <a:p>
            <a:pPr marL="342900" indent="-342900">
              <a:lnSpc>
                <a:spcPct val="90000"/>
              </a:lnSpc>
              <a:buFont typeface="Wingdings" panose="05000000000000000000" charset="0"/>
              <a:buChar char="l"/>
            </a:pPr>
            <a:r>
              <a:rPr lang="en-US" altLang="zh-CN" sz="2000">
                <a:latin typeface="Times New Roman" panose="02020603050405020304" charset="0"/>
                <a:cs typeface="Times New Roman" panose="02020603050405020304" charset="0"/>
              </a:rPr>
              <a:t>Provide a small table with brushes, ink, and rice paper so visitors can try writing a few Chinese characters.	</a:t>
            </a:r>
            <a:endParaRPr lang="en-US" altLang="zh-CN" sz="2000">
              <a:latin typeface="Times New Roman" panose="02020603050405020304" charset="0"/>
              <a:cs typeface="Times New Roman" panose="02020603050405020304" charset="0"/>
            </a:endParaRPr>
          </a:p>
          <a:p>
            <a:pPr>
              <a:lnSpc>
                <a:spcPct val="90000"/>
              </a:lnSpc>
            </a:pPr>
            <a:r>
              <a:rPr lang="zh-CN" altLang="en-US" sz="2000">
                <a:latin typeface="Times New Roman" panose="02020603050405020304" charset="0"/>
                <a:cs typeface="Times New Roman" panose="02020603050405020304" charset="0"/>
              </a:rPr>
              <a:t>提供一张小桌，放上毛笔、墨汁和宣纸，让参观者尝试写几个汉字。</a:t>
            </a:r>
            <a:endParaRPr lang="zh-CN" altLang="en-US" sz="2000">
              <a:latin typeface="Times New Roman" panose="02020603050405020304" charset="0"/>
              <a:cs typeface="Times New Roman" panose="02020603050405020304" charset="0"/>
            </a:endParaRPr>
          </a:p>
          <a:p>
            <a:pPr>
              <a:lnSpc>
                <a:spcPct val="90000"/>
              </a:lnSpc>
            </a:pPr>
            <a:endParaRPr lang="zh-CN" altLang="en-US" sz="2000">
              <a:latin typeface="Times New Roman" panose="02020603050405020304" charset="0"/>
              <a:cs typeface="Times New Roman" panose="02020603050405020304" charset="0"/>
            </a:endParaRPr>
          </a:p>
          <a:p>
            <a:pPr marL="342900" indent="-342900">
              <a:lnSpc>
                <a:spcPct val="90000"/>
              </a:lnSpc>
              <a:buFont typeface="Wingdings" panose="05000000000000000000" charset="0"/>
              <a:buChar char="l"/>
            </a:pPr>
            <a:r>
              <a:rPr lang="en-US" altLang="zh-CN" sz="2000">
                <a:latin typeface="Times New Roman" panose="02020603050405020304" charset="0"/>
                <a:cs typeface="Times New Roman" panose="02020603050405020304" charset="0"/>
              </a:rPr>
              <a:t>Set up a “mask painting” corner where students can color printed Peking Opera mask outline.</a:t>
            </a:r>
            <a:endParaRPr lang="en-US" altLang="zh-CN" sz="2000">
              <a:latin typeface="Times New Roman" panose="02020603050405020304" charset="0"/>
              <a:cs typeface="Times New Roman" panose="02020603050405020304" charset="0"/>
            </a:endParaRPr>
          </a:p>
          <a:p>
            <a:pPr>
              <a:lnSpc>
                <a:spcPct val="90000"/>
              </a:lnSpc>
            </a:pPr>
            <a:r>
              <a:rPr lang="zh-CN" altLang="en-US" sz="2000">
                <a:latin typeface="Times New Roman" panose="02020603050405020304" charset="0"/>
                <a:cs typeface="Times New Roman" panose="02020603050405020304" charset="0"/>
              </a:rPr>
              <a:t>设立“脸谱涂色”角，学生可以为打印的脸谱轮廓上色。</a:t>
            </a:r>
            <a:endParaRPr lang="zh-CN" altLang="en-US" sz="2000">
              <a:latin typeface="Times New Roman" panose="02020603050405020304" charset="0"/>
              <a:cs typeface="Times New Roman" panose="02020603050405020304" charset="0"/>
            </a:endParaRPr>
          </a:p>
          <a:p>
            <a:pPr>
              <a:lnSpc>
                <a:spcPct val="90000"/>
              </a:lnSpc>
            </a:pPr>
            <a:endParaRPr lang="zh-CN" altLang="en-US" sz="2000">
              <a:latin typeface="Times New Roman" panose="02020603050405020304" charset="0"/>
              <a:cs typeface="Times New Roman" panose="02020603050405020304" charset="0"/>
            </a:endParaRPr>
          </a:p>
          <a:p>
            <a:pPr marL="342900" indent="-342900" algn="l">
              <a:lnSpc>
                <a:spcPct val="90000"/>
              </a:lnSpc>
              <a:buClrTx/>
              <a:buSzTx/>
              <a:buFont typeface="Wingdings" panose="05000000000000000000" charset="0"/>
              <a:buChar char="l"/>
            </a:pPr>
            <a:r>
              <a:rPr lang="en-US" altLang="en-US" sz="2000">
                <a:latin typeface="Times New Roman" panose="02020603050405020304" charset="0"/>
                <a:cs typeface="Times New Roman" panose="02020603050405020304" charset="0"/>
              </a:rPr>
              <a:t>Display a real tea set and a few types of tea leaves in glass jars with labels.</a:t>
            </a:r>
            <a:endParaRPr lang="en-US" altLang="en-US" sz="2000">
              <a:latin typeface="Times New Roman" panose="02020603050405020304" charset="0"/>
              <a:cs typeface="Times New Roman" panose="02020603050405020304" charset="0"/>
            </a:endParaRPr>
          </a:p>
          <a:p>
            <a:pPr>
              <a:lnSpc>
                <a:spcPct val="90000"/>
              </a:lnSpc>
            </a:pPr>
            <a:r>
              <a:rPr lang="zh-CN" altLang="en-US" sz="2000">
                <a:latin typeface="Times New Roman" panose="02020603050405020304" charset="0"/>
                <a:cs typeface="Times New Roman" panose="02020603050405020304" charset="0"/>
              </a:rPr>
              <a:t>展示真实茶具和几个玻璃罐装的茶叶，附标签说明。</a:t>
            </a:r>
            <a:endParaRPr lang="zh-CN" altLang="en-US" sz="2000">
              <a:latin typeface="Times New Roman" panose="02020603050405020304" charset="0"/>
              <a:cs typeface="Times New Roman" panose="02020603050405020304" charset="0"/>
            </a:endParaRPr>
          </a:p>
          <a:p>
            <a:pPr>
              <a:lnSpc>
                <a:spcPct val="90000"/>
              </a:lnSpc>
            </a:pPr>
            <a:endParaRPr lang="zh-CN" altLang="en-US" sz="2000">
              <a:latin typeface="Times New Roman" panose="02020603050405020304" charset="0"/>
              <a:cs typeface="Times New Roman" panose="02020603050405020304" charset="0"/>
            </a:endParaRPr>
          </a:p>
          <a:p>
            <a:pPr marL="342900" indent="-342900">
              <a:lnSpc>
                <a:spcPct val="90000"/>
              </a:lnSpc>
              <a:buFont typeface="Wingdings" panose="05000000000000000000" charset="0"/>
              <a:buChar char="l"/>
            </a:pPr>
            <a:r>
              <a:rPr lang="en-US" altLang="zh-CN" sz="2000">
                <a:latin typeface="Times New Roman" panose="02020603050405020304" charset="0"/>
                <a:cs typeface="Times New Roman" panose="02020603050405020304" charset="0"/>
              </a:rPr>
              <a:t>Use a timeline wall to introduce the 24 solar terms, each with a small illustration and a seasonal poem.	</a:t>
            </a:r>
            <a:endParaRPr lang="en-US" altLang="zh-CN" sz="2000">
              <a:latin typeface="Times New Roman" panose="02020603050405020304" charset="0"/>
              <a:cs typeface="Times New Roman" panose="02020603050405020304" charset="0"/>
            </a:endParaRPr>
          </a:p>
          <a:p>
            <a:pPr>
              <a:lnSpc>
                <a:spcPct val="90000"/>
              </a:lnSpc>
            </a:pPr>
            <a:r>
              <a:rPr lang="zh-CN" altLang="en-US" sz="2000">
                <a:latin typeface="Times New Roman" panose="02020603050405020304" charset="0"/>
                <a:cs typeface="Times New Roman" panose="02020603050405020304" charset="0"/>
              </a:rPr>
              <a:t>用时间线墙介绍二十四节气，每个节气配小插画和季节诗。</a:t>
            </a:r>
            <a:r>
              <a:rPr lang="zh-CN" altLang="en-US" sz="2000"/>
              <a:t> </a:t>
            </a:r>
            <a:endParaRPr lang="zh-CN" altLang="en-US" sz="2000"/>
          </a:p>
        </p:txBody>
      </p:sp>
      <p:sp>
        <p:nvSpPr>
          <p:cNvPr id="4" name="文本框 3"/>
          <p:cNvSpPr txBox="1"/>
          <p:nvPr/>
        </p:nvSpPr>
        <p:spPr>
          <a:xfrm>
            <a:off x="885825" y="5151120"/>
            <a:ext cx="9770745" cy="1476375"/>
          </a:xfrm>
          <a:prstGeom prst="rect">
            <a:avLst/>
          </a:prstGeom>
          <a:noFill/>
        </p:spPr>
        <p:txBody>
          <a:bodyPr wrap="square" rtlCol="0">
            <a:spAutoFit/>
          </a:bodyPr>
          <a:p>
            <a:r>
              <a:rPr lang="zh-CN" altLang="en-US" b="1"/>
              <a:t>【学生优秀示例】</a:t>
            </a:r>
            <a:endParaRPr lang="zh-CN" altLang="en-US" b="1"/>
          </a:p>
          <a:p>
            <a:r>
              <a:rPr lang="en-US" altLang="zh-CN">
                <a:latin typeface="Times New Roman" panose="02020603050405020304" charset="0"/>
                <a:cs typeface="Times New Roman" panose="02020603050405020304" charset="0"/>
              </a:rPr>
              <a:t>To bring calligraphy to life, we could set up a simple “brush trial” station along the corridor. A few brushes, ink stones, and rice paper on a low table — that’s all it takes. Visitors can try writing basic characters like “peace” or “friend” under the guidance of student volunteers. To add a digital touch, a tablet playing a short looping video would show the correct stroke order.</a:t>
            </a:r>
            <a:r>
              <a:rPr lang="en-US" altLang="zh-CN"/>
              <a:t> </a:t>
            </a:r>
            <a:endParaRPr lang="zh-CN" altLang="en-US"/>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nvSpPr>
        <p:spPr>
          <a:xfrm>
            <a:off x="767715"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0" kern="1200">
                <a:solidFill>
                  <a:srgbClr val="144249"/>
                </a:solidFill>
                <a:latin typeface="汉仪书宋二简" panose="02010600000101010101" charset="-122"/>
                <a:ea typeface="汉仪润圆-65简" panose="00020600040101010101" charset="-122"/>
                <a:cs typeface="+mn-ea"/>
              </a:defRPr>
            </a:lvl1pPr>
          </a:lstStyle>
          <a:p>
            <a:r>
              <a:rPr lang="zh-CN" altLang="en-US" sz="2800" b="1">
                <a:solidFill>
                  <a:schemeClr val="tx1"/>
                </a:solidFill>
                <a:latin typeface="等线" panose="02010600030101010101" charset="-122"/>
                <a:ea typeface="等线" panose="02010600030101010101" charset="-122"/>
                <a:cs typeface="等线" panose="02010600030101010101" charset="-122"/>
              </a:rPr>
              <a:t>结尾段如何体现参与感？</a:t>
            </a:r>
            <a:endParaRPr lang="zh-CN" altLang="en-US" sz="2800" b="1">
              <a:solidFill>
                <a:schemeClr val="tx1"/>
              </a:solidFill>
              <a:latin typeface="等线" panose="02010600030101010101" charset="-122"/>
              <a:ea typeface="等线" panose="02010600030101010101" charset="-122"/>
              <a:cs typeface="等线" panose="02010600030101010101" charset="-122"/>
            </a:endParaRPr>
          </a:p>
        </p:txBody>
      </p:sp>
      <p:sp>
        <p:nvSpPr>
          <p:cNvPr id="5" name="文本框 4"/>
          <p:cNvSpPr txBox="1"/>
          <p:nvPr/>
        </p:nvSpPr>
        <p:spPr>
          <a:xfrm>
            <a:off x="653415" y="1917065"/>
            <a:ext cx="10264140" cy="3448685"/>
          </a:xfrm>
          <a:prstGeom prst="rect">
            <a:avLst/>
          </a:prstGeom>
        </p:spPr>
        <p:txBody>
          <a:bodyPr wrap="square">
            <a:spAutoFit/>
          </a:bodyPr>
          <a:p>
            <a:pPr marL="0" indent="266700" algn="just" defTabSz="266700">
              <a:lnSpc>
                <a:spcPct val="130000"/>
              </a:lnSpc>
              <a:spcBef>
                <a:spcPct val="0"/>
              </a:spcBef>
              <a:spcAft>
                <a:spcPct val="0"/>
              </a:spcAft>
            </a:pPr>
            <a:r>
              <a:rPr lang="zh-CN" altLang="en-US" sz="2400">
                <a:latin typeface="Times New Roman" panose="02020603050405020304"/>
                <a:ea typeface="宋体" panose="02010600030101010101" pitchFamily="2" charset="-122"/>
              </a:rPr>
              <a:t>使用</a:t>
            </a:r>
            <a:r>
              <a:rPr lang="zh-CN" altLang="en-US" sz="2400" b="1" u="sng">
                <a:latin typeface="Times New Roman" panose="02020603050405020304"/>
                <a:ea typeface="宋体" panose="02010600030101010101" pitchFamily="2" charset="-122"/>
              </a:rPr>
              <a:t>邀请反馈、表达期待或祝愿</a:t>
            </a:r>
            <a:r>
              <a:rPr lang="zh-CN" altLang="en-US" sz="2400">
                <a:latin typeface="Times New Roman" panose="02020603050405020304"/>
                <a:ea typeface="宋体" panose="02010600030101010101" pitchFamily="2" charset="-122"/>
              </a:rPr>
              <a:t>的语句。</a:t>
            </a:r>
            <a:endParaRPr lang="zh-CN" altLang="en-US" sz="2400">
              <a:latin typeface="Times New Roman" panose="02020603050405020304"/>
              <a:ea typeface="宋体" panose="02010600030101010101" pitchFamily="2" charset="-122"/>
            </a:endParaRPr>
          </a:p>
          <a:p>
            <a:pPr marL="0" indent="266700" algn="just" defTabSz="266700">
              <a:lnSpc>
                <a:spcPct val="130000"/>
              </a:lnSpc>
              <a:spcBef>
                <a:spcPct val="0"/>
              </a:spcBef>
              <a:spcAft>
                <a:spcPct val="0"/>
              </a:spcAft>
            </a:pPr>
            <a:endParaRPr lang="zh-CN" altLang="en-US" sz="2400">
              <a:latin typeface="Times New Roman" panose="02020603050405020304"/>
              <a:ea typeface="宋体" panose="02010600030101010101" pitchFamily="2" charset="-122"/>
            </a:endParaRPr>
          </a:p>
          <a:p>
            <a:pPr marL="533400" indent="-266700" algn="just" defTabSz="266700">
              <a:lnSpc>
                <a:spcPct val="130000"/>
              </a:lnSpc>
              <a:spcBef>
                <a:spcPct val="0"/>
              </a:spcBef>
              <a:spcAft>
                <a:spcPct val="0"/>
              </a:spcAft>
              <a:buFont typeface="Wingdings" panose="05000000000000000000"/>
              <a:buChar char=""/>
            </a:pPr>
            <a:r>
              <a:rPr lang="en-US" altLang="zh-CN" sz="2400">
                <a:latin typeface="Times New Roman" panose="02020603050405020304"/>
                <a:ea typeface="宋体" panose="02010600030101010101" pitchFamily="2" charset="-122"/>
              </a:rPr>
              <a:t>What do you think of my idea? I’d love to hear your suggestions too!</a:t>
            </a:r>
            <a:endParaRPr lang="en-US" altLang="zh-CN" sz="2400">
              <a:latin typeface="Times New Roman" panose="02020603050405020304"/>
              <a:ea typeface="宋体" panose="02010600030101010101" pitchFamily="2" charset="-122"/>
            </a:endParaRPr>
          </a:p>
          <a:p>
            <a:pPr marL="533400" indent="-266700" algn="just" defTabSz="266700">
              <a:lnSpc>
                <a:spcPct val="130000"/>
              </a:lnSpc>
              <a:spcBef>
                <a:spcPct val="0"/>
              </a:spcBef>
              <a:spcAft>
                <a:spcPct val="0"/>
              </a:spcAft>
              <a:buFont typeface="Wingdings" panose="05000000000000000000"/>
              <a:buChar char=""/>
            </a:pPr>
            <a:r>
              <a:rPr lang="en-US" altLang="zh-CN" sz="2400">
                <a:latin typeface="Times New Roman" panose="02020603050405020304"/>
                <a:ea typeface="宋体" panose="02010600030101010101" pitchFamily="2" charset="-122"/>
              </a:rPr>
              <a:t>I hope this small addition will help our British friends feel the warmth of Chinese culture.</a:t>
            </a:r>
            <a:endParaRPr lang="en-US" altLang="zh-CN" sz="2400">
              <a:latin typeface="Times New Roman" panose="02020603050405020304"/>
              <a:ea typeface="宋体" panose="02010600030101010101" pitchFamily="2" charset="-122"/>
            </a:endParaRPr>
          </a:p>
          <a:p>
            <a:pPr marL="533400" indent="-266700" algn="just" defTabSz="266700">
              <a:lnSpc>
                <a:spcPct val="130000"/>
              </a:lnSpc>
              <a:spcBef>
                <a:spcPct val="0"/>
              </a:spcBef>
              <a:spcAft>
                <a:spcPct val="0"/>
              </a:spcAft>
              <a:buFont typeface="Wingdings" panose="05000000000000000000"/>
              <a:buChar char=""/>
            </a:pPr>
            <a:r>
              <a:rPr lang="en-US" altLang="zh-CN" sz="2400">
                <a:latin typeface="Times New Roman" panose="02020603050405020304"/>
                <a:ea typeface="宋体" panose="02010600030101010101" pitchFamily="2" charset="-122"/>
              </a:rPr>
              <a:t>Let’s work together to make the corridor a bridge between cultures.</a:t>
            </a:r>
            <a:endParaRPr lang="en-US" altLang="zh-CN" sz="2400">
              <a:latin typeface="Times New Roman" panose="02020603050405020304"/>
              <a:ea typeface="宋体" panose="02010600030101010101" pitchFamily="2" charset="-122"/>
            </a:endParaRPr>
          </a:p>
          <a:p>
            <a:pPr marL="0" indent="266700" algn="just" defTabSz="266700">
              <a:lnSpc>
                <a:spcPct val="130000"/>
              </a:lnSpc>
              <a:spcBef>
                <a:spcPct val="0"/>
              </a:spcBef>
              <a:spcAft>
                <a:spcPct val="0"/>
              </a:spcAft>
            </a:pPr>
            <a:r>
              <a:rPr lang="en-US" altLang="zh-CN" sz="2400">
                <a:latin typeface="Times New Roman" panose="02020603050405020304"/>
                <a:ea typeface="宋体" panose="02010600030101010101" pitchFamily="2" charset="-122"/>
              </a:rPr>
              <a:t> </a:t>
            </a:r>
            <a:endParaRPr lang="en-US" altLang="zh-CN" sz="2400">
              <a:latin typeface="Times New Roman" panose="02020603050405020304"/>
              <a:ea typeface="宋体" panose="02010600030101010101" pitchFamily="2" charset="-122"/>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0" kern="1200">
                <a:solidFill>
                  <a:srgbClr val="144249"/>
                </a:solidFill>
                <a:latin typeface="汉仪书宋二简" panose="02010600000101010101" charset="-122"/>
                <a:ea typeface="汉仪润圆-65简" panose="00020600040101010101" charset="-122"/>
                <a:cs typeface="+mn-ea"/>
              </a:defRPr>
            </a:lvl1pPr>
          </a:lstStyle>
          <a:p>
            <a:r>
              <a:rPr lang="zh-CN" altLang="en-US" sz="2800" b="1">
                <a:latin typeface="等线" panose="02010600030101010101" charset="-122"/>
                <a:ea typeface="等线" panose="02010600030101010101" charset="-122"/>
                <a:cs typeface="等线" panose="02010600030101010101" charset="-122"/>
              </a:rPr>
              <a:t>完整段落练习</a:t>
            </a:r>
            <a:endParaRPr lang="zh-CN" altLang="en-US" sz="2800" b="1">
              <a:latin typeface="等线" panose="02010600030101010101" charset="-122"/>
              <a:ea typeface="等线" panose="02010600030101010101" charset="-122"/>
              <a:cs typeface="等线" panose="02010600030101010101" charset="-122"/>
            </a:endParaRPr>
          </a:p>
        </p:txBody>
      </p:sp>
      <p:sp>
        <p:nvSpPr>
          <p:cNvPr id="5" name="文本框 4"/>
          <p:cNvSpPr txBox="1"/>
          <p:nvPr/>
        </p:nvSpPr>
        <p:spPr>
          <a:xfrm>
            <a:off x="695960" y="1254125"/>
            <a:ext cx="10135870" cy="1753235"/>
          </a:xfrm>
          <a:prstGeom prst="rect">
            <a:avLst/>
          </a:prstGeom>
        </p:spPr>
        <p:txBody>
          <a:bodyPr wrap="square">
            <a:spAutoFit/>
          </a:bodyPr>
          <a:p>
            <a:pPr marL="0" indent="266700" algn="just" defTabSz="266700">
              <a:lnSpc>
                <a:spcPct val="150000"/>
              </a:lnSpc>
              <a:spcBef>
                <a:spcPct val="0"/>
              </a:spcBef>
              <a:spcAft>
                <a:spcPct val="0"/>
              </a:spcAft>
            </a:pPr>
            <a:r>
              <a:rPr lang="zh-CN" altLang="en-US">
                <a:latin typeface="微软雅黑" panose="020B0503020204020204" charset="-122"/>
                <a:ea typeface="微软雅黑" panose="020B0503020204020204" charset="-122"/>
                <a:cs typeface="微软雅黑" panose="020B0503020204020204" charset="-122"/>
              </a:rPr>
              <a:t>我选剪纸。为什么？第一，</a:t>
            </a:r>
            <a:r>
              <a:rPr lang="zh-CN" altLang="en-US" b="1" u="sng">
                <a:latin typeface="微软雅黑" panose="020B0503020204020204" charset="-122"/>
                <a:ea typeface="微软雅黑" panose="020B0503020204020204" charset="-122"/>
                <a:cs typeface="微软雅黑" panose="020B0503020204020204" charset="-122"/>
              </a:rPr>
              <a:t>视觉冲击力强</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鲜红色和精巧图案</a:t>
            </a:r>
            <a:r>
              <a:rPr lang="zh-CN" altLang="en-US" b="1" u="sng">
                <a:latin typeface="微软雅黑" panose="020B0503020204020204" charset="-122"/>
                <a:ea typeface="微软雅黑" panose="020B0503020204020204" charset="-122"/>
                <a:cs typeface="微软雅黑" panose="020B0503020204020204" charset="-122"/>
              </a:rPr>
              <a:t>瞬间吸引眼球</a:t>
            </a:r>
            <a:r>
              <a:rPr lang="zh-CN" altLang="en-US">
                <a:latin typeface="微软雅黑" panose="020B0503020204020204" charset="-122"/>
                <a:ea typeface="微软雅黑" panose="020B0503020204020204" charset="-122"/>
                <a:cs typeface="微软雅黑" panose="020B0503020204020204" charset="-122"/>
              </a:rPr>
              <a:t>。第二，</a:t>
            </a:r>
            <a:r>
              <a:rPr lang="zh-CN" altLang="en-US" b="1" u="sng">
                <a:latin typeface="微软雅黑" panose="020B0503020204020204" charset="-122"/>
                <a:ea typeface="微软雅黑" panose="020B0503020204020204" charset="-122"/>
                <a:cs typeface="微软雅黑" panose="020B0503020204020204" charset="-122"/>
              </a:rPr>
              <a:t>寓意深远</a:t>
            </a:r>
            <a:r>
              <a:rPr lang="zh-CN" altLang="en-US">
                <a:latin typeface="微软雅黑" panose="020B0503020204020204" charset="-122"/>
                <a:ea typeface="微软雅黑" panose="020B0503020204020204" charset="-122"/>
                <a:cs typeface="微软雅黑" panose="020B0503020204020204" charset="-122"/>
              </a:rPr>
              <a:t>：“福”代表好运，双喜代表婚姻美满。第三，无需翻译，</a:t>
            </a:r>
            <a:r>
              <a:rPr lang="zh-CN" altLang="en-US" b="1" u="sng">
                <a:latin typeface="微软雅黑" panose="020B0503020204020204" charset="-122"/>
                <a:ea typeface="微软雅黑" panose="020B0503020204020204" charset="-122"/>
                <a:cs typeface="微软雅黑" panose="020B0503020204020204" charset="-122"/>
              </a:rPr>
              <a:t>美本身就会说话</a:t>
            </a:r>
            <a:r>
              <a:rPr lang="zh-CN" altLang="en-US">
                <a:latin typeface="微软雅黑" panose="020B0503020204020204" charset="-122"/>
                <a:ea typeface="微软雅黑" panose="020B0503020204020204" charset="-122"/>
                <a:cs typeface="微软雅黑" panose="020B0503020204020204" charset="-122"/>
              </a:rPr>
              <a:t>。呈现方式：沿走廊悬挂学生作品，并设一张动手体验桌。参观者尝试剪出简单的“春”字带回家。这是</a:t>
            </a:r>
            <a:r>
              <a:rPr lang="zh-CN" altLang="en-US" b="1" u="sng">
                <a:latin typeface="微软雅黑" panose="020B0503020204020204" charset="-122"/>
                <a:ea typeface="微软雅黑" panose="020B0503020204020204" charset="-122"/>
                <a:cs typeface="微软雅黑" panose="020B0503020204020204" charset="-122"/>
              </a:rPr>
              <a:t>可以触摸和珍藏的文化</a:t>
            </a:r>
            <a:r>
              <a:rPr lang="zh-CN" altLang="en-US">
                <a:latin typeface="微软雅黑" panose="020B0503020204020204" charset="-122"/>
                <a:ea typeface="微软雅黑" panose="020B0503020204020204" charset="-122"/>
                <a:cs typeface="微软雅黑" panose="020B0503020204020204" charset="-122"/>
              </a:rPr>
              <a:t>。</a:t>
            </a:r>
            <a:endParaRPr lang="zh-CN" altLang="en-US">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695960" y="3181350"/>
            <a:ext cx="10208260" cy="3448685"/>
          </a:xfrm>
          <a:prstGeom prst="rect">
            <a:avLst/>
          </a:prstGeom>
        </p:spPr>
        <p:txBody>
          <a:bodyPr wrap="square">
            <a:spAutoFit/>
          </a:bodyPr>
          <a:p>
            <a:pPr marL="0" indent="266700" algn="just" defTabSz="266700">
              <a:lnSpc>
                <a:spcPct val="130000"/>
              </a:lnSpc>
              <a:spcBef>
                <a:spcPct val="0"/>
              </a:spcBef>
              <a:spcAft>
                <a:spcPct val="0"/>
              </a:spcAft>
            </a:pPr>
            <a:r>
              <a:rPr lang="en-US" altLang="zh-CN" sz="2400" b="0">
                <a:latin typeface="Times New Roman" panose="02020603050405020304"/>
                <a:ea typeface="宋体" panose="02010600030101010101" pitchFamily="2" charset="-122"/>
              </a:rPr>
              <a:t>My pick is paper-cutting. Why? First, it’s </a:t>
            </a:r>
            <a:r>
              <a:rPr lang="en-US" altLang="zh-CN" sz="2400" b="0">
                <a:latin typeface="Times New Roman" panose="02020603050405020304"/>
                <a:ea typeface="Times New Roman" panose="02020603050405020304"/>
              </a:rPr>
              <a:t>________________</a:t>
            </a:r>
            <a:r>
              <a:rPr lang="en-US" altLang="zh-CN" sz="2400" b="0">
                <a:latin typeface="Times New Roman" panose="02020603050405020304"/>
                <a:ea typeface="宋体" panose="02010600030101010101" pitchFamily="2" charset="-122"/>
              </a:rPr>
              <a:t> — bright reds and intricate patterns immediately_____________. Second, it </a:t>
            </a:r>
            <a:r>
              <a:rPr lang="en-US" altLang="zh-CN" sz="2400" b="0">
                <a:latin typeface="Times New Roman" panose="02020603050405020304"/>
                <a:ea typeface="Times New Roman" panose="02020603050405020304"/>
              </a:rPr>
              <a:t>________________</a:t>
            </a:r>
            <a:r>
              <a:rPr lang="en-US" altLang="zh-CN" sz="2400" b="0">
                <a:latin typeface="Times New Roman" panose="02020603050405020304"/>
                <a:ea typeface="宋体" panose="02010600030101010101" pitchFamily="2" charset="-122"/>
              </a:rPr>
              <a:t> : “</a:t>
            </a:r>
            <a:r>
              <a:rPr lang="en-US" altLang="zh-CN" sz="2400" b="0">
                <a:latin typeface="Times New Roman" panose="02020603050405020304"/>
                <a:ea typeface="Times New Roman" panose="02020603050405020304"/>
              </a:rPr>
              <a:t>Fu</a:t>
            </a:r>
            <a:r>
              <a:rPr lang="en-US" altLang="zh-CN" sz="2400" b="0">
                <a:latin typeface="Times New Roman" panose="02020603050405020304"/>
                <a:ea typeface="宋体" panose="02010600030101010101" pitchFamily="2" charset="-122"/>
              </a:rPr>
              <a:t>” stands for fortune, and double happiness for weddings. Third, it needs no translation; </a:t>
            </a:r>
            <a:r>
              <a:rPr lang="en-US" altLang="zh-CN" sz="2400" b="0">
                <a:latin typeface="Times New Roman" panose="02020603050405020304"/>
                <a:ea typeface="Times New Roman" panose="02020603050405020304"/>
              </a:rPr>
              <a:t>________________</a:t>
            </a:r>
            <a:r>
              <a:rPr lang="en-US" altLang="zh-CN" sz="2400" b="0">
                <a:latin typeface="Times New Roman" panose="02020603050405020304"/>
                <a:ea typeface="宋体" panose="02010600030101010101" pitchFamily="2" charset="-122"/>
              </a:rPr>
              <a:t> . To present it, we could hang student works along the corridor and set up a small hands-on table. Visitors try cutting a simple “spring” character and take it home.</a:t>
            </a:r>
            <a:endParaRPr lang="en-US" altLang="zh-CN" sz="2400" b="0">
              <a:latin typeface="Times New Roman" panose="02020603050405020304"/>
              <a:ea typeface="宋体" panose="02010600030101010101" pitchFamily="2" charset="-122"/>
            </a:endParaRPr>
          </a:p>
          <a:p>
            <a:pPr marL="0" indent="266700" algn="just" defTabSz="266700">
              <a:lnSpc>
                <a:spcPct val="130000"/>
              </a:lnSpc>
              <a:spcBef>
                <a:spcPct val="0"/>
              </a:spcBef>
              <a:spcAft>
                <a:spcPct val="0"/>
              </a:spcAft>
            </a:pPr>
            <a:r>
              <a:rPr lang="en-US" altLang="zh-CN" sz="2400" b="0">
                <a:latin typeface="Times New Roman" panose="02020603050405020304"/>
                <a:ea typeface="宋体" panose="02010600030101010101" pitchFamily="2" charset="-122"/>
              </a:rPr>
              <a:t> ________________________________</a:t>
            </a:r>
            <a:r>
              <a:rPr lang="en-US" altLang="zh-CN" sz="2400" b="0">
                <a:latin typeface="Times New Roman" panose="02020603050405020304"/>
                <a:ea typeface="Times New Roman" panose="02020603050405020304"/>
              </a:rPr>
              <a:t>.</a:t>
            </a:r>
            <a:endParaRPr lang="en-US" altLang="zh-CN" sz="2400" b="0">
              <a:latin typeface="Times New Roman" panose="02020603050405020304"/>
              <a:ea typeface="Times New Roman" panose="02020603050405020304"/>
            </a:endParaRPr>
          </a:p>
        </p:txBody>
      </p:sp>
      <p:sp>
        <p:nvSpPr>
          <p:cNvPr id="7" name="文本框 6"/>
          <p:cNvSpPr txBox="1"/>
          <p:nvPr/>
        </p:nvSpPr>
        <p:spPr>
          <a:xfrm>
            <a:off x="6590665" y="3296920"/>
            <a:ext cx="2343150"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visually appealing</a:t>
            </a:r>
            <a:endParaRPr lang="en-US" altLang="zh-CN" sz="20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6385560" y="3745230"/>
            <a:ext cx="2343150"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 catch the eye</a:t>
            </a:r>
            <a:endParaRPr lang="en-US" altLang="zh-CN" sz="20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695960" y="4226560"/>
            <a:ext cx="2741930"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 carries deep meanings</a:t>
            </a:r>
            <a:endParaRPr lang="en-US" altLang="zh-CN" sz="2000">
              <a:solidFill>
                <a:srgbClr val="FF0000"/>
              </a:solidFill>
              <a:latin typeface="Times New Roman" panose="02020603050405020304" charset="0"/>
              <a:cs typeface="Times New Roman" panose="02020603050405020304" charset="0"/>
            </a:endParaRPr>
          </a:p>
        </p:txBody>
      </p:sp>
      <p:sp>
        <p:nvSpPr>
          <p:cNvPr id="10" name="文本框 9"/>
          <p:cNvSpPr txBox="1"/>
          <p:nvPr/>
        </p:nvSpPr>
        <p:spPr>
          <a:xfrm>
            <a:off x="4517390" y="4705985"/>
            <a:ext cx="2741930"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 beauty speaks for itself</a:t>
            </a:r>
            <a:endParaRPr lang="en-US" altLang="zh-CN" sz="2000">
              <a:solidFill>
                <a:srgbClr val="FF0000"/>
              </a:solidFill>
              <a:latin typeface="Times New Roman" panose="02020603050405020304" charset="0"/>
              <a:cs typeface="Times New Roman" panose="02020603050405020304" charset="0"/>
            </a:endParaRPr>
          </a:p>
        </p:txBody>
      </p:sp>
      <p:sp>
        <p:nvSpPr>
          <p:cNvPr id="11" name="文本框 10"/>
          <p:cNvSpPr txBox="1"/>
          <p:nvPr/>
        </p:nvSpPr>
        <p:spPr>
          <a:xfrm>
            <a:off x="1132205" y="6073775"/>
            <a:ext cx="4964430"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 That’s culture you can touch and treasure</a:t>
            </a:r>
            <a:endParaRPr lang="en-US" altLang="zh-CN" sz="2000">
              <a:solidFill>
                <a:srgbClr val="FF0000"/>
              </a:solidFill>
              <a:latin typeface="Times New Roman" panose="02020603050405020304" charset="0"/>
              <a:cs typeface="Times New Roman" panose="0202060305040502030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图片 116"/>
          <p:cNvPicPr>
            <a:picLocks noChangeAspect="1"/>
          </p:cNvPicPr>
          <p:nvPr/>
        </p:nvPicPr>
        <p:blipFill>
          <a:blip r:embed="rId1">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89619" y="1894585"/>
            <a:ext cx="3049082" cy="1349306"/>
          </a:xfrm>
          <a:prstGeom prst="rect">
            <a:avLst/>
          </a:prstGeom>
        </p:spPr>
      </p:pic>
      <p:pic>
        <p:nvPicPr>
          <p:cNvPr id="115" name="图片 114"/>
          <p:cNvPicPr>
            <a:picLocks noChangeAspect="1"/>
          </p:cNvPicPr>
          <p:nvPr/>
        </p:nvPicPr>
        <p:blipFill rotWithShape="1">
          <a:blip r:embed="rId2">
            <a:duotone>
              <a:schemeClr val="accent4">
                <a:shade val="45000"/>
                <a:satMod val="135000"/>
              </a:schemeClr>
              <a:prstClr val="white"/>
            </a:duotone>
            <a:extLst>
              <a:ext uri="{28A0092B-C50C-407E-A947-70E740481C1C}">
                <a14:useLocalDpi xmlns:a14="http://schemas.microsoft.com/office/drawing/2010/main" val="0"/>
              </a:ext>
            </a:extLst>
          </a:blip>
          <a:srcRect l="51103" t="59185" b="18651"/>
          <a:stretch>
            <a:fillRect/>
          </a:stretch>
        </p:blipFill>
        <p:spPr>
          <a:xfrm flipH="1">
            <a:off x="7481817" y="2719673"/>
            <a:ext cx="4523293" cy="1486217"/>
          </a:xfrm>
          <a:prstGeom prst="rect">
            <a:avLst/>
          </a:prstGeom>
        </p:spPr>
      </p:pic>
      <p:sp>
        <p:nvSpPr>
          <p:cNvPr id="106" name="矩形 105"/>
          <p:cNvSpPr/>
          <p:nvPr/>
        </p:nvSpPr>
        <p:spPr>
          <a:xfrm>
            <a:off x="-370665" y="2919385"/>
            <a:ext cx="5751889" cy="3893942"/>
          </a:xfrm>
          <a:prstGeom prst="rect">
            <a:avLst/>
          </a:prstGeom>
          <a:blipFill dpi="0" rotWithShape="1">
            <a:blip r:embed="rId3">
              <a:alphaModFix amt="54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rotWithShape="1">
          <a:blip r:embed="rId4">
            <a:extLst>
              <a:ext uri="{28A0092B-C50C-407E-A947-70E740481C1C}">
                <a14:useLocalDpi xmlns:a14="http://schemas.microsoft.com/office/drawing/2010/main" val="0"/>
              </a:ext>
            </a:extLst>
          </a:blip>
          <a:srcRect l="23661" b="16482"/>
          <a:stretch>
            <a:fillRect/>
          </a:stretch>
        </p:blipFill>
        <p:spPr>
          <a:xfrm>
            <a:off x="4519246" y="1271382"/>
            <a:ext cx="7659567" cy="5586618"/>
          </a:xfrm>
          <a:prstGeom prst="rect">
            <a:avLst/>
          </a:prstGeom>
        </p:spPr>
      </p:pic>
      <p:sp>
        <p:nvSpPr>
          <p:cNvPr id="23" name="矩形 22"/>
          <p:cNvSpPr/>
          <p:nvPr/>
        </p:nvSpPr>
        <p:spPr>
          <a:xfrm>
            <a:off x="-13187" y="-2478"/>
            <a:ext cx="12192000" cy="6858000"/>
          </a:xfrm>
          <a:prstGeom prst="rect">
            <a:avLst/>
          </a:prstGeom>
          <a:gradFill>
            <a:gsLst>
              <a:gs pos="0">
                <a:schemeClr val="bg1">
                  <a:alpha val="0"/>
                </a:schemeClr>
              </a:gs>
              <a:gs pos="100000">
                <a:schemeClr val="accent2">
                  <a:alpha val="34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rotWithShape="1">
          <a:blip r:embed="rId5">
            <a:extLst>
              <a:ext uri="{28A0092B-C50C-407E-A947-70E740481C1C}">
                <a14:useLocalDpi xmlns:a14="http://schemas.microsoft.com/office/drawing/2010/main" val="0"/>
              </a:ext>
            </a:extLst>
          </a:blip>
          <a:srcRect b="31482"/>
          <a:stretch>
            <a:fillRect/>
          </a:stretch>
        </p:blipFill>
        <p:spPr>
          <a:xfrm>
            <a:off x="4572" y="978423"/>
            <a:ext cx="10287000" cy="4699000"/>
          </a:xfrm>
          <a:prstGeom prst="rect">
            <a:avLst/>
          </a:prstGeom>
          <a:effectLst/>
        </p:spPr>
      </p:pic>
      <p:sp>
        <p:nvSpPr>
          <p:cNvPr id="6" name="矩形 5"/>
          <p:cNvSpPr/>
          <p:nvPr/>
        </p:nvSpPr>
        <p:spPr>
          <a:xfrm>
            <a:off x="0" y="-61656"/>
            <a:ext cx="12192000" cy="6858000"/>
          </a:xfrm>
          <a:prstGeom prst="rect">
            <a:avLst/>
          </a:prstGeom>
          <a:gradFill>
            <a:gsLst>
              <a:gs pos="0">
                <a:srgbClr val="F0F3F8"/>
              </a:gs>
              <a:gs pos="100000">
                <a:schemeClr val="bg1">
                  <a:alpha val="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矩形 141"/>
          <p:cNvSpPr/>
          <p:nvPr/>
        </p:nvSpPr>
        <p:spPr>
          <a:xfrm>
            <a:off x="-996415" y="2478"/>
            <a:ext cx="5849645" cy="2013574"/>
          </a:xfrm>
          <a:prstGeom prst="rect">
            <a:avLst/>
          </a:prstGeom>
          <a:blipFill dpi="0" rotWithShape="1">
            <a:blip r:embed="rId6">
              <a:alphaModFix amt="5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25611" y="5345892"/>
            <a:ext cx="1604895" cy="1604895"/>
          </a:xfrm>
          <a:prstGeom prst="rect">
            <a:avLst/>
          </a:prstGeom>
        </p:spPr>
      </p:pic>
      <p:pic>
        <p:nvPicPr>
          <p:cNvPr id="25" name="图片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22783" y="370583"/>
            <a:ext cx="2285177" cy="1519807"/>
          </a:xfrm>
          <a:prstGeom prst="rect">
            <a:avLst/>
          </a:prstGeom>
        </p:spPr>
      </p:pic>
      <p:sp>
        <p:nvSpPr>
          <p:cNvPr id="124" name="矩形 123"/>
          <p:cNvSpPr/>
          <p:nvPr/>
        </p:nvSpPr>
        <p:spPr>
          <a:xfrm>
            <a:off x="3546588" y="862453"/>
            <a:ext cx="742994" cy="404387"/>
          </a:xfrm>
          <a:prstGeom prst="rect">
            <a:avLst/>
          </a:prstGeom>
          <a:blipFill>
            <a:blip r:embed="rId9">
              <a:alphaModFix amt="54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descr="7b0a20202020227461726765744d6f64756c65223a202270726f636573734f6e6c696e65466f6e7473220a7d0a"/>
          <p:cNvSpPr txBox="1"/>
          <p:nvPr/>
        </p:nvSpPr>
        <p:spPr>
          <a:xfrm>
            <a:off x="1467485" y="1193165"/>
            <a:ext cx="8412480" cy="2306955"/>
          </a:xfrm>
          <a:prstGeom prst="rect">
            <a:avLst/>
          </a:prstGeom>
          <a:noFill/>
        </p:spPr>
        <p:txBody>
          <a:bodyPr wrap="none" rtlCol="0">
            <a:spAutoFit/>
          </a:bodyPr>
          <a:p>
            <a:pPr algn="ctr"/>
            <a:r>
              <a:rPr lang="zh-CN" altLang="en-US" sz="7200">
                <a:gradFill>
                  <a:gsLst>
                    <a:gs pos="0">
                      <a:srgbClr val="896E63"/>
                    </a:gs>
                    <a:gs pos="83000">
                      <a:srgbClr val="3C332E"/>
                    </a:gs>
                  </a:gsLst>
                  <a:lin ang="5400000" scaled="0"/>
                </a:gradFill>
                <a:latin typeface="汉仪雪君体简" panose="02010600000101010101" charset="-122"/>
                <a:ea typeface="汉仪雪君体简" panose="02010600000101010101" charset="-122"/>
                <a:cs typeface="汉仪雪君体简" panose="02010600000101010101" charset="-122"/>
                <a:sym typeface="汉仪雪君体简" panose="02010600000101010101" charset="-122"/>
              </a:rPr>
              <a:t>应用文中国文化元素</a:t>
            </a:r>
            <a:endParaRPr lang="zh-CN" altLang="en-US" sz="7200">
              <a:gradFill>
                <a:gsLst>
                  <a:gs pos="0">
                    <a:srgbClr val="896E63"/>
                  </a:gs>
                  <a:gs pos="83000">
                    <a:srgbClr val="3C332E"/>
                  </a:gs>
                </a:gsLst>
                <a:lin ang="5400000" scaled="0"/>
              </a:gradFill>
              <a:latin typeface="汉仪雪君体简" panose="02010600000101010101" charset="-122"/>
              <a:ea typeface="汉仪雪君体简" panose="02010600000101010101" charset="-122"/>
              <a:cs typeface="汉仪雪君体简" panose="02010600000101010101" charset="-122"/>
              <a:sym typeface="汉仪雪君体简" panose="02010600000101010101" charset="-122"/>
            </a:endParaRPr>
          </a:p>
          <a:p>
            <a:pPr algn="ctr"/>
            <a:r>
              <a:rPr lang="zh-CN" altLang="en-US" sz="7200">
                <a:gradFill>
                  <a:gsLst>
                    <a:gs pos="0">
                      <a:srgbClr val="896E63"/>
                    </a:gs>
                    <a:gs pos="83000">
                      <a:srgbClr val="3C332E"/>
                    </a:gs>
                  </a:gsLst>
                  <a:lin ang="5400000" scaled="0"/>
                </a:gradFill>
                <a:latin typeface="汉仪雪君体简" panose="02010600000101010101" charset="-122"/>
                <a:ea typeface="汉仪雪君体简" panose="02010600000101010101" charset="-122"/>
                <a:cs typeface="汉仪雪君体简" panose="02010600000101010101" charset="-122"/>
                <a:sym typeface="汉仪雪君体简" panose="02010600000101010101" charset="-122"/>
              </a:rPr>
              <a:t>的情境性表达</a:t>
            </a:r>
            <a:endParaRPr lang="zh-CN" altLang="en-US" sz="7200">
              <a:gradFill>
                <a:gsLst>
                  <a:gs pos="0">
                    <a:srgbClr val="896E63"/>
                  </a:gs>
                  <a:gs pos="83000">
                    <a:srgbClr val="3C332E"/>
                  </a:gs>
                </a:gsLst>
                <a:lin ang="5400000" scaled="0"/>
              </a:gradFill>
              <a:latin typeface="汉仪雪君体简" panose="02010600000101010101" charset="-122"/>
              <a:ea typeface="汉仪雪君体简" panose="02010600000101010101" charset="-122"/>
              <a:cs typeface="汉仪雪君体简" panose="02010600000101010101" charset="-122"/>
              <a:sym typeface="汉仪雪君体简" panose="02010600000101010101" charset="-122"/>
            </a:endParaRPr>
          </a:p>
        </p:txBody>
      </p:sp>
      <p:sp>
        <p:nvSpPr>
          <p:cNvPr id="125" name="矩形 124"/>
          <p:cNvSpPr/>
          <p:nvPr/>
        </p:nvSpPr>
        <p:spPr>
          <a:xfrm>
            <a:off x="-266713" y="2235351"/>
            <a:ext cx="1213756" cy="1213756"/>
          </a:xfrm>
          <a:prstGeom prst="rect">
            <a:avLst/>
          </a:prstGeom>
          <a:blipFill dpi="0" rotWithShape="1">
            <a:blip r:embed="rId10">
              <a:alphaModFix amt="71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p:cNvSpPr/>
          <p:nvPr/>
        </p:nvSpPr>
        <p:spPr>
          <a:xfrm>
            <a:off x="10804072" y="2035639"/>
            <a:ext cx="1266092" cy="830918"/>
          </a:xfrm>
          <a:prstGeom prst="rect">
            <a:avLst/>
          </a:prstGeom>
          <a:blipFill>
            <a:blip r:embed="rId11">
              <a:alphaModFix amt="71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p:cNvSpPr/>
          <p:nvPr/>
        </p:nvSpPr>
        <p:spPr>
          <a:xfrm>
            <a:off x="4519586" y="565247"/>
            <a:ext cx="3965688" cy="1131014"/>
          </a:xfrm>
          <a:prstGeom prst="rect">
            <a:avLst/>
          </a:prstGeom>
          <a:blipFill dpi="0" rotWithShape="1">
            <a:blip r:embed="rId12">
              <a:alphaModFix amt="80000"/>
              <a:extLst>
                <a:ext uri="{BEBA8EAE-BF5A-486C-A8C5-ECC9F3942E4B}">
                  <a14:imgProps xmlns:a14="http://schemas.microsoft.com/office/drawing/2010/main">
                    <a14:imgLayer r:embed="rId13">
                      <a14:imgEffect>
                        <a14:brightnessContrast bright="5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矩形 142"/>
          <p:cNvSpPr/>
          <p:nvPr/>
        </p:nvSpPr>
        <p:spPr>
          <a:xfrm>
            <a:off x="9764305" y="846952"/>
            <a:ext cx="5849645" cy="2013574"/>
          </a:xfrm>
          <a:prstGeom prst="rect">
            <a:avLst/>
          </a:prstGeom>
          <a:blipFill dpi="0" rotWithShape="1">
            <a:blip r:embed="rId6">
              <a:alphaModFix amt="5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308860" y="3739515"/>
            <a:ext cx="6542405" cy="953135"/>
          </a:xfrm>
          <a:prstGeom prst="rect">
            <a:avLst/>
          </a:prstGeom>
          <a:noFill/>
        </p:spPr>
        <p:txBody>
          <a:bodyPr wrap="square" rtlCol="0">
            <a:spAutoFit/>
          </a:bodyPr>
          <a:p>
            <a:pPr algn="ctr"/>
            <a:r>
              <a:rPr lang="en-US" altLang="zh-CN" sz="2800" b="1">
                <a:latin typeface="Times New Roman" panose="02020603050405020304" charset="0"/>
                <a:ea typeface="黑体" panose="02010609060101010101" charset="-122"/>
                <a:cs typeface="Times New Roman" panose="02020603050405020304" charset="0"/>
              </a:rPr>
              <a:t>2026</a:t>
            </a:r>
            <a:r>
              <a:rPr lang="zh-CN" altLang="en-US" sz="2800" b="1">
                <a:latin typeface="Times New Roman" panose="02020603050405020304" charset="0"/>
                <a:ea typeface="黑体" panose="02010609060101010101" charset="-122"/>
                <a:cs typeface="Times New Roman" panose="02020603050405020304" charset="0"/>
              </a:rPr>
              <a:t>年</a:t>
            </a:r>
            <a:r>
              <a:rPr lang="en-US" altLang="zh-CN" sz="2800" b="1">
                <a:latin typeface="Times New Roman" panose="02020603050405020304" charset="0"/>
                <a:ea typeface="黑体" panose="02010609060101010101" charset="-122"/>
                <a:cs typeface="Times New Roman" panose="02020603050405020304" charset="0"/>
              </a:rPr>
              <a:t>5</a:t>
            </a:r>
            <a:r>
              <a:rPr lang="zh-CN" altLang="en-US" sz="2800" b="1">
                <a:latin typeface="Times New Roman" panose="02020603050405020304" charset="0"/>
                <a:ea typeface="黑体" panose="02010609060101010101" charset="-122"/>
                <a:cs typeface="Times New Roman" panose="02020603050405020304" charset="0"/>
              </a:rPr>
              <a:t>月</a:t>
            </a:r>
            <a:r>
              <a:rPr lang="zh-CN" altLang="en-US" sz="2800" b="1">
                <a:latin typeface="黑体" panose="02010609060101010101" charset="-122"/>
                <a:ea typeface="黑体" panose="02010609060101010101" charset="-122"/>
                <a:cs typeface="黑体" panose="02010609060101010101" charset="-122"/>
              </a:rPr>
              <a:t>巴蜀中学高三适应性考试（九）</a:t>
            </a:r>
            <a:endParaRPr lang="zh-CN" altLang="en-US" sz="2800" b="1">
              <a:latin typeface="黑体" panose="02010609060101010101" charset="-122"/>
              <a:ea typeface="黑体" panose="02010609060101010101" charset="-122"/>
              <a:cs typeface="黑体" panose="02010609060101010101" charset="-122"/>
            </a:endParaRPr>
          </a:p>
          <a:p>
            <a:pPr algn="ctr"/>
            <a:r>
              <a:rPr lang="zh-CN" altLang="en-US" sz="2800" b="1">
                <a:latin typeface="黑体" panose="02010609060101010101" charset="-122"/>
                <a:ea typeface="黑体" panose="02010609060101010101" charset="-122"/>
                <a:cs typeface="黑体" panose="02010609060101010101" charset="-122"/>
              </a:rPr>
              <a:t>应用文分析讲评</a:t>
            </a:r>
            <a:endParaRPr lang="zh-CN" altLang="en-US" sz="2800" b="1">
              <a:latin typeface="黑体" panose="02010609060101010101" charset="-122"/>
              <a:ea typeface="黑体" panose="02010609060101010101" charset="-122"/>
              <a:cs typeface="黑体" panose="0201060906010101010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flipV="1">
            <a:off x="0" y="7905"/>
            <a:ext cx="12192000" cy="6858000"/>
          </a:xfrm>
          <a:prstGeom prst="rect">
            <a:avLst/>
          </a:prstGeom>
          <a:gradFill>
            <a:gsLst>
              <a:gs pos="0">
                <a:srgbClr val="FEF9F2"/>
              </a:gs>
              <a:gs pos="100000">
                <a:srgbClr val="F0F3F8"/>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38100" y="-19349"/>
            <a:ext cx="12192000" cy="6858000"/>
          </a:xfrm>
          <a:prstGeom prst="rect">
            <a:avLst/>
          </a:prstGeom>
          <a:blipFill dpi="0" rotWithShape="1">
            <a:blip r:embed="rId1">
              <a:alphaModFix amt="43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21" y="-384211"/>
            <a:ext cx="3422469" cy="2351314"/>
          </a:xfrm>
          <a:prstGeom prst="rect">
            <a:avLst/>
          </a:prstGeom>
          <a:blipFill dpi="0" rotWithShape="1">
            <a:blip r:embed="rId2">
              <a:alphaModFix amt="7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288245" y="1343115"/>
            <a:ext cx="4865655" cy="4847500"/>
          </a:xfrm>
          <a:prstGeom prst="rect">
            <a:avLst/>
          </a:prstGeom>
        </p:spPr>
      </p:pic>
      <p:sp>
        <p:nvSpPr>
          <p:cNvPr id="2" name="标题 1"/>
          <p:cNvSpPr>
            <a:spLocks noGrp="1"/>
          </p:cNvSpPr>
          <p:nvPr/>
        </p:nvSpPr>
        <p:spPr>
          <a:xfrm>
            <a:off x="695960" y="36000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0" kern="1200">
                <a:solidFill>
                  <a:srgbClr val="144249"/>
                </a:solidFill>
                <a:latin typeface="汉仪书宋二简" panose="02010600000101010101" charset="-122"/>
                <a:ea typeface="汉仪润圆-65简" panose="00020600040101010101" charset="-122"/>
                <a:cs typeface="+mn-ea"/>
              </a:defRPr>
            </a:lvl1pPr>
          </a:lstStyle>
          <a:p>
            <a:r>
              <a:rPr lang="zh-CN" altLang="en-US" b="1">
                <a:solidFill>
                  <a:schemeClr val="tx1"/>
                </a:solidFill>
                <a:latin typeface="微软雅黑" panose="020B0503020204020204" charset="-122"/>
                <a:ea typeface="微软雅黑" panose="020B0503020204020204" charset="-122"/>
              </a:rPr>
              <a:t>官方范文</a:t>
            </a:r>
            <a:endParaRPr lang="zh-CN" altLang="en-US" b="1">
              <a:solidFill>
                <a:schemeClr val="tx1"/>
              </a:solidFill>
              <a:latin typeface="微软雅黑" panose="020B0503020204020204" charset="-122"/>
              <a:ea typeface="微软雅黑" panose="020B0503020204020204" charset="-122"/>
            </a:endParaRPr>
          </a:p>
        </p:txBody>
      </p:sp>
      <p:sp>
        <p:nvSpPr>
          <p:cNvPr id="5" name="文本框 4"/>
          <p:cNvSpPr txBox="1"/>
          <p:nvPr/>
        </p:nvSpPr>
        <p:spPr>
          <a:xfrm>
            <a:off x="734695" y="1256665"/>
            <a:ext cx="6553200" cy="5507990"/>
          </a:xfrm>
          <a:prstGeom prst="rect">
            <a:avLst/>
          </a:prstGeom>
          <a:noFill/>
        </p:spPr>
        <p:txBody>
          <a:bodyPr wrap="square" rtlCol="0">
            <a:spAutoFit/>
          </a:bodyPr>
          <a:p>
            <a:pPr algn="ctr">
              <a:lnSpc>
                <a:spcPct val="110000"/>
              </a:lnSpc>
            </a:pPr>
            <a:r>
              <a:rPr lang="en-US" altLang="zh-CN" sz="2000" b="1">
                <a:latin typeface="Times New Roman" panose="02020603050405020304" charset="0"/>
                <a:cs typeface="Times New Roman" panose="02020603050405020304" charset="0"/>
              </a:rPr>
              <a:t>Adding Chinese Elegance to the Corridor</a:t>
            </a:r>
            <a:endParaRPr lang="en-US" altLang="zh-CN" sz="2000" b="1">
              <a:latin typeface="Times New Roman" panose="02020603050405020304" charset="0"/>
              <a:cs typeface="Times New Roman" panose="02020603050405020304" charset="0"/>
            </a:endParaRPr>
          </a:p>
          <a:p>
            <a:pPr indent="457200">
              <a:lnSpc>
                <a:spcPct val="110000"/>
              </a:lnSpc>
            </a:pPr>
            <a:r>
              <a:rPr lang="en-US" altLang="zh-CN" sz="2000">
                <a:latin typeface="Times New Roman" panose="02020603050405020304" charset="0"/>
                <a:cs typeface="Times New Roman" panose="02020603050405020304" charset="0"/>
              </a:rPr>
              <a:t>I would like to suggest adding paper-cutting, poetry and traditional patterns to the culture corridor.</a:t>
            </a:r>
            <a:endParaRPr lang="en-US" altLang="zh-CN" sz="2000">
              <a:latin typeface="Times New Roman" panose="02020603050405020304" charset="0"/>
              <a:cs typeface="Times New Roman" panose="02020603050405020304" charset="0"/>
            </a:endParaRPr>
          </a:p>
          <a:p>
            <a:pPr indent="457200">
              <a:lnSpc>
                <a:spcPct val="110000"/>
              </a:lnSpc>
            </a:pPr>
            <a:r>
              <a:rPr lang="en-US" altLang="zh-CN" sz="2000">
                <a:latin typeface="Times New Roman" panose="02020603050405020304" charset="0"/>
                <a:cs typeface="Times New Roman" panose="02020603050405020304" charset="0"/>
              </a:rPr>
              <a:t>At the entrance, we can set up a paper-cutting display, with red works showing flowers, animals and scenes from festivals. Their bright color will quickly catch the exchange students' attention. Along one side of the corridor, short lines from classic Chinese poems can be written in both Chinese and English, so visitors can enjoy the beauty of the language without feeling lost. On the other side, we can use traditional cloud and wave patterns as background designs, making the corridor look elegant and connected. </a:t>
            </a:r>
            <a:endParaRPr lang="en-US" altLang="zh-CN" sz="2000">
              <a:latin typeface="Times New Roman" panose="02020603050405020304" charset="0"/>
              <a:cs typeface="Times New Roman" panose="02020603050405020304" charset="0"/>
            </a:endParaRPr>
          </a:p>
          <a:p>
            <a:pPr indent="457200">
              <a:lnSpc>
                <a:spcPct val="110000"/>
              </a:lnSpc>
            </a:pPr>
            <a:r>
              <a:rPr lang="en-US" altLang="zh-CN" sz="2000">
                <a:latin typeface="Times New Roman" panose="02020603050405020304" charset="0"/>
                <a:cs typeface="Times New Roman" panose="02020603050405020304" charset="0"/>
              </a:rPr>
              <a:t>With these elements, the corridor will not be just a decorated space, but a small cultural journey. It will allow students from different backgrounds to experience Chinese culture in a clear, lively and memorable way.</a:t>
            </a:r>
            <a:endParaRPr lang="en-US" altLang="zh-CN" sz="2000">
              <a:latin typeface="Times New Roman" panose="02020603050405020304" charset="0"/>
              <a:cs typeface="Times New Roman" panose="0202060305040502030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60" y="360000"/>
            <a:ext cx="10800000" cy="720000"/>
          </a:xfrm>
        </p:spPr>
        <p:txBody>
          <a:bodyPr/>
          <a:p>
            <a:r>
              <a:rPr lang="en-US" altLang="zh-CN" sz="3600" b="1">
                <a:latin typeface="Times New Roman" panose="02020603050405020304" charset="0"/>
                <a:cs typeface="Times New Roman" panose="02020603050405020304" charset="0"/>
              </a:rPr>
              <a:t>Relevant Writing Task</a:t>
            </a:r>
            <a:endParaRPr lang="en-US" altLang="zh-CN" sz="3600" b="1">
              <a:latin typeface="Times New Roman" panose="02020603050405020304" charset="0"/>
              <a:cs typeface="Times New Roman" panose="02020603050405020304" charset="0"/>
            </a:endParaRPr>
          </a:p>
        </p:txBody>
      </p:sp>
      <p:sp>
        <p:nvSpPr>
          <p:cNvPr id="5" name="文本框 4"/>
          <p:cNvSpPr txBox="1"/>
          <p:nvPr/>
        </p:nvSpPr>
        <p:spPr>
          <a:xfrm>
            <a:off x="658495" y="1473200"/>
            <a:ext cx="10640695" cy="3707765"/>
          </a:xfrm>
          <a:prstGeom prst="rect">
            <a:avLst/>
          </a:prstGeom>
          <a:noFill/>
        </p:spPr>
        <p:txBody>
          <a:bodyPr wrap="square" rtlCol="0">
            <a:spAutoFit/>
          </a:bodyPr>
          <a:p>
            <a:pPr indent="457200">
              <a:lnSpc>
                <a:spcPct val="140000"/>
              </a:lnSpc>
            </a:pPr>
            <a:r>
              <a:rPr lang="zh-CN" altLang="en-US" sz="2800">
                <a:solidFill>
                  <a:schemeClr val="tx1"/>
                </a:solidFill>
                <a:latin typeface="华文中宋" panose="02010600040101010101" charset="-122"/>
                <a:ea typeface="华文中宋" panose="02010600040101010101" charset="-122"/>
                <a:cs typeface="华文中宋" panose="02010600040101010101" charset="-122"/>
              </a:rPr>
              <a:t>假定你是李华，你发现学校英文报的</a:t>
            </a:r>
            <a:r>
              <a:rPr lang="en-US" altLang="zh-CN" sz="2800">
                <a:solidFill>
                  <a:schemeClr val="tx1"/>
                </a:solidFill>
                <a:latin typeface="华文中宋" panose="02010600040101010101" charset="-122"/>
                <a:ea typeface="华文中宋" panose="02010600040101010101" charset="-122"/>
                <a:cs typeface="华文中宋" panose="02010600040101010101" charset="-122"/>
              </a:rPr>
              <a:t>Cultural Corner </a:t>
            </a:r>
            <a:r>
              <a:rPr lang="zh-CN" altLang="en-US" sz="2800">
                <a:solidFill>
                  <a:schemeClr val="tx1"/>
                </a:solidFill>
                <a:latin typeface="华文中宋" panose="02010600040101010101" charset="-122"/>
                <a:ea typeface="华文中宋" panose="02010600040101010101" charset="-122"/>
                <a:cs typeface="华文中宋" panose="02010600040101010101" charset="-122"/>
              </a:rPr>
              <a:t>栏目内容多以西方文化为主。请给栏目主编写封邮件，建议增设一个介绍中国优秀传统文化的板块。内容包括：</a:t>
            </a:r>
            <a:endParaRPr lang="zh-CN" altLang="en-US" sz="2800">
              <a:solidFill>
                <a:schemeClr val="tx1"/>
              </a:solidFill>
              <a:latin typeface="华文中宋" panose="02010600040101010101" charset="-122"/>
              <a:ea typeface="华文中宋" panose="02010600040101010101" charset="-122"/>
              <a:cs typeface="华文中宋" panose="02010600040101010101" charset="-122"/>
            </a:endParaRPr>
          </a:p>
          <a:p>
            <a:pPr>
              <a:lnSpc>
                <a:spcPct val="140000"/>
              </a:lnSpc>
            </a:pPr>
            <a:endParaRPr lang="zh-CN" altLang="en-US" sz="2800">
              <a:solidFill>
                <a:schemeClr val="tx1"/>
              </a:solidFill>
              <a:latin typeface="华文中宋" panose="02010600040101010101" charset="-122"/>
              <a:ea typeface="华文中宋" panose="02010600040101010101" charset="-122"/>
              <a:cs typeface="华文中宋" panose="02010600040101010101" charset="-122"/>
            </a:endParaRPr>
          </a:p>
          <a:p>
            <a:pPr>
              <a:lnSpc>
                <a:spcPct val="140000"/>
              </a:lnSpc>
            </a:pPr>
            <a:r>
              <a:rPr lang="zh-CN" altLang="en-US" sz="2800">
                <a:solidFill>
                  <a:schemeClr val="tx1"/>
                </a:solidFill>
                <a:latin typeface="华文中宋" panose="02010600040101010101" charset="-122"/>
                <a:ea typeface="华文中宋" panose="02010600040101010101" charset="-122"/>
                <a:cs typeface="华文中宋" panose="02010600040101010101" charset="-122"/>
              </a:rPr>
              <a:t>1.推荐主题；</a:t>
            </a:r>
            <a:endParaRPr lang="zh-CN" altLang="en-US" sz="2800">
              <a:solidFill>
                <a:schemeClr val="tx1"/>
              </a:solidFill>
              <a:latin typeface="华文中宋" panose="02010600040101010101" charset="-122"/>
              <a:ea typeface="华文中宋" panose="02010600040101010101" charset="-122"/>
              <a:cs typeface="华文中宋" panose="02010600040101010101" charset="-122"/>
            </a:endParaRPr>
          </a:p>
          <a:p>
            <a:pPr>
              <a:lnSpc>
                <a:spcPct val="140000"/>
              </a:lnSpc>
            </a:pPr>
            <a:r>
              <a:rPr lang="en-US" altLang="zh-CN" sz="2800">
                <a:solidFill>
                  <a:schemeClr val="tx1"/>
                </a:solidFill>
                <a:latin typeface="华文中宋" panose="02010600040101010101" charset="-122"/>
                <a:ea typeface="华文中宋" panose="02010600040101010101" charset="-122"/>
                <a:cs typeface="华文中宋" panose="02010600040101010101" charset="-122"/>
              </a:rPr>
              <a:t>2. </a:t>
            </a:r>
            <a:r>
              <a:rPr lang="zh-CN" altLang="en-US" sz="2800">
                <a:solidFill>
                  <a:schemeClr val="tx1"/>
                </a:solidFill>
                <a:highlight>
                  <a:srgbClr val="FFFF00"/>
                </a:highlight>
                <a:latin typeface="华文中宋" panose="02010600040101010101" charset="-122"/>
                <a:ea typeface="华文中宋" panose="02010600040101010101" charset="-122"/>
                <a:cs typeface="华文中宋" panose="02010600040101010101" charset="-122"/>
              </a:rPr>
              <a:t>说明理由</a:t>
            </a:r>
            <a:r>
              <a:rPr lang="zh-CN" altLang="en-US" sz="2800">
                <a:solidFill>
                  <a:schemeClr val="tx1"/>
                </a:solidFill>
                <a:latin typeface="华文中宋" panose="02010600040101010101" charset="-122"/>
                <a:ea typeface="华文中宋" panose="02010600040101010101" charset="-122"/>
                <a:cs typeface="华文中宋" panose="02010600040101010101" charset="-122"/>
              </a:rPr>
              <a:t>。</a:t>
            </a:r>
            <a:endParaRPr lang="zh-CN" altLang="en-US" sz="2800">
              <a:solidFill>
                <a:schemeClr val="tx1"/>
              </a:solidFill>
              <a:latin typeface="华文中宋" panose="02010600040101010101" charset="-122"/>
              <a:ea typeface="华文中宋" panose="02010600040101010101" charset="-122"/>
              <a:cs typeface="华文中宋" panose="02010600040101010101" charset="-122"/>
            </a:endParaRPr>
          </a:p>
        </p:txBody>
      </p:sp>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87400" y="981075"/>
            <a:ext cx="10616565" cy="5269230"/>
          </a:xfrm>
          <a:prstGeom prst="rect">
            <a:avLst/>
          </a:prstGeom>
          <a:noFill/>
        </p:spPr>
        <p:txBody>
          <a:bodyPr wrap="square" rtlCol="0" anchor="t">
            <a:spAutoFit/>
          </a:bodyPr>
          <a:p>
            <a:pPr marL="285750" indent="-285750">
              <a:lnSpc>
                <a:spcPct val="110000"/>
              </a:lnSpc>
              <a:buFont typeface="Wingdings" panose="05000000000000000000" charset="0"/>
              <a:buChar char="n"/>
            </a:pPr>
            <a:r>
              <a:rPr lang="en-US" altLang="zh-CN">
                <a:latin typeface="Times New Roman" panose="02020603050405020304" charset="0"/>
                <a:cs typeface="Times New Roman" panose="02020603050405020304" charset="0"/>
              </a:rPr>
              <a:t>A dedicated space for Chinese culture would expose readers to the richness of our own heritage, not just foreign cultures.</a:t>
            </a:r>
            <a:endParaRPr lang="en-US" altLang="zh-CN">
              <a:latin typeface="Times New Roman" panose="02020603050405020304" charset="0"/>
              <a:cs typeface="Times New Roman" panose="02020603050405020304" charset="0"/>
            </a:endParaRPr>
          </a:p>
          <a:p>
            <a:pPr indent="457200">
              <a:lnSpc>
                <a:spcPct val="110000"/>
              </a:lnSpc>
              <a:buFont typeface="Wingdings" panose="05000000000000000000" charset="0"/>
              <a:buNone/>
            </a:pPr>
            <a:r>
              <a:rPr lang="zh-CN" altLang="en-US">
                <a:latin typeface="Times New Roman" panose="02020603050405020304" charset="0"/>
                <a:cs typeface="Times New Roman" panose="02020603050405020304" charset="0"/>
              </a:rPr>
              <a:t>一个专门介绍中国文化的专栏可以让读者了解我们自己丰富的文化遗产，而不仅仅是外国文化。</a:t>
            </a:r>
            <a:endParaRPr lang="zh-CN" altLang="en-US">
              <a:latin typeface="Times New Roman" panose="02020603050405020304" charset="0"/>
              <a:cs typeface="Times New Roman" panose="02020603050405020304" charset="0"/>
            </a:endParaRPr>
          </a:p>
          <a:p>
            <a:pPr marL="285750" indent="-285750">
              <a:lnSpc>
                <a:spcPct val="110000"/>
              </a:lnSpc>
              <a:buFont typeface="Wingdings" panose="05000000000000000000" charset="0"/>
              <a:buChar char="n"/>
            </a:pPr>
            <a:r>
              <a:rPr lang="en-US" altLang="zh-CN">
                <a:latin typeface="Times New Roman" panose="02020603050405020304" charset="0"/>
                <a:cs typeface="Times New Roman" panose="02020603050405020304" charset="0"/>
              </a:rPr>
              <a:t>Traditional Chinese values like filial piety, harmony, and respect for education can inspire students in their daily lives.	</a:t>
            </a:r>
            <a:endParaRPr lang="en-US" altLang="zh-CN">
              <a:latin typeface="Times New Roman" panose="02020603050405020304" charset="0"/>
              <a:cs typeface="Times New Roman" panose="02020603050405020304" charset="0"/>
            </a:endParaRPr>
          </a:p>
          <a:p>
            <a:pPr indent="457200">
              <a:lnSpc>
                <a:spcPct val="110000"/>
              </a:lnSpc>
              <a:buFont typeface="Wingdings" panose="05000000000000000000" charset="0"/>
              <a:buNone/>
            </a:pPr>
            <a:r>
              <a:rPr lang="zh-CN" altLang="en-US">
                <a:latin typeface="Times New Roman" panose="02020603050405020304" charset="0"/>
                <a:cs typeface="Times New Roman" panose="02020603050405020304" charset="0"/>
              </a:rPr>
              <a:t>孝道、和谐、尊师重教等中国传统价值观可以在日常生活中激励学生。</a:t>
            </a:r>
            <a:endParaRPr lang="zh-CN" altLang="en-US">
              <a:latin typeface="Times New Roman" panose="02020603050405020304" charset="0"/>
              <a:cs typeface="Times New Roman" panose="02020603050405020304" charset="0"/>
            </a:endParaRPr>
          </a:p>
          <a:p>
            <a:pPr marL="285750" indent="-285750">
              <a:lnSpc>
                <a:spcPct val="110000"/>
              </a:lnSpc>
              <a:buFont typeface="Wingdings" panose="05000000000000000000" charset="0"/>
              <a:buChar char="n"/>
            </a:pPr>
            <a:r>
              <a:rPr lang="en-US" altLang="zh-CN">
                <a:latin typeface="Times New Roman" panose="02020603050405020304" charset="0"/>
                <a:cs typeface="Times New Roman" panose="02020603050405020304" charset="0"/>
              </a:rPr>
              <a:t>Learning about ancient philosophers like Confucius and Laozi helps us appreciate the wisdom that has shaped our society for thousands of years.	</a:t>
            </a:r>
            <a:endParaRPr lang="en-US" altLang="zh-CN">
              <a:latin typeface="Times New Roman" panose="02020603050405020304" charset="0"/>
              <a:cs typeface="Times New Roman" panose="02020603050405020304" charset="0"/>
            </a:endParaRPr>
          </a:p>
          <a:p>
            <a:pPr indent="457200">
              <a:lnSpc>
                <a:spcPct val="110000"/>
              </a:lnSpc>
              <a:buFont typeface="Wingdings" panose="05000000000000000000" charset="0"/>
              <a:buNone/>
            </a:pPr>
            <a:r>
              <a:rPr lang="zh-CN" altLang="en-US">
                <a:latin typeface="Times New Roman" panose="02020603050405020304" charset="0"/>
                <a:cs typeface="Times New Roman" panose="02020603050405020304" charset="0"/>
              </a:rPr>
              <a:t>了解孔子、老子等古代哲人，有助于我们欣赏数千年来塑造我们社会的智慧。</a:t>
            </a:r>
            <a:endParaRPr lang="zh-CN" altLang="en-US">
              <a:latin typeface="Times New Roman" panose="02020603050405020304" charset="0"/>
              <a:cs typeface="Times New Roman" panose="02020603050405020304" charset="0"/>
            </a:endParaRPr>
          </a:p>
          <a:p>
            <a:pPr marL="285750" indent="-285750">
              <a:lnSpc>
                <a:spcPct val="110000"/>
              </a:lnSpc>
              <a:buFont typeface="Wingdings" panose="05000000000000000000" charset="0"/>
              <a:buChar char="n"/>
            </a:pPr>
            <a:r>
              <a:rPr lang="en-US" altLang="zh-CN">
                <a:latin typeface="Times New Roman" panose="02020603050405020304" charset="0"/>
                <a:cs typeface="Times New Roman" panose="02020603050405020304" charset="0"/>
              </a:rPr>
              <a:t>This column could also serve as a bridge for cultural exchange — Chinese students can learn to present their own culture in English, while international students get an authentic glimpse.</a:t>
            </a:r>
            <a:endParaRPr lang="en-US" altLang="zh-CN">
              <a:latin typeface="Times New Roman" panose="02020603050405020304" charset="0"/>
              <a:cs typeface="Times New Roman" panose="02020603050405020304" charset="0"/>
            </a:endParaRPr>
          </a:p>
          <a:p>
            <a:pPr indent="457200">
              <a:lnSpc>
                <a:spcPct val="110000"/>
              </a:lnSpc>
              <a:buFont typeface="Wingdings" panose="05000000000000000000" charset="0"/>
              <a:buNone/>
            </a:pPr>
            <a:r>
              <a:rPr lang="zh-CN" altLang="en-US">
                <a:latin typeface="Times New Roman" panose="02020603050405020304" charset="0"/>
                <a:cs typeface="Times New Roman" panose="02020603050405020304" charset="0"/>
              </a:rPr>
              <a:t>这个专栏也可以成为文化交流的桥梁——中国学生可以学习用英语介绍自己的文化，而国际学生可以获得真实的了解。</a:t>
            </a:r>
            <a:endParaRPr lang="zh-CN" altLang="en-US">
              <a:latin typeface="Times New Roman" panose="02020603050405020304" charset="0"/>
              <a:cs typeface="Times New Roman" panose="02020603050405020304" charset="0"/>
            </a:endParaRPr>
          </a:p>
          <a:p>
            <a:pPr marL="285750" indent="-285750">
              <a:lnSpc>
                <a:spcPct val="110000"/>
              </a:lnSpc>
              <a:buFont typeface="Wingdings" panose="05000000000000000000" charset="0"/>
              <a:buChar char="n"/>
            </a:pPr>
            <a:r>
              <a:rPr lang="en-US" altLang="zh-CN">
                <a:latin typeface="Times New Roman" panose="02020603050405020304" charset="0"/>
                <a:cs typeface="Times New Roman" panose="02020603050405020304" charset="0"/>
              </a:rPr>
              <a:t>In an era of globalization, knowing how to share our own culture is just as important as learning about other</a:t>
            </a:r>
            <a:r>
              <a:rPr lang="zh-CN" altLang="en-US">
                <a:latin typeface="Times New Roman" panose="02020603050405020304" charset="0"/>
                <a:cs typeface="Times New Roman" panose="02020603050405020304" charset="0"/>
              </a:rPr>
              <a:t>在全球化的时代，懂得分享自己的文化与学习他人文化同样重要。</a:t>
            </a:r>
            <a:endParaRPr lang="zh-CN" altLang="en-US">
              <a:latin typeface="Times New Roman" panose="02020603050405020304" charset="0"/>
              <a:cs typeface="Times New Roman" panose="02020603050405020304" charset="0"/>
            </a:endParaRPr>
          </a:p>
          <a:p>
            <a:pPr marL="285750" indent="-285750">
              <a:lnSpc>
                <a:spcPct val="110000"/>
              </a:lnSpc>
              <a:buFont typeface="Wingdings" panose="05000000000000000000" charset="0"/>
              <a:buChar char="n"/>
            </a:pPr>
            <a:r>
              <a:rPr lang="en-US" altLang="zh-CN">
                <a:latin typeface="Times New Roman" panose="02020603050405020304" charset="0"/>
                <a:cs typeface="Times New Roman" panose="02020603050405020304" charset="0"/>
              </a:rPr>
              <a:t>Our school encourages cultural confidence. A Chinese culture column would be a direct response to that call.</a:t>
            </a:r>
            <a:r>
              <a:rPr lang="zh-CN" altLang="en-US">
                <a:latin typeface="Times New Roman" panose="02020603050405020304" charset="0"/>
                <a:cs typeface="Times New Roman" panose="02020603050405020304" charset="0"/>
              </a:rPr>
              <a:t>我们学校鼓励文化自信。一个中国传统文化专栏正是对这一号召的积极响应。</a:t>
            </a:r>
            <a:endParaRPr lang="zh-CN" altLang="en-US">
              <a:latin typeface="Times New Roman" panose="02020603050405020304" charset="0"/>
              <a:cs typeface="Times New Roman" panose="02020603050405020304" charset="0"/>
            </a:endParaRPr>
          </a:p>
        </p:txBody>
      </p:sp>
      <p:sp>
        <p:nvSpPr>
          <p:cNvPr id="4" name="文本框 3"/>
          <p:cNvSpPr txBox="1"/>
          <p:nvPr/>
        </p:nvSpPr>
        <p:spPr>
          <a:xfrm>
            <a:off x="633095" y="459105"/>
            <a:ext cx="8082915" cy="521970"/>
          </a:xfrm>
          <a:prstGeom prst="rect">
            <a:avLst/>
          </a:prstGeom>
          <a:noFill/>
        </p:spPr>
        <p:txBody>
          <a:bodyPr wrap="square" rtlCol="0" anchor="t">
            <a:spAutoFit/>
          </a:bodyPr>
          <a:p>
            <a:pPr algn="l">
              <a:buClrTx/>
              <a:buSzTx/>
              <a:buFontTx/>
            </a:pPr>
            <a:r>
              <a:rPr lang="zh-CN" altLang="en-US" sz="2800" b="1">
                <a:latin typeface="等线" panose="02010600030101010101" charset="-122"/>
                <a:ea typeface="等线" panose="02010600030101010101" charset="-122"/>
                <a:cs typeface="等线" panose="02010600030101010101" charset="-122"/>
              </a:rPr>
              <a:t>【写作语料】说明增设中国传统文化板块的理由</a:t>
            </a:r>
            <a:endParaRPr lang="zh-CN" altLang="en-US" sz="2800" b="1">
              <a:latin typeface="等线" panose="02010600030101010101" charset="-122"/>
              <a:ea typeface="等线" panose="02010600030101010101" charset="-122"/>
              <a:cs typeface="等线" panose="02010600030101010101"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C:/Users/kingsoft/AppData/Local/Temp/fig2wpp/@pic_Mask group-2034&amp;9608.png"/>
          <p:cNvPicPr>
            <a:picLocks noChangeAspect="1"/>
          </p:cNvPicPr>
          <p:nvPr>
            <p:custDataLst>
              <p:tags r:id="rId1"/>
            </p:custDataLst>
          </p:nvPr>
        </p:nvPicPr>
        <p:blipFill>
          <a:blip r:embed="rId2" r:link="rId3"/>
          <a:srcRect r="30388"/>
          <a:stretch>
            <a:fillRect/>
          </a:stretch>
        </p:blipFill>
        <p:spPr>
          <a:xfrm>
            <a:off x="0" y="0"/>
            <a:ext cx="6702552" cy="6858000"/>
          </a:xfrm>
          <a:custGeom>
            <a:avLst/>
            <a:gdLst/>
            <a:ahLst/>
            <a:cxnLst>
              <a:cxn ang="3">
                <a:pos x="hc" y="t"/>
              </a:cxn>
              <a:cxn ang="cd2">
                <a:pos x="l" y="vc"/>
              </a:cxn>
              <a:cxn ang="cd4">
                <a:pos x="hc" y="b"/>
              </a:cxn>
              <a:cxn ang="0">
                <a:pos x="r" y="vc"/>
              </a:cxn>
            </a:cxnLst>
            <a:rect l="l" t="t" r="r" b="b"/>
            <a:pathLst>
              <a:path w="10555" h="10800">
                <a:moveTo>
                  <a:pt x="0" y="0"/>
                </a:moveTo>
                <a:lnTo>
                  <a:pt x="10555" y="0"/>
                </a:lnTo>
                <a:lnTo>
                  <a:pt x="4090" y="10800"/>
                </a:lnTo>
                <a:lnTo>
                  <a:pt x="0" y="10800"/>
                </a:lnTo>
                <a:lnTo>
                  <a:pt x="0" y="0"/>
                </a:lnTo>
                <a:close/>
              </a:path>
            </a:pathLst>
          </a:custGeom>
          <a:solidFill>
            <a:schemeClr val="lt1"/>
          </a:solidFill>
        </p:spPr>
      </p:pic>
      <p:sp>
        <p:nvSpPr>
          <p:cNvPr id="20" name="Rectangle 41743_#color_$accent1_$accent2-2034&amp;9611"/>
          <p:cNvSpPr/>
          <p:nvPr>
            <p:custDataLst>
              <p:tags r:id="rId4"/>
            </p:custDataLst>
          </p:nvPr>
        </p:nvSpPr>
        <p:spPr>
          <a:xfrm>
            <a:off x="1965960" y="630936"/>
            <a:ext cx="5413248" cy="1143000"/>
          </a:xfrm>
          <a:custGeom>
            <a:avLst/>
            <a:gdLst/>
            <a:ahLst/>
            <a:cxnLst/>
            <a:rect l="l" t="t" r="r" b="b"/>
            <a:pathLst>
              <a:path w="5413248" h="1143000">
                <a:moveTo>
                  <a:pt x="704088" y="45720"/>
                </a:moveTo>
                <a:cubicBezTo>
                  <a:pt x="722376" y="18288"/>
                  <a:pt x="758952" y="0"/>
                  <a:pt x="795528" y="0"/>
                </a:cubicBezTo>
                <a:lnTo>
                  <a:pt x="5312664" y="0"/>
                </a:lnTo>
                <a:cubicBezTo>
                  <a:pt x="5358384" y="0"/>
                  <a:pt x="5376672" y="45720"/>
                  <a:pt x="5358384" y="82296"/>
                </a:cubicBezTo>
                <a:lnTo>
                  <a:pt x="4663440" y="1097280"/>
                </a:lnTo>
                <a:cubicBezTo>
                  <a:pt x="4645152" y="1124712"/>
                  <a:pt x="4617720" y="1143000"/>
                  <a:pt x="4581144" y="1143000"/>
                </a:cubicBezTo>
                <a:lnTo>
                  <a:pt x="91440" y="1143000"/>
                </a:lnTo>
                <a:cubicBezTo>
                  <a:pt x="54864" y="1143000"/>
                  <a:pt x="27432" y="1097280"/>
                  <a:pt x="54864" y="1060704"/>
                </a:cubicBezTo>
                <a:lnTo>
                  <a:pt x="704088" y="45720"/>
                </a:lnTo>
              </a:path>
            </a:pathLst>
          </a:custGeom>
          <a:gradFill>
            <a:gsLst>
              <a:gs pos="0">
                <a:schemeClr val="accent2">
                  <a:alpha val="100000"/>
                </a:schemeClr>
              </a:gs>
              <a:gs pos="100000">
                <a:schemeClr val="accent1">
                  <a:alpha val="100000"/>
                </a:schemeClr>
              </a:gs>
            </a:gsLst>
            <a:lin ang="10325891" scaled="0"/>
          </a:gradFill>
          <a:ln w="25400">
            <a:noFill/>
          </a:ln>
          <a:effectLst>
            <a:outerShdw blurRad="254000" dist="50800" dir="5399997" algn="ctr" rotWithShape="0">
              <a:schemeClr val="accent1">
                <a:alpha val="25000"/>
              </a:schemeClr>
            </a:outerShdw>
          </a:effectLst>
          <a:extLst>
            <a:ext uri="{91240B29-F687-4F45-9708-019B960494DF}">
              <a14:hiddenLine xmlns:a14="http://schemas.microsoft.com/office/drawing/2010/main" w="25400">
                <a:solidFill>
                  <a:srgbClr val="000000"/>
                </a:solidFill>
              </a14:hiddenLine>
            </a:ext>
          </a:extLst>
        </p:spPr>
        <p:style>
          <a:lnRef idx="2">
            <a:schemeClr val="accent1">
              <a:lumMod val="75000"/>
            </a:schemeClr>
          </a:lnRef>
          <a:fillRef idx="1">
            <a:schemeClr val="accent1"/>
          </a:fillRef>
          <a:effectRef idx="0">
            <a:srgbClr val="FFFFFF"/>
          </a:effectRef>
          <a:fontRef idx="minor">
            <a:schemeClr val="lt1"/>
          </a:fontRef>
        </p:style>
        <p:txBody>
          <a:bodyPr/>
          <a:lstStyle/>
          <a:p>
            <a:endParaRPr lang="zh-CN" altLang="en-US"/>
          </a:p>
        </p:txBody>
      </p:sp>
      <p:sp>
        <p:nvSpPr>
          <p:cNvPr id="11" name="#项图片_#color-2034&amp;9614"/>
          <p:cNvSpPr/>
          <p:nvPr>
            <p:custDataLst>
              <p:tags r:id="rId5"/>
            </p:custDataLst>
          </p:nvPr>
        </p:nvSpPr>
        <p:spPr>
          <a:xfrm>
            <a:off x="6189160" y="2176272"/>
            <a:ext cx="5029200" cy="676656"/>
          </a:xfrm>
          <a:custGeom>
            <a:avLst/>
            <a:gdLst/>
            <a:ahLst/>
            <a:cxnLst/>
            <a:rect l="l" t="t" r="r" b="b"/>
            <a:pathLst>
              <a:path w="5029200" h="676656">
                <a:moveTo>
                  <a:pt x="393192" y="45720"/>
                </a:moveTo>
                <a:cubicBezTo>
                  <a:pt x="411480" y="18288"/>
                  <a:pt x="438912" y="0"/>
                  <a:pt x="475488" y="0"/>
                </a:cubicBezTo>
                <a:lnTo>
                  <a:pt x="4937760" y="0"/>
                </a:lnTo>
                <a:cubicBezTo>
                  <a:pt x="4974336" y="0"/>
                  <a:pt x="5001768" y="45720"/>
                  <a:pt x="4974336" y="82296"/>
                </a:cubicBezTo>
                <a:lnTo>
                  <a:pt x="4617720" y="630936"/>
                </a:lnTo>
                <a:cubicBezTo>
                  <a:pt x="4599432" y="658368"/>
                  <a:pt x="4562856" y="676656"/>
                  <a:pt x="4526280" y="676656"/>
                </a:cubicBezTo>
                <a:lnTo>
                  <a:pt x="91440" y="676656"/>
                </a:lnTo>
                <a:cubicBezTo>
                  <a:pt x="54864" y="676656"/>
                  <a:pt x="27432" y="630936"/>
                  <a:pt x="45720" y="594360"/>
                </a:cubicBezTo>
                <a:lnTo>
                  <a:pt x="393192" y="45720"/>
                </a:lnTo>
              </a:path>
            </a:pathLst>
          </a:custGeom>
          <a:solidFill>
            <a:schemeClr val="accent1">
              <a:alpha val="20000"/>
            </a:schemeClr>
          </a:solidFill>
          <a:effectLst>
            <a:outerShdw blurRad="254000" dist="50800" dir="5399999" algn="bl" rotWithShape="0">
              <a:schemeClr val="accent1">
                <a:alpha val="25000"/>
              </a:schemeClr>
            </a:outerShdw>
          </a:effectLst>
        </p:spPr>
        <p:txBody>
          <a:bodyPr/>
          <a:lstStyle/>
          <a:p>
            <a:endParaRPr lang="zh-CN" altLang="en-US"/>
          </a:p>
        </p:txBody>
      </p:sp>
      <p:sp>
        <p:nvSpPr>
          <p:cNvPr id="4" name="标题"/>
          <p:cNvSpPr>
            <a:spLocks noGrp="1"/>
          </p:cNvSpPr>
          <p:nvPr>
            <p:ph type="title"/>
            <p:custDataLst>
              <p:tags r:id="rId6"/>
            </p:custDataLst>
          </p:nvPr>
        </p:nvSpPr>
        <p:spPr>
          <a:xfrm>
            <a:off x="3441277" y="525526"/>
            <a:ext cx="2880000" cy="1143000"/>
          </a:xfrm>
        </p:spPr>
        <p:txBody>
          <a:bodyPr wrap="square">
            <a:normAutofit/>
          </a:bodyPr>
          <a:lstStyle/>
          <a:p>
            <a:r>
              <a:rPr lang="zh-CN" altLang="en-US" dirty="0">
                <a:latin typeface="华文楷体" panose="02010600040101010101" charset="-122"/>
                <a:ea typeface="华文楷体" panose="02010600040101010101" charset="-122"/>
              </a:rPr>
              <a:t>目录</a:t>
            </a:r>
            <a:endParaRPr lang="zh-CN" altLang="en-US" dirty="0">
              <a:latin typeface="华文楷体" panose="02010600040101010101" charset="-122"/>
              <a:ea typeface="华文楷体" panose="02010600040101010101" charset="-122"/>
            </a:endParaRPr>
          </a:p>
        </p:txBody>
      </p:sp>
      <p:sp>
        <p:nvSpPr>
          <p:cNvPr id="7" name="项标题"/>
          <p:cNvSpPr txBox="1"/>
          <p:nvPr>
            <p:custDataLst>
              <p:tags r:id="rId7"/>
            </p:custDataLst>
          </p:nvPr>
        </p:nvSpPr>
        <p:spPr>
          <a:xfrm>
            <a:off x="7660016" y="2262600"/>
            <a:ext cx="3307404" cy="504000"/>
          </a:xfrm>
          <a:prstGeom prst="rect">
            <a:avLst/>
          </a:prstGeom>
          <a:noFill/>
        </p:spPr>
        <p:txBody>
          <a:bodyPr wrap="square" lIns="0" tIns="0" rIns="0" bIns="0" rtlCol="0" anchor="ctr">
            <a:normAutofit/>
          </a:bodyPr>
          <a:lstStyle/>
          <a:p>
            <a:pPr>
              <a:lnSpc>
                <a:spcPct val="100000"/>
              </a:lnSpc>
            </a:pPr>
            <a:r>
              <a:rPr lang="zh-CN" altLang="en-US" sz="2000" b="1" spc="300" dirty="0">
                <a:solidFill>
                  <a:schemeClr val="tx1">
                    <a:lumMod val="75000"/>
                    <a:lumOff val="25000"/>
                  </a:schemeClr>
                </a:solidFill>
                <a:latin typeface="+mn-ea"/>
                <a:cs typeface="+mn-ea"/>
                <a:sym typeface="+mn-ea"/>
              </a:rPr>
              <a:t>审题</a:t>
            </a:r>
            <a:r>
              <a:rPr lang="zh-CN" altLang="en-US" sz="2000" spc="300" dirty="0">
                <a:solidFill>
                  <a:schemeClr val="tx1">
                    <a:lumMod val="75000"/>
                    <a:lumOff val="25000"/>
                  </a:schemeClr>
                </a:solidFill>
                <a:latin typeface="+mn-ea"/>
                <a:cs typeface="+mn-ea"/>
                <a:sym typeface="+mn-ea"/>
              </a:rPr>
              <a:t>与写前点拨</a:t>
            </a:r>
            <a:endParaRPr lang="zh-CN" altLang="en-US" sz="2000" spc="300" dirty="0">
              <a:solidFill>
                <a:schemeClr val="tx1">
                  <a:lumMod val="75000"/>
                  <a:lumOff val="25000"/>
                </a:schemeClr>
              </a:solidFill>
              <a:latin typeface="+mn-ea"/>
              <a:cs typeface="+mn-ea"/>
              <a:sym typeface="+mn-ea"/>
            </a:endParaRPr>
          </a:p>
        </p:txBody>
      </p:sp>
      <p:sp>
        <p:nvSpPr>
          <p:cNvPr id="12" name="#项图片_#color-2034&amp;9615"/>
          <p:cNvSpPr/>
          <p:nvPr>
            <p:custDataLst>
              <p:tags r:id="rId8"/>
            </p:custDataLst>
          </p:nvPr>
        </p:nvSpPr>
        <p:spPr>
          <a:xfrm>
            <a:off x="5568921" y="3191256"/>
            <a:ext cx="5029200" cy="676656"/>
          </a:xfrm>
          <a:custGeom>
            <a:avLst/>
            <a:gdLst/>
            <a:ahLst/>
            <a:cxnLst/>
            <a:rect l="l" t="t" r="r" b="b"/>
            <a:pathLst>
              <a:path w="5029200" h="676656">
                <a:moveTo>
                  <a:pt x="393192" y="45720"/>
                </a:moveTo>
                <a:cubicBezTo>
                  <a:pt x="411480" y="18288"/>
                  <a:pt x="438912" y="0"/>
                  <a:pt x="475488" y="0"/>
                </a:cubicBezTo>
                <a:lnTo>
                  <a:pt x="4937760" y="0"/>
                </a:lnTo>
                <a:cubicBezTo>
                  <a:pt x="4974336" y="0"/>
                  <a:pt x="5001768" y="45720"/>
                  <a:pt x="4974336" y="82296"/>
                </a:cubicBezTo>
                <a:lnTo>
                  <a:pt x="4617720" y="630936"/>
                </a:lnTo>
                <a:cubicBezTo>
                  <a:pt x="4599432" y="658368"/>
                  <a:pt x="4562856" y="676656"/>
                  <a:pt x="4526280" y="676656"/>
                </a:cubicBezTo>
                <a:lnTo>
                  <a:pt x="91440" y="676656"/>
                </a:lnTo>
                <a:cubicBezTo>
                  <a:pt x="54864" y="676656"/>
                  <a:pt x="27432" y="630936"/>
                  <a:pt x="45720" y="594360"/>
                </a:cubicBezTo>
                <a:lnTo>
                  <a:pt x="393192" y="45720"/>
                </a:lnTo>
              </a:path>
            </a:pathLst>
          </a:custGeom>
          <a:solidFill>
            <a:schemeClr val="accent1">
              <a:alpha val="20000"/>
            </a:schemeClr>
          </a:solidFill>
          <a:effectLst>
            <a:outerShdw blurRad="254000" dist="50800" dir="5399999" algn="bl" rotWithShape="0">
              <a:schemeClr val="accent1">
                <a:alpha val="25000"/>
              </a:schemeClr>
            </a:outerShdw>
          </a:effectLst>
        </p:spPr>
        <p:txBody>
          <a:bodyPr/>
          <a:lstStyle/>
          <a:p>
            <a:endParaRPr lang="zh-CN" altLang="en-US"/>
          </a:p>
        </p:txBody>
      </p:sp>
      <p:sp>
        <p:nvSpPr>
          <p:cNvPr id="13" name="#项图片_#color-2034&amp;9616"/>
          <p:cNvSpPr/>
          <p:nvPr>
            <p:custDataLst>
              <p:tags r:id="rId9"/>
            </p:custDataLst>
          </p:nvPr>
        </p:nvSpPr>
        <p:spPr>
          <a:xfrm>
            <a:off x="4983705" y="4206240"/>
            <a:ext cx="5029200" cy="676656"/>
          </a:xfrm>
          <a:custGeom>
            <a:avLst/>
            <a:gdLst/>
            <a:ahLst/>
            <a:cxnLst/>
            <a:rect l="l" t="t" r="r" b="b"/>
            <a:pathLst>
              <a:path w="5029200" h="676656">
                <a:moveTo>
                  <a:pt x="393192" y="45720"/>
                </a:moveTo>
                <a:cubicBezTo>
                  <a:pt x="411480" y="18288"/>
                  <a:pt x="438912" y="0"/>
                  <a:pt x="475488" y="0"/>
                </a:cubicBezTo>
                <a:lnTo>
                  <a:pt x="4937760" y="0"/>
                </a:lnTo>
                <a:cubicBezTo>
                  <a:pt x="4974336" y="0"/>
                  <a:pt x="5001768" y="45720"/>
                  <a:pt x="4974336" y="82296"/>
                </a:cubicBezTo>
                <a:lnTo>
                  <a:pt x="4617720" y="630936"/>
                </a:lnTo>
                <a:cubicBezTo>
                  <a:pt x="4599432" y="658368"/>
                  <a:pt x="4562856" y="676656"/>
                  <a:pt x="4526280" y="676656"/>
                </a:cubicBezTo>
                <a:lnTo>
                  <a:pt x="91440" y="676656"/>
                </a:lnTo>
                <a:cubicBezTo>
                  <a:pt x="54864" y="676656"/>
                  <a:pt x="27432" y="630936"/>
                  <a:pt x="45720" y="594360"/>
                </a:cubicBezTo>
                <a:lnTo>
                  <a:pt x="393192" y="45720"/>
                </a:lnTo>
              </a:path>
            </a:pathLst>
          </a:custGeom>
          <a:solidFill>
            <a:schemeClr val="accent1">
              <a:alpha val="20000"/>
            </a:schemeClr>
          </a:solidFill>
          <a:effectLst>
            <a:outerShdw blurRad="254000" dist="50800" dir="5399999" algn="bl" rotWithShape="0">
              <a:schemeClr val="accent1">
                <a:alpha val="25000"/>
              </a:schemeClr>
            </a:outerShdw>
          </a:effectLst>
        </p:spPr>
        <p:txBody>
          <a:bodyPr/>
          <a:lstStyle/>
          <a:p>
            <a:endParaRPr lang="zh-CN" altLang="en-US"/>
          </a:p>
        </p:txBody>
      </p:sp>
      <p:sp>
        <p:nvSpPr>
          <p:cNvPr id="14" name="#项图片_#color-2034&amp;9617"/>
          <p:cNvSpPr/>
          <p:nvPr>
            <p:custDataLst>
              <p:tags r:id="rId10"/>
            </p:custDataLst>
          </p:nvPr>
        </p:nvSpPr>
        <p:spPr>
          <a:xfrm>
            <a:off x="4379058" y="5221224"/>
            <a:ext cx="5029200" cy="676656"/>
          </a:xfrm>
          <a:custGeom>
            <a:avLst/>
            <a:gdLst/>
            <a:ahLst/>
            <a:cxnLst/>
            <a:rect l="l" t="t" r="r" b="b"/>
            <a:pathLst>
              <a:path w="5029200" h="676656">
                <a:moveTo>
                  <a:pt x="393192" y="45720"/>
                </a:moveTo>
                <a:cubicBezTo>
                  <a:pt x="411480" y="18288"/>
                  <a:pt x="438912" y="0"/>
                  <a:pt x="475488" y="0"/>
                </a:cubicBezTo>
                <a:lnTo>
                  <a:pt x="4937760" y="0"/>
                </a:lnTo>
                <a:cubicBezTo>
                  <a:pt x="4974336" y="0"/>
                  <a:pt x="5001768" y="45720"/>
                  <a:pt x="4974336" y="82296"/>
                </a:cubicBezTo>
                <a:lnTo>
                  <a:pt x="4617720" y="630936"/>
                </a:lnTo>
                <a:cubicBezTo>
                  <a:pt x="4599432" y="658368"/>
                  <a:pt x="4562856" y="676656"/>
                  <a:pt x="4526280" y="676656"/>
                </a:cubicBezTo>
                <a:lnTo>
                  <a:pt x="91440" y="676656"/>
                </a:lnTo>
                <a:cubicBezTo>
                  <a:pt x="54864" y="676656"/>
                  <a:pt x="27432" y="630936"/>
                  <a:pt x="45720" y="594360"/>
                </a:cubicBezTo>
                <a:lnTo>
                  <a:pt x="393192" y="45720"/>
                </a:lnTo>
              </a:path>
            </a:pathLst>
          </a:custGeom>
          <a:solidFill>
            <a:schemeClr val="accent1">
              <a:alpha val="20000"/>
            </a:schemeClr>
          </a:solidFill>
          <a:effectLst>
            <a:outerShdw blurRad="254000" dist="50800" dir="5399999" algn="bl" rotWithShape="0">
              <a:schemeClr val="accent1">
                <a:alpha val="25000"/>
              </a:schemeClr>
            </a:outerShdw>
          </a:effectLst>
        </p:spPr>
        <p:txBody>
          <a:bodyPr/>
          <a:lstStyle/>
          <a:p>
            <a:endParaRPr lang="zh-CN" altLang="en-US"/>
          </a:p>
        </p:txBody>
      </p:sp>
      <p:sp>
        <p:nvSpPr>
          <p:cNvPr id="15" name="@mix!m0_序号_01-2034-9618"/>
          <p:cNvSpPr/>
          <p:nvPr>
            <p:custDataLst>
              <p:tags r:id="rId11"/>
            </p:custDataLst>
          </p:nvPr>
        </p:nvSpPr>
        <p:spPr>
          <a:xfrm>
            <a:off x="6408616" y="2249424"/>
            <a:ext cx="1170432" cy="530352"/>
          </a:xfrm>
          <a:custGeom>
            <a:avLst/>
            <a:gdLst/>
            <a:ahLst/>
            <a:cxnLst/>
            <a:rect l="l" t="t" r="r" b="b"/>
            <a:pathLst>
              <a:path w="1170432" h="530352">
                <a:moveTo>
                  <a:pt x="283464" y="45720"/>
                </a:moveTo>
                <a:cubicBezTo>
                  <a:pt x="301752" y="18288"/>
                  <a:pt x="338328" y="0"/>
                  <a:pt x="374904" y="0"/>
                </a:cubicBezTo>
                <a:lnTo>
                  <a:pt x="1078992" y="0"/>
                </a:lnTo>
                <a:cubicBezTo>
                  <a:pt x="1115568" y="0"/>
                  <a:pt x="1143000" y="45720"/>
                  <a:pt x="1124712" y="73152"/>
                </a:cubicBezTo>
                <a:lnTo>
                  <a:pt x="868680" y="484632"/>
                </a:lnTo>
                <a:cubicBezTo>
                  <a:pt x="850392" y="512064"/>
                  <a:pt x="813816" y="530352"/>
                  <a:pt x="777240" y="530352"/>
                </a:cubicBezTo>
                <a:lnTo>
                  <a:pt x="91440" y="530352"/>
                </a:lnTo>
                <a:cubicBezTo>
                  <a:pt x="45720" y="530352"/>
                  <a:pt x="27432" y="493776"/>
                  <a:pt x="45720" y="457200"/>
                </a:cubicBezTo>
                <a:lnTo>
                  <a:pt x="283464" y="45720"/>
                </a:lnTo>
              </a:path>
            </a:pathLst>
          </a:custGeom>
          <a:solidFill>
            <a:schemeClr val="accent2"/>
          </a:solidFill>
        </p:spPr>
        <p:txBody>
          <a:bodyPr wrap="square" rtlCol="0" anchor="ctr">
            <a:normAutofit/>
          </a:bodyPr>
          <a:lstStyle/>
          <a:p>
            <a:pPr marL="0" indent="0" algn="ctr">
              <a:buNone/>
            </a:pPr>
            <a:r>
              <a:rPr lang="en-US" sz="2800" dirty="0">
                <a:solidFill>
                  <a:srgbClr val="FFFFFF"/>
                </a:solidFill>
                <a:latin typeface="+mn-ea"/>
                <a:cs typeface="+mn-ea"/>
                <a:sym typeface="+mn-ea"/>
              </a:rPr>
              <a:t>01</a:t>
            </a:r>
            <a:endParaRPr lang="en-US" sz="2800" dirty="0">
              <a:solidFill>
                <a:srgbClr val="FFFFFF"/>
              </a:solidFill>
              <a:latin typeface="+mn-ea"/>
              <a:cs typeface="+mn-ea"/>
              <a:sym typeface="+mn-ea"/>
            </a:endParaRPr>
          </a:p>
        </p:txBody>
      </p:sp>
      <p:sp>
        <p:nvSpPr>
          <p:cNvPr id="16" name="@mix!m0_序号_02-2034-9621"/>
          <p:cNvSpPr/>
          <p:nvPr>
            <p:custDataLst>
              <p:tags r:id="rId12"/>
            </p:custDataLst>
          </p:nvPr>
        </p:nvSpPr>
        <p:spPr>
          <a:xfrm>
            <a:off x="5788377" y="3264408"/>
            <a:ext cx="1170432" cy="530352"/>
          </a:xfrm>
          <a:custGeom>
            <a:avLst/>
            <a:gdLst/>
            <a:ahLst/>
            <a:cxnLst/>
            <a:rect l="l" t="t" r="r" b="b"/>
            <a:pathLst>
              <a:path w="1170432" h="530352">
                <a:moveTo>
                  <a:pt x="283464" y="45720"/>
                </a:moveTo>
                <a:cubicBezTo>
                  <a:pt x="301752" y="18288"/>
                  <a:pt x="338328" y="0"/>
                  <a:pt x="374904" y="0"/>
                </a:cubicBezTo>
                <a:lnTo>
                  <a:pt x="1078992" y="0"/>
                </a:lnTo>
                <a:cubicBezTo>
                  <a:pt x="1115568" y="0"/>
                  <a:pt x="1143000" y="45720"/>
                  <a:pt x="1124712" y="73152"/>
                </a:cubicBezTo>
                <a:lnTo>
                  <a:pt x="868680" y="484632"/>
                </a:lnTo>
                <a:cubicBezTo>
                  <a:pt x="850392" y="512064"/>
                  <a:pt x="813816" y="530352"/>
                  <a:pt x="777240" y="530352"/>
                </a:cubicBezTo>
                <a:lnTo>
                  <a:pt x="91440" y="530352"/>
                </a:lnTo>
                <a:cubicBezTo>
                  <a:pt x="45720" y="530352"/>
                  <a:pt x="27432" y="493776"/>
                  <a:pt x="45720" y="457200"/>
                </a:cubicBezTo>
                <a:lnTo>
                  <a:pt x="283464" y="45720"/>
                </a:lnTo>
              </a:path>
            </a:pathLst>
          </a:custGeom>
          <a:solidFill>
            <a:schemeClr val="accent2"/>
          </a:solidFill>
        </p:spPr>
        <p:txBody>
          <a:bodyPr wrap="square" rtlCol="0" anchor="ctr">
            <a:normAutofit/>
          </a:bodyPr>
          <a:lstStyle/>
          <a:p>
            <a:pPr marL="0" indent="0" algn="ctr">
              <a:buNone/>
            </a:pPr>
            <a:r>
              <a:rPr lang="en-US" sz="2800" dirty="0">
                <a:solidFill>
                  <a:srgbClr val="FFFFFF"/>
                </a:solidFill>
                <a:latin typeface="+mn-ea"/>
                <a:cs typeface="+mn-ea"/>
                <a:sym typeface="+mn-ea"/>
              </a:rPr>
              <a:t>02</a:t>
            </a:r>
            <a:endParaRPr lang="en-US" sz="2800" dirty="0">
              <a:solidFill>
                <a:srgbClr val="FFFFFF"/>
              </a:solidFill>
              <a:latin typeface="+mn-ea"/>
              <a:cs typeface="+mn-ea"/>
              <a:sym typeface="+mn-ea"/>
            </a:endParaRPr>
          </a:p>
        </p:txBody>
      </p:sp>
      <p:sp>
        <p:nvSpPr>
          <p:cNvPr id="17" name="@mix!m0_序号_03-2034-9624"/>
          <p:cNvSpPr/>
          <p:nvPr>
            <p:custDataLst>
              <p:tags r:id="rId13"/>
            </p:custDataLst>
          </p:nvPr>
        </p:nvSpPr>
        <p:spPr>
          <a:xfrm>
            <a:off x="5203161" y="4279392"/>
            <a:ext cx="1170432" cy="530352"/>
          </a:xfrm>
          <a:custGeom>
            <a:avLst/>
            <a:gdLst/>
            <a:ahLst/>
            <a:cxnLst/>
            <a:rect l="l" t="t" r="r" b="b"/>
            <a:pathLst>
              <a:path w="1170432" h="530352">
                <a:moveTo>
                  <a:pt x="283464" y="45720"/>
                </a:moveTo>
                <a:cubicBezTo>
                  <a:pt x="301752" y="18288"/>
                  <a:pt x="338328" y="0"/>
                  <a:pt x="374904" y="0"/>
                </a:cubicBezTo>
                <a:lnTo>
                  <a:pt x="1078992" y="0"/>
                </a:lnTo>
                <a:cubicBezTo>
                  <a:pt x="1115568" y="0"/>
                  <a:pt x="1143000" y="45720"/>
                  <a:pt x="1124712" y="73152"/>
                </a:cubicBezTo>
                <a:lnTo>
                  <a:pt x="868680" y="484632"/>
                </a:lnTo>
                <a:cubicBezTo>
                  <a:pt x="850392" y="512064"/>
                  <a:pt x="813816" y="530352"/>
                  <a:pt x="777240" y="530352"/>
                </a:cubicBezTo>
                <a:lnTo>
                  <a:pt x="91440" y="530352"/>
                </a:lnTo>
                <a:cubicBezTo>
                  <a:pt x="45720" y="530352"/>
                  <a:pt x="27432" y="493776"/>
                  <a:pt x="45720" y="457200"/>
                </a:cubicBezTo>
                <a:lnTo>
                  <a:pt x="283464" y="45720"/>
                </a:lnTo>
              </a:path>
            </a:pathLst>
          </a:custGeom>
          <a:solidFill>
            <a:schemeClr val="accent2"/>
          </a:solidFill>
        </p:spPr>
        <p:txBody>
          <a:bodyPr wrap="square" rtlCol="0" anchor="ctr">
            <a:normAutofit/>
          </a:bodyPr>
          <a:lstStyle/>
          <a:p>
            <a:pPr marL="0" indent="0" algn="ctr">
              <a:buNone/>
            </a:pPr>
            <a:r>
              <a:rPr lang="en-US" sz="2800" dirty="0">
                <a:solidFill>
                  <a:srgbClr val="FFFFFF"/>
                </a:solidFill>
                <a:latin typeface="+mn-ea"/>
                <a:cs typeface="+mn-ea"/>
                <a:sym typeface="+mn-ea"/>
              </a:rPr>
              <a:t>03</a:t>
            </a:r>
            <a:endParaRPr lang="en-US" sz="2800" dirty="0">
              <a:solidFill>
                <a:srgbClr val="FFFFFF"/>
              </a:solidFill>
              <a:latin typeface="+mn-ea"/>
              <a:cs typeface="+mn-ea"/>
              <a:sym typeface="+mn-ea"/>
            </a:endParaRPr>
          </a:p>
        </p:txBody>
      </p:sp>
      <p:sp>
        <p:nvSpPr>
          <p:cNvPr id="18" name="@mix!m0_序号_04-2034-9627"/>
          <p:cNvSpPr/>
          <p:nvPr>
            <p:custDataLst>
              <p:tags r:id="rId14"/>
            </p:custDataLst>
          </p:nvPr>
        </p:nvSpPr>
        <p:spPr>
          <a:xfrm>
            <a:off x="4589370" y="5294376"/>
            <a:ext cx="1170432" cy="530352"/>
          </a:xfrm>
          <a:custGeom>
            <a:avLst/>
            <a:gdLst/>
            <a:ahLst/>
            <a:cxnLst/>
            <a:rect l="l" t="t" r="r" b="b"/>
            <a:pathLst>
              <a:path w="1170432" h="530352">
                <a:moveTo>
                  <a:pt x="283464" y="45720"/>
                </a:moveTo>
                <a:cubicBezTo>
                  <a:pt x="301752" y="18288"/>
                  <a:pt x="338328" y="0"/>
                  <a:pt x="374904" y="0"/>
                </a:cubicBezTo>
                <a:lnTo>
                  <a:pt x="1078992" y="0"/>
                </a:lnTo>
                <a:cubicBezTo>
                  <a:pt x="1115568" y="0"/>
                  <a:pt x="1143000" y="45720"/>
                  <a:pt x="1124712" y="73152"/>
                </a:cubicBezTo>
                <a:lnTo>
                  <a:pt x="868680" y="484632"/>
                </a:lnTo>
                <a:cubicBezTo>
                  <a:pt x="850392" y="512064"/>
                  <a:pt x="813816" y="530352"/>
                  <a:pt x="777240" y="530352"/>
                </a:cubicBezTo>
                <a:lnTo>
                  <a:pt x="91440" y="530352"/>
                </a:lnTo>
                <a:cubicBezTo>
                  <a:pt x="45720" y="530352"/>
                  <a:pt x="27432" y="493776"/>
                  <a:pt x="45720" y="457200"/>
                </a:cubicBezTo>
                <a:lnTo>
                  <a:pt x="283464" y="45720"/>
                </a:lnTo>
              </a:path>
            </a:pathLst>
          </a:custGeom>
          <a:solidFill>
            <a:schemeClr val="accent2"/>
          </a:solidFill>
        </p:spPr>
        <p:txBody>
          <a:bodyPr wrap="square" rtlCol="0" anchor="ctr">
            <a:normAutofit/>
          </a:bodyPr>
          <a:lstStyle/>
          <a:p>
            <a:pPr marL="0" indent="0" algn="ctr">
              <a:buNone/>
            </a:pPr>
            <a:r>
              <a:rPr lang="en-US" sz="2800" dirty="0">
                <a:solidFill>
                  <a:srgbClr val="FFFFFF"/>
                </a:solidFill>
                <a:latin typeface="+mn-ea"/>
                <a:cs typeface="+mn-ea"/>
                <a:sym typeface="+mn-ea"/>
              </a:rPr>
              <a:t>04</a:t>
            </a:r>
            <a:endParaRPr lang="en-US" sz="2800" dirty="0">
              <a:solidFill>
                <a:srgbClr val="FFFFFF"/>
              </a:solidFill>
              <a:latin typeface="+mn-ea"/>
              <a:cs typeface="+mn-ea"/>
              <a:sym typeface="+mn-ea"/>
            </a:endParaRPr>
          </a:p>
        </p:txBody>
      </p:sp>
      <p:sp>
        <p:nvSpPr>
          <p:cNvPr id="25" name="项标题"/>
          <p:cNvSpPr txBox="1"/>
          <p:nvPr>
            <p:custDataLst>
              <p:tags r:id="rId15"/>
            </p:custDataLst>
          </p:nvPr>
        </p:nvSpPr>
        <p:spPr>
          <a:xfrm>
            <a:off x="7039777" y="3277584"/>
            <a:ext cx="3307404" cy="504000"/>
          </a:xfrm>
          <a:prstGeom prst="rect">
            <a:avLst/>
          </a:prstGeom>
          <a:noFill/>
        </p:spPr>
        <p:txBody>
          <a:bodyPr wrap="square" lIns="0" tIns="0" rIns="0" bIns="0" rtlCol="0" anchor="ctr">
            <a:normAutofit/>
          </a:bodyPr>
          <a:lstStyle/>
          <a:p>
            <a:pPr>
              <a:lnSpc>
                <a:spcPct val="100000"/>
              </a:lnSpc>
            </a:pPr>
            <a:r>
              <a:rPr lang="zh-CN" altLang="en-US" sz="2000" b="1" spc="300" dirty="0">
                <a:solidFill>
                  <a:schemeClr val="tx1">
                    <a:lumMod val="75000"/>
                    <a:lumOff val="25000"/>
                  </a:schemeClr>
                </a:solidFill>
                <a:latin typeface="+mn-ea"/>
                <a:cs typeface="+mn-ea"/>
                <a:sym typeface="+mn-ea"/>
              </a:rPr>
              <a:t>列纲</a:t>
            </a:r>
            <a:r>
              <a:rPr lang="zh-CN" altLang="en-US" sz="2000" spc="300" dirty="0">
                <a:solidFill>
                  <a:schemeClr val="tx1">
                    <a:lumMod val="75000"/>
                    <a:lumOff val="25000"/>
                  </a:schemeClr>
                </a:solidFill>
                <a:latin typeface="+mn-ea"/>
                <a:cs typeface="+mn-ea"/>
                <a:sym typeface="+mn-ea"/>
              </a:rPr>
              <a:t>与分段写作</a:t>
            </a:r>
            <a:endParaRPr lang="zh-CN" altLang="en-US" sz="2000" spc="300" dirty="0">
              <a:solidFill>
                <a:schemeClr val="tx1">
                  <a:lumMod val="75000"/>
                  <a:lumOff val="25000"/>
                </a:schemeClr>
              </a:solidFill>
              <a:latin typeface="+mn-ea"/>
              <a:cs typeface="+mn-ea"/>
              <a:sym typeface="+mn-ea"/>
            </a:endParaRPr>
          </a:p>
        </p:txBody>
      </p:sp>
      <p:sp>
        <p:nvSpPr>
          <p:cNvPr id="26" name="项标题"/>
          <p:cNvSpPr txBox="1"/>
          <p:nvPr>
            <p:custDataLst>
              <p:tags r:id="rId16"/>
            </p:custDataLst>
          </p:nvPr>
        </p:nvSpPr>
        <p:spPr>
          <a:xfrm>
            <a:off x="6455889" y="4292568"/>
            <a:ext cx="3307404" cy="504000"/>
          </a:xfrm>
          <a:prstGeom prst="rect">
            <a:avLst/>
          </a:prstGeom>
          <a:noFill/>
        </p:spPr>
        <p:txBody>
          <a:bodyPr wrap="square" lIns="0" tIns="0" rIns="0" bIns="0" rtlCol="0" anchor="ctr">
            <a:normAutofit/>
          </a:bodyPr>
          <a:lstStyle/>
          <a:p>
            <a:pPr>
              <a:lnSpc>
                <a:spcPct val="100000"/>
              </a:lnSpc>
            </a:pPr>
            <a:r>
              <a:rPr lang="zh-CN" altLang="en-US" sz="2000" b="1" spc="300" dirty="0">
                <a:solidFill>
                  <a:schemeClr val="tx1">
                    <a:lumMod val="75000"/>
                    <a:lumOff val="25000"/>
                  </a:schemeClr>
                </a:solidFill>
                <a:latin typeface="+mn-ea"/>
                <a:cs typeface="+mn-ea"/>
                <a:sym typeface="+mn-ea"/>
              </a:rPr>
              <a:t>例文</a:t>
            </a:r>
            <a:r>
              <a:rPr lang="zh-CN" altLang="en-US" sz="2000" spc="300" dirty="0">
                <a:solidFill>
                  <a:schemeClr val="tx1">
                    <a:lumMod val="75000"/>
                    <a:lumOff val="25000"/>
                  </a:schemeClr>
                </a:solidFill>
                <a:latin typeface="+mn-ea"/>
                <a:cs typeface="+mn-ea"/>
                <a:sym typeface="+mn-ea"/>
              </a:rPr>
              <a:t>与范作</a:t>
            </a:r>
            <a:endParaRPr lang="zh-CN" altLang="en-US" sz="2000" spc="300" dirty="0">
              <a:solidFill>
                <a:schemeClr val="tx1">
                  <a:lumMod val="75000"/>
                  <a:lumOff val="25000"/>
                </a:schemeClr>
              </a:solidFill>
              <a:latin typeface="+mn-ea"/>
              <a:cs typeface="+mn-ea"/>
              <a:sym typeface="+mn-ea"/>
            </a:endParaRPr>
          </a:p>
        </p:txBody>
      </p:sp>
      <p:sp>
        <p:nvSpPr>
          <p:cNvPr id="27" name="项标题"/>
          <p:cNvSpPr txBox="1"/>
          <p:nvPr>
            <p:custDataLst>
              <p:tags r:id="rId17"/>
            </p:custDataLst>
          </p:nvPr>
        </p:nvSpPr>
        <p:spPr>
          <a:xfrm>
            <a:off x="5851242" y="5307552"/>
            <a:ext cx="3307404" cy="504000"/>
          </a:xfrm>
          <a:prstGeom prst="rect">
            <a:avLst/>
          </a:prstGeom>
          <a:noFill/>
        </p:spPr>
        <p:txBody>
          <a:bodyPr wrap="square" lIns="0" tIns="0" rIns="0" bIns="0" rtlCol="0" anchor="ctr">
            <a:normAutofit/>
          </a:bodyPr>
          <a:lstStyle/>
          <a:p>
            <a:pPr>
              <a:lnSpc>
                <a:spcPct val="100000"/>
              </a:lnSpc>
            </a:pPr>
            <a:r>
              <a:rPr lang="zh-CN" altLang="en-US" sz="2000" b="1" spc="300" dirty="0">
                <a:solidFill>
                  <a:schemeClr val="tx1">
                    <a:lumMod val="75000"/>
                    <a:lumOff val="25000"/>
                  </a:schemeClr>
                </a:solidFill>
                <a:latin typeface="+mn-ea"/>
                <a:cs typeface="+mn-ea"/>
                <a:sym typeface="+mn-ea"/>
              </a:rPr>
              <a:t>迁移</a:t>
            </a:r>
            <a:r>
              <a:rPr lang="zh-CN" altLang="en-US" sz="2000" spc="300" dirty="0">
                <a:solidFill>
                  <a:schemeClr val="tx1">
                    <a:lumMod val="75000"/>
                    <a:lumOff val="25000"/>
                  </a:schemeClr>
                </a:solidFill>
                <a:latin typeface="+mn-ea"/>
                <a:cs typeface="+mn-ea"/>
                <a:sym typeface="+mn-ea"/>
              </a:rPr>
              <a:t>与相似任务</a:t>
            </a:r>
            <a:endParaRPr lang="zh-CN" altLang="en-US" sz="2000" spc="300" dirty="0">
              <a:solidFill>
                <a:schemeClr val="tx1">
                  <a:lumMod val="75000"/>
                  <a:lumOff val="25000"/>
                </a:schemeClr>
              </a:solidFill>
              <a:latin typeface="+mn-ea"/>
              <a:cs typeface="+mn-ea"/>
              <a:sym typeface="+mn-ea"/>
            </a:endParaRPr>
          </a:p>
        </p:txBody>
      </p:sp>
    </p:spTree>
    <p:custDataLst>
      <p:tags r:id="rId18"/>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署名"/>
          <p:cNvSpPr>
            <a:spLocks noGrp="1"/>
          </p:cNvSpPr>
          <p:nvPr>
            <p:custDataLst>
              <p:tags r:id="rId1"/>
            </p:custDataLst>
          </p:nvPr>
        </p:nvSpPr>
        <p:spPr>
          <a:xfrm>
            <a:off x="669290" y="481965"/>
            <a:ext cx="2270125" cy="808355"/>
          </a:xfrm>
          <a:prstGeom prst="roundRect">
            <a:avLst/>
          </a:prstGeom>
        </p:spPr>
        <p:style>
          <a:lnRef idx="2">
            <a:schemeClr val="accent1"/>
          </a:lnRef>
          <a:fillRef idx="0">
            <a:srgbClr val="FFFFFF"/>
          </a:fillRef>
          <a:effectRef idx="0">
            <a:srgbClr val="FFFFFF"/>
          </a:effectRef>
          <a:fontRef idx="minor">
            <a:schemeClr val="tx1"/>
          </a:fontRef>
        </p:style>
        <p:txBody>
          <a:bodyPr vert="horz" wrap="square" lIns="0" tIns="0" rIns="0" bIns="72000" rtlCol="0" anchor="ctr" anchorCtr="0">
            <a:noAutofit/>
            <a:scene3d>
              <a:camera prst="orthographicFront"/>
              <a:lightRig rig="threePt" dir="t"/>
            </a:scene3d>
          </a:bodyPr>
          <a:lstStyle>
            <a:lvl1pPr marL="0" marR="0" indent="-228600" algn="ctr" defTabSz="914400" rtl="0" eaLnBrk="1" fontAlgn="auto" latinLnBrk="0" hangingPunct="1">
              <a:lnSpc>
                <a:spcPct val="150000"/>
              </a:lnSpc>
              <a:spcBef>
                <a:spcPts val="1000"/>
              </a:spcBef>
              <a:buClrTx/>
              <a:buSzTx/>
              <a:buFontTx/>
              <a:buNone/>
              <a:defRPr kumimoji="0" lang="zh-CN" altLang="en-US" sz="1600" b="1" i="0" u="none" strike="noStrike" kern="1200" cap="none" spc="0" normalizeH="0" baseline="0" noProof="1" dirty="0">
                <a:solidFill>
                  <a:srgbClr val="333333">
                    <a:lumMod val="95000"/>
                    <a:lumOff val="5000"/>
                  </a:srgbClr>
                </a:solidFill>
                <a:latin typeface="汉仪书宋二简" panose="02010600000101010101" charset="-122"/>
                <a:ea typeface="汉仪书宋二简" panose="02010600000101010101" charset="-122"/>
                <a:cs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rgbClr val="333333">
                    <a:lumMod val="65000"/>
                    <a:lumOff val="35000"/>
                  </a:srgbClr>
                </a:solidFill>
                <a:latin typeface="汉仪书宋二简" panose="02010600000101010101" charset="-122"/>
                <a:ea typeface="汉仪书宋二简" panose="02010600000101010101" charset="-122"/>
                <a:cs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rgbClr val="333333">
                    <a:lumMod val="65000"/>
                    <a:lumOff val="35000"/>
                  </a:srgbClr>
                </a:solidFill>
                <a:latin typeface="汉仪书宋二简" panose="02010600000101010101" charset="-122"/>
                <a:ea typeface="汉仪书宋二简" panose="02010600000101010101" charset="-122"/>
                <a:cs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rgbClr val="333333">
                    <a:lumMod val="65000"/>
                    <a:lumOff val="35000"/>
                  </a:srgbClr>
                </a:solidFill>
                <a:latin typeface="汉仪书宋二简" panose="02010600000101010101" charset="-122"/>
                <a:ea typeface="汉仪书宋二简" panose="02010600000101010101" charset="-122"/>
                <a:cs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rgbClr val="333333">
                    <a:lumMod val="65000"/>
                    <a:lumOff val="35000"/>
                  </a:srgbClr>
                </a:solidFill>
                <a:latin typeface="汉仪书宋二简" panose="02010600000101010101" charset="-122"/>
                <a:ea typeface="汉仪书宋二简" panose="02010600000101010101" charset="-122"/>
                <a:cs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333333"/>
                </a:solidFill>
                <a:latin typeface="汉仪书宋二简" panose="02010600000101010101" charset="-122"/>
                <a:ea typeface="汉仪书宋二简" panose="02010600000101010101" charset="-122"/>
                <a:cs typeface="+mn-ea"/>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333333"/>
                </a:solidFill>
                <a:latin typeface="汉仪书宋二简" panose="02010600000101010101" charset="-122"/>
                <a:ea typeface="汉仪书宋二简" panose="02010600000101010101" charset="-122"/>
                <a:cs typeface="+mn-ea"/>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333333"/>
                </a:solidFill>
                <a:latin typeface="汉仪书宋二简" panose="02010600000101010101" charset="-122"/>
                <a:ea typeface="汉仪书宋二简" panose="02010600000101010101" charset="-122"/>
                <a:cs typeface="+mn-ea"/>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333333"/>
                </a:solidFill>
                <a:latin typeface="汉仪书宋二简" panose="02010600000101010101" charset="-122"/>
                <a:ea typeface="汉仪书宋二简" panose="02010600000101010101" charset="-122"/>
                <a:cs typeface="+mn-ea"/>
              </a:defRPr>
            </a:lvl9pPr>
          </a:lstStyle>
          <a:p>
            <a:pPr algn="ctr">
              <a:lnSpc>
                <a:spcPct val="100000"/>
              </a:lnSpc>
            </a:pPr>
            <a:r>
              <a:rPr lang="en-US" altLang="zh-CN" sz="2800">
                <a:solidFill>
                  <a:schemeClr val="tx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 </a:t>
            </a:r>
            <a:r>
              <a:rPr sz="2800">
                <a:solidFill>
                  <a:schemeClr val="tx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题干解读</a:t>
            </a:r>
            <a:r>
              <a:rPr lang="en-US" altLang="zh-CN" sz="2800">
                <a:solidFill>
                  <a:schemeClr val="tx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 </a:t>
            </a:r>
            <a:r>
              <a:rPr lang="en-US" altLang="zh-CN" sz="2000">
                <a:solidFill>
                  <a:schemeClr val="tx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rPr>
              <a:t> </a:t>
            </a:r>
            <a:endParaRPr lang="en-US" altLang="zh-CN" sz="2000">
              <a:solidFill>
                <a:schemeClr val="tx1"/>
              </a:solidFill>
              <a:effectLst>
                <a:outerShdw blurRad="38100" dist="25400" dir="5400000" algn="ctr" rotWithShape="0">
                  <a:srgbClr val="6E747A">
                    <a:alpha val="43000"/>
                  </a:srgbClr>
                </a:outerShdw>
              </a:effectLst>
              <a:latin typeface="华文中宋" panose="02010600040101010101" charset="-122"/>
              <a:ea typeface="华文中宋" panose="02010600040101010101" charset="-122"/>
            </a:endParaRPr>
          </a:p>
        </p:txBody>
      </p:sp>
      <p:sp>
        <p:nvSpPr>
          <p:cNvPr id="3" name="文本框 2"/>
          <p:cNvSpPr txBox="1"/>
          <p:nvPr/>
        </p:nvSpPr>
        <p:spPr>
          <a:xfrm>
            <a:off x="727075" y="1894840"/>
            <a:ext cx="9829800" cy="2888615"/>
          </a:xfrm>
          <a:prstGeom prst="rect">
            <a:avLst/>
          </a:prstGeom>
          <a:noFill/>
        </p:spPr>
        <p:txBody>
          <a:bodyPr wrap="square" rtlCol="0" anchor="t">
            <a:spAutoFit/>
          </a:bodyPr>
          <a:p>
            <a:pPr indent="457200" algn="l">
              <a:lnSpc>
                <a:spcPct val="160000"/>
              </a:lnSpc>
              <a:spcBef>
                <a:spcPts val="1000"/>
              </a:spcBef>
              <a:buClrTx/>
              <a:buSzTx/>
              <a:buFont typeface="Arial" panose="020B0604020202020204" pitchFamily="34" charset="0"/>
            </a:pPr>
            <a:r>
              <a:rPr lang="zh-CN" altLang="en-US" sz="2000">
                <a:latin typeface="Times New Roman" panose="02020603050405020304" charset="0"/>
                <a:ea typeface="微软雅黑" panose="020B0503020204020204" charset="-122"/>
                <a:cs typeface="Times New Roman" panose="02020603050405020304" charset="0"/>
              </a:rPr>
              <a:t>假定你是李华，你校即将迎来一批</a:t>
            </a:r>
            <a:r>
              <a:rPr lang="zh-CN" altLang="en-US" sz="2000" b="1">
                <a:highlight>
                  <a:srgbClr val="FFFF00"/>
                </a:highlight>
                <a:latin typeface="Times New Roman" panose="02020603050405020304" charset="0"/>
                <a:ea typeface="微软雅黑" panose="020B0503020204020204" charset="-122"/>
                <a:cs typeface="Times New Roman" panose="02020603050405020304" charset="0"/>
              </a:rPr>
              <a:t>英国交换生</a:t>
            </a:r>
            <a:r>
              <a:rPr lang="zh-CN" altLang="en-US" sz="2000">
                <a:latin typeface="Times New Roman" panose="02020603050405020304" charset="0"/>
                <a:ea typeface="微软雅黑" panose="020B0503020204020204" charset="-122"/>
                <a:cs typeface="Times New Roman" panose="02020603050405020304" charset="0"/>
              </a:rPr>
              <a:t>，目前计划在</a:t>
            </a:r>
            <a:r>
              <a:rPr lang="zh-CN" altLang="en-US" sz="2000" b="1">
                <a:highlight>
                  <a:srgbClr val="FFFF00"/>
                </a:highlight>
                <a:latin typeface="Times New Roman" panose="02020603050405020304" charset="0"/>
                <a:ea typeface="微软雅黑" panose="020B0503020204020204" charset="-122"/>
                <a:cs typeface="Times New Roman" panose="02020603050405020304" charset="0"/>
              </a:rPr>
              <a:t>校园导览</a:t>
            </a:r>
            <a:r>
              <a:rPr lang="zh-CN" altLang="en-US" sz="2000">
                <a:latin typeface="Times New Roman" panose="02020603050405020304" charset="0"/>
                <a:ea typeface="微软雅黑" panose="020B0503020204020204" charset="-122"/>
                <a:cs typeface="Times New Roman" panose="02020603050405020304" charset="0"/>
              </a:rPr>
              <a:t>路线中打造一条</a:t>
            </a:r>
            <a:r>
              <a:rPr lang="zh-CN" altLang="en-US" sz="2000" b="1">
                <a:latin typeface="Times New Roman" panose="02020603050405020304" charset="0"/>
                <a:ea typeface="微软雅黑" panose="020B0503020204020204" charset="-122"/>
                <a:cs typeface="Times New Roman" panose="02020603050405020304" charset="0"/>
              </a:rPr>
              <a:t>中国文化长廊</a:t>
            </a:r>
            <a:r>
              <a:rPr lang="zh-CN" altLang="en-US" sz="2000">
                <a:latin typeface="Times New Roman" panose="02020603050405020304" charset="0"/>
                <a:ea typeface="微软雅黑" panose="020B0503020204020204" charset="-122"/>
                <a:cs typeface="Times New Roman" panose="02020603050405020304" charset="0"/>
              </a:rPr>
              <a:t>。校英文</a:t>
            </a:r>
            <a:r>
              <a:rPr lang="zh-CN" altLang="en-US" sz="2000" b="1">
                <a:highlight>
                  <a:srgbClr val="FFFF00"/>
                </a:highlight>
                <a:latin typeface="Times New Roman" panose="02020603050405020304" charset="0"/>
                <a:ea typeface="微软雅黑" panose="020B0503020204020204" charset="-122"/>
                <a:cs typeface="Times New Roman" panose="02020603050405020304" charset="0"/>
              </a:rPr>
              <a:t>论坛</a:t>
            </a:r>
            <a:r>
              <a:rPr lang="zh-CN" altLang="en-US" sz="2000">
                <a:latin typeface="Times New Roman" panose="02020603050405020304" charset="0"/>
                <a:ea typeface="微软雅黑" panose="020B0503020204020204" charset="-122"/>
                <a:cs typeface="Times New Roman" panose="02020603050405020304" charset="0"/>
              </a:rPr>
              <a:t>面向中外学生征集布置创意，请你</a:t>
            </a:r>
            <a:r>
              <a:rPr lang="zh-CN" altLang="en-US" sz="2000" b="1">
                <a:latin typeface="Times New Roman" panose="02020603050405020304" charset="0"/>
                <a:ea typeface="微软雅黑" panose="020B0503020204020204" charset="-122"/>
                <a:cs typeface="Times New Roman" panose="02020603050405020304" charset="0"/>
              </a:rPr>
              <a:t>跟帖留言</a:t>
            </a:r>
            <a:r>
              <a:rPr lang="zh-CN" altLang="en-US" sz="2000">
                <a:latin typeface="Times New Roman" panose="02020603050405020304" charset="0"/>
                <a:ea typeface="微软雅黑" panose="020B0503020204020204" charset="-122"/>
                <a:cs typeface="Times New Roman" panose="02020603050405020304" charset="0"/>
              </a:rPr>
              <a:t>，内容包括：</a:t>
            </a:r>
            <a:endParaRPr lang="zh-CN" altLang="en-US" sz="2000">
              <a:latin typeface="Times New Roman" panose="02020603050405020304" charset="0"/>
              <a:ea typeface="微软雅黑" panose="020B0503020204020204" charset="-122"/>
              <a:cs typeface="Times New Roman" panose="02020603050405020304" charset="0"/>
            </a:endParaRPr>
          </a:p>
          <a:p>
            <a:pPr algn="l">
              <a:lnSpc>
                <a:spcPct val="160000"/>
              </a:lnSpc>
              <a:spcBef>
                <a:spcPts val="1000"/>
              </a:spcBef>
              <a:buClrTx/>
              <a:buSzTx/>
              <a:buFont typeface="Arial" panose="020B0604020202020204" pitchFamily="34" charset="0"/>
            </a:pPr>
            <a:r>
              <a:rPr lang="zh-CN" altLang="en-US" sz="2000">
                <a:latin typeface="Times New Roman" panose="02020603050405020304" charset="0"/>
                <a:ea typeface="微软雅黑" panose="020B0503020204020204" charset="-122"/>
                <a:cs typeface="Times New Roman" panose="02020603050405020304" charset="0"/>
              </a:rPr>
              <a:t>1. 你推荐的</a:t>
            </a:r>
            <a:r>
              <a:rPr lang="zh-CN" altLang="en-US" sz="2000" b="1">
                <a:latin typeface="Times New Roman" panose="02020603050405020304" charset="0"/>
                <a:ea typeface="微软雅黑" panose="020B0503020204020204" charset="-122"/>
                <a:cs typeface="Times New Roman" panose="02020603050405020304" charset="0"/>
              </a:rPr>
              <a:t>文化元素</a:t>
            </a:r>
            <a:r>
              <a:rPr lang="zh-CN" altLang="en-US" sz="2000">
                <a:latin typeface="Times New Roman" panose="02020603050405020304" charset="0"/>
                <a:ea typeface="微软雅黑" panose="020B0503020204020204" charset="-122"/>
                <a:cs typeface="Times New Roman" panose="02020603050405020304" charset="0"/>
              </a:rPr>
              <a:t>；</a:t>
            </a:r>
            <a:endParaRPr lang="zh-CN" altLang="en-US" sz="2000">
              <a:latin typeface="Times New Roman" panose="02020603050405020304" charset="0"/>
              <a:ea typeface="微软雅黑" panose="020B0503020204020204" charset="-122"/>
              <a:cs typeface="Times New Roman" panose="02020603050405020304" charset="0"/>
            </a:endParaRPr>
          </a:p>
          <a:p>
            <a:pPr algn="l">
              <a:lnSpc>
                <a:spcPct val="160000"/>
              </a:lnSpc>
              <a:spcBef>
                <a:spcPts val="1000"/>
              </a:spcBef>
              <a:buClrTx/>
              <a:buSzTx/>
              <a:buFont typeface="Arial" panose="020B0604020202020204" pitchFamily="34" charset="0"/>
            </a:pPr>
            <a:r>
              <a:rPr lang="zh-CN" altLang="en-US" sz="2000">
                <a:latin typeface="Times New Roman" panose="02020603050405020304" charset="0"/>
                <a:ea typeface="微软雅黑" panose="020B0503020204020204" charset="-122"/>
                <a:cs typeface="Times New Roman" panose="02020603050405020304" charset="0"/>
              </a:rPr>
              <a:t>2. 具体呈现</a:t>
            </a:r>
            <a:r>
              <a:rPr lang="zh-CN" altLang="en-US" sz="2000" b="1">
                <a:latin typeface="Times New Roman" panose="02020603050405020304" charset="0"/>
                <a:ea typeface="微软雅黑" panose="020B0503020204020204" charset="-122"/>
                <a:cs typeface="Times New Roman" panose="02020603050405020304" charset="0"/>
              </a:rPr>
              <a:t>方式</a:t>
            </a:r>
            <a:r>
              <a:rPr lang="zh-CN" altLang="en-US" sz="2000">
                <a:latin typeface="Times New Roman" panose="02020603050405020304" charset="0"/>
                <a:ea typeface="微软雅黑" panose="020B0503020204020204" charset="-122"/>
                <a:cs typeface="Times New Roman" panose="02020603050405020304" charset="0"/>
              </a:rPr>
              <a:t>。</a:t>
            </a:r>
            <a:endParaRPr lang="zh-CN" altLang="en-US" sz="2000">
              <a:latin typeface="Times New Roman" panose="02020603050405020304" charset="0"/>
              <a:ea typeface="微软雅黑" panose="020B0503020204020204" charset="-122"/>
              <a:cs typeface="Times New Roman" panose="02020603050405020304" charset="0"/>
            </a:endParaRPr>
          </a:p>
          <a:p>
            <a:pPr algn="ctr">
              <a:lnSpc>
                <a:spcPct val="160000"/>
              </a:lnSpc>
              <a:spcBef>
                <a:spcPts val="1000"/>
              </a:spcBef>
              <a:buClrTx/>
              <a:buSzTx/>
              <a:buFont typeface="Arial" panose="020B0604020202020204" pitchFamily="34" charset="0"/>
            </a:pPr>
            <a:r>
              <a:rPr lang="en-US" altLang="zh-CN" b="1">
                <a:latin typeface="微软雅黑" panose="020B0503020204020204" charset="-122"/>
                <a:ea typeface="微软雅黑" panose="020B0503020204020204" charset="-122"/>
                <a:cs typeface="微软雅黑" panose="020B0503020204020204" charset="-122"/>
              </a:rPr>
              <a:t>Adding Chinese Elegance to the Corridor</a:t>
            </a:r>
            <a:endParaRPr lang="en-US" altLang="zh-CN"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888740" y="1012190"/>
            <a:ext cx="3506470" cy="922020"/>
          </a:xfrm>
          <a:prstGeom prst="rect">
            <a:avLst/>
          </a:prstGeom>
        </p:spPr>
        <p:style>
          <a:lnRef idx="0">
            <a:srgbClr val="FFFFFF"/>
          </a:lnRef>
          <a:fillRef idx="2">
            <a:schemeClr val="accent1"/>
          </a:fillRef>
          <a:effectRef idx="1">
            <a:schemeClr val="accent1"/>
          </a:effectRef>
          <a:fontRef idx="minor">
            <a:schemeClr val="dk1"/>
          </a:fontRef>
        </p:style>
        <p:txBody>
          <a:bodyPr wrap="square" rtlCol="0">
            <a:spAutoFit/>
          </a:bodyPr>
          <a:p>
            <a:r>
              <a:rPr lang="zh-CN" altLang="en-US">
                <a:latin typeface="Times New Roman" panose="02020603050405020304" charset="0"/>
                <a:ea typeface="楷体" panose="02010609060101010101" charset="-122"/>
              </a:rPr>
              <a:t>①避免过于晦涩的东方符号</a:t>
            </a:r>
            <a:endParaRPr lang="zh-CN" altLang="en-US">
              <a:latin typeface="Times New Roman" panose="02020603050405020304" charset="0"/>
              <a:ea typeface="楷体" panose="02010609060101010101" charset="-122"/>
            </a:endParaRPr>
          </a:p>
          <a:p>
            <a:r>
              <a:rPr lang="zh-CN" altLang="en-US">
                <a:latin typeface="Times New Roman" panose="02020603050405020304" charset="0"/>
                <a:ea typeface="楷体" panose="02010609060101010101" charset="-122"/>
              </a:rPr>
              <a:t>②可适当对比中英文化差异</a:t>
            </a:r>
            <a:endParaRPr lang="zh-CN" altLang="en-US">
              <a:latin typeface="Times New Roman" panose="02020603050405020304" charset="0"/>
              <a:ea typeface="楷体" panose="02010609060101010101" charset="-122"/>
            </a:endParaRPr>
          </a:p>
          <a:p>
            <a:r>
              <a:rPr lang="zh-CN" altLang="en-US">
                <a:latin typeface="Times New Roman" panose="02020603050405020304" charset="0"/>
                <a:ea typeface="楷体" panose="02010609060101010101" charset="-122"/>
              </a:rPr>
              <a:t>③年龄相仿，可用同龄人视角</a:t>
            </a:r>
            <a:endParaRPr lang="zh-CN" altLang="en-US">
              <a:latin typeface="Times New Roman" panose="02020603050405020304" charset="0"/>
              <a:ea typeface="楷体" panose="02010609060101010101" charset="-122"/>
            </a:endParaRPr>
          </a:p>
        </p:txBody>
      </p:sp>
      <p:sp>
        <p:nvSpPr>
          <p:cNvPr id="5" name="文本框 4"/>
          <p:cNvSpPr txBox="1"/>
          <p:nvPr/>
        </p:nvSpPr>
        <p:spPr>
          <a:xfrm>
            <a:off x="8220710" y="972820"/>
            <a:ext cx="2467610" cy="922020"/>
          </a:xfrm>
          <a:prstGeom prst="rect">
            <a:avLst/>
          </a:prstGeom>
        </p:spPr>
        <p:style>
          <a:lnRef idx="0">
            <a:srgbClr val="FFFFFF"/>
          </a:lnRef>
          <a:fillRef idx="2">
            <a:schemeClr val="accent1"/>
          </a:fillRef>
          <a:effectRef idx="1">
            <a:schemeClr val="accent1"/>
          </a:effectRef>
          <a:fontRef idx="minor">
            <a:schemeClr val="dk1"/>
          </a:fontRef>
        </p:style>
        <p:txBody>
          <a:bodyPr wrap="square" rtlCol="0" anchor="t">
            <a:spAutoFit/>
          </a:bodyPr>
          <a:p>
            <a:pPr algn="l">
              <a:buClrTx/>
              <a:buSzTx/>
              <a:buFontTx/>
            </a:pPr>
            <a:r>
              <a:rPr lang="zh-CN" altLang="en-US" b="1">
                <a:solidFill>
                  <a:schemeClr val="dk1"/>
                </a:solidFill>
                <a:latin typeface="Times New Roman" panose="02020603050405020304" charset="0"/>
                <a:ea typeface="楷体" panose="02010609060101010101" charset="-122"/>
              </a:rPr>
              <a:t>参观动线中的一段</a:t>
            </a:r>
            <a:endParaRPr lang="zh-CN" altLang="en-US" b="1">
              <a:solidFill>
                <a:schemeClr val="dk1"/>
              </a:solidFill>
              <a:latin typeface="Times New Roman" panose="02020603050405020304" charset="0"/>
              <a:ea typeface="楷体" panose="02010609060101010101" charset="-122"/>
            </a:endParaRPr>
          </a:p>
          <a:p>
            <a:pPr algn="l">
              <a:buClrTx/>
              <a:buSzTx/>
              <a:buFontTx/>
            </a:pPr>
            <a:r>
              <a:rPr lang="zh-CN" altLang="en-US">
                <a:solidFill>
                  <a:schemeClr val="dk1"/>
                </a:solidFill>
                <a:latin typeface="Times New Roman" panose="02020603050405020304" charset="0"/>
                <a:ea typeface="楷体" panose="02010609060101010101" charset="-122"/>
              </a:rPr>
              <a:t>①需考虑空间限制</a:t>
            </a:r>
            <a:endParaRPr lang="zh-CN" altLang="en-US">
              <a:solidFill>
                <a:schemeClr val="dk1"/>
              </a:solidFill>
              <a:latin typeface="Times New Roman" panose="02020603050405020304" charset="0"/>
              <a:ea typeface="楷体" panose="02010609060101010101" charset="-122"/>
            </a:endParaRPr>
          </a:p>
          <a:p>
            <a:pPr algn="l">
              <a:buClrTx/>
              <a:buSzTx/>
              <a:buFontTx/>
            </a:pPr>
            <a:r>
              <a:rPr lang="zh-CN" altLang="en-US">
                <a:solidFill>
                  <a:schemeClr val="dk1"/>
                </a:solidFill>
                <a:latin typeface="Times New Roman" panose="02020603050405020304" charset="0"/>
                <a:ea typeface="楷体" panose="02010609060101010101" charset="-122"/>
              </a:rPr>
              <a:t>②要可停留</a:t>
            </a:r>
            <a:r>
              <a:rPr lang="en-US" altLang="zh-CN">
                <a:solidFill>
                  <a:schemeClr val="dk1"/>
                </a:solidFill>
                <a:latin typeface="Times New Roman" panose="02020603050405020304" charset="0"/>
                <a:ea typeface="楷体" panose="02010609060101010101" charset="-122"/>
              </a:rPr>
              <a:t>+</a:t>
            </a:r>
            <a:r>
              <a:rPr lang="zh-CN" altLang="en-US">
                <a:solidFill>
                  <a:schemeClr val="dk1"/>
                </a:solidFill>
                <a:latin typeface="Times New Roman" panose="02020603050405020304" charset="0"/>
                <a:ea typeface="楷体" panose="02010609060101010101" charset="-122"/>
              </a:rPr>
              <a:t>可互动</a:t>
            </a:r>
            <a:endParaRPr lang="zh-CN" altLang="en-US">
              <a:solidFill>
                <a:schemeClr val="dk1"/>
              </a:solidFill>
              <a:latin typeface="Times New Roman" panose="02020603050405020304" charset="0"/>
              <a:ea typeface="楷体" panose="02010609060101010101" charset="-122"/>
            </a:endParaRPr>
          </a:p>
        </p:txBody>
      </p:sp>
      <p:sp>
        <p:nvSpPr>
          <p:cNvPr id="6" name="文本框 5"/>
          <p:cNvSpPr txBox="1"/>
          <p:nvPr/>
        </p:nvSpPr>
        <p:spPr>
          <a:xfrm>
            <a:off x="3992245" y="2990215"/>
            <a:ext cx="3074035" cy="368300"/>
          </a:xfrm>
          <a:prstGeom prst="rect">
            <a:avLst/>
          </a:prstGeom>
        </p:spPr>
        <p:style>
          <a:lnRef idx="2">
            <a:schemeClr val="accent1"/>
          </a:lnRef>
          <a:fillRef idx="2">
            <a:schemeClr val="accent1"/>
          </a:fillRef>
          <a:effectRef idx="0">
            <a:srgbClr val="FFFFFF"/>
          </a:effectRef>
          <a:fontRef idx="minor">
            <a:schemeClr val="dk1"/>
          </a:fontRef>
        </p:style>
        <p:txBody>
          <a:bodyPr wrap="square" rtlCol="0">
            <a:spAutoFit/>
          </a:bodyPr>
          <a:p>
            <a:r>
              <a:rPr lang="zh-CN" altLang="en-US">
                <a:latin typeface="华文楷体" panose="02010600040101010101" charset="-122"/>
                <a:ea typeface="华文楷体" panose="02010600040101010101" charset="-122"/>
              </a:rPr>
              <a:t>语体应为半正式、有交流感</a:t>
            </a:r>
            <a:endParaRPr lang="zh-CN" altLang="en-US">
              <a:latin typeface="华文楷体" panose="02010600040101010101" charset="-122"/>
              <a:ea typeface="华文楷体" panose="02010600040101010101" charset="-122"/>
            </a:endParaRPr>
          </a:p>
        </p:txBody>
      </p:sp>
      <p:sp>
        <p:nvSpPr>
          <p:cNvPr id="7" name="文本框 6"/>
          <p:cNvSpPr txBox="1"/>
          <p:nvPr/>
        </p:nvSpPr>
        <p:spPr>
          <a:xfrm>
            <a:off x="1165225" y="5117465"/>
            <a:ext cx="7762240" cy="1529715"/>
          </a:xfrm>
          <a:prstGeom prst="rect">
            <a:avLst/>
          </a:prstGeom>
        </p:spPr>
        <p:style>
          <a:lnRef idx="3">
            <a:schemeClr val="accent1"/>
          </a:lnRef>
          <a:fillRef idx="0">
            <a:srgbClr val="FFFFFF"/>
          </a:fillRef>
          <a:effectRef idx="0">
            <a:srgbClr val="FFFFFF"/>
          </a:effectRef>
          <a:fontRef idx="minor">
            <a:schemeClr val="tx1"/>
          </a:fontRef>
        </p:style>
        <p:txBody>
          <a:bodyPr wrap="square" rtlCol="0">
            <a:spAutoFit/>
          </a:bodyPr>
          <a:p>
            <a:pPr marL="285750" indent="-285750">
              <a:lnSpc>
                <a:spcPct val="130000"/>
              </a:lnSpc>
              <a:buFont typeface="Wingdings" panose="05000000000000000000" charset="0"/>
              <a:buChar char="n"/>
            </a:pPr>
            <a:r>
              <a:rPr lang="zh-CN" altLang="en-US" b="1">
                <a:latin typeface="微软雅黑" panose="020B0503020204020204" charset="-122"/>
                <a:ea typeface="微软雅黑" panose="020B0503020204020204" charset="-122"/>
                <a:cs typeface="微软雅黑 Light" panose="020B0502040204020203" charset="-122"/>
              </a:rPr>
              <a:t>筛选逻辑：</a:t>
            </a:r>
            <a:r>
              <a:rPr lang="zh-CN" altLang="en-US">
                <a:latin typeface="微软雅黑 Light" panose="020B0502040204020203" charset="-122"/>
                <a:ea typeface="微软雅黑 Light" panose="020B0502040204020203" charset="-122"/>
                <a:cs typeface="微软雅黑 Light" panose="020B0502040204020203" charset="-122"/>
              </a:rPr>
              <a:t>从海量中国文化中选出适合校园、适合英国青少年的内容 </a:t>
            </a:r>
            <a:endParaRPr lang="en-US" altLang="zh-CN">
              <a:latin typeface="微软雅黑 Light" panose="020B0502040204020203" charset="-122"/>
              <a:ea typeface="微软雅黑 Light" panose="020B0502040204020203" charset="-122"/>
              <a:cs typeface="微软雅黑 Light" panose="020B0502040204020203" charset="-122"/>
            </a:endParaRPr>
          </a:p>
          <a:p>
            <a:pPr marL="285750" indent="-285750">
              <a:lnSpc>
                <a:spcPct val="130000"/>
              </a:lnSpc>
              <a:buFont typeface="Wingdings" panose="05000000000000000000" charset="0"/>
              <a:buChar char="n"/>
            </a:pPr>
            <a:r>
              <a:rPr lang="zh-CN" altLang="en-US" b="1">
                <a:latin typeface="微软雅黑" panose="020B0503020204020204" charset="-122"/>
                <a:ea typeface="微软雅黑" panose="020B0503020204020204" charset="-122"/>
                <a:cs typeface="微软雅黑 Light" panose="020B0502040204020203" charset="-122"/>
              </a:rPr>
              <a:t>转译逻辑：</a:t>
            </a:r>
            <a:r>
              <a:rPr lang="zh-CN" altLang="en-US">
                <a:latin typeface="微软雅黑 Light" panose="020B0502040204020203" charset="-122"/>
                <a:ea typeface="微软雅黑 Light" panose="020B0502040204020203" charset="-122"/>
                <a:cs typeface="微软雅黑 Light" panose="020B0502040204020203" charset="-122"/>
              </a:rPr>
              <a:t>将抽象文化概念转化为可看、可摸、可玩的</a:t>
            </a:r>
            <a:r>
              <a:rPr lang="zh-CN" altLang="en-US" b="1">
                <a:latin typeface="微软雅黑 Light" panose="020B0502040204020203" charset="-122"/>
                <a:ea typeface="微软雅黑 Light" panose="020B0502040204020203" charset="-122"/>
                <a:cs typeface="微软雅黑 Light" panose="020B0502040204020203" charset="-122"/>
              </a:rPr>
              <a:t>具体设计</a:t>
            </a:r>
            <a:endParaRPr lang="en-US" altLang="zh-CN">
              <a:latin typeface="微软雅黑 Light" panose="020B0502040204020203" charset="-122"/>
              <a:ea typeface="微软雅黑 Light" panose="020B0502040204020203" charset="-122"/>
              <a:cs typeface="微软雅黑 Light" panose="020B0502040204020203" charset="-122"/>
            </a:endParaRPr>
          </a:p>
          <a:p>
            <a:pPr marL="285750" indent="-285750">
              <a:lnSpc>
                <a:spcPct val="130000"/>
              </a:lnSpc>
              <a:buFont typeface="Wingdings" panose="05000000000000000000" charset="0"/>
              <a:buChar char="n"/>
            </a:pPr>
            <a:r>
              <a:rPr lang="zh-CN" altLang="en-US" b="1">
                <a:latin typeface="微软雅黑" panose="020B0503020204020204" charset="-122"/>
                <a:ea typeface="微软雅黑" panose="020B0503020204020204" charset="-122"/>
                <a:cs typeface="微软雅黑 Light" panose="020B0502040204020203" charset="-122"/>
              </a:rPr>
              <a:t>共情逻辑：</a:t>
            </a:r>
            <a:r>
              <a:rPr lang="zh-CN" altLang="en-US">
                <a:latin typeface="微软雅黑 Light" panose="020B0502040204020203" charset="-122"/>
                <a:ea typeface="微软雅黑 Light" panose="020B0502040204020203" charset="-122"/>
                <a:cs typeface="微软雅黑 Light" panose="020B0502040204020203" charset="-122"/>
              </a:rPr>
              <a:t>站在英国学生的角度思考“什么会让他们觉得有趣而非负担” </a:t>
            </a:r>
            <a:endParaRPr lang="en-US" altLang="zh-CN">
              <a:latin typeface="微软雅黑 Light" panose="020B0502040204020203" charset="-122"/>
              <a:ea typeface="微软雅黑 Light" panose="020B0502040204020203" charset="-122"/>
              <a:cs typeface="微软雅黑 Light" panose="020B0502040204020203" charset="-122"/>
            </a:endParaRPr>
          </a:p>
          <a:p>
            <a:pPr marL="285750" indent="-285750">
              <a:lnSpc>
                <a:spcPct val="130000"/>
              </a:lnSpc>
              <a:buFont typeface="Wingdings" panose="05000000000000000000" charset="0"/>
              <a:buChar char="n"/>
            </a:pPr>
            <a:r>
              <a:rPr lang="zh-CN" altLang="en-US" b="1">
                <a:latin typeface="微软雅黑" panose="020B0503020204020204" charset="-122"/>
                <a:ea typeface="微软雅黑" panose="020B0503020204020204" charset="-122"/>
                <a:cs typeface="微软雅黑 Light" panose="020B0502040204020203" charset="-122"/>
              </a:rPr>
              <a:t>可行性逻辑：</a:t>
            </a:r>
            <a:r>
              <a:rPr lang="zh-CN" altLang="en-US">
                <a:latin typeface="微软雅黑 Light" panose="020B0502040204020203" charset="-122"/>
                <a:ea typeface="微软雅黑 Light" panose="020B0502040204020203" charset="-122"/>
                <a:cs typeface="微软雅黑 Light" panose="020B0502040204020203" charset="-122"/>
              </a:rPr>
              <a:t>创意不能脱离“校园导览”的</a:t>
            </a:r>
            <a:r>
              <a:rPr lang="zh-CN" altLang="en-US" b="1">
                <a:latin typeface="微软雅黑 Light" panose="020B0502040204020203" charset="-122"/>
                <a:ea typeface="微软雅黑 Light" panose="020B0502040204020203" charset="-122"/>
                <a:cs typeface="微软雅黑 Light" panose="020B0502040204020203" charset="-122"/>
              </a:rPr>
              <a:t>现实约束</a:t>
            </a:r>
            <a:r>
              <a:rPr lang="zh-CN" altLang="en-US">
                <a:latin typeface="微软雅黑 Light" panose="020B0502040204020203" charset="-122"/>
                <a:ea typeface="微软雅黑 Light" panose="020B0502040204020203" charset="-122"/>
                <a:cs typeface="微软雅黑 Light" panose="020B0502040204020203" charset="-122"/>
              </a:rPr>
              <a:t>（预算、空间、时间）</a:t>
            </a:r>
            <a:endParaRPr lang="zh-CN" altLang="en-US">
              <a:latin typeface="微软雅黑 Light" panose="020B0502040204020203" charset="-122"/>
              <a:ea typeface="微软雅黑 Light" panose="020B0502040204020203" charset="-122"/>
              <a:cs typeface="微软雅黑 Light" panose="020B0502040204020203" charset="-122"/>
            </a:endParaRPr>
          </a:p>
        </p:txBody>
      </p:sp>
      <p:sp>
        <p:nvSpPr>
          <p:cNvPr id="8" name="文本框 7"/>
          <p:cNvSpPr txBox="1"/>
          <p:nvPr/>
        </p:nvSpPr>
        <p:spPr>
          <a:xfrm>
            <a:off x="8163560" y="2990215"/>
            <a:ext cx="3006725" cy="922020"/>
          </a:xfrm>
          <a:prstGeom prst="rect">
            <a:avLst/>
          </a:prstGeom>
        </p:spPr>
        <p:style>
          <a:lnRef idx="0">
            <a:srgbClr val="FFFFFF"/>
          </a:lnRef>
          <a:fillRef idx="2">
            <a:schemeClr val="accent1"/>
          </a:fillRef>
          <a:effectRef idx="1">
            <a:schemeClr val="accent1"/>
          </a:effectRef>
          <a:fontRef idx="minor">
            <a:schemeClr val="dk1"/>
          </a:fontRef>
        </p:style>
        <p:txBody>
          <a:bodyPr wrap="square" rtlCol="0">
            <a:spAutoFit/>
          </a:bodyPr>
          <a:p>
            <a:r>
              <a:rPr lang="zh-CN" altLang="en-US">
                <a:latin typeface="Times New Roman" panose="02020603050405020304" charset="0"/>
                <a:ea typeface="楷体" panose="02010609060101010101" charset="-122"/>
              </a:rPr>
              <a:t>①开头需有</a:t>
            </a:r>
            <a:r>
              <a:rPr lang="zh-CN" altLang="en-US">
                <a:solidFill>
                  <a:srgbClr val="FF0000"/>
                </a:solidFill>
                <a:latin typeface="Times New Roman" panose="02020603050405020304" charset="0"/>
                <a:ea typeface="楷体" panose="02010609060101010101" charset="-122"/>
              </a:rPr>
              <a:t>承接语</a:t>
            </a:r>
            <a:endParaRPr lang="zh-CN" altLang="en-US">
              <a:latin typeface="Times New Roman" panose="02020603050405020304" charset="0"/>
              <a:ea typeface="楷体" panose="02010609060101010101" charset="-122"/>
            </a:endParaRPr>
          </a:p>
          <a:p>
            <a:r>
              <a:rPr lang="zh-CN" altLang="en-US">
                <a:latin typeface="Times New Roman" panose="02020603050405020304" charset="0"/>
                <a:ea typeface="楷体" panose="02010609060101010101" charset="-122"/>
              </a:rPr>
              <a:t>（如“</a:t>
            </a:r>
            <a:r>
              <a:rPr lang="en-US" altLang="zh-CN">
                <a:latin typeface="Times New Roman" panose="02020603050405020304" charset="0"/>
                <a:ea typeface="楷体" panose="02010609060101010101" charset="-122"/>
              </a:rPr>
              <a:t>Great topic!”）</a:t>
            </a:r>
            <a:endParaRPr lang="en-US" altLang="zh-CN">
              <a:latin typeface="Times New Roman" panose="02020603050405020304" charset="0"/>
              <a:ea typeface="楷体" panose="02010609060101010101" charset="-122"/>
            </a:endParaRPr>
          </a:p>
          <a:p>
            <a:r>
              <a:rPr lang="zh-CN" altLang="en-US">
                <a:latin typeface="Times New Roman" panose="02020603050405020304" charset="0"/>
                <a:ea typeface="楷体" panose="02010609060101010101" charset="-122"/>
              </a:rPr>
              <a:t>②</a:t>
            </a:r>
            <a:r>
              <a:rPr lang="zh-CN" altLang="en-US">
                <a:solidFill>
                  <a:srgbClr val="FF0000"/>
                </a:solidFill>
                <a:latin typeface="Times New Roman" panose="02020603050405020304" charset="0"/>
                <a:ea typeface="楷体" panose="02010609060101010101" charset="-122"/>
              </a:rPr>
              <a:t>不必重述</a:t>
            </a:r>
            <a:r>
              <a:rPr lang="zh-CN" altLang="en-US">
                <a:latin typeface="Times New Roman" panose="02020603050405020304" charset="0"/>
                <a:ea typeface="楷体" panose="02010609060101010101" charset="-122"/>
              </a:rPr>
              <a:t>原帖，直接切入</a:t>
            </a:r>
            <a:endParaRPr lang="zh-CN" altLang="en-US">
              <a:latin typeface="Times New Roman" panose="02020603050405020304" charset="0"/>
              <a:ea typeface="楷体" panose="02010609060101010101" charset="-122"/>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p:nvPr/>
        </p:nvGraphicFramePr>
        <p:xfrm>
          <a:off x="582295" y="962025"/>
          <a:ext cx="11027410" cy="5486400"/>
        </p:xfrm>
        <a:graphic>
          <a:graphicData uri="http://schemas.openxmlformats.org/drawingml/2006/table">
            <a:tbl>
              <a:tblPr/>
              <a:tblGrid>
                <a:gridCol w="2555875"/>
                <a:gridCol w="8471535"/>
              </a:tblGrid>
              <a:tr h="428625">
                <a:tc>
                  <a:txBody>
                    <a:bodyPr/>
                    <a:p>
                      <a:pPr marL="0" algn="ctr">
                        <a:lnSpc>
                          <a:spcPct val="150000"/>
                        </a:lnSpc>
                        <a:buClrTx/>
                        <a:buSzTx/>
                        <a:buFontTx/>
                      </a:pPr>
                      <a:r>
                        <a:rPr lang="en-US" altLang="zh-CN" sz="2000" b="1">
                          <a:latin typeface="Times New Roman" panose="02020603050405020304"/>
                          <a:ea typeface="宋体" panose="02010600030101010101" pitchFamily="2" charset="-122"/>
                        </a:rPr>
                        <a:t>Aspect</a:t>
                      </a:r>
                      <a:endParaRPr lang="en-US" altLang="zh-CN" sz="2000" b="1">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algn="ctr">
                        <a:lnSpc>
                          <a:spcPct val="150000"/>
                        </a:lnSpc>
                        <a:buClrTx/>
                        <a:buSzTx/>
                        <a:buFontTx/>
                      </a:pPr>
                      <a:r>
                        <a:rPr lang="en-US" altLang="zh-CN" sz="2000" b="1">
                          <a:latin typeface="Times New Roman" panose="02020603050405020304"/>
                          <a:ea typeface="宋体" panose="02010600030101010101" pitchFamily="2" charset="-122"/>
                        </a:rPr>
                        <a:t>Analysis</a:t>
                      </a:r>
                      <a:endParaRPr lang="en-US" altLang="zh-CN" sz="2000" b="1">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285875">
                <a:tc>
                  <a:txBody>
                    <a:bodyPr/>
                    <a:p>
                      <a:pPr marL="0" algn="ctr">
                        <a:lnSpc>
                          <a:spcPct val="150000"/>
                        </a:lnSpc>
                        <a:buClrTx/>
                        <a:buSzTx/>
                        <a:buFontTx/>
                      </a:pPr>
                      <a:r>
                        <a:rPr lang="en-US" altLang="zh-CN" sz="2000" b="1">
                          <a:latin typeface="Times New Roman" panose="02020603050405020304"/>
                          <a:ea typeface="宋体" panose="02010600030101010101" pitchFamily="2" charset="-122"/>
                        </a:rPr>
                        <a:t>Genre</a:t>
                      </a:r>
                      <a:endParaRPr lang="en-US" altLang="zh-CN" sz="2000" b="1">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algn="ctr">
                        <a:lnSpc>
                          <a:spcPct val="150000"/>
                        </a:lnSpc>
                        <a:buClrTx/>
                        <a:buSzTx/>
                        <a:buFontTx/>
                      </a:pPr>
                      <a:r>
                        <a:rPr lang="en-US" altLang="zh-CN" sz="2000">
                          <a:latin typeface="Times New Roman" panose="02020603050405020304"/>
                          <a:ea typeface="宋体" panose="02010600030101010101" pitchFamily="2" charset="-122"/>
                        </a:rPr>
                        <a:t>跟帖回复</a:t>
                      </a:r>
                      <a:endParaRPr lang="en-US" altLang="zh-CN" sz="2000">
                        <a:latin typeface="Times New Roman" panose="02020603050405020304"/>
                        <a:ea typeface="宋体" panose="02010600030101010101" pitchFamily="2" charset="-122"/>
                      </a:endParaRPr>
                    </a:p>
                    <a:p>
                      <a:pPr marL="0" algn="ctr">
                        <a:lnSpc>
                          <a:spcPct val="150000"/>
                        </a:lnSpc>
                        <a:buClrTx/>
                        <a:buSzTx/>
                        <a:buFontTx/>
                      </a:pPr>
                      <a:r>
                        <a:rPr lang="en-US" altLang="zh-CN" sz="2000">
                          <a:latin typeface="Times New Roman" panose="02020603050405020304"/>
                          <a:ea typeface="宋体" panose="02010600030101010101" pitchFamily="2" charset="-122"/>
                        </a:rPr>
                        <a:t>A forum comment / post on the school’s English forum </a:t>
                      </a:r>
                      <a:endParaRPr lang="en-US" altLang="zh-CN" sz="2000">
                        <a:latin typeface="Times New Roman" panose="02020603050405020304"/>
                        <a:ea typeface="宋体" panose="02010600030101010101" pitchFamily="2" charset="-122"/>
                      </a:endParaRPr>
                    </a:p>
                    <a:p>
                      <a:pPr marL="0" algn="ctr">
                        <a:lnSpc>
                          <a:spcPct val="150000"/>
                        </a:lnSpc>
                        <a:buClrTx/>
                        <a:buSzTx/>
                        <a:buFontTx/>
                      </a:pPr>
                      <a:r>
                        <a:rPr lang="en-US" altLang="zh-CN" sz="2000">
                          <a:latin typeface="Times New Roman" panose="02020603050405020304"/>
                          <a:ea typeface="宋体" panose="02010600030101010101" pitchFamily="2" charset="-122"/>
                        </a:rPr>
                        <a:t>— informal but clear, meant to be read by a diverse audience.</a:t>
                      </a:r>
                      <a:endParaRPr lang="en-US" altLang="zh-CN" sz="2000">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857885">
                <a:tc>
                  <a:txBody>
                    <a:bodyPr/>
                    <a:p>
                      <a:pPr marL="0" algn="ctr">
                        <a:lnSpc>
                          <a:spcPct val="150000"/>
                        </a:lnSpc>
                        <a:buClrTx/>
                        <a:buSzTx/>
                        <a:buFontTx/>
                      </a:pPr>
                      <a:r>
                        <a:rPr lang="en-US" altLang="zh-CN" sz="2000" b="1">
                          <a:latin typeface="Times New Roman" panose="02020603050405020304"/>
                          <a:ea typeface="宋体" panose="02010600030101010101" pitchFamily="2" charset="-122"/>
                        </a:rPr>
                        <a:t>Topic</a:t>
                      </a:r>
                      <a:endParaRPr lang="en-US" altLang="zh-CN" sz="2000" b="1">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algn="ctr">
                        <a:lnSpc>
                          <a:spcPct val="150000"/>
                        </a:lnSpc>
                        <a:buClrTx/>
                        <a:buSzTx/>
                        <a:buFontTx/>
                      </a:pPr>
                      <a:r>
                        <a:rPr lang="en-US" altLang="zh-CN" sz="2000">
                          <a:latin typeface="Times New Roman" panose="02020603050405020304"/>
                          <a:ea typeface="宋体" panose="02010600030101010101" pitchFamily="2" charset="-122"/>
                        </a:rPr>
                        <a:t>Suggestions</a:t>
                      </a:r>
                      <a:r>
                        <a:rPr lang="en-US" altLang="zh-CN" sz="2000" b="0">
                          <a:latin typeface="Times New Roman" panose="02020603050405020304"/>
                          <a:ea typeface="宋体" panose="02010600030101010101" pitchFamily="2" charset="-122"/>
                        </a:rPr>
                        <a:t> for decorating a “Chinese Culture Corridor” on the campus tour route for visiting British exchange students.</a:t>
                      </a:r>
                      <a:endParaRPr lang="en-US" altLang="zh-CN" sz="2000" b="0">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857250">
                <a:tc>
                  <a:txBody>
                    <a:bodyPr/>
                    <a:p>
                      <a:pPr marL="0" algn="ctr">
                        <a:lnSpc>
                          <a:spcPct val="150000"/>
                        </a:lnSpc>
                        <a:buClrTx/>
                        <a:buSzTx/>
                        <a:buFontTx/>
                      </a:pPr>
                      <a:r>
                        <a:rPr lang="en-US" altLang="zh-CN" sz="2000" b="1">
                          <a:latin typeface="Times New Roman" panose="02020603050405020304"/>
                          <a:ea typeface="宋体" panose="02010600030101010101" pitchFamily="2" charset="-122"/>
                        </a:rPr>
                        <a:t>Audience</a:t>
                      </a:r>
                      <a:endParaRPr lang="en-US" altLang="zh-CN" sz="2000" b="1">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algn="ctr">
                        <a:lnSpc>
                          <a:spcPct val="150000"/>
                        </a:lnSpc>
                        <a:buClrTx/>
                        <a:buSzTx/>
                        <a:buFontTx/>
                      </a:pPr>
                      <a:r>
                        <a:rPr lang="en-US" altLang="zh-CN" sz="2000">
                          <a:latin typeface="Times New Roman" panose="02020603050405020304"/>
                          <a:ea typeface="宋体" panose="02010600030101010101" pitchFamily="2" charset="-122"/>
                        </a:rPr>
                        <a:t>The school community (both Chinese and international students, teachers, and staff) who read the English forum.</a:t>
                      </a:r>
                      <a:endParaRPr lang="en-US" altLang="zh-CN" sz="2000">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857250">
                <a:tc>
                  <a:txBody>
                    <a:bodyPr/>
                    <a:p>
                      <a:pPr marL="0" algn="ctr">
                        <a:lnSpc>
                          <a:spcPct val="150000"/>
                        </a:lnSpc>
                        <a:buClrTx/>
                        <a:buSzTx/>
                        <a:buFontTx/>
                      </a:pPr>
                      <a:r>
                        <a:rPr lang="en-US" altLang="zh-CN" sz="2000" b="1">
                          <a:latin typeface="Times New Roman" panose="02020603050405020304"/>
                          <a:ea typeface="宋体" panose="02010600030101010101" pitchFamily="2" charset="-122"/>
                        </a:rPr>
                        <a:t>Person(人称)</a:t>
                      </a:r>
                      <a:endParaRPr lang="en-US" altLang="zh-CN" sz="2000" b="1">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algn="ctr">
                        <a:lnSpc>
                          <a:spcPct val="150000"/>
                        </a:lnSpc>
                        <a:buClrTx/>
                        <a:buSzTx/>
                        <a:buFontTx/>
                      </a:pPr>
                      <a:r>
                        <a:rPr lang="en-US" altLang="zh-CN" sz="2000">
                          <a:latin typeface="Times New Roman" panose="02020603050405020304"/>
                          <a:ea typeface="宋体" panose="02010600030101010101" pitchFamily="2" charset="-122"/>
                        </a:rPr>
                        <a:t>First-person singular</a:t>
                      </a:r>
                      <a:r>
                        <a:rPr lang="en-US" altLang="zh-CN" sz="2000" b="0">
                          <a:latin typeface="Times New Roman" panose="02020603050405020304"/>
                          <a:ea typeface="宋体" panose="02010600030101010101" pitchFamily="2" charset="-122"/>
                        </a:rPr>
                        <a:t> (I, my) as the commenter. </a:t>
                      </a:r>
                      <a:endParaRPr lang="en-US" altLang="zh-CN" sz="2000" b="0">
                        <a:latin typeface="Times New Roman" panose="02020603050405020304"/>
                        <a:ea typeface="宋体" panose="02010600030101010101" pitchFamily="2" charset="-122"/>
                      </a:endParaRPr>
                    </a:p>
                    <a:p>
                      <a:pPr marL="0" algn="ctr">
                        <a:lnSpc>
                          <a:spcPct val="150000"/>
                        </a:lnSpc>
                        <a:buClrTx/>
                        <a:buSzTx/>
                        <a:buFontTx/>
                      </a:pPr>
                      <a:r>
                        <a:rPr lang="en-US" altLang="zh-CN" sz="2000" b="0">
                          <a:latin typeface="Times New Roman" panose="02020603050405020304"/>
                          <a:ea typeface="宋体" panose="02010600030101010101" pitchFamily="2" charset="-122"/>
                        </a:rPr>
                        <a:t>Also use </a:t>
                      </a:r>
                      <a:r>
                        <a:rPr lang="en-US" altLang="zh-CN" sz="2000">
                          <a:latin typeface="Times New Roman" panose="02020603050405020304"/>
                          <a:ea typeface="宋体" panose="02010600030101010101" pitchFamily="2" charset="-122"/>
                        </a:rPr>
                        <a:t>“we”</a:t>
                      </a:r>
                      <a:r>
                        <a:rPr lang="en-US" altLang="zh-CN" sz="2000" b="0">
                          <a:latin typeface="Times New Roman" panose="02020603050405020304"/>
                          <a:ea typeface="宋体" panose="02010600030101010101" pitchFamily="2" charset="-122"/>
                        </a:rPr>
                        <a:t> to express collective student voice.</a:t>
                      </a:r>
                      <a:endParaRPr lang="en-US" altLang="zh-CN" sz="2000" b="0">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857250">
                <a:tc>
                  <a:txBody>
                    <a:bodyPr/>
                    <a:p>
                      <a:pPr marL="0" algn="ctr">
                        <a:lnSpc>
                          <a:spcPct val="150000"/>
                        </a:lnSpc>
                        <a:buClrTx/>
                        <a:buSzTx/>
                        <a:buFontTx/>
                      </a:pPr>
                      <a:r>
                        <a:rPr lang="en-US" altLang="zh-CN" sz="2000" b="1">
                          <a:latin typeface="Times New Roman" panose="02020603050405020304"/>
                          <a:ea typeface="宋体" panose="02010600030101010101" pitchFamily="2" charset="-122"/>
                        </a:rPr>
                        <a:t>Tense</a:t>
                      </a:r>
                      <a:endParaRPr lang="en-US" altLang="zh-CN" sz="2000" b="1">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algn="ctr">
                        <a:lnSpc>
                          <a:spcPct val="150000"/>
                        </a:lnSpc>
                        <a:buClrTx/>
                        <a:buSzTx/>
                        <a:buFontTx/>
                      </a:pPr>
                      <a:r>
                        <a:rPr lang="en-US" altLang="zh-CN" sz="2000">
                          <a:latin typeface="Times New Roman" panose="02020603050405020304"/>
                          <a:ea typeface="宋体" panose="02010600030101010101" pitchFamily="2" charset="-122"/>
                        </a:rPr>
                        <a:t>Present simple</a:t>
                      </a:r>
                      <a:r>
                        <a:rPr lang="en-US" altLang="zh-CN" sz="2000" b="0">
                          <a:latin typeface="Times New Roman" panose="02020603050405020304"/>
                          <a:ea typeface="宋体" panose="02010600030101010101" pitchFamily="2" charset="-122"/>
                        </a:rPr>
                        <a:t> (to state facts and suggestions), </a:t>
                      </a:r>
                      <a:endParaRPr lang="en-US" altLang="zh-CN" sz="2000" b="0">
                        <a:latin typeface="Times New Roman" panose="02020603050405020304"/>
                        <a:ea typeface="宋体" panose="02010600030101010101" pitchFamily="2" charset="-122"/>
                      </a:endParaRPr>
                    </a:p>
                    <a:p>
                      <a:pPr marL="0" algn="ctr">
                        <a:lnSpc>
                          <a:spcPct val="150000"/>
                        </a:lnSpc>
                        <a:buClrTx/>
                        <a:buSzTx/>
                        <a:buFontTx/>
                      </a:pPr>
                      <a:r>
                        <a:rPr lang="en-US" altLang="zh-CN" sz="2000">
                          <a:latin typeface="Times New Roman" panose="02020603050405020304"/>
                          <a:ea typeface="宋体" panose="02010600030101010101" pitchFamily="2" charset="-122"/>
                        </a:rPr>
                        <a:t>Future simple</a:t>
                      </a:r>
                      <a:r>
                        <a:rPr lang="en-US" altLang="zh-CN" sz="2000" b="0">
                          <a:latin typeface="Times New Roman" panose="02020603050405020304"/>
                          <a:ea typeface="宋体" panose="02010600030101010101" pitchFamily="2" charset="-122"/>
                        </a:rPr>
                        <a:t> (to describe what will be done), and to give advice.</a:t>
                      </a:r>
                      <a:endParaRPr lang="en-US" altLang="zh-CN" sz="2000" b="0">
                        <a:latin typeface="Times New Roman" panose="020206030504050203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
        <p:nvSpPr>
          <p:cNvPr id="4" name="标题 1"/>
          <p:cNvSpPr>
            <a:spLocks noGrp="1"/>
          </p:cNvSpPr>
          <p:nvPr>
            <p:custDataLst>
              <p:tags r:id="rId1"/>
            </p:custDataLst>
          </p:nvPr>
        </p:nvSpPr>
        <p:spPr>
          <a:xfrm>
            <a:off x="464820" y="134620"/>
            <a:ext cx="10838180" cy="72009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0" kern="1200">
                <a:solidFill>
                  <a:srgbClr val="144249"/>
                </a:solidFill>
                <a:latin typeface="汉仪书宋二简" panose="02010600000101010101" charset="-122"/>
                <a:ea typeface="汉仪润圆-65简" panose="00020600040101010101" charset="-122"/>
                <a:cs typeface="+mn-ea"/>
              </a:defRPr>
            </a:lvl1pPr>
          </a:lstStyle>
          <a:p>
            <a:r>
              <a:rPr lang="en-US" altLang="en-US" sz="3600" b="1">
                <a:solidFill>
                  <a:schemeClr val="tx1"/>
                </a:solidFill>
                <a:latin typeface="Times New Roman" panose="02020603050405020304" charset="0"/>
                <a:cs typeface="Times New Roman" panose="02020603050405020304" charset="0"/>
              </a:rPr>
              <a:t>Ⅰ. </a:t>
            </a:r>
            <a:r>
              <a:rPr lang="en-US" altLang="zh-CN" sz="3600" b="1">
                <a:solidFill>
                  <a:schemeClr val="tx1"/>
                </a:solidFill>
                <a:latin typeface="Times New Roman" panose="02020603050405020304" charset="0"/>
                <a:cs typeface="Times New Roman" panose="02020603050405020304" charset="0"/>
              </a:rPr>
              <a:t>Before Writing</a:t>
            </a:r>
            <a:endParaRPr lang="en-US" altLang="zh-CN" sz="3600" b="1">
              <a:solidFill>
                <a:schemeClr val="tx1"/>
              </a:solidFill>
              <a:latin typeface="Times New Roman" panose="02020603050405020304" charset="0"/>
              <a:cs typeface="Times New Roman" panose="02020603050405020304" charset="0"/>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664210" y="476250"/>
            <a:ext cx="5097145" cy="605790"/>
          </a:xfrm>
          <a:prstGeom prst="rect">
            <a:avLst/>
          </a:prstGeom>
          <a:noFill/>
        </p:spPr>
        <p:txBody>
          <a:bodyPr wrap="square" rtlCol="0">
            <a:normAutofit/>
          </a:bodyPr>
          <a:p>
            <a:pPr algn="l">
              <a:lnSpc>
                <a:spcPct val="140000"/>
              </a:lnSpc>
            </a:pPr>
            <a:r>
              <a:rPr lang="zh-CN" altLang="en-US" sz="2400" b="1" kern="100" dirty="0">
                <a:effectLst/>
                <a:latin typeface="Times New Roman" panose="02020603050405020304" charset="0"/>
                <a:ea typeface="微软雅黑" panose="020B0503020204020204" charset="-122"/>
                <a:cs typeface="Times New Roman" panose="02020603050405020304" charset="0"/>
              </a:rPr>
              <a:t>比对</a:t>
            </a:r>
            <a:r>
              <a:rPr lang="zh-CN" sz="2400" b="1" kern="100" dirty="0">
                <a:effectLst/>
                <a:latin typeface="Times New Roman" panose="02020603050405020304" charset="0"/>
                <a:ea typeface="微软雅黑" panose="020B0503020204020204" charset="-122"/>
                <a:cs typeface="Times New Roman" panose="02020603050405020304" charset="0"/>
              </a:rPr>
              <a:t>另一道</a:t>
            </a:r>
            <a:r>
              <a:rPr lang="en-US" altLang="zh-CN" sz="2400" b="1" kern="100" dirty="0">
                <a:effectLst/>
                <a:latin typeface="Times New Roman" panose="02020603050405020304" charset="0"/>
                <a:ea typeface="微软雅黑" panose="020B0503020204020204" charset="-122"/>
                <a:cs typeface="Times New Roman" panose="02020603050405020304" charset="0"/>
              </a:rPr>
              <a:t>“</a:t>
            </a:r>
            <a:r>
              <a:rPr lang="zh-CN" altLang="en-US" sz="2400" b="1" kern="100" dirty="0">
                <a:effectLst/>
                <a:latin typeface="Times New Roman" panose="02020603050405020304" charset="0"/>
                <a:ea typeface="微软雅黑" panose="020B0503020204020204" charset="-122"/>
                <a:cs typeface="Times New Roman" panose="02020603050405020304" charset="0"/>
              </a:rPr>
              <a:t>中国文化</a:t>
            </a:r>
            <a:r>
              <a:rPr lang="en-US" altLang="zh-CN" sz="2400" b="1" kern="100" dirty="0">
                <a:effectLst/>
                <a:latin typeface="Times New Roman" panose="02020603050405020304" charset="0"/>
                <a:ea typeface="微软雅黑" panose="020B0503020204020204" charset="-122"/>
                <a:cs typeface="Times New Roman" panose="02020603050405020304" charset="0"/>
              </a:rPr>
              <a:t>”</a:t>
            </a:r>
            <a:r>
              <a:rPr lang="zh-CN" altLang="en-US" sz="2400" b="1" kern="100" dirty="0">
                <a:effectLst/>
                <a:latin typeface="Times New Roman" panose="02020603050405020304" charset="0"/>
                <a:ea typeface="微软雅黑" panose="020B0503020204020204" charset="-122"/>
                <a:cs typeface="Times New Roman" panose="02020603050405020304" charset="0"/>
              </a:rPr>
              <a:t>类应用文</a:t>
            </a:r>
            <a:endParaRPr lang="zh-CN" altLang="en-US" sz="2400" b="1" kern="100" dirty="0">
              <a:effectLst/>
              <a:latin typeface="Times New Roman" panose="02020603050405020304" charset="0"/>
              <a:ea typeface="微软雅黑" panose="020B0503020204020204" charset="-122"/>
              <a:cs typeface="Times New Roman" panose="02020603050405020304" charset="0"/>
            </a:endParaRPr>
          </a:p>
        </p:txBody>
      </p:sp>
      <p:sp>
        <p:nvSpPr>
          <p:cNvPr id="4" name="文本框 3"/>
          <p:cNvSpPr txBox="1"/>
          <p:nvPr/>
        </p:nvSpPr>
        <p:spPr>
          <a:xfrm>
            <a:off x="741680" y="1156970"/>
            <a:ext cx="4584065" cy="2084070"/>
          </a:xfrm>
          <a:prstGeom prst="rect">
            <a:avLst/>
          </a:prstGeom>
        </p:spPr>
        <p:style>
          <a:lnRef idx="0">
            <a:srgbClr val="FFFFFF"/>
          </a:lnRef>
          <a:fillRef idx="2">
            <a:schemeClr val="accent1"/>
          </a:fillRef>
          <a:effectRef idx="1">
            <a:schemeClr val="accent1"/>
          </a:effectRef>
          <a:fontRef idx="minor">
            <a:schemeClr val="dk1"/>
          </a:fontRef>
        </p:style>
        <p:txBody>
          <a:bodyPr wrap="square" rtlCol="0" anchor="t">
            <a:spAutoFit/>
          </a:bodyPr>
          <a:p>
            <a:pPr>
              <a:lnSpc>
                <a:spcPct val="120000"/>
              </a:lnSpc>
            </a:pPr>
            <a:r>
              <a:rPr lang="zh-CN" altLang="en-US">
                <a:solidFill>
                  <a:srgbClr val="333333"/>
                </a:solidFill>
                <a:latin typeface="微软雅黑" panose="020B0503020204020204" charset="-122"/>
                <a:ea typeface="微软雅黑" panose="020B0503020204020204" charset="-122"/>
                <a:cs typeface="微软雅黑" panose="020B0503020204020204" charset="-122"/>
              </a:rPr>
              <a:t>假定你是李华，你校即将迎来一批英国交换生，目前计划在校园导览路线中打造一条中国文化长廊。校英文论坛面向中外学生征集布置创意，请你跟帖留言，内容包括：</a:t>
            </a:r>
            <a:endParaRPr lang="zh-CN" altLang="en-US">
              <a:solidFill>
                <a:srgbClr val="333333"/>
              </a:solidFill>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b="1">
                <a:solidFill>
                  <a:srgbClr val="333333"/>
                </a:solidFill>
                <a:latin typeface="微软雅黑" panose="020B0503020204020204" charset="-122"/>
                <a:ea typeface="微软雅黑" panose="020B0503020204020204" charset="-122"/>
                <a:cs typeface="微软雅黑" panose="020B0503020204020204" charset="-122"/>
              </a:rPr>
              <a:t>1. 你推荐的文化元素；</a:t>
            </a:r>
            <a:endParaRPr lang="zh-CN" altLang="en-US" b="1">
              <a:solidFill>
                <a:srgbClr val="333333"/>
              </a:solidFill>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b="1">
                <a:solidFill>
                  <a:srgbClr val="333333"/>
                </a:solidFill>
                <a:latin typeface="微软雅黑" panose="020B0503020204020204" charset="-122"/>
                <a:ea typeface="微软雅黑" panose="020B0503020204020204" charset="-122"/>
                <a:cs typeface="微软雅黑" panose="020B0503020204020204" charset="-122"/>
              </a:rPr>
              <a:t>2. 具体呈现方式。</a:t>
            </a:r>
            <a:endParaRPr lang="zh-CN" altLang="en-US" b="1">
              <a:solidFill>
                <a:srgbClr val="333333"/>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946775" y="1156970"/>
            <a:ext cx="5148580" cy="2084070"/>
          </a:xfrm>
          <a:prstGeom prst="rect">
            <a:avLst/>
          </a:prstGeom>
        </p:spPr>
        <p:style>
          <a:lnRef idx="0">
            <a:srgbClr val="FFFFFF"/>
          </a:lnRef>
          <a:fillRef idx="1">
            <a:schemeClr val="accent1"/>
          </a:fillRef>
          <a:effectRef idx="2">
            <a:schemeClr val="accent1"/>
          </a:effectRef>
          <a:fontRef idx="minor">
            <a:schemeClr val="dk1"/>
          </a:fontRef>
        </p:style>
        <p:txBody>
          <a:bodyPr wrap="square" rtlCol="0" anchor="t">
            <a:spAutoFit/>
          </a:bodyPr>
          <a:p>
            <a:pPr>
              <a:lnSpc>
                <a:spcPct val="120000"/>
              </a:lnSpc>
            </a:pPr>
            <a:r>
              <a:rPr lang="zh-CN" altLang="en-US">
                <a:solidFill>
                  <a:srgbClr val="333333"/>
                </a:solidFill>
                <a:latin typeface="微软雅黑" panose="020B0503020204020204" charset="-122"/>
                <a:ea typeface="微软雅黑" panose="020B0503020204020204" charset="-122"/>
                <a:cs typeface="微软雅黑" panose="020B0503020204020204" charset="-122"/>
              </a:rPr>
              <a:t>假定你是李华，你发现学校英文报的</a:t>
            </a:r>
            <a:r>
              <a:rPr lang="en-US" altLang="zh-CN">
                <a:solidFill>
                  <a:srgbClr val="333333"/>
                </a:solidFill>
                <a:latin typeface="微软雅黑" panose="020B0503020204020204" charset="-122"/>
                <a:ea typeface="微软雅黑" panose="020B0503020204020204" charset="-122"/>
                <a:cs typeface="微软雅黑" panose="020B0503020204020204" charset="-122"/>
              </a:rPr>
              <a:t>Cultural Corner </a:t>
            </a:r>
            <a:r>
              <a:rPr lang="zh-CN" altLang="en-US">
                <a:solidFill>
                  <a:srgbClr val="333333"/>
                </a:solidFill>
                <a:latin typeface="微软雅黑" panose="020B0503020204020204" charset="-122"/>
                <a:ea typeface="微软雅黑" panose="020B0503020204020204" charset="-122"/>
                <a:cs typeface="微软雅黑" panose="020B0503020204020204" charset="-122"/>
              </a:rPr>
              <a:t>栏目内容多以西方文化为主。请给栏目主编写封邮件，建议增设一个介绍中国优秀传统文化的板块。内容包括：</a:t>
            </a:r>
            <a:endParaRPr lang="zh-CN" altLang="en-US">
              <a:solidFill>
                <a:srgbClr val="333333"/>
              </a:solidFill>
              <a:latin typeface="微软雅黑" panose="020B0503020204020204" charset="-122"/>
              <a:ea typeface="微软雅黑" panose="020B0503020204020204" charset="-122"/>
              <a:cs typeface="微软雅黑" panose="020B0503020204020204" charset="-122"/>
            </a:endParaRPr>
          </a:p>
          <a:p>
            <a:pPr algn="l">
              <a:lnSpc>
                <a:spcPct val="120000"/>
              </a:lnSpc>
              <a:buClrTx/>
              <a:buSzTx/>
              <a:buNone/>
            </a:pPr>
            <a:r>
              <a:rPr lang="zh-CN" altLang="en-US" b="1">
                <a:solidFill>
                  <a:srgbClr val="333333"/>
                </a:solidFill>
                <a:latin typeface="微软雅黑" panose="020B0503020204020204" charset="-122"/>
                <a:ea typeface="微软雅黑" panose="020B0503020204020204" charset="-122"/>
                <a:cs typeface="微软雅黑" panose="020B0503020204020204" charset="-122"/>
              </a:rPr>
              <a:t>1.推荐主题；</a:t>
            </a:r>
            <a:endParaRPr lang="zh-CN" altLang="en-US" b="1">
              <a:solidFill>
                <a:srgbClr val="333333"/>
              </a:solidFill>
              <a:latin typeface="微软雅黑" panose="020B0503020204020204" charset="-122"/>
              <a:ea typeface="微软雅黑" panose="020B0503020204020204" charset="-122"/>
              <a:cs typeface="微软雅黑" panose="020B0503020204020204" charset="-122"/>
            </a:endParaRPr>
          </a:p>
          <a:p>
            <a:pPr algn="l">
              <a:lnSpc>
                <a:spcPct val="120000"/>
              </a:lnSpc>
              <a:buClrTx/>
              <a:buSzTx/>
              <a:buNone/>
            </a:pPr>
            <a:r>
              <a:rPr lang="en-US" altLang="zh-CN" b="1">
                <a:solidFill>
                  <a:srgbClr val="333333"/>
                </a:solidFill>
                <a:latin typeface="微软雅黑" panose="020B0503020204020204" charset="-122"/>
                <a:ea typeface="微软雅黑" panose="020B0503020204020204" charset="-122"/>
                <a:cs typeface="微软雅黑" panose="020B0503020204020204" charset="-122"/>
              </a:rPr>
              <a:t>2.</a:t>
            </a:r>
            <a:r>
              <a:rPr lang="zh-CN" altLang="en-US" b="1">
                <a:solidFill>
                  <a:srgbClr val="333333"/>
                </a:solidFill>
                <a:latin typeface="微软雅黑" panose="020B0503020204020204" charset="-122"/>
                <a:ea typeface="微软雅黑" panose="020B0503020204020204" charset="-122"/>
                <a:cs typeface="微软雅黑" panose="020B0503020204020204" charset="-122"/>
              </a:rPr>
              <a:t>说明理由。</a:t>
            </a:r>
            <a:endParaRPr lang="zh-CN" altLang="en-US" b="1">
              <a:solidFill>
                <a:srgbClr val="333333"/>
              </a:solidFill>
              <a:latin typeface="微软雅黑" panose="020B0503020204020204" charset="-122"/>
              <a:ea typeface="微软雅黑" panose="020B0503020204020204" charset="-122"/>
              <a:cs typeface="微软雅黑" panose="020B0503020204020204" charset="-122"/>
            </a:endParaRPr>
          </a:p>
        </p:txBody>
      </p:sp>
      <p:graphicFrame>
        <p:nvGraphicFramePr>
          <p:cNvPr id="3" name="表格 2"/>
          <p:cNvGraphicFramePr/>
          <p:nvPr/>
        </p:nvGraphicFramePr>
        <p:xfrm>
          <a:off x="1038225" y="3315970"/>
          <a:ext cx="10115550" cy="3545205"/>
        </p:xfrm>
        <a:graphic>
          <a:graphicData uri="http://schemas.openxmlformats.org/drawingml/2006/table">
            <a:tbl>
              <a:tblPr firstRow="1" bandRow="1">
                <a:tableStyleId>{5C22544A-7EE6-4342-B048-85BDC9FD1C3A}</a:tableStyleId>
              </a:tblPr>
              <a:tblGrid>
                <a:gridCol w="2038350"/>
                <a:gridCol w="4234180"/>
                <a:gridCol w="3843020"/>
              </a:tblGrid>
              <a:tr h="391795">
                <a:tc>
                  <a:txBody>
                    <a:bodyPr/>
                    <a:p>
                      <a:pPr algn="ctr">
                        <a:buNone/>
                      </a:pPr>
                      <a:endParaRPr lang="zh-CN" altLang="en-US" sz="1800" b="1">
                        <a:solidFill>
                          <a:sysClr val="window" lastClr="FFFFFF"/>
                        </a:solidFill>
                        <a:latin typeface="Arial" panose="020B0604020202020204" pitchFamily="34" charset="0"/>
                        <a:ea typeface="微软雅黑" panose="020B0503020204020204" charset="-122"/>
                      </a:endParaRPr>
                    </a:p>
                  </a:txBody>
                  <a:tcPr anchor="ctr" anchorCtr="0"/>
                </a:tc>
                <a:tc>
                  <a:txBody>
                    <a:bodyPr/>
                    <a:p>
                      <a:pPr algn="ctr">
                        <a:buNone/>
                      </a:pPr>
                      <a:r>
                        <a:rPr lang="zh-CN" altLang="en-US" sz="1800" b="1">
                          <a:solidFill>
                            <a:sysClr val="window" lastClr="FFFFFF"/>
                          </a:solidFill>
                          <a:latin typeface="Arial" panose="020B0604020202020204" pitchFamily="34" charset="0"/>
                          <a:ea typeface="微软雅黑" panose="020B0503020204020204" charset="-122"/>
                        </a:rPr>
                        <a:t>供比较的模拟题</a:t>
                      </a:r>
                      <a:endParaRPr lang="zh-CN" altLang="en-US" sz="1800" b="1">
                        <a:solidFill>
                          <a:sysClr val="window" lastClr="FFFFFF"/>
                        </a:solidFill>
                        <a:latin typeface="Arial" panose="020B0604020202020204" pitchFamily="34" charset="0"/>
                        <a:ea typeface="微软雅黑" panose="020B0503020204020204" charset="-122"/>
                      </a:endParaRPr>
                    </a:p>
                  </a:txBody>
                  <a:tcPr anchor="ctr" anchorCtr="0"/>
                </a:tc>
                <a:tc>
                  <a:txBody>
                    <a:bodyPr/>
                    <a:p>
                      <a:pPr algn="ctr">
                        <a:buNone/>
                      </a:pPr>
                      <a:r>
                        <a:rPr lang="zh-CN" altLang="en-US" sz="1800" b="1">
                          <a:solidFill>
                            <a:sysClr val="window" lastClr="FFFFFF"/>
                          </a:solidFill>
                          <a:latin typeface="Arial" panose="020B0604020202020204" pitchFamily="34" charset="0"/>
                          <a:ea typeface="微软雅黑" panose="020B0503020204020204" charset="-122"/>
                        </a:rPr>
                        <a:t>巴蜀（九）</a:t>
                      </a:r>
                      <a:endParaRPr lang="zh-CN" altLang="en-US" sz="1800" b="1">
                        <a:solidFill>
                          <a:sysClr val="window" lastClr="FFFFFF"/>
                        </a:solidFill>
                        <a:latin typeface="Arial" panose="020B0604020202020204" pitchFamily="34" charset="0"/>
                        <a:ea typeface="微软雅黑" panose="020B0503020204020204" charset="-122"/>
                      </a:endParaRPr>
                    </a:p>
                  </a:txBody>
                  <a:tcPr anchor="ctr" anchorCtr="0"/>
                </a:tc>
              </a:tr>
              <a:tr h="393065">
                <a:tc>
                  <a:txBody>
                    <a:bodyPr/>
                    <a:p>
                      <a:pPr marL="0" algn="ctr">
                        <a:buClrTx/>
                        <a:buSzTx/>
                        <a:buFontTx/>
                      </a:pPr>
                      <a:r>
                        <a:rPr lang="zh-CN" altLang="en-US" sz="1800" b="1">
                          <a:solidFill>
                            <a:schemeClr val="tx1"/>
                          </a:solidFill>
                          <a:latin typeface="Arial" panose="020B0604020202020204" pitchFamily="34" charset="0"/>
                          <a:ea typeface="微软雅黑" panose="020B0503020204020204" charset="-122"/>
                        </a:rPr>
                        <a:t>情境载体</a:t>
                      </a:r>
                      <a:endParaRPr lang="zh-CN" altLang="en-US" sz="1800" b="1">
                        <a:solidFill>
                          <a:schemeClr val="tx1"/>
                        </a:solidFill>
                        <a:latin typeface="Arial" panose="020B0604020202020204" pitchFamily="34" charset="0"/>
                        <a:ea typeface="微软雅黑" panose="020B0503020204020204" charset="-122"/>
                      </a:endParaRPr>
                    </a:p>
                  </a:txBody>
                  <a:tcPr marL="68580" marR="68580" marT="0" marB="0" anchor="ctr" anchorCtr="0"/>
                </a:tc>
                <a:tc>
                  <a:txBody>
                    <a:bodyPr/>
                    <a:p>
                      <a:pPr algn="ctr">
                        <a:buNone/>
                      </a:pPr>
                      <a:r>
                        <a:rPr lang="zh-CN" altLang="en-US"/>
                        <a:t>写给校报主编的邮件</a:t>
                      </a:r>
                      <a:endParaRPr lang="zh-CN" altLang="en-US"/>
                    </a:p>
                  </a:txBody>
                  <a:tcPr/>
                </a:tc>
                <a:tc>
                  <a:txBody>
                    <a:bodyPr/>
                    <a:p>
                      <a:pPr algn="ctr">
                        <a:buNone/>
                      </a:pPr>
                      <a:r>
                        <a:rPr lang="zh-CN" altLang="en-US"/>
                        <a:t>校园英文论坛跟帖</a:t>
                      </a:r>
                      <a:endParaRPr lang="zh-CN" altLang="en-US"/>
                    </a:p>
                  </a:txBody>
                  <a:tcPr/>
                </a:tc>
              </a:tr>
              <a:tr h="1129665">
                <a:tc>
                  <a:txBody>
                    <a:bodyPr/>
                    <a:p>
                      <a:pPr marL="0" algn="ctr">
                        <a:buClrTx/>
                        <a:buSzTx/>
                        <a:buFontTx/>
                      </a:pPr>
                      <a:r>
                        <a:rPr lang="zh-CN" altLang="en-US" sz="1800" b="1">
                          <a:solidFill>
                            <a:schemeClr val="tx1"/>
                          </a:solidFill>
                          <a:latin typeface="Arial" panose="020B0604020202020204" pitchFamily="34" charset="0"/>
                          <a:ea typeface="微软雅黑" panose="020B0503020204020204" charset="-122"/>
                        </a:rPr>
                        <a:t>写作要点</a:t>
                      </a:r>
                      <a:endParaRPr lang="zh-CN" altLang="en-US" sz="1800" b="1">
                        <a:solidFill>
                          <a:schemeClr val="tx1"/>
                        </a:solidFill>
                        <a:latin typeface="Arial" panose="020B0604020202020204" pitchFamily="34" charset="0"/>
                        <a:ea typeface="微软雅黑" panose="020B0503020204020204" charset="-122"/>
                      </a:endParaRPr>
                    </a:p>
                  </a:txBody>
                  <a:tcPr marL="68580" marR="68580" marT="0" marB="0" anchor="ctr" anchorCtr="0"/>
                </a:tc>
                <a:tc>
                  <a:txBody>
                    <a:bodyPr/>
                    <a:p>
                      <a:pPr marL="0" algn="just">
                        <a:buClrTx/>
                        <a:buSzTx/>
                        <a:buFontTx/>
                      </a:pPr>
                      <a:r>
                        <a:rPr lang="zh-CN" altLang="en-US" sz="1800"/>
                        <a:t>①推荐的主题（如传统节日、古代哲学、非遗等）</a:t>
                      </a:r>
                      <a:endParaRPr lang="zh-CN" altLang="en-US" sz="1800"/>
                    </a:p>
                    <a:p>
                      <a:pPr marL="0" algn="just">
                        <a:buClrTx/>
                        <a:buSzTx/>
                        <a:buFontTx/>
                      </a:pPr>
                      <a:r>
                        <a:rPr lang="zh-CN" altLang="en-US" sz="1800"/>
                        <a:t>②增设该板块的理由（如平衡文化内容、传播文化、吸引读者）</a:t>
                      </a:r>
                      <a:endParaRPr lang="zh-CN" altLang="en-US" sz="1800"/>
                    </a:p>
                  </a:txBody>
                  <a:tcPr marL="68580" marR="68580" marT="0" marB="0" anchor="ctr" anchorCtr="0"/>
                </a:tc>
                <a:tc>
                  <a:txBody>
                    <a:bodyPr/>
                    <a:p>
                      <a:pPr marL="0" algn="just">
                        <a:buClrTx/>
                        <a:buSzTx/>
                        <a:buFontTx/>
                      </a:pPr>
                      <a:r>
                        <a:rPr lang="zh-CN" altLang="en-US" sz="1800"/>
                        <a:t>①推荐的文化元素（如书法、剪纸、脸谱等）；</a:t>
                      </a:r>
                      <a:endParaRPr lang="zh-CN" altLang="en-US" sz="1800"/>
                    </a:p>
                    <a:p>
                      <a:pPr marL="0" algn="just">
                        <a:buClrTx/>
                        <a:buSzTx/>
                        <a:buFontTx/>
                      </a:pPr>
                      <a:r>
                        <a:rPr lang="zh-CN" altLang="en-US" sz="1800"/>
                        <a:t>②具体的呈现方式（展板、互动区、二维码等）</a:t>
                      </a:r>
                      <a:endParaRPr lang="zh-CN" altLang="en-US" sz="1800"/>
                    </a:p>
                  </a:txBody>
                  <a:tcPr marL="68580" marR="68580" marT="0" marB="0" anchor="ctr" anchorCtr="0"/>
                </a:tc>
              </a:tr>
              <a:tr h="1630680">
                <a:tc>
                  <a:txBody>
                    <a:bodyPr/>
                    <a:p>
                      <a:pPr marL="0" algn="ctr">
                        <a:buClrTx/>
                        <a:buSzTx/>
                        <a:buFontTx/>
                      </a:pPr>
                      <a:r>
                        <a:rPr lang="zh-CN" altLang="en-US" sz="1800" b="1">
                          <a:solidFill>
                            <a:schemeClr val="tx1"/>
                          </a:solidFill>
                          <a:latin typeface="Arial" panose="020B0604020202020204" pitchFamily="34" charset="0"/>
                          <a:ea typeface="微软雅黑" panose="020B0503020204020204" charset="-122"/>
                        </a:rPr>
                        <a:t>要点间关系</a:t>
                      </a:r>
                      <a:endParaRPr lang="zh-CN" altLang="en-US" sz="1800" b="1">
                        <a:solidFill>
                          <a:schemeClr val="tx1"/>
                        </a:solidFill>
                        <a:latin typeface="Arial" panose="020B0604020202020204" pitchFamily="34" charset="0"/>
                        <a:ea typeface="微软雅黑" panose="020B0503020204020204" charset="-122"/>
                      </a:endParaRPr>
                    </a:p>
                  </a:txBody>
                  <a:tcPr marL="68580" marR="68580" marT="0" marB="0" anchor="ctr" anchorCtr="0"/>
                </a:tc>
                <a:tc>
                  <a:txBody>
                    <a:bodyPr/>
                    <a:p>
                      <a:pPr marL="0" indent="0" algn="ctr">
                        <a:lnSpc>
                          <a:spcPct val="120000"/>
                        </a:lnSpc>
                        <a:spcBef>
                          <a:spcPct val="0"/>
                        </a:spcBef>
                        <a:spcAft>
                          <a:spcPct val="0"/>
                        </a:spcAft>
                      </a:pPr>
                      <a:r>
                        <a:rPr lang="zh-CN" altLang="en-US" sz="1400" b="1">
                          <a:solidFill>
                            <a:srgbClr val="0000FF"/>
                          </a:solidFill>
                          <a:ea typeface="+mn-lt"/>
                          <a:cs typeface="+mn-lt"/>
                        </a:rPr>
                        <a:t>“主题</a:t>
                      </a:r>
                      <a:r>
                        <a:rPr lang="en-US" altLang="zh-CN" sz="1400" b="1">
                          <a:solidFill>
                            <a:srgbClr val="0000FF"/>
                          </a:solidFill>
                          <a:ea typeface="+mn-lt"/>
                          <a:cs typeface="+mn-lt"/>
                        </a:rPr>
                        <a:t>—</a:t>
                      </a:r>
                      <a:r>
                        <a:rPr lang="zh-CN" altLang="en-US" sz="1400" b="1">
                          <a:solidFill>
                            <a:srgbClr val="0000FF"/>
                          </a:solidFill>
                          <a:ea typeface="+mn-lt"/>
                          <a:cs typeface="+mn-lt"/>
                        </a:rPr>
                        <a:t>理由”关系</a:t>
                      </a:r>
                      <a:endParaRPr lang="zh-CN" altLang="en-US" sz="1400" b="1">
                        <a:solidFill>
                          <a:srgbClr val="0000FF"/>
                        </a:solidFill>
                        <a:ea typeface="+mn-lt"/>
                        <a:cs typeface="+mn-lt"/>
                      </a:endParaRPr>
                    </a:p>
                    <a:p>
                      <a:pPr marL="533400" indent="-266700" algn="l">
                        <a:lnSpc>
                          <a:spcPct val="120000"/>
                        </a:lnSpc>
                        <a:spcBef>
                          <a:spcPct val="0"/>
                        </a:spcBef>
                        <a:spcAft>
                          <a:spcPct val="0"/>
                        </a:spcAft>
                        <a:buFont typeface="Wingdings" panose="05000000000000000000"/>
                        <a:buChar char=""/>
                      </a:pPr>
                      <a:r>
                        <a:rPr lang="zh-CN" sz="1400" b="0">
                          <a:ea typeface="+mn-lt"/>
                          <a:cs typeface="+mn-lt"/>
                        </a:rPr>
                        <a:t>推荐的主题是</a:t>
                      </a:r>
                      <a:r>
                        <a:rPr lang="zh-CN" altLang="en-US" sz="1400" b="0">
                          <a:ea typeface="+mn-lt"/>
                          <a:cs typeface="+mn-lt"/>
                        </a:rPr>
                        <a:t>“建议的核心”，说明理由是“支撑”。</a:t>
                      </a:r>
                      <a:endParaRPr lang="zh-CN" altLang="en-US" sz="1400" b="0">
                        <a:ea typeface="+mn-lt"/>
                        <a:cs typeface="+mn-lt"/>
                      </a:endParaRPr>
                    </a:p>
                    <a:p>
                      <a:pPr marL="533400" indent="-266700" algn="l">
                        <a:lnSpc>
                          <a:spcPct val="120000"/>
                        </a:lnSpc>
                        <a:spcBef>
                          <a:spcPct val="0"/>
                        </a:spcBef>
                        <a:spcAft>
                          <a:spcPct val="0"/>
                        </a:spcAft>
                        <a:buFont typeface="Wingdings" panose="05000000000000000000"/>
                        <a:buChar char=""/>
                      </a:pPr>
                      <a:r>
                        <a:rPr lang="zh-CN" sz="1400" b="0">
                          <a:ea typeface="+mn-lt"/>
                          <a:cs typeface="+mn-lt"/>
                        </a:rPr>
                        <a:t>理由需要证明该主题值得增设板块，具有必要性和价值。两者是</a:t>
                      </a:r>
                      <a:r>
                        <a:rPr lang="zh-CN" altLang="en-US" sz="1400" b="0">
                          <a:ea typeface="+mn-lt"/>
                          <a:cs typeface="+mn-lt"/>
                        </a:rPr>
                        <a:t>“主张</a:t>
                      </a:r>
                      <a:r>
                        <a:rPr lang="en-US" altLang="zh-CN" sz="1400" b="0">
                          <a:ea typeface="+mn-lt"/>
                          <a:cs typeface="+mn-lt"/>
                        </a:rPr>
                        <a:t>—</a:t>
                      </a:r>
                      <a:r>
                        <a:rPr lang="zh-CN" altLang="en-US" sz="1400" b="0">
                          <a:ea typeface="+mn-lt"/>
                          <a:cs typeface="+mn-lt"/>
                        </a:rPr>
                        <a:t>论证”关系。</a:t>
                      </a:r>
                      <a:endParaRPr lang="zh-CN" altLang="en-US" sz="1400" b="0">
                        <a:solidFill>
                          <a:srgbClr val="0000FF"/>
                        </a:solidFill>
                        <a:ea typeface="+mn-lt"/>
                        <a:cs typeface="+mn-lt"/>
                      </a:endParaRPr>
                    </a:p>
                  </a:txBody>
                  <a:tcPr marL="68580" marR="68580" marT="0" marB="0" anchor="ctr" anchorCtr="0"/>
                </a:tc>
                <a:tc>
                  <a:txBody>
                    <a:bodyPr/>
                    <a:p>
                      <a:pPr marL="0" indent="0" algn="ctr">
                        <a:lnSpc>
                          <a:spcPct val="120000"/>
                        </a:lnSpc>
                        <a:spcBef>
                          <a:spcPct val="0"/>
                        </a:spcBef>
                        <a:spcAft>
                          <a:spcPct val="0"/>
                        </a:spcAft>
                      </a:pPr>
                      <a:r>
                        <a:rPr lang="en-US" altLang="zh-CN" sz="1400" b="1">
                          <a:solidFill>
                            <a:srgbClr val="0000FF"/>
                          </a:solidFill>
                          <a:ea typeface="+mn-lt"/>
                          <a:cs typeface="+mn-lt"/>
                        </a:rPr>
                        <a:t>“</a:t>
                      </a:r>
                      <a:r>
                        <a:rPr lang="zh-CN" sz="1400" b="1">
                          <a:solidFill>
                            <a:srgbClr val="0000FF"/>
                          </a:solidFill>
                          <a:ea typeface="+mn-lt"/>
                          <a:cs typeface="+mn-lt"/>
                        </a:rPr>
                        <a:t>内容</a:t>
                      </a:r>
                      <a:r>
                        <a:rPr lang="en-US" altLang="zh-CN" sz="1400" b="1">
                          <a:solidFill>
                            <a:srgbClr val="0000FF"/>
                          </a:solidFill>
                          <a:ea typeface="+mn-lt"/>
                          <a:cs typeface="+mn-lt"/>
                        </a:rPr>
                        <a:t>—</a:t>
                      </a:r>
                      <a:r>
                        <a:rPr lang="zh-CN" sz="1400" b="1">
                          <a:solidFill>
                            <a:srgbClr val="0000FF"/>
                          </a:solidFill>
                          <a:ea typeface="+mn-lt"/>
                          <a:cs typeface="+mn-lt"/>
                        </a:rPr>
                        <a:t>形式</a:t>
                      </a:r>
                      <a:r>
                        <a:rPr lang="zh-CN" altLang="en-US" sz="1400" b="1">
                          <a:solidFill>
                            <a:srgbClr val="0000FF"/>
                          </a:solidFill>
                          <a:ea typeface="+mn-lt"/>
                          <a:cs typeface="+mn-lt"/>
                        </a:rPr>
                        <a:t>”</a:t>
                      </a:r>
                      <a:r>
                        <a:rPr lang="zh-CN" sz="1400" b="1">
                          <a:solidFill>
                            <a:srgbClr val="0000FF"/>
                          </a:solidFill>
                          <a:ea typeface="+mn-lt"/>
                          <a:cs typeface="+mn-lt"/>
                        </a:rPr>
                        <a:t>关系</a:t>
                      </a:r>
                      <a:endParaRPr lang="zh-CN" sz="1400" b="1">
                        <a:solidFill>
                          <a:srgbClr val="0000FF"/>
                        </a:solidFill>
                        <a:ea typeface="+mn-lt"/>
                        <a:cs typeface="+mn-lt"/>
                      </a:endParaRPr>
                    </a:p>
                    <a:p>
                      <a:pPr marL="533400" indent="-266700" algn="l">
                        <a:lnSpc>
                          <a:spcPct val="120000"/>
                        </a:lnSpc>
                        <a:spcBef>
                          <a:spcPct val="0"/>
                        </a:spcBef>
                        <a:spcAft>
                          <a:spcPct val="0"/>
                        </a:spcAft>
                        <a:buFont typeface="Wingdings" panose="05000000000000000000"/>
                        <a:buChar char=""/>
                      </a:pPr>
                      <a:r>
                        <a:rPr lang="zh-CN" sz="1400" b="0">
                          <a:ea typeface="+mn-lt"/>
                          <a:cs typeface="+mn-lt"/>
                        </a:rPr>
                        <a:t>推荐的文化元素是</a:t>
                      </a:r>
                      <a:r>
                        <a:rPr lang="zh-CN" altLang="en-US" sz="1400" b="0">
                          <a:ea typeface="+mn-lt"/>
                          <a:cs typeface="+mn-lt"/>
                        </a:rPr>
                        <a:t>“</a:t>
                      </a:r>
                      <a:r>
                        <a:rPr lang="zh-CN" sz="1400" b="0">
                          <a:ea typeface="+mn-lt"/>
                          <a:cs typeface="+mn-lt"/>
                        </a:rPr>
                        <a:t>内容</a:t>
                      </a:r>
                      <a:r>
                        <a:rPr lang="zh-CN" altLang="en-US" sz="1400" b="0">
                          <a:ea typeface="+mn-lt"/>
                          <a:cs typeface="+mn-lt"/>
                        </a:rPr>
                        <a:t>”</a:t>
                      </a:r>
                      <a:r>
                        <a:rPr lang="zh-CN" sz="1400" b="0">
                          <a:ea typeface="+mn-lt"/>
                          <a:cs typeface="+mn-lt"/>
                        </a:rPr>
                        <a:t>，具体呈现方式是</a:t>
                      </a:r>
                      <a:r>
                        <a:rPr lang="zh-CN" altLang="en-US" sz="1400" b="0">
                          <a:ea typeface="+mn-lt"/>
                          <a:cs typeface="+mn-lt"/>
                        </a:rPr>
                        <a:t>“</a:t>
                      </a:r>
                      <a:r>
                        <a:rPr lang="zh-CN" sz="1400" b="0">
                          <a:ea typeface="+mn-lt"/>
                          <a:cs typeface="+mn-lt"/>
                        </a:rPr>
                        <a:t>形式</a:t>
                      </a:r>
                      <a:r>
                        <a:rPr lang="zh-CN" altLang="en-US" sz="1400" b="0">
                          <a:ea typeface="+mn-lt"/>
                          <a:cs typeface="+mn-lt"/>
                        </a:rPr>
                        <a:t>”</a:t>
                      </a:r>
                      <a:r>
                        <a:rPr lang="zh-CN" sz="1400" b="0">
                          <a:ea typeface="+mn-lt"/>
                          <a:cs typeface="+mn-lt"/>
                        </a:rPr>
                        <a:t>。</a:t>
                      </a:r>
                      <a:endParaRPr lang="zh-CN" sz="1400" b="0">
                        <a:ea typeface="+mn-lt"/>
                        <a:cs typeface="+mn-lt"/>
                      </a:endParaRPr>
                    </a:p>
                    <a:p>
                      <a:pPr marL="533400" indent="-266700" algn="l">
                        <a:lnSpc>
                          <a:spcPct val="120000"/>
                        </a:lnSpc>
                        <a:spcBef>
                          <a:spcPct val="0"/>
                        </a:spcBef>
                        <a:spcAft>
                          <a:spcPct val="0"/>
                        </a:spcAft>
                        <a:buFont typeface="Wingdings" panose="05000000000000000000"/>
                        <a:buChar char=""/>
                      </a:pPr>
                      <a:r>
                        <a:rPr lang="zh-CN" sz="1400" b="0">
                          <a:ea typeface="+mn-lt"/>
                          <a:cs typeface="+mn-lt"/>
                        </a:rPr>
                        <a:t>前者决定后者，后者服务于前者。需要使呈现方式能有效展示所选元素的特点。</a:t>
                      </a:r>
                      <a:endParaRPr lang="zh-CN" sz="1400" b="0">
                        <a:solidFill>
                          <a:srgbClr val="0000FF"/>
                        </a:solidFill>
                        <a:ea typeface="+mn-lt"/>
                        <a:cs typeface="+mn-lt"/>
                      </a:endParaRPr>
                    </a:p>
                  </a:txBody>
                  <a:tcPr marL="68580" marR="68580" marT="0" marB="0" anchor="ctr" anchorCtr="0"/>
                </a:tc>
              </a:tr>
            </a:tbl>
          </a:graphicData>
        </a:graphic>
      </p:graphicFrame>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椭圆 21"/>
          <p:cNvSpPr/>
          <p:nvPr>
            <p:custDataLst>
              <p:tags r:id="rId1"/>
            </p:custDataLst>
          </p:nvPr>
        </p:nvSpPr>
        <p:spPr>
          <a:xfrm>
            <a:off x="1309539" y="1538223"/>
            <a:ext cx="597585" cy="597585"/>
          </a:xfrm>
          <a:prstGeom prst="ellipse">
            <a:avLst/>
          </a:prstGeom>
          <a:solidFill>
            <a:srgbClr val="5FCF21"/>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solidFill>
                <a:srgbClr val="00B0F0"/>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23" name="椭圆 22"/>
          <p:cNvSpPr/>
          <p:nvPr>
            <p:custDataLst>
              <p:tags r:id="rId2"/>
            </p:custDataLst>
          </p:nvPr>
        </p:nvSpPr>
        <p:spPr>
          <a:xfrm>
            <a:off x="1305729" y="3145386"/>
            <a:ext cx="597585" cy="597585"/>
          </a:xfrm>
          <a:prstGeom prst="ellipse">
            <a:avLst/>
          </a:prstGeom>
          <a:solidFill>
            <a:srgbClr val="267B7D"/>
          </a:solidFill>
          <a:ln>
            <a:noFill/>
          </a:ln>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solidFill>
                <a:srgbClr val="FFFFFF"/>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7" name="椭圆 6"/>
          <p:cNvSpPr/>
          <p:nvPr>
            <p:custDataLst>
              <p:tags r:id="rId3"/>
            </p:custDataLst>
          </p:nvPr>
        </p:nvSpPr>
        <p:spPr>
          <a:xfrm>
            <a:off x="1250315" y="5485130"/>
            <a:ext cx="597535" cy="630555"/>
          </a:xfrm>
          <a:prstGeom prst="ellipse">
            <a:avLst/>
          </a:prstGeom>
        </p:spPr>
        <p:style>
          <a:lnRef idx="0">
            <a:srgbClr val="FFFFFF"/>
          </a:lnRef>
          <a:fillRef idx="1">
            <a:srgbClr val="B2CF21"/>
          </a:fillRef>
          <a:effectRef idx="2">
            <a:srgbClr val="B2CF21"/>
          </a:effectRef>
          <a:fontRef idx="minor">
            <a:sysClr val="window" lastClr="FFFFFF"/>
          </a:fontRef>
        </p:style>
        <p:txBody>
          <a:bodyPr rtlCol="0" anchor="ctr"/>
          <a:lstStyle/>
          <a:p>
            <a:pPr algn="ctr"/>
            <a:endParaRPr lang="zh-CN" altLang="en-US">
              <a:solidFill>
                <a:srgbClr val="FFFFFF"/>
              </a:solidFill>
              <a:latin typeface="思源黑体 CN Normal" panose="020B0400000000000000" charset="-122"/>
              <a:ea typeface="思源黑体 CN Normal" panose="020B0400000000000000" charset="-122"/>
              <a:cs typeface="思源黑体 CN Normal" panose="020B0400000000000000" charset="-122"/>
            </a:endParaRPr>
          </a:p>
        </p:txBody>
      </p:sp>
      <p:cxnSp>
        <p:nvCxnSpPr>
          <p:cNvPr id="25" name="直接连接符 24"/>
          <p:cNvCxnSpPr/>
          <p:nvPr>
            <p:custDataLst>
              <p:tags r:id="rId4"/>
            </p:custDataLst>
          </p:nvPr>
        </p:nvCxnSpPr>
        <p:spPr>
          <a:xfrm>
            <a:off x="1608729" y="2264715"/>
            <a:ext cx="0" cy="997036"/>
          </a:xfrm>
          <a:prstGeom prst="line">
            <a:avLst/>
          </a:prstGeom>
          <a:solidFill>
            <a:srgbClr val="00993F"/>
          </a:solidFill>
          <a:ln w="12700">
            <a:solidFill>
              <a:sysClr val="window" lastClr="FFFFFF">
                <a:lumMod val="75000"/>
                <a:alpha val="50000"/>
              </a:sysClr>
            </a:solidFill>
            <a:prstDash val="sysDot"/>
          </a:ln>
        </p:spPr>
        <p:style>
          <a:lnRef idx="1">
            <a:srgbClr val="376FFF"/>
          </a:lnRef>
          <a:fillRef idx="0">
            <a:srgbClr val="376FFF"/>
          </a:fillRef>
          <a:effectRef idx="0">
            <a:srgbClr val="376FFF"/>
          </a:effectRef>
          <a:fontRef idx="minor">
            <a:srgbClr val="000000"/>
          </a:fontRef>
        </p:style>
      </p:cxnSp>
      <p:cxnSp>
        <p:nvCxnSpPr>
          <p:cNvPr id="26" name="直接连接符 25"/>
          <p:cNvCxnSpPr/>
          <p:nvPr>
            <p:custDataLst>
              <p:tags r:id="rId5"/>
            </p:custDataLst>
          </p:nvPr>
        </p:nvCxnSpPr>
        <p:spPr>
          <a:xfrm>
            <a:off x="1608729" y="4115557"/>
            <a:ext cx="0" cy="997036"/>
          </a:xfrm>
          <a:prstGeom prst="line">
            <a:avLst/>
          </a:prstGeom>
          <a:solidFill>
            <a:srgbClr val="00993F"/>
          </a:solidFill>
          <a:ln w="12700">
            <a:solidFill>
              <a:sysClr val="window" lastClr="FFFFFF">
                <a:lumMod val="75000"/>
                <a:alpha val="50000"/>
              </a:sysClr>
            </a:solidFill>
            <a:prstDash val="sysDot"/>
          </a:ln>
        </p:spPr>
        <p:style>
          <a:lnRef idx="1">
            <a:srgbClr val="376FFF"/>
          </a:lnRef>
          <a:fillRef idx="0">
            <a:srgbClr val="376FFF"/>
          </a:fillRef>
          <a:effectRef idx="0">
            <a:srgbClr val="376FFF"/>
          </a:effectRef>
          <a:fontRef idx="minor">
            <a:srgbClr val="000000"/>
          </a:fontRef>
        </p:style>
      </p:cxnSp>
      <p:sp>
        <p:nvSpPr>
          <p:cNvPr id="35" name="文本框 34"/>
          <p:cNvSpPr txBox="1"/>
          <p:nvPr>
            <p:custDataLst>
              <p:tags r:id="rId6"/>
            </p:custDataLst>
          </p:nvPr>
        </p:nvSpPr>
        <p:spPr>
          <a:xfrm>
            <a:off x="1305560" y="1623365"/>
            <a:ext cx="606338" cy="408204"/>
          </a:xfrm>
          <a:prstGeom prst="rect">
            <a:avLst/>
          </a:prstGeom>
          <a:noFill/>
        </p:spPr>
        <p:txBody>
          <a:bodyPr wrap="square" rtlCol="0" anchor="ctr" anchorCtr="0">
            <a:normAutofit/>
          </a:bodyPr>
          <a:lstStyle/>
          <a:p>
            <a:pPr algn="ctr"/>
            <a:r>
              <a:rPr lang="en-US" altLang="zh-CN" b="1" dirty="0">
                <a:solidFill>
                  <a:srgbClr val="FFFFFF"/>
                </a:solidFill>
                <a:latin typeface="汉仪书宋二简" panose="02010600000101010101" charset="-122"/>
                <a:ea typeface="微软雅黑" panose="020B0503020204020204" charset="-122"/>
                <a:cs typeface="汉仪书宋二简" panose="02010600000101010101" charset="-122"/>
              </a:rPr>
              <a:t>01</a:t>
            </a:r>
            <a:endParaRPr lang="en-US" altLang="zh-CN" b="1" dirty="0">
              <a:solidFill>
                <a:srgbClr val="FFFFFF"/>
              </a:solidFill>
              <a:latin typeface="汉仪书宋二简" panose="02010600000101010101" charset="-122"/>
              <a:ea typeface="微软雅黑" panose="020B0503020204020204" charset="-122"/>
              <a:cs typeface="汉仪书宋二简" panose="02010600000101010101" charset="-122"/>
            </a:endParaRPr>
          </a:p>
        </p:txBody>
      </p:sp>
      <p:sp>
        <p:nvSpPr>
          <p:cNvPr id="36" name="文本框 35"/>
          <p:cNvSpPr txBox="1"/>
          <p:nvPr>
            <p:custDataLst>
              <p:tags r:id="rId7"/>
            </p:custDataLst>
          </p:nvPr>
        </p:nvSpPr>
        <p:spPr>
          <a:xfrm>
            <a:off x="1309370" y="3274849"/>
            <a:ext cx="606338" cy="408204"/>
          </a:xfrm>
          <a:prstGeom prst="rect">
            <a:avLst/>
          </a:prstGeom>
          <a:noFill/>
        </p:spPr>
        <p:txBody>
          <a:bodyPr wrap="square" rtlCol="0" anchor="ctr" anchorCtr="0">
            <a:normAutofit/>
          </a:bodyPr>
          <a:lstStyle/>
          <a:p>
            <a:pPr algn="ctr"/>
            <a:r>
              <a:rPr lang="en-US" altLang="zh-CN" b="1" dirty="0">
                <a:solidFill>
                  <a:srgbClr val="FFFFFF"/>
                </a:solidFill>
                <a:latin typeface="汉仪书宋二简" panose="02010600000101010101" charset="-122"/>
                <a:ea typeface="微软雅黑" panose="020B0503020204020204" charset="-122"/>
                <a:cs typeface="汉仪书宋二简" panose="02010600000101010101" charset="-122"/>
              </a:rPr>
              <a:t>02</a:t>
            </a:r>
            <a:endParaRPr lang="en-US" altLang="zh-CN" b="1" dirty="0">
              <a:solidFill>
                <a:srgbClr val="FFFFFF"/>
              </a:solidFill>
              <a:latin typeface="汉仪书宋二简" panose="02010600000101010101" charset="-122"/>
              <a:ea typeface="微软雅黑" panose="020B0503020204020204" charset="-122"/>
              <a:cs typeface="汉仪书宋二简" panose="02010600000101010101" charset="-122"/>
            </a:endParaRPr>
          </a:p>
        </p:txBody>
      </p:sp>
      <p:sp>
        <p:nvSpPr>
          <p:cNvPr id="37" name="文本框 36"/>
          <p:cNvSpPr txBox="1"/>
          <p:nvPr>
            <p:custDataLst>
              <p:tags r:id="rId8"/>
            </p:custDataLst>
          </p:nvPr>
        </p:nvSpPr>
        <p:spPr>
          <a:xfrm>
            <a:off x="1250315" y="5571591"/>
            <a:ext cx="606338" cy="408204"/>
          </a:xfrm>
          <a:prstGeom prst="rect">
            <a:avLst/>
          </a:prstGeom>
          <a:noFill/>
          <a:extLst>
            <a:ext uri="{909E8E84-426E-40DD-AFC4-6F175D3DCCD1}">
              <a14:hiddenFill xmlns:a14="http://schemas.microsoft.com/office/drawing/2010/main">
                <a:solidFill>
                  <a:srgbClr val="00B050"/>
                </a:solidFill>
              </a14:hiddenFill>
            </a:ext>
          </a:extLst>
        </p:spPr>
        <p:txBody>
          <a:bodyPr wrap="square" rtlCol="0" anchor="ctr" anchorCtr="0">
            <a:normAutofit/>
          </a:bodyPr>
          <a:lstStyle/>
          <a:p>
            <a:pPr algn="ctr"/>
            <a:r>
              <a:rPr lang="en-US" altLang="zh-CN" b="1" dirty="0">
                <a:solidFill>
                  <a:srgbClr val="FFFFFF"/>
                </a:solidFill>
                <a:latin typeface="汉仪书宋二简" panose="02010600000101010101" charset="-122"/>
                <a:ea typeface="微软雅黑" panose="020B0503020204020204" charset="-122"/>
                <a:cs typeface="汉仪书宋二简" panose="02010600000101010101" charset="-122"/>
              </a:rPr>
              <a:t>03</a:t>
            </a:r>
            <a:endParaRPr lang="en-US" altLang="zh-CN" b="1" dirty="0">
              <a:solidFill>
                <a:srgbClr val="FFFFFF"/>
              </a:solidFill>
              <a:latin typeface="汉仪书宋二简" panose="02010600000101010101" charset="-122"/>
              <a:ea typeface="微软雅黑" panose="020B0503020204020204" charset="-122"/>
              <a:cs typeface="汉仪书宋二简" panose="02010600000101010101" charset="-122"/>
            </a:endParaRPr>
          </a:p>
        </p:txBody>
      </p:sp>
      <p:sp>
        <p:nvSpPr>
          <p:cNvPr id="20" name="矩形 19"/>
          <p:cNvSpPr/>
          <p:nvPr>
            <p:custDataLst>
              <p:tags r:id="rId9"/>
            </p:custDataLst>
          </p:nvPr>
        </p:nvSpPr>
        <p:spPr bwMode="auto">
          <a:xfrm>
            <a:off x="2387103" y="1403985"/>
            <a:ext cx="7425649" cy="478227"/>
          </a:xfrm>
          <a:prstGeom prst="rect">
            <a:avLst/>
          </a:prstGeom>
          <a:noFill/>
          <a:ln>
            <a:noFill/>
          </a:ln>
        </p:spPr>
        <p:txBody>
          <a:bodyPr wrap="square" lIns="90170" tIns="46990" rIns="90170" bIns="0" rtlCol="0" anchor="b" anchorCtr="0">
            <a:normAutofit/>
          </a:bodyPr>
          <a:lstStyle/>
          <a:p>
            <a:pPr lvl="0" algn="l">
              <a:buClrTx/>
              <a:buSzTx/>
              <a:buFontTx/>
            </a:pPr>
            <a:r>
              <a:rPr lang="zh-CN" altLang="en-US" sz="2000" b="1" spc="100">
                <a:solidFill>
                  <a:srgbClr val="00B0F0"/>
                </a:solidFill>
                <a:uFillTx/>
                <a:latin typeface="微软雅黑" panose="020B0503020204020204" charset="-122"/>
                <a:ea typeface="微软雅黑" panose="020B0503020204020204" charset="-122"/>
                <a:cs typeface="微软雅黑" panose="020B0503020204020204" charset="-122"/>
                <a:sym typeface="思源黑体 CN Normal" panose="020B0400000000000000" charset="-122"/>
              </a:rPr>
              <a:t>第一部分：开头段</a:t>
            </a:r>
            <a:endParaRPr lang="zh-CN" altLang="en-US" sz="2000" b="1" spc="100">
              <a:solidFill>
                <a:srgbClr val="00B0F0"/>
              </a:solidFill>
              <a:uFillTx/>
              <a:latin typeface="微软雅黑" panose="020B0503020204020204" charset="-122"/>
              <a:ea typeface="微软雅黑" panose="020B0503020204020204" charset="-122"/>
              <a:cs typeface="微软雅黑" panose="020B0503020204020204" charset="-122"/>
              <a:sym typeface="思源黑体 CN Normal" panose="020B0400000000000000" charset="-122"/>
            </a:endParaRPr>
          </a:p>
        </p:txBody>
      </p:sp>
      <p:sp>
        <p:nvSpPr>
          <p:cNvPr id="30" name="矩形 29"/>
          <p:cNvSpPr/>
          <p:nvPr>
            <p:custDataLst>
              <p:tags r:id="rId10"/>
            </p:custDataLst>
          </p:nvPr>
        </p:nvSpPr>
        <p:spPr bwMode="auto">
          <a:xfrm>
            <a:off x="2319793" y="3145133"/>
            <a:ext cx="7425649" cy="478227"/>
          </a:xfrm>
          <a:prstGeom prst="rect">
            <a:avLst/>
          </a:prstGeom>
          <a:noFill/>
          <a:ln>
            <a:noFill/>
          </a:ln>
        </p:spPr>
        <p:txBody>
          <a:bodyPr wrap="square" lIns="90170" tIns="46990" rIns="90170" bIns="0" rtlCol="0" anchor="b" anchorCtr="0">
            <a:normAutofit/>
          </a:bodyPr>
          <a:lstStyle/>
          <a:p>
            <a:pPr lvl="0" algn="l">
              <a:buClrTx/>
              <a:buSzTx/>
              <a:buFontTx/>
            </a:pPr>
            <a:r>
              <a:rPr lang="zh-CN" altLang="en-US" sz="2000" b="1" spc="100">
                <a:solidFill>
                  <a:srgbClr val="FF0000"/>
                </a:solidFill>
                <a:uFillTx/>
                <a:latin typeface="微软雅黑" panose="020B0503020204020204" charset="-122"/>
                <a:ea typeface="微软雅黑" panose="020B0503020204020204" charset="-122"/>
                <a:cs typeface="微软雅黑" panose="020B0503020204020204" charset="-122"/>
                <a:sym typeface="思源黑体 CN Normal" panose="020B0400000000000000" charset="-122"/>
              </a:rPr>
              <a:t>次段陈述主体</a:t>
            </a:r>
            <a:endParaRPr lang="zh-CN" altLang="en-US" sz="2000" b="1" spc="100">
              <a:solidFill>
                <a:srgbClr val="FF0000"/>
              </a:solidFill>
              <a:uFillTx/>
              <a:latin typeface="微软雅黑" panose="020B0503020204020204" charset="-122"/>
              <a:ea typeface="微软雅黑" panose="020B0503020204020204" charset="-122"/>
              <a:cs typeface="微软雅黑" panose="020B0503020204020204" charset="-122"/>
              <a:sym typeface="思源黑体 CN Normal" panose="020B0400000000000000" charset="-122"/>
            </a:endParaRPr>
          </a:p>
        </p:txBody>
      </p:sp>
      <p:sp>
        <p:nvSpPr>
          <p:cNvPr id="33" name="矩形 32"/>
          <p:cNvSpPr/>
          <p:nvPr>
            <p:custDataLst>
              <p:tags r:id="rId11"/>
            </p:custDataLst>
          </p:nvPr>
        </p:nvSpPr>
        <p:spPr bwMode="auto">
          <a:xfrm>
            <a:off x="2387103" y="5501902"/>
            <a:ext cx="7425649" cy="478227"/>
          </a:xfrm>
          <a:prstGeom prst="rect">
            <a:avLst/>
          </a:prstGeom>
          <a:noFill/>
          <a:ln>
            <a:noFill/>
          </a:ln>
        </p:spPr>
        <p:txBody>
          <a:bodyPr wrap="square" lIns="90170" tIns="46990" rIns="90170" bIns="0" rtlCol="0" anchor="b" anchorCtr="0">
            <a:normAutofit/>
          </a:bodyPr>
          <a:lstStyle/>
          <a:p>
            <a:pPr lvl="0" algn="l">
              <a:buClrTx/>
              <a:buSzTx/>
              <a:buFontTx/>
            </a:pPr>
            <a:r>
              <a:rPr lang="zh-CN" altLang="en-US" sz="2000" b="1" spc="100">
                <a:solidFill>
                  <a:srgbClr val="00B050"/>
                </a:solidFill>
                <a:uFillTx/>
                <a:latin typeface="微软雅黑" panose="020B0503020204020204" charset="-122"/>
                <a:ea typeface="微软雅黑" panose="020B0503020204020204" charset="-122"/>
                <a:cs typeface="微软雅黑" panose="020B0503020204020204" charset="-122"/>
                <a:sym typeface="思源黑体 CN Normal" panose="020B0400000000000000" charset="-122"/>
              </a:rPr>
              <a:t>尾段适当倡议</a:t>
            </a:r>
            <a:endParaRPr lang="zh-CN" altLang="en-US" sz="2000" b="1" spc="100">
              <a:solidFill>
                <a:srgbClr val="00B050"/>
              </a:solidFill>
              <a:uFillTx/>
              <a:latin typeface="微软雅黑" panose="020B0503020204020204" charset="-122"/>
              <a:ea typeface="微软雅黑" panose="020B0503020204020204" charset="-122"/>
              <a:cs typeface="微软雅黑" panose="020B0503020204020204" charset="-122"/>
              <a:sym typeface="思源黑体 CN Normal" panose="020B0400000000000000" charset="-122"/>
            </a:endParaRPr>
          </a:p>
        </p:txBody>
      </p:sp>
      <p:sp>
        <p:nvSpPr>
          <p:cNvPr id="27" name="文本框 26"/>
          <p:cNvSpPr txBox="1"/>
          <p:nvPr>
            <p:custDataLst>
              <p:tags r:id="rId12"/>
            </p:custDataLst>
          </p:nvPr>
        </p:nvSpPr>
        <p:spPr>
          <a:xfrm>
            <a:off x="2386965" y="2084705"/>
            <a:ext cx="7425690" cy="857885"/>
          </a:xfrm>
          <a:prstGeom prst="rect">
            <a:avLst/>
          </a:prstGeom>
          <a:ln>
            <a:noFill/>
            <a:prstDash val="sysDash"/>
          </a:ln>
        </p:spPr>
        <p:txBody>
          <a:bodyPr vert="horz" wrap="square" lIns="90170" tIns="46990" rIns="90170" bIns="46990" rtlCol="0" anchor="t"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ysClr val="windowText" lastClr="000000">
                    <a:lumMod val="65000"/>
                    <a:lumOff val="35000"/>
                  </a:sysClr>
                </a:solidFill>
                <a:uFillTx/>
                <a:latin typeface="Arial" panose="020B0604020202020204" pitchFamily="34" charset="0"/>
                <a:ea typeface="微软雅黑" panose="020B050302020402020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ysClr val="windowText" lastClr="000000">
                    <a:lumMod val="65000"/>
                    <a:lumOff val="35000"/>
                  </a:sysClr>
                </a:solidFill>
                <a:uFillTx/>
                <a:latin typeface="Arial" panose="020B0604020202020204" pitchFamily="34" charset="0"/>
                <a:ea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ysClr val="windowText" lastClr="000000">
                    <a:lumMod val="65000"/>
                    <a:lumOff val="35000"/>
                  </a:sysClr>
                </a:solidFill>
                <a:uFillTx/>
                <a:latin typeface="Arial" panose="020B0604020202020204" pitchFamily="34" charset="0"/>
                <a:ea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ysClr val="windowText" lastClr="000000">
                    <a:lumMod val="65000"/>
                    <a:lumOff val="35000"/>
                  </a:sysClr>
                </a:solidFill>
                <a:uFillTx/>
                <a:latin typeface="Arial" panose="020B0604020202020204" pitchFamily="34" charset="0"/>
                <a:ea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ysClr val="windowText" lastClr="000000">
                    <a:lumMod val="65000"/>
                    <a:lumOff val="35000"/>
                  </a:sys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gn="l">
              <a:buNone/>
            </a:pPr>
            <a:r>
              <a:rPr lang="zh-CN" altLang="en-US" spc="130" dirty="0">
                <a:ln>
                  <a:noFill/>
                  <a:prstDash val="sysDot"/>
                </a:ln>
                <a:solidFill>
                  <a:sysClr val="windowText" lastClr="000000"/>
                </a:solidFill>
                <a:sym typeface="汉仪书宋二简" panose="02010600000101010101" charset="-122"/>
              </a:rPr>
              <a:t>简短表达对走廊创意的支持，说明自己有推荐。</a:t>
            </a:r>
            <a:endParaRPr lang="zh-CN" altLang="en-US" spc="130" dirty="0">
              <a:ln>
                <a:noFill/>
                <a:prstDash val="sysDot"/>
              </a:ln>
              <a:solidFill>
                <a:sysClr val="windowText" lastClr="000000"/>
              </a:solidFill>
              <a:sym typeface="汉仪书宋二简" panose="02010600000101010101" charset="-122"/>
            </a:endParaRPr>
          </a:p>
          <a:p>
            <a:pPr marL="0" indent="0" algn="l">
              <a:buNone/>
            </a:pPr>
            <a:r>
              <a:rPr lang="zh-CN" altLang="en-US" spc="130" dirty="0">
                <a:ln>
                  <a:noFill/>
                  <a:prstDash val="sysDot"/>
                </a:ln>
                <a:solidFill>
                  <a:sysClr val="windowText" lastClr="000000"/>
                </a:solidFill>
                <a:sym typeface="汉仪书宋二简" panose="02010600000101010101" charset="-122"/>
              </a:rPr>
              <a:t>礼貌问候或积极评价，清晰引入话题。</a:t>
            </a:r>
            <a:endParaRPr lang="zh-CN" altLang="en-US" spc="130" dirty="0">
              <a:ln>
                <a:noFill/>
                <a:prstDash val="sysDot"/>
              </a:ln>
              <a:solidFill>
                <a:sysClr val="windowText" lastClr="000000"/>
              </a:solidFill>
              <a:sym typeface="汉仪书宋二简" panose="02010600000101010101" charset="-122"/>
            </a:endParaRPr>
          </a:p>
        </p:txBody>
      </p:sp>
      <p:sp>
        <p:nvSpPr>
          <p:cNvPr id="32" name="文本框 31"/>
          <p:cNvSpPr txBox="1"/>
          <p:nvPr>
            <p:custDataLst>
              <p:tags r:id="rId13"/>
            </p:custDataLst>
          </p:nvPr>
        </p:nvSpPr>
        <p:spPr>
          <a:xfrm>
            <a:off x="2459990" y="3586480"/>
            <a:ext cx="8387715" cy="1362075"/>
          </a:xfrm>
          <a:prstGeom prst="rect">
            <a:avLst/>
          </a:prstGeom>
          <a:ln>
            <a:noFill/>
            <a:prstDash val="sysDash"/>
          </a:ln>
        </p:spPr>
        <p:txBody>
          <a:bodyPr vert="horz" wrap="square" lIns="90170" tIns="46990" rIns="90170" bIns="46990" rtlCol="0" anchor="t"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ysClr val="windowText" lastClr="000000">
                    <a:lumMod val="65000"/>
                    <a:lumOff val="35000"/>
                  </a:sysClr>
                </a:solidFill>
                <a:uFillTx/>
                <a:latin typeface="Arial" panose="020B0604020202020204" pitchFamily="34" charset="0"/>
                <a:ea typeface="微软雅黑" panose="020B050302020402020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ysClr val="windowText" lastClr="000000">
                    <a:lumMod val="65000"/>
                    <a:lumOff val="35000"/>
                  </a:sysClr>
                </a:solidFill>
                <a:uFillTx/>
                <a:latin typeface="Arial" panose="020B0604020202020204" pitchFamily="34" charset="0"/>
                <a:ea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ysClr val="windowText" lastClr="000000">
                    <a:lumMod val="65000"/>
                    <a:lumOff val="35000"/>
                  </a:sysClr>
                </a:solidFill>
                <a:uFillTx/>
                <a:latin typeface="Arial" panose="020B0604020202020204" pitchFamily="34" charset="0"/>
                <a:ea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ysClr val="windowText" lastClr="000000">
                    <a:lumMod val="65000"/>
                    <a:lumOff val="35000"/>
                  </a:sysClr>
                </a:solidFill>
                <a:uFillTx/>
                <a:latin typeface="Arial" panose="020B0604020202020204" pitchFamily="34" charset="0"/>
                <a:ea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ysClr val="windowText" lastClr="000000">
                    <a:lumMod val="65000"/>
                    <a:lumOff val="35000"/>
                  </a:sys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l">
              <a:buClrTx/>
              <a:buSzTx/>
              <a:buNone/>
            </a:pPr>
            <a:r>
              <a:rPr lang="zh-CN" altLang="en-US" sz="1600" b="1" spc="130" dirty="0">
                <a:ln>
                  <a:noFill/>
                  <a:prstDash val="sysDot"/>
                </a:ln>
                <a:solidFill>
                  <a:sysClr val="windowText" lastClr="000000"/>
                </a:solidFill>
                <a:sym typeface="汉仪书宋二简" panose="02010600000101010101" charset="-122"/>
              </a:rPr>
              <a:t>两个要点细节的扩写：</a:t>
            </a:r>
            <a:endParaRPr lang="zh-CN" altLang="en-US" sz="1600" b="1" spc="130" dirty="0">
              <a:ln>
                <a:noFill/>
                <a:prstDash val="sysDot"/>
              </a:ln>
              <a:solidFill>
                <a:sysClr val="windowText" lastClr="000000"/>
              </a:solidFill>
              <a:sym typeface="汉仪书宋二简" panose="02010600000101010101" charset="-122"/>
            </a:endParaRPr>
          </a:p>
          <a:p>
            <a:pPr marL="0" lvl="0" algn="l">
              <a:buClrTx/>
              <a:buSzTx/>
              <a:buNone/>
            </a:pPr>
            <a:r>
              <a:rPr lang="en-US" altLang="en-US" sz="1600" spc="130" dirty="0">
                <a:ln>
                  <a:noFill/>
                  <a:prstDash val="sysDot"/>
                </a:ln>
                <a:solidFill>
                  <a:sysClr val="windowText" lastClr="000000"/>
                </a:solidFill>
                <a:sym typeface="汉仪书宋二简" panose="02010600000101010101" charset="-122"/>
              </a:rPr>
              <a:t></a:t>
            </a:r>
            <a:r>
              <a:rPr lang="zh-CN" altLang="en-US" sz="1600" spc="130" dirty="0">
                <a:ln>
                  <a:noFill/>
                  <a:prstDash val="sysDot"/>
                </a:ln>
                <a:solidFill>
                  <a:sysClr val="windowText" lastClr="000000"/>
                </a:solidFill>
                <a:sym typeface="汉仪书宋二简" panose="02010600000101010101" charset="-122"/>
              </a:rPr>
              <a:t>说明推荐的文化元素——如</a:t>
            </a:r>
            <a:r>
              <a:rPr lang="zh-CN" altLang="en-US" sz="1600" u="sng" spc="130" dirty="0">
                <a:ln>
                  <a:noFill/>
                  <a:prstDash val="sysDot"/>
                </a:ln>
                <a:solidFill>
                  <a:sysClr val="windowText" lastClr="000000"/>
                </a:solidFill>
                <a:sym typeface="汉仪书宋二简" panose="02010600000101010101" charset="-122"/>
              </a:rPr>
              <a:t>书法、剪纸、京剧脸谱、茶文化</a:t>
            </a:r>
            <a:r>
              <a:rPr lang="zh-CN" altLang="en-US" sz="1600" spc="130" dirty="0">
                <a:ln>
                  <a:noFill/>
                  <a:prstDash val="sysDot"/>
                </a:ln>
                <a:solidFill>
                  <a:sysClr val="windowText" lastClr="000000"/>
                </a:solidFill>
                <a:sym typeface="汉仪书宋二简" panose="02010600000101010101" charset="-122"/>
              </a:rPr>
              <a:t>等，解释其意义及为何适合英国学生。</a:t>
            </a:r>
            <a:endParaRPr lang="zh-CN" altLang="en-US" sz="1600" spc="130" dirty="0">
              <a:ln>
                <a:noFill/>
                <a:prstDash val="sysDot"/>
              </a:ln>
              <a:solidFill>
                <a:sysClr val="windowText" lastClr="000000"/>
              </a:solidFill>
              <a:sym typeface="汉仪书宋二简" panose="02010600000101010101" charset="-122"/>
            </a:endParaRPr>
          </a:p>
          <a:p>
            <a:pPr marL="0" lvl="0" algn="l">
              <a:buClrTx/>
              <a:buSzTx/>
              <a:buNone/>
            </a:pPr>
            <a:r>
              <a:rPr lang="en-US" altLang="en-US" sz="1600" spc="130" dirty="0">
                <a:ln>
                  <a:noFill/>
                  <a:prstDash val="sysDot"/>
                </a:ln>
                <a:solidFill>
                  <a:sysClr val="windowText" lastClr="000000"/>
                </a:solidFill>
                <a:sym typeface="汉仪书宋二简" panose="02010600000101010101" charset="-122"/>
              </a:rPr>
              <a:t></a:t>
            </a:r>
            <a:r>
              <a:rPr lang="zh-CN" altLang="en-US" sz="1600" spc="130" dirty="0">
                <a:ln>
                  <a:noFill/>
                  <a:prstDash val="sysDot"/>
                </a:ln>
                <a:solidFill>
                  <a:sysClr val="windowText" lastClr="000000"/>
                </a:solidFill>
                <a:sym typeface="汉仪书宋二简" panose="02010600000101010101" charset="-122"/>
              </a:rPr>
              <a:t>具体呈现方式——说明如何在走廊中呈现该元素——</a:t>
            </a:r>
            <a:r>
              <a:rPr lang="zh-CN" altLang="en-US" sz="1600" u="sng" spc="130" dirty="0">
                <a:ln>
                  <a:noFill/>
                  <a:prstDash val="sysDot"/>
                </a:ln>
                <a:solidFill>
                  <a:sysClr val="windowText" lastClr="000000"/>
                </a:solidFill>
                <a:sym typeface="汉仪书宋二简" panose="02010600000101010101" charset="-122"/>
              </a:rPr>
              <a:t>例如展板、互动装置、二维码音频、小型体验区</a:t>
            </a:r>
            <a:r>
              <a:rPr lang="zh-CN" altLang="en-US" sz="1600" spc="130" dirty="0">
                <a:ln>
                  <a:noFill/>
                  <a:prstDash val="sysDot"/>
                </a:ln>
                <a:solidFill>
                  <a:sysClr val="windowText" lastClr="000000"/>
                </a:solidFill>
                <a:sym typeface="汉仪书宋二简" panose="02010600000101010101" charset="-122"/>
              </a:rPr>
              <a:t>等。具体且可行。</a:t>
            </a:r>
            <a:endParaRPr lang="zh-CN" altLang="en-US" sz="1600" spc="130" dirty="0">
              <a:ln>
                <a:noFill/>
                <a:prstDash val="sysDot"/>
              </a:ln>
              <a:solidFill>
                <a:sysClr val="windowText" lastClr="000000"/>
              </a:solidFill>
              <a:sym typeface="汉仪书宋二简" panose="02010600000101010101" charset="-122"/>
            </a:endParaRPr>
          </a:p>
        </p:txBody>
      </p:sp>
      <p:sp>
        <p:nvSpPr>
          <p:cNvPr id="34" name="文本框 33"/>
          <p:cNvSpPr txBox="1"/>
          <p:nvPr>
            <p:custDataLst>
              <p:tags r:id="rId14"/>
            </p:custDataLst>
          </p:nvPr>
        </p:nvSpPr>
        <p:spPr>
          <a:xfrm>
            <a:off x="2544445" y="6020435"/>
            <a:ext cx="7425055" cy="467360"/>
          </a:xfrm>
          <a:prstGeom prst="rect">
            <a:avLst/>
          </a:prstGeom>
          <a:ln>
            <a:noFill/>
            <a:prstDash val="sysDash"/>
          </a:ln>
        </p:spPr>
        <p:txBody>
          <a:bodyPr vert="horz" wrap="square" lIns="90170" tIns="46990" rIns="90170" bIns="46990" rtlCol="0" anchor="t" anchorCtr="0">
            <a:norm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ysClr val="windowText" lastClr="000000">
                    <a:lumMod val="65000"/>
                    <a:lumOff val="35000"/>
                  </a:sysClr>
                </a:solidFill>
                <a:uFillTx/>
                <a:latin typeface="Arial" panose="020B0604020202020204" pitchFamily="34" charset="0"/>
                <a:ea typeface="微软雅黑" panose="020B050302020402020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ysClr val="windowText" lastClr="000000">
                    <a:lumMod val="65000"/>
                    <a:lumOff val="35000"/>
                  </a:sysClr>
                </a:solidFill>
                <a:uFillTx/>
                <a:latin typeface="Arial" panose="020B0604020202020204" pitchFamily="34" charset="0"/>
                <a:ea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ysClr val="windowText" lastClr="000000">
                    <a:lumMod val="65000"/>
                    <a:lumOff val="35000"/>
                  </a:sysClr>
                </a:solidFill>
                <a:uFillTx/>
                <a:latin typeface="Arial" panose="020B0604020202020204" pitchFamily="34" charset="0"/>
                <a:ea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ysClr val="windowText" lastClr="000000">
                    <a:lumMod val="65000"/>
                    <a:lumOff val="35000"/>
                  </a:sysClr>
                </a:solidFill>
                <a:uFillTx/>
                <a:latin typeface="Arial" panose="020B0604020202020204" pitchFamily="34" charset="0"/>
                <a:ea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ysClr val="windowText" lastClr="000000">
                    <a:lumMod val="65000"/>
                    <a:lumOff val="35000"/>
                  </a:sys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l">
              <a:buClrTx/>
              <a:buSzTx/>
              <a:buNone/>
            </a:pPr>
            <a:r>
              <a:rPr lang="zh-CN" altLang="en-US" spc="130" dirty="0">
                <a:ln>
                  <a:noFill/>
                  <a:prstDash val="sysDot"/>
                </a:ln>
                <a:solidFill>
                  <a:sysClr val="windowText" lastClr="000000"/>
                </a:solidFill>
                <a:sym typeface="汉仪书宋二简" panose="02010600000101010101" charset="-122"/>
              </a:rPr>
              <a:t>总结期望或邀请他人支持，礼貌结束。</a:t>
            </a:r>
            <a:endParaRPr lang="zh-CN" altLang="en-US" spc="130" dirty="0">
              <a:ln>
                <a:noFill/>
                <a:prstDash val="sysDot"/>
              </a:ln>
              <a:solidFill>
                <a:sysClr val="windowText" lastClr="000000"/>
              </a:solidFill>
              <a:sym typeface="汉仪书宋二简" panose="02010600000101010101" charset="-122"/>
            </a:endParaRPr>
          </a:p>
        </p:txBody>
      </p:sp>
      <p:sp>
        <p:nvSpPr>
          <p:cNvPr id="4" name="标题 1"/>
          <p:cNvSpPr txBox="1"/>
          <p:nvPr>
            <p:custDataLst>
              <p:tags r:id="rId15"/>
            </p:custDataLst>
          </p:nvPr>
        </p:nvSpPr>
        <p:spPr>
          <a:xfrm>
            <a:off x="969602" y="759464"/>
            <a:ext cx="10852237" cy="441964"/>
          </a:xfrm>
          <a:prstGeom prst="rect">
            <a:avLst/>
          </a:prstGeom>
        </p:spPr>
        <p:txBody>
          <a:bodyPr/>
          <a:lstStyle>
            <a:lvl1pPr algn="l" defTabSz="914400" rtl="0" eaLnBrk="1" fontAlgn="auto" latinLnBrk="0" hangingPunct="1">
              <a:lnSpc>
                <a:spcPct val="100000"/>
              </a:lnSpc>
              <a:spcBef>
                <a:spcPct val="0"/>
              </a:spcBef>
              <a:buNone/>
              <a:defRPr sz="2400" b="1" u="none" strike="noStrike" kern="1200" cap="none" spc="200" normalizeH="0">
                <a:solidFill>
                  <a:srgbClr val="000000"/>
                </a:solidFill>
                <a:uFillTx/>
                <a:latin typeface="Arial" panose="020B0604020202020204" pitchFamily="34" charset="0"/>
                <a:ea typeface="微软雅黑" panose="020B0503020204020204" charset="-122"/>
                <a:cs typeface="汉仪书宋二简" panose="02010600000101010101" charset="-122"/>
              </a:defRPr>
            </a:lvl1pPr>
          </a:lstStyle>
          <a:p>
            <a:pPr marL="0" marR="0" lvl="0" indent="0" algn="l" defTabSz="914400" rtl="0" eaLnBrk="1" fontAlgn="auto" latinLnBrk="0" hangingPunct="1">
              <a:lnSpc>
                <a:spcPct val="100000"/>
              </a:lnSpc>
              <a:spcAft>
                <a:spcPts val="0"/>
              </a:spcAft>
              <a:buClrTx/>
              <a:buSzTx/>
              <a:buFontTx/>
              <a:buNone/>
              <a:defRPr/>
            </a:pPr>
            <a:r>
              <a:rPr lang="zh-CN" altLang="zh-CN" sz="2800" kern="100" noProof="0" dirty="0">
                <a:ln>
                  <a:noFill/>
                </a:ln>
                <a:effectLst/>
                <a:uLnTx/>
                <a:latin typeface="微软雅黑" panose="020B0503020204020204" charset="-122"/>
                <a:cs typeface="Times New Roman" panose="02020603050405020304" charset="0"/>
                <a:sym typeface="汉仪书宋二简" panose="02010600000101010101" charset="-122"/>
              </a:rPr>
              <a:t>简要列举大纲</a:t>
            </a:r>
            <a:endParaRPr kumimoji="0" lang="zh-CN" altLang="zh-CN" sz="2800" b="1" i="0" u="none" strike="noStrike" kern="100" cap="none" spc="200" normalizeH="0" baseline="0" noProof="0" dirty="0">
              <a:ln>
                <a:noFill/>
              </a:ln>
              <a:solidFill>
                <a:srgbClr val="000000"/>
              </a:solidFill>
              <a:effectLst/>
              <a:uLnTx/>
              <a:uFillTx/>
              <a:latin typeface="微软雅黑" panose="020B0503020204020204" charset="-122"/>
              <a:cs typeface="Times New Roman" panose="02020603050405020304" charset="0"/>
            </a:endParaRPr>
          </a:p>
        </p:txBody>
      </p:sp>
    </p:spTree>
    <p:custDataLst>
      <p:tags r:id="rId1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dissolv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ppt_x"/>
                                          </p:val>
                                        </p:tav>
                                        <p:tav tm="100000">
                                          <p:val>
                                            <p:strVal val="#ppt_x"/>
                                          </p:val>
                                        </p:tav>
                                      </p:tavLst>
                                    </p:anim>
                                    <p:anim calcmode="lin" valueType="num">
                                      <p:cBhvr additive="base">
                                        <p:cTn id="1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32" grpId="0"/>
      <p:bldP spid="32" grpId="1"/>
      <p:bldP spid="34" grpId="0"/>
      <p:bldP spid="3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nvSpPr>
        <p:spPr>
          <a:xfrm>
            <a:off x="745490" y="52637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0" kern="1200">
                <a:solidFill>
                  <a:srgbClr val="144249"/>
                </a:solidFill>
                <a:latin typeface="汉仪书宋二简" panose="02010600000101010101" charset="-122"/>
                <a:ea typeface="汉仪润圆-65简" panose="00020600040101010101" charset="-122"/>
                <a:cs typeface="+mn-ea"/>
              </a:defRPr>
            </a:lvl1pPr>
          </a:lstStyle>
          <a:p>
            <a:r>
              <a:rPr lang="en-US" sz="3600" b="1">
                <a:solidFill>
                  <a:schemeClr val="tx1"/>
                </a:solidFill>
                <a:latin typeface="Times New Roman" panose="02020603050405020304" charset="0"/>
                <a:cs typeface="Times New Roman" panose="02020603050405020304" charset="0"/>
              </a:rPr>
              <a:t>Typical Errors</a:t>
            </a:r>
            <a:endParaRPr lang="en-US" sz="3600" b="1">
              <a:solidFill>
                <a:schemeClr val="tx1"/>
              </a:solidFill>
              <a:latin typeface="Times New Roman" panose="02020603050405020304" charset="0"/>
              <a:cs typeface="Times New Roman" panose="02020603050405020304" charset="0"/>
            </a:endParaRPr>
          </a:p>
        </p:txBody>
      </p:sp>
      <p:sp>
        <p:nvSpPr>
          <p:cNvPr id="4" name="文本框 3"/>
          <p:cNvSpPr txBox="1"/>
          <p:nvPr/>
        </p:nvSpPr>
        <p:spPr>
          <a:xfrm>
            <a:off x="745490" y="1395730"/>
            <a:ext cx="10402570" cy="5077460"/>
          </a:xfrm>
          <a:prstGeom prst="rect">
            <a:avLst/>
          </a:prstGeom>
          <a:noFill/>
        </p:spPr>
        <p:txBody>
          <a:bodyPr wrap="square" rtlCol="0">
            <a:spAutoFit/>
          </a:bodyPr>
          <a:p>
            <a:r>
              <a:rPr lang="zh-CN" altLang="en-US" b="1"/>
              <a:t>错误案例 1：添加书信称呼</a:t>
            </a:r>
            <a:endParaRPr lang="zh-CN" altLang="en-US" b="1"/>
          </a:p>
          <a:p>
            <a:r>
              <a:rPr lang="en-US" altLang="zh-CN">
                <a:latin typeface="Times New Roman" panose="02020603050405020304" charset="0"/>
                <a:cs typeface="Times New Roman" panose="02020603050405020304" charset="0"/>
              </a:rPr>
              <a:t>Dear British friends,</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    I’d like to recommend Chinese calligraphy and paper-cutting. …</a:t>
            </a:r>
            <a:endParaRPr lang="en-US" altLang="zh-CN">
              <a:latin typeface="Times New Roman" panose="02020603050405020304" charset="0"/>
              <a:cs typeface="Times New Roman" panose="02020603050405020304" charset="0"/>
            </a:endParaRPr>
          </a:p>
          <a:p>
            <a:endParaRPr lang="en-US" altLang="zh-CN"/>
          </a:p>
          <a:p>
            <a:r>
              <a:rPr lang="zh-CN" altLang="en-US" u="sng"/>
              <a:t>论坛跟帖不是信件或邮件，不需要“</a:t>
            </a:r>
            <a:r>
              <a:rPr lang="en-US" altLang="zh-CN" u="sng"/>
              <a:t>Dear XXX”</a:t>
            </a:r>
            <a:r>
              <a:rPr lang="zh-CN" altLang="en-US" u="sng"/>
              <a:t>开头。这种称呼会破坏论坛交流的轻松感。</a:t>
            </a:r>
            <a:endParaRPr lang="zh-CN" altLang="en-US" u="sng"/>
          </a:p>
          <a:p>
            <a:endParaRPr lang="zh-CN" altLang="en-US"/>
          </a:p>
          <a:p>
            <a:r>
              <a:rPr lang="zh-CN" altLang="en-US" b="1"/>
              <a:t>错误案例 2：添加落款与签名</a:t>
            </a:r>
            <a:endParaRPr lang="zh-CN" altLang="en-US" b="1"/>
          </a:p>
          <a:p>
            <a:r>
              <a:rPr lang="en-US" altLang="zh-CN">
                <a:latin typeface="Times New Roman" panose="02020603050405020304" charset="0"/>
                <a:cs typeface="Times New Roman" panose="02020603050405020304" charset="0"/>
              </a:rPr>
              <a:t>… That’s my suggestion.</a:t>
            </a:r>
            <a:endParaRPr lang="en-US" altLang="zh-CN">
              <a:latin typeface="Times New Roman" panose="02020603050405020304" charset="0"/>
              <a:cs typeface="Times New Roman" panose="02020603050405020304" charset="0"/>
            </a:endParaRPr>
          </a:p>
          <a:p>
            <a:r>
              <a:rPr lang="en-US" altLang="zh-CN">
                <a:latin typeface="Times New Roman" panose="02020603050405020304" charset="0"/>
                <a:cs typeface="Times New Roman" panose="02020603050405020304" charset="0"/>
              </a:rPr>
              <a:t>Yours sincerely, Li Hua</a:t>
            </a:r>
            <a:endParaRPr lang="en-US" altLang="zh-CN">
              <a:latin typeface="Times New Roman" panose="02020603050405020304" charset="0"/>
              <a:cs typeface="Times New Roman" panose="02020603050405020304" charset="0"/>
            </a:endParaRPr>
          </a:p>
          <a:p>
            <a:endParaRPr lang="en-US" altLang="zh-CN"/>
          </a:p>
          <a:p>
            <a:r>
              <a:rPr lang="zh-CN" altLang="en-US" u="sng"/>
              <a:t>论坛跟帖是公开的、可跟帖的连续对话，不需要落款署名（用户名通常已在头像旁显示）。写“</a:t>
            </a:r>
            <a:r>
              <a:rPr lang="en-US" altLang="zh-CN" u="sng"/>
              <a:t>Yours sincerely”</a:t>
            </a:r>
            <a:r>
              <a:rPr lang="zh-CN" altLang="en-US" u="sng"/>
              <a:t>或“</a:t>
            </a:r>
            <a:r>
              <a:rPr lang="en-US" altLang="zh-CN" u="sng"/>
              <a:t>Li Hua”</a:t>
            </a:r>
            <a:r>
              <a:rPr lang="zh-CN" altLang="en-US" u="sng"/>
              <a:t>都是冗余的书信格式。</a:t>
            </a:r>
            <a:endParaRPr lang="zh-CN" altLang="en-US" u="sng"/>
          </a:p>
          <a:p>
            <a:endParaRPr lang="zh-CN" altLang="en-US" b="1"/>
          </a:p>
          <a:p>
            <a:r>
              <a:rPr lang="zh-CN" altLang="en-US" b="1"/>
              <a:t>错误案例 3：自我介绍“</a:t>
            </a:r>
            <a:r>
              <a:rPr lang="en-US" altLang="zh-CN" b="1"/>
              <a:t>I am Li Hua”</a:t>
            </a:r>
            <a:endParaRPr lang="en-US" altLang="zh-CN" b="1"/>
          </a:p>
          <a:p>
            <a:r>
              <a:rPr lang="en-US" altLang="zh-CN">
                <a:latin typeface="Times New Roman" panose="02020603050405020304" charset="0"/>
                <a:cs typeface="Times New Roman" panose="02020603050405020304" charset="0"/>
              </a:rPr>
              <a:t>Hello everyone, I am Li Hua from Class 3. I think we should add …</a:t>
            </a:r>
            <a:endParaRPr lang="en-US" altLang="zh-CN">
              <a:latin typeface="Times New Roman" panose="02020603050405020304" charset="0"/>
              <a:cs typeface="Times New Roman" panose="02020603050405020304" charset="0"/>
            </a:endParaRPr>
          </a:p>
          <a:p>
            <a:endParaRPr lang="en-US" altLang="zh-CN"/>
          </a:p>
          <a:p>
            <a:pPr algn="l">
              <a:buClrTx/>
              <a:buSzTx/>
              <a:buFontTx/>
            </a:pPr>
            <a:r>
              <a:rPr lang="zh-CN" altLang="en-US" u="sng"/>
              <a:t>论坛跟帖中，用户名已表明身份，无需重复自我介绍“I am Li Hua”。除非是在真实陌生论坛中需要说明身份，但本题明确是“校英文论坛”，默认用户名可见。</a:t>
            </a:r>
            <a:endParaRPr lang="zh-CN" altLang="en-US" u="sng"/>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nvSpPr>
        <p:spPr>
          <a:xfrm>
            <a:off x="745490" y="526370"/>
            <a:ext cx="10800000" cy="720000"/>
          </a:xfrm>
          <a:prstGeom prst="rect">
            <a:avLst/>
          </a:prstGeom>
        </p:spPr>
        <p:txBody>
          <a:bodyPr vert="horz" wrap="square" lIns="0" tIns="0" rIns="0" bIns="0" rtlCol="0" anchor="b">
            <a:normAutofit/>
          </a:bodyPr>
          <a:lstStyle>
            <a:lvl1pPr algn="l" defTabSz="914400" rtl="0" eaLnBrk="1" latinLnBrk="0" hangingPunct="1">
              <a:lnSpc>
                <a:spcPct val="100000"/>
              </a:lnSpc>
              <a:spcBef>
                <a:spcPct val="0"/>
              </a:spcBef>
              <a:buNone/>
              <a:defRPr sz="3200" b="0" kern="1200">
                <a:solidFill>
                  <a:srgbClr val="144249"/>
                </a:solidFill>
                <a:latin typeface="汉仪书宋二简" panose="02010600000101010101" charset="-122"/>
                <a:ea typeface="汉仪润圆-65简" panose="00020600040101010101" charset="-122"/>
                <a:cs typeface="+mn-ea"/>
              </a:defRPr>
            </a:lvl1pPr>
          </a:lstStyle>
          <a:p>
            <a:r>
              <a:rPr lang="en-US" sz="3600" b="1">
                <a:solidFill>
                  <a:schemeClr val="tx1"/>
                </a:solidFill>
                <a:latin typeface="Times New Roman" panose="02020603050405020304" charset="0"/>
                <a:cs typeface="Times New Roman" panose="02020603050405020304" charset="0"/>
              </a:rPr>
              <a:t>A Good Beginning</a:t>
            </a:r>
            <a:endParaRPr lang="en-US" sz="3600" b="1">
              <a:solidFill>
                <a:schemeClr val="tx1"/>
              </a:solidFill>
              <a:latin typeface="Times New Roman" panose="02020603050405020304" charset="0"/>
              <a:cs typeface="Times New Roman" panose="02020603050405020304" charset="0"/>
            </a:endParaRPr>
          </a:p>
        </p:txBody>
      </p:sp>
      <p:sp>
        <p:nvSpPr>
          <p:cNvPr id="4" name="文本框 3"/>
          <p:cNvSpPr txBox="1"/>
          <p:nvPr/>
        </p:nvSpPr>
        <p:spPr>
          <a:xfrm>
            <a:off x="745490" y="1799590"/>
            <a:ext cx="10297795" cy="3465195"/>
          </a:xfrm>
          <a:prstGeom prst="rect">
            <a:avLst/>
          </a:prstGeom>
          <a:noFill/>
        </p:spPr>
        <p:txBody>
          <a:bodyPr wrap="square" rtlCol="0" anchor="t">
            <a:noAutofit/>
          </a:bodyPr>
          <a:p>
            <a:pPr algn="l">
              <a:lnSpc>
                <a:spcPct val="120000"/>
              </a:lnSpc>
            </a:pPr>
            <a:r>
              <a:rPr lang="en-US" altLang="zh-CN" sz="2400" kern="100" dirty="0">
                <a:effectLst/>
                <a:latin typeface="Times New Roman" panose="02020603050405020304" charset="0"/>
                <a:cs typeface="Times New Roman" panose="02020603050405020304" charset="0"/>
              </a:rPr>
              <a:t>  </a:t>
            </a:r>
            <a:r>
              <a:rPr lang="zh-CN" altLang="en-US" sz="2000" kern="100" dirty="0">
                <a:effectLst/>
                <a:latin typeface="Times New Roman" panose="02020603050405020304" charset="0"/>
                <a:cs typeface="Times New Roman" panose="02020603050405020304" charset="0"/>
              </a:rPr>
              <a:t>学生容易缺乏铺垫和互动感。可先对走廊创意表示支持或兴奋，再自然引出自己的推荐。</a:t>
            </a:r>
            <a:endParaRPr lang="zh-CN" altLang="en-US" sz="2400" kern="100" dirty="0">
              <a:effectLst/>
              <a:latin typeface="Times New Roman" panose="02020603050405020304" charset="0"/>
              <a:cs typeface="Times New Roman" panose="02020603050405020304" charset="0"/>
            </a:endParaRPr>
          </a:p>
          <a:p>
            <a:pPr marL="342900" indent="-342900" algn="l">
              <a:lnSpc>
                <a:spcPct val="120000"/>
              </a:lnSpc>
              <a:buFont typeface="Wingdings" panose="05000000000000000000" charset="0"/>
              <a:buChar char="ü"/>
            </a:pPr>
            <a:r>
              <a:rPr lang="zh-CN" altLang="en-US" sz="2400" b="1" kern="100" dirty="0">
                <a:effectLst/>
                <a:latin typeface="Times New Roman" panose="02020603050405020304" charset="0"/>
                <a:cs typeface="Times New Roman" panose="02020603050405020304" charset="0"/>
              </a:rPr>
              <a:t>支持型：</a:t>
            </a:r>
            <a:r>
              <a:rPr lang="en-US" altLang="zh-CN" sz="2400" kern="100" dirty="0">
                <a:effectLst/>
                <a:latin typeface="Times New Roman" panose="02020603050405020304" charset="0"/>
                <a:cs typeface="Times New Roman" panose="02020603050405020304" charset="0"/>
              </a:rPr>
              <a:t>This is a fantastic idea! I’d love to see our corridor become a window to Chinese culture for our British guests.	</a:t>
            </a:r>
            <a:endParaRPr lang="en-US" altLang="zh-CN" sz="2400" kern="100" dirty="0">
              <a:effectLst/>
              <a:latin typeface="Times New Roman" panose="02020603050405020304" charset="0"/>
              <a:cs typeface="Times New Roman" panose="02020603050405020304" charset="0"/>
            </a:endParaRPr>
          </a:p>
          <a:p>
            <a:pPr marL="342900" indent="-342900" algn="l">
              <a:lnSpc>
                <a:spcPct val="120000"/>
              </a:lnSpc>
              <a:buFont typeface="Wingdings" panose="05000000000000000000" charset="0"/>
              <a:buChar char="ü"/>
            </a:pPr>
            <a:r>
              <a:rPr lang="zh-CN" altLang="en-US" sz="2400" b="1" kern="100" dirty="0">
                <a:effectLst/>
                <a:latin typeface="Times New Roman" panose="02020603050405020304" charset="0"/>
                <a:cs typeface="Times New Roman" panose="02020603050405020304" charset="0"/>
              </a:rPr>
              <a:t>兴奋型</a:t>
            </a:r>
            <a:r>
              <a:rPr lang="zh-CN" altLang="en-US" sz="2400" kern="100" dirty="0">
                <a:effectLst/>
                <a:latin typeface="Times New Roman" panose="02020603050405020304" charset="0"/>
                <a:cs typeface="Times New Roman" panose="02020603050405020304" charset="0"/>
              </a:rPr>
              <a:t>：</a:t>
            </a:r>
            <a:r>
              <a:rPr lang="en-US" altLang="zh-CN" sz="2400" kern="100" dirty="0">
                <a:effectLst/>
                <a:latin typeface="Times New Roman" panose="02020603050405020304" charset="0"/>
                <a:cs typeface="Times New Roman" panose="02020603050405020304" charset="0"/>
              </a:rPr>
              <a:t>I’m so excited about the Chinese Culture Corridor. Here’s my suggestion.	</a:t>
            </a:r>
            <a:endParaRPr lang="en-US" altLang="zh-CN" sz="2400" kern="100" dirty="0">
              <a:effectLst/>
              <a:latin typeface="Times New Roman" panose="02020603050405020304" charset="0"/>
              <a:cs typeface="Times New Roman" panose="02020603050405020304" charset="0"/>
            </a:endParaRPr>
          </a:p>
          <a:p>
            <a:pPr marL="342900" indent="-342900" algn="l">
              <a:lnSpc>
                <a:spcPct val="120000"/>
              </a:lnSpc>
              <a:buFont typeface="Wingdings" panose="05000000000000000000" charset="0"/>
              <a:buChar char="ü"/>
            </a:pPr>
            <a:r>
              <a:rPr lang="zh-CN" altLang="en-US" sz="2400" b="1" kern="100" dirty="0">
                <a:effectLst/>
                <a:latin typeface="Times New Roman" panose="02020603050405020304" charset="0"/>
                <a:cs typeface="Times New Roman" panose="02020603050405020304" charset="0"/>
              </a:rPr>
              <a:t>互动型</a:t>
            </a:r>
            <a:r>
              <a:rPr lang="zh-CN" altLang="en-US" sz="2400" kern="100" dirty="0">
                <a:effectLst/>
                <a:latin typeface="Times New Roman" panose="02020603050405020304" charset="0"/>
                <a:cs typeface="Times New Roman" panose="02020603050405020304" charset="0"/>
              </a:rPr>
              <a:t>：</a:t>
            </a:r>
            <a:r>
              <a:rPr lang="en-US" altLang="zh-CN" sz="2400" kern="100" dirty="0">
                <a:effectLst/>
                <a:latin typeface="Times New Roman" panose="02020603050405020304" charset="0"/>
                <a:cs typeface="Times New Roman" panose="02020603050405020304" charset="0"/>
              </a:rPr>
              <a:t>Have you ever been amazed by the beauty of Chinese paper-cutting? I think it would be perfect for our corridor.	</a:t>
            </a:r>
            <a:endParaRPr lang="en-US" altLang="zh-CN" sz="2400" kern="100" dirty="0">
              <a:effectLst/>
              <a:latin typeface="Times New Roman" panose="02020603050405020304" charset="0"/>
              <a:cs typeface="Times New Roman" panose="02020603050405020304" charset="0"/>
            </a:endParaRPr>
          </a:p>
          <a:p>
            <a:pPr algn="l">
              <a:lnSpc>
                <a:spcPct val="120000"/>
              </a:lnSpc>
            </a:pPr>
            <a:endParaRPr lang="en-US" altLang="zh-CN" sz="2400" kern="100" dirty="0">
              <a:effectLst/>
              <a:latin typeface="Times New Roman" panose="02020603050405020304" charset="0"/>
              <a:cs typeface="Times New Roman" panose="02020603050405020304" charset="0"/>
            </a:endParaRPr>
          </a:p>
        </p:txBody>
      </p:sp>
      <p:sp>
        <p:nvSpPr>
          <p:cNvPr id="5" name="文本框 4"/>
          <p:cNvSpPr txBox="1"/>
          <p:nvPr/>
        </p:nvSpPr>
        <p:spPr>
          <a:xfrm>
            <a:off x="745490" y="5161915"/>
            <a:ext cx="10196195" cy="1198880"/>
          </a:xfrm>
          <a:prstGeom prst="rect">
            <a:avLst/>
          </a:prstGeom>
          <a:noFill/>
        </p:spPr>
        <p:txBody>
          <a:bodyPr wrap="square" rtlCol="0">
            <a:spAutoFit/>
          </a:bodyPr>
          <a:p>
            <a:pPr indent="0" algn="l">
              <a:lnSpc>
                <a:spcPct val="120000"/>
              </a:lnSpc>
              <a:buClrTx/>
              <a:buSzTx/>
              <a:buFont typeface="Wingdings" panose="05000000000000000000" charset="0"/>
              <a:buNone/>
            </a:pPr>
            <a:r>
              <a:rPr lang="en-US" altLang="zh-CN" sz="2000" b="1" kern="100" dirty="0">
                <a:effectLst/>
                <a:latin typeface="Times New Roman" panose="02020603050405020304" charset="0"/>
                <a:cs typeface="Times New Roman" panose="02020603050405020304" charset="0"/>
              </a:rPr>
              <a:t>【学生佳句】</a:t>
            </a:r>
            <a:endParaRPr lang="en-US" altLang="zh-CN" sz="2000" b="1" kern="100" dirty="0">
              <a:effectLst/>
              <a:latin typeface="Times New Roman" panose="02020603050405020304" charset="0"/>
              <a:cs typeface="Times New Roman" panose="02020603050405020304" charset="0"/>
            </a:endParaRPr>
          </a:p>
          <a:p>
            <a:pPr indent="0" algn="l">
              <a:lnSpc>
                <a:spcPct val="120000"/>
              </a:lnSpc>
              <a:buClrTx/>
              <a:buSzTx/>
              <a:buFont typeface="Wingdings" panose="05000000000000000000" charset="0"/>
              <a:buNone/>
            </a:pPr>
            <a:r>
              <a:rPr lang="en-US" altLang="zh-CN" sz="2000" kern="100" dirty="0">
                <a:effectLst/>
                <a:latin typeface="Times New Roman" panose="02020603050405020304" charset="0"/>
                <a:cs typeface="Times New Roman" panose="02020603050405020304" charset="0"/>
              </a:rPr>
              <a:t>What a wonderful chance to share our culture! I believe Chinese calligraphy would </a:t>
            </a:r>
            <a:r>
              <a:rPr lang="en-US" altLang="zh-CN" sz="2000" b="1" u="sng" kern="100" dirty="0">
                <a:effectLst/>
                <a:latin typeface="Times New Roman" panose="02020603050405020304" charset="0"/>
                <a:cs typeface="Times New Roman" panose="02020603050405020304" charset="0"/>
              </a:rPr>
              <a:t>be a perfect addition to/undoubtedly add a new dimension to</a:t>
            </a:r>
            <a:r>
              <a:rPr lang="en-US" altLang="zh-CN" sz="2000" kern="100" dirty="0">
                <a:effectLst/>
                <a:latin typeface="Times New Roman" panose="02020603050405020304" charset="0"/>
                <a:cs typeface="Times New Roman" panose="02020603050405020304" charset="0"/>
              </a:rPr>
              <a:t> the corridor.</a:t>
            </a:r>
            <a:endParaRPr lang="en-US" altLang="zh-CN" sz="2000" kern="100" dirty="0">
              <a:effectLst/>
              <a:latin typeface="Times New Roman" panose="02020603050405020304" charset="0"/>
              <a:cs typeface="Times New Roman" panose="02020603050405020304" charset="0"/>
            </a:endParaRPr>
          </a:p>
        </p:txBody>
      </p:sp>
    </p:spTree>
    <p:custDataLst>
      <p:tags r:id="rId1"/>
    </p:custDataLst>
  </p:cSld>
  <p:clrMapOvr>
    <a:masterClrMapping/>
  </p:clrMapOvr>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2*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1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11.xml><?xml version="1.0" encoding="utf-8"?>
<p:tagLst xmlns:p="http://schemas.openxmlformats.org/presentationml/2006/main">
  <p:tag name="KSO_WM_UNIT_TYPE" val="i"/>
  <p:tag name="KSO_WM_UNIT_INDEX" val="4"/>
  <p:tag name="KSO_WM_BEAUTIFY_FLAG" val="#wm#"/>
  <p:tag name="KSO_WM_TAG_VERSION" val="3.0"/>
  <p:tag name="KSO_WM_UNIT_ID" val="_2*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12.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 name="KSO_WM_TEMPLATE_INDEX" val="40490264"/>
  <p:tag name="KSO_WM_TEMPLATE_CATEGORY" val="custom"/>
</p:tagLst>
</file>

<file path=ppt/tags/tag13.xml><?xml version="1.0" encoding="utf-8"?>
<p:tagLst xmlns:p="http://schemas.openxmlformats.org/presentationml/2006/main">
  <p:tag name="KSO_WM_UNIT_TYPE" val="i"/>
  <p:tag name="KSO_WM_UNIT_INDEX" val="10"/>
  <p:tag name="KSO_WM_BEAUTIFY_FLAG" val="#wm#"/>
  <p:tag name="KSO_WM_TAG_VERSION" val="3.0"/>
  <p:tag name="KSO_WM_UNIT_ID" val="_2*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14.xml><?xml version="1.0" encoding="utf-8"?>
<p:tagLst xmlns:p="http://schemas.openxmlformats.org/presentationml/2006/main">
  <p:tag name="KSO_WM_UNIT_TYPE" val="i"/>
  <p:tag name="KSO_WM_UNIT_INDEX" val="9"/>
  <p:tag name="KSO_WM_BEAUTIFY_FLAG" val="#wm#"/>
  <p:tag name="KSO_WM_TAG_VERSION" val="3.0"/>
  <p:tag name="KSO_WM_UNIT_ID" val="_2*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15.xml><?xml version="1.0" encoding="utf-8"?>
<p:tagLst xmlns:p="http://schemas.openxmlformats.org/presentationml/2006/main">
  <p:tag name="KSO_WM_UNIT_TYPE" val="i"/>
  <p:tag name="KSO_WM_UNIT_INDEX" val="11"/>
  <p:tag name="KSO_WM_BEAUTIFY_FLAG" val="#wm#"/>
  <p:tag name="KSO_WM_TAG_VERSION" val="3.0"/>
  <p:tag name="KSO_WM_UNIT_ID" val="_2*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16.xml><?xml version="1.0" encoding="utf-8"?>
<p:tagLst xmlns:p="http://schemas.openxmlformats.org/presentationml/2006/main">
  <p:tag name="KSO_WM_UNIT_TYPE" val="i"/>
  <p:tag name="KSO_WM_UNIT_INDEX" val="13"/>
  <p:tag name="KSO_WM_BEAUTIFY_FLAG" val="#wm#"/>
  <p:tag name="KSO_WM_TAG_VERSION" val="3.0"/>
  <p:tag name="KSO_WM_UNIT_ID" val="_2*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17.xml><?xml version="1.0" encoding="utf-8"?>
<p:tagLst xmlns:p="http://schemas.openxmlformats.org/presentationml/2006/main">
  <p:tag name="KSO_WM_UNIT_TYPE" val="i"/>
  <p:tag name="KSO_WM_UNIT_INDEX" val="12"/>
  <p:tag name="KSO_WM_BEAUTIFY_FLAG" val="#wm#"/>
  <p:tag name="KSO_WM_TAG_VERSION" val="3.0"/>
  <p:tag name="KSO_WM_UNIT_ID" val="_2*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18.xml><?xml version="1.0" encoding="utf-8"?>
<p:tagLst xmlns:p="http://schemas.openxmlformats.org/presentationml/2006/main">
  <p:tag name="KSO_WM_UNIT_TYPE" val="i"/>
  <p:tag name="KSO_WM_UNIT_INDEX" val="1"/>
  <p:tag name="KSO_WM_BEAUTIFY_FLAG" val="#wm#"/>
  <p:tag name="KSO_WM_TAG_VERSION" val="3.0"/>
  <p:tag name="KSO_WM_UNIT_ID" val="_2*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19.xml><?xml version="1.0" encoding="utf-8"?>
<p:tagLst xmlns:p="http://schemas.openxmlformats.org/presentationml/2006/main">
  <p:tag name="KSO_WM_UNIT_TYPE" val="i"/>
  <p:tag name="KSO_WM_UNIT_INDEX" val="3"/>
  <p:tag name="KSO_WM_BEAUTIFY_FLAG" val="#wm#"/>
  <p:tag name="KSO_WM_TAG_VERSION" val="3.0"/>
  <p:tag name="KSO_WM_UNIT_ID" val="_2*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2.xml><?xml version="1.0" encoding="utf-8"?>
<p:tagLst xmlns:p="http://schemas.openxmlformats.org/presentationml/2006/main">
  <p:tag name="KSO_WM_UNIT_TYPE" val="i"/>
  <p:tag name="KSO_WM_UNIT_INDEX" val="3"/>
  <p:tag name="KSO_WM_BEAUTIFY_FLAG" val="#wm#"/>
  <p:tag name="KSO_WM_TAG_VERSION" val="3.0"/>
  <p:tag name="KSO_WM_UNIT_ID" val="_2*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20.xml><?xml version="1.0" encoding="utf-8"?>
<p:tagLst xmlns:p="http://schemas.openxmlformats.org/presentationml/2006/main">
  <p:tag name="KSO_WM_UNIT_TYPE" val="i"/>
  <p:tag name="KSO_WM_UNIT_INDEX" val="6"/>
  <p:tag name="KSO_WM_BEAUTIFY_FLAG" val="#wm#"/>
  <p:tag name="KSO_WM_TAG_VERSION" val="3.0"/>
  <p:tag name="KSO_WM_UNIT_ID" val="_2*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21.xml><?xml version="1.0" encoding="utf-8"?>
<p:tagLst xmlns:p="http://schemas.openxmlformats.org/presentationml/2006/main">
  <p:tag name="KSO_WM_UNIT_TYPE" val="i"/>
  <p:tag name="KSO_WM_UNIT_INDEX" val="5"/>
  <p:tag name="KSO_WM_BEAUTIFY_FLAG" val="#wm#"/>
  <p:tag name="KSO_WM_TAG_VERSION" val="3.0"/>
  <p:tag name="KSO_WM_UNIT_ID" val="_2*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22.xml><?xml version="1.0" encoding="utf-8"?>
<p:tagLst xmlns:p="http://schemas.openxmlformats.org/presentationml/2006/main">
  <p:tag name="KSO_WM_UNIT_TYPE" val="i"/>
  <p:tag name="KSO_WM_UNIT_INDEX" val="8"/>
  <p:tag name="KSO_WM_BEAUTIFY_FLAG" val="#wm#"/>
  <p:tag name="KSO_WM_TAG_VERSION" val="3.0"/>
  <p:tag name="KSO_WM_UNIT_ID" val="_2*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23.xml><?xml version="1.0" encoding="utf-8"?>
<p:tagLst xmlns:p="http://schemas.openxmlformats.org/presentationml/2006/main">
  <p:tag name="KSO_WM_UNIT_TYPE" val="i"/>
  <p:tag name="KSO_WM_UNIT_INDEX" val="7"/>
  <p:tag name="KSO_WM_BEAUTIFY_FLAG" val="#wm#"/>
  <p:tag name="KSO_WM_TAG_VERSION" val="3.0"/>
  <p:tag name="KSO_WM_UNIT_ID" val="_2*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24.xml><?xml version="1.0" encoding="utf-8"?>
<p:tagLst xmlns:p="http://schemas.openxmlformats.org/presentationml/2006/main">
  <p:tag name="KSO_WM_UNIT_TYPE" val="i"/>
  <p:tag name="KSO_WM_UNIT_INDEX" val="2"/>
  <p:tag name="KSO_WM_BEAUTIFY_FLAG" val="#wm#"/>
  <p:tag name="KSO_WM_TAG_VERSION" val="3.0"/>
  <p:tag name="KSO_WM_UNIT_ID" val="_2*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25.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26.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2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28.xml><?xml version="1.0" encoding="utf-8"?>
<p:tagLst xmlns:p="http://schemas.openxmlformats.org/presentationml/2006/main">
  <p:tag name="KSO_WM_UNIT_TYPE" val="i"/>
  <p:tag name="KSO_WM_UNIT_INDEX" val="4"/>
  <p:tag name="KSO_WM_BEAUTIFY_FLAG" val="#wm#"/>
  <p:tag name="KSO_WM_TAG_VERSION" val="3.0"/>
  <p:tag name="KSO_WM_UNIT_ID" val="_2*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29.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 name="KSO_WM_TEMPLATE_INDEX" val="40490264"/>
  <p:tag name="KSO_WM_TEMPLATE_CATEGORY" val="custom"/>
</p:tagLst>
</file>

<file path=ppt/tags/tag3.xml><?xml version="1.0" encoding="utf-8"?>
<p:tagLst xmlns:p="http://schemas.openxmlformats.org/presentationml/2006/main">
  <p:tag name="KSO_WM_UNIT_TYPE" val="i"/>
  <p:tag name="KSO_WM_UNIT_INDEX" val="6"/>
  <p:tag name="KSO_WM_BEAUTIFY_FLAG" val="#wm#"/>
  <p:tag name="KSO_WM_TAG_VERSION" val="3.0"/>
  <p:tag name="KSO_WM_UNIT_ID" val="_2*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30.xml><?xml version="1.0" encoding="utf-8"?>
<p:tagLst xmlns:p="http://schemas.openxmlformats.org/presentationml/2006/main">
  <p:tag name="KSO_WM_UNIT_TYPE" val="i"/>
  <p:tag name="KSO_WM_UNIT_INDEX" val="10"/>
  <p:tag name="KSO_WM_BEAUTIFY_FLAG" val="#wm#"/>
  <p:tag name="KSO_WM_TAG_VERSION" val="3.0"/>
  <p:tag name="KSO_WM_UNIT_ID" val="_2*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31.xml><?xml version="1.0" encoding="utf-8"?>
<p:tagLst xmlns:p="http://schemas.openxmlformats.org/presentationml/2006/main">
  <p:tag name="KSO_WM_UNIT_TYPE" val="i"/>
  <p:tag name="KSO_WM_UNIT_INDEX" val="9"/>
  <p:tag name="KSO_WM_BEAUTIFY_FLAG" val="#wm#"/>
  <p:tag name="KSO_WM_TAG_VERSION" val="3.0"/>
  <p:tag name="KSO_WM_UNIT_ID" val="_2*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32.xml><?xml version="1.0" encoding="utf-8"?>
<p:tagLst xmlns:p="http://schemas.openxmlformats.org/presentationml/2006/main">
  <p:tag name="KSO_WM_UNIT_TYPE" val="i"/>
  <p:tag name="KSO_WM_UNIT_INDEX" val="11"/>
  <p:tag name="KSO_WM_BEAUTIFY_FLAG" val="#wm#"/>
  <p:tag name="KSO_WM_TAG_VERSION" val="3.0"/>
  <p:tag name="KSO_WM_UNIT_ID" val="_2*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33.xml><?xml version="1.0" encoding="utf-8"?>
<p:tagLst xmlns:p="http://schemas.openxmlformats.org/presentationml/2006/main">
  <p:tag name="KSO_WM_UNIT_TYPE" val="i"/>
  <p:tag name="KSO_WM_UNIT_INDEX" val="13"/>
  <p:tag name="KSO_WM_BEAUTIFY_FLAG" val="#wm#"/>
  <p:tag name="KSO_WM_TAG_VERSION" val="3.0"/>
  <p:tag name="KSO_WM_UNIT_ID" val="_2*i*1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34.xml><?xml version="1.0" encoding="utf-8"?>
<p:tagLst xmlns:p="http://schemas.openxmlformats.org/presentationml/2006/main">
  <p:tag name="KSO_WM_UNIT_TYPE" val="i"/>
  <p:tag name="KSO_WM_UNIT_INDEX" val="12"/>
  <p:tag name="KSO_WM_BEAUTIFY_FLAG" val="#wm#"/>
  <p:tag name="KSO_WM_TAG_VERSION" val="3.0"/>
  <p:tag name="KSO_WM_UNIT_ID" val="_2*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069_4*i*1"/>
  <p:tag name="KSO_WM_UNIT_LAYERLEVEL" val="1"/>
  <p:tag name="KSO_WM_TAG_VERSION" val="3.0"/>
  <p:tag name="KSO_WM_BEAUTIFY_FLAG" val="#wm#"/>
  <p:tag name="KSO_WM_UNIT_TYPE" val="i"/>
  <p:tag name="KSO_WM_UNIT_INDEX" val="1"/>
  <p:tag name="KSO_WM_DIAGRAM_GROUP_CODE" val="l1-1"/>
  <p:tag name="KSO_WM_TEMPLATE_CATEGORY" val="custom"/>
  <p:tag name="KSO_WM_TEMPLATE_INDEX" val="20233069"/>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069_4*i*2"/>
  <p:tag name="KSO_WM_UNIT_LAYERLEVEL" val="1"/>
  <p:tag name="KSO_WM_TAG_VERSION" val="3.0"/>
  <p:tag name="KSO_WM_BEAUTIFY_FLAG" val="#wm#"/>
  <p:tag name="KSO_WM_UNIT_TYPE" val="i"/>
  <p:tag name="KSO_WM_UNIT_INDEX" val="2"/>
  <p:tag name="KSO_WM_DIAGRAM_GROUP_CODE" val="l1-1"/>
  <p:tag name="KSO_WM_TEMPLATE_CATEGORY" val="custom"/>
  <p:tag name="KSO_WM_TEMPLATE_INDEX" val="20233069"/>
</p:tagLst>
</file>

<file path=ppt/tags/tag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1_1"/>
  <p:tag name="KSO_WM_UNIT_ID" val="custom20233069_4*l_h_i*1_1_1"/>
  <p:tag name="KSO_WM_TEMPLATE_CATEGORY" val="custom"/>
  <p:tag name="KSO_WM_TEMPLATE_INDEX" val="20233069"/>
  <p:tag name="KSO_WM_UNIT_LAYERLEVEL" val="1_1_1"/>
  <p:tag name="KSO_WM_TAG_VERSION" val="3.0"/>
  <p:tag name="KSO_WM_DIAGRAM_GROUP_CODE" val="l1-1"/>
  <p:tag name="KSO_WM_DIAGRAM_VERSION" val="3"/>
  <p:tag name="KSO_WM_DIAGRAM_COLOR_TRICK" val="1"/>
  <p:tag name="KSO_WM_DIAGRAM_COLOR_TEXT_CAN_REMOVE" val="n"/>
  <p:tag name="KSO_WM_DIAGRAM_VIRTUALLY_FRAME" val="{&quot;height&quot;:293.04,&quot;left&quot;:344.8077165354331,&quot;top&quot;:171.35999999999999,&quot;width&quot;:538.527716535433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3069_4*a*1"/>
  <p:tag name="KSO_WM_TEMPLATE_CATEGORY" val="custom"/>
  <p:tag name="KSO_WM_TEMPLATE_INDEX" val="20233069"/>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目录"/>
</p:tagLst>
</file>

<file path=ppt/tags/tag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3069_4*l_h_a*1_1_1"/>
  <p:tag name="KSO_WM_TEMPLATE_CATEGORY" val="custom"/>
  <p:tag name="KSO_WM_TEMPLATE_INDEX" val="2023306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目录项标题"/>
  <p:tag name="KSO_WM_DIAGRAM_VIRTUALLY_FRAME" val="{&quot;height&quot;:293.04,&quot;left&quot;:344.8077165354331,&quot;top&quot;:171.35999999999999,&quot;width&quot;:538.5277165354331}"/>
</p:tagLst>
</file>

<file path=ppt/tags/tag4.xml><?xml version="1.0" encoding="utf-8"?>
<p:tagLst xmlns:p="http://schemas.openxmlformats.org/presentationml/2006/main">
  <p:tag name="KSO_WM_UNIT_TYPE" val="i"/>
  <p:tag name="KSO_WM_UNIT_INDEX" val="5"/>
  <p:tag name="KSO_WM_BEAUTIFY_FLAG" val="#wm#"/>
  <p:tag name="KSO_WM_TAG_VERSION" val="3.0"/>
  <p:tag name="KSO_WM_UNIT_ID" val="_2*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2_1"/>
  <p:tag name="KSO_WM_UNIT_ID" val="custom20233069_4*l_h_i*1_2_1"/>
  <p:tag name="KSO_WM_TEMPLATE_CATEGORY" val="custom"/>
  <p:tag name="KSO_WM_TEMPLATE_INDEX" val="20233069"/>
  <p:tag name="KSO_WM_UNIT_LAYERLEVEL" val="1_1_1"/>
  <p:tag name="KSO_WM_TAG_VERSION" val="3.0"/>
  <p:tag name="KSO_WM_DIAGRAM_GROUP_CODE" val="l1-1"/>
  <p:tag name="KSO_WM_DIAGRAM_VERSION" val="3"/>
  <p:tag name="KSO_WM_DIAGRAM_COLOR_TRICK" val="1"/>
  <p:tag name="KSO_WM_DIAGRAM_COLOR_TEXT_CAN_REMOVE" val="n"/>
  <p:tag name="KSO_WM_DIAGRAM_VIRTUALLY_FRAME" val="{&quot;height&quot;:293.04,&quot;left&quot;:344.8077165354331,&quot;top&quot;:171.35999999999999,&quot;width&quot;:538.5277165354331}"/>
</p:tagLst>
</file>

<file path=ppt/tags/tag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3_1"/>
  <p:tag name="KSO_WM_UNIT_ID" val="custom20233069_4*l_h_i*1_3_1"/>
  <p:tag name="KSO_WM_TEMPLATE_CATEGORY" val="custom"/>
  <p:tag name="KSO_WM_TEMPLATE_INDEX" val="20233069"/>
  <p:tag name="KSO_WM_UNIT_LAYERLEVEL" val="1_1_1"/>
  <p:tag name="KSO_WM_TAG_VERSION" val="3.0"/>
  <p:tag name="KSO_WM_DIAGRAM_GROUP_CODE" val="l1-1"/>
  <p:tag name="KSO_WM_DIAGRAM_VERSION" val="3"/>
  <p:tag name="KSO_WM_DIAGRAM_COLOR_TRICK" val="1"/>
  <p:tag name="KSO_WM_DIAGRAM_COLOR_TEXT_CAN_REMOVE" val="n"/>
  <p:tag name="KSO_WM_DIAGRAM_VIRTUALLY_FRAME" val="{&quot;height&quot;:293.04,&quot;left&quot;:344.8077165354331,&quot;top&quot;:171.35999999999999,&quot;width&quot;:538.5277165354331}"/>
</p:tagLst>
</file>

<file path=ppt/tags/tag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TYPE" val="l_h_i"/>
  <p:tag name="KSO_WM_UNIT_INDEX" val="1_4_1"/>
  <p:tag name="KSO_WM_UNIT_ID" val="custom20233069_4*l_h_i*1_4_1"/>
  <p:tag name="KSO_WM_TEMPLATE_CATEGORY" val="custom"/>
  <p:tag name="KSO_WM_TEMPLATE_INDEX" val="20233069"/>
  <p:tag name="KSO_WM_UNIT_LAYERLEVEL" val="1_1_1"/>
  <p:tag name="KSO_WM_TAG_VERSION" val="3.0"/>
  <p:tag name="KSO_WM_DIAGRAM_GROUP_CODE" val="l1-1"/>
  <p:tag name="KSO_WM_DIAGRAM_VERSION" val="3"/>
  <p:tag name="KSO_WM_DIAGRAM_COLOR_TRICK" val="1"/>
  <p:tag name="KSO_WM_DIAGRAM_COLOR_TEXT_CAN_REMOVE" val="n"/>
  <p:tag name="KSO_WM_DIAGRAM_VIRTUALLY_FRAME" val="{&quot;height&quot;:293.04,&quot;left&quot;:344.8077165354331,&quot;top&quot;:171.35999999999999,&quot;width&quot;:538.527716535433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custom20233069_4*l_h_i*1_1_2"/>
  <p:tag name="KSO_WM_TEMPLATE_CATEGORY" val="custom"/>
  <p:tag name="KSO_WM_TEMPLATE_INDEX" val="2023306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01"/>
  <p:tag name="KSO_WM_DIAGRAM_VIRTUALLY_FRAME" val="{&quot;height&quot;:293.04,&quot;left&quot;:344.8077165354331,&quot;top&quot;:171.35999999999999,&quot;width&quot;:538.527716535433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2"/>
  <p:tag name="KSO_WM_UNIT_ID" val="custom20233069_4*l_h_i*1_2_2"/>
  <p:tag name="KSO_WM_TEMPLATE_CATEGORY" val="custom"/>
  <p:tag name="KSO_WM_TEMPLATE_INDEX" val="2023306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02"/>
  <p:tag name="KSO_WM_DIAGRAM_VIRTUALLY_FRAME" val="{&quot;height&quot;:293.04,&quot;left&quot;:344.8077165354331,&quot;top&quot;:171.35999999999999,&quot;width&quot;:538.527716535433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3069_4*l_h_i*1_3_2"/>
  <p:tag name="KSO_WM_TEMPLATE_CATEGORY" val="custom"/>
  <p:tag name="KSO_WM_TEMPLATE_INDEX" val="2023306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03"/>
  <p:tag name="KSO_WM_DIAGRAM_VIRTUALLY_FRAME" val="{&quot;height&quot;:293.04,&quot;left&quot;:344.8077165354331,&quot;top&quot;:171.35999999999999,&quot;width&quot;:538.527716535433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2"/>
  <p:tag name="KSO_WM_UNIT_ID" val="custom20233069_4*l_h_i*1_4_2"/>
  <p:tag name="KSO_WM_TEMPLATE_CATEGORY" val="custom"/>
  <p:tag name="KSO_WM_TEMPLATE_INDEX" val="2023306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04"/>
  <p:tag name="KSO_WM_DIAGRAM_VIRTUALLY_FRAME" val="{&quot;height&quot;:293.04,&quot;left&quot;:344.8077165354331,&quot;top&quot;:171.35999999999999,&quot;width&quot;:538.5277165354331}"/>
</p:tagLst>
</file>

<file path=ppt/tags/tag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3069_4*l_h_a*1_2_1"/>
  <p:tag name="KSO_WM_TEMPLATE_CATEGORY" val="custom"/>
  <p:tag name="KSO_WM_TEMPLATE_INDEX" val="2023306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目录项标题"/>
  <p:tag name="KSO_WM_DIAGRAM_VIRTUALLY_FRAME" val="{&quot;height&quot;:293.04,&quot;left&quot;:344.8077165354331,&quot;top&quot;:171.35999999999999,&quot;width&quot;:538.5277165354331}"/>
</p:tagLst>
</file>

<file path=ppt/tags/tag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3069_4*l_h_a*1_3_1"/>
  <p:tag name="KSO_WM_TEMPLATE_CATEGORY" val="custom"/>
  <p:tag name="KSO_WM_TEMPLATE_INDEX" val="2023306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目录项标题"/>
  <p:tag name="KSO_WM_DIAGRAM_VIRTUALLY_FRAME" val="{&quot;height&quot;:293.04,&quot;left&quot;:344.8077165354331,&quot;top&quot;:171.35999999999999,&quot;width&quot;:538.5277165354331}"/>
</p:tagLst>
</file>

<file path=ppt/tags/tag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3069_4*l_h_a*1_4_1"/>
  <p:tag name="KSO_WM_TEMPLATE_CATEGORY" val="custom"/>
  <p:tag name="KSO_WM_TEMPLATE_INDEX" val="20233069"/>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目录项标题"/>
  <p:tag name="KSO_WM_DIAGRAM_VIRTUALLY_FRAME" val="{&quot;height&quot;:293.04,&quot;left&quot;:344.8077165354331,&quot;top&quot;:171.35999999999999,&quot;width&quot;:538.5277165354331}"/>
</p:tagLst>
</file>

<file path=ppt/tags/tag5.xml><?xml version="1.0" encoding="utf-8"?>
<p:tagLst xmlns:p="http://schemas.openxmlformats.org/presentationml/2006/main">
  <p:tag name="KSO_WM_UNIT_TYPE" val="i"/>
  <p:tag name="KSO_WM_UNIT_INDEX" val="8"/>
  <p:tag name="KSO_WM_BEAUTIFY_FLAG" val="#wm#"/>
  <p:tag name="KSO_WM_TAG_VERSION" val="3.0"/>
  <p:tag name="KSO_WM_UNIT_ID" val="_2*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50.xml><?xml version="1.0" encoding="utf-8"?>
<p:tagLst xmlns:p="http://schemas.openxmlformats.org/presentationml/2006/main">
  <p:tag name="KSO_WM_SLIDE_ID" val="custom20233069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20233069"/>
  <p:tag name="KSO_WM_SLIDE_LAYOUT" val="a_b_l"/>
  <p:tag name="KSO_WM_SLIDE_LAYOUT_CNT" val="1_1_1"/>
  <p:tag name="KSO_WM_SLIDE_TYPE" val="contents"/>
  <p:tag name="KSO_WM_SLIDE_SUBTYPE" val="diag"/>
  <p:tag name="KSO_WM_DIAGRAM_GROUP_CODE" val="l1-1"/>
  <p:tag name="KSO_WM_SLIDE_DIAGTYPE" val="l"/>
</p:tagLst>
</file>

<file path=ppt/tags/tag51.xml><?xml version="1.0" encoding="utf-8"?>
<p:tagLst xmlns:p="http://schemas.openxmlformats.org/presentationml/2006/main">
  <p:tag name="KSO_WM_UNIT_SUBTYPE" val="b"/>
  <p:tag name="KSO_WM_UNIT_NOCLEAR" val="0"/>
  <p:tag name="KSO_WM_UNIT_VALUE" val="8"/>
  <p:tag name="KSO_WM_UNIT_HIGHLIGHT" val="0"/>
  <p:tag name="KSO_WM_UNIT_COMPATIBLE" val="0"/>
  <p:tag name="KSO_WM_UNIT_DIAGRAM_ISNUMVISUAL" val="0"/>
  <p:tag name="KSO_WM_UNIT_DIAGRAM_ISREFERUNIT" val="0"/>
  <p:tag name="KSO_WM_UNIT_TYPE" val="f"/>
  <p:tag name="KSO_WM_UNIT_INDEX" val="1"/>
  <p:tag name="KSO_WM_UNIT_ID" val="custom20231225_1*f*1"/>
  <p:tag name="KSO_WM_TEMPLATE_CATEGORY" val="custom"/>
  <p:tag name="KSO_WM_TEMPLATE_INDEX" val="20231225"/>
  <p:tag name="KSO_WM_UNIT_LAYERLEVEL" val="1"/>
  <p:tag name="KSO_WM_TAG_VERSION" val="1.0"/>
  <p:tag name="KSO_WM_BEAUTIFY_FLAG" val=""/>
  <p:tag name="KSO_WM_UNIT_PRESET_TEXT" val="汇报人：WPS"/>
</p:tagLst>
</file>

<file path=ppt/tags/tag52.xml><?xml version="1.0" encoding="utf-8"?>
<p:tagLst xmlns:p="http://schemas.openxmlformats.org/presentationml/2006/main">
  <p:tag name="KSO_WM_BEAUTIFY_FLAG" val="#wm#"/>
  <p:tag name="KSO_WM_TEMPLATE_CATEGORY" val="custom"/>
  <p:tag name="KSO_WM_TEMPLATE_INDEX" val="20233069"/>
</p:tagLst>
</file>

<file path=ppt/tags/tag5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0490264"/>
  <p:tag name="KSO_WM_TEMPLATE_CATEGORY" val="custom"/>
</p:tagLst>
</file>

<file path=ppt/tags/tag54.xml><?xml version="1.0" encoding="utf-8"?>
<p:tagLst xmlns:p="http://schemas.openxmlformats.org/presentationml/2006/main">
  <p:tag name="KSO_WM_BEAUTIFY_FLAG" val="#wm#"/>
  <p:tag name="KSO_WM_TEMPLATE_CATEGORY" val="custom"/>
  <p:tag name="KSO_WM_TEMPLATE_INDEX" val="20233069"/>
</p:tagLst>
</file>

<file path=ppt/tags/tag55.xml><?xml version="1.0" encoding="utf-8"?>
<p:tagLst xmlns:p="http://schemas.openxmlformats.org/presentationml/2006/main">
  <p:tag name="KSO_WM_BEAUTIFY_FLAG" val="#wm#"/>
  <p:tag name="KSO_WM_TEMPLATE_CATEGORY" val="custom"/>
  <p:tag name="KSO_WM_TEMPLATE_INDEX" val="20233069"/>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017_2*l_h_i*1_1_1"/>
  <p:tag name="KSO_WM_TEMPLATE_CATEGORY" val="diagram"/>
  <p:tag name="KSO_WM_TEMPLATE_INDEX" val="20231017"/>
  <p:tag name="KSO_WM_UNIT_LAYERLEVEL" val="1_1_1"/>
  <p:tag name="KSO_WM_TAG_VERSION" val="3.0"/>
  <p:tag name="KSO_WM_BEAUTIFY_FLAG" val="#wm#"/>
  <p:tag name="KSO_WM_DIAGRAM_VERSION" val="3"/>
  <p:tag name="KSO_WM_DIAGRAM_COLOR_TRICK" val="4"/>
  <p:tag name="KSO_WM_DIAGRAM_COLOR_TEXT_CAN_REMOVE" val="n"/>
  <p:tag name="KSO_WM_UNIT_FILL_FORE_SCHEMECOLOR_INDEX" val="5"/>
  <p:tag name="KSO_WM_DIAGRAM_MAX_ITEMCNT" val="6"/>
  <p:tag name="KSO_WM_DIAGRAM_MIN_ITEMCNT" val="2"/>
  <p:tag name="KSO_WM_DIAGRAM_VIRTUALLY_FRAME" val="{&quot;height&quot;:401.7461023622047,&quot;left&quot;:93.6,&quot;top&quot;:79.80389763779529,&quot;width&quot;:679.057637795275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017_2*l_h_i*1_2_1"/>
  <p:tag name="KSO_WM_TEMPLATE_CATEGORY" val="diagram"/>
  <p:tag name="KSO_WM_TEMPLATE_INDEX" val="20231017"/>
  <p:tag name="KSO_WM_UNIT_LAYERLEVEL" val="1_1_1"/>
  <p:tag name="KSO_WM_TAG_VERSION" val="3.0"/>
  <p:tag name="KSO_WM_BEAUTIFY_FLAG" val="#wm#"/>
  <p:tag name="KSO_WM_DIAGRAM_VERSION" val="3"/>
  <p:tag name="KSO_WM_DIAGRAM_COLOR_TRICK" val="4"/>
  <p:tag name="KSO_WM_DIAGRAM_COLOR_TEXT_CAN_REMOVE" val="n"/>
  <p:tag name="KSO_WM_UNIT_FILL_FORE_SCHEMECOLOR_INDEX" val="6"/>
  <p:tag name="KSO_WM_DIAGRAM_MAX_ITEMCNT" val="6"/>
  <p:tag name="KSO_WM_DIAGRAM_MIN_ITEMCNT" val="2"/>
  <p:tag name="KSO_WM_DIAGRAM_VIRTUALLY_FRAME" val="{&quot;height&quot;:401.7461023622047,&quot;left&quot;:93.6,&quot;top&quot;:79.80389763779529,&quot;width&quot;:679.0576377952757}"/>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017_2*l_h_i*1_3_1"/>
  <p:tag name="KSO_WM_TEMPLATE_CATEGORY" val="diagram"/>
  <p:tag name="KSO_WM_TEMPLATE_INDEX" val="20231017"/>
  <p:tag name="KSO_WM_UNIT_LAYERLEVEL" val="1_1_1"/>
  <p:tag name="KSO_WM_TAG_VERSION" val="3.0"/>
  <p:tag name="KSO_WM_BEAUTIFY_FLAG" val="#wm#"/>
  <p:tag name="KSO_WM_DIAGRAM_VERSION" val="3"/>
  <p:tag name="KSO_WM_DIAGRAM_COLOR_TRICK" val="4"/>
  <p:tag name="KSO_WM_DIAGRAM_COLOR_TEXT_CAN_REMOVE" val="n"/>
  <p:tag name="KSO_WM_UNIT_FILL_FORE_SCHEMECOLOR_INDEX" val="7"/>
  <p:tag name="KSO_WM_DIAGRAM_MAX_ITEMCNT" val="6"/>
  <p:tag name="KSO_WM_DIAGRAM_MIN_ITEMCNT" val="2"/>
  <p:tag name="KSO_WM_DIAGRAM_VIRTUALLY_FRAME" val="{&quot;height&quot;:401.7461023622047,&quot;left&quot;:93.6,&quot;top&quot;:79.80389763779529,&quot;width&quot;:679.0576377952757}"/>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17_2*l_h_i*1_2_2"/>
  <p:tag name="KSO_WM_TEMPLATE_CATEGORY" val="diagram"/>
  <p:tag name="KSO_WM_TEMPLATE_INDEX" val="20231017"/>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401.7461023622047,&quot;left&quot;:93.6,&quot;top&quot;:79.80389763779529,&quot;width&quot;:679.0576377952757}"/>
  <p:tag name="KSO_WM_DIAGRAM_COLOR_MATCH_VALUE" val="{&quot;shape&quot;:{&quot;fill&quot;:{&quot;solid&quot;:{&quot;brightness&quot;:0,&quot;colorType&quot;:2,&quot;rgb&quot;:&quot;#00993f&quot;,&quot;transparency&quot;:1},&quot;type&quot;:1},&quot;glow&quot;:{&quot;colorType&quot;:0},&quot;line&quot;:{&quot;solidLine&quot;:{&quot;brightness&quot;:-0.25,&quot;colorType&quot;:1,&quot;foreColorIndex&quot;:14,&quot;transparency&quot;:0.5},&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6.xml><?xml version="1.0" encoding="utf-8"?>
<p:tagLst xmlns:p="http://schemas.openxmlformats.org/presentationml/2006/main">
  <p:tag name="KSO_WM_UNIT_TYPE" val="i"/>
  <p:tag name="KSO_WM_UNIT_INDEX" val="7"/>
  <p:tag name="KSO_WM_BEAUTIFY_FLAG" val="#wm#"/>
  <p:tag name="KSO_WM_TAG_VERSION" val="3.0"/>
  <p:tag name="KSO_WM_UNIT_ID" val="_2*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017_2*l_h_i*1_3_2"/>
  <p:tag name="KSO_WM_TEMPLATE_CATEGORY" val="diagram"/>
  <p:tag name="KSO_WM_TEMPLATE_INDEX" val="20231017"/>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401.7461023622047,&quot;left&quot;:93.6,&quot;top&quot;:79.80389763779529,&quot;width&quot;:679.0576377952757}"/>
  <p:tag name="KSO_WM_DIAGRAM_COLOR_MATCH_VALUE" val="{&quot;shape&quot;:{&quot;fill&quot;:{&quot;solid&quot;:{&quot;brightness&quot;:0,&quot;colorType&quot;:2,&quot;rgb&quot;:&quot;#00993f&quot;,&quot;transparency&quot;:1},&quot;type&quot;:1},&quot;glow&quot;:{&quot;colorType&quot;:0},&quot;line&quot;:{&quot;solidLine&quot;:{&quot;brightness&quot;:-0.25,&quot;colorType&quot;:1,&quot;foreColorIndex&quot;:14,&quot;transparency&quot;:0.5},&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31017_2*l_h_i*1_1_2"/>
  <p:tag name="KSO_WM_TEMPLATE_CATEGORY" val="diagram"/>
  <p:tag name="KSO_WM_TEMPLATE_INDEX" val="20231017"/>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401.7461023622047,&quot;left&quot;:93.6,&quot;top&quot;:79.80389763779529,&quot;width&quot;:679.05763779527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231017_2*l_h_i*1_2_3"/>
  <p:tag name="KSO_WM_TEMPLATE_CATEGORY" val="diagram"/>
  <p:tag name="KSO_WM_TEMPLATE_INDEX" val="20231017"/>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401.7461023622047,&quot;left&quot;:93.6,&quot;top&quot;:79.80389763779529,&quot;width&quot;:679.05763779527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231017_2*l_h_i*1_3_3"/>
  <p:tag name="KSO_WM_TEMPLATE_CATEGORY" val="diagram"/>
  <p:tag name="KSO_WM_TEMPLATE_INDEX" val="20231017"/>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2"/>
  <p:tag name="KSO_WM_DIAGRAM_VIRTUALLY_FRAME" val="{&quot;height&quot;:401.7461023622047,&quot;left&quot;:93.6,&quot;top&quot;:79.80389763779529,&quot;width&quot;:679.05763779527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017_2*l_h_a*1_1_1"/>
  <p:tag name="KSO_WM_TEMPLATE_CATEGORY" val="diagram"/>
  <p:tag name="KSO_WM_TEMPLATE_INDEX" val="20231017"/>
  <p:tag name="KSO_WM_UNIT_LAYERLEVEL" val="1_1_1"/>
  <p:tag name="KSO_WM_TAG_VERSION" val="3.0"/>
  <p:tag name="KSO_WM_BEAUTIFY_FLAG" val="#wm#"/>
  <p:tag name="KSO_WM_DIAGRAM_VERSION" val="3"/>
  <p:tag name="KSO_WM_DIAGRAM_COLOR_TRICK" val="4"/>
  <p:tag name="KSO_WM_DIAGRAM_COLOR_TEXT_CAN_REMOVE" val="n"/>
  <p:tag name="KSO_WM_UNIT_VALUE" val="25"/>
  <p:tag name="KSO_WM_UNIT_PRESET_TEXT" val="单击添加标题"/>
  <p:tag name="KSO_WM_UNIT_TEXT_FILL_FORE_SCHEMECOLOR_INDEX" val="5"/>
  <p:tag name="KSO_WM_DIAGRAM_MAX_ITEMCNT" val="6"/>
  <p:tag name="KSO_WM_DIAGRAM_MIN_ITEMCNT" val="2"/>
  <p:tag name="KSO_WM_DIAGRAM_VIRTUALLY_FRAME" val="{&quot;height&quot;:401.7461023622047,&quot;left&quot;:93.6,&quot;top&quot;:79.80389763779529,&quot;width&quot;:679.05763779527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017_2*l_h_a*1_2_1"/>
  <p:tag name="KSO_WM_TEMPLATE_CATEGORY" val="diagram"/>
  <p:tag name="KSO_WM_TEMPLATE_INDEX" val="20231017"/>
  <p:tag name="KSO_WM_UNIT_LAYERLEVEL" val="1_1_1"/>
  <p:tag name="KSO_WM_TAG_VERSION" val="3.0"/>
  <p:tag name="KSO_WM_BEAUTIFY_FLAG" val="#wm#"/>
  <p:tag name="KSO_WM_DIAGRAM_VERSION" val="3"/>
  <p:tag name="KSO_WM_DIAGRAM_COLOR_TRICK" val="4"/>
  <p:tag name="KSO_WM_DIAGRAM_COLOR_TEXT_CAN_REMOVE" val="n"/>
  <p:tag name="KSO_WM_UNIT_VALUE" val="25"/>
  <p:tag name="KSO_WM_UNIT_PRESET_TEXT" val="单击添加标题"/>
  <p:tag name="KSO_WM_UNIT_TEXT_FILL_FORE_SCHEMECOLOR_INDEX" val="6"/>
  <p:tag name="KSO_WM_DIAGRAM_MAX_ITEMCNT" val="6"/>
  <p:tag name="KSO_WM_DIAGRAM_MIN_ITEMCNT" val="2"/>
  <p:tag name="KSO_WM_DIAGRAM_VIRTUALLY_FRAME" val="{&quot;height&quot;:401.7461023622047,&quot;left&quot;:93.6,&quot;top&quot;:79.80389763779529,&quot;width&quot;:679.05763779527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017_2*l_h_a*1_3_1"/>
  <p:tag name="KSO_WM_TEMPLATE_CATEGORY" val="diagram"/>
  <p:tag name="KSO_WM_TEMPLATE_INDEX" val="20231017"/>
  <p:tag name="KSO_WM_UNIT_LAYERLEVEL" val="1_1_1"/>
  <p:tag name="KSO_WM_TAG_VERSION" val="3.0"/>
  <p:tag name="KSO_WM_BEAUTIFY_FLAG" val="#wm#"/>
  <p:tag name="KSO_WM_DIAGRAM_VERSION" val="3"/>
  <p:tag name="KSO_WM_DIAGRAM_COLOR_TRICK" val="4"/>
  <p:tag name="KSO_WM_DIAGRAM_COLOR_TEXT_CAN_REMOVE" val="n"/>
  <p:tag name="KSO_WM_UNIT_VALUE" val="25"/>
  <p:tag name="KSO_WM_UNIT_PRESET_TEXT" val="单击添加标题"/>
  <p:tag name="KSO_WM_UNIT_TEXT_FILL_FORE_SCHEMECOLOR_INDEX" val="7"/>
  <p:tag name="KSO_WM_DIAGRAM_MAX_ITEMCNT" val="6"/>
  <p:tag name="KSO_WM_DIAGRAM_MIN_ITEMCNT" val="2"/>
  <p:tag name="KSO_WM_DIAGRAM_VIRTUALLY_FRAME" val="{&quot;height&quot;:401.7461023622047,&quot;left&quot;:93.6,&quot;top&quot;:79.80389763779529,&quot;width&quot;:679.05763779527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ID" val="diagram20231017_2*l_h_f*1_1_1"/>
  <p:tag name="KSO_WM_TEMPLATE_CATEGORY" val="diagram"/>
  <p:tag name="KSO_WM_TEMPLATE_INDEX" val="20231017"/>
  <p:tag name="KSO_WM_UNIT_LAYERLEVEL" val="1_1_1"/>
  <p:tag name="KSO_WM_TAG_VERSION" val="3.0"/>
  <p:tag name="KSO_WM_DIAGRAM_VERSION" val="3"/>
  <p:tag name="KSO_WM_DIAGRAM_COLOR_TRICK" val="4"/>
  <p:tag name="KSO_WM_DIAGRAM_COLOR_TEXT_CAN_REMOVE" val="n"/>
  <p:tag name="KSO_WM_UNIT_VALUE" val="111"/>
  <p:tag name="KSO_WM_UNIT_PRESET_TEXT" val="单击此处添加文本具体内容，简明扼要地阐述您的观点。根据需要可酌情增减文字，以便观者准确地理解您传达的思想"/>
  <p:tag name="KSO_WM_DIAGRAM_MAX_ITEMCNT" val="6"/>
  <p:tag name="KSO_WM_DIAGRAM_MIN_ITEMCNT" val="2"/>
  <p:tag name="KSO_WM_DIAGRAM_VIRTUALLY_FRAME" val="{&quot;height&quot;:399.09999999999997,&quot;width&quot;: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ID" val="diagram20231017_2*l_h_f*1_2_1"/>
  <p:tag name="KSO_WM_TEMPLATE_CATEGORY" val="diagram"/>
  <p:tag name="KSO_WM_TEMPLATE_INDEX" val="20231017"/>
  <p:tag name="KSO_WM_UNIT_LAYERLEVEL" val="1_1_1"/>
  <p:tag name="KSO_WM_TAG_VERSION" val="3.0"/>
  <p:tag name="KSO_WM_DIAGRAM_VERSION" val="3"/>
  <p:tag name="KSO_WM_DIAGRAM_COLOR_TRICK" val="4"/>
  <p:tag name="KSO_WM_DIAGRAM_COLOR_TEXT_CAN_REMOVE" val="n"/>
  <p:tag name="KSO_WM_UNIT_VALUE" val="74"/>
  <p:tag name="KSO_WM_UNIT_PRESET_TEXT" val="单击此处添加文本具体内容，简明扼要地阐述您的观点。根据需要可酌情增减文字，以便观者准确地理解您传达的思想"/>
  <p:tag name="KSO_WM_DIAGRAM_MAX_ITEMCNT" val="6"/>
  <p:tag name="KSO_WM_DIAGRAM_MIN_ITEMCNT" val="2"/>
  <p:tag name="KSO_WM_DIAGRAM_VIRTUALLY_FRAME" val="{&quot;height&quot;:399.09999999999997,&quot;width&quot;: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ID" val="diagram20231017_2*l_h_f*1_3_1"/>
  <p:tag name="KSO_WM_TEMPLATE_CATEGORY" val="diagram"/>
  <p:tag name="KSO_WM_TEMPLATE_INDEX" val="20231017"/>
  <p:tag name="KSO_WM_UNIT_LAYERLEVEL" val="1_1_1"/>
  <p:tag name="KSO_WM_TAG_VERSION" val="3.0"/>
  <p:tag name="KSO_WM_DIAGRAM_VERSION" val="3"/>
  <p:tag name="KSO_WM_DIAGRAM_COLOR_TRICK" val="4"/>
  <p:tag name="KSO_WM_DIAGRAM_COLOR_TEXT_CAN_REMOVE" val="n"/>
  <p:tag name="KSO_WM_UNIT_VALUE" val="74"/>
  <p:tag name="KSO_WM_UNIT_PRESET_TEXT" val="单击此处添加文本具体内容，简明扼要地阐述您的观点。根据需要可酌情增减文字，以便观者准确地理解您传达的思想"/>
  <p:tag name="KSO_WM_DIAGRAM_MAX_ITEMCNT" val="6"/>
  <p:tag name="KSO_WM_DIAGRAM_MIN_ITEMCNT" val="2"/>
  <p:tag name="KSO_WM_DIAGRAM_VIRTUALLY_FRAME" val="{&quot;height&quot;:399.09999999999997,&quot;width&quot;: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7.xml><?xml version="1.0" encoding="utf-8"?>
<p:tagLst xmlns:p="http://schemas.openxmlformats.org/presentationml/2006/main">
  <p:tag name="KSO_WM_UNIT_TYPE" val="i"/>
  <p:tag name="KSO_WM_UNIT_INDEX" val="2"/>
  <p:tag name="KSO_WM_BEAUTIFY_FLAG" val="#wm#"/>
  <p:tag name="KSO_WM_TAG_VERSION" val="3.0"/>
  <p:tag name="KSO_WM_UNIT_ID" val="_2*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wm#"/>
  <p:tag name="KSO_WM_TEMPLATE_CATEGORY" val="custom"/>
  <p:tag name="KSO_WM_TEMPLATE_INDEX" val="20233069"/>
</p:tagLst>
</file>

<file path=ppt/tags/tag72.xml><?xml version="1.0" encoding="utf-8"?>
<p:tagLst xmlns:p="http://schemas.openxmlformats.org/presentationml/2006/main">
  <p:tag name="KSO_WM_BEAUTIFY_FLAG" val="#wm#"/>
  <p:tag name="KSO_WM_TEMPLATE_CATEGORY" val="custom"/>
  <p:tag name="KSO_WM_TEMPLATE_INDEX" val="20233069"/>
</p:tagLst>
</file>

<file path=ppt/tags/tag73.xml><?xml version="1.0" encoding="utf-8"?>
<p:tagLst xmlns:p="http://schemas.openxmlformats.org/presentationml/2006/main">
  <p:tag name="KSO_WM_BEAUTIFY_FLAG" val="#wm#"/>
  <p:tag name="KSO_WM_TEMPLATE_CATEGORY" val="custom"/>
  <p:tag name="KSO_WM_TEMPLATE_INDEX" val="20233069"/>
</p:tagLst>
</file>

<file path=ppt/tags/tag74.xml><?xml version="1.0" encoding="utf-8"?>
<p:tagLst xmlns:p="http://schemas.openxmlformats.org/presentationml/2006/main">
  <p:tag name="KSO_WM_BEAUTIFY_FLAG" val="#wm#"/>
  <p:tag name="KSO_WM_TEMPLATE_CATEGORY" val="custom"/>
  <p:tag name="KSO_WM_TEMPLATE_INDEX" val="20233069"/>
</p:tagLst>
</file>

<file path=ppt/tags/tag75.xml><?xml version="1.0" encoding="utf-8"?>
<p:tagLst xmlns:p="http://schemas.openxmlformats.org/presentationml/2006/main">
  <p:tag name="KSO_WM_BEAUTIFY_FLAG" val="#wm#"/>
  <p:tag name="KSO_WM_TEMPLATE_CATEGORY" val="custom"/>
  <p:tag name="KSO_WM_TEMPLATE_INDEX" val="20233069"/>
</p:tagLst>
</file>

<file path=ppt/tags/tag76.xml><?xml version="1.0" encoding="utf-8"?>
<p:tagLst xmlns:p="http://schemas.openxmlformats.org/presentationml/2006/main">
  <p:tag name="KSO_WM_BEAUTIFY_FLAG" val="#wm#"/>
  <p:tag name="KSO_WM_TEMPLATE_CATEGORY" val="custom"/>
  <p:tag name="KSO_WM_TEMPLATE_INDEX" val="20233069"/>
</p:tagLst>
</file>

<file path=ppt/tags/tag77.xml><?xml version="1.0" encoding="utf-8"?>
<p:tagLst xmlns:p="http://schemas.openxmlformats.org/presentationml/2006/main">
  <p:tag name="KSO_WM_BEAUTIFY_FLAG" val="#wm#"/>
  <p:tag name="KSO_WM_TEMPLATE_CATEGORY" val="custom"/>
  <p:tag name="KSO_WM_TEMPLATE_INDEX" val="20233069"/>
</p:tagLst>
</file>

<file path=ppt/tags/tag78.xml><?xml version="1.0" encoding="utf-8"?>
<p:tagLst xmlns:p="http://schemas.openxmlformats.org/presentationml/2006/main">
  <p:tag name="KSO_WM_BEAUTIFY_FLAG" val="#wm#"/>
  <p:tag name="KSO_WM_TEMPLATE_CATEGORY" val="custom"/>
  <p:tag name="KSO_WM_TEMPLATE_INDEX" val="20233069"/>
</p:tagLst>
</file>

<file path=ppt/tags/tag79.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 name="KSO_WM_TEMPLATE_INDEX" val="40490264"/>
  <p:tag name="KSO_WM_TEMPLATE_CATEGORY" val="custom"/>
</p:tagLst>
</file>

<file path=ppt/tags/tag8.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ags/tag80.xml><?xml version="1.0" encoding="utf-8"?>
<p:tagLst xmlns:p="http://schemas.openxmlformats.org/presentationml/2006/main">
  <p:tag name="KSO_WM_BEAUTIFY_FLAG" val="#wm#"/>
  <p:tag name="KSO_WM_TEMPLATE_CATEGORY" val="custom"/>
  <p:tag name="KSO_WM_TEMPLATE_INDEX" val="20233069"/>
</p:tagLst>
</file>

<file path=ppt/tags/tag81.xml><?xml version="1.0" encoding="utf-8"?>
<p:tagLst xmlns:p="http://schemas.openxmlformats.org/presentationml/2006/main">
  <p:tag name="TABLE_ENDDRAG_ORIGIN_RECT" val="831*316"/>
  <p:tag name="TABLE_ENDDRAG_RECT" val="63*184*831*317"/>
</p:tagLst>
</file>

<file path=ppt/tags/tag82.xml><?xml version="1.0" encoding="utf-8"?>
<p:tagLst xmlns:p="http://schemas.openxmlformats.org/presentationml/2006/main">
  <p:tag name="KSO_WM_BEAUTIFY_FLAG" val="#wm#"/>
  <p:tag name="KSO_WM_TEMPLATE_CATEGORY" val="custom"/>
  <p:tag name="KSO_WM_TEMPLATE_INDEX" val="20233069"/>
</p:tagLst>
</file>

<file path=ppt/tags/tag83.xml><?xml version="1.0" encoding="utf-8"?>
<p:tagLst xmlns:p="http://schemas.openxmlformats.org/presentationml/2006/main">
  <p:tag name="KSO_WM_BEAUTIFY_FLAG" val="#wm#"/>
  <p:tag name="KSO_WM_TEMPLATE_CATEGORY" val="custom"/>
  <p:tag name="KSO_WM_TEMPLATE_INDEX" val="20233069"/>
</p:tagLst>
</file>

<file path=ppt/tags/tag84.xml><?xml version="1.0" encoding="utf-8"?>
<p:tagLst xmlns:p="http://schemas.openxmlformats.org/presentationml/2006/main">
  <p:tag name="KSO_WM_BEAUTIFY_FLAG" val="#wm#"/>
  <p:tag name="KSO_WM_TEMPLATE_CATEGORY" val="custom"/>
  <p:tag name="KSO_WM_TEMPLATE_INDEX" val="20233069"/>
</p:tagLst>
</file>

<file path=ppt/tags/tag85.xml><?xml version="1.0" encoding="utf-8"?>
<p:tagLst xmlns:p="http://schemas.openxmlformats.org/presentationml/2006/main">
  <p:tag name="KSO_WM_BEAUTIFY_FLAG" val="#wm#"/>
  <p:tag name="KSO_WM_TEMPLATE_CATEGORY" val="custom"/>
  <p:tag name="KSO_WM_TEMPLATE_INDEX" val="20233069"/>
</p:tagLst>
</file>

<file path=ppt/tags/tag8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INDEX" val="40490264"/>
  <p:tag name="KSO_WM_TEMPLATE_CATEGORY" val="custom"/>
</p:tagLst>
</file>

<file path=ppt/tags/tag87.xml><?xml version="1.0" encoding="utf-8"?>
<p:tagLst xmlns:p="http://schemas.openxmlformats.org/presentationml/2006/main">
  <p:tag name="KSO_WM_BEAUTIFY_FLAG" val="#wm#"/>
  <p:tag name="KSO_WM_TEMPLATE_CATEGORY" val="custom"/>
  <p:tag name="KSO_WM_TEMPLATE_INDEX" val="20233370"/>
</p:tagLst>
</file>

<file path=ppt/tags/tag88.xml><?xml version="1.0" encoding="utf-8"?>
<p:tagLst xmlns:p="http://schemas.openxmlformats.org/presentationml/2006/main">
  <p:tag name="KSO_WM_BEAUTIFY_FLAG" val="#wm#"/>
  <p:tag name="KSO_WM_TEMPLATE_CATEGORY" val="custom"/>
  <p:tag name="KSO_WM_TEMPLATE_INDEX" val="20233069"/>
</p:tagLst>
</file>

<file path=ppt/tags/tag9.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0264"/>
  <p:tag name="KSO_WM_TEMPLATE_CATEGORY" val="custom"/>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C8A879"/>
      </a:accent1>
      <a:accent2>
        <a:srgbClr val="E9CDA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
      <a:dk1>
        <a:sysClr val="windowText" lastClr="000000"/>
      </a:dk1>
      <a:lt1>
        <a:sysClr val="window" lastClr="FFFFFF"/>
      </a:lt1>
      <a:dk2>
        <a:srgbClr val="44546A"/>
      </a:dk2>
      <a:lt2>
        <a:srgbClr val="E7E6E6"/>
      </a:lt2>
      <a:accent1>
        <a:srgbClr val="C8A879"/>
      </a:accent1>
      <a:accent2>
        <a:srgbClr val="E9CDA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10145</Words>
  <Application>WPS 演示</Application>
  <PresentationFormat>宽屏</PresentationFormat>
  <Paragraphs>377</Paragraphs>
  <Slides>22</Slides>
  <Notes>0</Notes>
  <HiddenSlides>0</HiddenSlides>
  <MMClips>0</MMClips>
  <ScaleCrop>false</ScaleCrop>
  <HeadingPairs>
    <vt:vector size="6" baseType="variant">
      <vt:variant>
        <vt:lpstr>已用的字体</vt:lpstr>
      </vt:variant>
      <vt:variant>
        <vt:i4>25</vt:i4>
      </vt:variant>
      <vt:variant>
        <vt:lpstr>主题</vt:lpstr>
      </vt:variant>
      <vt:variant>
        <vt:i4>2</vt:i4>
      </vt:variant>
      <vt:variant>
        <vt:lpstr>幻灯片标题</vt:lpstr>
      </vt:variant>
      <vt:variant>
        <vt:i4>22</vt:i4>
      </vt:variant>
    </vt:vector>
  </HeadingPairs>
  <TitlesOfParts>
    <vt:vector size="49" baseType="lpstr">
      <vt:lpstr>Arial</vt:lpstr>
      <vt:lpstr>宋体</vt:lpstr>
      <vt:lpstr>Wingdings</vt:lpstr>
      <vt:lpstr>汉仪雪君体简</vt:lpstr>
      <vt:lpstr>Times New Roman</vt:lpstr>
      <vt:lpstr>黑体</vt:lpstr>
      <vt:lpstr>华文楷体</vt:lpstr>
      <vt:lpstr>汉仪书宋二简</vt:lpstr>
      <vt:lpstr>华文中宋</vt:lpstr>
      <vt:lpstr>微软雅黑</vt:lpstr>
      <vt:lpstr>楷体</vt:lpstr>
      <vt:lpstr>Wingdings</vt:lpstr>
      <vt:lpstr>微软雅黑 Light</vt:lpstr>
      <vt:lpstr>Times New Roman</vt:lpstr>
      <vt:lpstr>汉仪润圆-65简</vt:lpstr>
      <vt:lpstr>Wingdings</vt:lpstr>
      <vt:lpstr>思源黑体 CN Normal</vt:lpstr>
      <vt:lpstr>等线</vt:lpstr>
      <vt:lpstr>Segoe UI</vt:lpstr>
      <vt:lpstr>Arial Unicode MS</vt:lpstr>
      <vt:lpstr>Calibri</vt:lpstr>
      <vt:lpstr>HelveticaNeue</vt:lpstr>
      <vt:lpstr>华文新魏</vt:lpstr>
      <vt:lpstr>Segoe Print</vt:lpstr>
      <vt:lpstr>等线 Light</vt:lpstr>
      <vt:lpstr>Office 主题​​</vt:lpstr>
      <vt:lpstr>1_Office 主题​​</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要点1：学生佳作</vt:lpstr>
      <vt:lpstr>PowerPoint 演示文稿</vt:lpstr>
      <vt:lpstr>PowerPoint 演示文稿</vt:lpstr>
      <vt:lpstr>PowerPoint 演示文稿</vt:lpstr>
      <vt:lpstr>PowerPoint 演示文稿</vt:lpstr>
      <vt:lpstr>PowerPoint 演示文稿</vt:lpstr>
      <vt:lpstr>Relevant Writing Task</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郭烨辉</dc:creator>
  <cp:lastModifiedBy>Wiesen</cp:lastModifiedBy>
  <cp:revision>8</cp:revision>
  <dcterms:created xsi:type="dcterms:W3CDTF">2023-08-09T12:44:00Z</dcterms:created>
  <dcterms:modified xsi:type="dcterms:W3CDTF">2026-05-17T03:22:32Z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2052-10.8.2.6613</vt:lpwstr>
  </property>
  <property fmtid="{D5CDD505-2E9C-101B-9397-08002B2CF9AE}" pid="3" name="ICV">
    <vt:lpwstr>DA2E5F70B75D4BC9A4910320CCD97209_12</vt:lpwstr>
  </property>
</Properties>
</file>