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29" r:id="rId3"/>
    <p:sldId id="270" r:id="rId4"/>
    <p:sldId id="506" r:id="rId5"/>
    <p:sldId id="507" r:id="rId6"/>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454" r:id="rId25"/>
    <p:sldId id="277" r:id="rId26"/>
    <p:sldId id="439" r:id="rId27"/>
    <p:sldId id="505" r:id="rId28"/>
  </p:sldIdLst>
  <p:sldSz cx="12192000" cy="6858000"/>
  <p:notesSz cx="6858000" cy="9144000"/>
  <p:embeddedFontLst>
    <p:embeddedFont>
      <p:font typeface="Trebuchet MS" panose="020B0603020202020204"/>
      <p:regular r:id="rId33"/>
      <p:bold r:id="rId34"/>
      <p:italic r:id="rId35"/>
      <p:boldItalic r:id="rId36"/>
    </p:embeddedFont>
    <p:embeddedFont>
      <p:font typeface="微软雅黑" panose="020B0503020204020204" charset="-122"/>
      <p:regular r:id="rId37"/>
    </p:embeddedFont>
    <p:embeddedFont>
      <p:font typeface="华文中宋" panose="02010600040101010101" charset="-122"/>
      <p:regular r:id="rId38"/>
    </p:embeddedFont>
    <p:embeddedFont>
      <p:font typeface="Calibri" panose="020F0502020204030204" charset="0"/>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37"/>
        <p:guide pos="382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0.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1" Type="http://schemas.openxmlformats.org/officeDocument/2006/relationships/notesSlide" Target="../notesSlides/notesSlide7.xml"/><Relationship Id="rId10" Type="http://schemas.openxmlformats.org/officeDocument/2006/relationships/slideLayout" Target="../slideLayouts/slideLayout2.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image" Target="../media/image11.png"/><Relationship Id="rId3" Type="http://schemas.openxmlformats.org/officeDocument/2006/relationships/tags" Target="../tags/tag61.xml"/><Relationship Id="rId2" Type="http://schemas.openxmlformats.org/officeDocument/2006/relationships/tags" Target="../tags/tag60.xml"/><Relationship Id="rId14" Type="http://schemas.openxmlformats.org/officeDocument/2006/relationships/notesSlide" Target="../notesSlides/notesSlide8.xml"/><Relationship Id="rId13" Type="http://schemas.openxmlformats.org/officeDocument/2006/relationships/slideLayout" Target="../slideLayouts/slideLayout2.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7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3.png"/><Relationship Id="rId2" Type="http://schemas.microsoft.com/office/2007/relationships/media" Target="../media/media1.mp3"/><Relationship Id="rId1" Type="http://schemas.openxmlformats.org/officeDocument/2006/relationships/audio" Target="../media/media1.mp3"/></Relationships>
</file>

<file path=ppt/slides/_rels/slide24.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2" Type="http://schemas.openxmlformats.org/officeDocument/2006/relationships/notesSlide" Target="../notesSlides/notesSlide11.xml"/><Relationship Id="rId11" Type="http://schemas.openxmlformats.org/officeDocument/2006/relationships/slideLayout" Target="../slideLayouts/slideLayout2.xml"/><Relationship Id="rId10" Type="http://schemas.openxmlformats.org/officeDocument/2006/relationships/tags" Target="../tags/tag95.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2" Type="http://schemas.openxmlformats.org/officeDocument/2006/relationships/slideLayout" Target="../slideLayouts/slideLayout2.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em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evidence from the femur suggests Sahelanthropus walked upright?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A curve aiding balance in trees.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A twist directing feet forward.</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A flat surface for faster running.</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A thick layer for heavy loads.</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800" y="3551555"/>
            <a:ext cx="9936480" cy="2917190"/>
          </a:xfrm>
          <a:prstGeom prst="rect">
            <a:avLst/>
          </a:prstGeom>
          <a:solidFill>
            <a:schemeClr val="accent6">
              <a:lumMod val="20000"/>
              <a:lumOff val="80000"/>
            </a:schemeClr>
          </a:solidFill>
          <a:ln w="34925" cmpd="sng">
            <a:noFill/>
            <a:prstDash val="sysDash"/>
          </a:ln>
        </p:spPr>
        <p:txBody>
          <a:bodyPr wrap="square">
            <a:no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passage mainly about?</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The habitat of early human ancestors.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Debate and uncertainty in human evolution.</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A complete fossil record of Sahelanthropus.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The superiority of bipedalism over quadrupedalism.</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07210" y="1926590"/>
            <a:ext cx="478155" cy="318135"/>
          </a:xfrm>
          <a:prstGeom prst="rect">
            <a:avLst/>
          </a:prstGeom>
        </p:spPr>
      </p:pic>
      <p:pic>
        <p:nvPicPr>
          <p:cNvPr id="8" name="图片 7"/>
          <p:cNvPicPr>
            <a:picLocks noChangeAspect="1"/>
          </p:cNvPicPr>
          <p:nvPr/>
        </p:nvPicPr>
        <p:blipFill>
          <a:blip r:embed="rId3"/>
          <a:stretch>
            <a:fillRect/>
          </a:stretch>
        </p:blipFill>
        <p:spPr>
          <a:xfrm>
            <a:off x="1860550" y="4851400"/>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491744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primordial</a:t>
            </a:r>
            <a:r>
              <a:rPr lang="en-US" altLang="zh-CN" sz="2800">
                <a:latin typeface="Times New Roman" panose="02020603050405020304" charset="0"/>
                <a:ea typeface="华文中宋" panose="02010600040101010101" charset="-122"/>
                <a:cs typeface="Times New Roman" panose="02020603050405020304" charset="0"/>
                <a:sym typeface="+mn-ea"/>
              </a:rPr>
              <a:t>:   existing at or from the beginning of the world    </a:t>
            </a:r>
            <a:r>
              <a:rPr lang="zh-CN" altLang="en-US" sz="2800">
                <a:latin typeface="Times New Roman" panose="02020603050405020304" charset="0"/>
                <a:ea typeface="华文中宋" panose="02010600040101010101" charset="-122"/>
                <a:cs typeface="Times New Roman" panose="02020603050405020304" charset="0"/>
                <a:sym typeface="+mn-ea"/>
              </a:rPr>
              <a:t>原生的；原始的</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Twenty million years ago, Idaho was populated by dense primordial forest.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两千万年前，爱达荷州遍布着茂密的原始森林</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constitute</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 to be the parts that together form sth.</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组成；构成</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Testing patients without their consent would constitute a professional and legal offence.</a:t>
            </a:r>
            <a:r>
              <a:rPr lang="en-US" altLang="en-US" sz="2800">
                <a:latin typeface="华文中宋" panose="02010600040101010101" charset="-122"/>
                <a:ea typeface="华文中宋" panose="02010600040101010101" charset="-122"/>
                <a:cs typeface="华文中宋" panose="02010600040101010101" charset="-122"/>
              </a:rPr>
              <a:t>                                                                                       </a:t>
            </a:r>
            <a:r>
              <a:rPr lang="zh-CN" altLang="en-US" sz="2800">
                <a:latin typeface="Times New Roman" panose="02020603050405020304" charset="0"/>
                <a:ea typeface="华文中宋" panose="02010600040101010101" charset="-122"/>
                <a:cs typeface="Times New Roman" panose="02020603050405020304" charset="0"/>
                <a:sym typeface="+mn-ea"/>
              </a:rPr>
              <a:t>未得病人同意即对其进行试验会构成职业和法律犯罪</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266700" y="2340610"/>
            <a:ext cx="113182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Without them, WWW may be still a primordial information sea.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81940" y="5902960"/>
            <a:ext cx="865822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Female workers constitute the majority of the labour force</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369185" y="1911350"/>
            <a:ext cx="9084945" cy="521970"/>
          </a:xfrm>
          <a:prstGeom prst="rect">
            <a:avLst/>
          </a:prstGeom>
          <a:noFill/>
        </p:spPr>
        <p:txBody>
          <a:bodyPr wrap="square" rtlCol="0" anchor="t">
            <a:spAutoFit/>
          </a:bodyPr>
          <a:lstStyle/>
          <a:p>
            <a:r>
              <a:rPr lang="zh-CN" altLang="en-US" sz="2800">
                <a:ea typeface="华文中宋" panose="02010600040101010101" charset="-122"/>
              </a:rPr>
              <a:t>没有这项技术，万维网将只是一个原始的信息的海洋。</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359410" y="2862580"/>
            <a:ext cx="9636125" cy="2603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a:off x="370205" y="6358890"/>
            <a:ext cx="8569960" cy="12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21890" y="5380990"/>
            <a:ext cx="8297545" cy="521970"/>
          </a:xfrm>
          <a:prstGeom prst="rect">
            <a:avLst/>
          </a:prstGeom>
          <a:noFill/>
        </p:spPr>
        <p:txBody>
          <a:bodyPr wrap="square" rtlCol="0" anchor="t">
            <a:spAutoFit/>
          </a:bodyPr>
          <a:p>
            <a:r>
              <a:rPr lang="zh-CN" altLang="en-US" sz="2800">
                <a:latin typeface="华文中宋" panose="02010600040101010101" charset="-122"/>
                <a:ea typeface="华文中宋" panose="02010600040101010101" charset="-122"/>
                <a:cs typeface="华文中宋" panose="02010600040101010101" charset="-122"/>
                <a:sym typeface="+mn-ea"/>
              </a:rPr>
              <a:t>女性雇员占劳动力的多数。</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211455" y="191135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38099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08"/>
                                        </p:tgtEl>
                                        <p:attrNameLst>
                                          <p:attrName>style.visibility</p:attrName>
                                        </p:attrNameLst>
                                      </p:cBhvr>
                                      <p:to>
                                        <p:strVal val="visible"/>
                                      </p:to>
                                    </p:set>
                                    <p:animEffect transition="in" filter="blinds(horizontal)">
                                      <p:cBhvr>
                                        <p:cTn id="7" dur="500"/>
                                        <p:tgtEl>
                                          <p:spTgt spid="1048608"/>
                                        </p:tgtEl>
                                      </p:cBhvr>
                                    </p:animEffect>
                                  </p:childTnLst>
                                </p:cTn>
                              </p:par>
                              <p:par>
                                <p:cTn id="8" presetID="3" presetClass="entr" presetSubtype="10" fill="hold" nodeType="withEffect">
                                  <p:stCondLst>
                                    <p:cond delay="0"/>
                                  </p:stCondLst>
                                  <p:childTnLst>
                                    <p:set>
                                      <p:cBhvr>
                                        <p:cTn id="9" dur="1" fill="hold">
                                          <p:stCondLst>
                                            <p:cond delay="0"/>
                                          </p:stCondLst>
                                        </p:cTn>
                                        <p:tgtEl>
                                          <p:spTgt spid="3145728"/>
                                        </p:tgtEl>
                                        <p:attrNameLst>
                                          <p:attrName>style.visibility</p:attrName>
                                        </p:attrNameLst>
                                      </p:cBhvr>
                                      <p:to>
                                        <p:strVal val="visible"/>
                                      </p:to>
                                    </p:set>
                                    <p:animEffect transition="in" filter="blinds(horizontal)">
                                      <p:cBhvr>
                                        <p:cTn id="10" dur="500"/>
                                        <p:tgtEl>
                                          <p:spTgt spid="314572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05"/>
                                        </p:tgtEl>
                                        <p:attrNameLst>
                                          <p:attrName>style.visibility</p:attrName>
                                        </p:attrNameLst>
                                      </p:cBhvr>
                                      <p:to>
                                        <p:strVal val="visible"/>
                                      </p:to>
                                    </p:set>
                                    <p:animEffect transition="in" filter="blinds(horizontal)">
                                      <p:cBhvr>
                                        <p:cTn id="18" dur="500"/>
                                        <p:tgtEl>
                                          <p:spTgt spid="10486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145729"/>
                                        </p:tgtEl>
                                        <p:attrNameLst>
                                          <p:attrName>style.visibility</p:attrName>
                                        </p:attrNameLst>
                                      </p:cBhvr>
                                      <p:to>
                                        <p:strVal val="visible"/>
                                      </p:to>
                                    </p:set>
                                    <p:animEffect transition="in" filter="wipe(down)">
                                      <p:cBhvr>
                                        <p:cTn id="23" dur="500"/>
                                        <p:tgtEl>
                                          <p:spTgt spid="314572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48607"/>
                                        </p:tgtEl>
                                        <p:attrNameLst>
                                          <p:attrName>style.visibility</p:attrName>
                                        </p:attrNameLst>
                                      </p:cBhvr>
                                      <p:to>
                                        <p:strVal val="visible"/>
                                      </p:to>
                                    </p:set>
                                    <p:animEffect transition="in" filter="blinds(horizontal)">
                                      <p:cBhvr>
                                        <p:cTn id="34"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45415" y="628650"/>
            <a:ext cx="11751310" cy="229425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288290" y="721995"/>
            <a:ext cx="11502390"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But, as always with observational research that attempts to connect the dots between diet and health, the key question is whether the meat itself, or something else associated with a meat-heavy lifestyle, is actually causing the bad outcomes.</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278765" y="1920875"/>
            <a:ext cx="11511915" cy="829945"/>
          </a:xfrm>
          <a:prstGeom prst="rect">
            <a:avLst/>
          </a:prstGeom>
          <a:noFill/>
        </p:spPr>
        <p:txBody>
          <a:bodyPr wrap="square" rtlCol="0">
            <a:sp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但，与所有试图探究饮食与健康之间关联的观察性研究一样，关键问题在于：究竟是肉类本身，还是与肉类消费量大的生活方式相关的其他因素，导致了这些不良后果呢？</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45415" y="3491230"/>
            <a:ext cx="11751310" cy="321310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74650" y="3682365"/>
            <a:ext cx="11396345" cy="156845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According to it, people in the top one-fifth of meat eaters are different from people in the bottom fifth in a lot of important ways: They weigh more, they’re more likely to smoke, they're not as well-educated, they get less exercise, and they report lower intakes of fruit, vegetables and fiber.  </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404495" y="5330825"/>
            <a:ext cx="11386185" cy="1198880"/>
          </a:xfrm>
          <a:prstGeom prst="rect">
            <a:avLst/>
          </a:prstGeom>
          <a:noFill/>
        </p:spPr>
        <p:txBody>
          <a:bodyPr wrap="square" rtlCol="0">
            <a:sp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根据该研究，肉类消费量处于前五分之一人群与处于后五分之一人群在许多重要方面存在显著差异：他们体重更重，更有可能吸烟，受教育程度更低，运动量更少，而且他们报告的水果、蔬菜和纤维的摄入量也更低。</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242945" y="1461770"/>
            <a:ext cx="5705475" cy="4943475"/>
          </a:xfrm>
          <a:prstGeom prst="rect">
            <a:avLst/>
          </a:prstGeom>
        </p:spPr>
      </p:pic>
      <p:sp>
        <p:nvSpPr>
          <p:cNvPr id="7" name="文本框 6"/>
          <p:cNvSpPr txBox="1"/>
          <p:nvPr/>
        </p:nvSpPr>
        <p:spPr>
          <a:xfrm>
            <a:off x="169863" y="217805"/>
            <a:ext cx="11852275" cy="1014730"/>
          </a:xfrm>
          <a:prstGeom prst="rect">
            <a:avLst/>
          </a:prstGeom>
          <a:noFill/>
        </p:spPr>
        <p:txBody>
          <a:bodyPr wrap="square" rtlCol="0" anchor="t">
            <a:spAutoFit/>
          </a:bodyPr>
          <a:p>
            <a:pPr algn="ctr">
              <a:buClrTx/>
              <a:buSzTx/>
              <a:buFontTx/>
            </a:pPr>
            <a:r>
              <a:rPr lang="en-US" altLang="zh-CN" sz="3200" b="1">
                <a:sym typeface="+mn-ea"/>
              </a:rPr>
              <a:t>3. Tough cookie</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顽强的蜘蛛</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35" y="582295"/>
            <a:ext cx="12191365" cy="6092825"/>
          </a:xfrm>
          <a:prstGeom prst="rect">
            <a:avLst/>
          </a:prstGeom>
          <a:noFill/>
        </p:spPr>
        <p:txBody>
          <a:bodyPr wrap="square" rtlCol="0" anchor="t">
            <a:spAutoFit/>
          </a:bodyPr>
          <a:p>
            <a:pPr indent="0" fontAlgn="auto">
              <a:lnSpc>
                <a:spcPct val="100000"/>
              </a:lnSpc>
            </a:pPr>
            <a:r>
              <a:rPr lang="en-US" altLang="zh-CN" sz="2600">
                <a:latin typeface="Times New Roman" panose="02020603050405020304" charset="0"/>
                <a:cs typeface="Times New Roman" panose="02020603050405020304" charset="0"/>
              </a:rPr>
              <a:t>    A century ago, the daddy long-legs spider was a _______ (fair) uncommon sight in the living rooms and kitchens of western Europe. Fast-forward to today, and this spindly legged tropical Asian species is so abundant _____ it’s probably found in the majority of domestic settings in the region – except, perhaps, those patrolled by the most arachnophobic home owners.</a:t>
            </a:r>
            <a:endParaRPr lang="en-US" altLang="zh-CN" sz="2600">
              <a:latin typeface="Times New Roman" panose="02020603050405020304" charset="0"/>
              <a:cs typeface="Times New Roman" panose="02020603050405020304" charset="0"/>
            </a:endParaRPr>
          </a:p>
          <a:p>
            <a:pPr indent="0" fontAlgn="auto">
              <a:lnSpc>
                <a:spcPct val="100000"/>
              </a:lnSpc>
            </a:pPr>
            <a:r>
              <a:rPr lang="en-US" altLang="zh-CN" sz="2600">
                <a:latin typeface="Times New Roman" panose="02020603050405020304" charset="0"/>
                <a:cs typeface="Times New Roman" panose="02020603050405020304" charset="0"/>
              </a:rPr>
              <a:t>    The legs of the daddy long-legs spider, ______ is also known as the cellar spider, appear impossibly thin and fragile – and its abdomen is on the puny side, too. Yet it can make mincemeat of the much _______ (heavy) , hairier house spiders that share its indoor habitat. ______ (use) its extremely long limbs, it throws ______ (stick) silk over its prey from a safe distance, immobilising its _______ (victim).</a:t>
            </a:r>
            <a:endParaRPr lang="en-US" altLang="zh-CN" sz="2600">
              <a:latin typeface="Times New Roman" panose="02020603050405020304" charset="0"/>
              <a:cs typeface="Times New Roman" panose="02020603050405020304" charset="0"/>
            </a:endParaRPr>
          </a:p>
          <a:p>
            <a:pPr indent="0" fontAlgn="auto">
              <a:lnSpc>
                <a:spcPct val="100000"/>
              </a:lnSpc>
            </a:pPr>
            <a:r>
              <a:rPr lang="en-US" altLang="zh-CN" sz="2600">
                <a:latin typeface="Times New Roman" panose="02020603050405020304" charset="0"/>
                <a:cs typeface="Times New Roman" panose="02020603050405020304" charset="0"/>
              </a:rPr>
              <a:t>    This species is active all year indoors and, unlike most spiders, is semi-social. The young in particular enjoy company, so you might see several hanging out in ____ same corner of the ceiling. Another </a:t>
            </a:r>
            <a:r>
              <a:rPr lang="en-US" altLang="zh-CN" sz="2600">
                <a:solidFill>
                  <a:srgbClr val="0000FF"/>
                </a:solidFill>
                <a:latin typeface="Times New Roman" panose="02020603050405020304" charset="0"/>
                <a:cs typeface="Times New Roman" panose="02020603050405020304" charset="0"/>
              </a:rPr>
              <a:t>intriguing </a:t>
            </a:r>
            <a:r>
              <a:rPr lang="en-US" altLang="zh-CN" sz="2600">
                <a:solidFill>
                  <a:schemeClr val="tx1"/>
                </a:solidFill>
                <a:latin typeface="Times New Roman" panose="02020603050405020304" charset="0"/>
                <a:cs typeface="Times New Roman" panose="02020603050405020304" charset="0"/>
              </a:rPr>
              <a:t>__________________ (behave)</a:t>
            </a:r>
            <a:r>
              <a:rPr lang="en-US" altLang="zh-CN" sz="2600">
                <a:solidFill>
                  <a:srgbClr val="0000FF"/>
                </a:solidFill>
                <a:latin typeface="Times New Roman" panose="02020603050405020304" charset="0"/>
                <a:cs typeface="Times New Roman" panose="02020603050405020304" charset="0"/>
              </a:rPr>
              <a:t> </a:t>
            </a:r>
            <a:r>
              <a:rPr lang="en-US" altLang="zh-CN" sz="2600">
                <a:latin typeface="Times New Roman" panose="02020603050405020304" charset="0"/>
                <a:cs typeface="Times New Roman" panose="02020603050405020304" charset="0"/>
              </a:rPr>
              <a:t>is defensive: if one of the spiders feels in danger, it ________ (spin) in circles like a whirling dervish to </a:t>
            </a:r>
            <a:r>
              <a:rPr lang="en-US" altLang="zh-CN" sz="2600">
                <a:solidFill>
                  <a:srgbClr val="0000FF"/>
                </a:solidFill>
                <a:latin typeface="Times New Roman" panose="02020603050405020304" charset="0"/>
                <a:cs typeface="Times New Roman" panose="02020603050405020304" charset="0"/>
              </a:rPr>
              <a:t>deter </a:t>
            </a:r>
            <a:r>
              <a:rPr lang="en-US" altLang="zh-CN" sz="2600">
                <a:latin typeface="Times New Roman" panose="02020603050405020304" charset="0"/>
                <a:cs typeface="Times New Roman" panose="02020603050405020304" charset="0"/>
              </a:rPr>
              <a:t>the potential attacker.</a:t>
            </a:r>
            <a:endParaRPr lang="en-US" altLang="zh-CN" sz="26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2345055"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596074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BBC Wildlife</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January, 2025 P23)</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875780" y="582295"/>
            <a:ext cx="113347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farily</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5" name="文本框 4"/>
          <p:cNvSpPr txBox="1"/>
          <p:nvPr/>
        </p:nvSpPr>
        <p:spPr>
          <a:xfrm>
            <a:off x="6019800" y="1351280"/>
            <a:ext cx="1104900"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that</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5579745" y="2553335"/>
            <a:ext cx="102806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which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3289935" y="3318510"/>
            <a:ext cx="1183640"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heavier</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168400" y="3722370"/>
            <a:ext cx="106616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Using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7611745" y="3722370"/>
            <a:ext cx="122110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sticky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5132070" y="4152265"/>
            <a:ext cx="124142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victims</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10210165" y="4926965"/>
            <a:ext cx="61150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the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5436870" y="5314315"/>
            <a:ext cx="358330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behavior / behaviour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4869815" y="5703570"/>
            <a:ext cx="1424940"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will spin</a:t>
            </a:r>
            <a:endParaRPr lang="en-US" altLang="zh-CN" sz="26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1" grpId="0"/>
      <p:bldP spid="12" grpId="0"/>
      <p:bldP spid="13" grpId="0"/>
      <p:bldP spid="15" grpId="0"/>
      <p:bldP spid="3" grpId="1"/>
      <p:bldP spid="5" grpId="1"/>
      <p:bldP spid="6" grpId="1"/>
      <p:bldP spid="7" grpId="1"/>
      <p:bldP spid="8" grpId="1"/>
      <p:bldP spid="9" grpId="1"/>
      <p:bldP spid="11" grpId="1"/>
      <p:bldP spid="12" grpId="1"/>
      <p:bldP spid="13" grpId="1"/>
      <p:bldP spid="1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2098020" cy="484505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intriguing</a:t>
            </a:r>
            <a:r>
              <a:rPr lang="en-US" altLang="zh-CN" sz="2800">
                <a:latin typeface="Times New Roman" panose="02020603050405020304" charset="0"/>
                <a:ea typeface="华文中宋" panose="02010600040101010101" charset="-122"/>
                <a:cs typeface="Times New Roman" panose="02020603050405020304" charset="0"/>
                <a:sym typeface="+mn-ea"/>
              </a:rPr>
              <a:t>: very interesting because of being unusual or not having an obvious answer</a:t>
            </a:r>
            <a:r>
              <a:rPr lang="zh-CN" altLang="en-US" sz="2800">
                <a:latin typeface="Times New Roman" panose="02020603050405020304" charset="0"/>
                <a:ea typeface="华文中宋" panose="02010600040101010101" charset="-122"/>
                <a:cs typeface="Times New Roman" panose="02020603050405020304" charset="0"/>
                <a:sym typeface="+mn-ea"/>
              </a:rPr>
              <a:t>非常有趣的；引人入胜的；神秘的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This intriguing book is both thoughtful and informative.                                                       </a:t>
            </a:r>
            <a:r>
              <a:rPr lang="zh-CN" altLang="en-US" sz="2800">
                <a:latin typeface="Times New Roman" panose="02020603050405020304" charset="0"/>
                <a:ea typeface="华文中宋" panose="02010600040101010101" charset="-122"/>
                <a:cs typeface="Times New Roman" panose="02020603050405020304" charset="0"/>
              </a:rPr>
              <a:t>这本引人入胜的书既有思想性又有知识性。</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deter</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stop someone from doing something, by making them realize it will be difficult or have bad results </a:t>
            </a:r>
            <a:r>
              <a:rPr lang="zh-CN" altLang="en-US" sz="2800">
                <a:latin typeface="华文中宋" panose="02010600040101010101" charset="-122"/>
                <a:ea typeface="华文中宋" panose="02010600040101010101" charset="-122"/>
                <a:cs typeface="Times New Roman" panose="02020603050405020304" charset="0"/>
              </a:rPr>
              <a:t>制止；阻止；威慑</a:t>
            </a:r>
            <a:endParaRPr lang="zh-CN" altLang="en-US" sz="2800">
              <a:latin typeface="华文中宋" panose="02010600040101010101" charset="-122"/>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high price of the service could deter people from seeking advice.</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这么高的服务费可能使咨询者望而却步。</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7396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967355"/>
            <a:ext cx="1138936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These discoveries raise intriguing questions.</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23305"/>
            <a:ext cx="806386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These measures are designed to deter an enemy attack.</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57450"/>
            <a:ext cx="5463540" cy="521970"/>
          </a:xfrm>
          <a:prstGeom prst="rect">
            <a:avLst/>
          </a:prstGeom>
          <a:noFill/>
        </p:spPr>
        <p:txBody>
          <a:bodyPr wrap="square" rtlCol="0" anchor="t">
            <a:spAutoFit/>
          </a:bodyPr>
          <a:lstStyle/>
          <a:p>
            <a:r>
              <a:rPr lang="zh-CN" altLang="en-US" sz="2800">
                <a:ea typeface="华文中宋" panose="02010600040101010101" charset="-122"/>
              </a:rPr>
              <a:t>这些发现带来了非常有趣的问题。</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a:off x="311150" y="3462655"/>
            <a:ext cx="6539865"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a:off x="320675" y="6631305"/>
            <a:ext cx="7929245" cy="2921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30545"/>
            <a:ext cx="5325745" cy="521970"/>
          </a:xfrm>
          <a:prstGeom prst="rect">
            <a:avLst/>
          </a:prstGeom>
          <a:noFill/>
        </p:spPr>
        <p:txBody>
          <a:bodyPr wrap="square" rtlCol="0" anchor="t">
            <a:spAutoFit/>
          </a:bodyPr>
          <a:p>
            <a:r>
              <a:rPr lang="zh-CN" altLang="en-US" sz="2800">
                <a:ea typeface="华文中宋" panose="02010600040101010101" charset="-122"/>
              </a:rPr>
              <a:t>这些措施旨在防止敌方的攻击。</a:t>
            </a:r>
            <a:endParaRPr lang="zh-CN" altLang="en-US" sz="2800">
              <a:ea typeface="华文中宋" panose="02010600040101010101" charset="-122"/>
            </a:endParaRPr>
          </a:p>
        </p:txBody>
      </p:sp>
      <p:sp>
        <p:nvSpPr>
          <p:cNvPr id="2" name="文本框 1"/>
          <p:cNvSpPr txBox="1"/>
          <p:nvPr>
            <p:custDataLst>
              <p:tags r:id="rId8"/>
            </p:custDataLst>
          </p:nvPr>
        </p:nvSpPr>
        <p:spPr>
          <a:xfrm>
            <a:off x="269875" y="560768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5" end="5"/>
                                            </p:txEl>
                                          </p:spTgt>
                                        </p:tgtEl>
                                        <p:attrNameLst>
                                          <p:attrName>style.visibility</p:attrName>
                                        </p:attrNameLst>
                                      </p:cBhvr>
                                      <p:to>
                                        <p:strVal val="visible"/>
                                      </p:to>
                                    </p:set>
                                    <p:animEffect transition="in" filter="wipe(down)">
                                      <p:cBhvr>
                                        <p:cTn id="28" dur="500"/>
                                        <p:tgtEl>
                                          <p:spTgt spid="1048602">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28536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77825" y="800100"/>
            <a:ext cx="11455400" cy="1324610"/>
          </a:xfrm>
          <a:prstGeom prst="rect">
            <a:avLst/>
          </a:prstGeom>
          <a:noFill/>
        </p:spPr>
        <p:txBody>
          <a:bodyPr wrap="square">
            <a:noAutofit/>
          </a:bodyPr>
          <a:lstStyle/>
          <a:p>
            <a:pPr algn="l"/>
            <a:r>
              <a:rPr lang="en-US" altLang="zh-CN" sz="2600">
                <a:latin typeface="Times New Roman" panose="02020603050405020304" charset="0"/>
                <a:cs typeface="Times New Roman" panose="02020603050405020304" charset="0"/>
                <a:sym typeface="+mn-ea"/>
              </a:rPr>
              <a:t>Yet it can make mincemeat of the much heavier, hairier house spiders that share its indoor habitat. Using its extremely long limbs, it throws sticky silk over its prey from a safe distance, immobilising its victims.</a:t>
            </a:r>
            <a:endParaRPr lang="en-US" altLang="zh-CN" sz="2600">
              <a:latin typeface="Times New Roman" panose="02020603050405020304" charset="0"/>
              <a:cs typeface="Times New Roman" panose="02020603050405020304" charset="0"/>
              <a:sym typeface="+mn-ea"/>
            </a:endParaRPr>
          </a:p>
          <a:p>
            <a:pPr algn="l"/>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48615" y="2096135"/>
            <a:ext cx="11464925" cy="88963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然而，它却能把那些体型更大、皮毛更浓密的室内家蛛轻易地消灭掉。它凭借那极为修长的肢体，在安全的距离外向猎物抛出带有粘性的蛛丝，从而使其猎物无法动弹。</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684905"/>
            <a:ext cx="11588115" cy="295021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77825" y="3742055"/>
            <a:ext cx="11338560" cy="1642110"/>
          </a:xfrm>
          <a:prstGeom prst="rect">
            <a:avLst/>
          </a:prstGeom>
          <a:noFill/>
        </p:spPr>
        <p:txBody>
          <a:bodyPr wrap="square">
            <a:noAutofit/>
          </a:bodyPr>
          <a:lstStyle/>
          <a:p>
            <a:pPr algn="l"/>
            <a:r>
              <a:rPr lang="en-US" altLang="zh-CN" sz="2600">
                <a:latin typeface="Times New Roman" panose="02020603050405020304" charset="0"/>
                <a:cs typeface="Times New Roman" panose="02020603050405020304" charset="0"/>
                <a:sym typeface="+mn-ea"/>
              </a:rPr>
              <a:t>The young in particular enjoy company, so you might see several hanging out in the same corner of the ceiling. Another intriguing behaviour is defensive: if one of the spiders feels in danger, it will spin in circles like a whirling dervish to deter the potential attacker.</a:t>
            </a:r>
            <a:endParaRPr lang="en-US" altLang="zh-CN" sz="2600">
              <a:latin typeface="Times New Roman" panose="02020603050405020304" charset="0"/>
              <a:cs typeface="Times New Roman" panose="02020603050405020304" charset="0"/>
              <a:sym typeface="+mn-ea"/>
            </a:endParaRPr>
          </a:p>
          <a:p>
            <a:pPr algn="l"/>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77825" y="5336540"/>
            <a:ext cx="11454765" cy="116840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尤其是年轻蜘蛛喜欢群居，所以你可能会看到几只聚集在天花板的同一个角落。另一种有趣的行为是防御性的：如果其中一只蜘蛛感到有危险，它就会像旋转的苦行僧那样转圈，以吓退潜在的攻击者。</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69863" y="217805"/>
            <a:ext cx="11852275" cy="1014730"/>
          </a:xfrm>
          <a:prstGeom prst="rect">
            <a:avLst/>
          </a:prstGeom>
          <a:noFill/>
        </p:spPr>
        <p:txBody>
          <a:bodyPr wrap="square" rtlCol="0" anchor="t">
            <a:spAutoFit/>
          </a:bodyPr>
          <a:p>
            <a:pPr algn="ctr">
              <a:buClrTx/>
              <a:buSzTx/>
              <a:buFontTx/>
            </a:pPr>
            <a:r>
              <a:rPr lang="en-US" altLang="zh-CN" sz="3200" b="1">
                <a:sym typeface="+mn-ea"/>
              </a:rPr>
              <a:t>4. Over-60s find a spark of creativity</a:t>
            </a:r>
            <a:endParaRPr lang="zh-CN" altLang="en-US"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年过六旬，迸发创意火花</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5" name="图片 4"/>
          <p:cNvPicPr>
            <a:picLocks noChangeAspect="1"/>
          </p:cNvPicPr>
          <p:nvPr/>
        </p:nvPicPr>
        <p:blipFill>
          <a:blip r:embed="rId1"/>
          <a:stretch>
            <a:fillRect/>
          </a:stretch>
        </p:blipFill>
        <p:spPr>
          <a:xfrm>
            <a:off x="1695450" y="1292860"/>
            <a:ext cx="8801100" cy="50863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445135"/>
            <a:ext cx="12191365" cy="6280150"/>
          </a:xfrm>
          <a:prstGeom prst="rect">
            <a:avLst/>
          </a:prstGeom>
          <a:noFill/>
        </p:spPr>
        <p:txBody>
          <a:bodyPr wrap="square" rtlCol="0" anchor="t">
            <a:spAutoFit/>
          </a:bodyPr>
          <a:p>
            <a:pPr indent="0" fontAlgn="auto">
              <a:lnSpc>
                <a:spcPts val="2540"/>
              </a:lnSpc>
            </a:pPr>
            <a:r>
              <a:rPr lang="en-US" altLang="zh-CN" sz="2000">
                <a:latin typeface="Times New Roman" panose="02020603050405020304" charset="0"/>
                <a:cs typeface="Times New Roman" panose="02020603050405020304" charset="0"/>
              </a:rPr>
              <a:t>    They may be approaching retirement age but Britain’s over-60s are not </a:t>
            </a:r>
            <a:r>
              <a:rPr lang="en-US" altLang="zh-CN" sz="2000" u="sng">
                <a:latin typeface="Times New Roman" panose="02020603050405020304" charset="0"/>
                <a:cs typeface="Times New Roman" panose="02020603050405020304" charset="0"/>
              </a:rPr>
              <a:t>winding down</a:t>
            </a:r>
            <a:r>
              <a:rPr lang="en-US" altLang="zh-CN" sz="2000">
                <a:latin typeface="Times New Roman" panose="02020603050405020304" charset="0"/>
                <a:cs typeface="Times New Roman" panose="02020603050405020304" charset="0"/>
              </a:rPr>
              <a:t>. Instead, they are redefining later life as a period of ambition and creativity. </a:t>
            </a:r>
            <a:endParaRPr lang="en-US" altLang="zh-CN" sz="2000">
              <a:latin typeface="Times New Roman" panose="02020603050405020304" charset="0"/>
              <a:cs typeface="Times New Roman" panose="02020603050405020304" charset="0"/>
            </a:endParaRPr>
          </a:p>
          <a:p>
            <a:pPr indent="0" fontAlgn="auto">
              <a:lnSpc>
                <a:spcPts val="2540"/>
              </a:lnSpc>
            </a:pPr>
            <a:r>
              <a:rPr lang="en-US" altLang="zh-CN" sz="2000">
                <a:latin typeface="Times New Roman" panose="02020603050405020304" charset="0"/>
                <a:cs typeface="Times New Roman" panose="02020603050405020304" charset="0"/>
              </a:rPr>
              <a:t>    Research paints a picture of a generation that refuses to be defined by outdated </a:t>
            </a:r>
            <a:r>
              <a:rPr lang="en-US" altLang="zh-CN" sz="2000">
                <a:solidFill>
                  <a:srgbClr val="0000FF"/>
                </a:solidFill>
                <a:latin typeface="Times New Roman" panose="02020603050405020304" charset="0"/>
                <a:cs typeface="Times New Roman" panose="02020603050405020304" charset="0"/>
              </a:rPr>
              <a:t>stereotype</a:t>
            </a:r>
            <a:r>
              <a:rPr lang="en-US" altLang="zh-CN" sz="2000">
                <a:latin typeface="Times New Roman" panose="02020603050405020304" charset="0"/>
                <a:cs typeface="Times New Roman" panose="02020603050405020304" charset="0"/>
              </a:rPr>
              <a:t>s. It found that 60 percent of people aged 60 or older still harboured creative ambitions. The findings reflect the outlook of a cohort shaped by the social revolutions of the 1960s and 1970s. Sometimes described as the third age generation, they are healthier, better educated and more </a:t>
            </a:r>
            <a:r>
              <a:rPr lang="en-US" altLang="zh-CN" sz="2000">
                <a:solidFill>
                  <a:srgbClr val="0000FF"/>
                </a:solidFill>
                <a:latin typeface="Times New Roman" panose="02020603050405020304" charset="0"/>
                <a:cs typeface="Times New Roman" panose="02020603050405020304" charset="0"/>
              </a:rPr>
              <a:t>affluent </a:t>
            </a:r>
            <a:r>
              <a:rPr lang="en-US" altLang="zh-CN" sz="2000">
                <a:latin typeface="Times New Roman" panose="02020603050405020304" charset="0"/>
                <a:cs typeface="Times New Roman" panose="02020603050405020304" charset="0"/>
              </a:rPr>
              <a:t>than those before them, and more inclined to view their sixties and seventies as a time for self-development, cultural engagement and new experiences rather than a gradual withdrawal from active life.</a:t>
            </a:r>
            <a:endParaRPr lang="en-US" altLang="zh-CN" sz="2000">
              <a:latin typeface="Times New Roman" panose="02020603050405020304" charset="0"/>
              <a:cs typeface="Times New Roman" panose="02020603050405020304" charset="0"/>
            </a:endParaRPr>
          </a:p>
          <a:p>
            <a:pPr indent="0" fontAlgn="auto">
              <a:lnSpc>
                <a:spcPts val="2540"/>
              </a:lnSpc>
            </a:pPr>
            <a:r>
              <a:rPr lang="en-US" altLang="zh-CN" sz="2000">
                <a:latin typeface="Times New Roman" panose="02020603050405020304" charset="0"/>
                <a:cs typeface="Times New Roman" panose="02020603050405020304" charset="0"/>
              </a:rPr>
              <a:t>    A poll of 1,915 Britons aged 60 and older, commissioned by the education provider art-K, suggests that creative confidence increases with age. Nearly two thirds (63 percent) said they felt more creative now than they did in their thirties and 88 percent said they had embraced new hobbies. For many, creativity is already a routine part of daily life. Sixty-nine percent of respondents said they had a creative hobby. Gardening was the most popular activity, cited by 34 percent, followed by crafts such as knitting, sewing and woodwork at 31 percent.</a:t>
            </a:r>
            <a:endParaRPr lang="en-US" altLang="zh-CN" sz="2000">
              <a:latin typeface="Times New Roman" panose="02020603050405020304" charset="0"/>
              <a:cs typeface="Times New Roman" panose="02020603050405020304" charset="0"/>
            </a:endParaRPr>
          </a:p>
          <a:p>
            <a:pPr indent="0" fontAlgn="auto">
              <a:lnSpc>
                <a:spcPts val="2540"/>
              </a:lnSpc>
            </a:pPr>
            <a:r>
              <a:rPr lang="en-US" altLang="zh-CN" sz="2000">
                <a:latin typeface="Times New Roman" panose="02020603050405020304" charset="0"/>
                <a:cs typeface="Times New Roman" panose="02020603050405020304" charset="0"/>
              </a:rPr>
              <a:t>    The research also revealed that creativity played a role in combating isolation, with 88 percent saying that hobbies helped to combat loneliness. More than a third (38 percent) had already achieved a creative milestone since turning 60, with a quarter (25 percent) learning a new skill. One in six (17 percent) had joined a creative group or community, while 12 percent had sold their creative work. “The findings highlight a powerful shift in how older Britons view creativity and ageing,” Kathryn Harper, the founder of art-K, said. “There’s absolutely no expiry date on creativity. We see people in their 60s, 70s and beyond discovering new talents and confidence through art.”</a:t>
            </a:r>
            <a:endParaRPr lang="en-US" altLang="zh-CN" sz="20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The Times</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January 8, 2025 P12)</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120265" y="671195"/>
            <a:ext cx="8742045" cy="1886585"/>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1. In the first paragraph, the phrase “winding down” most likely means ______.</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speeding up</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slowing down and relaxing</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starting something new</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becoming more ambitious</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2120265" y="2784475"/>
            <a:ext cx="8742045" cy="1886585"/>
          </a:xfrm>
          <a:prstGeom prst="rect">
            <a:avLst/>
          </a:prstGeom>
          <a:solidFill>
            <a:schemeClr val="bg2"/>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2.What can be inferred from the research findings about the “third age generation”?</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They are less healthy than previous generations.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They see old age as a time to withdraw from social life.</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They are more focused on self-development and new experiences.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They are not interested in learning new skills after 60.</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6" name="图片 5"/>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361565" y="5017770"/>
            <a:ext cx="379466" cy="396000"/>
          </a:xfrm>
          <a:prstGeom prst="rect">
            <a:avLst/>
          </a:prstGeom>
        </p:spPr>
      </p:pic>
      <p:pic>
        <p:nvPicPr>
          <p:cNvPr id="8" name="图片 7"/>
          <p:cNvPicPr>
            <a:picLocks noChangeAspect="1"/>
          </p:cNvPicPr>
          <p:nvPr>
            <p:custDataLst>
              <p:tags r:id="rId5"/>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62480" y="1416685"/>
            <a:ext cx="379466" cy="396000"/>
          </a:xfrm>
          <a:prstGeom prst="rect">
            <a:avLst/>
          </a:prstGeom>
        </p:spPr>
      </p:pic>
      <p:sp>
        <p:nvSpPr>
          <p:cNvPr id="13" name="矩形 12"/>
          <p:cNvSpPr/>
          <p:nvPr>
            <p:custDataLst>
              <p:tags r:id="rId6"/>
            </p:custDataLst>
          </p:nvPr>
        </p:nvSpPr>
        <p:spPr>
          <a:xfrm>
            <a:off x="2120265" y="4885690"/>
            <a:ext cx="8742045" cy="1886585"/>
          </a:xfrm>
          <a:prstGeom prst="rect">
            <a:avLst/>
          </a:prstGeom>
          <a:solidFill>
            <a:schemeClr val="accent6">
              <a:lumMod val="20000"/>
              <a:lumOff val="80000"/>
            </a:schemeClr>
          </a:solidFill>
          <a:ln w="34925" cmpd="sng">
            <a:noFill/>
            <a:prstDash val="sysDash"/>
          </a:ln>
        </p:spPr>
        <p:txBody>
          <a:bodyPr wrap="square" rtlCol="0" anchor="t">
            <a:spAutoFit/>
          </a:bodyPr>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3. Which of the following would be the best title for the passage?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Retirement Challenges for the Elderly</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Creative Ambitions Fade with Age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Older Britons Redefine Life Through Creativity</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Gardening and Crafts: Popular Hobbies for Seniors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7"/>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62480" y="3937635"/>
            <a:ext cx="379466" cy="396000"/>
          </a:xfrm>
          <a:prstGeom prst="rect">
            <a:avLst/>
          </a:prstGeom>
        </p:spPr>
      </p:pic>
      <p:sp>
        <p:nvSpPr>
          <p:cNvPr id="15" name="文本框 16"/>
          <p:cNvSpPr txBox="1"/>
          <p:nvPr>
            <p:custDataLst>
              <p:tags r:id="rId8"/>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9"/>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120265" y="5976620"/>
            <a:ext cx="379466" cy="396000"/>
          </a:xfrm>
          <a:prstGeom prst="rect">
            <a:avLst/>
          </a:prstGeom>
        </p:spPr>
      </p:pic>
      <p:sp>
        <p:nvSpPr>
          <p:cNvPr id="2" name="文本框 1"/>
          <p:cNvSpPr txBox="1"/>
          <p:nvPr>
            <p:custDataLst>
              <p:tags r:id="rId10"/>
            </p:custDataLst>
          </p:nvPr>
        </p:nvSpPr>
        <p:spPr>
          <a:xfrm>
            <a:off x="159385" y="1430020"/>
            <a:ext cx="1551940" cy="440055"/>
          </a:xfrm>
          <a:prstGeom prst="rect">
            <a:avLst/>
          </a:prstGeom>
          <a:solidFill>
            <a:srgbClr val="0070C0"/>
          </a:solidFill>
        </p:spPr>
        <p:txBody>
          <a:bodyPr wrap="square" rtlCol="0" anchor="t">
            <a:noAutofit/>
          </a:bodyPr>
          <a:p>
            <a:pPr lvl="0" algn="ctr">
              <a:buClrTx/>
              <a:buSzTx/>
              <a:buFontTx/>
            </a:pPr>
            <a:r>
              <a:rPr kumimoji="1" lang="en-US" altLang="zh-CN" b="1" dirty="0">
                <a:solidFill>
                  <a:schemeClr val="lt1"/>
                </a:solidFill>
                <a:sym typeface="+mn-ea"/>
              </a:rPr>
              <a:t>VOCABULARY</a:t>
            </a:r>
            <a:endParaRPr kumimoji="1" lang="en-US" altLang="zh-CN" b="1" dirty="0">
              <a:solidFill>
                <a:schemeClr val="lt1"/>
              </a:solidFill>
              <a:sym typeface="+mn-ea"/>
            </a:endParaRPr>
          </a:p>
        </p:txBody>
      </p:sp>
      <p:sp>
        <p:nvSpPr>
          <p:cNvPr id="17" name="文本框 16"/>
          <p:cNvSpPr txBox="1"/>
          <p:nvPr>
            <p:custDataLst>
              <p:tags r:id="rId11"/>
            </p:custDataLst>
          </p:nvPr>
        </p:nvSpPr>
        <p:spPr>
          <a:xfrm>
            <a:off x="217805" y="2854960"/>
            <a:ext cx="1551940" cy="439420"/>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Details</a:t>
            </a:r>
            <a:endParaRPr kumimoji="1" lang="en-US" altLang="zh-CN" sz="2200" b="1" dirty="0">
              <a:solidFill>
                <a:schemeClr val="lt1"/>
              </a:solidFill>
              <a:sym typeface="+mn-ea"/>
            </a:endParaRPr>
          </a:p>
        </p:txBody>
      </p:sp>
      <p:sp>
        <p:nvSpPr>
          <p:cNvPr id="18" name="文本框 17"/>
          <p:cNvSpPr txBox="1"/>
          <p:nvPr>
            <p:custDataLst>
              <p:tags r:id="rId12"/>
            </p:custDataLst>
          </p:nvPr>
        </p:nvSpPr>
        <p:spPr>
          <a:xfrm>
            <a:off x="217170" y="5480685"/>
            <a:ext cx="1552575" cy="429895"/>
          </a:xfrm>
          <a:prstGeom prst="rect">
            <a:avLst/>
          </a:prstGeom>
          <a:solidFill>
            <a:srgbClr val="0070C0"/>
          </a:solidFill>
        </p:spPr>
        <p:txBody>
          <a:bodyPr wrap="square" rtlCol="0" anchor="t">
            <a:spAutoFit/>
          </a:bodyPr>
          <a:p>
            <a:pPr lvl="0" algn="ctr">
              <a:buClrTx/>
              <a:buSzTx/>
              <a:buFontTx/>
            </a:pPr>
            <a:r>
              <a:rPr kumimoji="1" lang="en-US" altLang="zh-CN" sz="2200" b="1" dirty="0">
                <a:solidFill>
                  <a:schemeClr val="lt1"/>
                </a:solidFill>
                <a:sym typeface="+mn-ea"/>
              </a:rPr>
              <a:t>GIST</a:t>
            </a:r>
            <a:endParaRPr kumimoji="1" lang="en-US" altLang="zh-CN" sz="22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January 1st</a:t>
            </a:r>
            <a:r>
              <a:t>-</a:t>
            </a:r>
            <a:r>
              <a:rPr lang="en-US"/>
              <a:t>15th</a:t>
            </a:r>
            <a:r>
              <a:t>, 202</a:t>
            </a:r>
            <a:r>
              <a:rPr lang="en-US"/>
              <a:t>6</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0" y="632460"/>
            <a:ext cx="12098020" cy="49733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stereotype</a:t>
            </a:r>
            <a:r>
              <a:rPr lang="en-US" altLang="zh-CN" sz="2800">
                <a:latin typeface="Times New Roman" panose="02020603050405020304" charset="0"/>
                <a:ea typeface="华文中宋" panose="02010600040101010101" charset="-122"/>
                <a:cs typeface="Times New Roman" panose="02020603050405020304" charset="0"/>
                <a:sym typeface="+mn-ea"/>
              </a:rPr>
              <a:t>: a fixed idea or image that many people have of a particular type of person or thing, but which is often not true in reality </a:t>
            </a:r>
            <a:r>
              <a:rPr lang="zh-CN" altLang="en-US" sz="2800">
                <a:latin typeface="Times New Roman" panose="02020603050405020304" charset="0"/>
                <a:ea typeface="华文中宋" panose="02010600040101010101" charset="-122"/>
                <a:cs typeface="Times New Roman" panose="02020603050405020304" charset="0"/>
                <a:sym typeface="+mn-ea"/>
              </a:rPr>
              <a:t>模式化观念；刻板印象</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There’s always been a stereotype about successful businessmen.                                                       </a:t>
            </a:r>
            <a:r>
              <a:rPr lang="zh-CN" altLang="en-US" sz="2800">
                <a:latin typeface="Times New Roman" panose="02020603050405020304" charset="0"/>
                <a:ea typeface="华文中宋" panose="02010600040101010101" charset="-122"/>
                <a:cs typeface="Times New Roman" panose="02020603050405020304" charset="0"/>
              </a:rPr>
              <a:t>对成功的商人们总有一种成见。</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affluent</a:t>
            </a:r>
            <a:r>
              <a:rPr lang="en-US" altLang="zh-CN" sz="2800">
                <a:latin typeface="Times New Roman" panose="02020603050405020304" charset="0"/>
                <a:cs typeface="Times New Roman" panose="02020603050405020304" charset="0"/>
              </a:rPr>
              <a:t>: having a lot of money and a good standard of living </a:t>
            </a:r>
            <a:r>
              <a:rPr lang="zh-CN" altLang="en-US" sz="2800">
                <a:latin typeface="华文中宋" panose="02010600040101010101" charset="-122"/>
                <a:ea typeface="华文中宋" panose="02010600040101010101" charset="-122"/>
                <a:cs typeface="Times New Roman" panose="02020603050405020304" charset="0"/>
              </a:rPr>
              <a:t>富裕的</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As people become more affluent, so their standard and style of living improves..</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en-US" sz="2800">
                <a:latin typeface="Times New Roman" panose="02020603050405020304" charset="0"/>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随着人们变得更加富裕，他们的生活水平和生活方式也随之提高。</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83485"/>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3024505"/>
            <a:ext cx="904049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characters in the book are just stereotypes.</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4255"/>
            <a:ext cx="10902950"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Cigarette smoking used to be more common among affluent people.</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66975"/>
            <a:ext cx="7033260" cy="521970"/>
          </a:xfrm>
          <a:prstGeom prst="rect">
            <a:avLst/>
          </a:prstGeom>
          <a:noFill/>
        </p:spPr>
        <p:txBody>
          <a:bodyPr wrap="square" rtlCol="0" anchor="t">
            <a:spAutoFit/>
          </a:bodyPr>
          <a:lstStyle/>
          <a:p>
            <a:r>
              <a:rPr lang="zh-CN" altLang="en-US" sz="2800">
                <a:ea typeface="华文中宋" panose="02010600040101010101" charset="-122"/>
              </a:rPr>
              <a:t>书中的人物毫无新意。</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flipV="1">
            <a:off x="311150" y="3462655"/>
            <a:ext cx="6830695" cy="952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a:off x="320675" y="6612255"/>
            <a:ext cx="9854565" cy="1905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1495"/>
            <a:ext cx="5615940" cy="521970"/>
          </a:xfrm>
          <a:prstGeom prst="rect">
            <a:avLst/>
          </a:prstGeom>
          <a:noFill/>
        </p:spPr>
        <p:txBody>
          <a:bodyPr wrap="square" rtlCol="0" anchor="t">
            <a:spAutoFit/>
          </a:bodyPr>
          <a:p>
            <a:r>
              <a:rPr lang="zh-CN" altLang="en-US" sz="2800">
                <a:ea typeface="华文中宋" panose="02010600040101010101" charset="-122"/>
              </a:rPr>
              <a:t>吸烟过去在富人中更为普遍。</a:t>
            </a:r>
            <a:endParaRPr lang="zh-CN" altLang="en-US" sz="2800">
              <a:ea typeface="华文中宋" panose="02010600040101010101" charset="-122"/>
            </a:endParaRPr>
          </a:p>
        </p:txBody>
      </p:sp>
      <p:sp>
        <p:nvSpPr>
          <p:cNvPr id="2" name="文本框 1"/>
          <p:cNvSpPr txBox="1"/>
          <p:nvPr>
            <p:custDataLst>
              <p:tags r:id="rId8"/>
            </p:custDataLst>
          </p:nvPr>
        </p:nvSpPr>
        <p:spPr>
          <a:xfrm>
            <a:off x="269875" y="558863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605895" cy="278828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86080" y="800100"/>
            <a:ext cx="11253470" cy="1615440"/>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Research paints a picture of a generation that refuses to be defined by outdated stereotypes. It found that 60 percent of people aged 60 or older still harboured creative ambitions. The findings reflect the outlook of a cohort shaped by the social revolutions of the 1960s and 1970s.</a:t>
            </a:r>
            <a:endParaRPr lang="en-US" altLang="zh-CN" sz="25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60045" y="2326640"/>
            <a:ext cx="11464925" cy="1102360"/>
          </a:xfrm>
          <a:prstGeom prst="rect">
            <a:avLst/>
          </a:prstGeom>
          <a:noFill/>
        </p:spPr>
        <p:txBody>
          <a:bodyPr wrap="square" rtlCol="0">
            <a:noAutofit/>
          </a:bodyPr>
          <a:lstStyle/>
          <a:p>
            <a:pPr algn="l">
              <a:buClrTx/>
              <a:buSzTx/>
              <a:buFontTx/>
            </a:pPr>
            <a:r>
              <a:rPr lang="zh-CN" altLang="en-US" sz="2300">
                <a:latin typeface="Times New Roman" panose="02020603050405020304" charset="0"/>
                <a:ea typeface="华文中宋" panose="02010600040101010101" charset="-122"/>
                <a:cs typeface="Times New Roman" panose="02020603050405020304" charset="0"/>
              </a:rPr>
              <a:t>研究描绘出了一幅这样的画面：这一代人拒绝被过时的刻板印象所定义。研究发现，</a:t>
            </a:r>
            <a:r>
              <a:rPr lang="en-US" altLang="zh-CN" sz="2300">
                <a:latin typeface="Times New Roman" panose="02020603050405020304" charset="0"/>
                <a:ea typeface="华文中宋" panose="02010600040101010101" charset="-122"/>
                <a:cs typeface="Times New Roman" panose="02020603050405020304" charset="0"/>
              </a:rPr>
              <a:t>60 </a:t>
            </a:r>
            <a:r>
              <a:rPr lang="zh-CN" altLang="en-US" sz="2300">
                <a:latin typeface="Times New Roman" panose="02020603050405020304" charset="0"/>
                <a:ea typeface="华文中宋" panose="02010600040101010101" charset="-122"/>
                <a:cs typeface="Times New Roman" panose="02020603050405020304" charset="0"/>
              </a:rPr>
              <a:t>岁及以上的受访者中仍有</a:t>
            </a:r>
            <a:r>
              <a:rPr lang="en-US" altLang="zh-CN" sz="2300">
                <a:latin typeface="Times New Roman" panose="02020603050405020304" charset="0"/>
                <a:ea typeface="华文中宋" panose="02010600040101010101" charset="-122"/>
                <a:cs typeface="Times New Roman" panose="02020603050405020304" charset="0"/>
              </a:rPr>
              <a:t> 60%</a:t>
            </a:r>
            <a:r>
              <a:rPr lang="zh-CN" altLang="en-US" sz="2300">
                <a:latin typeface="Times New Roman" panose="02020603050405020304" charset="0"/>
                <a:ea typeface="华文中宋" panose="02010600040101010101" charset="-122"/>
                <a:cs typeface="Times New Roman" panose="02020603050405020304" charset="0"/>
              </a:rPr>
              <a:t>怀有创新的抱负。这些发现反映了这一群体的特质，他们深受</a:t>
            </a:r>
            <a:r>
              <a:rPr lang="en-US" altLang="zh-CN" sz="2300">
                <a:latin typeface="Times New Roman" panose="02020603050405020304" charset="0"/>
                <a:ea typeface="华文中宋" panose="02010600040101010101" charset="-122"/>
                <a:cs typeface="Times New Roman" panose="02020603050405020304" charset="0"/>
              </a:rPr>
              <a:t> 20 </a:t>
            </a:r>
            <a:r>
              <a:rPr lang="zh-CN" altLang="en-US" sz="2300">
                <a:latin typeface="Times New Roman" panose="02020603050405020304" charset="0"/>
                <a:ea typeface="华文中宋" panose="02010600040101010101" charset="-122"/>
                <a:cs typeface="Times New Roman" panose="02020603050405020304" charset="0"/>
              </a:rPr>
              <a:t>世纪</a:t>
            </a:r>
            <a:r>
              <a:rPr lang="en-US" altLang="zh-CN" sz="2300">
                <a:latin typeface="Times New Roman" panose="02020603050405020304" charset="0"/>
                <a:ea typeface="华文中宋" panose="02010600040101010101" charset="-122"/>
                <a:cs typeface="Times New Roman" panose="02020603050405020304" charset="0"/>
              </a:rPr>
              <a:t> 60 </a:t>
            </a:r>
            <a:r>
              <a:rPr lang="zh-CN" altLang="en-US" sz="2300">
                <a:latin typeface="Times New Roman" panose="02020603050405020304" charset="0"/>
                <a:ea typeface="华文中宋" panose="02010600040101010101" charset="-122"/>
                <a:cs typeface="Times New Roman" panose="02020603050405020304" charset="0"/>
              </a:rPr>
              <a:t>年代和</a:t>
            </a:r>
            <a:r>
              <a:rPr lang="en-US" altLang="zh-CN" sz="2300">
                <a:latin typeface="Times New Roman" panose="02020603050405020304" charset="0"/>
                <a:ea typeface="华文中宋" panose="02010600040101010101" charset="-122"/>
                <a:cs typeface="Times New Roman" panose="02020603050405020304" charset="0"/>
              </a:rPr>
              <a:t> 70 </a:t>
            </a:r>
            <a:r>
              <a:rPr lang="zh-CN" altLang="en-US" sz="2300">
                <a:latin typeface="Times New Roman" panose="02020603050405020304" charset="0"/>
                <a:ea typeface="华文中宋" panose="02010600040101010101" charset="-122"/>
                <a:cs typeface="Times New Roman" panose="02020603050405020304" charset="0"/>
              </a:rPr>
              <a:t>年代社会变革的影响。</a:t>
            </a:r>
            <a:endParaRPr lang="zh-CN" altLang="en-US" sz="23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94760"/>
            <a:ext cx="11588115" cy="284035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3877310"/>
            <a:ext cx="11355705" cy="1536700"/>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 “The findings highlight a powerful shift in how older Britons view creativity and ageing,” Kathryn Harper, the founder of art-K, said. “There’s absolutely no expiry date on creativity. We see people in their 60s, 70s and beyond discovering new talents and confidence through art.”</a:t>
            </a:r>
            <a:endParaRPr lang="en-US" altLang="zh-CN" sz="2500">
              <a:latin typeface="Times New Roman" panose="02020603050405020304" charset="0"/>
              <a:cs typeface="Times New Roman" panose="02020603050405020304" charset="0"/>
              <a:sym typeface="+mn-ea"/>
            </a:endParaRPr>
          </a:p>
          <a:p>
            <a:pPr algn="l"/>
            <a:endParaRPr lang="en-US" altLang="zh-CN" sz="25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42265" y="5414010"/>
            <a:ext cx="11373485" cy="1110615"/>
          </a:xfrm>
          <a:prstGeom prst="rect">
            <a:avLst/>
          </a:prstGeom>
          <a:noFill/>
        </p:spPr>
        <p:txBody>
          <a:bodyPr wrap="square" rtlCol="0">
            <a:noAutofit/>
          </a:bodyPr>
          <a:lstStyle/>
          <a:p>
            <a:pPr algn="l">
              <a:buClrTx/>
              <a:buSzTx/>
              <a:buFontTx/>
            </a:pPr>
            <a:r>
              <a:rPr lang="en-US" altLang="zh-CN" sz="2300">
                <a:latin typeface="华文中宋" panose="02010600040101010101" charset="-122"/>
                <a:ea typeface="华文中宋" panose="02010600040101010101" charset="-122"/>
                <a:cs typeface="华文中宋" panose="02010600040101010101" charset="-122"/>
              </a:rPr>
              <a:t>“</a:t>
            </a:r>
            <a:r>
              <a:rPr lang="zh-CN" altLang="en-US" sz="2300">
                <a:latin typeface="华文中宋" panose="02010600040101010101" charset="-122"/>
                <a:ea typeface="华文中宋" panose="02010600040101010101" charset="-122"/>
                <a:cs typeface="华文中宋" panose="02010600040101010101" charset="-122"/>
              </a:rPr>
              <a:t>这些发现凸显了年长英国人对于创造力和衰老的看法发生了重大转变，</a:t>
            </a:r>
            <a:r>
              <a:rPr lang="en-US" altLang="zh-CN" sz="2300">
                <a:latin typeface="华文中宋" panose="02010600040101010101" charset="-122"/>
                <a:ea typeface="华文中宋" panose="02010600040101010101" charset="-122"/>
                <a:cs typeface="华文中宋" panose="02010600040101010101" charset="-122"/>
              </a:rPr>
              <a:t>”</a:t>
            </a:r>
            <a:r>
              <a:rPr lang="zh-CN" altLang="en-US" sz="2300">
                <a:latin typeface="华文中宋" panose="02010600040101010101" charset="-122"/>
                <a:ea typeface="华文中宋" panose="02010600040101010101" charset="-122"/>
                <a:cs typeface="华文中宋" panose="02010600040101010101" charset="-122"/>
              </a:rPr>
              <a:t>艺术</a:t>
            </a:r>
            <a:r>
              <a:rPr lang="en-US" altLang="zh-CN" sz="2300">
                <a:latin typeface="华文中宋" panose="02010600040101010101" charset="-122"/>
                <a:ea typeface="华文中宋" panose="02010600040101010101" charset="-122"/>
                <a:cs typeface="华文中宋" panose="02010600040101010101" charset="-122"/>
              </a:rPr>
              <a:t>-K </a:t>
            </a:r>
            <a:r>
              <a:rPr lang="zh-CN" altLang="en-US" sz="2300">
                <a:latin typeface="华文中宋" panose="02010600040101010101" charset="-122"/>
                <a:ea typeface="华文中宋" panose="02010600040101010101" charset="-122"/>
                <a:cs typeface="华文中宋" panose="02010600040101010101" charset="-122"/>
              </a:rPr>
              <a:t>的创始人凯瑟琳</a:t>
            </a:r>
            <a:r>
              <a:rPr lang="en-US" altLang="zh-CN" sz="2300">
                <a:latin typeface="华文中宋" panose="02010600040101010101" charset="-122"/>
                <a:ea typeface="华文中宋" panose="02010600040101010101" charset="-122"/>
                <a:cs typeface="华文中宋" panose="02010600040101010101" charset="-122"/>
              </a:rPr>
              <a:t>·</a:t>
            </a:r>
            <a:r>
              <a:rPr lang="zh-CN" altLang="en-US" sz="2300">
                <a:latin typeface="华文中宋" panose="02010600040101010101" charset="-122"/>
                <a:ea typeface="华文中宋" panose="02010600040101010101" charset="-122"/>
                <a:cs typeface="华文中宋" panose="02010600040101010101" charset="-122"/>
              </a:rPr>
              <a:t>哈珀说道。</a:t>
            </a:r>
            <a:r>
              <a:rPr lang="en-US" altLang="zh-CN" sz="2300">
                <a:latin typeface="华文中宋" panose="02010600040101010101" charset="-122"/>
                <a:ea typeface="华文中宋" panose="02010600040101010101" charset="-122"/>
                <a:cs typeface="华文中宋" panose="02010600040101010101" charset="-122"/>
              </a:rPr>
              <a:t>“</a:t>
            </a:r>
            <a:r>
              <a:rPr lang="zh-CN" altLang="en-US" sz="2300">
                <a:latin typeface="华文中宋" panose="02010600040101010101" charset="-122"/>
                <a:ea typeface="华文中宋" panose="02010600040101010101" charset="-122"/>
                <a:cs typeface="华文中宋" panose="02010600040101010101" charset="-122"/>
              </a:rPr>
              <a:t>创造力是没有时间限制的。我们看到许多</a:t>
            </a:r>
            <a:r>
              <a:rPr lang="en-US" altLang="zh-CN" sz="2300">
                <a:latin typeface="华文中宋" panose="02010600040101010101" charset="-122"/>
                <a:ea typeface="华文中宋" panose="02010600040101010101" charset="-122"/>
                <a:cs typeface="华文中宋" panose="02010600040101010101" charset="-122"/>
              </a:rPr>
              <a:t> 60 </a:t>
            </a:r>
            <a:r>
              <a:rPr lang="zh-CN" altLang="en-US" sz="2300">
                <a:latin typeface="华文中宋" panose="02010600040101010101" charset="-122"/>
                <a:ea typeface="华文中宋" panose="02010600040101010101" charset="-122"/>
                <a:cs typeface="华文中宋" panose="02010600040101010101" charset="-122"/>
              </a:rPr>
              <a:t>多岁、</a:t>
            </a:r>
            <a:r>
              <a:rPr lang="en-US" altLang="zh-CN" sz="2300">
                <a:latin typeface="华文中宋" panose="02010600040101010101" charset="-122"/>
                <a:ea typeface="华文中宋" panose="02010600040101010101" charset="-122"/>
                <a:cs typeface="华文中宋" panose="02010600040101010101" charset="-122"/>
              </a:rPr>
              <a:t>70 </a:t>
            </a:r>
            <a:r>
              <a:rPr lang="zh-CN" altLang="en-US" sz="2300">
                <a:latin typeface="华文中宋" panose="02010600040101010101" charset="-122"/>
                <a:ea typeface="华文中宋" panose="02010600040101010101" charset="-122"/>
                <a:cs typeface="华文中宋" panose="02010600040101010101" charset="-122"/>
              </a:rPr>
              <a:t>多岁甚至更年长的人通过艺术发现新的才能和自信。</a:t>
            </a:r>
            <a:r>
              <a:rPr lang="en-US" altLang="zh-CN" sz="2300">
                <a:latin typeface="华文中宋" panose="02010600040101010101" charset="-122"/>
                <a:ea typeface="华文中宋" panose="02010600040101010101" charset="-122"/>
                <a:cs typeface="华文中宋" panose="02010600040101010101" charset="-122"/>
              </a:rPr>
              <a:t>”</a:t>
            </a:r>
            <a:endParaRPr lang="en-US" altLang="zh-CN" sz="2300">
              <a:latin typeface="华文中宋" panose="02010600040101010101" charset="-122"/>
              <a:ea typeface="华文中宋" panose="02010600040101010101" charset="-122"/>
              <a:cs typeface="华文中宋" panose="02010600040101010101" charset="-122"/>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01</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05</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6</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93345" y="428625"/>
            <a:ext cx="12082145" cy="6517640"/>
          </a:xfrm>
          <a:prstGeom prst="rect">
            <a:avLst/>
          </a:prstGeom>
          <a:ln w="12700">
            <a:miter lim="400000"/>
          </a:ln>
        </p:spPr>
        <p:txBody>
          <a:bodyPr wrap="square" lIns="45718" tIns="45718" rIns="45718" bIns="45718">
            <a:no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100">
                <a:latin typeface="Times New Roman" panose="02020603050405020304" charset="0"/>
                <a:cs typeface="Times New Roman" panose="02020603050405020304" charset="0"/>
              </a:rPr>
              <a:t>   </a:t>
            </a:r>
            <a:r>
              <a:rPr lang="en-US" altLang="zh-CN" sz="2300">
                <a:latin typeface="Times New Roman" panose="02020603050405020304" charset="0"/>
                <a:cs typeface="Times New Roman" panose="02020603050405020304" charset="0"/>
              </a:rPr>
              <a:t>  The head of the Saudi-backed government in Yemen has called for a summit aimed at resolving escalating _________ in the south. Its forces have been fighting those of a UAE-backed separatist group who’ve swept large swaths of the country in recent weeks.</a:t>
            </a:r>
            <a:endParaRPr lang="en-US" altLang="zh-CN" sz="23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300">
                <a:latin typeface="Times New Roman" panose="02020603050405020304" charset="0"/>
                <a:cs typeface="Times New Roman" panose="02020603050405020304" charset="0"/>
              </a:rPr>
              <a:t>     ______________ in Switzerland are focusing on materials used in a bar where a fire killed 40 people during New Year’s Eve _____________. Sparklers on top of champagne bottles appear to have lit the ceiling on fire.</a:t>
            </a:r>
            <a:endParaRPr lang="en-US" altLang="zh-CN" sz="23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300">
                <a:latin typeface="Times New Roman" panose="02020603050405020304" charset="0"/>
                <a:cs typeface="Times New Roman" panose="02020603050405020304" charset="0"/>
              </a:rPr>
              <a:t>     The UN Secretary General has called on Israel to reverse its ban on several aid groups working in Gaza and the __________ West Bank. Israel says the 37 organisations had failed to </a:t>
            </a:r>
            <a:r>
              <a:rPr lang="en-US" altLang="zh-CN" sz="2300">
                <a:solidFill>
                  <a:srgbClr val="0000FF"/>
                </a:solidFill>
                <a:latin typeface="Times New Roman" panose="02020603050405020304" charset="0"/>
                <a:ea typeface="+mn-ea"/>
                <a:cs typeface="Times New Roman" panose="02020603050405020304" charset="0"/>
              </a:rPr>
              <a:t>comply with</a:t>
            </a:r>
            <a:r>
              <a:rPr lang="en-US" altLang="zh-CN" sz="2300">
                <a:latin typeface="Times New Roman" panose="02020603050405020304" charset="0"/>
                <a:cs typeface="Times New Roman" panose="02020603050405020304" charset="0"/>
              </a:rPr>
              <a:t> the demand to provide _____________.</a:t>
            </a:r>
            <a:endParaRPr lang="en-US" altLang="zh-CN" sz="23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300">
                <a:latin typeface="Times New Roman" panose="02020603050405020304" charset="0"/>
                <a:cs typeface="Times New Roman" panose="02020603050405020304" charset="0"/>
              </a:rPr>
              <a:t>     Argentina has ________________ a bill which aims to encourage people to bank billions of dollars </a:t>
            </a:r>
            <a:r>
              <a:rPr lang="en-US" altLang="zh-CN" sz="2300">
                <a:solidFill>
                  <a:srgbClr val="0000FF"/>
                </a:solidFill>
                <a:latin typeface="Times New Roman" panose="02020603050405020304" charset="0"/>
                <a:ea typeface="+mn-ea"/>
                <a:cs typeface="Times New Roman" panose="02020603050405020304" charset="0"/>
              </a:rPr>
              <a:t>stash</a:t>
            </a:r>
            <a:r>
              <a:rPr lang="en-US" altLang="zh-CN" sz="2300">
                <a:latin typeface="Times New Roman" panose="02020603050405020304" charset="0"/>
                <a:cs typeface="Times New Roman" panose="02020603050405020304" charset="0"/>
              </a:rPr>
              <a:t>ed in their homes or in offshore accounts. The government estimates Argentinians are sitting on around 250 billion dollars.</a:t>
            </a:r>
            <a:endParaRPr lang="en-US" altLang="zh-CN" sz="23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300">
                <a:latin typeface="Times New Roman" panose="02020603050405020304" charset="0"/>
                <a:cs typeface="Times New Roman" panose="02020603050405020304" charset="0"/>
              </a:rPr>
              <a:t>     Police in Brazil are searching for more than 250 prisoners after they were let out during Christmas, but ________________. The majority of them are gang members linked to the Red Command group, which is _____________ the trafficking of drugs. Five are highly dangerous.</a:t>
            </a:r>
            <a:endParaRPr lang="en-US" altLang="zh-CN" sz="23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300">
                <a:latin typeface="Times New Roman" panose="02020603050405020304" charset="0"/>
                <a:cs typeface="Times New Roman" panose="02020603050405020304" charset="0"/>
              </a:rPr>
              <a:t>     The BBC has paid _______________ to an Israeli family who survived the October the 7th attacks for filming inside their home ____________________. It’s reported the organisation paid 37,000 dollars.</a:t>
            </a:r>
            <a:endParaRPr lang="en-US" altLang="zh-CN" sz="23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5" name="文本框 16"/>
          <p:cNvSpPr txBox="1"/>
          <p:nvPr/>
        </p:nvSpPr>
        <p:spPr>
          <a:xfrm>
            <a:off x="0" y="0"/>
            <a:ext cx="164465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pic>
        <p:nvPicPr>
          <p:cNvPr id="2" name="BBC.01.05.2026">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489690" y="6238875"/>
            <a:ext cx="619125" cy="619125"/>
          </a:xfrm>
          <a:prstGeom prst="rect">
            <a:avLst/>
          </a:prstGeom>
        </p:spPr>
      </p:pic>
      <p:sp>
        <p:nvSpPr>
          <p:cNvPr id="3" name="文本框 2"/>
          <p:cNvSpPr txBox="1"/>
          <p:nvPr/>
        </p:nvSpPr>
        <p:spPr>
          <a:xfrm>
            <a:off x="1426845" y="820420"/>
            <a:ext cx="198120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tensions </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4" name="文本框 13"/>
          <p:cNvSpPr txBox="1"/>
          <p:nvPr/>
        </p:nvSpPr>
        <p:spPr>
          <a:xfrm>
            <a:off x="3884295" y="1835150"/>
            <a:ext cx="1648460"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celebrations</a:t>
            </a:r>
            <a:endParaRPr lang="en-US" altLang="zh-CN" sz="2400" b="1">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2438400" y="3611880"/>
            <a:ext cx="259715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signed into law</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7" name="文本框 16"/>
          <p:cNvSpPr txBox="1"/>
          <p:nvPr/>
        </p:nvSpPr>
        <p:spPr>
          <a:xfrm>
            <a:off x="642620" y="4978400"/>
            <a:ext cx="278701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failed to return</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2900045" y="5688330"/>
            <a:ext cx="236664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compensation </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0" name="文本框 19"/>
          <p:cNvSpPr txBox="1"/>
          <p:nvPr/>
        </p:nvSpPr>
        <p:spPr>
          <a:xfrm>
            <a:off x="3686810" y="6057265"/>
            <a:ext cx="257746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without permission</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1" name="文本框 20"/>
          <p:cNvSpPr txBox="1"/>
          <p:nvPr/>
        </p:nvSpPr>
        <p:spPr>
          <a:xfrm>
            <a:off x="1426845" y="5332730"/>
            <a:ext cx="232092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engaged in</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2" name="文本框 21"/>
          <p:cNvSpPr txBox="1"/>
          <p:nvPr/>
        </p:nvSpPr>
        <p:spPr>
          <a:xfrm>
            <a:off x="2506345" y="3254375"/>
            <a:ext cx="211137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staff details</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23" name="文本框 22"/>
          <p:cNvSpPr txBox="1"/>
          <p:nvPr/>
        </p:nvSpPr>
        <p:spPr>
          <a:xfrm>
            <a:off x="1861820" y="2899410"/>
            <a:ext cx="149987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occupied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642620" y="1535430"/>
            <a:ext cx="241490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Investigators </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2"/>
                </p:tgtEl>
              </p:cMediaNode>
            </p:audio>
          </p:childTnLst>
        </p:cTn>
      </p:par>
    </p:tnLst>
    <p:bldLst>
      <p:bldP spid="3" grpId="0" bldLvl="0" animBg="1"/>
      <p:bldP spid="14" grpId="0" bldLvl="0" animBg="1"/>
      <p:bldP spid="16" grpId="0" bldLvl="0" animBg="1"/>
      <p:bldP spid="17" grpId="0" bldLvl="0" animBg="1"/>
      <p:bldP spid="18" grpId="0" bldLvl="0" animBg="1"/>
      <p:bldP spid="20" grpId="0" bldLvl="0" animBg="1"/>
      <p:bldP spid="21" grpId="0" bldLvl="0" animBg="1"/>
      <p:bldP spid="22" grpId="0" bldLvl="0" animBg="1"/>
      <p:bldP spid="23" grpId="0" bldLvl="0" animBg="1"/>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comply with</a:t>
            </a:r>
            <a:r>
              <a:rPr lang="en-US" altLang="zh-CN" sz="2800">
                <a:latin typeface="Times New Roman" panose="02020603050405020304" charset="0"/>
                <a:ea typeface="华文中宋" panose="02010600040101010101" charset="-122"/>
                <a:cs typeface="Times New Roman" panose="02020603050405020304" charset="0"/>
                <a:sym typeface="+mn-ea"/>
              </a:rPr>
              <a:t>: to act according to an order, set of rules, or request    </a:t>
            </a:r>
            <a:r>
              <a:rPr lang="zh-CN" altLang="en-US" sz="2800">
                <a:latin typeface="Times New Roman" panose="02020603050405020304" charset="0"/>
                <a:ea typeface="华文中宋" panose="02010600040101010101" charset="-122"/>
                <a:cs typeface="Times New Roman" panose="02020603050405020304" charset="0"/>
                <a:sym typeface="+mn-ea"/>
              </a:rPr>
              <a:t>遵从，服从，顺从（命令、规则或要求）</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company failed to comply with environmental regulations.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该公司未能遵守环境法规。</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stash</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to store or hide something, especially in a secret place </a:t>
            </a:r>
            <a:r>
              <a:rPr lang="zh-CN" altLang="en-US" sz="2800">
                <a:latin typeface="Times New Roman" panose="02020603050405020304" charset="0"/>
                <a:ea typeface="华文中宋" panose="02010600040101010101" charset="-122"/>
                <a:cs typeface="Times New Roman" panose="02020603050405020304" charset="0"/>
              </a:rPr>
              <a:t>贮藏，藏匿</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某物</a:t>
            </a:r>
            <a:r>
              <a:rPr lang="en-US" alt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She stashed her jewelry in a safety deposit box.</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她把珠宝藏在保险箱里。</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192405" y="3014345"/>
            <a:ext cx="691007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All citizens must comply with the law.</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305435" y="6055995"/>
            <a:ext cx="875728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He stashed the money under his mattress.</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456180" y="2522855"/>
            <a:ext cx="9491980" cy="521970"/>
          </a:xfrm>
          <a:prstGeom prst="rect">
            <a:avLst/>
          </a:prstGeom>
          <a:noFill/>
        </p:spPr>
        <p:txBody>
          <a:bodyPr wrap="square" rtlCol="0" anchor="t">
            <a:spAutoFit/>
          </a:bodyPr>
          <a:lstStyle/>
          <a:p>
            <a:r>
              <a:rPr lang="zh-CN" altLang="en-US" sz="2800">
                <a:ea typeface="华文中宋" panose="02010600040101010101" charset="-122"/>
              </a:rPr>
              <a:t>所有公民都必须遵守法律。</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220980" y="3468370"/>
            <a:ext cx="6947535" cy="444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320675" y="6510020"/>
            <a:ext cx="7801610" cy="158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46655" y="5609590"/>
            <a:ext cx="8297545" cy="521970"/>
          </a:xfrm>
          <a:prstGeom prst="rect">
            <a:avLst/>
          </a:prstGeom>
          <a:noFill/>
        </p:spPr>
        <p:txBody>
          <a:bodyPr wrap="square" rtlCol="0" anchor="t">
            <a:spAutoFit/>
          </a:bodyPr>
          <a:p>
            <a:r>
              <a:rPr lang="zh-CN" altLang="en-US" sz="2800">
                <a:ea typeface="华文中宋" panose="02010600040101010101" charset="-122"/>
              </a:rPr>
              <a:t>他把钱藏在床垫下面。</a:t>
            </a:r>
            <a:endParaRPr lang="zh-CN" altLang="en-US" sz="2800">
              <a:ea typeface="华文中宋" panose="02010600040101010101" charset="-122"/>
            </a:endParaRPr>
          </a:p>
        </p:txBody>
      </p:sp>
      <p:sp>
        <p:nvSpPr>
          <p:cNvPr id="5" name="文本框 1"/>
          <p:cNvSpPr txBox="1"/>
          <p:nvPr>
            <p:custDataLst>
              <p:tags r:id="rId7"/>
            </p:custDataLst>
          </p:nvPr>
        </p:nvSpPr>
        <p:spPr>
          <a:xfrm>
            <a:off x="135255" y="2530475"/>
            <a:ext cx="1985010" cy="460375"/>
          </a:xfrm>
          <a:prstGeom prst="rect">
            <a:avLst/>
          </a:prstGeom>
          <a:solidFill>
            <a:srgbClr val="0070C0"/>
          </a:solidFill>
        </p:spPr>
        <p:txBody>
          <a:bodyPr wrap="square" rtlCol="0">
            <a:spAutoFit/>
          </a:bodyPr>
          <a:lstStyle/>
          <a:p>
            <a:r>
              <a:rPr kumimoji="1" lang="en-US" altLang="zh-CN" sz="2400" b="1" dirty="0">
                <a:solidFill>
                  <a:schemeClr val="lt1"/>
                </a:solidFill>
                <a:latin typeface="Times New Roman" panose="02020603050405020304" charset="0"/>
                <a:cs typeface="Times New Roman" panose="02020603050405020304" charset="0"/>
              </a:rPr>
              <a:t>Translation</a:t>
            </a:r>
            <a:endParaRPr kumimoji="1" lang="en-US" altLang="zh-CN" sz="24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8"/>
            </p:custDataLst>
          </p:nvPr>
        </p:nvSpPr>
        <p:spPr>
          <a:xfrm>
            <a:off x="139065" y="5609590"/>
            <a:ext cx="2010410" cy="460375"/>
          </a:xfrm>
          <a:prstGeom prst="rect">
            <a:avLst/>
          </a:prstGeom>
          <a:solidFill>
            <a:srgbClr val="0070C0"/>
          </a:solidFill>
        </p:spPr>
        <p:txBody>
          <a:bodyPr wrap="square" rtlCol="0">
            <a:spAutoFit/>
          </a:bodyPr>
          <a:lstStyle/>
          <a:p>
            <a:r>
              <a:rPr kumimoji="1" lang="en-US" altLang="zh-CN" sz="2400" b="1" dirty="0">
                <a:solidFill>
                  <a:schemeClr val="lt1"/>
                </a:solidFill>
                <a:latin typeface="Times New Roman" panose="02020603050405020304" charset="0"/>
                <a:cs typeface="Times New Roman" panose="02020603050405020304" charset="0"/>
              </a:rPr>
              <a:t>Translation</a:t>
            </a:r>
            <a:endParaRPr kumimoji="1" lang="en-US" altLang="zh-CN" sz="24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9"/>
            </p:custDataLst>
          </p:nvPr>
        </p:nvSpPr>
        <p:spPr>
          <a:xfrm>
            <a:off x="0" y="0"/>
            <a:ext cx="201993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48602">
                                            <p:txEl>
                                              <p:pRg st="7" end="7"/>
                                            </p:txEl>
                                          </p:spTgt>
                                        </p:tgtEl>
                                        <p:attrNameLst>
                                          <p:attrName>style.visibility</p:attrName>
                                        </p:attrNameLst>
                                      </p:cBhvr>
                                      <p:to>
                                        <p:strVal val="visible"/>
                                      </p:to>
                                    </p:set>
                                    <p:animEffect transition="in" filter="wipe(down)">
                                      <p:cBhvr>
                                        <p:cTn id="34" dur="500"/>
                                        <p:tgtEl>
                                          <p:spTgt spid="1048602">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36855" y="620395"/>
            <a:ext cx="11751310" cy="194437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410845" y="675640"/>
            <a:ext cx="11502390" cy="1153160"/>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Investigators in Switzerland are focusing on materials used in a bar where a fire killed 40 people during New Year’s Eve celebrations. Sparklers on top of champagne bottles appear to have lit the ceiling on fire. </a:t>
            </a:r>
            <a:endParaRPr lang="en-US" altLang="zh-CN" sz="23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96240" y="1775460"/>
            <a:ext cx="11470640"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瑞士调查人员正集中关注一家酒吧所使用的材料，该酒吧在新年庆祝活动中发生火灾，造成</a:t>
            </a:r>
            <a:r>
              <a:rPr lang="en-US" altLang="zh-CN" sz="2100">
                <a:latin typeface="Times New Roman" panose="02020603050405020304" charset="0"/>
                <a:ea typeface="华文中宋" panose="02010600040101010101" charset="-122"/>
                <a:cs typeface="Times New Roman" panose="02020603050405020304" charset="0"/>
              </a:rPr>
              <a:t>40</a:t>
            </a:r>
            <a:r>
              <a:rPr lang="zh-CN" altLang="en-US" sz="2100">
                <a:latin typeface="Times New Roman" panose="02020603050405020304" charset="0"/>
                <a:ea typeface="华文中宋" panose="02010600040101010101" charset="-122"/>
                <a:cs typeface="Times New Roman" panose="02020603050405020304" charset="0"/>
              </a:rPr>
              <a:t>人死亡。香槟瓶上的烟花似乎点燃了天花板，引发火灾。</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220345" y="2783205"/>
            <a:ext cx="11751310" cy="191897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84810" y="2807970"/>
            <a:ext cx="11603355" cy="1153160"/>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Argentina has signed into law a bill which aims to encourage people to bank billions of dollars stashed in their homes or in offshore accounts. The government estimates Argentinians are sitting on around 250 billion dollars. </a:t>
            </a:r>
            <a:endParaRPr lang="en-US" altLang="zh-CN" sz="23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401320" y="3916680"/>
            <a:ext cx="11494135" cy="768350"/>
          </a:xfrm>
          <a:prstGeom prst="rect">
            <a:avLst/>
          </a:prstGeom>
          <a:noFill/>
        </p:spPr>
        <p:txBody>
          <a:bodyPr wrap="square" rtlCol="0">
            <a:no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阿根廷已签署一项法案，旨在鼓励民众将藏在家中或离岸账户中的数十亿美元存入银行。政府估计阿根廷民众持有的此类资金约</a:t>
            </a:r>
            <a:r>
              <a:rPr lang="en-US" altLang="zh-CN" sz="2100">
                <a:latin typeface="Times New Roman" panose="02020603050405020304" charset="0"/>
                <a:ea typeface="华文中宋" panose="02010600040101010101" charset="-122"/>
                <a:cs typeface="Times New Roman" panose="02020603050405020304" charset="0"/>
              </a:rPr>
              <a:t>2500</a:t>
            </a:r>
            <a:r>
              <a:rPr lang="zh-CN" altLang="en-US" sz="2100">
                <a:latin typeface="Times New Roman" panose="02020603050405020304" charset="0"/>
                <a:ea typeface="华文中宋" panose="02010600040101010101" charset="-122"/>
                <a:cs typeface="Times New Roman" panose="02020603050405020304" charset="0"/>
              </a:rPr>
              <a:t>亿美元。</a:t>
            </a:r>
            <a:endParaRPr lang="zh-CN" altLang="en-US" sz="2100">
              <a:latin typeface="Times New Roman" panose="02020603050405020304" charset="0"/>
              <a:ea typeface="华文中宋" panose="02010600040101010101" charset="-122"/>
              <a:cs typeface="Times New Roman" panose="02020603050405020304" charset="0"/>
            </a:endParaRPr>
          </a:p>
          <a:p>
            <a:pPr algn="l">
              <a:buClrTx/>
              <a:buSzTx/>
              <a:buFontTx/>
            </a:pPr>
            <a:endParaRPr lang="en-US" altLang="zh-CN" sz="2100">
              <a:latin typeface="Times New Roman" panose="02020603050405020304" charset="0"/>
              <a:ea typeface="华文中宋" panose="02010600040101010101" charset="-122"/>
              <a:cs typeface="Times New Roman" panose="02020603050405020304" charset="0"/>
            </a:endParaRPr>
          </a:p>
          <a:p>
            <a:pPr algn="l">
              <a:buClrTx/>
              <a:buSzTx/>
              <a:buFontTx/>
            </a:pPr>
            <a:endParaRPr lang="en-US" altLang="zh-CN"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3" name="圆角矩形 2"/>
          <p:cNvSpPr/>
          <p:nvPr>
            <p:custDataLst>
              <p:tags r:id="rId8"/>
            </p:custDataLst>
          </p:nvPr>
        </p:nvSpPr>
        <p:spPr>
          <a:xfrm>
            <a:off x="188595" y="4968875"/>
            <a:ext cx="11809730" cy="174498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文本框 3"/>
          <p:cNvSpPr txBox="1"/>
          <p:nvPr>
            <p:custDataLst>
              <p:tags r:id="rId9"/>
            </p:custDataLst>
          </p:nvPr>
        </p:nvSpPr>
        <p:spPr>
          <a:xfrm>
            <a:off x="326390" y="5045075"/>
            <a:ext cx="11603355" cy="837565"/>
          </a:xfrm>
          <a:prstGeom prst="rect">
            <a:avLst/>
          </a:prstGeom>
          <a:noFill/>
        </p:spPr>
        <p:txBody>
          <a:bodyPr wrap="square">
            <a:noAutofit/>
          </a:bodyPr>
          <a:lstStyle/>
          <a:p>
            <a:pPr algn="l"/>
            <a:r>
              <a:rPr lang="en-US" altLang="zh-CN" sz="2300">
                <a:latin typeface="Times New Roman" panose="02020603050405020304" charset="0"/>
                <a:cs typeface="Times New Roman" panose="02020603050405020304" charset="0"/>
                <a:sym typeface="+mn-ea"/>
              </a:rPr>
              <a:t>The BBC has paid compensation to an Israeli family who survived the October the 7th attacks for filming inside their home without permission. It’s reported the organisation paid 37,000 dollars. </a:t>
            </a:r>
            <a:endParaRPr lang="en-US" altLang="zh-CN" sz="2300">
              <a:latin typeface="Times New Roman" panose="02020603050405020304" charset="0"/>
              <a:cs typeface="Times New Roman" panose="02020603050405020304" charset="0"/>
              <a:sym typeface="+mn-ea"/>
            </a:endParaRPr>
          </a:p>
        </p:txBody>
      </p:sp>
      <p:sp>
        <p:nvSpPr>
          <p:cNvPr id="8" name="文本框 7"/>
          <p:cNvSpPr txBox="1"/>
          <p:nvPr>
            <p:custDataLst>
              <p:tags r:id="rId10"/>
            </p:custDataLst>
          </p:nvPr>
        </p:nvSpPr>
        <p:spPr>
          <a:xfrm>
            <a:off x="307340" y="5835015"/>
            <a:ext cx="11604625" cy="768350"/>
          </a:xfrm>
          <a:prstGeom prst="rect">
            <a:avLst/>
          </a:prstGeom>
          <a:noFill/>
        </p:spPr>
        <p:txBody>
          <a:bodyPr wrap="square" rtlCol="0">
            <a:no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英国广播公司因未经允许在以色列一户幸存于</a:t>
            </a:r>
            <a:r>
              <a:rPr lang="en-US" altLang="zh-CN" sz="2100">
                <a:latin typeface="Times New Roman" panose="02020603050405020304" charset="0"/>
                <a:ea typeface="华文中宋" panose="02010600040101010101" charset="-122"/>
                <a:cs typeface="Times New Roman" panose="02020603050405020304" charset="0"/>
              </a:rPr>
              <a:t>10</a:t>
            </a:r>
            <a:r>
              <a:rPr lang="zh-CN" altLang="en-US" sz="2100">
                <a:latin typeface="Times New Roman" panose="02020603050405020304" charset="0"/>
                <a:ea typeface="华文中宋" panose="02010600040101010101" charset="-122"/>
                <a:cs typeface="Times New Roman" panose="02020603050405020304" charset="0"/>
              </a:rPr>
              <a:t>月</a:t>
            </a:r>
            <a:r>
              <a:rPr lang="en-US" altLang="zh-CN" sz="2100">
                <a:latin typeface="Times New Roman" panose="02020603050405020304" charset="0"/>
                <a:ea typeface="华文中宋" panose="02010600040101010101" charset="-122"/>
                <a:cs typeface="Times New Roman" panose="02020603050405020304" charset="0"/>
              </a:rPr>
              <a:t>7</a:t>
            </a:r>
            <a:r>
              <a:rPr lang="zh-CN" altLang="en-US" sz="2100">
                <a:latin typeface="Times New Roman" panose="02020603050405020304" charset="0"/>
                <a:ea typeface="华文中宋" panose="02010600040101010101" charset="-122"/>
                <a:cs typeface="Times New Roman" panose="02020603050405020304" charset="0"/>
              </a:rPr>
              <a:t>日袭击的家庭中拍摄而支付赔偿。据报道，该机构支付了</a:t>
            </a:r>
            <a:r>
              <a:rPr lang="en-US" altLang="zh-CN" sz="2100">
                <a:latin typeface="Times New Roman" panose="02020603050405020304" charset="0"/>
                <a:ea typeface="华文中宋" panose="02010600040101010101" charset="-122"/>
                <a:cs typeface="Times New Roman" panose="02020603050405020304" charset="0"/>
              </a:rPr>
              <a:t>3.7</a:t>
            </a:r>
            <a:r>
              <a:rPr lang="zh-CN" altLang="en-US" sz="2100">
                <a:latin typeface="Times New Roman" panose="02020603050405020304" charset="0"/>
                <a:ea typeface="华文中宋" panose="02010600040101010101" charset="-122"/>
                <a:cs typeface="Times New Roman" panose="02020603050405020304" charset="0"/>
              </a:rPr>
              <a:t>万美元。</a:t>
            </a:r>
            <a:endParaRPr lang="zh-CN" altLang="en-US" sz="2100">
              <a:latin typeface="Times New Roman" panose="02020603050405020304" charset="0"/>
              <a:ea typeface="华文中宋" panose="02010600040101010101" charset="-122"/>
              <a:cs typeface="Times New Roman" panose="02020603050405020304" charset="0"/>
            </a:endParaRPr>
          </a:p>
          <a:p>
            <a:pPr algn="l">
              <a:buClrTx/>
              <a:buSzTx/>
              <a:buFontTx/>
            </a:pPr>
            <a:endParaRPr lang="en-US" altLang="zh-CN" sz="2100">
              <a:latin typeface="Times New Roman" panose="02020603050405020304" charset="0"/>
              <a:ea typeface="华文中宋" panose="02010600040101010101" charset="-122"/>
              <a:cs typeface="Times New Roman" panose="02020603050405020304" charset="0"/>
            </a:endParaRPr>
          </a:p>
          <a:p>
            <a:pPr algn="l">
              <a:buClrTx/>
              <a:buSzTx/>
              <a:buFontTx/>
            </a:pPr>
            <a:endParaRPr lang="en-US" altLang="zh-CN" sz="2100">
              <a:latin typeface="Times New Roman" panose="02020603050405020304" charset="0"/>
              <a:ea typeface="华文中宋" panose="02010600040101010101" charset="-122"/>
              <a:cs typeface="Times New Roman" panose="02020603050405020304" charset="0"/>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1.Tesla loses crown to China’s BYD</a:t>
            </a:r>
            <a:endParaRPr lang="en-US" altLang="zh-CN" sz="30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特斯拉痛失销冠宝座，比亚迪成为全球销冠</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2320925" y="1183005"/>
            <a:ext cx="3517265" cy="2997835"/>
          </a:xfrm>
          <a:prstGeom prst="rect">
            <a:avLst/>
          </a:prstGeom>
          <a:noFill/>
          <a:ln>
            <a:noFill/>
          </a:ln>
        </p:spPr>
      </p:pic>
      <p:pic>
        <p:nvPicPr>
          <p:cNvPr id="3" name="图片 2"/>
          <p:cNvPicPr>
            <a:picLocks noChangeAspect="1"/>
          </p:cNvPicPr>
          <p:nvPr/>
        </p:nvPicPr>
        <p:blipFill>
          <a:blip r:embed="rId2"/>
          <a:stretch>
            <a:fillRect/>
          </a:stretch>
        </p:blipFill>
        <p:spPr>
          <a:xfrm>
            <a:off x="6017895" y="3046095"/>
            <a:ext cx="3384550" cy="267208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2860" y="387985"/>
            <a:ext cx="12029440" cy="6470015"/>
          </a:xfrm>
          <a:prstGeom prst="rect">
            <a:avLst/>
          </a:prstGeom>
          <a:noFill/>
        </p:spPr>
        <p:txBody>
          <a:bodyPr wrap="square" rtlCol="0" anchor="t">
            <a:noAutofit/>
          </a:bodyPr>
          <a:p>
            <a:pPr indent="0" algn="just" fontAlgn="auto">
              <a:lnSpc>
                <a:spcPts val="2520"/>
              </a:lnSpc>
            </a:pPr>
            <a:r>
              <a:rPr lang="en-US" sz="1600">
                <a:latin typeface="Times New Roman" panose="02020603050405020304" charset="0"/>
                <a:cs typeface="Times New Roman" panose="02020603050405020304" charset="0"/>
              </a:rPr>
              <a:t>  </a:t>
            </a:r>
            <a:r>
              <a:rPr 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Tesla has lost its crown as the biggest electric-car maker ____ China’s BYD after 2025 recorded a second consecutive year of declining sales. </a:t>
            </a:r>
            <a:endParaRPr lang="en-US" altLang="zh-CN" sz="2000">
              <a:latin typeface="Times New Roman" panose="02020603050405020304" charset="0"/>
              <a:cs typeface="Times New Roman" panose="02020603050405020304" charset="0"/>
            </a:endParaRPr>
          </a:p>
          <a:p>
            <a:pPr indent="0" algn="just" fontAlgn="auto">
              <a:lnSpc>
                <a:spcPts val="2520"/>
              </a:lnSpc>
            </a:pPr>
            <a:r>
              <a:rPr lang="en-US" altLang="zh-CN" sz="2000">
                <a:latin typeface="Times New Roman" panose="02020603050405020304" charset="0"/>
                <a:cs typeface="Times New Roman" panose="02020603050405020304" charset="0"/>
              </a:rPr>
              <a:t>     Elon Musk’s group said yesterday that it delivered 1.64mn fully-electric vehicles last year, ___ 9 per cent fall from the 1.79mn shipped in 2024, amid fierce competition and the cancellation of US tax credits for EV purchases.</a:t>
            </a:r>
            <a:endParaRPr lang="en-US" altLang="zh-CN" sz="2000">
              <a:latin typeface="Times New Roman" panose="02020603050405020304" charset="0"/>
              <a:cs typeface="Times New Roman" panose="02020603050405020304" charset="0"/>
            </a:endParaRPr>
          </a:p>
          <a:p>
            <a:pPr indent="0" algn="just" fontAlgn="auto">
              <a:lnSpc>
                <a:spcPts val="2520"/>
              </a:lnSpc>
            </a:pPr>
            <a:r>
              <a:rPr lang="en-US" altLang="zh-CN" sz="2000">
                <a:latin typeface="Times New Roman" panose="02020603050405020304" charset="0"/>
                <a:cs typeface="Times New Roman" panose="02020603050405020304" charset="0"/>
              </a:rPr>
              <a:t>     BYD said this week that it had it sold 2.26mn pure EVs in 2025, up 28 per cent from a year earlier after __________ (expand) in Europe and elsewhere overseas. </a:t>
            </a:r>
            <a:endParaRPr lang="en-US" altLang="zh-CN" sz="2000">
              <a:latin typeface="Times New Roman" panose="02020603050405020304" charset="0"/>
              <a:cs typeface="Times New Roman" panose="02020603050405020304" charset="0"/>
            </a:endParaRPr>
          </a:p>
          <a:p>
            <a:pPr indent="0" algn="just" fontAlgn="auto">
              <a:lnSpc>
                <a:spcPts val="2520"/>
              </a:lnSpc>
            </a:pPr>
            <a:r>
              <a:rPr lang="en-US" altLang="zh-CN" sz="2000">
                <a:latin typeface="Times New Roman" panose="02020603050405020304" charset="0"/>
                <a:cs typeface="Times New Roman" panose="02020603050405020304" charset="0"/>
              </a:rPr>
              <a:t>     “BYD has </a:t>
            </a:r>
            <a:r>
              <a:rPr lang="en-US" altLang="zh-CN" sz="2000">
                <a:solidFill>
                  <a:srgbClr val="0000FF"/>
                </a:solidFill>
                <a:latin typeface="Times New Roman" panose="02020603050405020304" charset="0"/>
                <a:cs typeface="Times New Roman" panose="02020603050405020304" charset="0"/>
              </a:rPr>
              <a:t>cemented</a:t>
            </a:r>
            <a:r>
              <a:rPr lang="en-US" altLang="zh-CN" sz="2000">
                <a:latin typeface="Times New Roman" panose="02020603050405020304" charset="0"/>
                <a:cs typeface="Times New Roman" panose="02020603050405020304" charset="0"/>
              </a:rPr>
              <a:t> its place _________ (global),” said Tu Le, founder of consultancy Sino Auto Insights, adding that Chinese innovation in the mass market for electric vehicles was making it hard for Tesla and others___________  (compete). </a:t>
            </a:r>
            <a:endParaRPr lang="en-US" altLang="zh-CN" sz="2000">
              <a:latin typeface="Times New Roman" panose="02020603050405020304" charset="0"/>
              <a:cs typeface="Times New Roman" panose="02020603050405020304" charset="0"/>
            </a:endParaRPr>
          </a:p>
          <a:p>
            <a:pPr indent="0" algn="just" fontAlgn="auto">
              <a:lnSpc>
                <a:spcPts val="2520"/>
              </a:lnSpc>
            </a:pPr>
            <a:r>
              <a:rPr lang="en-US" altLang="zh-CN" sz="2000">
                <a:latin typeface="Times New Roman" panose="02020603050405020304" charset="0"/>
                <a:cs typeface="Times New Roman" panose="02020603050405020304" charset="0"/>
              </a:rPr>
              <a:t>     “BYD, along with the rest of Chinese EV Inc, has raised the stakes so high _____  it’s made it very difficult to design a vehicle that would be able to take significant share from them.”</a:t>
            </a:r>
            <a:endParaRPr lang="en-US" altLang="zh-CN" sz="2000">
              <a:latin typeface="Times New Roman" panose="02020603050405020304" charset="0"/>
              <a:cs typeface="Times New Roman" panose="02020603050405020304" charset="0"/>
            </a:endParaRPr>
          </a:p>
          <a:p>
            <a:pPr indent="0" algn="just" fontAlgn="auto">
              <a:lnSpc>
                <a:spcPts val="2520"/>
              </a:lnSpc>
            </a:pPr>
            <a:r>
              <a:rPr lang="en-US" altLang="zh-CN" sz="2000">
                <a:latin typeface="Times New Roman" panose="02020603050405020304" charset="0"/>
                <a:cs typeface="Times New Roman" panose="02020603050405020304" charset="0"/>
              </a:rPr>
              <a:t>     Tesla increased sales every year between 2011 and 2023 but yesterday’s figures represent its second </a:t>
            </a:r>
            <a:r>
              <a:rPr lang="en-US" altLang="zh-CN" sz="2000">
                <a:solidFill>
                  <a:srgbClr val="0000FF"/>
                </a:solidFill>
                <a:latin typeface="Times New Roman" panose="02020603050405020304" charset="0"/>
                <a:cs typeface="Times New Roman" panose="02020603050405020304" charset="0"/>
              </a:rPr>
              <a:t>consecutive</a:t>
            </a:r>
            <a:r>
              <a:rPr lang="en-US" altLang="zh-CN" sz="2000">
                <a:latin typeface="Times New Roman" panose="02020603050405020304" charset="0"/>
                <a:cs typeface="Times New Roman" panose="02020603050405020304" charset="0"/>
              </a:rPr>
              <a:t> annual drop. The company _________________ (squeeze) by the ending of tax credits and a consumer backlash over Musk’s political activities, despite his falling-out with US President Donald Trump.</a:t>
            </a:r>
            <a:endParaRPr lang="en-US" altLang="zh-CN" sz="2000">
              <a:latin typeface="Times New Roman" panose="02020603050405020304" charset="0"/>
              <a:cs typeface="Times New Roman" panose="02020603050405020304" charset="0"/>
            </a:endParaRPr>
          </a:p>
          <a:p>
            <a:pPr indent="0" algn="just" fontAlgn="auto">
              <a:lnSpc>
                <a:spcPts val="2520"/>
              </a:lnSpc>
            </a:pPr>
            <a:r>
              <a:rPr lang="en-US" altLang="zh-CN" sz="2000">
                <a:latin typeface="Times New Roman" panose="02020603050405020304" charset="0"/>
                <a:cs typeface="Times New Roman" panose="02020603050405020304" charset="0"/>
              </a:rPr>
              <a:t>     While Tesla’s traditional automotive business has declined, Musk has made a _________ (strategy) pivot towards autonomous driving, AI and robotics. “Tesla doesn’t even seem to want to compete [on pure EVs],” said Le. “If they did, they’d be on the cusp of __________ (launch) new models.”</a:t>
            </a:r>
            <a:endParaRPr lang="en-US" altLang="zh-CN" sz="2000">
              <a:latin typeface="Times New Roman" panose="02020603050405020304" charset="0"/>
              <a:cs typeface="Times New Roman" panose="02020603050405020304" charset="0"/>
            </a:endParaRPr>
          </a:p>
          <a:p>
            <a:pPr indent="0" algn="just" fontAlgn="auto">
              <a:lnSpc>
                <a:spcPts val="2520"/>
              </a:lnSpc>
            </a:pPr>
            <a:r>
              <a:rPr lang="en-US" altLang="zh-CN" sz="2000">
                <a:latin typeface="Times New Roman" panose="02020603050405020304" charset="0"/>
                <a:cs typeface="Times New Roman" panose="02020603050405020304" charset="0"/>
              </a:rPr>
              <a:t>     The group’s shares ____ (hit) a record closing high of $489.88 in mid-December on the back of hopes for its self-driving robo -taxis. They ended 2025 at just under $450 and had fallen 1.6 per cent by yesterday afternoon, giving Tesla a market capitalisation of about $1.4tn.</a:t>
            </a:r>
            <a:endParaRPr lang="en-US" altLang="zh-CN" sz="2000">
              <a:latin typeface="Times New Roman" panose="02020603050405020304" charset="0"/>
              <a:cs typeface="Times New Roman" panose="02020603050405020304" charset="0"/>
            </a:endParaRPr>
          </a:p>
          <a:p>
            <a:pPr indent="0" algn="just" fontAlgn="auto">
              <a:lnSpc>
                <a:spcPts val="2220"/>
              </a:lnSpc>
            </a:pPr>
            <a:endParaRPr sz="16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8461375"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sym typeface="+mn-ea"/>
              </a:rPr>
              <a:t>FT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January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3, 2026 P1</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6702425" y="418465"/>
            <a:ext cx="1030605"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to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0083800" y="1066165"/>
            <a:ext cx="110109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76530" y="2011680"/>
            <a:ext cx="114998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expansion</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3725545" y="2319020"/>
            <a:ext cx="1754505" cy="3517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globally</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792480" y="2962910"/>
            <a:ext cx="1758315" cy="4781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to competes</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8256270" y="3306445"/>
            <a:ext cx="1123950" cy="2984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that</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3056255" y="4278630"/>
            <a:ext cx="2489200"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has been squeezed</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3976370" y="5546725"/>
            <a:ext cx="1112520"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launching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9062085" y="4916805"/>
            <a:ext cx="10820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strategic </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2434590" y="5869940"/>
            <a:ext cx="455930" cy="6280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hit</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is a key reason for Tesla’s decline in EV sales in 2025?</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The company shifted its focus entirely to robotics and AI.</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Chinese EV makers raised innovation levels in the mass market.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US tax credits for EV purchases were terminated.</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Elon Musk’s political disputes with the US president intensified.</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648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idea conveyed by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Tesla’s market value remains high despite its declining EV sales.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BYD’s global expansion has challenged Tesla’s dominance in the EV industry.</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Elon Musk’s political activities have negatively affected Tesla’s brand image.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Innovation in autonomous driving may determine the car future.</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0550" y="2390140"/>
            <a:ext cx="478155" cy="318135"/>
          </a:xfrm>
          <a:prstGeom prst="rect">
            <a:avLst/>
          </a:prstGeom>
        </p:spPr>
      </p:pic>
      <p:pic>
        <p:nvPicPr>
          <p:cNvPr id="8" name="图片 7"/>
          <p:cNvPicPr>
            <a:picLocks noChangeAspect="1"/>
          </p:cNvPicPr>
          <p:nvPr/>
        </p:nvPicPr>
        <p:blipFill>
          <a:blip r:embed="rId3"/>
          <a:stretch>
            <a:fillRect/>
          </a:stretch>
        </p:blipFill>
        <p:spPr>
          <a:xfrm>
            <a:off x="1860550" y="517080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2098655" cy="536067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cement</a:t>
            </a:r>
            <a:r>
              <a:rPr lang="en-US" altLang="zh-CN" sz="2800">
                <a:latin typeface="Times New Roman" panose="02020603050405020304" charset="0"/>
                <a:ea typeface="华文中宋" panose="02010600040101010101" charset="-122"/>
                <a:cs typeface="Times New Roman" panose="02020603050405020304" charset="0"/>
                <a:sym typeface="+mn-ea"/>
              </a:rPr>
              <a:t>: to make a relationship, an agreement, etc. stronger </a:t>
            </a:r>
            <a:r>
              <a:rPr lang="zh-CN" altLang="en-US" sz="2800">
                <a:latin typeface="Times New Roman" panose="02020603050405020304" charset="0"/>
                <a:ea typeface="华文中宋" panose="02010600040101010101" charset="-122"/>
                <a:cs typeface="Times New Roman" panose="02020603050405020304" charset="0"/>
                <a:sym typeface="+mn-ea"/>
              </a:rPr>
              <a:t>加强，巩固（关系等）</a:t>
            </a:r>
            <a:r>
              <a:rPr lang="en-US" sz="2800">
                <a:latin typeface="Times New Roman" panose="02020603050405020304" charset="0"/>
                <a:ea typeface="华文中宋" panose="02010600040101010101" charset="-122"/>
                <a:cs typeface="Times New Roman" panose="02020603050405020304" charset="0"/>
                <a:sym typeface="+mn-ea"/>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President's visit was intended to cement the alliance between the two countries.</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总统的访问是为了加强两国的联盟</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consecutive</a:t>
            </a:r>
            <a:r>
              <a:rPr lang="en-US" altLang="zh-CN" sz="2800">
                <a:latin typeface="Times New Roman" panose="02020603050405020304" charset="0"/>
                <a:ea typeface="华文中宋" panose="02010600040101010101" charset="-122"/>
                <a:cs typeface="Times New Roman" panose="02020603050405020304" charset="0"/>
              </a:rPr>
              <a:t>: following one after another in a series, without interruption  </a:t>
            </a:r>
            <a:r>
              <a:rPr lang="zh-CN" altLang="en-US" sz="2800">
                <a:latin typeface="Times New Roman" panose="02020603050405020304" charset="0"/>
                <a:ea typeface="华文中宋" panose="02010600040101010101" charset="-122"/>
                <a:cs typeface="Times New Roman" panose="02020603050405020304" charset="0"/>
                <a:sym typeface="+mn-ea"/>
              </a:rPr>
              <a:t>连续不断的</a:t>
            </a:r>
            <a:r>
              <a:rPr lang="en-US" altLang="zh-CN" sz="2800">
                <a:latin typeface="Times New Roman" panose="02020603050405020304" charset="0"/>
                <a:ea typeface="华文中宋" panose="02010600040101010101" charset="-122"/>
                <a:cs typeface="Times New Roman" panose="02020603050405020304" charset="0"/>
              </a:rPr>
              <a:t>                         </a:t>
            </a:r>
            <a:r>
              <a:rPr lang="en-US"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He is beginning his fourth consecutive term of office.</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他开始了第四届任期</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388620" y="3124200"/>
            <a:ext cx="1053020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Nothing cements a friendship between countries so much as trade.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320675" y="6263640"/>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She was absent for nine consecutive days </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221865" y="2689225"/>
            <a:ext cx="8273415" cy="521970"/>
          </a:xfrm>
          <a:prstGeom prst="rect">
            <a:avLst/>
          </a:prstGeom>
          <a:noFill/>
        </p:spPr>
        <p:txBody>
          <a:bodyPr wrap="square" rtlCol="0" anchor="t">
            <a:spAutoFit/>
          </a:bodyPr>
          <a:lstStyle/>
          <a:p>
            <a:r>
              <a:rPr lang="zh-CN" altLang="en-US" sz="2800">
                <a:ea typeface="华文中宋" panose="02010600040101010101" charset="-122"/>
              </a:rPr>
              <a:t>没有任何东西能比贸易更能巩固国家间的友谊了。</a:t>
            </a:r>
            <a:endParaRPr lang="zh-CN" altLang="en-US" sz="2800">
              <a:ea typeface="华文中宋" panose="02010600040101010101" charset="-122"/>
            </a:endParaRPr>
          </a:p>
        </p:txBody>
      </p:sp>
      <p:cxnSp>
        <p:nvCxnSpPr>
          <p:cNvPr id="3145728" name="直接连接符 8"/>
          <p:cNvCxnSpPr/>
          <p:nvPr/>
        </p:nvCxnSpPr>
        <p:spPr>
          <a:xfrm flipV="1">
            <a:off x="320675" y="3554730"/>
            <a:ext cx="9728200" cy="6159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388620" y="6743700"/>
            <a:ext cx="6541770" cy="6794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332355" y="5741670"/>
            <a:ext cx="8297545" cy="521970"/>
          </a:xfrm>
          <a:prstGeom prst="rect">
            <a:avLst/>
          </a:prstGeom>
          <a:noFill/>
        </p:spPr>
        <p:txBody>
          <a:bodyPr wrap="square" rtlCol="0" anchor="t">
            <a:spAutoFit/>
          </a:bodyPr>
          <a:p>
            <a:r>
              <a:rPr lang="zh-CN" altLang="en-US" sz="2800">
                <a:ea typeface="华文中宋" panose="02010600040101010101" charset="-122"/>
              </a:rPr>
              <a:t>她一连缺席了九天。</a:t>
            </a:r>
            <a:endParaRPr lang="zh-CN" altLang="en-US" sz="2800">
              <a:ea typeface="华文中宋" panose="02010600040101010101" charset="-122"/>
            </a:endParaRPr>
          </a:p>
        </p:txBody>
      </p:sp>
      <p:sp>
        <p:nvSpPr>
          <p:cNvPr id="2" name="文本框 1"/>
          <p:cNvSpPr txBox="1"/>
          <p:nvPr>
            <p:custDataLst>
              <p:tags r:id="rId1"/>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2"/>
            </p:custDataLst>
          </p:nvPr>
        </p:nvSpPr>
        <p:spPr>
          <a:xfrm>
            <a:off x="93345" y="268922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3"/>
            </p:custDataLst>
          </p:nvPr>
        </p:nvSpPr>
        <p:spPr>
          <a:xfrm>
            <a:off x="93345" y="574167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45729"/>
                                        </p:tgtEl>
                                        <p:attrNameLst>
                                          <p:attrName>style.visibility</p:attrName>
                                        </p:attrNameLst>
                                      </p:cBhvr>
                                      <p:to>
                                        <p:strVal val="visible"/>
                                      </p:to>
                                    </p:set>
                                    <p:animEffect transition="in" filter="wipe(down)">
                                      <p:cBhvr>
                                        <p:cTn id="28" dur="500"/>
                                        <p:tgtEl>
                                          <p:spTgt spid="314572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48607"/>
                                        </p:tgtEl>
                                        <p:attrNameLst>
                                          <p:attrName>style.visibility</p:attrName>
                                        </p:attrNameLst>
                                      </p:cBhvr>
                                      <p:to>
                                        <p:strVal val="visible"/>
                                      </p:to>
                                    </p:set>
                                    <p:animEffect transition="in" filter="blinds(horizontal)">
                                      <p:cBhvr>
                                        <p:cTn id="39"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59385" y="726440"/>
            <a:ext cx="11828780" cy="229044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49656" y="772160"/>
            <a:ext cx="11578371"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“BYD has cemented its place globally,” said Tu Le, founder of consultancy Sino Auto Insights, adding that Chinese innovation in the mass market for electric vehicles was making it hard for Tesla and others to compete. </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49230" y="2046003"/>
            <a:ext cx="11546411" cy="829945"/>
          </a:xfrm>
          <a:prstGeom prst="rect">
            <a:avLst/>
          </a:prstGeom>
          <a:noFill/>
        </p:spPr>
        <p:txBody>
          <a:bodyPr wrap="square" rtlCol="0">
            <a:sp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咨询公司</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中汽洞察</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的创始人图乐表示：</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比亚迪已在全球市场站稳了脚跟。</a:t>
            </a:r>
            <a:r>
              <a:rPr lang="en-US" altLang="zh-CN" sz="2400">
                <a:latin typeface="华文中宋" panose="02010600040101010101" charset="-122"/>
                <a:ea typeface="华文中宋" panose="02010600040101010101" charset="-122"/>
                <a:cs typeface="华文中宋" panose="02010600040101010101" charset="-122"/>
              </a:rPr>
              <a:t>”</a:t>
            </a:r>
            <a:r>
              <a:rPr lang="zh-CN" altLang="en-US" sz="2400">
                <a:latin typeface="华文中宋" panose="02010600040101010101" charset="-122"/>
                <a:ea typeface="华文中宋" panose="02010600040101010101" charset="-122"/>
                <a:cs typeface="华文中宋" panose="02010600040101010101" charset="-122"/>
              </a:rPr>
              <a:t>他还指出，中国在电动汽车大众市场的创新成果使得特斯拉等企业难以与之抗衡。</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5" name="圆角矩形 4"/>
          <p:cNvSpPr/>
          <p:nvPr>
            <p:custDataLst>
              <p:tags r:id="rId4"/>
            </p:custDataLst>
          </p:nvPr>
        </p:nvSpPr>
        <p:spPr>
          <a:xfrm>
            <a:off x="167640" y="3348990"/>
            <a:ext cx="11828780" cy="302006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16865" y="3348990"/>
            <a:ext cx="11578590" cy="2162175"/>
          </a:xfrm>
          <a:prstGeom prst="rect">
            <a:avLst/>
          </a:prstGeom>
          <a:noFill/>
        </p:spPr>
        <p:txBody>
          <a:bodyPr wrap="square">
            <a:noAutofit/>
          </a:bodyPr>
          <a:lstStyle/>
          <a:p>
            <a:pPr algn="just"/>
            <a:r>
              <a:rPr lang="en-US" altLang="zh-CN" sz="2600">
                <a:latin typeface="Times New Roman" panose="02020603050405020304" charset="0"/>
                <a:cs typeface="Times New Roman" panose="02020603050405020304" charset="0"/>
                <a:sym typeface="+mn-ea"/>
              </a:rPr>
              <a:t>Tesla increased sales every year between 2011 and 2023 but yesterday’s figures represent its second consecutive annual drop. The company has been squeezed by the ending of tax credits and a consumer backlash over Musk’s political activities, despite his falling-out with US President Donald Trump.</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16865" y="5055235"/>
            <a:ext cx="11513820" cy="117665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从</a:t>
            </a:r>
            <a:r>
              <a:rPr lang="en-US" altLang="zh-CN" sz="2400">
                <a:latin typeface="Times New Roman" panose="02020603050405020304" charset="0"/>
                <a:ea typeface="华文中宋" panose="02010600040101010101" charset="-122"/>
                <a:cs typeface="Times New Roman" panose="02020603050405020304" charset="0"/>
              </a:rPr>
              <a:t> 2011 </a:t>
            </a:r>
            <a:r>
              <a:rPr lang="zh-CN" altLang="en-US" sz="2400">
                <a:latin typeface="Times New Roman" panose="02020603050405020304" charset="0"/>
                <a:ea typeface="华文中宋" panose="02010600040101010101" charset="-122"/>
                <a:cs typeface="Times New Roman" panose="02020603050405020304" charset="0"/>
              </a:rPr>
              <a:t>年到</a:t>
            </a:r>
            <a:r>
              <a:rPr lang="en-US" altLang="zh-CN" sz="2400">
                <a:latin typeface="Times New Roman" panose="02020603050405020304" charset="0"/>
                <a:ea typeface="华文中宋" panose="02010600040101010101" charset="-122"/>
                <a:cs typeface="Times New Roman" panose="02020603050405020304" charset="0"/>
              </a:rPr>
              <a:t> 2023 </a:t>
            </a:r>
            <a:r>
              <a:rPr lang="zh-CN" altLang="en-US" sz="2400">
                <a:latin typeface="Times New Roman" panose="02020603050405020304" charset="0"/>
                <a:ea typeface="华文中宋" panose="02010600040101010101" charset="-122"/>
                <a:cs typeface="Times New Roman" panose="02020603050405020304" charset="0"/>
              </a:rPr>
              <a:t>年，特斯拉的销量每年都在增长，但昨日公布的数据表明其销售额已连续第二年出现下滑。尽管马斯克与美国总统唐纳德</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特朗普关系紧张，但该公司仍受到税收抵免政策终止以及消费者对马斯克政治行为的不满等因素的影响。</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270" y="252095"/>
            <a:ext cx="12190730" cy="983615"/>
          </a:xfrm>
          <a:prstGeom prst="rect">
            <a:avLst/>
          </a:prstGeom>
          <a:noFill/>
        </p:spPr>
        <p:txBody>
          <a:bodyPr wrap="square" rtlCol="0" anchor="t">
            <a:spAutoFit/>
          </a:bodyPr>
          <a:p>
            <a:pPr algn="ctr"/>
            <a:r>
              <a:rPr lang="en-US" altLang="zh-CN" sz="2800" b="1">
                <a:latin typeface="Times New Roman" panose="02020603050405020304" charset="0"/>
                <a:cs typeface="Times New Roman" panose="02020603050405020304" charset="0"/>
              </a:rPr>
              <a:t>2.New analysis of bone fossils indicates that human ancestor walked upright </a:t>
            </a:r>
            <a:endParaRPr lang="en-US" altLang="zh-CN" sz="28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科学家发现早期人类祖先直立行走的新证据</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3814445" y="1747520"/>
            <a:ext cx="4563110" cy="44316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9050" y="485140"/>
            <a:ext cx="12029440" cy="6580505"/>
          </a:xfrm>
          <a:prstGeom prst="rect">
            <a:avLst/>
          </a:prstGeom>
          <a:noFill/>
        </p:spPr>
        <p:txBody>
          <a:bodyPr wrap="square" rtlCol="0" anchor="t">
            <a:spAutoFit/>
          </a:bodyPr>
          <a:p>
            <a:pPr indent="0" algn="just" fontAlgn="auto">
              <a:lnSpc>
                <a:spcPts val="2200"/>
              </a:lnSpc>
            </a:pPr>
            <a:r>
              <a:rPr lang="en-US" altLang="zh-CN" sz="2200">
                <a:latin typeface="Times New Roman" panose="02020603050405020304" charset="0"/>
                <a:cs typeface="Times New Roman" panose="02020603050405020304" charset="0"/>
              </a:rPr>
              <a:t>     More than two decades ago, scientists digging in Central Africa unearthed the 7-million-year-old remains of ______ may be one of the earliest known human ancestors.</a:t>
            </a:r>
            <a:endParaRPr lang="en-US" altLang="zh-CN" sz="2200">
              <a:latin typeface="Times New Roman" panose="02020603050405020304" charset="0"/>
              <a:cs typeface="Times New Roman" panose="02020603050405020304" charset="0"/>
            </a:endParaRPr>
          </a:p>
          <a:p>
            <a:pPr indent="0" algn="just" fontAlgn="auto">
              <a:lnSpc>
                <a:spcPts val="2200"/>
              </a:lnSpc>
            </a:pPr>
            <a:r>
              <a:rPr lang="en-US" altLang="zh-CN" sz="2200">
                <a:latin typeface="Times New Roman" panose="02020603050405020304" charset="0"/>
                <a:cs typeface="Times New Roman" panose="02020603050405020304" charset="0"/>
              </a:rPr>
              <a:t>     Only a few fossils _____________ (recover) from the desert in northern Chad: a skull, a leg bone, a couple of arm bones. Ever since the discovery, scientists _______________(try) to put together those puzzle pieces to answer a question that gets to the heart of what it means to be human.</a:t>
            </a:r>
            <a:endParaRPr lang="en-US" altLang="zh-CN" sz="2200">
              <a:latin typeface="Times New Roman" panose="02020603050405020304" charset="0"/>
              <a:cs typeface="Times New Roman" panose="02020603050405020304" charset="0"/>
            </a:endParaRPr>
          </a:p>
          <a:p>
            <a:pPr indent="0" algn="just" fontAlgn="auto">
              <a:lnSpc>
                <a:spcPts val="2200"/>
              </a:lnSpc>
            </a:pPr>
            <a:r>
              <a:rPr lang="en-US" altLang="zh-CN" sz="2200">
                <a:latin typeface="Times New Roman" panose="02020603050405020304" charset="0"/>
                <a:cs typeface="Times New Roman" panose="02020603050405020304" charset="0"/>
              </a:rPr>
              <a:t>     Did this ancient ape-man,dubbed Sahelanthropus tchadensis, mostly stride on two feet, like modern humans do? Or did the creature _________ (primary) crawl on all fours, like most of the animal kingdom?</a:t>
            </a:r>
            <a:endParaRPr lang="en-US" altLang="zh-CN" sz="2200">
              <a:latin typeface="Times New Roman" panose="02020603050405020304" charset="0"/>
              <a:cs typeface="Times New Roman" panose="02020603050405020304" charset="0"/>
            </a:endParaRPr>
          </a:p>
          <a:p>
            <a:pPr indent="0" algn="just" fontAlgn="auto">
              <a:lnSpc>
                <a:spcPts val="2200"/>
              </a:lnSpc>
            </a:pPr>
            <a:r>
              <a:rPr lang="en-US" altLang="zh-CN" sz="2200">
                <a:latin typeface="Times New Roman" panose="02020603050405020304" charset="0"/>
                <a:cs typeface="Times New Roman" panose="02020603050405020304" charset="0"/>
              </a:rPr>
              <a:t>     A new analysis of these </a:t>
            </a:r>
            <a:r>
              <a:rPr lang="en-US" altLang="zh-CN" sz="2000">
                <a:solidFill>
                  <a:srgbClr val="0000FF"/>
                </a:solidFill>
                <a:latin typeface="Times New Roman" panose="02020603050405020304" charset="0"/>
                <a:cs typeface="Times New Roman" panose="02020603050405020304" charset="0"/>
              </a:rPr>
              <a:t>primordial</a:t>
            </a:r>
            <a:r>
              <a:rPr lang="en-US" altLang="zh-CN" sz="2200">
                <a:latin typeface="Times New Roman" panose="02020603050405020304" charset="0"/>
                <a:cs typeface="Times New Roman" panose="02020603050405020304" charset="0"/>
              </a:rPr>
              <a:t> ______ (bone) offers evidence that Sahelanthropus was our first known ancestor to regularly walk on two feet, a sign that bipedalism evolved early in our lineage and </a:t>
            </a:r>
            <a:r>
              <a:rPr lang="en-US" altLang="zh-CN" sz="2200">
                <a:solidFill>
                  <a:srgbClr val="0000FF"/>
                </a:solidFill>
                <a:latin typeface="Times New Roman" panose="02020603050405020304" charset="0"/>
                <a:cs typeface="Times New Roman" panose="02020603050405020304" charset="0"/>
              </a:rPr>
              <a:t>constitutes</a:t>
            </a:r>
            <a:r>
              <a:rPr lang="en-US" altLang="zh-CN" sz="2200">
                <a:latin typeface="Times New Roman" panose="02020603050405020304" charset="0"/>
                <a:cs typeface="Times New Roman" panose="02020603050405020304" charset="0"/>
              </a:rPr>
              <a:t> an evolutionary hallmark of our kind. The interpretation, if it holds, would push back the date at which early hominids stood tall by about a million years.</a:t>
            </a:r>
            <a:endParaRPr lang="en-US" altLang="zh-CN" sz="2200">
              <a:latin typeface="Times New Roman" panose="02020603050405020304" charset="0"/>
              <a:cs typeface="Times New Roman" panose="02020603050405020304" charset="0"/>
            </a:endParaRPr>
          </a:p>
          <a:p>
            <a:pPr indent="0" algn="just" fontAlgn="auto">
              <a:lnSpc>
                <a:spcPts val="2200"/>
              </a:lnSpc>
            </a:pPr>
            <a:r>
              <a:rPr lang="en-US" altLang="zh-CN" sz="2200">
                <a:latin typeface="Times New Roman" panose="02020603050405020304" charset="0"/>
                <a:cs typeface="Times New Roman" panose="02020603050405020304" charset="0"/>
              </a:rPr>
              <a:t>     But the new study is unlikely _______ (settle) the long-simmering debate over whether Sahelanthropus walked on two or four feet. And it underscores just how little scientists still know about human evolution, with only a handful of fossilized bones of early hominids ever unearthed after decades of digging.</a:t>
            </a:r>
            <a:endParaRPr lang="en-US" altLang="zh-CN" sz="2200">
              <a:latin typeface="Times New Roman" panose="02020603050405020304" charset="0"/>
              <a:cs typeface="Times New Roman" panose="02020603050405020304" charset="0"/>
            </a:endParaRPr>
          </a:p>
          <a:p>
            <a:pPr indent="0" algn="just" fontAlgn="auto">
              <a:lnSpc>
                <a:spcPts val="2200"/>
              </a:lnSpc>
            </a:pPr>
            <a:r>
              <a:rPr lang="en-US" altLang="zh-CN" sz="2200">
                <a:latin typeface="Times New Roman" panose="02020603050405020304" charset="0"/>
                <a:cs typeface="Times New Roman" panose="02020603050405020304" charset="0"/>
              </a:rPr>
              <a:t>     “I’m fairly convinced _____this thing was a biped,” said Scott  Williams, a New York University evolutionary morphologist who led the new study, __________ (publish) in Science Advances on Friday. But, he added, “I’d be foolish to think that it would settle it.”</a:t>
            </a:r>
            <a:endParaRPr lang="en-US" altLang="zh-CN" sz="2200">
              <a:latin typeface="Times New Roman" panose="02020603050405020304" charset="0"/>
              <a:cs typeface="Times New Roman" panose="02020603050405020304" charset="0"/>
            </a:endParaRPr>
          </a:p>
          <a:p>
            <a:pPr indent="0" algn="just" fontAlgn="auto">
              <a:lnSpc>
                <a:spcPts val="2200"/>
              </a:lnSpc>
            </a:pPr>
            <a:r>
              <a:rPr lang="en-US" altLang="zh-CN" sz="2200">
                <a:latin typeface="Times New Roman" panose="02020603050405020304" charset="0"/>
                <a:cs typeface="Times New Roman" panose="02020603050405020304" charset="0"/>
              </a:rPr>
              <a:t>     For ____  latest study, researchers performed a detailed analysis of the limb bones. In the femur, they found a natural twisting, similar to that in humans, which points the feet forward and aids in walking. The team also found a bump in the leg bone — again, similar to our own — where the femur is attached ___  the butt muscles, which is key for standing and running.</a:t>
            </a:r>
            <a:endParaRPr lang="en-US" altLang="zh-CN" sz="2200">
              <a:latin typeface="Times New Roman" panose="02020603050405020304" charset="0"/>
              <a:cs typeface="Times New Roman" panose="02020603050405020304" charset="0"/>
            </a:endParaRPr>
          </a:p>
          <a:p>
            <a:pPr indent="0" algn="just" fontAlgn="auto">
              <a:lnSpc>
                <a:spcPts val="2200"/>
              </a:lnSpc>
            </a:pPr>
            <a:r>
              <a:rPr lang="en-US" altLang="zh-CN" sz="2200">
                <a:latin typeface="Times New Roman" panose="02020603050405020304" charset="0"/>
                <a:cs typeface="Times New Roman" panose="02020603050405020304" charset="0"/>
              </a:rPr>
              <a:t>.</a:t>
            </a:r>
            <a:endParaRPr sz="22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The Washington Post  </a:t>
            </a:r>
            <a:r>
              <a:rPr lang="en-US" sz="2400" b="1">
                <a:solidFill>
                  <a:srgbClr val="ED7D31"/>
                </a:solidFill>
                <a:latin typeface="微软雅黑" panose="020B0503020204020204" charset="-122"/>
                <a:ea typeface="微软雅黑" panose="020B0503020204020204" charset="-122"/>
                <a:cs typeface="微软雅黑" panose="020B0503020204020204" charset="-122"/>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January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3, 2026 A5)</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469390" y="743585"/>
            <a:ext cx="2561590"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what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2627630" y="1036955"/>
            <a:ext cx="331851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were recovered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6849110" y="1291590"/>
            <a:ext cx="2492375" cy="389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have been trying</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3777615" y="2110740"/>
            <a:ext cx="1395730"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primarily</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4554855" y="2432685"/>
            <a:ext cx="1195705"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bones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4491990" y="3569335"/>
            <a:ext cx="989330" cy="412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to settle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3100070" y="4656455"/>
            <a:ext cx="151638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 that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970280" y="5523865"/>
            <a:ext cx="133858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the</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5946140" y="4937760"/>
            <a:ext cx="1455420"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published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11611610" y="6118225"/>
            <a:ext cx="970915" cy="3257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to  </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67.8,&quot;left&quot;:12.533514891644517,&quot;top&quot;:49.45,&quot;width&quot;:947.4664851083555}"/>
</p:tagLst>
</file>

<file path=ppt/tags/tag100.xml><?xml version="1.0" encoding="utf-8"?>
<p:tagLst xmlns:p="http://schemas.openxmlformats.org/presentationml/2006/main">
  <p:tag name="KSO_WM_DIAGRAM_VIRTUALLY_FRAME" val="{&quot;height&quot;:479.8,&quot;left&quot;:14.85,&quot;top&quot;:48.85,&quot;width&quot;:929.9}"/>
</p:tagLst>
</file>

<file path=ppt/tags/tag101.xml><?xml version="1.0" encoding="utf-8"?>
<p:tagLst xmlns:p="http://schemas.openxmlformats.org/presentationml/2006/main">
  <p:tag name="KSO_WM_DIAGRAM_VIRTUALLY_FRAME" val="{&quot;height&quot;:479.8,&quot;left&quot;:14.85,&quot;top&quot;:48.85,&quot;width&quot;:929.9}"/>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DIAGRAM_VIRTUALLY_FRAME" val="{&quot;height&quot;:479.8,&quot;left&quot;:14.85,&quot;top&quot;:48.85,&quot;width&quot;:929.9}"/>
</p:tagLst>
</file>

<file path=ppt/tags/tag104.xml><?xml version="1.0" encoding="utf-8"?>
<p:tagLst xmlns:p="http://schemas.openxmlformats.org/presentationml/2006/main">
  <p:tag name="KSO_WM_DIAGRAM_VIRTUALLY_FRAME" val="{&quot;height&quot;:479.8,&quot;left&quot;:14.85,&quot;top&quot;:48.85,&quot;width&quot;:929.9}"/>
</p:tagLst>
</file>

<file path=ppt/tags/tag105.xml><?xml version="1.0" encoding="utf-8"?>
<p:tagLst xmlns:p="http://schemas.openxmlformats.org/presentationml/2006/main">
  <p:tag name="KSO_WM_DIAGRAM_VIRTUALLY_FRAME" val="{&quot;height&quot;:479.8,&quot;left&quot;:14.85,&quot;top&quot;:48.85,&quot;width&quot;:929.9}"/>
</p:tagLst>
</file>

<file path=ppt/tags/tag106.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DIAGRAM_VIRTUALLY_FRAME" val="{&quot;height&quot;:467.8,&quot;left&quot;:12.533514891644517,&quot;top&quot;:49.45,&quot;width&quot;:947.4664851083555}"/>
</p:tagLst>
</file>

<file path=ppt/tags/tag12.xml><?xml version="1.0" encoding="utf-8"?>
<p:tagLst xmlns:p="http://schemas.openxmlformats.org/presentationml/2006/main">
  <p:tag name="KSO_WM_DIAGRAM_VIRTUALLY_FRAME" val="{&quot;height&quot;:467.8,&quot;left&quot;:12.533514891644517,&quot;top&quot;:49.45,&quot;width&quot;:947.4664851083555}"/>
</p:tagLst>
</file>

<file path=ppt/tags/tag13.xml><?xml version="1.0" encoding="utf-8"?>
<p:tagLst xmlns:p="http://schemas.openxmlformats.org/presentationml/2006/main">
  <p:tag name="KSO_WM_DIAGRAM_VIRTUALLY_FRAME" val="{&quot;height&quot;:467.8,&quot;left&quot;:12.533514891644517,&quot;top&quot;:49.45,&quot;width&quot;:947.4664851083555}"/>
</p:tagLst>
</file>

<file path=ppt/tags/tag14.xml><?xml version="1.0" encoding="utf-8"?>
<p:tagLst xmlns:p="http://schemas.openxmlformats.org/presentationml/2006/main">
  <p:tag name="KSO_WM_DIAGRAM_VIRTUALLY_FRAME" val="{&quot;height&quot;:467.8,&quot;left&quot;:12.533514891644517,&quot;top&quot;:49.45,&quot;width&quot;:947.4664851083555}"/>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485.85,&quot;left&quot;:37.85,&quot;top&quot;:45.25,&quot;width&quot;:781.9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485.85,&quot;left&quot;:37.85,&quot;top&quot;:45.25,&quot;width&quot;:781.95}"/>
</p:tagLst>
</file>

<file path=ppt/tags/tag21.xml><?xml version="1.0" encoding="utf-8"?>
<p:tagLst xmlns:p="http://schemas.openxmlformats.org/presentationml/2006/main">
  <p:tag name="KSO_WM_DIAGRAM_VIRTUALLY_FRAME" val="{&quot;height&quot;:410.65,&quot;left&quot;:10.95,&quot;top&quot;:152.5,&quot;width&quot;:908.55}"/>
</p:tagLst>
</file>

<file path=ppt/tags/tag22.xml><?xml version="1.0" encoding="utf-8"?>
<p:tagLst xmlns:p="http://schemas.openxmlformats.org/presentationml/2006/main">
  <p:tag name="KSO_WM_DIAGRAM_VIRTUALLY_FRAME" val="{&quot;height&quot;:410.65,&quot;left&quot;:10.95,&quot;top&quot;:152.5,&quot;width&quot;:908.55}"/>
</p:tagLst>
</file>

<file path=ppt/tags/tag23.xml><?xml version="1.0" encoding="utf-8"?>
<p:tagLst xmlns:p="http://schemas.openxmlformats.org/presentationml/2006/main">
  <p:tag name="KSO_WM_DIAGRAM_VIRTUALLY_FRAME" val="{&quot;height&quot;:410.65,&quot;left&quot;:10.95,&quot;top&quot;:152.5,&quot;width&quot;:908.55}"/>
</p:tagLst>
</file>

<file path=ppt/tags/tag24.xml><?xml version="1.0" encoding="utf-8"?>
<p:tagLst xmlns:p="http://schemas.openxmlformats.org/presentationml/2006/main">
  <p:tag name="KSO_WM_DIAGRAM_VIRTUALLY_FRAME" val="{&quot;height&quot;:410.65,&quot;left&quot;:10.95,&quot;top&quot;:152.5,&quot;width&quot;:908.55}"/>
</p:tagLst>
</file>

<file path=ppt/tags/tag25.xml><?xml version="1.0" encoding="utf-8"?>
<p:tagLst xmlns:p="http://schemas.openxmlformats.org/presentationml/2006/main">
  <p:tag name="KSO_WM_DIAGRAM_VIRTUALLY_FRAME" val="{&quot;height&quot;:401.35,&quot;left&quot;:10.95,&quot;top&quot;:152.5,&quot;width&quot;:837.35}"/>
</p:tagLst>
</file>

<file path=ppt/tags/tag26.xml><?xml version="1.0" encoding="utf-8"?>
<p:tagLst xmlns:p="http://schemas.openxmlformats.org/presentationml/2006/main">
  <p:tag name="KSO_WM_DIAGRAM_VIRTUALLY_FRAME" val="{&quot;height&quot;:410.65,&quot;left&quot;:10.95,&quot;top&quot;:152.5,&quot;width&quot;:908.55}"/>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 name="KSO_WM_DIAGRAM_VIRTUALLY_FRAME" val="{&quot;height&quot;:410.65,&quot;left&quot;:10.95,&quot;top&quot;:152.5,&quot;width&quot;:908.55}"/>
</p:tagLst>
</file>

<file path=ppt/tags/tag29.xml><?xml version="1.0" encoding="utf-8"?>
<p:tagLst xmlns:p="http://schemas.openxmlformats.org/presentationml/2006/main">
  <p:tag name="KSO_WM_BEAUTIFY_FLAG" val=""/>
  <p:tag name="KSO_WM_DIAGRAM_VIRTUALLY_FRAME" val="{&quot;height&quot;:410.65,&quot;left&quot;:10.95,&quot;top&quot;:152.5,&quot;width&quot;:908.5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DIAGRAM_VIRTUALLY_FRAME" val="{&quot;height&quot;:495.35,&quot;left&quot;:11.45,&quot;top&quot;:49.5,&quot;width&quot;:933.25}"/>
</p:tagLst>
</file>

<file path=ppt/tags/tag32.xml><?xml version="1.0" encoding="utf-8"?>
<p:tagLst xmlns:p="http://schemas.openxmlformats.org/presentationml/2006/main">
  <p:tag name="KSO_WM_DIAGRAM_VIRTUALLY_FRAME" val="{&quot;height&quot;:495.35,&quot;left&quot;:11.45,&quot;top&quot;:49.5,&quot;width&quot;:933.25}"/>
</p:tagLst>
</file>

<file path=ppt/tags/tag33.xml><?xml version="1.0" encoding="utf-8"?>
<p:tagLst xmlns:p="http://schemas.openxmlformats.org/presentationml/2006/main">
  <p:tag name="KSO_WM_DIAGRAM_VIRTUALLY_FRAME" val="{&quot;height&quot;:495.35,&quot;left&quot;:11.45,&quot;top&quot;:49.5,&quot;width&quot;:933.25}"/>
</p:tagLst>
</file>

<file path=ppt/tags/tag34.xml><?xml version="1.0" encoding="utf-8"?>
<p:tagLst xmlns:p="http://schemas.openxmlformats.org/presentationml/2006/main">
  <p:tag name="KSO_WM_DIAGRAM_VIRTUALLY_FRAME" val="{&quot;height&quot;:495.35,&quot;left&quot;:11.45,&quot;top&quot;:49.5,&quot;width&quot;:933.25}"/>
</p:tagLst>
</file>

<file path=ppt/tags/tag35.xml><?xml version="1.0" encoding="utf-8"?>
<p:tagLst xmlns:p="http://schemas.openxmlformats.org/presentationml/2006/main">
  <p:tag name="KSO_WM_DIAGRAM_VIRTUALLY_FRAME" val="{&quot;height&quot;:495.35,&quot;left&quot;:11.45,&quot;top&quot;:49.5,&quot;width&quot;:933.25}"/>
</p:tagLst>
</file>

<file path=ppt/tags/tag36.xml><?xml version="1.0" encoding="utf-8"?>
<p:tagLst xmlns:p="http://schemas.openxmlformats.org/presentationml/2006/main">
  <p:tag name="KSO_WM_DIAGRAM_VIRTUALLY_FRAME" val="{&quot;height&quot;:495.35,&quot;left&quot;:11.45,&quot;top&quot;:49.5,&quot;width&quot;:933.25}"/>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DIAGRAM_VIRTUALLY_FRAME" val="{&quot;height&quot;:379.8,&quot;left&quot;:14.6,&quot;top&quot;:172.1,&quot;width&quot;:899.4}"/>
</p:tagLst>
</file>

<file path=ppt/tags/tag42.xml><?xml version="1.0" encoding="utf-8"?>
<p:tagLst xmlns:p="http://schemas.openxmlformats.org/presentationml/2006/main">
  <p:tag name="KSO_WM_DIAGRAM_VIRTUALLY_FRAME" val="{&quot;height&quot;:379.8,&quot;left&quot;:14.6,&quot;top&quot;:172.1,&quot;width&quot;:899.4}"/>
</p:tagLst>
</file>

<file path=ppt/tags/tag43.xml><?xml version="1.0" encoding="utf-8"?>
<p:tagLst xmlns:p="http://schemas.openxmlformats.org/presentationml/2006/main">
  <p:tag name="KSO_WM_DIAGRAM_VIRTUALLY_FRAME" val="{&quot;height&quot;:379.8,&quot;left&quot;:14.6,&quot;top&quot;:172.1,&quot;width&quot;:899.4}"/>
</p:tagLst>
</file>

<file path=ppt/tags/tag44.xml><?xml version="1.0" encoding="utf-8"?>
<p:tagLst xmlns:p="http://schemas.openxmlformats.org/presentationml/2006/main">
  <p:tag name="KSO_WM_DIAGRAM_VIRTUALLY_FRAME" val="{&quot;height&quot;:379.8,&quot;left&quot;:14.6,&quot;top&quot;:172.1,&quot;width&quot;:899.4}"/>
</p:tagLst>
</file>

<file path=ppt/tags/tag45.xml><?xml version="1.0" encoding="utf-8"?>
<p:tagLst xmlns:p="http://schemas.openxmlformats.org/presentationml/2006/main">
  <p:tag name="KSO_WM_DIAGRAM_VIRTUALLY_FRAME" val="{&quot;height&quot;:379.8,&quot;left&quot;:14.6,&quot;top&quot;:172.1,&quot;width&quot;:899.4}"/>
</p:tagLst>
</file>

<file path=ppt/tags/tag46.xml><?xml version="1.0" encoding="utf-8"?>
<p:tagLst xmlns:p="http://schemas.openxmlformats.org/presentationml/2006/main">
  <p:tag name="KSO_WM_DIAGRAM_VIRTUALLY_FRAME" val="{&quot;height&quot;:379.8,&quot;left&quot;:14.6,&quot;top&quot;:172.5,&quot;width&quot;:899.4}"/>
</p:tagLst>
</file>

<file path=ppt/tags/tag47.xml><?xml version="1.0" encoding="utf-8"?>
<p:tagLst xmlns:p="http://schemas.openxmlformats.org/presentationml/2006/main">
  <p:tag name="KSO_WM_DIAGRAM_VIRTUALLY_FRAME" val="{&quot;height&quot;:379.8,&quot;left&quot;:14.6,&quot;top&quot;:172.1,&quot;width&quot;:899.4}"/>
</p:tagLst>
</file>

<file path=ppt/tags/tag48.xml><?xml version="1.0" encoding="utf-8"?>
<p:tagLst xmlns:p="http://schemas.openxmlformats.org/presentationml/2006/main">
  <p:tag name="KSO_WM_BEAUTIFY_FLAG" val=""/>
  <p:tag name="KSO_WM_DIAGRAM_VIRTUALLY_FRAME" val="{&quot;height&quot;:379.8,&quot;left&quot;:14.6,&quot;top&quot;:172.1,&quot;width&quot;:899.4}"/>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61.2,&quot;left&quot;:18.6,&quot;top&quot;:61.25,&quot;width&quot;:925.8}"/>
</p:tagLst>
</file>

<file path=ppt/tags/tag51.xml><?xml version="1.0" encoding="utf-8"?>
<p:tagLst xmlns:p="http://schemas.openxmlformats.org/presentationml/2006/main">
  <p:tag name="KSO_WM_DIAGRAM_VIRTUALLY_FRAME" val="{&quot;height&quot;:461.2,&quot;left&quot;:18.6,&quot;top&quot;:61.25,&quot;width&quot;:925.8}"/>
</p:tagLst>
</file>

<file path=ppt/tags/tag52.xml><?xml version="1.0" encoding="utf-8"?>
<p:tagLst xmlns:p="http://schemas.openxmlformats.org/presentationml/2006/main">
  <p:tag name="KSO_WM_DIAGRAM_VIRTUALLY_FRAME" val="{&quot;height&quot;:461.2,&quot;left&quot;:18.6,&quot;top&quot;:61.25,&quot;width&quot;:925.8}"/>
</p:tagLst>
</file>

<file path=ppt/tags/tag53.xml><?xml version="1.0" encoding="utf-8"?>
<p:tagLst xmlns:p="http://schemas.openxmlformats.org/presentationml/2006/main">
  <p:tag name="KSO_WM_DIAGRAM_VIRTUALLY_FRAME" val="{&quot;height&quot;:461.2,&quot;left&quot;:18.6,&quot;top&quot;:61.25,&quot;width&quot;:925.8}"/>
</p:tagLst>
</file>

<file path=ppt/tags/tag54.xml><?xml version="1.0" encoding="utf-8"?>
<p:tagLst xmlns:p="http://schemas.openxmlformats.org/presentationml/2006/main">
  <p:tag name="KSO_WM_DIAGRAM_VIRTUALLY_FRAME" val="{&quot;height&quot;:461.2,&quot;left&quot;:18.6,&quot;top&quot;:61.25,&quot;width&quot;:925.8}"/>
</p:tagLst>
</file>

<file path=ppt/tags/tag55.xml><?xml version="1.0" encoding="utf-8"?>
<p:tagLst xmlns:p="http://schemas.openxmlformats.org/presentationml/2006/main">
  <p:tag name="KSO_WM_DIAGRAM_VIRTUALLY_FRAME" val="{&quot;height&quot;:461.2,&quot;left&quot;:18.6,&quot;top&quot;:61.25,&quot;width&quot;:925.8}"/>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DIAGRAM_VIRTUALLY_FRAME" val="{&quot;height&quot;:632,&quot;left&quot;:33.2,&quot;top&quot;:-31.75,&quot;width&quot;:867.8}"/>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632,&quot;left&quot;:33.2,&quot;top&quot;:-31.75,&quot;width&quot;:867.8}"/>
</p:tagLst>
</file>

<file path=ppt/tags/tag61.xml><?xml version="1.0" encoding="utf-8"?>
<p:tagLst xmlns:p="http://schemas.openxmlformats.org/presentationml/2006/main">
  <p:tag name="KSO_WM_DIAGRAM_VIRTUALLY_FRAME" val="{&quot;height&quot;:632,&quot;left&quot;:33.2,&quot;top&quot;:-31.75,&quot;width&quot;:867.8}"/>
</p:tagLst>
</file>

<file path=ppt/tags/tag62.xml><?xml version="1.0" encoding="utf-8"?>
<p:tagLst xmlns:p="http://schemas.openxmlformats.org/presentationml/2006/main">
  <p:tag name="KSO_WM_DIAGRAM_VIRTUALLY_FRAME" val="{&quot;height&quot;:632,&quot;left&quot;:33.2,&quot;top&quot;:-31.75,&quot;width&quot;:867.8}"/>
</p:tagLst>
</file>

<file path=ppt/tags/tag63.xml><?xml version="1.0" encoding="utf-8"?>
<p:tagLst xmlns:p="http://schemas.openxmlformats.org/presentationml/2006/main">
  <p:tag name="KSO_WM_DIAGRAM_VIRTUALLY_FRAME" val="{&quot;height&quot;:632,&quot;left&quot;:33.2,&quot;top&quot;:-31.75,&quot;width&quot;:867.8}"/>
</p:tagLst>
</file>

<file path=ppt/tags/tag64.xml><?xml version="1.0" encoding="utf-8"?>
<p:tagLst xmlns:p="http://schemas.openxmlformats.org/presentationml/2006/main">
  <p:tag name="KSO_WM_DIAGRAM_VIRTUALLY_FRAME" val="{&quot;height&quot;:632,&quot;left&quot;:33.2,&quot;top&quot;:-31.75,&quot;width&quot;:867.8}"/>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DIAGRAM_VIRTUALLY_FRAME" val="{&quot;height&quot;:632,&quot;left&quot;:33.2,&quot;top&quot;:-31.75,&quot;width&quot;:867.8}"/>
</p:tagLst>
</file>

<file path=ppt/tags/tag67.xml><?xml version="1.0" encoding="utf-8"?>
<p:tagLst xmlns:p="http://schemas.openxmlformats.org/presentationml/2006/main">
  <p:tag name="KSO_WM_DIAGRAM_VIRTUALLY_FRAME" val="{&quot;height&quot;:485.85,&quot;left&quot;:37.85,&quot;top&quot;:45.25,&quot;width&quot;:781.95}"/>
</p:tagLst>
</file>

<file path=ppt/tags/tag68.xml><?xml version="1.0" encoding="utf-8"?>
<p:tagLst xmlns:p="http://schemas.openxmlformats.org/presentationml/2006/main">
  <p:tag name="KSO_WM_DIAGRAM_VIRTUALLY_FRAME" val="{&quot;height&quot;:485.85,&quot;left&quot;:37.85,&quot;top&quot;:45.25,&quot;width&quot;:781.95}"/>
</p:tagLst>
</file>

<file path=ppt/tags/tag69.xml><?xml version="1.0" encoding="utf-8"?>
<p:tagLst xmlns:p="http://schemas.openxmlformats.org/presentationml/2006/main">
  <p:tag name="KSO_WM_BEAUTIFY_FLAG" val=""/>
  <p:tag name="KSO_WM_DIAGRAM_VIRTUALLY_FRAME" val="{&quot;height&quot;:485.85,&quot;left&quot;:37.85,&quot;top&quot;:45.25,&quot;width&quot;:781.95}"/>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389.9,&quot;left&quot;:14.6,&quot;top&quot;:162,&quot;width&quot;:934.45}"/>
</p:tagLst>
</file>

<file path=ppt/tags/tag71.xml><?xml version="1.0" encoding="utf-8"?>
<p:tagLst xmlns:p="http://schemas.openxmlformats.org/presentationml/2006/main">
  <p:tag name="KSO_WM_DIAGRAM_VIRTUALLY_FRAME" val="{&quot;height&quot;:389.9,&quot;left&quot;:14.6,&quot;top&quot;:162,&quot;width&quot;:934.45}"/>
</p:tagLst>
</file>

<file path=ppt/tags/tag72.xml><?xml version="1.0" encoding="utf-8"?>
<p:tagLst xmlns:p="http://schemas.openxmlformats.org/presentationml/2006/main">
  <p:tag name="KSO_WM_DIAGRAM_VIRTUALLY_FRAME" val="{&quot;height&quot;:389.9,&quot;left&quot;:14.6,&quot;top&quot;:162,&quot;width&quot;:934.45}"/>
</p:tagLst>
</file>

<file path=ppt/tags/tag73.xml><?xml version="1.0" encoding="utf-8"?>
<p:tagLst xmlns:p="http://schemas.openxmlformats.org/presentationml/2006/main">
  <p:tag name="KSO_WM_DIAGRAM_VIRTUALLY_FRAME" val="{&quot;height&quot;:389.9,&quot;left&quot;:14.6,&quot;top&quot;:162,&quot;width&quot;:934.45}"/>
</p:tagLst>
</file>

<file path=ppt/tags/tag74.xml><?xml version="1.0" encoding="utf-8"?>
<p:tagLst xmlns:p="http://schemas.openxmlformats.org/presentationml/2006/main">
  <p:tag name="KSO_WM_DIAGRAM_VIRTUALLY_FRAME" val="{&quot;height&quot;:389.9,&quot;left&quot;:14.6,&quot;top&quot;:162,&quot;width&quot;:934.45}"/>
</p:tagLst>
</file>

<file path=ppt/tags/tag75.xml><?xml version="1.0" encoding="utf-8"?>
<p:tagLst xmlns:p="http://schemas.openxmlformats.org/presentationml/2006/main">
  <p:tag name="KSO_WM_DIAGRAM_VIRTUALLY_FRAME" val="{&quot;height&quot;:379.8,&quot;left&quot;:14.6,&quot;top&quot;:172.5,&quot;width&quot;:899.4}"/>
</p:tagLst>
</file>

<file path=ppt/tags/tag76.xml><?xml version="1.0" encoding="utf-8"?>
<p:tagLst xmlns:p="http://schemas.openxmlformats.org/presentationml/2006/main">
  <p:tag name="KSO_WM_DIAGRAM_VIRTUALLY_FRAME" val="{&quot;height&quot;:389.9,&quot;left&quot;:14.6,&quot;top&quot;:162,&quot;width&quot;:934.45}"/>
</p:tagLst>
</file>

<file path=ppt/tags/tag77.xml><?xml version="1.0" encoding="utf-8"?>
<p:tagLst xmlns:p="http://schemas.openxmlformats.org/presentationml/2006/main">
  <p:tag name="KSO_WM_BEAUTIFY_FLAG" val=""/>
  <p:tag name="KSO_WM_DIAGRAM_VIRTUALLY_FRAME" val="{&quot;height&quot;:389.9,&quot;left&quot;:14.6,&quot;top&quot;:162,&quot;width&quot;:934.45}"/>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DIAGRAM_VIRTUALLY_FRAME" val="{&quot;height&quot;:443.6,&quot;left&quot;:18.6,&quot;top&quot;:61.25,&quot;width&quot;:925.8}"/>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DIAGRAM_VIRTUALLY_FRAME" val="{&quot;height&quot;:443.6,&quot;left&quot;:18.6,&quot;top&quot;:61.25,&quot;width&quot;:925.8}"/>
</p:tagLst>
</file>

<file path=ppt/tags/tag81.xml><?xml version="1.0" encoding="utf-8"?>
<p:tagLst xmlns:p="http://schemas.openxmlformats.org/presentationml/2006/main">
  <p:tag name="KSO_WM_DIAGRAM_VIRTUALLY_FRAME" val="{&quot;height&quot;:443.6,&quot;left&quot;:18.6,&quot;top&quot;:61.25,&quot;width&quot;:925.8}"/>
</p:tagLst>
</file>

<file path=ppt/tags/tag82.xml><?xml version="1.0" encoding="utf-8"?>
<p:tagLst xmlns:p="http://schemas.openxmlformats.org/presentationml/2006/main">
  <p:tag name="KSO_WM_DIAGRAM_VIRTUALLY_FRAME" val="{&quot;height&quot;:443.6,&quot;left&quot;:18.6,&quot;top&quot;:61.25,&quot;width&quot;:925.8}"/>
</p:tagLst>
</file>

<file path=ppt/tags/tag83.xml><?xml version="1.0" encoding="utf-8"?>
<p:tagLst xmlns:p="http://schemas.openxmlformats.org/presentationml/2006/main">
  <p:tag name="KSO_WM_DIAGRAM_VIRTUALLY_FRAME" val="{&quot;height&quot;:443.6,&quot;left&quot;:18.6,&quot;top&quot;:61.25,&quot;width&quot;:925.8}"/>
</p:tagLst>
</file>

<file path=ppt/tags/tag84.xml><?xml version="1.0" encoding="utf-8"?>
<p:tagLst xmlns:p="http://schemas.openxmlformats.org/presentationml/2006/main">
  <p:tag name="KSO_WM_DIAGRAM_VIRTUALLY_FRAME" val="{&quot;height&quot;:443.6,&quot;left&quot;:18.6,&quot;top&quot;:61.25,&quot;width&quot;:925.8}"/>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DIAGRAM_VIRTUALLY_FRAME" val="{&quot;height&quot;:319.3,&quot;left&quot;:10.65,&quot;top&quot;:198.65,&quot;width&quot;:930.15}"/>
</p:tagLst>
</file>

<file path=ppt/tags/tag87.xml><?xml version="1.0" encoding="utf-8"?>
<p:tagLst xmlns:p="http://schemas.openxmlformats.org/presentationml/2006/main">
  <p:tag name="KSO_WM_DIAGRAM_VIRTUALLY_FRAME" val="{&quot;height&quot;:319.3,&quot;left&quot;:10.65,&quot;top&quot;:198.65,&quot;width&quot;:930.15}"/>
</p:tagLst>
</file>

<file path=ppt/tags/tag88.xml><?xml version="1.0" encoding="utf-8"?>
<p:tagLst xmlns:p="http://schemas.openxmlformats.org/presentationml/2006/main">
  <p:tag name="KSO_WM_DIAGRAM_VIRTUALLY_FRAME" val="{&quot;height&quot;:319.3,&quot;left&quot;:10.65,&quot;top&quot;:198.65,&quot;width&quot;:930.15}"/>
</p:tagLst>
</file>

<file path=ppt/tags/tag89.xml><?xml version="1.0" encoding="utf-8"?>
<p:tagLst xmlns:p="http://schemas.openxmlformats.org/presentationml/2006/main">
  <p:tag name="KSO_WM_DIAGRAM_VIRTUALLY_FRAME" val="{&quot;height&quot;:319.3,&quot;left&quot;:10.65,&quot;top&quot;:198.65,&quot;width&quot;:930.15}"/>
</p:tagLst>
</file>

<file path=ppt/tags/tag9.xml><?xml version="1.0" encoding="utf-8"?>
<p:tagLst xmlns:p="http://schemas.openxmlformats.org/presentationml/2006/main">
  <p:tag name="KSO_WM_DIAGRAM_VIRTUALLY_FRAME" val="{&quot;height&quot;:467.8,&quot;left&quot;:12.533514891644517,&quot;top&quot;:49.45,&quot;width&quot;:947.4664851083555}"/>
</p:tagLst>
</file>

<file path=ppt/tags/tag90.xml><?xml version="1.0" encoding="utf-8"?>
<p:tagLst xmlns:p="http://schemas.openxmlformats.org/presentationml/2006/main">
  <p:tag name="KSO_WM_DIAGRAM_VIRTUALLY_FRAME" val="{&quot;height&quot;:319.3,&quot;left&quot;:10.65,&quot;top&quot;:198.65,&quot;width&quot;:930.15}"/>
</p:tagLst>
</file>

<file path=ppt/tags/tag91.xml><?xml version="1.0" encoding="utf-8"?>
<p:tagLst xmlns:p="http://schemas.openxmlformats.org/presentationml/2006/main">
  <p:tag name="KSO_WM_DIAGRAM_VIRTUALLY_FRAME" val="{&quot;height&quot;:319.3,&quot;left&quot;:10.65,&quot;top&quot;:198.65,&quot;width&quot;:930.15}"/>
</p:tagLst>
</file>

<file path=ppt/tags/tag92.xml><?xml version="1.0" encoding="utf-8"?>
<p:tagLst xmlns:p="http://schemas.openxmlformats.org/presentationml/2006/main">
  <p:tag name="KSO_WM_BEAUTIFY_FLAG" val=""/>
  <p:tag name="KSO_WM_DIAGRAM_VIRTUALLY_FRAME" val="{&quot;height&quot;:319.3,&quot;left&quot;:10.65,&quot;top&quot;:198.65,&quot;width&quot;:930.15}"/>
</p:tagLst>
</file>

<file path=ppt/tags/tag93.xml><?xml version="1.0" encoding="utf-8"?>
<p:tagLst xmlns:p="http://schemas.openxmlformats.org/presentationml/2006/main">
  <p:tag name="KSO_WM_BEAUTIFY_FLAG" val=""/>
  <p:tag name="KSO_WM_DIAGRAM_VIRTUALLY_FRAME" val="{&quot;height&quot;:319.3,&quot;left&quot;:10.65,&quot;top&quot;:198.65,&quot;width&quot;:930.15}"/>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SPECIAL_SOURCE" val="bdnull"/>
</p:tagLst>
</file>

<file path=ppt/tags/tag96.xml><?xml version="1.0" encoding="utf-8"?>
<p:tagLst xmlns:p="http://schemas.openxmlformats.org/presentationml/2006/main">
  <p:tag name="KSO_WM_DIAGRAM_VIRTUALLY_FRAME" val="{&quot;height&quot;:479.8,&quot;left&quot;:14.85,&quot;top&quot;:48.85,&quot;width&quot;:929.9}"/>
</p:tagLst>
</file>

<file path=ppt/tags/tag97.xml><?xml version="1.0" encoding="utf-8"?>
<p:tagLst xmlns:p="http://schemas.openxmlformats.org/presentationml/2006/main">
  <p:tag name="KSO_WM_DIAGRAM_VIRTUALLY_FRAME" val="{&quot;height&quot;:479.8,&quot;left&quot;:14.85,&quot;top&quot;:48.85,&quot;width&quot;:929.9}"/>
</p:tagLst>
</file>

<file path=ppt/tags/tag98.xml><?xml version="1.0" encoding="utf-8"?>
<p:tagLst xmlns:p="http://schemas.openxmlformats.org/presentationml/2006/main">
  <p:tag name="KSO_WM_DIAGRAM_VIRTUALLY_FRAME" val="{&quot;height&quot;:479.8,&quot;left&quot;:14.85,&quot;top&quot;:48.85,&quot;width&quot;:929.9}"/>
</p:tagLst>
</file>

<file path=ppt/tags/tag99.xml><?xml version="1.0" encoding="utf-8"?>
<p:tagLst xmlns:p="http://schemas.openxmlformats.org/presentationml/2006/main">
  <p:tag name="KSO_WM_DIAGRAM_VIRTUALLY_FRAME" val="{&quot;height&quot;:479.8,&quot;left&quot;:14.85,&quot;top&quot;:48.85,&quot;width&quot;:929.9}"/>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18492</Words>
  <Application>WPS 演示</Application>
  <PresentationFormat>宽屏</PresentationFormat>
  <Paragraphs>394</Paragraphs>
  <Slides>25</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Trebuchet MS</vt:lpstr>
      <vt:lpstr>Times New Roman</vt:lpstr>
      <vt:lpstr>微软雅黑</vt:lpstr>
      <vt:lpstr>华文中宋</vt:lpstr>
      <vt:lpstr>Wingdings</vt:lpstr>
      <vt:lpstr>Arial Unicode MS</vt:lpstr>
      <vt:lpstr>Calibri</vt:lpstr>
      <vt:lpstr>Times New Roman</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739</cp:revision>
  <dcterms:created xsi:type="dcterms:W3CDTF">2026-01-05T08:10:00Z</dcterms:created>
  <dcterms:modified xsi:type="dcterms:W3CDTF">2026-01-29T08:59:21Z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26915B5C08864CECAB72F70FAC8A22C2_13</vt:lpwstr>
  </property>
</Properties>
</file>