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7"/>
  </p:notesMasterIdLst>
  <p:sldIdLst>
    <p:sldId id="532" r:id="rId3"/>
    <p:sldId id="270" r:id="rId4"/>
    <p:sldId id="506" r:id="rId5"/>
    <p:sldId id="507" r:id="rId6"/>
    <p:sldId id="508" r:id="rId8"/>
    <p:sldId id="509" r:id="rId9"/>
    <p:sldId id="510" r:id="rId10"/>
    <p:sldId id="511" r:id="rId11"/>
    <p:sldId id="512" r:id="rId12"/>
    <p:sldId id="513" r:id="rId13"/>
    <p:sldId id="514" r:id="rId14"/>
    <p:sldId id="515" r:id="rId15"/>
    <p:sldId id="516" r:id="rId16"/>
    <p:sldId id="517" r:id="rId17"/>
    <p:sldId id="518" r:id="rId18"/>
    <p:sldId id="519" r:id="rId19"/>
    <p:sldId id="520" r:id="rId20"/>
    <p:sldId id="521" r:id="rId21"/>
    <p:sldId id="525" r:id="rId22"/>
    <p:sldId id="523" r:id="rId23"/>
    <p:sldId id="524" r:id="rId24"/>
    <p:sldId id="454" r:id="rId25"/>
    <p:sldId id="277" r:id="rId26"/>
    <p:sldId id="439" r:id="rId27"/>
    <p:sldId id="505" r:id="rId28"/>
  </p:sldIdLst>
  <p:sldSz cx="12192000" cy="6858000"/>
  <p:notesSz cx="6858000" cy="9144000"/>
  <p:embeddedFontLst>
    <p:embeddedFont>
      <p:font typeface="Trebuchet MS" panose="020B0603020202020204"/>
      <p:regular r:id="rId33"/>
      <p:bold r:id="rId34"/>
      <p:italic r:id="rId35"/>
      <p:boldItalic r:id="rId36"/>
    </p:embeddedFont>
    <p:embeddedFont>
      <p:font typeface="微软雅黑" panose="020B0503020204020204" charset="-122"/>
      <p:regular r:id="rId37"/>
    </p:embeddedFont>
    <p:embeddedFont>
      <p:font typeface="华文中宋" panose="02010600040101010101" charset="-122"/>
      <p:regular r:id="rId38"/>
    </p:embeddedFont>
    <p:embeddedFont>
      <p:font typeface="Calibri" panose="020F0502020204030204" charset="0"/>
      <p:regular r:id="rId39"/>
      <p:bold r:id="rId40"/>
      <p:italic r:id="rId41"/>
      <p:boldItalic r:id="rId4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83"/>
        <p:guide pos="386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font" Target="fonts/font10.fntdata"/><Relationship Id="rId41" Type="http://schemas.openxmlformats.org/officeDocument/2006/relationships/font" Target="fonts/font9.fntdata"/><Relationship Id="rId40" Type="http://schemas.openxmlformats.org/officeDocument/2006/relationships/font" Target="fonts/font8.fntdata"/><Relationship Id="rId4" Type="http://schemas.openxmlformats.org/officeDocument/2006/relationships/slide" Target="slides/slide2.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en-US" altLang="zh-CN" sz="2400">
                <a:solidFill>
                  <a:srgbClr val="FF0000"/>
                </a:solidFill>
                <a:latin typeface="Times New Roman" panose="02020603050405020304" charset="0"/>
                <a:ea typeface="+mn-ea"/>
                <a:cs typeface="Times New Roman" panose="02020603050405020304" charset="0"/>
                <a:sym typeface="+mn-ea"/>
              </a:rPr>
              <a:t>has introduced</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1"/>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 </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tags" Target="../tags/tag25.xml"/><Relationship Id="rId1" Type="http://schemas.openxmlformats.org/officeDocument/2006/relationships/tags" Target="../tags/tag24.xml"/></Relationships>
</file>

<file path=ppt/slides/_rels/slide11.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2" Type="http://schemas.openxmlformats.org/officeDocument/2006/relationships/notesSlide" Target="../notesSlides/notesSlide6.xml"/><Relationship Id="rId11" Type="http://schemas.openxmlformats.org/officeDocument/2006/relationships/slideLayout" Target="../slideLayouts/slideLayout2.xml"/><Relationship Id="rId10" Type="http://schemas.openxmlformats.org/officeDocument/2006/relationships/tags" Target="../tags/tag35.xml"/><Relationship Id="rId1" Type="http://schemas.openxmlformats.org/officeDocument/2006/relationships/tags" Target="../tags/tag26.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0" Type="http://schemas.openxmlformats.org/officeDocument/2006/relationships/notesSlide" Target="../notesSlides/notesSlide7.xml"/><Relationship Id="rId1" Type="http://schemas.openxmlformats.org/officeDocument/2006/relationships/tags" Target="../tags/tag3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5.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image" Target="../media/image13.png"/><Relationship Id="rId3" Type="http://schemas.openxmlformats.org/officeDocument/2006/relationships/tags" Target="../tags/tag48.xml"/><Relationship Id="rId2" Type="http://schemas.openxmlformats.org/officeDocument/2006/relationships/tags" Target="../tags/tag47.xml"/><Relationship Id="rId13" Type="http://schemas.openxmlformats.org/officeDocument/2006/relationships/notesSlide" Target="../notesSlides/notesSlide8.xml"/><Relationship Id="rId12" Type="http://schemas.openxmlformats.org/officeDocument/2006/relationships/slideLayout" Target="../slideLayouts/slideLayout2.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tags" Target="../tags/tag46.xml"/></Relationships>
</file>

<file path=ppt/slides/_rels/slide16.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1" Type="http://schemas.openxmlformats.org/officeDocument/2006/relationships/notesSlide" Target="../notesSlides/notesSlide9.xml"/><Relationship Id="rId10" Type="http://schemas.openxmlformats.org/officeDocument/2006/relationships/slideLayout" Target="../slideLayouts/slideLayout2.xml"/><Relationship Id="rId1" Type="http://schemas.openxmlformats.org/officeDocument/2006/relationships/tags" Target="../tags/tag56.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tags" Target="../tags/tag7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1" Type="http://schemas.openxmlformats.org/officeDocument/2006/relationships/notesSlide" Target="../notesSlides/notesSlide11.xml"/><Relationship Id="rId10" Type="http://schemas.openxmlformats.org/officeDocument/2006/relationships/slideLayout" Target="../slideLayouts/slideLayout2.xml"/><Relationship Id="rId1" Type="http://schemas.openxmlformats.org/officeDocument/2006/relationships/tags" Target="../tags/tag74.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2.xml"/><Relationship Id="rId5" Type="http://schemas.microsoft.com/office/2007/relationships/media" Target="../media/media2.mp3"/><Relationship Id="rId4" Type="http://schemas.openxmlformats.org/officeDocument/2006/relationships/audio" Target="../media/media2.mp3"/><Relationship Id="rId3" Type="http://schemas.openxmlformats.org/officeDocument/2006/relationships/image" Target="../media/image16.png"/><Relationship Id="rId2" Type="http://schemas.microsoft.com/office/2007/relationships/media" Target="../media/media1.mp3"/><Relationship Id="rId1" Type="http://schemas.openxmlformats.org/officeDocument/2006/relationships/audio" Target="../media/media1.mp3"/></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5.xml"/><Relationship Id="rId1" Type="http://schemas.openxmlformats.org/officeDocument/2006/relationships/tags" Target="../tags/tag94.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tags" Target="../tags/tag4.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1" Type="http://schemas.openxmlformats.org/officeDocument/2006/relationships/notesSlide" Target="../notesSlides/notesSlide3.xml"/><Relationship Id="rId10" Type="http://schemas.openxmlformats.org/officeDocument/2006/relationships/slideLayout" Target="../slideLayouts/slideLayout2.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tags" Target="../tags/tag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955800" y="651510"/>
            <a:ext cx="9935210" cy="2745740"/>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ct val="150000"/>
              </a:lnSpc>
            </a:pPr>
            <a:r>
              <a:rPr lang="en-US" sz="2300" b="0" i="0" smtClean="0">
                <a:latin typeface="Times New Roman" panose="02020603050405020304" charset="0"/>
                <a:ea typeface="华文中宋" panose="02010600040101010101" charset="-122"/>
                <a:cs typeface="Times New Roman" panose="02020603050405020304" charset="0"/>
              </a:rPr>
              <a:t>1</a:t>
            </a:r>
            <a:r>
              <a:rPr sz="2300" b="0" i="0" smtClean="0">
                <a:latin typeface="Times New Roman" panose="02020603050405020304" charset="0"/>
                <a:ea typeface="华文中宋" panose="02010600040101010101" charset="-122"/>
                <a:cs typeface="Times New Roman" panose="02020603050405020304" charset="0"/>
              </a:rPr>
              <a:t>.</a:t>
            </a:r>
            <a:r>
              <a:rPr lang="en-US" sz="2300" b="0" i="0" smtClean="0">
                <a:latin typeface="Times New Roman" panose="02020603050405020304" charset="0"/>
                <a:ea typeface="华文中宋" panose="02010600040101010101" charset="-122"/>
                <a:cs typeface="Times New Roman" panose="02020603050405020304" charset="0"/>
              </a:rPr>
              <a:t> </a:t>
            </a:r>
            <a:r>
              <a:rPr lang="en-US" altLang="zh-CN" sz="2300" b="0" i="0" smtClean="0">
                <a:latin typeface="Times New Roman" panose="02020603050405020304" charset="0"/>
                <a:ea typeface="华文中宋" panose="02010600040101010101" charset="-122"/>
                <a:cs typeface="Times New Roman" panose="02020603050405020304" charset="0"/>
              </a:rPr>
              <a:t>What happened when Zverev was leading in the fourth set?</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A. He was overwhelmed by physical exhaustion.</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B. He was overtaken by nervousness and fear.</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C. He intentionally slowed down to save energy.</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D. He received medical treatment for an injury.</a:t>
            </a:r>
            <a:endParaRPr lang="en-US" altLang="zh-CN" sz="23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nvSpPr>
        <p:spPr>
          <a:xfrm>
            <a:off x="1955800" y="3551555"/>
            <a:ext cx="9936480" cy="2917190"/>
          </a:xfrm>
          <a:prstGeom prst="rect">
            <a:avLst/>
          </a:prstGeom>
          <a:solidFill>
            <a:schemeClr val="accent6">
              <a:lumMod val="20000"/>
              <a:lumOff val="80000"/>
            </a:schemeClr>
          </a:solidFill>
          <a:ln w="34925" cmpd="sng">
            <a:noFill/>
            <a:prstDash val="sysDash"/>
          </a:ln>
        </p:spPr>
        <p:txBody>
          <a:bodyPr wrap="square">
            <a:noAutofit/>
          </a:bodyPr>
          <a:p>
            <a:pPr lvl="0" algn="just">
              <a:lnSpc>
                <a:spcPct val="150000"/>
              </a:lnSpc>
              <a:buClrTx/>
              <a:buSzTx/>
              <a:buFontTx/>
            </a:pPr>
            <a:r>
              <a:rPr lang="en-US" sz="2300" smtClean="0">
                <a:latin typeface="Times New Roman" panose="02020603050405020304" charset="0"/>
                <a:ea typeface="华文中宋" panose="02010600040101010101" charset="-122"/>
                <a:cs typeface="Times New Roman" panose="02020603050405020304" charset="0"/>
                <a:sym typeface="+mn-ea"/>
              </a:rPr>
              <a:t>2.</a:t>
            </a:r>
            <a:r>
              <a:rPr lang="en-US" altLang="zh-CN" sz="2300" smtClean="0">
                <a:latin typeface="Times New Roman" panose="02020603050405020304" charset="0"/>
                <a:ea typeface="华文中宋" panose="02010600040101010101" charset="-122"/>
                <a:cs typeface="Times New Roman" panose="02020603050405020304" charset="0"/>
                <a:sym typeface="+mn-ea"/>
              </a:rPr>
              <a:t>What is the main idea of the passage?</a:t>
            </a:r>
            <a:endParaRPr lang="en-US" altLang="zh-CN" sz="2300" smtClean="0">
              <a:latin typeface="Times New Roman" panose="02020603050405020304" charset="0"/>
              <a:ea typeface="华文中宋" panose="02010600040101010101" charset="-122"/>
              <a:cs typeface="Times New Roman" panose="02020603050405020304" charset="0"/>
              <a:sym typeface="+mn-ea"/>
            </a:endParaRPr>
          </a:p>
          <a:p>
            <a:pPr lvl="0" algn="just">
              <a:lnSpc>
                <a:spcPct val="150000"/>
              </a:lnSpc>
              <a:buClrTx/>
              <a:buSzTx/>
              <a:buFontTx/>
            </a:pPr>
            <a:r>
              <a:rPr lang="en-US" altLang="zh-CN" sz="2300" smtClean="0">
                <a:latin typeface="Times New Roman" panose="02020603050405020304" charset="0"/>
                <a:ea typeface="华文中宋" panose="02010600040101010101" charset="-122"/>
                <a:cs typeface="Times New Roman" panose="02020603050405020304" charset="0"/>
                <a:sym typeface="+mn-ea"/>
              </a:rPr>
              <a:t>A. A young Italian player nearly defeated the second seed.</a:t>
            </a:r>
            <a:endParaRPr lang="en-US" altLang="zh-CN" sz="2300" smtClean="0">
              <a:latin typeface="Times New Roman" panose="02020603050405020304" charset="0"/>
              <a:ea typeface="华文中宋" panose="02010600040101010101" charset="-122"/>
              <a:cs typeface="Times New Roman" panose="02020603050405020304" charset="0"/>
              <a:sym typeface="+mn-ea"/>
            </a:endParaRPr>
          </a:p>
          <a:p>
            <a:pPr lvl="0" algn="just">
              <a:lnSpc>
                <a:spcPct val="150000"/>
              </a:lnSpc>
              <a:buClrTx/>
              <a:buSzTx/>
              <a:buFontTx/>
            </a:pPr>
            <a:r>
              <a:rPr lang="en-US" altLang="zh-CN" sz="2300" smtClean="0">
                <a:latin typeface="Times New Roman" panose="02020603050405020304" charset="0"/>
                <a:ea typeface="华文中宋" panose="02010600040101010101" charset="-122"/>
                <a:cs typeface="Times New Roman" panose="02020603050405020304" charset="0"/>
                <a:sym typeface="+mn-ea"/>
              </a:rPr>
              <a:t>B. Zverev finally won his first grand slam after past failures.</a:t>
            </a:r>
            <a:endParaRPr lang="en-US" altLang="zh-CN" sz="2300" smtClean="0">
              <a:latin typeface="Times New Roman" panose="02020603050405020304" charset="0"/>
              <a:ea typeface="华文中宋" panose="02010600040101010101" charset="-122"/>
              <a:cs typeface="Times New Roman" panose="02020603050405020304" charset="0"/>
              <a:sym typeface="+mn-ea"/>
            </a:endParaRPr>
          </a:p>
          <a:p>
            <a:pPr lvl="0" algn="just">
              <a:lnSpc>
                <a:spcPct val="150000"/>
              </a:lnSpc>
              <a:buClrTx/>
              <a:buSzTx/>
              <a:buFontTx/>
            </a:pPr>
            <a:r>
              <a:rPr lang="en-US" altLang="zh-CN" sz="2300" smtClean="0">
                <a:latin typeface="Times New Roman" panose="02020603050405020304" charset="0"/>
                <a:ea typeface="华文中宋" panose="02010600040101010101" charset="-122"/>
                <a:cs typeface="Times New Roman" panose="02020603050405020304" charset="0"/>
                <a:sym typeface="+mn-ea"/>
              </a:rPr>
              <a:t>C. The French Open final was the most chaotic in recent years.</a:t>
            </a:r>
            <a:endParaRPr lang="en-US" altLang="zh-CN" sz="2300" smtClean="0">
              <a:latin typeface="Times New Roman" panose="02020603050405020304" charset="0"/>
              <a:ea typeface="华文中宋" panose="02010600040101010101" charset="-122"/>
              <a:cs typeface="Times New Roman" panose="02020603050405020304" charset="0"/>
              <a:sym typeface="+mn-ea"/>
            </a:endParaRPr>
          </a:p>
          <a:p>
            <a:pPr lvl="0" algn="just">
              <a:lnSpc>
                <a:spcPct val="150000"/>
              </a:lnSpc>
              <a:buClrTx/>
              <a:buSzTx/>
              <a:buFontTx/>
            </a:pPr>
            <a:r>
              <a:rPr lang="en-US" altLang="zh-CN" sz="2300" smtClean="0">
                <a:latin typeface="Times New Roman" panose="02020603050405020304" charset="0"/>
                <a:ea typeface="华文中宋" panose="02010600040101010101" charset="-122"/>
                <a:cs typeface="Times New Roman" panose="02020603050405020304" charset="0"/>
                <a:sym typeface="+mn-ea"/>
              </a:rPr>
              <a:t>D. Injuries and losses ended Zverev’s chance of winning a major</a:t>
            </a:r>
            <a:r>
              <a:rPr lang="en-US" altLang="zh-CN" sz="2300">
                <a:latin typeface="Times New Roman" panose="02020603050405020304" charset="0"/>
                <a:cs typeface="Times New Roman" panose="02020603050405020304" charset="0"/>
                <a:sym typeface="+mn-ea"/>
              </a:rPr>
              <a:t>.</a:t>
            </a:r>
            <a:endParaRPr lang="en-US" altLang="zh-CN" sz="2300">
              <a:latin typeface="Times New Roman" panose="02020603050405020304" charset="0"/>
              <a:cs typeface="Times New Roman" panose="02020603050405020304" charset="0"/>
              <a:sym typeface="+mn-ea"/>
            </a:endParaRPr>
          </a:p>
        </p:txBody>
      </p:sp>
      <p:sp>
        <p:nvSpPr>
          <p:cNvPr id="2" name="文本框 16"/>
          <p:cNvSpPr txBox="1"/>
          <p:nvPr/>
        </p:nvSpPr>
        <p:spPr>
          <a:xfrm>
            <a:off x="0" y="0"/>
            <a:ext cx="3340100" cy="445135"/>
          </a:xfrm>
          <a:prstGeom prst="rect">
            <a:avLst/>
          </a:prstGeom>
          <a:solidFill>
            <a:schemeClr val="accent6"/>
          </a:solidFill>
        </p:spPr>
        <p:txBody>
          <a:bodyPr wrap="square" rtlCol="0">
            <a:spAutoFit/>
          </a:bodyPr>
          <a:p>
            <a:pPr lvl="0" algn="l">
              <a:buClrTx/>
              <a:buSzTx/>
              <a:buFontTx/>
            </a:pPr>
            <a:r>
              <a:rPr kumimoji="1" lang="en-US" altLang="zh-CN" sz="2300" b="1" dirty="0">
                <a:solidFill>
                  <a:schemeClr val="lt1"/>
                </a:solidFill>
                <a:latin typeface="Times New Roman" panose="02020603050405020304" charset="0"/>
                <a:cs typeface="Times New Roman" panose="02020603050405020304" charset="0"/>
                <a:sym typeface="+mn-ea"/>
              </a:rPr>
              <a:t>Reading Comprehension</a:t>
            </a:r>
            <a:endParaRPr kumimoji="1" lang="en-US" altLang="zh-CN" sz="2300" b="1" dirty="0">
              <a:solidFill>
                <a:schemeClr val="lt1"/>
              </a:solidFill>
              <a:latin typeface="Times New Roman" panose="02020603050405020304" charset="0"/>
              <a:cs typeface="Times New Roman" panose="02020603050405020304" charset="0"/>
              <a:sym typeface="+mn-ea"/>
            </a:endParaRPr>
          </a:p>
        </p:txBody>
      </p:sp>
      <p:sp>
        <p:nvSpPr>
          <p:cNvPr id="5" name="文本框 4"/>
          <p:cNvSpPr txBox="1"/>
          <p:nvPr>
            <p:custDataLst>
              <p:tags r:id="rId1"/>
            </p:custDataLst>
          </p:nvPr>
        </p:nvSpPr>
        <p:spPr>
          <a:xfrm>
            <a:off x="173355" y="1804670"/>
            <a:ext cx="1551940" cy="440055"/>
          </a:xfrm>
          <a:prstGeom prst="rect">
            <a:avLst/>
          </a:prstGeom>
          <a:solidFill>
            <a:srgbClr val="0070C0"/>
          </a:solidFill>
        </p:spPr>
        <p:txBody>
          <a:bodyPr wrap="square" rtlCol="0" anchor="t">
            <a:noAutofit/>
          </a:bodyPr>
          <a:p>
            <a:pPr lvl="0" algn="ctr">
              <a:buClrTx/>
              <a:buSzTx/>
              <a:buFontTx/>
            </a:pPr>
            <a:r>
              <a:rPr kumimoji="1" lang="en-US" altLang="zh-CN" sz="2200" b="1" dirty="0">
                <a:solidFill>
                  <a:schemeClr val="lt1"/>
                </a:solidFill>
                <a:sym typeface="+mn-ea"/>
              </a:rPr>
              <a:t>DETAIL</a:t>
            </a:r>
            <a:endParaRPr kumimoji="1" lang="en-US" altLang="zh-CN" sz="2200" b="1" dirty="0">
              <a:solidFill>
                <a:schemeClr val="lt1"/>
              </a:solidFill>
              <a:sym typeface="+mn-ea"/>
            </a:endParaRPr>
          </a:p>
        </p:txBody>
      </p:sp>
      <p:sp>
        <p:nvSpPr>
          <p:cNvPr id="17" name="文本框 16"/>
          <p:cNvSpPr txBox="1"/>
          <p:nvPr>
            <p:custDataLst>
              <p:tags r:id="rId2"/>
            </p:custDataLst>
          </p:nvPr>
        </p:nvSpPr>
        <p:spPr>
          <a:xfrm>
            <a:off x="173355" y="5050790"/>
            <a:ext cx="1551940" cy="439420"/>
          </a:xfrm>
          <a:prstGeom prst="rect">
            <a:avLst/>
          </a:prstGeom>
          <a:solidFill>
            <a:srgbClr val="0070C0"/>
          </a:solidFill>
        </p:spPr>
        <p:txBody>
          <a:bodyPr wrap="square" rtlCol="0" anchor="t">
            <a:noAutofit/>
          </a:bodyPr>
          <a:p>
            <a:pPr lvl="0" algn="l">
              <a:buClrTx/>
              <a:buSzTx/>
              <a:buFontTx/>
            </a:pPr>
            <a:r>
              <a:rPr kumimoji="1" lang="en-US" altLang="zh-CN" sz="2200" b="1" dirty="0">
                <a:solidFill>
                  <a:schemeClr val="lt1"/>
                </a:solidFill>
                <a:sym typeface="+mn-ea"/>
              </a:rPr>
              <a:t>      GIST</a:t>
            </a:r>
            <a:endParaRPr kumimoji="1" lang="en-US" altLang="zh-CN" sz="2200" b="1" dirty="0">
              <a:solidFill>
                <a:schemeClr val="lt1"/>
              </a:solidFill>
              <a:sym typeface="+mn-ea"/>
            </a:endParaRPr>
          </a:p>
        </p:txBody>
      </p:sp>
      <p:pic>
        <p:nvPicPr>
          <p:cNvPr id="6" name="图片 5"/>
          <p:cNvPicPr>
            <a:picLocks noChangeAspect="1"/>
          </p:cNvPicPr>
          <p:nvPr/>
        </p:nvPicPr>
        <p:blipFill>
          <a:blip r:embed="rId3"/>
          <a:stretch>
            <a:fillRect/>
          </a:stretch>
        </p:blipFill>
        <p:spPr>
          <a:xfrm>
            <a:off x="1862455" y="1400175"/>
            <a:ext cx="478155" cy="318135"/>
          </a:xfrm>
          <a:prstGeom prst="rect">
            <a:avLst/>
          </a:prstGeom>
        </p:spPr>
      </p:pic>
      <p:pic>
        <p:nvPicPr>
          <p:cNvPr id="8" name="图片 7"/>
          <p:cNvPicPr>
            <a:picLocks noChangeAspect="1"/>
          </p:cNvPicPr>
          <p:nvPr/>
        </p:nvPicPr>
        <p:blipFill>
          <a:blip r:embed="rId3"/>
          <a:stretch>
            <a:fillRect/>
          </a:stretch>
        </p:blipFill>
        <p:spPr>
          <a:xfrm>
            <a:off x="1860550" y="4850130"/>
            <a:ext cx="480060" cy="3194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463550"/>
            <a:ext cx="11944350" cy="504571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a:t>
            </a:r>
            <a:r>
              <a:rPr lang="en-US" altLang="zh-CN" sz="2800">
                <a:latin typeface="Times New Roman" panose="02020603050405020304" charset="0"/>
                <a:ea typeface="华文中宋" panose="02010600040101010101" charset="-122"/>
                <a:cs typeface="Times New Roman" panose="02020603050405020304" charset="0"/>
                <a:sym typeface="+mn-ea"/>
              </a:rPr>
              <a:t> </a:t>
            </a:r>
            <a:r>
              <a:rPr lang="en-US" altLang="zh-CN" sz="2800">
                <a:latin typeface="Times New Roman" panose="02020603050405020304" charset="0"/>
                <a:cs typeface="Times New Roman" panose="02020603050405020304" charset="0"/>
                <a:sym typeface="+mn-ea"/>
              </a:rPr>
              <a:t> </a:t>
            </a:r>
            <a:r>
              <a:rPr lang="en-US" altLang="zh-CN" sz="2800">
                <a:solidFill>
                  <a:srgbClr val="0000FF"/>
                </a:solidFill>
                <a:latin typeface="Times New Roman" panose="02020603050405020304" charset="0"/>
                <a:cs typeface="Times New Roman" panose="02020603050405020304" charset="0"/>
                <a:sym typeface="+mn-ea"/>
              </a:rPr>
              <a:t>evade</a:t>
            </a:r>
            <a:r>
              <a:rPr lang="en-US" altLang="zh-CN" sz="2800">
                <a:latin typeface="Times New Roman" panose="02020603050405020304" charset="0"/>
                <a:ea typeface="华文中宋" panose="02010600040101010101" charset="-122"/>
                <a:cs typeface="Times New Roman" panose="02020603050405020304" charset="0"/>
                <a:sym typeface="+mn-ea"/>
              </a:rPr>
              <a:t>:   to escape from sb/sth or avoid meeting sb.   </a:t>
            </a:r>
            <a:r>
              <a:rPr lang="zh-CN" altLang="en-US" sz="2800">
                <a:latin typeface="Times New Roman" panose="02020603050405020304" charset="0"/>
                <a:ea typeface="华文中宋" panose="02010600040101010101" charset="-122"/>
                <a:cs typeface="Times New Roman" panose="02020603050405020304" charset="0"/>
                <a:sym typeface="+mn-ea"/>
              </a:rPr>
              <a:t>逃脱；躲开；躲避</a:t>
            </a:r>
            <a:endParaRPr lang="en-US" altLang="zh-CN"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For two weeks they evaded the press.</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他们有两周一直避而不见记者</a:t>
            </a:r>
            <a:r>
              <a:rPr lang="zh-CN" sz="2800">
                <a:latin typeface="Times New Roman" panose="02020603050405020304" charset="0"/>
                <a:ea typeface="华文中宋" panose="02010600040101010101" charset="-122"/>
                <a:cs typeface="Times New Roman" panose="02020603050405020304" charset="0"/>
              </a:rPr>
              <a:t>。</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pump</a:t>
            </a:r>
            <a:r>
              <a:rPr lang="en-US" altLang="zh-CN" sz="2800"/>
              <a:t>: </a:t>
            </a:r>
            <a:r>
              <a:rPr lang="en-US" altLang="zh-CN" sz="2800">
                <a:latin typeface="Times New Roman" panose="02020603050405020304" charset="0"/>
                <a:ea typeface="华文中宋" panose="02010600040101010101" charset="-122"/>
                <a:cs typeface="Times New Roman" panose="02020603050405020304" charset="0"/>
                <a:sym typeface="+mn-ea"/>
              </a:rPr>
              <a:t>  to move sth quickly up and down or in and out</a:t>
            </a:r>
            <a:r>
              <a:rPr lang="en-US"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上下（或内外）快速摇动；急速摇晃</a:t>
            </a:r>
            <a:endParaRPr lang="en-US" altLang="zh-CN"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sym typeface="+mn-ea"/>
              </a:rPr>
              <a:t>I pumped the handle like crazy.</a:t>
            </a:r>
            <a:r>
              <a:rPr lang="en-US" altLang="en-US" sz="2800">
                <a:latin typeface="华文中宋" panose="02010600040101010101" charset="-122"/>
                <a:ea typeface="华文中宋" panose="02010600040101010101" charset="-122"/>
                <a:cs typeface="华文中宋" panose="02010600040101010101" charset="-122"/>
              </a:rPr>
              <a:t>                                                                                       </a:t>
            </a:r>
            <a:endParaRPr lang="en-US" altLang="en-US" sz="2800">
              <a:latin typeface="华文中宋" panose="02010600040101010101" charset="-122"/>
              <a:ea typeface="华文中宋" panose="02010600040101010101" charset="-122"/>
              <a:cs typeface="华文中宋" panose="02010600040101010101" charset="-122"/>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sym typeface="+mn-ea"/>
              </a:rPr>
              <a:t>   </a:t>
            </a:r>
            <a:r>
              <a:rPr lang="zh-CN" altLang="en-US" sz="2800">
                <a:latin typeface="Times New Roman" panose="02020603050405020304" charset="0"/>
                <a:ea typeface="华文中宋" panose="02010600040101010101" charset="-122"/>
                <a:cs typeface="Times New Roman" panose="02020603050405020304" charset="0"/>
                <a:sym typeface="+mn-ea"/>
              </a:rPr>
              <a:t> 我拼命地来回摇动手柄</a:t>
            </a:r>
            <a:r>
              <a:rPr lang="zh-CN" sz="2800">
                <a:latin typeface="Times New Roman" panose="02020603050405020304" charset="0"/>
                <a:ea typeface="华文中宋" panose="02010600040101010101" charset="-122"/>
                <a:cs typeface="Times New Roman" panose="02020603050405020304" charset="0"/>
                <a:sym typeface="+mn-ea"/>
              </a:rPr>
              <a:t>。</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custDataLst>
              <p:tags r:id="rId1"/>
            </p:custDataLst>
          </p:nvPr>
        </p:nvSpPr>
        <p:spPr>
          <a:xfrm>
            <a:off x="491490" y="2616200"/>
            <a:ext cx="11318240"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He tried to evade the embarrassing question.     </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2"/>
            </p:custDataLst>
          </p:nvPr>
        </p:nvSpPr>
        <p:spPr>
          <a:xfrm>
            <a:off x="281940" y="6005830"/>
            <a:ext cx="9893300"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He kept pumping my hand up and down.</a:t>
            </a:r>
            <a:endParaRPr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3"/>
            </p:custDataLst>
          </p:nvPr>
        </p:nvSpPr>
        <p:spPr>
          <a:xfrm>
            <a:off x="2421890" y="2094230"/>
            <a:ext cx="9084945" cy="521970"/>
          </a:xfrm>
          <a:prstGeom prst="rect">
            <a:avLst/>
          </a:prstGeom>
          <a:noFill/>
        </p:spPr>
        <p:txBody>
          <a:bodyPr wrap="square" rtlCol="0" anchor="t">
            <a:spAutoFit/>
          </a:bodyPr>
          <a:lstStyle/>
          <a:p>
            <a:r>
              <a:rPr lang="zh-CN" altLang="en-US" sz="2800">
                <a:ea typeface="华文中宋" panose="02010600040101010101" charset="-122"/>
              </a:rPr>
              <a:t>他企图回避这令人难堪的问题。</a:t>
            </a:r>
            <a:endParaRPr lang="zh-CN" altLang="en-US" sz="2800">
              <a:ea typeface="华文中宋" panose="02010600040101010101" charset="-122"/>
            </a:endParaRPr>
          </a:p>
        </p:txBody>
      </p:sp>
      <p:cxnSp>
        <p:nvCxnSpPr>
          <p:cNvPr id="3145728" name="直接连接符 8"/>
          <p:cNvCxnSpPr/>
          <p:nvPr>
            <p:custDataLst>
              <p:tags r:id="rId4"/>
            </p:custDataLst>
          </p:nvPr>
        </p:nvCxnSpPr>
        <p:spPr>
          <a:xfrm>
            <a:off x="491490" y="3074670"/>
            <a:ext cx="6694170" cy="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5"/>
            </p:custDataLst>
          </p:nvPr>
        </p:nvCxnSpPr>
        <p:spPr>
          <a:xfrm flipV="1">
            <a:off x="370205" y="6485255"/>
            <a:ext cx="6325235" cy="1016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custDataLst>
              <p:tags r:id="rId6"/>
            </p:custDataLst>
          </p:nvPr>
        </p:nvSpPr>
        <p:spPr>
          <a:xfrm>
            <a:off x="2421890" y="5507990"/>
            <a:ext cx="8297545" cy="521970"/>
          </a:xfrm>
          <a:prstGeom prst="rect">
            <a:avLst/>
          </a:prstGeom>
          <a:noFill/>
        </p:spPr>
        <p:txBody>
          <a:bodyPr wrap="square" rtlCol="0" anchor="t">
            <a:spAutoFit/>
          </a:bodyPr>
          <a:p>
            <a:r>
              <a:rPr lang="zh-CN" altLang="en-US" sz="2800">
                <a:latin typeface="华文中宋" panose="02010600040101010101" charset="-122"/>
                <a:ea typeface="华文中宋" panose="02010600040101010101" charset="-122"/>
                <a:cs typeface="华文中宋" panose="02010600040101010101" charset="-122"/>
                <a:sym typeface="+mn-ea"/>
              </a:rPr>
              <a:t>他不停地摇动着我的手。</a:t>
            </a:r>
            <a:endParaRPr lang="zh-CN" altLang="en-US" sz="2800">
              <a:ea typeface="华文中宋" panose="02010600040101010101" charset="-122"/>
            </a:endParaRPr>
          </a:p>
        </p:txBody>
      </p:sp>
      <p:sp>
        <p:nvSpPr>
          <p:cNvPr id="2" name="文本框 1"/>
          <p:cNvSpPr txBox="1"/>
          <p:nvPr>
            <p:custDataLst>
              <p:tags r:id="rId7"/>
            </p:custDataLst>
          </p:nvPr>
        </p:nvSpPr>
        <p:spPr>
          <a:xfrm>
            <a:off x="0" y="0"/>
            <a:ext cx="1871980" cy="506730"/>
          </a:xfrm>
          <a:prstGeom prst="rect">
            <a:avLst/>
          </a:prstGeom>
          <a:solidFill>
            <a:schemeClr val="accent6"/>
          </a:solidFill>
        </p:spPr>
        <p:txBody>
          <a:bodyPr wrap="square" rtlCol="0">
            <a:spAutoFit/>
          </a:bodyPr>
          <a:p>
            <a:pPr lvl="0" algn="l">
              <a:buClrTx/>
              <a:buSzTx/>
              <a:buFontTx/>
            </a:pPr>
            <a:r>
              <a:rPr kumimoji="1" lang="en-US" altLang="zh-CN" sz="2700" b="1" dirty="0">
                <a:solidFill>
                  <a:schemeClr val="lt1"/>
                </a:solidFill>
                <a:latin typeface="Times New Roman" panose="02020603050405020304" charset="0"/>
                <a:cs typeface="Times New Roman" panose="02020603050405020304" charset="0"/>
                <a:sym typeface="+mn-ea"/>
              </a:rPr>
              <a:t>Vocabulary</a:t>
            </a:r>
            <a:endParaRPr kumimoji="1" lang="en-US" altLang="zh-CN" sz="2700" b="1" dirty="0">
              <a:solidFill>
                <a:schemeClr val="lt1"/>
              </a:solidFill>
              <a:latin typeface="Times New Roman" panose="02020603050405020304" charset="0"/>
              <a:cs typeface="Times New Roman" panose="02020603050405020304" charset="0"/>
              <a:sym typeface="+mn-ea"/>
            </a:endParaRPr>
          </a:p>
        </p:txBody>
      </p:sp>
      <p:sp>
        <p:nvSpPr>
          <p:cNvPr id="5" name="文本框 1"/>
          <p:cNvSpPr txBox="1"/>
          <p:nvPr>
            <p:custDataLst>
              <p:tags r:id="rId8"/>
            </p:custDataLst>
          </p:nvPr>
        </p:nvSpPr>
        <p:spPr>
          <a:xfrm>
            <a:off x="281940" y="2094230"/>
            <a:ext cx="19850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9"/>
            </p:custDataLst>
          </p:nvPr>
        </p:nvSpPr>
        <p:spPr>
          <a:xfrm>
            <a:off x="211455" y="5483860"/>
            <a:ext cx="20104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48602">
                                            <p:txEl>
                                              <p:pRg st="2" end="2"/>
                                            </p:txEl>
                                          </p:spTgt>
                                        </p:tgtEl>
                                        <p:attrNameLst>
                                          <p:attrName>style.visibility</p:attrName>
                                        </p:attrNameLst>
                                      </p:cBhvr>
                                      <p:to>
                                        <p:strVal val="visible"/>
                                      </p:to>
                                    </p:set>
                                    <p:animEffect transition="in" filter="blinds(horizontal)">
                                      <p:cBhvr>
                                        <p:cTn id="10" dur="500"/>
                                        <p:tgtEl>
                                          <p:spTgt spid="104860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048605"/>
                                        </p:tgtEl>
                                        <p:attrNameLst>
                                          <p:attrName>style.visibility</p:attrName>
                                        </p:attrNameLst>
                                      </p:cBhvr>
                                      <p:to>
                                        <p:strVal val="visible"/>
                                      </p:to>
                                    </p:set>
                                    <p:animEffect transition="in" filter="blinds(horizontal)">
                                      <p:cBhvr>
                                        <p:cTn id="26" dur="500"/>
                                        <p:tgtEl>
                                          <p:spTgt spid="1048605"/>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048602">
                                            <p:txEl>
                                              <p:pRg st="7" end="7"/>
                                            </p:txEl>
                                          </p:spTgt>
                                        </p:tgtEl>
                                        <p:attrNameLst>
                                          <p:attrName>style.visibility</p:attrName>
                                        </p:attrNameLst>
                                      </p:cBhvr>
                                      <p:to>
                                        <p:strVal val="visible"/>
                                      </p:to>
                                    </p:set>
                                    <p:animEffect transition="in" filter="blinds(horizontal)">
                                      <p:cBhvr>
                                        <p:cTn id="31" dur="500"/>
                                        <p:tgtEl>
                                          <p:spTgt spid="1048602">
                                            <p:txEl>
                                              <p:pRg st="7" end="7"/>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1048602">
                                            <p:txEl>
                                              <p:pRg st="8" end="8"/>
                                            </p:txEl>
                                          </p:spTgt>
                                        </p:tgtEl>
                                        <p:attrNameLst>
                                          <p:attrName>style.visibility</p:attrName>
                                        </p:attrNameLst>
                                      </p:cBhvr>
                                      <p:to>
                                        <p:strVal val="visible"/>
                                      </p:to>
                                    </p:set>
                                    <p:animEffect transition="in" filter="blinds(horizontal)">
                                      <p:cBhvr>
                                        <p:cTn id="34" dur="500"/>
                                        <p:tgtEl>
                                          <p:spTgt spid="1048602">
                                            <p:txEl>
                                              <p:pRg st="8" end="8"/>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blinds(horizontal)">
                                      <p:cBhvr>
                                        <p:cTn id="45" dur="500"/>
                                        <p:tgtEl>
                                          <p:spTgt spid="4"/>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048607"/>
                                        </p:tgtEl>
                                        <p:attrNameLst>
                                          <p:attrName>style.visibility</p:attrName>
                                        </p:attrNameLst>
                                      </p:cBhvr>
                                      <p:to>
                                        <p:strVal val="visible"/>
                                      </p:to>
                                    </p:set>
                                    <p:animEffect transition="in" filter="blinds(horizontal)">
                                      <p:cBhvr>
                                        <p:cTn id="50"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45415" y="575310"/>
            <a:ext cx="11751310" cy="3607435"/>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288290" y="575310"/>
            <a:ext cx="11502390" cy="2091690"/>
          </a:xfrm>
          <a:prstGeom prst="rect">
            <a:avLst/>
          </a:prstGeom>
          <a:noFill/>
        </p:spPr>
        <p:txBody>
          <a:bodyPr wrap="square">
            <a:spAutoFit/>
          </a:bodyPr>
          <a:lstStyle/>
          <a:p>
            <a:pPr algn="just"/>
            <a:r>
              <a:rPr lang="en-US" altLang="zh-CN" sz="2600">
                <a:latin typeface="Times New Roman" panose="02020603050405020304" charset="0"/>
                <a:cs typeface="Times New Roman" panose="02020603050405020304" charset="0"/>
                <a:sym typeface="+mn-ea"/>
              </a:rPr>
              <a:t>Two weeks of nerves and tension across one of the most chaotic men’s grand slam tournaments in recent memory came to an appropriate conclusion as an excruciatingly tense five set psychodrama ended with Alexander Zverev, the second seed, lifting his first grand slam title by holding off his own demons to close out a 6-1, 4-6, 6-4, 6-7 (5), 6-1 win over Flavio Cobolli in the French Open final.</a:t>
            </a:r>
            <a:endParaRPr lang="en-US" altLang="zh-CN" sz="26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278765" y="2667000"/>
            <a:ext cx="11511915" cy="1445260"/>
          </a:xfrm>
          <a:prstGeom prst="rect">
            <a:avLst/>
          </a:prstGeom>
          <a:noFill/>
        </p:spPr>
        <p:txBody>
          <a:bodyPr wrap="square" rtlCol="0">
            <a:spAutoFit/>
          </a:bodyPr>
          <a:lstStyle/>
          <a:p>
            <a:pPr algn="l">
              <a:buClrTx/>
              <a:buSzTx/>
              <a:buFontTx/>
            </a:pPr>
            <a:r>
              <a:rPr lang="zh-CN" altLang="en-US" sz="2200">
                <a:latin typeface="Times New Roman" panose="02020603050405020304" charset="0"/>
                <a:ea typeface="华文中宋" panose="02010600040101010101" charset="-122"/>
                <a:cs typeface="Times New Roman" panose="02020603050405020304" charset="0"/>
              </a:rPr>
              <a:t>在近期记忆中最混乱的男子大满贯赛事之一中，持续了两周的紧张与焦虑，最终以一场极其胶着的五盘心理大战落下了恰如其分的帷幕——二号种子亚历山大·兹维列夫在法网决赛中，以6-1、4-6、6-4、6-7（5）、6-1战胜弗拉维奥·科博利，压制住自己的心魔，举起了他的首座大满贯冠军奖杯。</a:t>
            </a:r>
            <a:endParaRPr lang="zh-CN" altLang="en-US" sz="22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custDataLst>
              <p:tags r:id="rId4"/>
            </p:custDataLst>
          </p:nvPr>
        </p:nvSpPr>
        <p:spPr>
          <a:xfrm>
            <a:off x="145415" y="4289425"/>
            <a:ext cx="11751310" cy="2446655"/>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288290" y="4298315"/>
            <a:ext cx="11396345" cy="1640205"/>
          </a:xfrm>
          <a:prstGeom prst="rect">
            <a:avLst/>
          </a:prstGeom>
          <a:noFill/>
        </p:spPr>
        <p:txBody>
          <a:bodyPr wrap="square">
            <a:noAutofit/>
          </a:bodyPr>
          <a:lstStyle/>
          <a:p>
            <a:pPr algn="just"/>
            <a:r>
              <a:rPr lang="en-US" altLang="zh-CN" sz="2600">
                <a:latin typeface="Times New Roman" panose="02020603050405020304" charset="0"/>
                <a:cs typeface="Times New Roman" panose="02020603050405020304" charset="0"/>
                <a:sym typeface="+mn-ea"/>
              </a:rPr>
              <a:t>Addressing his team, Zverev, said: “We’ve been through injuries. We’ve been through heartbreak. We’ve been through losses. We’ve been losers at times in the important moments. But at the end of the day, we’re grand slam champions now and that’s what counts .”</a:t>
            </a:r>
            <a:endParaRPr lang="en-US" altLang="zh-CN" sz="26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298450" y="5938520"/>
            <a:ext cx="11386185" cy="768350"/>
          </a:xfrm>
          <a:prstGeom prst="rect">
            <a:avLst/>
          </a:prstGeom>
          <a:noFill/>
        </p:spPr>
        <p:txBody>
          <a:bodyPr wrap="square" rtlCol="0">
            <a:spAutoFit/>
          </a:bodyPr>
          <a:lstStyle/>
          <a:p>
            <a:pPr algn="l">
              <a:buClrTx/>
              <a:buSzTx/>
              <a:buFontTx/>
            </a:pPr>
            <a:r>
              <a:rPr lang="zh-CN" altLang="en-US" sz="2200">
                <a:latin typeface="Times New Roman" panose="02020603050405020304" charset="0"/>
                <a:ea typeface="华文中宋" panose="02010600040101010101" charset="-122"/>
                <a:cs typeface="Times New Roman" panose="02020603050405020304" charset="0"/>
              </a:rPr>
              <a:t>泽韦列夫对他的团队说道：“我们经历过伤病，经历过心碎，经历过失利。在关键时刻，我们有时也曾是失败者。  但归根结底，我们现在已是大满贯冠军，这才是最重要的。”</a:t>
            </a:r>
            <a:endParaRPr lang="zh-CN" altLang="en-US" sz="22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7"/>
            </p:custDataLst>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29210" y="217805"/>
            <a:ext cx="12129135" cy="1014730"/>
          </a:xfrm>
          <a:prstGeom prst="rect">
            <a:avLst/>
          </a:prstGeom>
          <a:noFill/>
        </p:spPr>
        <p:txBody>
          <a:bodyPr wrap="square" rtlCol="0" anchor="t">
            <a:spAutoFit/>
          </a:bodyPr>
          <a:p>
            <a:pPr algn="ctr">
              <a:buClrTx/>
              <a:buSzTx/>
              <a:buFontTx/>
            </a:pPr>
            <a:r>
              <a:rPr lang="en-US" altLang="zh-CN" sz="3200" b="1">
                <a:sym typeface="+mn-ea"/>
              </a:rPr>
              <a:t>3. Protect your strawberries: slugs are about to come out of hiding</a:t>
            </a:r>
            <a:endParaRPr lang="en-US" altLang="zh-CN" sz="3200" b="1">
              <a:sym typeface="+mn-ea"/>
            </a:endParaRPr>
          </a:p>
          <a:p>
            <a:pPr algn="ctr">
              <a:buClrTx/>
              <a:buSzTx/>
              <a:buFontTx/>
            </a:pP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保护你的草莓：蛞蝓即将从藏身之处爬出 </a:t>
            </a:r>
            <a:endPar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endParaRPr>
          </a:p>
        </p:txBody>
      </p:sp>
      <p:pic>
        <p:nvPicPr>
          <p:cNvPr id="4" name="图片 3"/>
          <p:cNvPicPr>
            <a:picLocks noChangeAspect="1"/>
          </p:cNvPicPr>
          <p:nvPr/>
        </p:nvPicPr>
        <p:blipFill>
          <a:blip r:embed="rId1"/>
          <a:stretch>
            <a:fillRect/>
          </a:stretch>
        </p:blipFill>
        <p:spPr>
          <a:xfrm>
            <a:off x="2587713" y="1591310"/>
            <a:ext cx="7016574" cy="4680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0" y="543560"/>
            <a:ext cx="12192000" cy="6108065"/>
          </a:xfrm>
          <a:prstGeom prst="rect">
            <a:avLst/>
          </a:prstGeom>
          <a:noFill/>
        </p:spPr>
        <p:txBody>
          <a:bodyPr wrap="square" rtlCol="0" anchor="t">
            <a:spAutoFit/>
          </a:bodyPr>
          <a:p>
            <a:r>
              <a:rPr lang="en-US" altLang="zh-CN" sz="2300">
                <a:latin typeface="Times New Roman" panose="02020603050405020304" charset="0"/>
                <a:cs typeface="Times New Roman" panose="02020603050405020304" charset="0"/>
              </a:rPr>
              <a:t>    Scientists in England are expecting a </a:t>
            </a:r>
            <a:r>
              <a:rPr lang="en-US" altLang="zh-CN" sz="2300" u="sng">
                <a:latin typeface="Times New Roman" panose="02020603050405020304" charset="0"/>
                <a:cs typeface="Times New Roman" panose="02020603050405020304" charset="0"/>
              </a:rPr>
              <a:t>surge</a:t>
            </a:r>
            <a:r>
              <a:rPr lang="en-US" altLang="zh-CN" sz="2300">
                <a:latin typeface="Times New Roman" panose="02020603050405020304" charset="0"/>
                <a:cs typeface="Times New Roman" panose="02020603050405020304" charset="0"/>
              </a:rPr>
              <a:t> in slugs coming out of hiding to </a:t>
            </a:r>
            <a:r>
              <a:rPr lang="en-US" altLang="zh-CN" sz="2300">
                <a:solidFill>
                  <a:srgbClr val="0000FF"/>
                </a:solidFill>
                <a:latin typeface="Times New Roman" panose="02020603050405020304" charset="0"/>
                <a:cs typeface="Times New Roman" panose="02020603050405020304" charset="0"/>
              </a:rPr>
              <a:t>munch </a:t>
            </a:r>
            <a:r>
              <a:rPr lang="en-US" altLang="zh-CN" sz="2300">
                <a:latin typeface="Times New Roman" panose="02020603050405020304" charset="0"/>
                <a:cs typeface="Times New Roman" panose="02020603050405020304" charset="0"/>
              </a:rPr>
              <a:t>the nation’s strawberry plants after weeks of sun followed by wetter weather has caused a bumper crop.</a:t>
            </a:r>
            <a:endParaRPr lang="en-US" altLang="zh-CN" sz="2300">
              <a:latin typeface="Times New Roman" panose="02020603050405020304" charset="0"/>
              <a:cs typeface="Times New Roman" panose="02020603050405020304" charset="0"/>
            </a:endParaRPr>
          </a:p>
          <a:p>
            <a:r>
              <a:rPr lang="en-US" altLang="zh-CN" sz="2300">
                <a:latin typeface="Times New Roman" panose="02020603050405020304" charset="0"/>
                <a:cs typeface="Times New Roman" panose="02020603050405020304" charset="0"/>
              </a:rPr>
              <a:t>    The Royal Horticultural Society is bracing for an influx of inquiries from its 625,000 members, who write in with their garden gripes. Workers at the RHS have also noticed a spate of slugs in the charity’s gardens, including Wisley in Surrey. The recent hot weather, including a record-breaking heatwave, forced slugs into hiding. But according to Dr Hayley Jones, the principal entomologist at the RHS, the gastropods will be re-emerging, ravenous, into the damp conditions caused by this week’s torrential rain.</a:t>
            </a:r>
            <a:endParaRPr lang="en-US" altLang="zh-CN" sz="2300">
              <a:latin typeface="Times New Roman" panose="02020603050405020304" charset="0"/>
              <a:cs typeface="Times New Roman" panose="02020603050405020304" charset="0"/>
            </a:endParaRPr>
          </a:p>
          <a:p>
            <a:r>
              <a:rPr lang="en-US" altLang="zh-CN" sz="2300">
                <a:latin typeface="Times New Roman" panose="02020603050405020304" charset="0"/>
                <a:cs typeface="Times New Roman" panose="02020603050405020304" charset="0"/>
              </a:rPr>
              <a:t>    “We have had such a long dry spring that they are all going to pop up at once. Slugs are really good at hiding out when conditions are not ideal and then popping out,” Jones said. This is a bad time for a horde of hungry gastropods to be entering gardens; strawberries are fruiting early because of the sunny weather. Many people are also planting beans and lettuces after recent warm days.</a:t>
            </a:r>
            <a:endParaRPr lang="en-US" altLang="zh-CN" sz="2300">
              <a:latin typeface="Times New Roman" panose="02020603050405020304" charset="0"/>
              <a:cs typeface="Times New Roman" panose="02020603050405020304" charset="0"/>
            </a:endParaRPr>
          </a:p>
          <a:p>
            <a:r>
              <a:rPr lang="en-US" altLang="zh-CN" sz="2300">
                <a:latin typeface="Times New Roman" panose="02020603050405020304" charset="0"/>
                <a:cs typeface="Times New Roman" panose="02020603050405020304" charset="0"/>
              </a:rPr>
              <a:t>    However, gardeners should “ideally not” kill the slugs, Jones said. “They are just part of garden biodiversity trying to survive.” She recommends spreading straw around the strawberries because slugs don’t like crawling on it, and keeping unplanted seedlings in for a bit longer, and putting them higher up such as on a garden table. Jones also recommends “night-time searches to find slugs and </a:t>
            </a:r>
            <a:r>
              <a:rPr lang="en-US" altLang="zh-CN" sz="2300">
                <a:solidFill>
                  <a:srgbClr val="0000FF"/>
                </a:solidFill>
                <a:latin typeface="Times New Roman" panose="02020603050405020304" charset="0"/>
                <a:cs typeface="Times New Roman" panose="02020603050405020304" charset="0"/>
              </a:rPr>
              <a:t>relocate </a:t>
            </a:r>
            <a:r>
              <a:rPr lang="en-US" altLang="zh-CN" sz="2300">
                <a:latin typeface="Times New Roman" panose="02020603050405020304" charset="0"/>
                <a:cs typeface="Times New Roman" panose="02020603050405020304" charset="0"/>
              </a:rPr>
              <a:t>them, preferably to your compost heap.”</a:t>
            </a:r>
            <a:endParaRPr lang="en-US" altLang="zh-CN" sz="2300">
              <a:latin typeface="Times New Roman" panose="02020603050405020304" charset="0"/>
              <a:cs typeface="Times New Roman" panose="02020603050405020304" charset="0"/>
            </a:endParaRPr>
          </a:p>
        </p:txBody>
      </p:sp>
      <p:sp>
        <p:nvSpPr>
          <p:cNvPr id="5" name="文本框 16"/>
          <p:cNvSpPr txBox="1"/>
          <p:nvPr>
            <p:custDataLst>
              <p:tags r:id="rId1"/>
            </p:custDataLst>
          </p:nvPr>
        </p:nvSpPr>
        <p:spPr>
          <a:xfrm>
            <a:off x="-19050" y="0"/>
            <a:ext cx="334264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Reading Comprehension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4" name="文本框 13"/>
          <p:cNvSpPr txBox="1"/>
          <p:nvPr>
            <p:custDataLst>
              <p:tags r:id="rId2"/>
            </p:custDataLst>
          </p:nvPr>
        </p:nvSpPr>
        <p:spPr>
          <a:xfrm>
            <a:off x="3846830" y="0"/>
            <a:ext cx="7733665" cy="445135"/>
          </a:xfrm>
          <a:prstGeom prst="rect">
            <a:avLst/>
          </a:prstGeom>
          <a:noFill/>
        </p:spPr>
        <p:txBody>
          <a:bodyPr wrap="square" rtlCol="0" anchor="t">
            <a:spAutoFit/>
          </a:bodyPr>
          <a:p>
            <a:pPr algn="l">
              <a:buClrTx/>
              <a:buSzTx/>
              <a:buFontTx/>
            </a:pPr>
            <a:r>
              <a:rPr lang="en-US" altLang="zh-CN" sz="2300" b="1" i="1">
                <a:solidFill>
                  <a:srgbClr val="ED7D31"/>
                </a:solidFill>
                <a:latin typeface="微软雅黑" panose="020B0503020204020204" charset="-122"/>
                <a:ea typeface="微软雅黑" panose="020B0503020204020204" charset="-122"/>
                <a:cs typeface="微软雅黑" panose="020B0503020204020204" charset="-122"/>
                <a:sym typeface="+mn-ea"/>
              </a:rPr>
              <a:t>The Guardian</a:t>
            </a:r>
            <a:r>
              <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rPr>
              <a:t>（June 3, 2026 P7)</a:t>
            </a:r>
            <a:endPar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custDataLst>
              <p:tags r:id="rId1"/>
            </p:custDataLst>
          </p:nvPr>
        </p:nvSpPr>
        <p:spPr>
          <a:xfrm>
            <a:off x="2191385" y="912495"/>
            <a:ext cx="8171180" cy="1168400"/>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The underlined word “surge” in paragraph 1 is closest in meaning to ______.</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A. a sudden decrease                           	B. a rapid increase</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C. a slow movement                       		D. a hidden danger</a:t>
            </a:r>
            <a:endParaRPr lang="en-US" altLang="zh-CN" sz="20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custDataLst>
              <p:tags r:id="rId2"/>
            </p:custDataLst>
          </p:nvPr>
        </p:nvSpPr>
        <p:spPr>
          <a:xfrm>
            <a:off x="2190750" y="2535555"/>
            <a:ext cx="8171180" cy="1886585"/>
          </a:xfrm>
          <a:prstGeom prst="rect">
            <a:avLst/>
          </a:prstGeom>
          <a:solidFill>
            <a:schemeClr val="bg2"/>
          </a:solidFill>
          <a:ln w="34925" cmpd="sng">
            <a:noFill/>
            <a:prstDash val="sysDash"/>
          </a:ln>
        </p:spPr>
        <p:txBody>
          <a:bodyPr wrap="square">
            <a:spAutoFit/>
          </a:bodyPr>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What can be inferred from Dr Hayley Jones’s advice to gardeners?</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A. Slugs are harmful pests and should be removed by any means.</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B. Killing slugs is acceptable if they damage strawberry crops.</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C. Slugs play a role in garden biodiversity and should be treated humanely.</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D. Compost heaps are the only safe place to relocate slugs.</a:t>
            </a:r>
            <a:endParaRPr lang="en-US" altLang="zh-CN" sz="2000" b="0" i="0" smtClean="0">
              <a:latin typeface="Times New Roman" panose="02020603050405020304" charset="0"/>
              <a:ea typeface="华文中宋" panose="02010600040101010101" charset="-122"/>
              <a:cs typeface="Times New Roman" panose="02020603050405020304" charset="0"/>
            </a:endParaRPr>
          </a:p>
        </p:txBody>
      </p:sp>
      <p:pic>
        <p:nvPicPr>
          <p:cNvPr id="8" name="图片 7"/>
          <p:cNvPicPr>
            <a:picLocks noChangeAspect="1"/>
          </p:cNvPicPr>
          <p:nvPr>
            <p:custDataLst>
              <p:tags r:id="rId3"/>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6708140" y="1306195"/>
            <a:ext cx="379466" cy="396000"/>
          </a:xfrm>
          <a:prstGeom prst="rect">
            <a:avLst/>
          </a:prstGeom>
        </p:spPr>
      </p:pic>
      <p:sp>
        <p:nvSpPr>
          <p:cNvPr id="13" name="矩形 12"/>
          <p:cNvSpPr/>
          <p:nvPr>
            <p:custDataLst>
              <p:tags r:id="rId5"/>
            </p:custDataLst>
          </p:nvPr>
        </p:nvSpPr>
        <p:spPr>
          <a:xfrm>
            <a:off x="2191385" y="4885690"/>
            <a:ext cx="8268970" cy="1856105"/>
          </a:xfrm>
          <a:prstGeom prst="rect">
            <a:avLst/>
          </a:prstGeom>
          <a:solidFill>
            <a:schemeClr val="accent6">
              <a:lumMod val="20000"/>
              <a:lumOff val="80000"/>
            </a:schemeClr>
          </a:solidFill>
          <a:ln w="34925" cmpd="sng">
            <a:noFill/>
            <a:prstDash val="sysDash"/>
          </a:ln>
        </p:spPr>
        <p:txBody>
          <a:bodyPr wrap="square" rtlCol="0" anchor="t">
            <a:noAutofit/>
          </a:bodyPr>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Which of the following is the best title for the passage?</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A. How to Protect Strawberries from Slugs</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B. Britain’s Heatwave and Its Effects on Gardens</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C. Hungry Slugs to Emerge in UK Gardens – Don’t Kill Them</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D. The Royal Horticultural Society’s Advice on Garden Pests</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p:txBody>
      </p:sp>
      <p:pic>
        <p:nvPicPr>
          <p:cNvPr id="12" name="图片 11"/>
          <p:cNvPicPr>
            <a:picLocks noChangeAspect="1"/>
          </p:cNvPicPr>
          <p:nvPr>
            <p:custDataLst>
              <p:tags r:id="rId6"/>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2133600" y="3684270"/>
            <a:ext cx="379466" cy="396000"/>
          </a:xfrm>
          <a:prstGeom prst="rect">
            <a:avLst/>
          </a:prstGeom>
        </p:spPr>
      </p:pic>
      <p:sp>
        <p:nvSpPr>
          <p:cNvPr id="15" name="文本框 16"/>
          <p:cNvSpPr txBox="1"/>
          <p:nvPr>
            <p:custDataLst>
              <p:tags r:id="rId7"/>
            </p:custDataLst>
          </p:nvPr>
        </p:nvSpPr>
        <p:spPr>
          <a:xfrm>
            <a:off x="-19050" y="0"/>
            <a:ext cx="334264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Reading Comprehension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pic>
        <p:nvPicPr>
          <p:cNvPr id="16" name="图片 15"/>
          <p:cNvPicPr>
            <a:picLocks noChangeAspect="1"/>
          </p:cNvPicPr>
          <p:nvPr>
            <p:custDataLst>
              <p:tags r:id="rId8"/>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2133600" y="5996305"/>
            <a:ext cx="379466" cy="396000"/>
          </a:xfrm>
          <a:prstGeom prst="rect">
            <a:avLst/>
          </a:prstGeom>
        </p:spPr>
      </p:pic>
      <p:sp>
        <p:nvSpPr>
          <p:cNvPr id="2" name="文本框 1"/>
          <p:cNvSpPr txBox="1"/>
          <p:nvPr>
            <p:custDataLst>
              <p:tags r:id="rId9"/>
            </p:custDataLst>
          </p:nvPr>
        </p:nvSpPr>
        <p:spPr>
          <a:xfrm>
            <a:off x="349250" y="1306195"/>
            <a:ext cx="1707515" cy="440055"/>
          </a:xfrm>
          <a:prstGeom prst="rect">
            <a:avLst/>
          </a:prstGeom>
          <a:solidFill>
            <a:srgbClr val="0070C0"/>
          </a:solidFill>
        </p:spPr>
        <p:txBody>
          <a:bodyPr wrap="square" rtlCol="0" anchor="t">
            <a:noAutofit/>
          </a:bodyPr>
          <a:p>
            <a:pPr lvl="0" algn="ctr">
              <a:buClrTx/>
              <a:buSzTx/>
              <a:buFontTx/>
            </a:pPr>
            <a:r>
              <a:rPr kumimoji="1" lang="en-US" altLang="zh-CN" sz="2400" b="1" dirty="0">
                <a:solidFill>
                  <a:schemeClr val="lt1"/>
                </a:solidFill>
                <a:sym typeface="+mn-ea"/>
              </a:rPr>
              <a:t>Vocabulary</a:t>
            </a:r>
            <a:endParaRPr kumimoji="1" lang="en-US" altLang="zh-CN" sz="2400" b="1" dirty="0">
              <a:solidFill>
                <a:schemeClr val="lt1"/>
              </a:solidFill>
              <a:sym typeface="+mn-ea"/>
            </a:endParaRPr>
          </a:p>
        </p:txBody>
      </p:sp>
      <p:sp>
        <p:nvSpPr>
          <p:cNvPr id="17" name="文本框 16"/>
          <p:cNvSpPr txBox="1"/>
          <p:nvPr>
            <p:custDataLst>
              <p:tags r:id="rId10"/>
            </p:custDataLst>
          </p:nvPr>
        </p:nvSpPr>
        <p:spPr>
          <a:xfrm>
            <a:off x="349250" y="3400425"/>
            <a:ext cx="1708150" cy="439420"/>
          </a:xfrm>
          <a:prstGeom prst="rect">
            <a:avLst/>
          </a:prstGeom>
          <a:solidFill>
            <a:srgbClr val="0070C0"/>
          </a:solidFill>
        </p:spPr>
        <p:txBody>
          <a:bodyPr wrap="square" rtlCol="0" anchor="t">
            <a:noAutofit/>
          </a:bodyPr>
          <a:p>
            <a:pPr lvl="0" algn="ctr">
              <a:buClrTx/>
              <a:buSzTx/>
              <a:buFontTx/>
            </a:pPr>
            <a:r>
              <a:rPr kumimoji="1" lang="en-US" altLang="zh-CN" sz="2400" b="1" dirty="0">
                <a:solidFill>
                  <a:schemeClr val="lt1"/>
                </a:solidFill>
                <a:sym typeface="+mn-ea"/>
              </a:rPr>
              <a:t>Inference</a:t>
            </a:r>
            <a:endParaRPr kumimoji="1" lang="en-US" altLang="zh-CN" sz="2400" b="1" dirty="0">
              <a:solidFill>
                <a:schemeClr val="lt1"/>
              </a:solidFill>
              <a:sym typeface="+mn-ea"/>
            </a:endParaRPr>
          </a:p>
        </p:txBody>
      </p:sp>
      <p:sp>
        <p:nvSpPr>
          <p:cNvPr id="18" name="文本框 17"/>
          <p:cNvSpPr txBox="1"/>
          <p:nvPr>
            <p:custDataLst>
              <p:tags r:id="rId11"/>
            </p:custDataLst>
          </p:nvPr>
        </p:nvSpPr>
        <p:spPr>
          <a:xfrm>
            <a:off x="349250" y="5665470"/>
            <a:ext cx="1707515" cy="460375"/>
          </a:xfrm>
          <a:prstGeom prst="rect">
            <a:avLst/>
          </a:prstGeom>
          <a:solidFill>
            <a:srgbClr val="0070C0"/>
          </a:solidFill>
        </p:spPr>
        <p:txBody>
          <a:bodyPr wrap="square" rtlCol="0" anchor="t">
            <a:spAutoFit/>
          </a:bodyPr>
          <a:p>
            <a:pPr lvl="0" algn="ctr">
              <a:buClrTx/>
              <a:buSzTx/>
              <a:buFontTx/>
            </a:pPr>
            <a:r>
              <a:rPr kumimoji="1" lang="en-US" altLang="zh-CN" sz="2400" b="1" dirty="0">
                <a:solidFill>
                  <a:schemeClr val="lt1"/>
                </a:solidFill>
                <a:sym typeface="+mn-ea"/>
              </a:rPr>
              <a:t>Gist</a:t>
            </a:r>
            <a:endParaRPr kumimoji="1" lang="zh-CN" altLang="en-US" sz="2400" b="1" dirty="0">
              <a:solidFill>
                <a:schemeClr val="lt1"/>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0" y="632460"/>
            <a:ext cx="12098020" cy="491744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ea typeface="华文中宋" panose="02010600040101010101" charset="-122"/>
                <a:cs typeface="Times New Roman" panose="02020603050405020304" charset="0"/>
                <a:sym typeface="+mn-ea"/>
              </a:rPr>
              <a:t>munch</a:t>
            </a:r>
            <a:r>
              <a:rPr lang="en-US" altLang="zh-CN" sz="2800">
                <a:latin typeface="Times New Roman" panose="02020603050405020304" charset="0"/>
                <a:ea typeface="华文中宋" panose="02010600040101010101" charset="-122"/>
                <a:cs typeface="Times New Roman" panose="02020603050405020304" charset="0"/>
                <a:sym typeface="+mn-ea"/>
              </a:rPr>
              <a:t>: famous and respected</a:t>
            </a:r>
            <a:r>
              <a:rPr lang="zh-CN" altLang="en-US" sz="2800">
                <a:latin typeface="Times New Roman" panose="02020603050405020304" charset="0"/>
                <a:ea typeface="华文中宋" panose="02010600040101010101" charset="-122"/>
                <a:cs typeface="Times New Roman" panose="02020603050405020304" charset="0"/>
                <a:sym typeface="+mn-ea"/>
              </a:rPr>
              <a:t>有名的；闻名的；受尊敬的</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He sat in a chair munching his toast.                                                                   </a:t>
            </a:r>
            <a:r>
              <a:rPr lang="zh-CN" altLang="en-US" sz="2800">
                <a:latin typeface="Times New Roman" panose="02020603050405020304" charset="0"/>
                <a:ea typeface="华文中宋" panose="02010600040101010101" charset="-122"/>
                <a:cs typeface="Times New Roman" panose="02020603050405020304" charset="0"/>
              </a:rPr>
              <a:t>他坐在椅子上，嚼着烤面包。</a:t>
            </a:r>
            <a:endParaRPr lang="zh-CN" altLang="en-US"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endParaRPr lang="en-US" altLang="zh-CN" sz="2800">
              <a:latin typeface="Times New Roman" panose="02020603050405020304" charset="0"/>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rPr>
              <a:t>relocate</a:t>
            </a:r>
            <a:r>
              <a:rPr lang="en-US" altLang="zh-CN" sz="2800">
                <a:latin typeface="Times New Roman" panose="02020603050405020304" charset="0"/>
                <a:cs typeface="Times New Roman" panose="02020603050405020304" charset="0"/>
              </a:rPr>
              <a:t>: </a:t>
            </a:r>
            <a:r>
              <a:rPr lang="en-US" altLang="zh-CN" sz="2800">
                <a:latin typeface="Times New Roman" panose="02020603050405020304" charset="0"/>
                <a:ea typeface="华文中宋" panose="02010600040101010101" charset="-122"/>
                <a:cs typeface="Times New Roman" panose="02020603050405020304" charset="0"/>
              </a:rPr>
              <a:t>to move or to move sb/sth to a new place to work or operate（</a:t>
            </a:r>
            <a:r>
              <a:rPr lang="zh-CN" altLang="en-US" sz="2800">
                <a:latin typeface="Times New Roman" panose="02020603050405020304" charset="0"/>
                <a:ea typeface="华文中宋" panose="02010600040101010101" charset="-122"/>
                <a:cs typeface="Times New Roman" panose="02020603050405020304" charset="0"/>
              </a:rPr>
              <a:t>使）搬迁，迁移</a:t>
            </a:r>
            <a:r>
              <a:rPr lang="en-US" altLang="zh-CN" sz="2800">
                <a:latin typeface="Times New Roman" panose="02020603050405020304" charset="0"/>
                <a:ea typeface="华文中宋" panose="02010600040101010101" charset="-122"/>
                <a:cs typeface="Times New Roman" panose="02020603050405020304" charset="0"/>
              </a:rPr>
              <a:t> </a:t>
            </a:r>
            <a:endParaRPr lang="zh-CN" altLang="en-US" sz="2800">
              <a:latin typeface="Times New Roman" panose="02020603050405020304" charset="0"/>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The firm may be forced to relocate from New York to Stanford.</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公司也许会被迫从纽约迁移到斯坦福。</a:t>
            </a: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4" name="文本框 1"/>
          <p:cNvSpPr txBox="1"/>
          <p:nvPr>
            <p:custDataLst>
              <p:tags r:id="rId1"/>
            </p:custDataLst>
          </p:nvPr>
        </p:nvSpPr>
        <p:spPr>
          <a:xfrm>
            <a:off x="185420" y="2092960"/>
            <a:ext cx="1957070" cy="521970"/>
          </a:xfrm>
          <a:prstGeom prst="rect">
            <a:avLst/>
          </a:prstGeom>
          <a:solidFill>
            <a:srgbClr val="0070C0"/>
          </a:solidFill>
        </p:spPr>
        <p:txBody>
          <a:bodyPr wrap="square" rtlCol="0">
            <a:spAutoFit/>
          </a:bodyPr>
          <a:lstStyle/>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1048605" name="文本框 2"/>
          <p:cNvSpPr txBox="1"/>
          <p:nvPr>
            <p:custDataLst>
              <p:tags r:id="rId2"/>
            </p:custDataLst>
          </p:nvPr>
        </p:nvSpPr>
        <p:spPr>
          <a:xfrm>
            <a:off x="259715" y="2633980"/>
            <a:ext cx="904049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She munched on an apple.</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3"/>
            </p:custDataLst>
          </p:nvPr>
        </p:nvSpPr>
        <p:spPr>
          <a:xfrm>
            <a:off x="269240" y="6104255"/>
            <a:ext cx="7713980" cy="504190"/>
          </a:xfrm>
          <a:prstGeom prst="rect">
            <a:avLst/>
          </a:prstGeom>
          <a:noFill/>
        </p:spPr>
        <p:txBody>
          <a:bodyPr wrap="square" rtlCol="0">
            <a:noAutofit/>
          </a:bodyPr>
          <a:lstStyle/>
          <a:p>
            <a:r>
              <a:rPr lang="en-US" altLang="zh-CN" sz="2800">
                <a:solidFill>
                  <a:srgbClr val="FF0000"/>
                </a:solidFill>
                <a:latin typeface="Times New Roman" panose="02020603050405020304" charset="0"/>
                <a:cs typeface="Times New Roman" panose="02020603050405020304" charset="0"/>
              </a:rPr>
              <a:t>The company relocated its head office to Stanford.</a:t>
            </a:r>
            <a:endParaRPr lang="en-US" altLang="zh-CN"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4"/>
            </p:custDataLst>
          </p:nvPr>
        </p:nvSpPr>
        <p:spPr>
          <a:xfrm>
            <a:off x="2395855" y="2076450"/>
            <a:ext cx="3893185" cy="521970"/>
          </a:xfrm>
          <a:prstGeom prst="rect">
            <a:avLst/>
          </a:prstGeom>
          <a:noFill/>
        </p:spPr>
        <p:txBody>
          <a:bodyPr wrap="square" rtlCol="0" anchor="t">
            <a:spAutoFit/>
          </a:bodyPr>
          <a:lstStyle/>
          <a:p>
            <a:r>
              <a:rPr lang="zh-CN" altLang="en-US" sz="2800">
                <a:ea typeface="华文中宋" panose="02010600040101010101" charset="-122"/>
              </a:rPr>
              <a:t>她在大口啃苹果。</a:t>
            </a:r>
            <a:endParaRPr lang="zh-CN" altLang="en-US" sz="2800">
              <a:ea typeface="华文中宋" panose="02010600040101010101" charset="-122"/>
            </a:endParaRPr>
          </a:p>
        </p:txBody>
      </p:sp>
      <p:cxnSp>
        <p:nvCxnSpPr>
          <p:cNvPr id="3145728" name="直接连接符 8"/>
          <p:cNvCxnSpPr/>
          <p:nvPr>
            <p:custDataLst>
              <p:tags r:id="rId5"/>
            </p:custDataLst>
          </p:nvPr>
        </p:nvCxnSpPr>
        <p:spPr>
          <a:xfrm>
            <a:off x="311150" y="3110230"/>
            <a:ext cx="3971925" cy="317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6"/>
            </p:custDataLst>
          </p:nvPr>
        </p:nvCxnSpPr>
        <p:spPr>
          <a:xfrm>
            <a:off x="320675" y="6612255"/>
            <a:ext cx="7247890" cy="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0" y="0"/>
            <a:ext cx="1955800"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
        <p:nvSpPr>
          <p:cNvPr id="3" name="文本框 6"/>
          <p:cNvSpPr txBox="1"/>
          <p:nvPr>
            <p:custDataLst>
              <p:tags r:id="rId7"/>
            </p:custDataLst>
          </p:nvPr>
        </p:nvSpPr>
        <p:spPr>
          <a:xfrm>
            <a:off x="2395855" y="5611495"/>
            <a:ext cx="7263765" cy="521970"/>
          </a:xfrm>
          <a:prstGeom prst="rect">
            <a:avLst/>
          </a:prstGeom>
          <a:noFill/>
        </p:spPr>
        <p:txBody>
          <a:bodyPr wrap="square" rtlCol="0" anchor="t">
            <a:spAutoFit/>
          </a:bodyPr>
          <a:p>
            <a:r>
              <a:rPr lang="zh-CN" altLang="en-US" sz="2800">
                <a:ea typeface="华文中宋" panose="02010600040101010101" charset="-122"/>
              </a:rPr>
              <a:t>公司将总部迁到了斯坦福。</a:t>
            </a:r>
            <a:endParaRPr lang="zh-CN" altLang="en-US" sz="2800">
              <a:ea typeface="华文中宋" panose="02010600040101010101" charset="-122"/>
            </a:endParaRPr>
          </a:p>
        </p:txBody>
      </p:sp>
      <p:sp>
        <p:nvSpPr>
          <p:cNvPr id="2" name="文本框 1"/>
          <p:cNvSpPr txBox="1"/>
          <p:nvPr>
            <p:custDataLst>
              <p:tags r:id="rId8"/>
            </p:custDataLst>
          </p:nvPr>
        </p:nvSpPr>
        <p:spPr>
          <a:xfrm>
            <a:off x="269875" y="5588635"/>
            <a:ext cx="2035175"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4"/>
                                        </p:tgtEl>
                                        <p:attrNameLst>
                                          <p:attrName>style.visibility</p:attrName>
                                        </p:attrNameLst>
                                      </p:cBhvr>
                                      <p:to>
                                        <p:strVal val="visible"/>
                                      </p:to>
                                    </p:set>
                                    <p:animEffect transition="in" filter="blinds(horizontal)">
                                      <p:cBhvr>
                                        <p:cTn id="12" dur="500"/>
                                        <p:tgtEl>
                                          <p:spTgt spid="104860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048602">
                                            <p:txEl>
                                              <p:pRg st="6" end="6"/>
                                            </p:txEl>
                                          </p:spTgt>
                                        </p:tgtEl>
                                        <p:attrNameLst>
                                          <p:attrName>style.visibility</p:attrName>
                                        </p:attrNameLst>
                                      </p:cBhvr>
                                      <p:to>
                                        <p:strVal val="visible"/>
                                      </p:to>
                                    </p:set>
                                    <p:animEffect transition="in" filter="wipe(down)">
                                      <p:cBhvr>
                                        <p:cTn id="28" dur="500"/>
                                        <p:tgtEl>
                                          <p:spTgt spid="1048602">
                                            <p:txEl>
                                              <p:pRg st="6" end="6"/>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048602">
                                            <p:txEl>
                                              <p:pRg st="7" end="7"/>
                                            </p:txEl>
                                          </p:spTgt>
                                        </p:tgtEl>
                                        <p:attrNameLst>
                                          <p:attrName>style.visibility</p:attrName>
                                        </p:attrNameLst>
                                      </p:cBhvr>
                                      <p:to>
                                        <p:strVal val="visible"/>
                                      </p:to>
                                    </p:set>
                                    <p:animEffect transition="in" filter="wipe(down)">
                                      <p:cBhvr>
                                        <p:cTn id="31" dur="500"/>
                                        <p:tgtEl>
                                          <p:spTgt spid="1048602">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linds(horizontal)">
                                      <p:cBhvr>
                                        <p:cTn id="36" dur="500"/>
                                        <p:tgtEl>
                                          <p:spTgt spid="2"/>
                                        </p:tgtEl>
                                      </p:cBhvr>
                                    </p:animEffect>
                                  </p:childTnLst>
                                </p:cTn>
                              </p:par>
                              <p:par>
                                <p:cTn id="37" presetID="22" presetClass="entr" presetSubtype="4" fill="hold" nodeType="with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48607"/>
                                        </p:tgtEl>
                                        <p:attrNameLst>
                                          <p:attrName>style.visibility</p:attrName>
                                        </p:attrNameLst>
                                      </p:cBhvr>
                                      <p:to>
                                        <p:strVal val="visible"/>
                                      </p:to>
                                    </p:set>
                                    <p:animEffect transition="in" filter="blinds(horizontal)">
                                      <p:cBhvr>
                                        <p:cTn id="47"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4" grpId="0" bldLvl="0" animBg="1"/>
      <p:bldP spid="1048605" grpId="0"/>
      <p:bldP spid="1048605" grpId="1"/>
      <p:bldP spid="1048607" grpId="0"/>
      <p:bldP spid="1048607" grpId="1"/>
      <p:bldP spid="1048608" grpId="0"/>
      <p:bldP spid="3" grpId="0"/>
      <p:bldP spid="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45745" y="777875"/>
            <a:ext cx="11588115" cy="257175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86080" y="800100"/>
            <a:ext cx="11330940" cy="1251585"/>
          </a:xfrm>
          <a:prstGeom prst="rect">
            <a:avLst/>
          </a:prstGeom>
          <a:noFill/>
        </p:spPr>
        <p:txBody>
          <a:bodyPr wrap="square">
            <a:noAutofit/>
          </a:bodyPr>
          <a:lstStyle/>
          <a:p>
            <a:pPr algn="l"/>
            <a:r>
              <a:rPr lang="en-US" altLang="zh-CN" sz="2500">
                <a:latin typeface="Times New Roman" panose="02020603050405020304" charset="0"/>
                <a:cs typeface="Times New Roman" panose="02020603050405020304" charset="0"/>
                <a:sym typeface="+mn-ea"/>
              </a:rPr>
              <a:t>The Royal Horticultural Society is bracing for an influx of inquiries from its 625,000 members, who write in with their garden gripes. Workers at the RHS have also noticed a spate of slugs in the charity’s gardens, including Wisley in Surrey. </a:t>
            </a:r>
            <a:endParaRPr lang="en-US" altLang="zh-CN" sz="25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86080" y="2051685"/>
            <a:ext cx="11348085" cy="1215390"/>
          </a:xfrm>
          <a:prstGeom prst="rect">
            <a:avLst/>
          </a:prstGeom>
          <a:noFill/>
        </p:spPr>
        <p:txBody>
          <a:bodyPr wrap="square" rtlCol="0">
            <a:noAutofit/>
          </a:bodyPr>
          <a:lstStyle/>
          <a:p>
            <a:pPr algn="l">
              <a:buClrTx/>
              <a:buSzTx/>
              <a:buFontTx/>
            </a:pPr>
            <a:r>
              <a:rPr lang="zh-CN" altLang="en-US" sz="2400">
                <a:latin typeface="华文中宋" panose="02010600040101010101" charset="-122"/>
                <a:ea typeface="华文中宋" panose="02010600040101010101" charset="-122"/>
                <a:cs typeface="华文中宋" panose="02010600040101010101" charset="-122"/>
              </a:rPr>
              <a:t>英国皇家园艺学会正准备应对来自62.5万名会员的大量咨询，这些会员纷纷通过信件向协会反映花园中的问题。该协会工作人员还注意到，慈善机构的花园中出现了大量蛞蝓，包括位于萨里郡的威斯利花园。</a:t>
            </a:r>
            <a:endParaRPr lang="zh-CN" altLang="en-US" sz="2400">
              <a:latin typeface="华文中宋" panose="02010600040101010101" charset="-122"/>
              <a:ea typeface="华文中宋" panose="02010600040101010101" charset="-122"/>
              <a:cs typeface="华文中宋" panose="02010600040101010101" charset="-122"/>
            </a:endParaRPr>
          </a:p>
        </p:txBody>
      </p:sp>
      <p:sp>
        <p:nvSpPr>
          <p:cNvPr id="1048610" name="文本框 16"/>
          <p:cNvSpPr txBox="1"/>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5" name="圆角矩形 4"/>
          <p:cNvSpPr/>
          <p:nvPr>
            <p:custDataLst>
              <p:tags r:id="rId4"/>
            </p:custDataLst>
          </p:nvPr>
        </p:nvSpPr>
        <p:spPr>
          <a:xfrm>
            <a:off x="245745" y="4164965"/>
            <a:ext cx="11588115" cy="2124075"/>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478155" y="4161155"/>
            <a:ext cx="11355705" cy="1238250"/>
          </a:xfrm>
          <a:prstGeom prst="rect">
            <a:avLst/>
          </a:prstGeom>
          <a:noFill/>
        </p:spPr>
        <p:txBody>
          <a:bodyPr wrap="square">
            <a:noAutofit/>
          </a:bodyPr>
          <a:lstStyle/>
          <a:p>
            <a:pPr algn="l"/>
            <a:r>
              <a:rPr lang="en-US" altLang="zh-CN" sz="2500">
                <a:latin typeface="Times New Roman" panose="02020603050405020304" charset="0"/>
                <a:cs typeface="Times New Roman" panose="02020603050405020304" charset="0"/>
                <a:sym typeface="+mn-ea"/>
              </a:rPr>
              <a:t>She recommends spreading straw around the strawberries because slugs don’t like crawling on it, and keeping unplanted seedlings in for a bit longer, and putting them higher up such as on a garden table. </a:t>
            </a:r>
            <a:endParaRPr lang="en-US" altLang="zh-CN" sz="25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478790" y="5379085"/>
            <a:ext cx="11237595" cy="1109980"/>
          </a:xfrm>
          <a:prstGeom prst="rect">
            <a:avLst/>
          </a:prstGeom>
          <a:noFill/>
        </p:spPr>
        <p:txBody>
          <a:bodyPr wrap="square" rtlCol="0">
            <a:noAutofit/>
          </a:bodyPr>
          <a:lstStyle/>
          <a:p>
            <a:pPr algn="l">
              <a:buClrTx/>
              <a:buSzTx/>
              <a:buFontTx/>
            </a:pPr>
            <a:r>
              <a:rPr lang="zh-CN" altLang="en-US" sz="2400">
                <a:latin typeface="华文中宋" panose="02010600040101010101" charset="-122"/>
                <a:ea typeface="华文中宋" panose="02010600040101010101" charset="-122"/>
                <a:cs typeface="华文中宋" panose="02010600040101010101" charset="-122"/>
              </a:rPr>
              <a:t>她建议在草莓周围铺些稻草，因为蛞蝓不喜欢在上面爬行，同时可以将未栽种的幼苗多留一段时间，并将其放在较高的位置，比如花园桌面上。</a:t>
            </a:r>
            <a:endParaRPr lang="zh-CN" altLang="en-US" sz="2400">
              <a:latin typeface="华文中宋" panose="02010600040101010101" charset="-122"/>
              <a:ea typeface="华文中宋" panose="02010600040101010101" charset="-122"/>
              <a:cs typeface="华文中宋" panose="02010600040101010101" charset="-122"/>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29210" y="217805"/>
            <a:ext cx="12129135" cy="1014730"/>
          </a:xfrm>
          <a:prstGeom prst="rect">
            <a:avLst/>
          </a:prstGeom>
          <a:noFill/>
        </p:spPr>
        <p:txBody>
          <a:bodyPr wrap="square" rtlCol="0" anchor="t">
            <a:spAutoFit/>
          </a:bodyPr>
          <a:p>
            <a:pPr algn="ctr">
              <a:buClrTx/>
              <a:buSzTx/>
              <a:buFontTx/>
            </a:pPr>
            <a:r>
              <a:rPr lang="en-US" altLang="zh-CN" sz="3200" b="1">
                <a:sym typeface="+mn-ea"/>
              </a:rPr>
              <a:t>4. Pocket dial</a:t>
            </a:r>
            <a:endParaRPr lang="en-US" altLang="zh-CN" sz="3200" b="1">
              <a:sym typeface="+mn-ea"/>
            </a:endParaRPr>
          </a:p>
          <a:p>
            <a:pPr algn="ctr">
              <a:buClrTx/>
              <a:buSzTx/>
              <a:buFontTx/>
            </a:pP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口袋里的怀表 </a:t>
            </a:r>
            <a:endPar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endParaRPr>
          </a:p>
        </p:txBody>
      </p:sp>
      <p:pic>
        <p:nvPicPr>
          <p:cNvPr id="2" name="图片 1"/>
          <p:cNvPicPr>
            <a:picLocks noChangeAspect="1"/>
          </p:cNvPicPr>
          <p:nvPr/>
        </p:nvPicPr>
        <p:blipFill>
          <a:blip r:embed="rId1"/>
          <a:stretch>
            <a:fillRect/>
          </a:stretch>
        </p:blipFill>
        <p:spPr>
          <a:xfrm>
            <a:off x="2540999" y="1458595"/>
            <a:ext cx="7110002" cy="4680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7785" y="481965"/>
            <a:ext cx="12133580" cy="6377940"/>
          </a:xfrm>
          <a:prstGeom prst="rect">
            <a:avLst/>
          </a:prstGeom>
          <a:noFill/>
        </p:spPr>
        <p:txBody>
          <a:bodyPr wrap="square" rtlCol="0" anchor="t">
            <a:spAutoFit/>
          </a:bodyPr>
          <a:p>
            <a:pPr indent="0" fontAlgn="auto">
              <a:lnSpc>
                <a:spcPts val="2580"/>
              </a:lnSpc>
            </a:pPr>
            <a:r>
              <a:rPr lang="en-US" altLang="zh-CN" sz="2400">
                <a:latin typeface="Times New Roman" panose="02020603050405020304" charset="0"/>
                <a:cs typeface="Times New Roman" panose="02020603050405020304" charset="0"/>
              </a:rPr>
              <a:t>    The recent collaboration between watchmaker Audemars Piguet (AP) and Swatch was bound ________ (cause) a stir. Few, however, expected the ‘Royal Pop’ to be a pocket watch. Yet the colourful eight-piece collection, _______ takes its shape from the AP Royal Oak, taps into a burgeoning market, with recent years seeing new pocket watches _______ (range) from one-off masterpieces to affordable releases.</a:t>
            </a:r>
            <a:endParaRPr lang="en-US" altLang="zh-CN" sz="2400">
              <a:latin typeface="Times New Roman" panose="02020603050405020304" charset="0"/>
              <a:cs typeface="Times New Roman" panose="02020603050405020304" charset="0"/>
            </a:endParaRPr>
          </a:p>
          <a:p>
            <a:pPr indent="0" fontAlgn="auto">
              <a:lnSpc>
                <a:spcPts val="2580"/>
              </a:lnSpc>
            </a:pPr>
            <a:r>
              <a:rPr lang="en-US" altLang="zh-CN" sz="2400">
                <a:latin typeface="Times New Roman" panose="02020603050405020304" charset="0"/>
                <a:cs typeface="Times New Roman" panose="02020603050405020304" charset="0"/>
              </a:rPr>
              <a:t>    Some watchmakers choose the style to mark major ____________ (anniversary), honouring their history with a timepiece that was </a:t>
            </a:r>
            <a:r>
              <a:rPr lang="en-US" altLang="zh-CN" sz="2400">
                <a:solidFill>
                  <a:srgbClr val="0000FF"/>
                </a:solidFill>
                <a:latin typeface="Times New Roman" panose="02020603050405020304" charset="0"/>
                <a:cs typeface="Times New Roman" panose="02020603050405020304" charset="0"/>
              </a:rPr>
              <a:t>integral </a:t>
            </a:r>
            <a:r>
              <a:rPr lang="en-US" altLang="zh-CN" sz="2400">
                <a:latin typeface="Times New Roman" panose="02020603050405020304" charset="0"/>
                <a:cs typeface="Times New Roman" panose="02020603050405020304" charset="0"/>
              </a:rPr>
              <a:t>to it. Others have taken to the larger size to showcase detail and technical expertise, a recent example being the Herm</a:t>
            </a:r>
            <a:r>
              <a:rPr lang="en-US" altLang="en-US" sz="2400">
                <a:latin typeface="Times New Roman" panose="02020603050405020304" charset="0"/>
                <a:cs typeface="Times New Roman" panose="02020603050405020304" charset="0"/>
              </a:rPr>
              <a:t>è</a:t>
            </a:r>
            <a:r>
              <a:rPr lang="en-US" altLang="zh-CN" sz="2400">
                <a:latin typeface="Times New Roman" panose="02020603050405020304" charset="0"/>
                <a:cs typeface="Times New Roman" panose="02020603050405020304" charset="0"/>
              </a:rPr>
              <a:t>s Pocket Roaaaaaa! featuring a lion’s head _______ (craft) from wood marquetry, one of several pocket models it _____________ (introduce) since 2012.</a:t>
            </a:r>
            <a:endParaRPr lang="en-US" altLang="zh-CN" sz="2400">
              <a:latin typeface="Times New Roman" panose="02020603050405020304" charset="0"/>
              <a:cs typeface="Times New Roman" panose="02020603050405020304" charset="0"/>
            </a:endParaRPr>
          </a:p>
          <a:p>
            <a:pPr indent="0" fontAlgn="auto">
              <a:lnSpc>
                <a:spcPts val="2580"/>
              </a:lnSpc>
            </a:pPr>
            <a:r>
              <a:rPr lang="en-US" altLang="zh-CN" sz="2400">
                <a:latin typeface="Times New Roman" panose="02020603050405020304" charset="0"/>
                <a:cs typeface="Times New Roman" panose="02020603050405020304" charset="0"/>
              </a:rPr>
              <a:t>    Many have collectors in mind, but signs of demand are clear at the __________ (access) end of the market. When British watchmakers Christopher Ward and Studio Underdog collaborated last year, ____ 100-piece collection sold out within 15 minutes, and The Camden Watch Company cites years of customer requests behind its new launch.</a:t>
            </a:r>
            <a:endParaRPr lang="en-US" altLang="zh-CN" sz="2400">
              <a:latin typeface="Times New Roman" panose="02020603050405020304" charset="0"/>
              <a:cs typeface="Times New Roman" panose="02020603050405020304" charset="0"/>
            </a:endParaRPr>
          </a:p>
          <a:p>
            <a:pPr indent="0" fontAlgn="auto">
              <a:lnSpc>
                <a:spcPts val="2580"/>
              </a:lnSpc>
            </a:pPr>
            <a:r>
              <a:rPr lang="en-US" altLang="zh-CN" sz="2400">
                <a:latin typeface="Times New Roman" panose="02020603050405020304" charset="0"/>
                <a:cs typeface="Times New Roman" panose="02020603050405020304" charset="0"/>
              </a:rPr>
              <a:t>    Both historical appeal and modern sensibilities </a:t>
            </a:r>
            <a:r>
              <a:rPr lang="en-US" altLang="zh-CN" sz="2400">
                <a:solidFill>
                  <a:srgbClr val="0000FF"/>
                </a:solidFill>
                <a:latin typeface="Times New Roman" panose="02020603050405020304" charset="0"/>
                <a:cs typeface="Times New Roman" panose="02020603050405020304" charset="0"/>
              </a:rPr>
              <a:t>underpin </a:t>
            </a:r>
            <a:r>
              <a:rPr lang="en-US" altLang="zh-CN" sz="2400">
                <a:latin typeface="Times New Roman" panose="02020603050405020304" charset="0"/>
                <a:cs typeface="Times New Roman" panose="02020603050405020304" charset="0"/>
              </a:rPr>
              <a:t>the revival. Many are transformable, taken from pocket to pendant via chain or accompanied by a stand for display at home. ‘Royal Pop’s have a calfskin lanyard, so they can ________ (wear) around the neck, wrist or as a bag charm. The appeal of analogue bolsters the resurgence and, where ____________ (convenient)</a:t>
            </a:r>
            <a:r>
              <a:rPr lang="en-US" altLang="zh-CN" sz="2400">
                <a:solidFill>
                  <a:srgbClr val="FF0000"/>
                </a:solidFill>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is concerned, it is no less strenuous than reaching for a mobile phone.</a:t>
            </a:r>
            <a:endParaRPr lang="en-US" altLang="zh-CN" sz="2400">
              <a:latin typeface="Times New Roman" panose="02020603050405020304" charset="0"/>
              <a:cs typeface="Times New Roman" panose="02020603050405020304" charset="0"/>
            </a:endParaRPr>
          </a:p>
        </p:txBody>
      </p:sp>
      <p:sp>
        <p:nvSpPr>
          <p:cNvPr id="10" name="文本框 16"/>
          <p:cNvSpPr txBox="1"/>
          <p:nvPr>
            <p:custDataLst>
              <p:tags r:id="rId1"/>
            </p:custDataLst>
          </p:nvPr>
        </p:nvSpPr>
        <p:spPr>
          <a:xfrm>
            <a:off x="-19050" y="0"/>
            <a:ext cx="2345055"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5" name="文本框 14"/>
          <p:cNvSpPr txBox="1"/>
          <p:nvPr>
            <p:custDataLst>
              <p:tags r:id="rId2"/>
            </p:custDataLst>
          </p:nvPr>
        </p:nvSpPr>
        <p:spPr>
          <a:xfrm>
            <a:off x="3116580" y="0"/>
            <a:ext cx="6337935" cy="445135"/>
          </a:xfrm>
          <a:prstGeom prst="rect">
            <a:avLst/>
          </a:prstGeom>
          <a:noFill/>
        </p:spPr>
        <p:txBody>
          <a:bodyPr wrap="square" rtlCol="0" anchor="t">
            <a:spAutoFit/>
          </a:bodyPr>
          <a:p>
            <a:pPr algn="l">
              <a:buClrTx/>
              <a:buSzTx/>
              <a:buFontTx/>
            </a:pPr>
            <a:r>
              <a:rPr lang="en-US" altLang="zh-CN" sz="2300" b="1" i="1">
                <a:solidFill>
                  <a:srgbClr val="ED7D31"/>
                </a:solidFill>
                <a:latin typeface="微软雅黑" panose="020B0503020204020204" charset="-122"/>
                <a:ea typeface="微软雅黑" panose="020B0503020204020204" charset="-122"/>
                <a:cs typeface="微软雅黑" panose="020B0503020204020204" charset="-122"/>
                <a:sym typeface="+mn-ea"/>
              </a:rPr>
              <a:t>Country Life UK</a:t>
            </a:r>
            <a:r>
              <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rPr>
              <a:t>（June 3, 2026 P98)</a:t>
            </a:r>
            <a:endPar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56210" y="727710"/>
            <a:ext cx="1310640"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to cause</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4143375" y="1096645"/>
            <a:ext cx="977265"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which </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5" name="文本框 4"/>
          <p:cNvSpPr txBox="1"/>
          <p:nvPr/>
        </p:nvSpPr>
        <p:spPr>
          <a:xfrm>
            <a:off x="8131175" y="1407795"/>
            <a:ext cx="1323340"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ranging </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6730365" y="2070735"/>
            <a:ext cx="1951355"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anniversaries</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2899410" y="3072765"/>
            <a:ext cx="1094740"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crafted </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118745" y="3360420"/>
            <a:ext cx="2155825"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has introduced</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8704580" y="3716020"/>
            <a:ext cx="1489075"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accessible </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847725" y="4373245"/>
            <a:ext cx="619125"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the </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5334000" y="5650865"/>
            <a:ext cx="1202055"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be worn</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3" name="文本框 12"/>
          <p:cNvSpPr txBox="1"/>
          <p:nvPr/>
        </p:nvSpPr>
        <p:spPr>
          <a:xfrm>
            <a:off x="8302625" y="6024245"/>
            <a:ext cx="1822450"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convenience</a:t>
            </a:r>
            <a:endParaRPr lang="en-US" altLang="zh-CN" sz="24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1" grpId="0"/>
      <p:bldP spid="12" grpId="0"/>
      <p:bldP spid="13" grpId="0"/>
      <p:bldP spid="2" grpId="1"/>
      <p:bldP spid="3" grpId="1"/>
      <p:bldP spid="5" grpId="1"/>
      <p:bldP spid="6" grpId="1"/>
      <p:bldP spid="7" grpId="1"/>
      <p:bldP spid="8" grpId="1"/>
      <p:bldP spid="9" grpId="1"/>
      <p:bldP spid="11" grpId="1"/>
      <p:bldP spid="12" grpId="1"/>
      <p:bldP spid="1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9" name="组合 4"/>
          <p:cNvGrpSpPr/>
          <p:nvPr/>
        </p:nvGrpSpPr>
        <p:grpSpPr>
          <a:xfrm>
            <a:off x="-19082" y="609"/>
            <a:ext cx="12214284" cy="6857409"/>
            <a:chOff x="-1" y="-1"/>
            <a:chExt cx="12214282" cy="6857407"/>
          </a:xfrm>
        </p:grpSpPr>
        <p:pic>
          <p:nvPicPr>
            <p:cNvPr id="256" name="图片 101" descr="图片 101"/>
            <p:cNvPicPr>
              <a:picLocks noChangeAspect="1"/>
            </p:cNvPicPr>
            <p:nvPr/>
          </p:nvPicPr>
          <p:blipFill>
            <a:blip r:embed="rId1"/>
            <a:stretch>
              <a:fillRect/>
            </a:stretch>
          </p:blipFill>
          <p:spPr>
            <a:xfrm>
              <a:off x="501650" y="1"/>
              <a:ext cx="11228128" cy="6857406"/>
            </a:xfrm>
            <a:prstGeom prst="rect">
              <a:avLst/>
            </a:prstGeom>
            <a:ln w="12700" cap="flat">
              <a:noFill/>
              <a:miter lim="400000"/>
              <a:headEnd/>
              <a:tailEnd/>
            </a:ln>
            <a:effectLst/>
          </p:spPr>
        </p:pic>
        <p:sp>
          <p:nvSpPr>
            <p:cNvPr id="257" name="矩形 2"/>
            <p:cNvSpPr/>
            <p:nvPr/>
          </p:nvSpPr>
          <p:spPr>
            <a:xfrm>
              <a:off x="-2" y="-2"/>
              <a:ext cx="514369" cy="6857407"/>
            </a:xfrm>
            <a:prstGeom prst="rect">
              <a:avLst/>
            </a:prstGeom>
            <a:solidFill>
              <a:srgbClr val="99CCFF"/>
            </a:solidFill>
            <a:ln w="12700" cap="flat">
              <a:noFill/>
              <a:miter lim="400000"/>
            </a:ln>
            <a:effectLst/>
          </p:spPr>
          <p:txBody>
            <a:bodyPr wrap="square" lIns="0" tIns="0" rIns="0" bIns="0" numCol="1" anchor="ctr">
              <a:noAutofit/>
            </a:bodyPr>
            <a:lstStyle/>
            <a:p>
              <a:pPr algn="ctr">
                <a:defRPr>
                  <a:solidFill>
                    <a:srgbClr val="FFFFFF"/>
                  </a:solidFill>
                </a:defRPr>
              </a:pPr>
            </a:p>
          </p:txBody>
        </p:sp>
        <p:sp>
          <p:nvSpPr>
            <p:cNvPr id="258" name="矩形 3"/>
            <p:cNvSpPr/>
            <p:nvPr/>
          </p:nvSpPr>
          <p:spPr>
            <a:xfrm>
              <a:off x="11699912" y="-2"/>
              <a:ext cx="514370" cy="6857407"/>
            </a:xfrm>
            <a:prstGeom prst="rect">
              <a:avLst/>
            </a:prstGeom>
            <a:solidFill>
              <a:srgbClr val="99CCFF"/>
            </a:solidFill>
            <a:ln w="12700" cap="flat">
              <a:noFill/>
              <a:miter lim="400000"/>
            </a:ln>
            <a:effectLst/>
          </p:spPr>
          <p:txBody>
            <a:bodyPr wrap="square" lIns="0" tIns="0" rIns="0" bIns="0" numCol="1" anchor="ctr">
              <a:noAutofit/>
            </a:bodyPr>
            <a:lstStyle/>
            <a:p>
              <a:pPr algn="ctr">
                <a:defRPr>
                  <a:solidFill>
                    <a:srgbClr val="FFFFFF"/>
                  </a:solidFill>
                </a:defRPr>
              </a:pPr>
            </a:p>
          </p:txBody>
        </p:sp>
      </p:grpSp>
      <p:sp>
        <p:nvSpPr>
          <p:cNvPr id="260" name="文本框 1"/>
          <p:cNvSpPr txBox="1"/>
          <p:nvPr/>
        </p:nvSpPr>
        <p:spPr>
          <a:xfrm>
            <a:off x="1784350" y="4796790"/>
            <a:ext cx="8625205" cy="1936750"/>
          </a:xfrm>
          <a:prstGeom prst="rect">
            <a:avLst/>
          </a:prstGeom>
          <a:ln w="12700">
            <a:miter lim="400000"/>
          </a:ln>
        </p:spPr>
        <p:txBody>
          <a:bodyPr wrap="square" lIns="45718" tIns="45718" rIns="45718" bIns="45718">
            <a:spAutoFit/>
          </a:bodyPr>
          <a:lstStyle/>
          <a:p>
            <a:pPr algn="ctr">
              <a:defRPr sz="8000" b="1" i="1">
                <a:solidFill>
                  <a:srgbClr val="7030A0"/>
                </a:solidFill>
                <a:latin typeface="Trebuchet MS" panose="020B0603020202020204"/>
                <a:ea typeface="Trebuchet MS" panose="020B0603020202020204"/>
                <a:cs typeface="Trebuchet MS" panose="020B0603020202020204"/>
                <a:sym typeface="Trebuchet MS" panose="020B0603020202020204"/>
              </a:defRPr>
            </a:pPr>
            <a:r>
              <a:t>The </a:t>
            </a:r>
            <a:r>
              <a:rPr lang="en-US"/>
              <a:t>World</a:t>
            </a:r>
            <a:endParaRPr sz="4000"/>
          </a:p>
          <a:p>
            <a:pPr algn="ctr">
              <a:defRPr sz="4000" b="1" i="1">
                <a:solidFill>
                  <a:srgbClr val="7030A0"/>
                </a:solidFill>
                <a:latin typeface="Trebuchet MS" panose="020B0603020202020204"/>
                <a:ea typeface="Trebuchet MS" panose="020B0603020202020204"/>
                <a:cs typeface="Trebuchet MS" panose="020B0603020202020204"/>
                <a:sym typeface="Trebuchet MS" panose="020B0603020202020204"/>
              </a:defRPr>
            </a:pPr>
            <a:r>
              <a:rPr lang="en-US"/>
              <a:t>June 1st</a:t>
            </a:r>
            <a:r>
              <a:t>-</a:t>
            </a:r>
            <a:r>
              <a:rPr lang="en-US"/>
              <a:t>15th</a:t>
            </a:r>
            <a:r>
              <a:t>, 202</a:t>
            </a:r>
            <a:r>
              <a:rPr lang="en-US"/>
              <a:t>6</a:t>
            </a:r>
            <a:endParaRPr lang="en-US"/>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0" y="632460"/>
            <a:ext cx="12098020" cy="491744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ea typeface="华文中宋" panose="02010600040101010101" charset="-122"/>
                <a:cs typeface="Times New Roman" panose="02020603050405020304" charset="0"/>
                <a:sym typeface="+mn-ea"/>
              </a:rPr>
              <a:t>integral</a:t>
            </a:r>
            <a:r>
              <a:rPr lang="en-US" altLang="zh-CN" sz="2800">
                <a:latin typeface="Times New Roman" panose="02020603050405020304" charset="0"/>
                <a:ea typeface="华文中宋" panose="02010600040101010101" charset="-122"/>
                <a:cs typeface="Times New Roman" panose="02020603050405020304" charset="0"/>
                <a:sym typeface="+mn-ea"/>
              </a:rPr>
              <a:t>: being an essential part of sth</a:t>
            </a:r>
            <a:r>
              <a:rPr lang="zh-CN" altLang="en-US" sz="2800">
                <a:latin typeface="Times New Roman" panose="02020603050405020304" charset="0"/>
                <a:ea typeface="华文中宋" panose="02010600040101010101" charset="-122"/>
                <a:cs typeface="Times New Roman" panose="02020603050405020304" charset="0"/>
                <a:sym typeface="+mn-ea"/>
              </a:rPr>
              <a:t>必需的；不可或缺的</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Music is an integral part of the school's curriculum.                                                       </a:t>
            </a:r>
            <a:r>
              <a:rPr lang="zh-CN" altLang="en-US" sz="2800">
                <a:latin typeface="Times New Roman" panose="02020603050405020304" charset="0"/>
                <a:ea typeface="华文中宋" panose="02010600040101010101" charset="-122"/>
                <a:cs typeface="Times New Roman" panose="02020603050405020304" charset="0"/>
              </a:rPr>
              <a:t>音乐是这所学校的课程中基本的一环。</a:t>
            </a:r>
            <a:endParaRPr lang="zh-CN" altLang="en-US"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endParaRPr lang="en-US" altLang="zh-CN" sz="2800">
              <a:latin typeface="Times New Roman" panose="02020603050405020304" charset="0"/>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rPr>
              <a:t>underpin</a:t>
            </a:r>
            <a:r>
              <a:rPr lang="en-US" altLang="zh-CN" sz="2800">
                <a:latin typeface="Times New Roman" panose="02020603050405020304" charset="0"/>
                <a:cs typeface="Times New Roman" panose="02020603050405020304" charset="0"/>
              </a:rPr>
              <a:t>: </a:t>
            </a:r>
            <a:r>
              <a:rPr lang="en-US" altLang="zh-CN" sz="2800">
                <a:latin typeface="Times New Roman" panose="02020603050405020304" charset="0"/>
                <a:ea typeface="华文中宋" panose="02010600040101010101" charset="-122"/>
                <a:cs typeface="Times New Roman" panose="02020603050405020304" charset="0"/>
              </a:rPr>
              <a:t>to support or form the basis of an argument, a claim, etc.</a:t>
            </a:r>
            <a:r>
              <a:rPr lang="zh-CN" altLang="en-US" sz="2800">
                <a:latin typeface="Times New Roman" panose="02020603050405020304" charset="0"/>
                <a:ea typeface="华文中宋" panose="02010600040101010101" charset="-122"/>
                <a:cs typeface="Times New Roman" panose="02020603050405020304" charset="0"/>
              </a:rPr>
              <a:t>加强，巩固，构成（…的基础等）</a:t>
            </a:r>
            <a:r>
              <a:rPr lang="en-US" altLang="zh-CN" sz="2800">
                <a:latin typeface="Times New Roman" panose="02020603050405020304" charset="0"/>
                <a:ea typeface="华文中宋" panose="02010600040101010101" charset="-122"/>
                <a:cs typeface="Times New Roman" panose="02020603050405020304" charset="0"/>
              </a:rPr>
              <a:t> </a:t>
            </a:r>
            <a:endParaRPr lang="zh-CN" altLang="en-US" sz="2800">
              <a:latin typeface="Times New Roman" panose="02020603050405020304" charset="0"/>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He presented data to underpin his argument.</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en-US" sz="2800">
                <a:latin typeface="Times New Roman" panose="02020603050405020304" charset="0"/>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他提供了一些数据来支持他的论点。</a:t>
            </a: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4" name="文本框 1"/>
          <p:cNvSpPr txBox="1"/>
          <p:nvPr>
            <p:custDataLst>
              <p:tags r:id="rId1"/>
            </p:custDataLst>
          </p:nvPr>
        </p:nvSpPr>
        <p:spPr>
          <a:xfrm>
            <a:off x="185420" y="2092960"/>
            <a:ext cx="1957070" cy="521970"/>
          </a:xfrm>
          <a:prstGeom prst="rect">
            <a:avLst/>
          </a:prstGeom>
          <a:solidFill>
            <a:srgbClr val="0070C0"/>
          </a:solidFill>
        </p:spPr>
        <p:txBody>
          <a:bodyPr wrap="square" rtlCol="0">
            <a:spAutoFit/>
          </a:bodyPr>
          <a:lstStyle/>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1048605" name="文本框 2"/>
          <p:cNvSpPr txBox="1"/>
          <p:nvPr>
            <p:custDataLst>
              <p:tags r:id="rId2"/>
            </p:custDataLst>
          </p:nvPr>
        </p:nvSpPr>
        <p:spPr>
          <a:xfrm>
            <a:off x="259715" y="2633980"/>
            <a:ext cx="904049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Practical experience is integral to the course.</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3"/>
            </p:custDataLst>
          </p:nvPr>
        </p:nvSpPr>
        <p:spPr>
          <a:xfrm>
            <a:off x="269240" y="6104255"/>
            <a:ext cx="7386955" cy="504190"/>
          </a:xfrm>
          <a:prstGeom prst="rect">
            <a:avLst/>
          </a:prstGeom>
          <a:noFill/>
        </p:spPr>
        <p:txBody>
          <a:bodyPr wrap="square" rtlCol="0">
            <a:noAutofit/>
          </a:bodyPr>
          <a:lstStyle/>
          <a:p>
            <a:r>
              <a:rPr lang="en-US" altLang="zh-CN" sz="2800">
                <a:solidFill>
                  <a:srgbClr val="FF0000"/>
                </a:solidFill>
                <a:latin typeface="Times New Roman" panose="02020603050405020304" charset="0"/>
                <a:cs typeface="Times New Roman" panose="02020603050405020304" charset="0"/>
              </a:rPr>
              <a:t>The report is underpinned by extensive research.</a:t>
            </a:r>
            <a:endParaRPr lang="en-US" altLang="zh-CN"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4"/>
            </p:custDataLst>
          </p:nvPr>
        </p:nvSpPr>
        <p:spPr>
          <a:xfrm>
            <a:off x="2395855" y="2076450"/>
            <a:ext cx="5259705" cy="521970"/>
          </a:xfrm>
          <a:prstGeom prst="rect">
            <a:avLst/>
          </a:prstGeom>
          <a:noFill/>
        </p:spPr>
        <p:txBody>
          <a:bodyPr wrap="square" rtlCol="0" anchor="t">
            <a:spAutoFit/>
          </a:bodyPr>
          <a:lstStyle/>
          <a:p>
            <a:r>
              <a:rPr lang="zh-CN" altLang="en-US" sz="2800">
                <a:ea typeface="华文中宋" panose="02010600040101010101" charset="-122"/>
              </a:rPr>
              <a:t>实践体验是课程的重要组成部分。</a:t>
            </a:r>
            <a:endParaRPr lang="zh-CN" altLang="en-US" sz="2800">
              <a:ea typeface="华文中宋" panose="02010600040101010101" charset="-122"/>
            </a:endParaRPr>
          </a:p>
        </p:txBody>
      </p:sp>
      <p:cxnSp>
        <p:nvCxnSpPr>
          <p:cNvPr id="3145728" name="直接连接符 8"/>
          <p:cNvCxnSpPr/>
          <p:nvPr>
            <p:custDataLst>
              <p:tags r:id="rId5"/>
            </p:custDataLst>
          </p:nvPr>
        </p:nvCxnSpPr>
        <p:spPr>
          <a:xfrm flipV="1">
            <a:off x="311150" y="3103880"/>
            <a:ext cx="6501130" cy="635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6"/>
            </p:custDataLst>
          </p:nvPr>
        </p:nvCxnSpPr>
        <p:spPr>
          <a:xfrm flipV="1">
            <a:off x="320675" y="6583045"/>
            <a:ext cx="7034530" cy="2921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0" y="0"/>
            <a:ext cx="1955800"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
        <p:nvSpPr>
          <p:cNvPr id="3" name="文本框 6"/>
          <p:cNvSpPr txBox="1"/>
          <p:nvPr>
            <p:custDataLst>
              <p:tags r:id="rId7"/>
            </p:custDataLst>
          </p:nvPr>
        </p:nvSpPr>
        <p:spPr>
          <a:xfrm>
            <a:off x="2395855" y="5611495"/>
            <a:ext cx="7263765" cy="521970"/>
          </a:xfrm>
          <a:prstGeom prst="rect">
            <a:avLst/>
          </a:prstGeom>
          <a:noFill/>
        </p:spPr>
        <p:txBody>
          <a:bodyPr wrap="square" rtlCol="0" anchor="t">
            <a:spAutoFit/>
          </a:bodyPr>
          <a:p>
            <a:r>
              <a:rPr lang="zh-CN" altLang="en-US" sz="2800">
                <a:ea typeface="华文中宋" panose="02010600040101010101" charset="-122"/>
              </a:rPr>
              <a:t>这份报告以广泛的研究为基础。</a:t>
            </a:r>
            <a:endParaRPr lang="zh-CN" altLang="en-US" sz="2800">
              <a:ea typeface="华文中宋" panose="02010600040101010101" charset="-122"/>
            </a:endParaRPr>
          </a:p>
        </p:txBody>
      </p:sp>
      <p:sp>
        <p:nvSpPr>
          <p:cNvPr id="2" name="文本框 1"/>
          <p:cNvSpPr txBox="1"/>
          <p:nvPr>
            <p:custDataLst>
              <p:tags r:id="rId8"/>
            </p:custDataLst>
          </p:nvPr>
        </p:nvSpPr>
        <p:spPr>
          <a:xfrm>
            <a:off x="269875" y="5588635"/>
            <a:ext cx="2035175"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4"/>
                                        </p:tgtEl>
                                        <p:attrNameLst>
                                          <p:attrName>style.visibility</p:attrName>
                                        </p:attrNameLst>
                                      </p:cBhvr>
                                      <p:to>
                                        <p:strVal val="visible"/>
                                      </p:to>
                                    </p:set>
                                    <p:animEffect transition="in" filter="blinds(horizontal)">
                                      <p:cBhvr>
                                        <p:cTn id="12" dur="500"/>
                                        <p:tgtEl>
                                          <p:spTgt spid="104860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048602">
                                            <p:txEl>
                                              <p:pRg st="6" end="6"/>
                                            </p:txEl>
                                          </p:spTgt>
                                        </p:tgtEl>
                                        <p:attrNameLst>
                                          <p:attrName>style.visibility</p:attrName>
                                        </p:attrNameLst>
                                      </p:cBhvr>
                                      <p:to>
                                        <p:strVal val="visible"/>
                                      </p:to>
                                    </p:set>
                                    <p:animEffect transition="in" filter="wipe(down)">
                                      <p:cBhvr>
                                        <p:cTn id="28" dur="500"/>
                                        <p:tgtEl>
                                          <p:spTgt spid="1048602">
                                            <p:txEl>
                                              <p:pRg st="6" end="6"/>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048602">
                                            <p:txEl>
                                              <p:pRg st="7" end="7"/>
                                            </p:txEl>
                                          </p:spTgt>
                                        </p:tgtEl>
                                        <p:attrNameLst>
                                          <p:attrName>style.visibility</p:attrName>
                                        </p:attrNameLst>
                                      </p:cBhvr>
                                      <p:to>
                                        <p:strVal val="visible"/>
                                      </p:to>
                                    </p:set>
                                    <p:animEffect transition="in" filter="wipe(down)">
                                      <p:cBhvr>
                                        <p:cTn id="31" dur="500"/>
                                        <p:tgtEl>
                                          <p:spTgt spid="1048602">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linds(horizontal)">
                                      <p:cBhvr>
                                        <p:cTn id="36" dur="500"/>
                                        <p:tgtEl>
                                          <p:spTgt spid="2"/>
                                        </p:tgtEl>
                                      </p:cBhvr>
                                    </p:animEffect>
                                  </p:childTnLst>
                                </p:cTn>
                              </p:par>
                              <p:par>
                                <p:cTn id="37" presetID="22" presetClass="entr" presetSubtype="4" fill="hold" nodeType="with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48607"/>
                                        </p:tgtEl>
                                        <p:attrNameLst>
                                          <p:attrName>style.visibility</p:attrName>
                                        </p:attrNameLst>
                                      </p:cBhvr>
                                      <p:to>
                                        <p:strVal val="visible"/>
                                      </p:to>
                                    </p:set>
                                    <p:animEffect transition="in" filter="blinds(horizontal)">
                                      <p:cBhvr>
                                        <p:cTn id="47"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4" grpId="0" bldLvl="0" animBg="1"/>
      <p:bldP spid="1048605" grpId="0"/>
      <p:bldP spid="1048605" grpId="1"/>
      <p:bldP spid="1048607" grpId="0"/>
      <p:bldP spid="1048607" grpId="1"/>
      <p:bldP spid="1048608" grpId="0"/>
      <p:bldP spid="3" grpId="0"/>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45745" y="777875"/>
            <a:ext cx="11588115" cy="257175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86080" y="800100"/>
            <a:ext cx="11330940" cy="1251585"/>
          </a:xfrm>
          <a:prstGeom prst="rect">
            <a:avLst/>
          </a:prstGeom>
          <a:noFill/>
        </p:spPr>
        <p:txBody>
          <a:bodyPr wrap="square">
            <a:noAutofit/>
          </a:bodyPr>
          <a:lstStyle/>
          <a:p>
            <a:pPr algn="l"/>
            <a:r>
              <a:rPr lang="en-US" altLang="zh-CN" sz="2500">
                <a:latin typeface="Times New Roman" panose="02020603050405020304" charset="0"/>
                <a:cs typeface="Times New Roman" panose="02020603050405020304" charset="0"/>
                <a:sym typeface="+mn-ea"/>
              </a:rPr>
              <a:t>Yet the colourful eight-piece collection, which takes its shape from the AP Royal Oak, taps into a burgeoning market, with recent years seeing new pocket watches ranging from one-off masterpieces to affordable releases.</a:t>
            </a:r>
            <a:endParaRPr lang="en-US" altLang="zh-CN" sz="2500">
              <a:latin typeface="Times New Roman" panose="02020603050405020304" charset="0"/>
              <a:cs typeface="Times New Roman" panose="02020603050405020304" charset="0"/>
              <a:sym typeface="+mn-ea"/>
            </a:endParaRPr>
          </a:p>
          <a:p>
            <a:pPr algn="l"/>
            <a:endParaRPr lang="en-US" altLang="zh-CN" sz="25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86080" y="2032635"/>
            <a:ext cx="11348085" cy="1215390"/>
          </a:xfrm>
          <a:prstGeom prst="rect">
            <a:avLst/>
          </a:prstGeom>
          <a:noFill/>
        </p:spPr>
        <p:txBody>
          <a:bodyPr wrap="square" rtlCol="0">
            <a:noAutofit/>
          </a:bodyPr>
          <a:lstStyle/>
          <a:p>
            <a:pPr algn="l">
              <a:buClrTx/>
              <a:buSzTx/>
              <a:buFontTx/>
            </a:pPr>
            <a:r>
              <a:rPr lang="zh-CN" altLang="en-US" sz="2400">
                <a:latin typeface="华文中宋" panose="02010600040101010101" charset="-122"/>
                <a:ea typeface="华文中宋" panose="02010600040101010101" charset="-122"/>
                <a:cs typeface="华文中宋" panose="02010600040101010101" charset="-122"/>
              </a:rPr>
              <a:t>然而，这款色彩斑斓的八件套系列（其设计灵感源自 </a:t>
            </a:r>
            <a:r>
              <a:rPr lang="en-US" altLang="zh-CN" sz="2400">
                <a:latin typeface="华文中宋" panose="02010600040101010101" charset="-122"/>
                <a:ea typeface="华文中宋" panose="02010600040101010101" charset="-122"/>
                <a:cs typeface="华文中宋" panose="02010600040101010101" charset="-122"/>
              </a:rPr>
              <a:t>AP </a:t>
            </a:r>
            <a:r>
              <a:rPr lang="zh-CN" altLang="en-US" sz="2400">
                <a:latin typeface="华文中宋" panose="02010600040101010101" charset="-122"/>
                <a:ea typeface="华文中宋" panose="02010600040101010101" charset="-122"/>
                <a:cs typeface="华文中宋" panose="02010600040101010101" charset="-122"/>
              </a:rPr>
              <a:t>骑士橡树系列）瞄准的是一个正在兴起的市场。近年来，市场上出现了从独一无二的杰作到价格亲民的复刻款等多种不同价位的怀表。</a:t>
            </a:r>
            <a:endParaRPr lang="zh-CN" altLang="en-US" sz="2400">
              <a:latin typeface="华文中宋" panose="02010600040101010101" charset="-122"/>
              <a:ea typeface="华文中宋" panose="02010600040101010101" charset="-122"/>
              <a:cs typeface="华文中宋" panose="02010600040101010101" charset="-122"/>
            </a:endParaRPr>
          </a:p>
        </p:txBody>
      </p:sp>
      <p:sp>
        <p:nvSpPr>
          <p:cNvPr id="1048610" name="文本框 16"/>
          <p:cNvSpPr txBox="1"/>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5" name="圆角矩形 4"/>
          <p:cNvSpPr/>
          <p:nvPr>
            <p:custDataLst>
              <p:tags r:id="rId4"/>
            </p:custDataLst>
          </p:nvPr>
        </p:nvSpPr>
        <p:spPr>
          <a:xfrm>
            <a:off x="245745" y="3865245"/>
            <a:ext cx="11588115" cy="255905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86080" y="3890645"/>
            <a:ext cx="11355705" cy="1238250"/>
          </a:xfrm>
          <a:prstGeom prst="rect">
            <a:avLst/>
          </a:prstGeom>
          <a:noFill/>
        </p:spPr>
        <p:txBody>
          <a:bodyPr wrap="square">
            <a:noAutofit/>
          </a:bodyPr>
          <a:lstStyle/>
          <a:p>
            <a:pPr algn="l"/>
            <a:r>
              <a:rPr lang="en-US" altLang="zh-CN" sz="2500">
                <a:latin typeface="Times New Roman" panose="02020603050405020304" charset="0"/>
                <a:cs typeface="Times New Roman" panose="02020603050405020304" charset="0"/>
                <a:sym typeface="+mn-ea"/>
              </a:rPr>
              <a:t>Royal Pop’s have a calfskin lanyard, so they can be worn around the neck, wrist or as a bag charm. The appeal of analogue bolsters the resurgence and, where convenience is concerned, it is no less strenuous than reaching for a mobile phone.</a:t>
            </a:r>
            <a:endParaRPr lang="en-US" altLang="zh-CN" sz="2500">
              <a:latin typeface="Times New Roman" panose="02020603050405020304" charset="0"/>
              <a:cs typeface="Times New Roman" panose="02020603050405020304" charset="0"/>
              <a:sym typeface="+mn-ea"/>
            </a:endParaRPr>
          </a:p>
          <a:p>
            <a:pPr algn="l"/>
            <a:endParaRPr lang="en-US" altLang="zh-CN" sz="25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86080" y="5121910"/>
            <a:ext cx="11237595" cy="1109980"/>
          </a:xfrm>
          <a:prstGeom prst="rect">
            <a:avLst/>
          </a:prstGeom>
          <a:noFill/>
        </p:spPr>
        <p:txBody>
          <a:bodyPr wrap="square" rtlCol="0">
            <a:noAutofit/>
          </a:bodyPr>
          <a:lstStyle/>
          <a:p>
            <a:pPr algn="l">
              <a:buClrTx/>
              <a:buSzTx/>
              <a:buFontTx/>
            </a:pPr>
            <a:r>
              <a:rPr lang="zh-CN" altLang="en-US" sz="2400">
                <a:latin typeface="华文中宋" panose="02010600040101010101" charset="-122"/>
                <a:ea typeface="华文中宋" panose="02010600040101010101" charset="-122"/>
                <a:cs typeface="华文中宋" panose="02010600040101010101" charset="-122"/>
              </a:rPr>
              <a:t>皇家款式的钥匙链采用牛皮材质制成，因此可以系在脖子上、手腕上，也可以当作包上的装饰扣使用。这种复古风格的吸引力推动了其再度流行。就便利性而言，它并不比伸手去拿手机更费力。</a:t>
            </a:r>
            <a:endParaRPr lang="zh-CN" altLang="en-US" sz="2400">
              <a:latin typeface="华文中宋" panose="02010600040101010101" charset="-122"/>
              <a:ea typeface="华文中宋" panose="02010600040101010101" charset="-122"/>
              <a:cs typeface="华文中宋" panose="02010600040101010101" charset="-122"/>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530601" y="122555"/>
            <a:ext cx="5132705" cy="553085"/>
          </a:xfrm>
          <a:prstGeom prst="rect">
            <a:avLst/>
          </a:prstGeom>
          <a:noFill/>
        </p:spPr>
        <p:txBody>
          <a:bodyPr wrap="none" rtlCol="0" anchor="t">
            <a:spAutoFit/>
          </a:bodyPr>
          <a:p>
            <a:pPr algn="ct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5. </a:t>
            </a:r>
            <a:r>
              <a:rPr 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BBC News 06</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08</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/202</a:t>
            </a:r>
            <a:r>
              <a:rPr lang="en-US" altLang="zh-CN"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6</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      </a:t>
            </a:r>
            <a:endPar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pic>
        <p:nvPicPr>
          <p:cNvPr id="100" name="图片 99"/>
          <p:cNvPicPr>
            <a:picLocks noChangeAspect="1"/>
          </p:cNvPicPr>
          <p:nvPr/>
        </p:nvPicPr>
        <p:blipFill>
          <a:blip r:embed="rId1"/>
          <a:stretch>
            <a:fillRect/>
          </a:stretch>
        </p:blipFill>
        <p:spPr>
          <a:xfrm>
            <a:off x="998220" y="739140"/>
            <a:ext cx="10198100" cy="6118860"/>
          </a:xfrm>
          <a:prstGeom prst="rect">
            <a:avLst/>
          </a:prstGeom>
          <a:noFill/>
          <a:ln w="9525">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文本框 15"/>
          <p:cNvSpPr txBox="1"/>
          <p:nvPr/>
        </p:nvSpPr>
        <p:spPr>
          <a:xfrm>
            <a:off x="26670" y="474980"/>
            <a:ext cx="12082145" cy="6517640"/>
          </a:xfrm>
          <a:prstGeom prst="rect">
            <a:avLst/>
          </a:prstGeom>
          <a:ln w="12700">
            <a:miter lim="400000"/>
          </a:ln>
        </p:spPr>
        <p:txBody>
          <a:bodyPr wrap="square" lIns="45718" tIns="45718" rIns="45718" bIns="45718">
            <a:noAutofit/>
          </a:bodyPr>
          <a:lstStyle/>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150">
                <a:latin typeface="Times New Roman" panose="02020603050405020304" charset="0"/>
                <a:cs typeface="Times New Roman" panose="02020603050405020304" charset="0"/>
              </a:rPr>
              <a:t>     Iran has _________</a:t>
            </a:r>
            <a:r>
              <a:rPr lang="en-US" altLang="zh-CN" sz="2150">
                <a:solidFill>
                  <a:srgbClr val="FF0000"/>
                </a:solidFill>
                <a:latin typeface="Times New Roman" panose="02020603050405020304" charset="0"/>
                <a:cs typeface="Times New Roman" panose="02020603050405020304" charset="0"/>
              </a:rPr>
              <a:t> </a:t>
            </a:r>
            <a:r>
              <a:rPr lang="en-US" altLang="zh-CN" sz="2150">
                <a:latin typeface="Times New Roman" panose="02020603050405020304" charset="0"/>
                <a:cs typeface="Times New Roman" panose="02020603050405020304" charset="0"/>
              </a:rPr>
              <a:t>the United States of </a:t>
            </a:r>
            <a:r>
              <a:rPr lang="en-US" altLang="zh-CN" sz="2150">
                <a:solidFill>
                  <a:srgbClr val="0000FF"/>
                </a:solidFill>
                <a:latin typeface="Times New Roman" panose="02020603050405020304" charset="0"/>
                <a:ea typeface="+mn-ea"/>
                <a:cs typeface="Times New Roman" panose="02020603050405020304" charset="0"/>
              </a:rPr>
              <a:t>discriminatory </a:t>
            </a:r>
            <a:r>
              <a:rPr lang="en-US" altLang="zh-CN" sz="2150">
                <a:latin typeface="Times New Roman" panose="02020603050405020304" charset="0"/>
                <a:cs typeface="Times New Roman" panose="02020603050405020304" charset="0"/>
              </a:rPr>
              <a:t>treatment and violating its obligations as a World Cup host. Iranian media said fifteen members of Iran’s coaching staff and official ___________</a:t>
            </a:r>
            <a:r>
              <a:rPr lang="en-US" altLang="zh-CN" sz="2150">
                <a:solidFill>
                  <a:srgbClr val="FF0000"/>
                </a:solidFill>
                <a:latin typeface="Times New Roman" panose="02020603050405020304" charset="0"/>
                <a:cs typeface="Times New Roman" panose="02020603050405020304" charset="0"/>
              </a:rPr>
              <a:t> </a:t>
            </a:r>
            <a:r>
              <a:rPr lang="en-US" altLang="zh-CN" sz="2150">
                <a:latin typeface="Times New Roman" panose="02020603050405020304" charset="0"/>
                <a:cs typeface="Times New Roman" panose="02020603050405020304" charset="0"/>
              </a:rPr>
              <a:t>have been refused US visas. The Iranian squad is based in Mexico.</a:t>
            </a:r>
            <a:endParaRPr lang="en-US" altLang="zh-CN" sz="215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150">
                <a:latin typeface="Times New Roman" panose="02020603050405020304" charset="0"/>
                <a:cs typeface="Times New Roman" panose="02020603050405020304" charset="0"/>
              </a:rPr>
              <a:t>     American media reports say the US Treasury Secretary is considering using Iranian _______</a:t>
            </a:r>
            <a:r>
              <a:rPr lang="en-US" altLang="zh-CN" sz="2150">
                <a:solidFill>
                  <a:srgbClr val="FF0000"/>
                </a:solidFill>
                <a:latin typeface="Times New Roman" panose="02020603050405020304" charset="0"/>
                <a:cs typeface="Times New Roman" panose="02020603050405020304" charset="0"/>
              </a:rPr>
              <a:t> </a:t>
            </a:r>
            <a:r>
              <a:rPr lang="en-US" altLang="zh-CN" sz="2150">
                <a:latin typeface="Times New Roman" panose="02020603050405020304" charset="0"/>
                <a:cs typeface="Times New Roman" panose="02020603050405020304" charset="0"/>
              </a:rPr>
              <a:t>to pay for future damage, which Iranian attacks might cause to the US’s Gulf Arab allies. The reports say Scott Bessent has also directed a team to assess the costs of repairing damage already _________</a:t>
            </a:r>
            <a:r>
              <a:rPr lang="en-US" altLang="zh-CN" sz="2150">
                <a:solidFill>
                  <a:srgbClr val="FF0000"/>
                </a:solidFill>
                <a:latin typeface="Times New Roman" panose="02020603050405020304" charset="0"/>
                <a:cs typeface="Times New Roman" panose="02020603050405020304" charset="0"/>
              </a:rPr>
              <a:t> </a:t>
            </a:r>
            <a:r>
              <a:rPr lang="en-US" altLang="zh-CN" sz="2150">
                <a:latin typeface="Times New Roman" panose="02020603050405020304" charset="0"/>
                <a:cs typeface="Times New Roman" panose="02020603050405020304" charset="0"/>
              </a:rPr>
              <a:t>by Iran.</a:t>
            </a:r>
            <a:endParaRPr lang="en-US" altLang="zh-CN" sz="215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150">
                <a:latin typeface="Times New Roman" panose="02020603050405020304" charset="0"/>
                <a:cs typeface="Times New Roman" panose="02020603050405020304" charset="0"/>
              </a:rPr>
              <a:t>     Extra UN peacekeepers and local police have been deployed in the Eastern     Democratic Republic of Congo following reports of increasing attacks on Ebola ___________</a:t>
            </a:r>
            <a:r>
              <a:rPr lang="en-US" altLang="zh-CN" sz="2150">
                <a:solidFill>
                  <a:srgbClr val="FF0000"/>
                </a:solidFill>
                <a:latin typeface="Times New Roman" panose="02020603050405020304" charset="0"/>
                <a:cs typeface="Times New Roman" panose="02020603050405020304" charset="0"/>
              </a:rPr>
              <a:t> </a:t>
            </a:r>
            <a:r>
              <a:rPr lang="en-US" altLang="zh-CN" sz="2150">
                <a:latin typeface="Times New Roman" panose="02020603050405020304" charset="0"/>
                <a:cs typeface="Times New Roman" panose="02020603050405020304" charset="0"/>
              </a:rPr>
              <a:t>centers. The government and aid partners are trying to build public trust among _______</a:t>
            </a:r>
            <a:r>
              <a:rPr lang="en-US" altLang="zh-CN" sz="2150">
                <a:solidFill>
                  <a:srgbClr val="FF0000"/>
                </a:solidFill>
                <a:latin typeface="Times New Roman" panose="02020603050405020304" charset="0"/>
                <a:cs typeface="Times New Roman" panose="02020603050405020304" charset="0"/>
              </a:rPr>
              <a:t> </a:t>
            </a:r>
            <a:r>
              <a:rPr lang="en-US" altLang="zh-CN" sz="2150">
                <a:latin typeface="Times New Roman" panose="02020603050405020304" charset="0"/>
                <a:cs typeface="Times New Roman" panose="02020603050405020304" charset="0"/>
              </a:rPr>
              <a:t>communities.</a:t>
            </a:r>
            <a:endParaRPr lang="en-US" altLang="zh-CN" sz="215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150">
                <a:latin typeface="Times New Roman" panose="02020603050405020304" charset="0"/>
                <a:cs typeface="Times New Roman" panose="02020603050405020304" charset="0"/>
              </a:rPr>
              <a:t>     The authorities in China say they will be inspecting any ___________</a:t>
            </a:r>
            <a:r>
              <a:rPr lang="en-US" altLang="zh-CN" sz="2150">
                <a:solidFill>
                  <a:srgbClr val="FF0000"/>
                </a:solidFill>
                <a:latin typeface="Times New Roman" panose="02020603050405020304" charset="0"/>
                <a:cs typeface="Times New Roman" panose="02020603050405020304" charset="0"/>
              </a:rPr>
              <a:t> </a:t>
            </a:r>
            <a:r>
              <a:rPr lang="en-US" altLang="zh-CN" sz="2150">
                <a:latin typeface="Times New Roman" panose="02020603050405020304" charset="0"/>
                <a:cs typeface="Times New Roman" panose="02020603050405020304" charset="0"/>
              </a:rPr>
              <a:t>worn by the millions of students </a:t>
            </a:r>
            <a:r>
              <a:rPr lang="en-US" altLang="zh-CN" sz="2150">
                <a:solidFill>
                  <a:srgbClr val="0000FF"/>
                </a:solidFill>
                <a:latin typeface="Times New Roman" panose="02020603050405020304" charset="0"/>
                <a:ea typeface="+mn-ea"/>
                <a:cs typeface="Times New Roman" panose="02020603050405020304" charset="0"/>
              </a:rPr>
              <a:t>sit</a:t>
            </a:r>
            <a:r>
              <a:rPr lang="en-US" altLang="zh-CN" sz="2150">
                <a:latin typeface="Times New Roman" panose="02020603050405020304" charset="0"/>
                <a:cs typeface="Times New Roman" panose="02020603050405020304" charset="0"/>
              </a:rPr>
              <a:t>ting their crucial __________________________ exams to make sure they’re not wearing smart glasses.</a:t>
            </a:r>
            <a:endParaRPr lang="en-US" altLang="zh-CN" sz="215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150">
                <a:latin typeface="Times New Roman" panose="02020603050405020304" charset="0"/>
                <a:cs typeface="Times New Roman" panose="02020603050405020304" charset="0"/>
              </a:rPr>
              <a:t>     Police in the US say _________ people have been shot near a community street festival in Ohio. The Toledo Police Department said it was actively searching for the suspect or suspects. The mayor said the victims were expected to ________.</a:t>
            </a:r>
            <a:endParaRPr lang="en-US" altLang="zh-CN" sz="2150">
              <a:latin typeface="Times New Roman" panose="02020603050405020304" charset="0"/>
              <a:cs typeface="Times New Roman" panose="02020603050405020304" charset="0"/>
            </a:endParaRPr>
          </a:p>
        </p:txBody>
      </p:sp>
      <p:pic>
        <p:nvPicPr>
          <p:cNvPr id="304" name="AP News Minute 03.15.22" descr="AP News Minute 03.15.22"/>
          <p:cNvPicPr/>
          <p:nvPr>
            <a:audioFile r:link="rId1"/>
            <p:extLst>
              <p:ext uri="{DAA4B4D4-6D71-4841-9C94-3DE7FCFB9230}">
                <p14:media xmlns:p14="http://schemas.microsoft.com/office/powerpoint/2010/main" r:embed="rId2"/>
              </p:ext>
            </p:extLst>
          </p:nvPr>
        </p:nvPicPr>
        <p:blipFill>
          <a:blip r:embed="rId3"/>
          <a:stretch>
            <a:fillRect/>
          </a:stretch>
        </p:blipFill>
        <p:spPr>
          <a:xfrm>
            <a:off x="11562080" y="6238875"/>
            <a:ext cx="1" cy="1"/>
          </a:xfrm>
          <a:prstGeom prst="rect">
            <a:avLst/>
          </a:prstGeom>
          <a:ln w="12700">
            <a:miter lim="400000"/>
            <a:headEnd/>
            <a:tailEnd/>
          </a:ln>
        </p:spPr>
      </p:pic>
      <p:sp>
        <p:nvSpPr>
          <p:cNvPr id="5" name="文本框 16"/>
          <p:cNvSpPr txBox="1"/>
          <p:nvPr/>
        </p:nvSpPr>
        <p:spPr>
          <a:xfrm>
            <a:off x="0" y="0"/>
            <a:ext cx="1644650" cy="428625"/>
          </a:xfrm>
          <a:prstGeom prst="rect">
            <a:avLst/>
          </a:prstGeom>
          <a:solidFill>
            <a:schemeClr val="accent6"/>
          </a:solidFill>
          <a:ln w="12700">
            <a:miter lim="400000"/>
          </a:ln>
        </p:spPr>
        <p:txBody>
          <a:bodyPr wrap="square" lIns="45718" tIns="45718" rIns="45718" bIns="45718">
            <a:spAutoFit/>
          </a:bodyPr>
          <a:lstStyle>
            <a:lvl1pPr>
              <a:defRPr sz="28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lgn="ctr"/>
            <a:r>
              <a:rPr lang="en-US" sz="2200">
                <a:latin typeface="Times New Roman" panose="02020603050405020304" charset="0"/>
                <a:cs typeface="Times New Roman" panose="02020603050405020304" charset="0"/>
              </a:rPr>
              <a:t>Dictation </a:t>
            </a:r>
            <a:endParaRPr lang="en-US" sz="2200">
              <a:latin typeface="Times New Roman" panose="02020603050405020304" charset="0"/>
              <a:cs typeface="Times New Roman" panose="02020603050405020304" charset="0"/>
            </a:endParaRPr>
          </a:p>
        </p:txBody>
      </p:sp>
      <p:sp>
        <p:nvSpPr>
          <p:cNvPr id="2" name="文本框 1"/>
          <p:cNvSpPr txBox="1"/>
          <p:nvPr/>
        </p:nvSpPr>
        <p:spPr>
          <a:xfrm>
            <a:off x="1760220" y="528320"/>
            <a:ext cx="1981200" cy="3308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150">
                <a:solidFill>
                  <a:srgbClr val="FF0000"/>
                </a:solidFill>
                <a:latin typeface="Times New Roman" panose="02020603050405020304" charset="0"/>
                <a:cs typeface="Times New Roman" panose="02020603050405020304" charset="0"/>
                <a:sym typeface="+mn-ea"/>
              </a:rPr>
              <a:t>accused</a:t>
            </a:r>
            <a:endParaRPr kumimoji="0" lang="zh-CN" altLang="en-US" sz="215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14" name="文本框 13"/>
          <p:cNvSpPr txBox="1"/>
          <p:nvPr/>
        </p:nvSpPr>
        <p:spPr>
          <a:xfrm>
            <a:off x="99060" y="2146935"/>
            <a:ext cx="1016635" cy="434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150">
                <a:solidFill>
                  <a:srgbClr val="FF0000"/>
                </a:solidFill>
                <a:latin typeface="Times New Roman" panose="02020603050405020304" charset="0"/>
                <a:cs typeface="Times New Roman" panose="02020603050405020304" charset="0"/>
                <a:sym typeface="+mn-ea"/>
              </a:rPr>
              <a:t>assets</a:t>
            </a:r>
            <a:endParaRPr sz="2150" b="1">
              <a:solidFill>
                <a:srgbClr val="FF0000"/>
              </a:solidFill>
              <a:latin typeface="Times New Roman" panose="02020603050405020304" charset="0"/>
              <a:cs typeface="Times New Roman" panose="02020603050405020304" charset="0"/>
              <a:sym typeface="+mn-ea"/>
            </a:endParaRPr>
          </a:p>
        </p:txBody>
      </p:sp>
      <p:sp>
        <p:nvSpPr>
          <p:cNvPr id="16" name="文本框 15"/>
          <p:cNvSpPr txBox="1"/>
          <p:nvPr/>
        </p:nvSpPr>
        <p:spPr>
          <a:xfrm>
            <a:off x="8202930" y="4449445"/>
            <a:ext cx="2597150" cy="3308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150">
                <a:solidFill>
                  <a:srgbClr val="FF0000"/>
                </a:solidFill>
                <a:latin typeface="Times New Roman" panose="02020603050405020304" charset="0"/>
                <a:cs typeface="Times New Roman" panose="02020603050405020304" charset="0"/>
                <a:sym typeface="+mn-ea"/>
              </a:rPr>
              <a:t>spectacles</a:t>
            </a:r>
            <a:endParaRPr lang="zh-CN" sz="2150">
              <a:solidFill>
                <a:srgbClr val="FF0000"/>
              </a:solidFill>
              <a:latin typeface="Times New Roman" panose="02020603050405020304" charset="0"/>
              <a:cs typeface="Times New Roman" panose="02020603050405020304" charset="0"/>
              <a:sym typeface="+mn-ea"/>
            </a:endParaRPr>
          </a:p>
        </p:txBody>
      </p:sp>
      <p:sp>
        <p:nvSpPr>
          <p:cNvPr id="17" name="文本框 16"/>
          <p:cNvSpPr txBox="1"/>
          <p:nvPr/>
        </p:nvSpPr>
        <p:spPr>
          <a:xfrm>
            <a:off x="1124585" y="4147185"/>
            <a:ext cx="1720215" cy="3308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150">
                <a:solidFill>
                  <a:srgbClr val="FF0000"/>
                </a:solidFill>
                <a:latin typeface="Times New Roman" panose="02020603050405020304" charset="0"/>
                <a:cs typeface="Times New Roman" panose="02020603050405020304" charset="0"/>
                <a:sym typeface="+mn-ea"/>
              </a:rPr>
              <a:t>fearful</a:t>
            </a:r>
            <a:endParaRPr sz="2150">
              <a:solidFill>
                <a:srgbClr val="FF0000"/>
              </a:solidFill>
              <a:latin typeface="Times New Roman" panose="02020603050405020304" charset="0"/>
              <a:cs typeface="Times New Roman" panose="02020603050405020304" charset="0"/>
              <a:sym typeface="+mn-ea"/>
            </a:endParaRPr>
          </a:p>
        </p:txBody>
      </p:sp>
      <p:sp>
        <p:nvSpPr>
          <p:cNvPr id="18" name="文本框 17"/>
          <p:cNvSpPr txBox="1"/>
          <p:nvPr/>
        </p:nvSpPr>
        <p:spPr>
          <a:xfrm>
            <a:off x="3331845" y="5436235"/>
            <a:ext cx="1492885" cy="3308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150">
                <a:solidFill>
                  <a:srgbClr val="FF0000"/>
                </a:solidFill>
                <a:latin typeface="Times New Roman" panose="02020603050405020304" charset="0"/>
                <a:cs typeface="Times New Roman" panose="02020603050405020304" charset="0"/>
                <a:sym typeface="+mn-ea"/>
              </a:rPr>
              <a:t>multiple </a:t>
            </a:r>
            <a:endParaRPr kumimoji="0" lang="en-US" sz="215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20" name="文本框 19"/>
          <p:cNvSpPr txBox="1"/>
          <p:nvPr/>
        </p:nvSpPr>
        <p:spPr>
          <a:xfrm>
            <a:off x="9259570" y="6091555"/>
            <a:ext cx="1525270" cy="3308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150">
                <a:solidFill>
                  <a:srgbClr val="FF0000"/>
                </a:solidFill>
                <a:latin typeface="Times New Roman" panose="02020603050405020304" charset="0"/>
                <a:cs typeface="Times New Roman" panose="02020603050405020304" charset="0"/>
                <a:sym typeface="+mn-ea"/>
              </a:rPr>
              <a:t>survive</a:t>
            </a:r>
            <a:endParaRPr kumimoji="0" lang="en-US" sz="215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21" name="文本框 20"/>
          <p:cNvSpPr txBox="1"/>
          <p:nvPr/>
        </p:nvSpPr>
        <p:spPr>
          <a:xfrm>
            <a:off x="5531485" y="4789805"/>
            <a:ext cx="3828415" cy="3308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150">
                <a:solidFill>
                  <a:srgbClr val="FF0000"/>
                </a:solidFill>
                <a:latin typeface="Times New Roman" panose="02020603050405020304" charset="0"/>
                <a:cs typeface="Times New Roman" panose="02020603050405020304" charset="0"/>
                <a:sym typeface="+mn-ea"/>
              </a:rPr>
              <a:t>national college entrance</a:t>
            </a:r>
            <a:endParaRPr kumimoji="0" lang="en-US" sz="215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22" name="文本框 21"/>
          <p:cNvSpPr txBox="1"/>
          <p:nvPr/>
        </p:nvSpPr>
        <p:spPr>
          <a:xfrm>
            <a:off x="127000" y="3791585"/>
            <a:ext cx="1677670" cy="3308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150">
                <a:solidFill>
                  <a:srgbClr val="FF0000"/>
                </a:solidFill>
                <a:latin typeface="Times New Roman" panose="02020603050405020304" charset="0"/>
                <a:cs typeface="Times New Roman" panose="02020603050405020304" charset="0"/>
                <a:sym typeface="+mn-ea"/>
              </a:rPr>
              <a:t>treatment</a:t>
            </a:r>
            <a:endParaRPr sz="2150">
              <a:solidFill>
                <a:srgbClr val="FF0000"/>
              </a:solidFill>
              <a:latin typeface="Times New Roman" panose="02020603050405020304" charset="0"/>
              <a:cs typeface="Times New Roman" panose="02020603050405020304" charset="0"/>
              <a:sym typeface="+mn-ea"/>
            </a:endParaRPr>
          </a:p>
        </p:txBody>
      </p:sp>
      <p:sp>
        <p:nvSpPr>
          <p:cNvPr id="23" name="文本框 22"/>
          <p:cNvSpPr txBox="1"/>
          <p:nvPr/>
        </p:nvSpPr>
        <p:spPr>
          <a:xfrm>
            <a:off x="4089400" y="2822575"/>
            <a:ext cx="1142365" cy="3308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150">
                <a:solidFill>
                  <a:srgbClr val="FF0000"/>
                </a:solidFill>
                <a:latin typeface="Times New Roman" panose="02020603050405020304" charset="0"/>
                <a:cs typeface="Times New Roman" panose="02020603050405020304" charset="0"/>
                <a:sym typeface="+mn-ea"/>
              </a:rPr>
              <a:t>inflicted</a:t>
            </a:r>
            <a:endParaRPr sz="2150">
              <a:solidFill>
                <a:srgbClr val="FF0000"/>
              </a:solidFill>
              <a:latin typeface="Times New Roman" panose="02020603050405020304" charset="0"/>
              <a:cs typeface="Times New Roman" panose="02020603050405020304" charset="0"/>
              <a:sym typeface="+mn-ea"/>
            </a:endParaRPr>
          </a:p>
        </p:txBody>
      </p:sp>
      <p:sp>
        <p:nvSpPr>
          <p:cNvPr id="15" name="文本框 14"/>
          <p:cNvSpPr txBox="1"/>
          <p:nvPr/>
        </p:nvSpPr>
        <p:spPr>
          <a:xfrm>
            <a:off x="2374265" y="1179195"/>
            <a:ext cx="2414905" cy="3308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150">
                <a:solidFill>
                  <a:srgbClr val="FF0000"/>
                </a:solidFill>
                <a:latin typeface="Times New Roman" panose="02020603050405020304" charset="0"/>
                <a:cs typeface="Times New Roman" panose="02020603050405020304" charset="0"/>
                <a:sym typeface="+mn-ea"/>
              </a:rPr>
              <a:t>delegation</a:t>
            </a:r>
            <a:endParaRPr sz="2150">
              <a:solidFill>
                <a:srgbClr val="FF0000"/>
              </a:solidFill>
              <a:latin typeface="Times New Roman" panose="02020603050405020304" charset="0"/>
              <a:cs typeface="Times New Roman" panose="02020603050405020304" charset="0"/>
              <a:sym typeface="+mn-ea"/>
            </a:endParaRPr>
          </a:p>
        </p:txBody>
      </p:sp>
      <p:pic>
        <p:nvPicPr>
          <p:cNvPr id="3" name="BBC.06.08.2026">
            <a:hlinkClick r:id="" action="ppaction://media"/>
          </p:cNvPr>
          <p:cNvPicPr/>
          <p:nvPr>
            <a:audioFile r:link="rId4"/>
            <p:extLst>
              <p:ext uri="{DAA4B4D4-6D71-4841-9C94-3DE7FCFB9230}">
                <p14:media xmlns:p14="http://schemas.microsoft.com/office/powerpoint/2010/main" r:embed="rId5"/>
              </p:ext>
            </p:extLst>
          </p:nvPr>
        </p:nvPicPr>
        <p:blipFill>
          <a:blip r:embed="rId3"/>
          <a:stretch>
            <a:fillRect/>
          </a:stretch>
        </p:blipFill>
        <p:spPr>
          <a:xfrm>
            <a:off x="11562080" y="6238240"/>
            <a:ext cx="528320" cy="564515"/>
          </a:xfrm>
          <a:prstGeom prst="rect">
            <a:avLst/>
          </a:prstGeom>
        </p:spPr>
      </p:pic>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down)">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down)">
                                      <p:cBhvr>
                                        <p:cTn id="5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0">
              <p:cMediaNode numSld="1" showWhenStopped="0">
                <p:cTn id="53" fill="hold" display="0">
                  <p:stCondLst>
                    <p:cond delay="indefinite"/>
                  </p:stCondLst>
                </p:cTn>
                <p:tgtEl>
                  <p:spTgt spid="304"/>
                </p:tgtEl>
              </p:cMediaNode>
            </p:audio>
            <p:audio>
              <p:cMediaNode>
                <p:cTn id="54" fill="hold" display="1">
                  <p:stCondLst>
                    <p:cond delay="indefinite"/>
                  </p:stCondLst>
                  <p:endCondLst>
                    <p:cond evt="onStopAudio">
                      <p:tgtEl>
                        <p:sldTgt/>
                      </p:tgtEl>
                    </p:cond>
                  </p:endCondLst>
                </p:cTn>
                <p:tgtEl>
                  <p:spTgt spid="3"/>
                </p:tgtEl>
              </p:cMediaNode>
            </p:audio>
          </p:childTnLst>
        </p:cTn>
      </p:par>
    </p:tnLst>
    <p:bldLst>
      <p:bldP spid="2" grpId="0" bldLvl="0" animBg="1"/>
      <p:bldP spid="14" grpId="0" bldLvl="0" animBg="1"/>
      <p:bldP spid="16" grpId="0" bldLvl="0" animBg="1"/>
      <p:bldP spid="17" grpId="0" bldLvl="0" animBg="1"/>
      <p:bldP spid="18" grpId="0" bldLvl="0" animBg="1"/>
      <p:bldP spid="20" grpId="0" bldLvl="0" animBg="1"/>
      <p:bldP spid="21" grpId="0" bldLvl="0" animBg="1"/>
      <p:bldP spid="22" grpId="0" bldLvl="0" animBg="1"/>
      <p:bldP spid="23" grpId="0" bldLvl="0" animBg="1"/>
      <p:bldP spid="1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603885"/>
            <a:ext cx="11944350" cy="6254750"/>
          </a:xfrm>
          <a:prstGeom prst="rect">
            <a:avLst/>
          </a:prstGeom>
          <a:noFill/>
        </p:spPr>
        <p:txBody>
          <a:bodyPr wrap="square" rtlCol="0">
            <a:no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cs typeface="Times New Roman" panose="02020603050405020304" charset="0"/>
                <a:sym typeface="+mn-ea"/>
              </a:rPr>
              <a:t>discriminatory</a:t>
            </a:r>
            <a:r>
              <a:rPr lang="en-US" altLang="zh-CN" sz="2800">
                <a:latin typeface="Times New Roman" panose="02020603050405020304" charset="0"/>
                <a:ea typeface="华文中宋" panose="02010600040101010101" charset="-122"/>
                <a:cs typeface="Times New Roman" panose="02020603050405020304" charset="0"/>
                <a:sym typeface="+mn-ea"/>
              </a:rPr>
              <a:t>: treating a person or group unfairly because of their race, gender, religion, etc.    </a:t>
            </a:r>
            <a:r>
              <a:rPr lang="zh-CN" altLang="en-US" sz="2800">
                <a:latin typeface="Times New Roman" panose="02020603050405020304" charset="0"/>
                <a:ea typeface="华文中宋" panose="02010600040101010101" charset="-122"/>
                <a:cs typeface="Times New Roman" panose="02020603050405020304" charset="0"/>
                <a:sym typeface="+mn-ea"/>
              </a:rPr>
              <a:t>歧视的，区别对待的</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The company was accused of discriminatory hiring practices.  </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该公司被指控有歧视性的招聘做法。</a:t>
            </a:r>
            <a:endParaRPr lang="zh-CN" altLang="en-US"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sit</a:t>
            </a:r>
            <a:r>
              <a:rPr lang="en-US" altLang="zh-CN" sz="2800"/>
              <a:t>: </a:t>
            </a:r>
            <a:r>
              <a:rPr lang="en-US" altLang="zh-CN" sz="2800">
                <a:latin typeface="Times New Roman" panose="02020603050405020304" charset="0"/>
                <a:ea typeface="华文中宋" panose="02010600040101010101" charset="-122"/>
                <a:cs typeface="Times New Roman" panose="02020603050405020304" charset="0"/>
              </a:rPr>
              <a:t>to take an exam    </a:t>
            </a:r>
            <a:r>
              <a:rPr lang="zh-CN" altLang="en-US" sz="2800">
                <a:latin typeface="Times New Roman" panose="02020603050405020304" charset="0"/>
                <a:ea typeface="华文中宋" panose="02010600040101010101" charset="-122"/>
                <a:cs typeface="Times New Roman" panose="02020603050405020304" charset="0"/>
              </a:rPr>
              <a:t>参加</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考试</a:t>
            </a:r>
            <a:r>
              <a:rPr lang="en-US" altLang="zh-CN" sz="2800">
                <a:latin typeface="Times New Roman" panose="02020603050405020304" charset="0"/>
                <a:ea typeface="华文中宋" panose="02010600040101010101" charset="-122"/>
                <a:cs typeface="Times New Roman" panose="02020603050405020304" charset="0"/>
              </a:rPr>
              <a:t>)</a:t>
            </a:r>
            <a:endParaRPr lang="en-US" altLang="zh-CN"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 He’s sitting (for) his finals next week.</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     </a:t>
            </a:r>
            <a:r>
              <a:rPr lang="zh-CN" altLang="en-US" sz="2800">
                <a:latin typeface="华文中宋" panose="02010600040101010101" charset="-122"/>
                <a:ea typeface="华文中宋" panose="02010600040101010101" charset="-122"/>
                <a:cs typeface="华文中宋" panose="02010600040101010101" charset="-122"/>
              </a:rPr>
              <a:t>他下周要参加期末考试。</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nvSpPr>
        <p:spPr>
          <a:xfrm>
            <a:off x="139065" y="3014345"/>
            <a:ext cx="1085786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Discriminatory laws against minorities should be abolished.</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nvSpPr>
        <p:spPr>
          <a:xfrm>
            <a:off x="278765" y="6205220"/>
            <a:ext cx="8145780"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Many students sit for the final test in July.</a:t>
            </a:r>
            <a:endParaRPr lang="en-US" altLang="zh-CN" sz="2800">
              <a:solidFill>
                <a:srgbClr val="FF0000"/>
              </a:solidFill>
              <a:latin typeface="Times New Roman" panose="02020603050405020304" charset="0"/>
              <a:cs typeface="Times New Roman" panose="02020603050405020304" charset="0"/>
            </a:endParaRPr>
          </a:p>
        </p:txBody>
      </p:sp>
      <p:sp>
        <p:nvSpPr>
          <p:cNvPr id="1048608" name="文本框 7"/>
          <p:cNvSpPr txBox="1"/>
          <p:nvPr/>
        </p:nvSpPr>
        <p:spPr>
          <a:xfrm>
            <a:off x="2456180" y="2522855"/>
            <a:ext cx="9491980" cy="521970"/>
          </a:xfrm>
          <a:prstGeom prst="rect">
            <a:avLst/>
          </a:prstGeom>
          <a:noFill/>
        </p:spPr>
        <p:txBody>
          <a:bodyPr wrap="square" rtlCol="0" anchor="t">
            <a:spAutoFit/>
          </a:bodyPr>
          <a:lstStyle/>
          <a:p>
            <a:r>
              <a:rPr lang="zh-CN" altLang="en-US" sz="2800">
                <a:ea typeface="华文中宋" panose="02010600040101010101" charset="-122"/>
              </a:rPr>
              <a:t>针对少数民族的歧视性法律应该被废除。</a:t>
            </a:r>
            <a:endParaRPr lang="zh-CN" altLang="en-US" sz="2800">
              <a:ea typeface="华文中宋" panose="02010600040101010101" charset="-122"/>
            </a:endParaRPr>
          </a:p>
        </p:txBody>
      </p:sp>
      <p:cxnSp>
        <p:nvCxnSpPr>
          <p:cNvPr id="3145728" name="直接连接符 8"/>
          <p:cNvCxnSpPr/>
          <p:nvPr/>
        </p:nvCxnSpPr>
        <p:spPr>
          <a:xfrm flipV="1">
            <a:off x="220980" y="3460750"/>
            <a:ext cx="10785475" cy="1206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nvCxnSpPr>
        <p:spPr>
          <a:xfrm flipV="1">
            <a:off x="334010" y="6670675"/>
            <a:ext cx="7589520" cy="635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nvSpPr>
        <p:spPr>
          <a:xfrm>
            <a:off x="2455545" y="5669280"/>
            <a:ext cx="8297545" cy="521970"/>
          </a:xfrm>
          <a:prstGeom prst="rect">
            <a:avLst/>
          </a:prstGeom>
          <a:noFill/>
        </p:spPr>
        <p:txBody>
          <a:bodyPr wrap="square" rtlCol="0" anchor="t">
            <a:spAutoFit/>
          </a:bodyPr>
          <a:p>
            <a:r>
              <a:rPr lang="zh-CN" altLang="en-US" sz="2800">
                <a:ea typeface="华文中宋" panose="02010600040101010101" charset="-122"/>
              </a:rPr>
              <a:t>很多学生七月参加期末考。</a:t>
            </a:r>
            <a:endParaRPr lang="zh-CN" altLang="en-US" sz="2800">
              <a:ea typeface="华文中宋" panose="02010600040101010101" charset="-122"/>
            </a:endParaRPr>
          </a:p>
        </p:txBody>
      </p:sp>
      <p:sp>
        <p:nvSpPr>
          <p:cNvPr id="5" name="文本框 1"/>
          <p:cNvSpPr txBox="1"/>
          <p:nvPr>
            <p:custDataLst>
              <p:tags r:id="rId1"/>
            </p:custDataLst>
          </p:nvPr>
        </p:nvSpPr>
        <p:spPr>
          <a:xfrm>
            <a:off x="135255" y="2530475"/>
            <a:ext cx="1985010" cy="429895"/>
          </a:xfrm>
          <a:prstGeom prst="rect">
            <a:avLst/>
          </a:prstGeom>
          <a:solidFill>
            <a:srgbClr val="0070C0"/>
          </a:solidFill>
        </p:spPr>
        <p:txBody>
          <a:bodyPr wrap="square" rtlCol="0">
            <a:spAutoFit/>
          </a:bodyPr>
          <a:lstStyle/>
          <a:p>
            <a:r>
              <a:rPr kumimoji="1" lang="en-US" altLang="zh-CN" sz="2200" b="1" dirty="0">
                <a:solidFill>
                  <a:schemeClr val="lt1"/>
                </a:solidFill>
                <a:latin typeface="Times New Roman" panose="02020603050405020304" charset="0"/>
                <a:cs typeface="Times New Roman" panose="02020603050405020304" charset="0"/>
              </a:rPr>
              <a:t>Translation</a:t>
            </a:r>
            <a:endParaRPr kumimoji="1" lang="en-US" altLang="zh-CN" sz="22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2"/>
            </p:custDataLst>
          </p:nvPr>
        </p:nvSpPr>
        <p:spPr>
          <a:xfrm>
            <a:off x="139065" y="5713730"/>
            <a:ext cx="2010410" cy="429895"/>
          </a:xfrm>
          <a:prstGeom prst="rect">
            <a:avLst/>
          </a:prstGeom>
          <a:solidFill>
            <a:srgbClr val="0070C0"/>
          </a:solidFill>
        </p:spPr>
        <p:txBody>
          <a:bodyPr wrap="square" rtlCol="0">
            <a:spAutoFit/>
          </a:bodyPr>
          <a:lstStyle/>
          <a:p>
            <a:r>
              <a:rPr kumimoji="1" lang="en-US" altLang="zh-CN" sz="2200" b="1" dirty="0">
                <a:solidFill>
                  <a:schemeClr val="lt1"/>
                </a:solidFill>
                <a:latin typeface="Times New Roman" panose="02020603050405020304" charset="0"/>
                <a:cs typeface="Times New Roman" panose="02020603050405020304" charset="0"/>
              </a:rPr>
              <a:t>Translation</a:t>
            </a:r>
            <a:endParaRPr kumimoji="1" lang="en-US" altLang="zh-CN" sz="2200" b="1" dirty="0">
              <a:solidFill>
                <a:schemeClr val="lt1"/>
              </a:solidFill>
              <a:latin typeface="Times New Roman" panose="02020603050405020304" charset="0"/>
              <a:cs typeface="Times New Roman" panose="02020603050405020304" charset="0"/>
            </a:endParaRPr>
          </a:p>
        </p:txBody>
      </p:sp>
      <p:sp>
        <p:nvSpPr>
          <p:cNvPr id="6" name="文本框 5"/>
          <p:cNvSpPr txBox="1"/>
          <p:nvPr>
            <p:custDataLst>
              <p:tags r:id="rId3"/>
            </p:custDataLst>
          </p:nvPr>
        </p:nvSpPr>
        <p:spPr>
          <a:xfrm>
            <a:off x="0" y="0"/>
            <a:ext cx="2455545"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48602">
                                            <p:txEl>
                                              <p:pRg st="2" end="2"/>
                                            </p:txEl>
                                          </p:spTgt>
                                        </p:tgtEl>
                                        <p:attrNameLst>
                                          <p:attrName>style.visibility</p:attrName>
                                        </p:attrNameLst>
                                      </p:cBhvr>
                                      <p:to>
                                        <p:strVal val="visible"/>
                                      </p:to>
                                    </p:set>
                                    <p:animEffect transition="in" filter="blinds(horizontal)">
                                      <p:cBhvr>
                                        <p:cTn id="10" dur="500"/>
                                        <p:tgtEl>
                                          <p:spTgt spid="104860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048605"/>
                                        </p:tgtEl>
                                        <p:attrNameLst>
                                          <p:attrName>style.visibility</p:attrName>
                                        </p:attrNameLst>
                                      </p:cBhvr>
                                      <p:to>
                                        <p:strVal val="visible"/>
                                      </p:to>
                                    </p:set>
                                    <p:animEffect transition="in" filter="blinds(horizontal)">
                                      <p:cBhvr>
                                        <p:cTn id="26" dur="500"/>
                                        <p:tgtEl>
                                          <p:spTgt spid="104860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048602">
                                            <p:txEl>
                                              <p:pRg st="7" end="7"/>
                                            </p:txEl>
                                          </p:spTgt>
                                        </p:tgtEl>
                                        <p:attrNameLst>
                                          <p:attrName>style.visibility</p:attrName>
                                        </p:attrNameLst>
                                      </p:cBhvr>
                                      <p:to>
                                        <p:strVal val="visible"/>
                                      </p:to>
                                    </p:set>
                                    <p:animEffect transition="in" filter="wipe(down)">
                                      <p:cBhvr>
                                        <p:cTn id="31" dur="500"/>
                                        <p:tgtEl>
                                          <p:spTgt spid="1048602">
                                            <p:txEl>
                                              <p:pRg st="7" end="7"/>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1048602">
                                            <p:txEl>
                                              <p:pRg st="8" end="8"/>
                                            </p:txEl>
                                          </p:spTgt>
                                        </p:tgtEl>
                                        <p:attrNameLst>
                                          <p:attrName>style.visibility</p:attrName>
                                        </p:attrNameLst>
                                      </p:cBhvr>
                                      <p:to>
                                        <p:strVal val="visible"/>
                                      </p:to>
                                    </p:set>
                                    <p:animEffect transition="in" filter="wipe(down)">
                                      <p:cBhvr>
                                        <p:cTn id="34" dur="500"/>
                                        <p:tgtEl>
                                          <p:spTgt spid="1048602">
                                            <p:txEl>
                                              <p:pRg st="8" end="8"/>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blinds(horizontal)">
                                      <p:cBhvr>
                                        <p:cTn id="45" dur="500"/>
                                        <p:tgtEl>
                                          <p:spTgt spid="4"/>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048607"/>
                                        </p:tgtEl>
                                        <p:attrNameLst>
                                          <p:attrName>style.visibility</p:attrName>
                                        </p:attrNameLst>
                                      </p:cBhvr>
                                      <p:to>
                                        <p:strVal val="visible"/>
                                      </p:to>
                                    </p:set>
                                    <p:animEffect transition="in" filter="blinds(horizontal)">
                                      <p:cBhvr>
                                        <p:cTn id="50"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36855" y="762635"/>
            <a:ext cx="11751310" cy="2755265"/>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nvSpPr>
        <p:spPr>
          <a:xfrm>
            <a:off x="410845" y="889000"/>
            <a:ext cx="11502390" cy="1506855"/>
          </a:xfrm>
          <a:prstGeom prst="rect">
            <a:avLst/>
          </a:prstGeom>
          <a:noFill/>
        </p:spPr>
        <p:txBody>
          <a:bodyPr wrap="square">
            <a:spAutoFit/>
          </a:bodyPr>
          <a:lstStyle/>
          <a:p>
            <a:pPr algn="l"/>
            <a:r>
              <a:rPr lang="en-US" altLang="zh-CN" sz="2300">
                <a:latin typeface="Times New Roman" panose="02020603050405020304" charset="0"/>
                <a:cs typeface="Times New Roman" panose="02020603050405020304" charset="0"/>
                <a:sym typeface="+mn-ea"/>
              </a:rPr>
              <a:t>Iran has accused the United States of discriminatory treatment and violating its obligations as a World Cup host. Iranian media said fifteen members of Iran’s coaching staff and official delegation have been refused US visas. The Iranian squad is based in Mexico.</a:t>
            </a:r>
            <a:endParaRPr lang="en-US" altLang="zh-CN" sz="2300">
              <a:latin typeface="Times New Roman" panose="02020603050405020304" charset="0"/>
              <a:cs typeface="Times New Roman" panose="02020603050405020304" charset="0"/>
              <a:sym typeface="+mn-ea"/>
            </a:endParaRPr>
          </a:p>
        </p:txBody>
      </p:sp>
      <p:sp>
        <p:nvSpPr>
          <p:cNvPr id="10" name="文本框 9"/>
          <p:cNvSpPr txBox="1"/>
          <p:nvPr/>
        </p:nvSpPr>
        <p:spPr>
          <a:xfrm>
            <a:off x="392430" y="2449830"/>
            <a:ext cx="11470640" cy="737235"/>
          </a:xfrm>
          <a:prstGeom prst="rect">
            <a:avLst/>
          </a:prstGeom>
          <a:noFill/>
        </p:spPr>
        <p:txBody>
          <a:bodyPr wrap="square" rtlCol="0">
            <a:spAutoFit/>
          </a:bodyPr>
          <a:lstStyle/>
          <a:p>
            <a:pPr algn="l">
              <a:buClrTx/>
              <a:buSzTx/>
              <a:buFontTx/>
            </a:pPr>
            <a:r>
              <a:rPr lang="zh-CN" altLang="en-US" sz="2100">
                <a:latin typeface="Times New Roman" panose="02020603050405020304" charset="0"/>
                <a:ea typeface="华文中宋" panose="02010600040101010101" charset="-122"/>
                <a:cs typeface="Times New Roman" panose="02020603050405020304" charset="0"/>
              </a:rPr>
              <a:t>伊朗指责美国存在歧视性待遇，并违反其作为世界杯东道主的义务。据伊朗媒体报道，伊朗教练组和官方代表团中的</a:t>
            </a:r>
            <a:r>
              <a:rPr lang="en-US" altLang="zh-CN" sz="2100">
                <a:latin typeface="Times New Roman" panose="02020603050405020304" charset="0"/>
                <a:ea typeface="华文中宋" panose="02010600040101010101" charset="-122"/>
                <a:cs typeface="Times New Roman" panose="02020603050405020304" charset="0"/>
              </a:rPr>
              <a:t>15</a:t>
            </a:r>
            <a:r>
              <a:rPr lang="zh-CN" altLang="en-US" sz="2100">
                <a:latin typeface="Times New Roman" panose="02020603050405020304" charset="0"/>
                <a:ea typeface="华文中宋" panose="02010600040101010101" charset="-122"/>
                <a:cs typeface="Times New Roman" panose="02020603050405020304" charset="0"/>
              </a:rPr>
              <a:t>名成员被拒发美国签证。伊朗队目前驻扎在墨西哥。</a:t>
            </a:r>
            <a:endParaRPr lang="zh-CN" altLang="en-US" sz="21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nvSpPr>
        <p:spPr>
          <a:xfrm>
            <a:off x="220345" y="3843655"/>
            <a:ext cx="11751310" cy="2322195"/>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nvSpPr>
        <p:spPr>
          <a:xfrm>
            <a:off x="384810" y="4028440"/>
            <a:ext cx="11603355" cy="1153160"/>
          </a:xfrm>
          <a:prstGeom prst="rect">
            <a:avLst/>
          </a:prstGeom>
          <a:noFill/>
        </p:spPr>
        <p:txBody>
          <a:bodyPr wrap="square">
            <a:spAutoFit/>
          </a:bodyPr>
          <a:lstStyle/>
          <a:p>
            <a:pPr algn="l"/>
            <a:r>
              <a:rPr lang="en-US" altLang="zh-CN" sz="2300">
                <a:latin typeface="Times New Roman" panose="02020603050405020304" charset="0"/>
                <a:cs typeface="Times New Roman" panose="02020603050405020304" charset="0"/>
                <a:sym typeface="+mn-ea"/>
              </a:rPr>
              <a:t>The authorities in China say they will be inspecting any spectacles worn by the millions of students sitting their crucial national college entrance exams to make sure they’re not wearing smart glasses.</a:t>
            </a:r>
            <a:endParaRPr lang="en-US" altLang="zh-CN" sz="2300">
              <a:latin typeface="Times New Roman" panose="02020603050405020304" charset="0"/>
              <a:cs typeface="Times New Roman" panose="02020603050405020304" charset="0"/>
              <a:sym typeface="+mn-ea"/>
            </a:endParaRPr>
          </a:p>
        </p:txBody>
      </p:sp>
      <p:sp>
        <p:nvSpPr>
          <p:cNvPr id="14" name="文本框 13"/>
          <p:cNvSpPr txBox="1"/>
          <p:nvPr/>
        </p:nvSpPr>
        <p:spPr>
          <a:xfrm>
            <a:off x="400685" y="5217160"/>
            <a:ext cx="11494135" cy="737235"/>
          </a:xfrm>
          <a:prstGeom prst="rect">
            <a:avLst/>
          </a:prstGeom>
          <a:noFill/>
        </p:spPr>
        <p:txBody>
          <a:bodyPr wrap="square" rtlCol="0">
            <a:spAutoFit/>
          </a:bodyPr>
          <a:lstStyle/>
          <a:p>
            <a:pPr algn="l">
              <a:buClrTx/>
              <a:buSzTx/>
              <a:buFontTx/>
            </a:pPr>
            <a:r>
              <a:rPr lang="zh-CN" altLang="en-US" sz="2100">
                <a:latin typeface="Times New Roman" panose="02020603050405020304" charset="0"/>
                <a:ea typeface="华文中宋" panose="02010600040101010101" charset="-122"/>
                <a:cs typeface="Times New Roman" panose="02020603050405020304" charset="0"/>
              </a:rPr>
              <a:t>中国有关部门表示，他们将检查数百万参加全国高考的学生所佩戴的任何眼镜，以确保他们没有佩戴智能眼镜。</a:t>
            </a:r>
            <a:endParaRPr lang="zh-CN" altLang="en-US" sz="21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1"/>
            </p:custDataLst>
          </p:nvPr>
        </p:nvSpPr>
        <p:spPr>
          <a:xfrm>
            <a:off x="0" y="0"/>
            <a:ext cx="2428240"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63195" y="0"/>
            <a:ext cx="11864975" cy="1014730"/>
          </a:xfrm>
          <a:prstGeom prst="rect">
            <a:avLst/>
          </a:prstGeom>
          <a:noFill/>
        </p:spPr>
        <p:txBody>
          <a:bodyPr wrap="square" rtlCol="0" anchor="t">
            <a:spAutoFit/>
          </a:bodyPr>
          <a:p>
            <a:pPr algn="ctr"/>
            <a:r>
              <a:rPr lang="en-US" altLang="zh-CN" sz="3000" b="1">
                <a:latin typeface="Times New Roman" panose="02020603050405020304" charset="0"/>
                <a:cs typeface="Times New Roman" panose="02020603050405020304" charset="0"/>
              </a:rPr>
              <a:t>1. Sea stars stun biologists with a West Coast return </a:t>
            </a:r>
            <a:endParaRPr lang="en-US" altLang="zh-CN" sz="3000" b="1">
              <a:latin typeface="Times New Roman" panose="02020603050405020304" charset="0"/>
              <a:cs typeface="Times New Roman" panose="02020603050405020304" charset="0"/>
            </a:endParaRPr>
          </a:p>
          <a:p>
            <a:pPr algn="ctr"/>
            <a:r>
              <a:rPr lang="en-US" altLang="zh-CN" sz="3000" b="1">
                <a:latin typeface="Times New Roman" panose="02020603050405020304" charset="0"/>
                <a:cs typeface="Times New Roman" panose="02020603050405020304" charset="0"/>
              </a:rPr>
              <a:t> </a:t>
            </a:r>
            <a:r>
              <a:rPr lang="zh-CN" altLang="en-US" sz="3000" b="1">
                <a:solidFill>
                  <a:srgbClr val="ED7D31"/>
                </a:solidFill>
                <a:latin typeface="微软雅黑" panose="020B0503020204020204" charset="-122"/>
                <a:ea typeface="微软雅黑" panose="020B0503020204020204" charset="-122"/>
                <a:cs typeface="微软雅黑" panose="020B0503020204020204" charset="-122"/>
              </a:rPr>
              <a:t>西海岸海星罕见回归，生物学界为之震动</a:t>
            </a:r>
            <a:endParaRPr lang="zh-CN" altLang="en-US" sz="3000" b="1">
              <a:solidFill>
                <a:srgbClr val="ED7D31"/>
              </a:solidFill>
              <a:latin typeface="微软雅黑" panose="020B0503020204020204" charset="-122"/>
              <a:ea typeface="微软雅黑" panose="020B0503020204020204" charset="-122"/>
              <a:cs typeface="微软雅黑" panose="020B0503020204020204" charset="-122"/>
            </a:endParaRPr>
          </a:p>
        </p:txBody>
      </p:sp>
      <p:pic>
        <p:nvPicPr>
          <p:cNvPr id="4" name="图片 1"/>
          <p:cNvPicPr>
            <a:picLocks noChangeAspect="1"/>
          </p:cNvPicPr>
          <p:nvPr/>
        </p:nvPicPr>
        <p:blipFill>
          <a:blip r:embed="rId1"/>
          <a:stretch>
            <a:fillRect/>
          </a:stretch>
        </p:blipFill>
        <p:spPr>
          <a:xfrm>
            <a:off x="163195" y="1172210"/>
            <a:ext cx="4832350" cy="3178810"/>
          </a:xfrm>
          <a:prstGeom prst="rect">
            <a:avLst/>
          </a:prstGeom>
          <a:noFill/>
          <a:ln>
            <a:noFill/>
          </a:ln>
        </p:spPr>
      </p:pic>
      <p:pic>
        <p:nvPicPr>
          <p:cNvPr id="5" name="图片 2"/>
          <p:cNvPicPr>
            <a:picLocks noChangeAspect="1"/>
          </p:cNvPicPr>
          <p:nvPr/>
        </p:nvPicPr>
        <p:blipFill>
          <a:blip r:embed="rId2"/>
          <a:stretch>
            <a:fillRect/>
          </a:stretch>
        </p:blipFill>
        <p:spPr>
          <a:xfrm>
            <a:off x="5057140" y="2193290"/>
            <a:ext cx="3326765" cy="2471420"/>
          </a:xfrm>
          <a:prstGeom prst="rect">
            <a:avLst/>
          </a:prstGeom>
          <a:noFill/>
          <a:ln>
            <a:noFill/>
          </a:ln>
        </p:spPr>
      </p:pic>
      <p:pic>
        <p:nvPicPr>
          <p:cNvPr id="6" name="图片 3"/>
          <p:cNvPicPr>
            <a:picLocks noChangeAspect="1"/>
          </p:cNvPicPr>
          <p:nvPr/>
        </p:nvPicPr>
        <p:blipFill>
          <a:blip r:embed="rId3"/>
          <a:stretch>
            <a:fillRect/>
          </a:stretch>
        </p:blipFill>
        <p:spPr>
          <a:xfrm flipV="1">
            <a:off x="8446135" y="4173855"/>
            <a:ext cx="3446780" cy="256984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2860" y="387985"/>
            <a:ext cx="12084050" cy="6470015"/>
          </a:xfrm>
          <a:prstGeom prst="rect">
            <a:avLst/>
          </a:prstGeom>
          <a:noFill/>
        </p:spPr>
        <p:txBody>
          <a:bodyPr wrap="square" rtlCol="0" anchor="t">
            <a:noAutofit/>
          </a:bodyPr>
          <a:p>
            <a:pPr indent="0" algn="just" fontAlgn="auto">
              <a:lnSpc>
                <a:spcPts val="2620"/>
              </a:lnSpc>
            </a:pPr>
            <a:r>
              <a:rPr lang="en-US" sz="2100">
                <a:latin typeface="Times New Roman" panose="02020603050405020304" charset="0"/>
                <a:cs typeface="Times New Roman" panose="02020603050405020304" charset="0"/>
              </a:rPr>
              <a:t>    </a:t>
            </a:r>
            <a:r>
              <a:rPr lang="en-US" sz="22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For much of his career, Bruce Menge assumed he ___________ (conduct) the same research until he died. The marine biologist has studied sea stars since the 1970s, and the animals had always seemed more solid a bet than others in the ocean. They have no natural ________ (enemy), regenerate limbs when they lose them and reproduce </a:t>
            </a:r>
            <a:r>
              <a:rPr lang="en-US" altLang="zh-CN" sz="2200">
                <a:solidFill>
                  <a:srgbClr val="0000FF"/>
                </a:solidFill>
                <a:latin typeface="Times New Roman" panose="02020603050405020304" charset="0"/>
                <a:cs typeface="Times New Roman" panose="02020603050405020304" charset="0"/>
              </a:rPr>
              <a:t>prolifically</a:t>
            </a:r>
            <a:r>
              <a:rPr lang="en-US" altLang="zh-CN" sz="2200">
                <a:latin typeface="Times New Roman" panose="02020603050405020304" charset="0"/>
                <a:cs typeface="Times New Roman" panose="02020603050405020304" charset="0"/>
              </a:rPr>
              <a:t>. </a:t>
            </a:r>
            <a:endParaRPr lang="en-US" altLang="zh-CN" sz="2200">
              <a:latin typeface="Times New Roman" panose="02020603050405020304" charset="0"/>
              <a:cs typeface="Times New Roman" panose="02020603050405020304" charset="0"/>
            </a:endParaRPr>
          </a:p>
          <a:p>
            <a:pPr indent="0" algn="just" fontAlgn="auto">
              <a:lnSpc>
                <a:spcPts val="2620"/>
              </a:lnSpc>
            </a:pPr>
            <a:r>
              <a:rPr lang="en-US" altLang="zh-CN" sz="2200">
                <a:latin typeface="Times New Roman" panose="02020603050405020304" charset="0"/>
                <a:cs typeface="Times New Roman" panose="02020603050405020304" charset="0"/>
              </a:rPr>
              <a:t>      Then, just over a decade ago, a mysterious disease wiped out 90 percent of the West Coast’s sea star population. Tide pools emptied, and Menge had no idea ______  might become of his work.</a:t>
            </a:r>
            <a:endParaRPr lang="en-US" altLang="zh-CN" sz="2200">
              <a:latin typeface="Times New Roman" panose="02020603050405020304" charset="0"/>
              <a:cs typeface="Times New Roman" panose="02020603050405020304" charset="0"/>
            </a:endParaRPr>
          </a:p>
          <a:p>
            <a:pPr indent="0" algn="just" fontAlgn="auto">
              <a:lnSpc>
                <a:spcPts val="2620"/>
              </a:lnSpc>
            </a:pPr>
            <a:r>
              <a:rPr lang="en-US" altLang="zh-CN" sz="2200">
                <a:latin typeface="Times New Roman" panose="02020603050405020304" charset="0"/>
                <a:cs typeface="Times New Roman" panose="02020603050405020304" charset="0"/>
              </a:rPr>
              <a:t>      “I was upset,” Menge said. “I thought these animals were immortal.”</a:t>
            </a:r>
            <a:endParaRPr lang="en-US" altLang="zh-CN" sz="2200">
              <a:latin typeface="Times New Roman" panose="02020603050405020304" charset="0"/>
              <a:cs typeface="Times New Roman" panose="02020603050405020304" charset="0"/>
            </a:endParaRPr>
          </a:p>
          <a:p>
            <a:pPr indent="0" algn="just" fontAlgn="auto">
              <a:lnSpc>
                <a:spcPts val="2620"/>
              </a:lnSpc>
            </a:pPr>
            <a:r>
              <a:rPr lang="en-US" altLang="zh-CN" sz="2200">
                <a:latin typeface="Times New Roman" panose="02020603050405020304" charset="0"/>
                <a:cs typeface="Times New Roman" panose="02020603050405020304" charset="0"/>
              </a:rPr>
              <a:t>      Little did he know, some of the biggest and _______ (busy) days of his career were still ahead of him.</a:t>
            </a:r>
            <a:endParaRPr lang="en-US" altLang="zh-CN" sz="2200">
              <a:latin typeface="Times New Roman" panose="02020603050405020304" charset="0"/>
              <a:cs typeface="Times New Roman" panose="02020603050405020304" charset="0"/>
            </a:endParaRPr>
          </a:p>
          <a:p>
            <a:pPr indent="0" algn="just" fontAlgn="auto">
              <a:lnSpc>
                <a:spcPts val="2620"/>
              </a:lnSpc>
            </a:pPr>
            <a:r>
              <a:rPr lang="en-US" altLang="zh-CN" sz="2200">
                <a:latin typeface="Times New Roman" panose="02020603050405020304" charset="0"/>
                <a:cs typeface="Times New Roman" panose="02020603050405020304" charset="0"/>
              </a:rPr>
              <a:t>      Menge is 82, but he </a:t>
            </a:r>
            <a:r>
              <a:rPr lang="en-US" altLang="zh-CN" sz="2200">
                <a:solidFill>
                  <a:srgbClr val="0000FF"/>
                </a:solidFill>
                <a:latin typeface="Times New Roman" panose="02020603050405020304" charset="0"/>
                <a:cs typeface="Times New Roman" panose="02020603050405020304" charset="0"/>
              </a:rPr>
              <a:t>clambered</a:t>
            </a:r>
            <a:r>
              <a:rPr lang="en-US" altLang="zh-CN" sz="2200">
                <a:latin typeface="Times New Roman" panose="02020603050405020304" charset="0"/>
                <a:cs typeface="Times New Roman" panose="02020603050405020304" charset="0"/>
              </a:rPr>
              <a:t> over a mussel bed one windy morning in mid-May faster than any of the biology students ________ (work) alongside him. He took a seat in a spot that would soon become part of the Pacific Ocean, ____ he peered down at something he hadn’t seen much of in the decades he’d been coming to this Oregon Coast tide pool —____  teeny-tiny sea star, no bigger than his fingernail.</a:t>
            </a:r>
            <a:endParaRPr lang="en-US" altLang="zh-CN" sz="2200">
              <a:latin typeface="Times New Roman" panose="02020603050405020304" charset="0"/>
              <a:cs typeface="Times New Roman" panose="02020603050405020304" charset="0"/>
            </a:endParaRPr>
          </a:p>
          <a:p>
            <a:pPr indent="0" algn="just" fontAlgn="auto">
              <a:lnSpc>
                <a:spcPts val="2620"/>
              </a:lnSpc>
            </a:pPr>
            <a:r>
              <a:rPr lang="en-US" altLang="zh-CN" sz="2200">
                <a:latin typeface="Times New Roman" panose="02020603050405020304" charset="0"/>
                <a:cs typeface="Times New Roman" panose="02020603050405020304" charset="0"/>
              </a:rPr>
              <a:t>     Six months ago, Menge’s team published exciting research — five-legged sea stars were undergoing a significant “baby boom.” The tide pools were denser than they ________ (be) before the disease, and the juveniles were eating mussels and clearing space for other species. In short, something rare and wonderful was happening ___  the Oregon Coast: One of the intertidal zone’s most important predators had returned from the brink. As the oceans warm and species disappear, good news can feel increasingly rare for a biologist ________(come)  by. </a:t>
            </a:r>
            <a:endParaRPr sz="2200">
              <a:latin typeface="Times New Roman" panose="02020603050405020304" charset="0"/>
              <a:cs typeface="Times New Roman" panose="02020603050405020304" charset="0"/>
            </a:endParaRPr>
          </a:p>
        </p:txBody>
      </p:sp>
      <p:sp>
        <p:nvSpPr>
          <p:cNvPr id="2" name="文本框 4"/>
          <p:cNvSpPr txBox="1"/>
          <p:nvPr>
            <p:custDataLst>
              <p:tags r:id="rId1"/>
            </p:custDataLst>
          </p:nvPr>
        </p:nvSpPr>
        <p:spPr>
          <a:xfrm>
            <a:off x="2457450" y="24765"/>
            <a:ext cx="8461375" cy="460375"/>
          </a:xfrm>
          <a:prstGeom prst="rect">
            <a:avLst/>
          </a:prstGeom>
          <a:noFill/>
        </p:spPr>
        <p:txBody>
          <a:bodyPr wrap="square" rtlCol="0">
            <a:spAutoFit/>
          </a:bodyPr>
          <a:p>
            <a:pPr algn="l">
              <a:buClrTx/>
              <a:buSzTx/>
              <a:buFontTx/>
            </a:pPr>
            <a:r>
              <a:rPr lang="en-US" altLang="zh-CN" sz="2400" b="1" i="1">
                <a:solidFill>
                  <a:srgbClr val="ED7D31"/>
                </a:solidFill>
                <a:latin typeface="微软雅黑" panose="020B0503020204020204" charset="-122"/>
                <a:ea typeface="微软雅黑" panose="020B0503020204020204" charset="-122"/>
                <a:cs typeface="微软雅黑" panose="020B0503020204020204" charset="-122"/>
                <a:sym typeface="+mn-ea"/>
              </a:rPr>
              <a:t>The Washington Post </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2400" b="1">
                <a:solidFill>
                  <a:srgbClr val="ED7D31"/>
                </a:solidFill>
                <a:latin typeface="微软雅黑" panose="020B0503020204020204" charset="-122"/>
                <a:ea typeface="微软雅黑" panose="020B0503020204020204" charset="-122"/>
                <a:cs typeface="微软雅黑" panose="020B0503020204020204" charset="-122"/>
                <a:sym typeface="+mn-ea"/>
              </a:rPr>
              <a:t>June </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8, 2026 A1 &amp; A 16</a:t>
            </a:r>
            <a:r>
              <a:rPr lang="en-US" altLang="zh-CN" sz="2400" b="1">
                <a:solidFill>
                  <a:srgbClr val="ED7D31"/>
                </a:solidFill>
                <a:latin typeface="微软雅黑" panose="020B0503020204020204" charset="-122"/>
                <a:ea typeface="微软雅黑" panose="020B0503020204020204" charset="-122"/>
                <a:cs typeface="微软雅黑" panose="020B0503020204020204" charset="-122"/>
                <a:sym typeface="+mn-ea"/>
              </a:rPr>
              <a:t>)</a:t>
            </a:r>
            <a:endParaRPr lang="en-US" sz="24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6"/>
          <p:cNvSpPr txBox="1"/>
          <p:nvPr>
            <p:custDataLst>
              <p:tags r:id="rId2"/>
            </p:custDataLst>
          </p:nvPr>
        </p:nvSpPr>
        <p:spPr>
          <a:xfrm>
            <a:off x="-19050" y="0"/>
            <a:ext cx="226822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5" name="文本框 14"/>
          <p:cNvSpPr txBox="1"/>
          <p:nvPr/>
        </p:nvSpPr>
        <p:spPr>
          <a:xfrm>
            <a:off x="6174105" y="445135"/>
            <a:ext cx="1814830" cy="35306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would conduct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6677025" y="1089660"/>
            <a:ext cx="142367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enemies</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4" name="文本框 3"/>
          <p:cNvSpPr txBox="1"/>
          <p:nvPr/>
        </p:nvSpPr>
        <p:spPr>
          <a:xfrm>
            <a:off x="6425565" y="2110740"/>
            <a:ext cx="1312545"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what</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5499735" y="2791460"/>
            <a:ext cx="826135" cy="3517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busiest</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2499360" y="3383915"/>
            <a:ext cx="1005840" cy="4781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working</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3128010" y="3796665"/>
            <a:ext cx="486410" cy="4381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and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5499735" y="4069080"/>
            <a:ext cx="294640" cy="36258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a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10" name="文本框 9"/>
          <p:cNvSpPr txBox="1"/>
          <p:nvPr/>
        </p:nvSpPr>
        <p:spPr>
          <a:xfrm>
            <a:off x="1841500" y="5397500"/>
            <a:ext cx="1146175" cy="322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on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7232650" y="4761230"/>
            <a:ext cx="1372235"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 had been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1183640" y="6090285"/>
            <a:ext cx="2057400" cy="3130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to come</a:t>
            </a:r>
            <a:endParaRPr lang="en-US" altLang="zh-CN" sz="22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15" grpId="0" bldLvl="0" animBg="1"/>
      <p:bldP spid="3" grpId="0" bldLvl="0" animBg="1"/>
      <p:bldP spid="4" grpId="0" bldLvl="0" animBg="1"/>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955800" y="651510"/>
            <a:ext cx="9935210" cy="2745740"/>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ct val="150000"/>
              </a:lnSpc>
            </a:pPr>
            <a:r>
              <a:rPr lang="en-US" sz="2300" b="0" i="0" smtClean="0">
                <a:latin typeface="Times New Roman" panose="02020603050405020304" charset="0"/>
                <a:ea typeface="华文中宋" panose="02010600040101010101" charset="-122"/>
                <a:cs typeface="Times New Roman" panose="02020603050405020304" charset="0"/>
              </a:rPr>
              <a:t>1</a:t>
            </a:r>
            <a:r>
              <a:rPr sz="2300" b="0" i="0" smtClean="0">
                <a:latin typeface="Times New Roman" panose="02020603050405020304" charset="0"/>
                <a:ea typeface="华文中宋" panose="02010600040101010101" charset="-122"/>
                <a:cs typeface="Times New Roman" panose="02020603050405020304" charset="0"/>
              </a:rPr>
              <a:t>.</a:t>
            </a:r>
            <a:r>
              <a:rPr lang="en-US" sz="2300" b="0" i="0" smtClean="0">
                <a:latin typeface="Times New Roman" panose="02020603050405020304" charset="0"/>
                <a:ea typeface="华文中宋" panose="02010600040101010101" charset="-122"/>
                <a:cs typeface="Times New Roman" panose="02020603050405020304" charset="0"/>
              </a:rPr>
              <a:t> </a:t>
            </a:r>
            <a:r>
              <a:rPr lang="en-US" altLang="zh-CN" sz="2300" b="0" i="0" smtClean="0">
                <a:latin typeface="Times New Roman" panose="02020603050405020304" charset="0"/>
                <a:ea typeface="华文中宋" panose="02010600040101010101" charset="-122"/>
                <a:cs typeface="Times New Roman" panose="02020603050405020304" charset="0"/>
              </a:rPr>
              <a:t>What did Bruce Menge’s team find six months before the report?</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A. Sea stars’ natural enemies increased rapidly.</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B. Young sea stars were experiencing rapid growth.</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C. The West Coast’s sea stars all died from disease.</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D. Adult sea stars lost their ability to reproduce.</a:t>
            </a:r>
            <a:endParaRPr lang="en-US" altLang="zh-CN" sz="23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nvSpPr>
        <p:spPr>
          <a:xfrm>
            <a:off x="1955165" y="3897630"/>
            <a:ext cx="9936480" cy="2745740"/>
          </a:xfrm>
          <a:prstGeom prst="rect">
            <a:avLst/>
          </a:prstGeom>
          <a:solidFill>
            <a:schemeClr val="accent6">
              <a:lumMod val="20000"/>
              <a:lumOff val="80000"/>
            </a:schemeClr>
          </a:solidFill>
          <a:ln w="34925" cmpd="sng">
            <a:noFill/>
            <a:prstDash val="sysDash"/>
          </a:ln>
        </p:spPr>
        <p:txBody>
          <a:bodyPr wrap="square">
            <a:spAutoFit/>
          </a:bodyPr>
          <a:p>
            <a:pPr lvl="0" algn="just">
              <a:lnSpc>
                <a:spcPct val="150000"/>
              </a:lnSpc>
              <a:buClrTx/>
              <a:buSzTx/>
              <a:buFontTx/>
            </a:pPr>
            <a:r>
              <a:rPr lang="en-US" sz="2300" smtClean="0">
                <a:latin typeface="Times New Roman" panose="02020603050405020304" charset="0"/>
                <a:ea typeface="华文中宋" panose="02010600040101010101" charset="-122"/>
                <a:cs typeface="Times New Roman" panose="02020603050405020304" charset="0"/>
                <a:sym typeface="+mn-ea"/>
              </a:rPr>
              <a:t>2. </a:t>
            </a:r>
            <a:r>
              <a:rPr lang="en-US" altLang="zh-CN" sz="2300" smtClean="0">
                <a:latin typeface="Times New Roman" panose="02020603050405020304" charset="0"/>
                <a:ea typeface="华文中宋" panose="02010600040101010101" charset="-122"/>
                <a:cs typeface="Times New Roman" panose="02020603050405020304" charset="0"/>
                <a:sym typeface="+mn-ea"/>
              </a:rPr>
              <a:t>What is the main idea of the passage?</a:t>
            </a:r>
            <a:endParaRPr lang="en-US" altLang="zh-CN" sz="2300" smtClean="0">
              <a:latin typeface="Times New Roman" panose="02020603050405020304" charset="0"/>
              <a:ea typeface="华文中宋" panose="02010600040101010101" charset="-122"/>
              <a:cs typeface="Times New Roman" panose="02020603050405020304" charset="0"/>
              <a:sym typeface="+mn-ea"/>
            </a:endParaRPr>
          </a:p>
          <a:p>
            <a:pPr lvl="0" algn="just">
              <a:lnSpc>
                <a:spcPct val="150000"/>
              </a:lnSpc>
              <a:buClrTx/>
              <a:buSzTx/>
              <a:buFontTx/>
            </a:pPr>
            <a:r>
              <a:rPr lang="en-US" altLang="zh-CN" sz="2300" smtClean="0">
                <a:latin typeface="Times New Roman" panose="02020603050405020304" charset="0"/>
                <a:ea typeface="华文中宋" panose="02010600040101010101" charset="-122"/>
                <a:cs typeface="Times New Roman" panose="02020603050405020304" charset="0"/>
                <a:sym typeface="+mn-ea"/>
              </a:rPr>
              <a:t>A. An aging biologist’s career ended due to a disease.</a:t>
            </a:r>
            <a:endParaRPr lang="en-US" altLang="zh-CN" sz="2300" smtClean="0">
              <a:latin typeface="Times New Roman" panose="02020603050405020304" charset="0"/>
              <a:ea typeface="华文中宋" panose="02010600040101010101" charset="-122"/>
              <a:cs typeface="Times New Roman" panose="02020603050405020304" charset="0"/>
              <a:sym typeface="+mn-ea"/>
            </a:endParaRPr>
          </a:p>
          <a:p>
            <a:pPr lvl="0" algn="just">
              <a:lnSpc>
                <a:spcPct val="150000"/>
              </a:lnSpc>
              <a:buClrTx/>
              <a:buSzTx/>
              <a:buFontTx/>
            </a:pPr>
            <a:r>
              <a:rPr lang="en-US" altLang="zh-CN" sz="2300" smtClean="0">
                <a:latin typeface="Times New Roman" panose="02020603050405020304" charset="0"/>
                <a:ea typeface="华文中宋" panose="02010600040101010101" charset="-122"/>
                <a:cs typeface="Times New Roman" panose="02020603050405020304" charset="0"/>
                <a:sym typeface="+mn-ea"/>
              </a:rPr>
              <a:t>B. Sea stars have no natural enemies in the ocean.</a:t>
            </a:r>
            <a:endParaRPr lang="en-US" altLang="zh-CN" sz="2300" smtClean="0">
              <a:latin typeface="Times New Roman" panose="02020603050405020304" charset="0"/>
              <a:ea typeface="华文中宋" panose="02010600040101010101" charset="-122"/>
              <a:cs typeface="Times New Roman" panose="02020603050405020304" charset="0"/>
              <a:sym typeface="+mn-ea"/>
            </a:endParaRPr>
          </a:p>
          <a:p>
            <a:pPr lvl="0" algn="just">
              <a:lnSpc>
                <a:spcPct val="150000"/>
              </a:lnSpc>
              <a:buClrTx/>
              <a:buSzTx/>
              <a:buFontTx/>
            </a:pPr>
            <a:r>
              <a:rPr lang="en-US" altLang="zh-CN" sz="2300" smtClean="0">
                <a:latin typeface="Times New Roman" panose="02020603050405020304" charset="0"/>
                <a:ea typeface="华文中宋" panose="02010600040101010101" charset="-122"/>
                <a:cs typeface="Times New Roman" panose="02020603050405020304" charset="0"/>
                <a:sym typeface="+mn-ea"/>
              </a:rPr>
              <a:t>C. A once-dying sea star population shows a rare recovery.</a:t>
            </a:r>
            <a:endParaRPr lang="en-US" altLang="zh-CN" sz="2300" smtClean="0">
              <a:latin typeface="Times New Roman" panose="02020603050405020304" charset="0"/>
              <a:ea typeface="华文中宋" panose="02010600040101010101" charset="-122"/>
              <a:cs typeface="Times New Roman" panose="02020603050405020304" charset="0"/>
              <a:sym typeface="+mn-ea"/>
            </a:endParaRPr>
          </a:p>
          <a:p>
            <a:pPr lvl="0" algn="just">
              <a:lnSpc>
                <a:spcPct val="150000"/>
              </a:lnSpc>
              <a:buClrTx/>
              <a:buSzTx/>
              <a:buFontTx/>
            </a:pPr>
            <a:r>
              <a:rPr lang="en-US" altLang="zh-CN" sz="2300" smtClean="0">
                <a:latin typeface="Times New Roman" panose="02020603050405020304" charset="0"/>
                <a:ea typeface="华文中宋" panose="02010600040101010101" charset="-122"/>
                <a:cs typeface="Times New Roman" panose="02020603050405020304" charset="0"/>
                <a:sym typeface="+mn-ea"/>
              </a:rPr>
              <a:t>D. Climate change has destroyed most tide pool species.</a:t>
            </a:r>
            <a:endParaRPr lang="en-US" altLang="zh-CN" sz="2300">
              <a:latin typeface="Times New Roman" panose="02020603050405020304" charset="0"/>
              <a:cs typeface="Times New Roman" panose="02020603050405020304" charset="0"/>
              <a:sym typeface="+mn-ea"/>
            </a:endParaRPr>
          </a:p>
        </p:txBody>
      </p:sp>
      <p:sp>
        <p:nvSpPr>
          <p:cNvPr id="2" name="文本框 16"/>
          <p:cNvSpPr txBox="1"/>
          <p:nvPr/>
        </p:nvSpPr>
        <p:spPr>
          <a:xfrm>
            <a:off x="0" y="0"/>
            <a:ext cx="3340100" cy="445135"/>
          </a:xfrm>
          <a:prstGeom prst="rect">
            <a:avLst/>
          </a:prstGeom>
          <a:solidFill>
            <a:schemeClr val="accent6"/>
          </a:solidFill>
        </p:spPr>
        <p:txBody>
          <a:bodyPr wrap="square" rtlCol="0">
            <a:spAutoFit/>
          </a:bodyPr>
          <a:p>
            <a:pPr lvl="0" algn="l">
              <a:buClrTx/>
              <a:buSzTx/>
              <a:buFontTx/>
            </a:pPr>
            <a:r>
              <a:rPr kumimoji="1" lang="en-US" altLang="zh-CN" sz="2300" b="1" dirty="0">
                <a:solidFill>
                  <a:schemeClr val="lt1"/>
                </a:solidFill>
                <a:latin typeface="Times New Roman" panose="02020603050405020304" charset="0"/>
                <a:cs typeface="Times New Roman" panose="02020603050405020304" charset="0"/>
                <a:sym typeface="+mn-ea"/>
              </a:rPr>
              <a:t>Reading Comprehension</a:t>
            </a:r>
            <a:endParaRPr kumimoji="1" lang="en-US" altLang="zh-CN" sz="2300" b="1" dirty="0">
              <a:solidFill>
                <a:schemeClr val="lt1"/>
              </a:solidFill>
              <a:latin typeface="Times New Roman" panose="02020603050405020304" charset="0"/>
              <a:cs typeface="Times New Roman" panose="02020603050405020304" charset="0"/>
              <a:sym typeface="+mn-ea"/>
            </a:endParaRPr>
          </a:p>
        </p:txBody>
      </p:sp>
      <p:sp>
        <p:nvSpPr>
          <p:cNvPr id="5" name="文本框 4"/>
          <p:cNvSpPr txBox="1"/>
          <p:nvPr>
            <p:custDataLst>
              <p:tags r:id="rId1"/>
            </p:custDataLst>
          </p:nvPr>
        </p:nvSpPr>
        <p:spPr>
          <a:xfrm>
            <a:off x="173355" y="1804670"/>
            <a:ext cx="1551940" cy="440055"/>
          </a:xfrm>
          <a:prstGeom prst="rect">
            <a:avLst/>
          </a:prstGeom>
          <a:solidFill>
            <a:srgbClr val="0070C0"/>
          </a:solidFill>
        </p:spPr>
        <p:txBody>
          <a:bodyPr wrap="square" rtlCol="0" anchor="t">
            <a:noAutofit/>
          </a:bodyPr>
          <a:p>
            <a:pPr lvl="0" algn="ctr">
              <a:buClrTx/>
              <a:buSzTx/>
              <a:buFontTx/>
            </a:pPr>
            <a:r>
              <a:rPr kumimoji="1" lang="en-US" altLang="zh-CN" sz="2200" b="1" dirty="0">
                <a:solidFill>
                  <a:schemeClr val="lt1"/>
                </a:solidFill>
                <a:sym typeface="+mn-ea"/>
              </a:rPr>
              <a:t>DETAIL</a:t>
            </a:r>
            <a:endParaRPr kumimoji="1" lang="en-US" altLang="zh-CN" sz="2200" b="1" dirty="0">
              <a:solidFill>
                <a:schemeClr val="lt1"/>
              </a:solidFill>
              <a:sym typeface="+mn-ea"/>
            </a:endParaRPr>
          </a:p>
        </p:txBody>
      </p:sp>
      <p:sp>
        <p:nvSpPr>
          <p:cNvPr id="17" name="文本框 16"/>
          <p:cNvSpPr txBox="1"/>
          <p:nvPr>
            <p:custDataLst>
              <p:tags r:id="rId2"/>
            </p:custDataLst>
          </p:nvPr>
        </p:nvSpPr>
        <p:spPr>
          <a:xfrm>
            <a:off x="173355" y="5050790"/>
            <a:ext cx="1551940" cy="439420"/>
          </a:xfrm>
          <a:prstGeom prst="rect">
            <a:avLst/>
          </a:prstGeom>
          <a:solidFill>
            <a:srgbClr val="0070C0"/>
          </a:solidFill>
        </p:spPr>
        <p:txBody>
          <a:bodyPr wrap="square" rtlCol="0" anchor="t">
            <a:noAutofit/>
          </a:bodyPr>
          <a:p>
            <a:pPr lvl="0" algn="l">
              <a:buClrTx/>
              <a:buSzTx/>
              <a:buFontTx/>
            </a:pPr>
            <a:r>
              <a:rPr kumimoji="1" lang="en-US" altLang="zh-CN" sz="2200" b="1" dirty="0">
                <a:solidFill>
                  <a:schemeClr val="lt1"/>
                </a:solidFill>
                <a:sym typeface="+mn-ea"/>
              </a:rPr>
              <a:t>      GIST</a:t>
            </a:r>
            <a:endParaRPr kumimoji="1" lang="en-US" altLang="zh-CN" sz="2200" b="1" dirty="0">
              <a:solidFill>
                <a:schemeClr val="lt1"/>
              </a:solidFill>
              <a:sym typeface="+mn-ea"/>
            </a:endParaRPr>
          </a:p>
        </p:txBody>
      </p:sp>
      <p:pic>
        <p:nvPicPr>
          <p:cNvPr id="6" name="图片 5"/>
          <p:cNvPicPr>
            <a:picLocks noChangeAspect="1"/>
          </p:cNvPicPr>
          <p:nvPr/>
        </p:nvPicPr>
        <p:blipFill>
          <a:blip r:embed="rId3"/>
          <a:stretch>
            <a:fillRect/>
          </a:stretch>
        </p:blipFill>
        <p:spPr>
          <a:xfrm>
            <a:off x="1862455" y="1926590"/>
            <a:ext cx="478155" cy="318135"/>
          </a:xfrm>
          <a:prstGeom prst="rect">
            <a:avLst/>
          </a:prstGeom>
        </p:spPr>
      </p:pic>
      <p:pic>
        <p:nvPicPr>
          <p:cNvPr id="8" name="图片 7"/>
          <p:cNvPicPr>
            <a:picLocks noChangeAspect="1"/>
          </p:cNvPicPr>
          <p:nvPr/>
        </p:nvPicPr>
        <p:blipFill>
          <a:blip r:embed="rId3"/>
          <a:stretch>
            <a:fillRect/>
          </a:stretch>
        </p:blipFill>
        <p:spPr>
          <a:xfrm>
            <a:off x="1955165" y="5706745"/>
            <a:ext cx="480060" cy="3194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463550"/>
            <a:ext cx="12098655" cy="510159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a:t>
            </a:r>
            <a:r>
              <a:rPr lang="en-US" altLang="zh-CN" sz="2800">
                <a:latin typeface="Times New Roman" panose="02020603050405020304" charset="0"/>
                <a:cs typeface="Times New Roman" panose="02020603050405020304" charset="0"/>
                <a:sym typeface="+mn-ea"/>
              </a:rPr>
              <a:t> </a:t>
            </a:r>
            <a:r>
              <a:rPr lang="en-US" altLang="zh-CN" sz="2800">
                <a:solidFill>
                  <a:srgbClr val="0000FF"/>
                </a:solidFill>
                <a:latin typeface="Times New Roman" panose="02020603050405020304" charset="0"/>
                <a:cs typeface="Times New Roman" panose="02020603050405020304" charset="0"/>
                <a:sym typeface="+mn-ea"/>
              </a:rPr>
              <a:t>prolific</a:t>
            </a:r>
            <a:r>
              <a:rPr lang="en-US" altLang="zh-CN" sz="2800">
                <a:latin typeface="Times New Roman" panose="02020603050405020304" charset="0"/>
                <a:ea typeface="华文中宋" panose="02010600040101010101" charset="-122"/>
                <a:cs typeface="Times New Roman" panose="02020603050405020304" charset="0"/>
                <a:sym typeface="+mn-ea"/>
              </a:rPr>
              <a:t>: producing a lot of fruit, flowers, young, etc.</a:t>
            </a:r>
            <a:r>
              <a:rPr lang="zh-CN" altLang="en-US" sz="2800">
                <a:latin typeface="Times New Roman" panose="02020603050405020304" charset="0"/>
                <a:ea typeface="华文中宋" panose="02010600040101010101" charset="-122"/>
                <a:cs typeface="Times New Roman" panose="02020603050405020304" charset="0"/>
                <a:sym typeface="+mn-ea"/>
              </a:rPr>
              <a:t>丰硕的；多产的；多育的</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sym typeface="+mn-ea"/>
              </a:rPr>
              <a:t>They are prolific breeders, with many hens laying up to six eggs</a:t>
            </a:r>
            <a:r>
              <a:rPr lang="en-US" altLang="zh-CN" sz="2800">
                <a:latin typeface="Times New Roman" panose="02020603050405020304" charset="0"/>
                <a:ea typeface="华文中宋" panose="02010600040101010101" charset="-122"/>
                <a:cs typeface="Times New Roman" panose="02020603050405020304" charset="0"/>
              </a:rPr>
              <a:t>.</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他们是多产的培育者，有许多能下多达6个蛋的母鸡</a:t>
            </a:r>
            <a:r>
              <a:rPr lang="zh-CN" sz="2800">
                <a:latin typeface="Times New Roman" panose="02020603050405020304" charset="0"/>
                <a:ea typeface="华文中宋" panose="02010600040101010101" charset="-122"/>
                <a:cs typeface="Times New Roman" panose="02020603050405020304" charset="0"/>
              </a:rPr>
              <a:t>。</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 clamber</a:t>
            </a:r>
            <a:r>
              <a:rPr lang="en-US" altLang="zh-CN" sz="2800">
                <a:latin typeface="Times New Roman" panose="02020603050405020304" charset="0"/>
                <a:ea typeface="华文中宋" panose="02010600040101010101" charset="-122"/>
                <a:cs typeface="Times New Roman" panose="02020603050405020304" charset="0"/>
              </a:rPr>
              <a:t>:  to climb or move with difficulty or a lot of effort, using your hands and feet </a:t>
            </a:r>
            <a:r>
              <a:rPr lang="zh-CN" altLang="en-US" sz="2800">
                <a:latin typeface="Times New Roman" panose="02020603050405020304" charset="0"/>
                <a:ea typeface="华文中宋" panose="02010600040101010101" charset="-122"/>
                <a:cs typeface="Times New Roman" panose="02020603050405020304" charset="0"/>
              </a:rPr>
              <a:t>（吃力地）攀登，攀爬</a:t>
            </a:r>
            <a:r>
              <a:rPr lang="en-US" altLang="zh-CN" sz="2800">
                <a:latin typeface="Times New Roman" panose="02020603050405020304" charset="0"/>
                <a:ea typeface="华文中宋" panose="02010600040101010101" charset="-122"/>
                <a:cs typeface="Times New Roman" panose="02020603050405020304" charset="0"/>
              </a:rPr>
              <a:t>                    </a:t>
            </a:r>
            <a:r>
              <a:rPr lang="en-US" sz="2800">
                <a:latin typeface="Times New Roman" panose="02020603050405020304" charset="0"/>
                <a:ea typeface="华文中宋" panose="02010600040101010101" charset="-122"/>
                <a:cs typeface="Times New Roman" panose="02020603050405020304" charset="0"/>
              </a:rPr>
              <a:t>    </a:t>
            </a:r>
            <a:endParaRPr lang="en-US" altLang="zh-CN"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sym typeface="+mn-ea"/>
              </a:rPr>
              <a:t>They clambered up the stone walls of a steeply terraced olive grove.</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sym typeface="+mn-ea"/>
              </a:rPr>
              <a:t>     </a:t>
            </a:r>
            <a:r>
              <a:rPr lang="zh-CN" altLang="en-US" sz="2800">
                <a:latin typeface="Times New Roman" panose="02020603050405020304" charset="0"/>
                <a:ea typeface="华文中宋" panose="02010600040101010101" charset="-122"/>
                <a:cs typeface="Times New Roman" panose="02020603050405020304" charset="0"/>
                <a:sym typeface="+mn-ea"/>
              </a:rPr>
              <a:t>他们费力地爬上陡峭的橄榄树丛梯地上的石头墙</a:t>
            </a:r>
            <a:r>
              <a:rPr lang="zh-CN" sz="2800">
                <a:latin typeface="Times New Roman" panose="02020603050405020304" charset="0"/>
                <a:ea typeface="华文中宋" panose="02010600040101010101" charset="-122"/>
                <a:cs typeface="Times New Roman" panose="02020603050405020304" charset="0"/>
                <a:sym typeface="+mn-ea"/>
              </a:rPr>
              <a:t>。</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custDataLst>
              <p:tags r:id="rId1"/>
            </p:custDataLst>
          </p:nvPr>
        </p:nvSpPr>
        <p:spPr>
          <a:xfrm>
            <a:off x="490220" y="2630805"/>
            <a:ext cx="916114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She is a prolific writer of novels and short stories. </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2"/>
            </p:custDataLst>
          </p:nvPr>
        </p:nvSpPr>
        <p:spPr>
          <a:xfrm>
            <a:off x="435610" y="6206490"/>
            <a:ext cx="11924665"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The children clambered up the steep bank</a:t>
            </a:r>
            <a:r>
              <a:rPr lang="en-US" sz="2800">
                <a:solidFill>
                  <a:srgbClr val="FF0000"/>
                </a:solidFill>
                <a:latin typeface="Times New Roman" panose="02020603050405020304" charset="0"/>
                <a:cs typeface="Times New Roman" panose="02020603050405020304" charset="0"/>
              </a:rPr>
              <a:t>.</a:t>
            </a:r>
            <a:endParaRPr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3"/>
            </p:custDataLst>
          </p:nvPr>
        </p:nvSpPr>
        <p:spPr>
          <a:xfrm>
            <a:off x="2266950" y="2108835"/>
            <a:ext cx="9862820" cy="521970"/>
          </a:xfrm>
          <a:prstGeom prst="rect">
            <a:avLst/>
          </a:prstGeom>
          <a:noFill/>
        </p:spPr>
        <p:txBody>
          <a:bodyPr wrap="square" rtlCol="0" anchor="t">
            <a:spAutoFit/>
          </a:bodyPr>
          <a:lstStyle/>
          <a:p>
            <a:r>
              <a:rPr lang="zh-CN" altLang="en-US" sz="2800">
                <a:ea typeface="华文中宋" panose="02010600040101010101" charset="-122"/>
              </a:rPr>
              <a:t>她是位多产的长篇和短篇小说家。</a:t>
            </a:r>
            <a:endParaRPr lang="zh-CN" altLang="en-US" sz="2800">
              <a:ea typeface="华文中宋" panose="02010600040101010101" charset="-122"/>
            </a:endParaRPr>
          </a:p>
        </p:txBody>
      </p:sp>
      <p:cxnSp>
        <p:nvCxnSpPr>
          <p:cNvPr id="3145728" name="直接连接符 8"/>
          <p:cNvCxnSpPr/>
          <p:nvPr>
            <p:custDataLst>
              <p:tags r:id="rId4"/>
            </p:custDataLst>
          </p:nvPr>
        </p:nvCxnSpPr>
        <p:spPr>
          <a:xfrm flipV="1">
            <a:off x="590550" y="3088005"/>
            <a:ext cx="7121525" cy="6477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nvCxnSpPr>
        <p:spPr>
          <a:xfrm flipV="1">
            <a:off x="490220" y="6657975"/>
            <a:ext cx="6640195" cy="889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custDataLst>
              <p:tags r:id="rId5"/>
            </p:custDataLst>
          </p:nvPr>
        </p:nvSpPr>
        <p:spPr>
          <a:xfrm>
            <a:off x="2450465" y="5684520"/>
            <a:ext cx="8297545" cy="521970"/>
          </a:xfrm>
          <a:prstGeom prst="rect">
            <a:avLst/>
          </a:prstGeom>
          <a:noFill/>
        </p:spPr>
        <p:txBody>
          <a:bodyPr wrap="square" rtlCol="0" anchor="t">
            <a:spAutoFit/>
          </a:bodyPr>
          <a:p>
            <a:r>
              <a:rPr lang="zh-CN" altLang="en-US" sz="2800">
                <a:ea typeface="华文中宋" panose="02010600040101010101" charset="-122"/>
              </a:rPr>
              <a:t>孩子们攀登上了陡峭的河岸。</a:t>
            </a:r>
            <a:endParaRPr lang="zh-CN" altLang="en-US" sz="2800">
              <a:ea typeface="华文中宋" panose="02010600040101010101" charset="-122"/>
            </a:endParaRPr>
          </a:p>
        </p:txBody>
      </p:sp>
      <p:sp>
        <p:nvSpPr>
          <p:cNvPr id="2" name="文本框 1"/>
          <p:cNvSpPr txBox="1"/>
          <p:nvPr>
            <p:custDataLst>
              <p:tags r:id="rId6"/>
            </p:custDataLst>
          </p:nvPr>
        </p:nvSpPr>
        <p:spPr>
          <a:xfrm>
            <a:off x="0" y="0"/>
            <a:ext cx="1871980" cy="506730"/>
          </a:xfrm>
          <a:prstGeom prst="rect">
            <a:avLst/>
          </a:prstGeom>
          <a:solidFill>
            <a:schemeClr val="accent6"/>
          </a:solidFill>
        </p:spPr>
        <p:txBody>
          <a:bodyPr wrap="square" rtlCol="0">
            <a:spAutoFit/>
          </a:bodyPr>
          <a:p>
            <a:pPr lvl="0" algn="l">
              <a:buClrTx/>
              <a:buSzTx/>
              <a:buFontTx/>
            </a:pPr>
            <a:r>
              <a:rPr kumimoji="1" lang="en-US" altLang="zh-CN" sz="2700" b="1" dirty="0">
                <a:solidFill>
                  <a:schemeClr val="lt1"/>
                </a:solidFill>
                <a:latin typeface="Times New Roman" panose="02020603050405020304" charset="0"/>
                <a:cs typeface="Times New Roman" panose="02020603050405020304" charset="0"/>
                <a:sym typeface="+mn-ea"/>
              </a:rPr>
              <a:t>Vocabulary</a:t>
            </a:r>
            <a:endParaRPr kumimoji="1" lang="en-US" altLang="zh-CN" sz="2700" b="1" dirty="0">
              <a:solidFill>
                <a:schemeClr val="lt1"/>
              </a:solidFill>
              <a:latin typeface="Times New Roman" panose="02020603050405020304" charset="0"/>
              <a:cs typeface="Times New Roman" panose="02020603050405020304" charset="0"/>
              <a:sym typeface="+mn-ea"/>
            </a:endParaRPr>
          </a:p>
        </p:txBody>
      </p:sp>
      <p:sp>
        <p:nvSpPr>
          <p:cNvPr id="5" name="文本框 1"/>
          <p:cNvSpPr txBox="1"/>
          <p:nvPr>
            <p:custDataLst>
              <p:tags r:id="rId7"/>
            </p:custDataLst>
          </p:nvPr>
        </p:nvSpPr>
        <p:spPr>
          <a:xfrm>
            <a:off x="93345" y="2108835"/>
            <a:ext cx="19850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8"/>
            </p:custDataLst>
          </p:nvPr>
        </p:nvSpPr>
        <p:spPr>
          <a:xfrm>
            <a:off x="138430" y="5684520"/>
            <a:ext cx="20104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48602">
                                            <p:txEl>
                                              <p:pRg st="2" end="2"/>
                                            </p:txEl>
                                          </p:spTgt>
                                        </p:tgtEl>
                                        <p:attrNameLst>
                                          <p:attrName>style.visibility</p:attrName>
                                        </p:attrNameLst>
                                      </p:cBhvr>
                                      <p:to>
                                        <p:strVal val="visible"/>
                                      </p:to>
                                    </p:set>
                                    <p:animEffect transition="in" filter="blinds(horizontal)">
                                      <p:cBhvr>
                                        <p:cTn id="10" dur="500"/>
                                        <p:tgtEl>
                                          <p:spTgt spid="104860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145728"/>
                                        </p:tgtEl>
                                        <p:attrNameLst>
                                          <p:attrName>style.visibility</p:attrName>
                                        </p:attrNameLst>
                                      </p:cBhvr>
                                      <p:to>
                                        <p:strVal val="visible"/>
                                      </p:to>
                                    </p:set>
                                    <p:animEffect transition="in" filter="blinds(horizontal)">
                                      <p:cBhvr>
                                        <p:cTn id="15" dur="500"/>
                                        <p:tgtEl>
                                          <p:spTgt spid="314572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048608"/>
                                        </p:tgtEl>
                                        <p:attrNameLst>
                                          <p:attrName>style.visibility</p:attrName>
                                        </p:attrNameLst>
                                      </p:cBhvr>
                                      <p:to>
                                        <p:strVal val="visible"/>
                                      </p:to>
                                    </p:set>
                                    <p:animEffect transition="in" filter="blinds(horizontal)">
                                      <p:cBhvr>
                                        <p:cTn id="21" dur="500"/>
                                        <p:tgtEl>
                                          <p:spTgt spid="1048608"/>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048605"/>
                                        </p:tgtEl>
                                        <p:attrNameLst>
                                          <p:attrName>style.visibility</p:attrName>
                                        </p:attrNameLst>
                                      </p:cBhvr>
                                      <p:to>
                                        <p:strVal val="visible"/>
                                      </p:to>
                                    </p:set>
                                    <p:animEffect transition="in" filter="blinds(horizontal)">
                                      <p:cBhvr>
                                        <p:cTn id="26" dur="500"/>
                                        <p:tgtEl>
                                          <p:spTgt spid="1048605"/>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048602">
                                            <p:txEl>
                                              <p:pRg st="7" end="7"/>
                                            </p:txEl>
                                          </p:spTgt>
                                        </p:tgtEl>
                                        <p:attrNameLst>
                                          <p:attrName>style.visibility</p:attrName>
                                        </p:attrNameLst>
                                      </p:cBhvr>
                                      <p:to>
                                        <p:strVal val="visible"/>
                                      </p:to>
                                    </p:set>
                                    <p:animEffect transition="in" filter="blinds(horizontal)">
                                      <p:cBhvr>
                                        <p:cTn id="31" dur="500"/>
                                        <p:tgtEl>
                                          <p:spTgt spid="1048602">
                                            <p:txEl>
                                              <p:pRg st="7" end="7"/>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1048602">
                                            <p:txEl>
                                              <p:pRg st="8" end="8"/>
                                            </p:txEl>
                                          </p:spTgt>
                                        </p:tgtEl>
                                        <p:attrNameLst>
                                          <p:attrName>style.visibility</p:attrName>
                                        </p:attrNameLst>
                                      </p:cBhvr>
                                      <p:to>
                                        <p:strVal val="visible"/>
                                      </p:to>
                                    </p:set>
                                    <p:animEffect transition="in" filter="blinds(horizontal)">
                                      <p:cBhvr>
                                        <p:cTn id="34" dur="500"/>
                                        <p:tgtEl>
                                          <p:spTgt spid="1048602">
                                            <p:txEl>
                                              <p:pRg st="8" end="8"/>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blinds(horizontal)">
                                      <p:cBhvr>
                                        <p:cTn id="45" dur="500"/>
                                        <p:tgtEl>
                                          <p:spTgt spid="4"/>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048607"/>
                                        </p:tgtEl>
                                        <p:attrNameLst>
                                          <p:attrName>style.visibility</p:attrName>
                                        </p:attrNameLst>
                                      </p:cBhvr>
                                      <p:to>
                                        <p:strVal val="visible"/>
                                      </p:to>
                                    </p:set>
                                    <p:animEffect transition="in" filter="blinds(horizontal)">
                                      <p:cBhvr>
                                        <p:cTn id="50"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59385" y="647065"/>
            <a:ext cx="11828780" cy="239268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16636" y="647065"/>
            <a:ext cx="11578371" cy="1198880"/>
          </a:xfrm>
          <a:prstGeom prst="rect">
            <a:avLst/>
          </a:prstGeom>
          <a:noFill/>
        </p:spPr>
        <p:txBody>
          <a:bodyPr wrap="square">
            <a:spAutoFit/>
          </a:bodyPr>
          <a:lstStyle/>
          <a:p>
            <a:pPr algn="just"/>
            <a:r>
              <a:rPr lang="en-US" altLang="zh-CN" sz="2400">
                <a:latin typeface="Times New Roman" panose="02020603050405020304" charset="0"/>
                <a:cs typeface="Times New Roman" panose="02020603050405020304" charset="0"/>
                <a:sym typeface="+mn-ea"/>
              </a:rPr>
              <a:t> He took a seat in a spot that would soon become part of the Pacific Ocean, and he peered down at something he hadn’t seen much of in the decades he’d been coming to this Oregon Coast tide pool — a teeny-tiny sea star, no bigger than his fingernail. </a:t>
            </a:r>
            <a:endParaRPr lang="en-US" altLang="zh-CN" sz="24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49230" y="1971073"/>
            <a:ext cx="11546411" cy="768350"/>
          </a:xfrm>
          <a:prstGeom prst="rect">
            <a:avLst/>
          </a:prstGeom>
          <a:noFill/>
        </p:spPr>
        <p:txBody>
          <a:bodyPr wrap="square" rtlCol="0">
            <a:spAutoFit/>
          </a:bodyPr>
          <a:lstStyle/>
          <a:p>
            <a:pPr algn="l">
              <a:buClrTx/>
              <a:buSzTx/>
              <a:buFontTx/>
            </a:pPr>
            <a:r>
              <a:rPr lang="zh-CN" altLang="en-US" sz="2200">
                <a:latin typeface="华文中宋" panose="02010600040101010101" charset="-122"/>
                <a:ea typeface="华文中宋" panose="02010600040101010101" charset="-122"/>
                <a:cs typeface="华文中宋" panose="02010600040101010101" charset="-122"/>
              </a:rPr>
              <a:t>他坐在一个即将成为太平洋一部分的地方，低头望向自己几十年来在俄勒冈海岸潮池中很少见到的东西——一只微小的海星，大小不过他的指甲盖大。</a:t>
            </a:r>
            <a:endParaRPr lang="zh-CN" altLang="en-US" sz="2200">
              <a:latin typeface="华文中宋" panose="02010600040101010101" charset="-122"/>
              <a:ea typeface="华文中宋" panose="02010600040101010101" charset="-122"/>
              <a:cs typeface="华文中宋" panose="02010600040101010101" charset="-122"/>
            </a:endParaRPr>
          </a:p>
        </p:txBody>
      </p:sp>
      <p:sp>
        <p:nvSpPr>
          <p:cNvPr id="5" name="圆角矩形 4"/>
          <p:cNvSpPr/>
          <p:nvPr>
            <p:custDataLst>
              <p:tags r:id="rId4"/>
            </p:custDataLst>
          </p:nvPr>
        </p:nvSpPr>
        <p:spPr>
          <a:xfrm>
            <a:off x="99695" y="3629660"/>
            <a:ext cx="11828780" cy="293116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224790" y="3788410"/>
            <a:ext cx="11523980" cy="2388870"/>
          </a:xfrm>
          <a:prstGeom prst="rect">
            <a:avLst/>
          </a:prstGeom>
          <a:noFill/>
        </p:spPr>
        <p:txBody>
          <a:bodyPr wrap="square">
            <a:noAutofit/>
          </a:bodyPr>
          <a:lstStyle/>
          <a:p>
            <a:pPr algn="just"/>
            <a:r>
              <a:rPr lang="en-US" altLang="zh-CN" sz="2400">
                <a:latin typeface="Times New Roman" panose="02020603050405020304" charset="0"/>
                <a:cs typeface="Times New Roman" panose="02020603050405020304" charset="0"/>
                <a:sym typeface="+mn-ea"/>
              </a:rPr>
              <a:t> In short, something rare and wonderful was happening on the Oregon Coast: One of the intertidal zone’s most important predators had returned from the brink. As the oceans warm and species disappear, good news can feel increasingly rare for a biologist to come by.</a:t>
            </a:r>
            <a:endParaRPr lang="en-US" altLang="zh-CN" sz="24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234950" y="5109210"/>
            <a:ext cx="11513820" cy="1222375"/>
          </a:xfrm>
          <a:prstGeom prst="rect">
            <a:avLst/>
          </a:prstGeom>
          <a:noFill/>
        </p:spPr>
        <p:txBody>
          <a:bodyPr wrap="square" rtlCol="0">
            <a:noAutofit/>
          </a:bodyPr>
          <a:lstStyle/>
          <a:p>
            <a:pPr algn="l">
              <a:buClrTx/>
              <a:buSzTx/>
              <a:buFontTx/>
            </a:pPr>
            <a:r>
              <a:rPr lang="zh-CN" altLang="en-US" sz="2200">
                <a:latin typeface="Times New Roman" panose="02020603050405020304" charset="0"/>
                <a:ea typeface="华文中宋" panose="02010600040101010101" charset="-122"/>
                <a:cs typeface="Times New Roman" panose="02020603050405020304" charset="0"/>
              </a:rPr>
              <a:t>简而言之，俄勒冈海岸正发生着一件稀有而奇妙的事情：潮间带最重要的掠食者之一从濒临灭绝的边缘重新归来。随着海洋变暖和物种不断消失，对生物学家来说，这样的好消息似乎越来越难得。</a:t>
            </a:r>
            <a:endParaRPr lang="zh-CN" altLang="en-US" sz="22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7"/>
            </p:custDataLst>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270" y="252095"/>
            <a:ext cx="12190730" cy="983615"/>
          </a:xfrm>
          <a:prstGeom prst="rect">
            <a:avLst/>
          </a:prstGeom>
          <a:noFill/>
        </p:spPr>
        <p:txBody>
          <a:bodyPr wrap="square" rtlCol="0" anchor="t">
            <a:spAutoFit/>
          </a:bodyPr>
          <a:p>
            <a:pPr algn="ctr"/>
            <a:r>
              <a:rPr lang="en-US" altLang="zh-CN" sz="2800" b="1">
                <a:latin typeface="Times New Roman" panose="02020603050405020304" charset="0"/>
                <a:cs typeface="Times New Roman" panose="02020603050405020304" charset="0"/>
              </a:rPr>
              <a:t>2. First grand slam victory gives Zverev ‘happy end’</a:t>
            </a:r>
            <a:endParaRPr lang="en-US" altLang="zh-CN" sz="2800" b="1">
              <a:latin typeface="Times New Roman" panose="02020603050405020304" charset="0"/>
              <a:cs typeface="Times New Roman" panose="02020603050405020304" charset="0"/>
            </a:endParaRPr>
          </a:p>
          <a:p>
            <a:pPr algn="ctr"/>
            <a:r>
              <a:rPr lang="zh-CN" altLang="en-US" sz="3000" b="1">
                <a:solidFill>
                  <a:srgbClr val="ED7D31"/>
                </a:solidFill>
                <a:latin typeface="微软雅黑" panose="020B0503020204020204" charset="-122"/>
                <a:ea typeface="微软雅黑" panose="020B0503020204020204" charset="-122"/>
                <a:cs typeface="微软雅黑" panose="020B0503020204020204" charset="-122"/>
              </a:rPr>
              <a:t>首夺大满贯，兹维列夫终迎“完美结局”</a:t>
            </a:r>
            <a:endParaRPr lang="zh-CN" altLang="en-US" sz="3000" b="1">
              <a:solidFill>
                <a:srgbClr val="ED7D31"/>
              </a:solidFill>
              <a:latin typeface="微软雅黑" panose="020B0503020204020204" charset="-122"/>
              <a:ea typeface="微软雅黑" panose="020B0503020204020204" charset="-122"/>
              <a:cs typeface="微软雅黑" panose="020B0503020204020204" charset="-122"/>
            </a:endParaRPr>
          </a:p>
        </p:txBody>
      </p:sp>
      <p:pic>
        <p:nvPicPr>
          <p:cNvPr id="3" name="图片 1"/>
          <p:cNvPicPr>
            <a:picLocks noChangeAspect="1"/>
          </p:cNvPicPr>
          <p:nvPr/>
        </p:nvPicPr>
        <p:blipFill>
          <a:blip r:embed="rId1"/>
          <a:stretch>
            <a:fillRect/>
          </a:stretch>
        </p:blipFill>
        <p:spPr>
          <a:xfrm>
            <a:off x="462915" y="1362710"/>
            <a:ext cx="3063240" cy="2143125"/>
          </a:xfrm>
          <a:prstGeom prst="rect">
            <a:avLst/>
          </a:prstGeom>
          <a:noFill/>
          <a:ln>
            <a:noFill/>
          </a:ln>
        </p:spPr>
      </p:pic>
      <p:pic>
        <p:nvPicPr>
          <p:cNvPr id="5" name="图片 3"/>
          <p:cNvPicPr>
            <a:picLocks noChangeAspect="1"/>
          </p:cNvPicPr>
          <p:nvPr/>
        </p:nvPicPr>
        <p:blipFill>
          <a:blip r:embed="rId2"/>
          <a:stretch>
            <a:fillRect/>
          </a:stretch>
        </p:blipFill>
        <p:spPr>
          <a:xfrm>
            <a:off x="3662680" y="2512695"/>
            <a:ext cx="4888865" cy="2932430"/>
          </a:xfrm>
          <a:prstGeom prst="rect">
            <a:avLst/>
          </a:prstGeom>
          <a:noFill/>
          <a:ln>
            <a:noFill/>
          </a:ln>
        </p:spPr>
      </p:pic>
      <p:pic>
        <p:nvPicPr>
          <p:cNvPr id="6" name="图片 4"/>
          <p:cNvPicPr>
            <a:picLocks noChangeAspect="1"/>
          </p:cNvPicPr>
          <p:nvPr/>
        </p:nvPicPr>
        <p:blipFill>
          <a:blip r:embed="rId3"/>
          <a:stretch>
            <a:fillRect/>
          </a:stretch>
        </p:blipFill>
        <p:spPr>
          <a:xfrm>
            <a:off x="8687435" y="4623435"/>
            <a:ext cx="3051810" cy="216725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9050" y="485140"/>
            <a:ext cx="12129770" cy="6231255"/>
          </a:xfrm>
          <a:prstGeom prst="rect">
            <a:avLst/>
          </a:prstGeom>
          <a:noFill/>
        </p:spPr>
        <p:txBody>
          <a:bodyPr wrap="square" rtlCol="0" anchor="t">
            <a:spAutoFit/>
          </a:bodyPr>
          <a:p>
            <a:pPr indent="0" algn="just" fontAlgn="auto">
              <a:lnSpc>
                <a:spcPct val="100000"/>
              </a:lnSpc>
            </a:pPr>
            <a:r>
              <a:rPr lang="en-US" altLang="zh-CN" sz="2100">
                <a:latin typeface="Times New Roman" panose="02020603050405020304" charset="0"/>
                <a:cs typeface="Times New Roman" panose="02020603050405020304" charset="0"/>
              </a:rPr>
              <a:t>     Two weeks of nerves and tension across one of the most chaotic men’s grand slam tournaments in recent memory _______ (come) to an appropriate conclusion as an excruciatingly tense five set psychodrama ended with Alexander Zverev, the second seed, lifting his first grand slam title by _________ (hold) off his own demons to close out a 6-1, 4-6, 6-4, 6-7 (5), 6-1 win over Flavio Cobolli in the French Open final.</a:t>
            </a:r>
            <a:endParaRPr lang="en-US" altLang="zh-CN" sz="2100">
              <a:latin typeface="Times New Roman" panose="02020603050405020304" charset="0"/>
              <a:cs typeface="Times New Roman" panose="02020603050405020304" charset="0"/>
            </a:endParaRPr>
          </a:p>
          <a:p>
            <a:pPr indent="0" algn="just" fontAlgn="auto">
              <a:lnSpc>
                <a:spcPct val="100000"/>
              </a:lnSpc>
            </a:pPr>
            <a:r>
              <a:rPr lang="en-US" altLang="zh-CN" sz="2100">
                <a:latin typeface="Times New Roman" panose="02020603050405020304" charset="0"/>
                <a:cs typeface="Times New Roman" panose="02020603050405020304" charset="0"/>
              </a:rPr>
              <a:t>      For so long, Zverev had won at every other level: he had triumphed at Masters 1000 events and twice at the ATP Finals, _____  he earned an Olympic gold medal in Tokyo 2020. But he ________ (lose) in all three of his major finals. A grand slam, ____ biggest prize of all, had always </a:t>
            </a:r>
            <a:r>
              <a:rPr lang="en-US" altLang="zh-CN" sz="2100">
                <a:solidFill>
                  <a:srgbClr val="0000FF"/>
                </a:solidFill>
                <a:latin typeface="Times New Roman" panose="02020603050405020304" charset="0"/>
                <a:cs typeface="Times New Roman" panose="02020603050405020304" charset="0"/>
              </a:rPr>
              <a:t>evaded</a:t>
            </a:r>
            <a:r>
              <a:rPr lang="en-US" altLang="zh-CN" sz="2100">
                <a:latin typeface="Times New Roman" panose="02020603050405020304" charset="0"/>
                <a:cs typeface="Times New Roman" panose="02020603050405020304" charset="0"/>
              </a:rPr>
              <a:t> him.</a:t>
            </a:r>
            <a:endParaRPr lang="en-US" altLang="zh-CN" sz="2100">
              <a:latin typeface="Times New Roman" panose="02020603050405020304" charset="0"/>
              <a:cs typeface="Times New Roman" panose="02020603050405020304" charset="0"/>
            </a:endParaRPr>
          </a:p>
          <a:p>
            <a:pPr indent="0" algn="just" fontAlgn="auto">
              <a:lnSpc>
                <a:spcPct val="100000"/>
              </a:lnSpc>
            </a:pPr>
            <a:r>
              <a:rPr lang="en-US" altLang="zh-CN" sz="2100">
                <a:latin typeface="Times New Roman" panose="02020603050405020304" charset="0"/>
                <a:cs typeface="Times New Roman" panose="02020603050405020304" charset="0"/>
              </a:rPr>
              <a:t>      Addressing his team, Zverev, said: “We’ve been through ________ (injury). We’ve been through heartbreak. We’ve been through losses. We’ve been losers at times in the important moments. </a:t>
            </a:r>
            <a:endParaRPr lang="en-US" altLang="zh-CN" sz="2100">
              <a:latin typeface="Times New Roman" panose="02020603050405020304" charset="0"/>
              <a:cs typeface="Times New Roman" panose="02020603050405020304" charset="0"/>
            </a:endParaRPr>
          </a:p>
          <a:p>
            <a:pPr indent="0" algn="just" fontAlgn="auto">
              <a:lnSpc>
                <a:spcPct val="100000"/>
              </a:lnSpc>
            </a:pPr>
            <a:r>
              <a:rPr lang="en-US" altLang="zh-CN" sz="2100">
                <a:latin typeface="Times New Roman" panose="02020603050405020304" charset="0"/>
                <a:cs typeface="Times New Roman" panose="02020603050405020304" charset="0"/>
              </a:rPr>
              <a:t>      But ___  the end of the day, we’re grand slam champions now and that’s what counts .”</a:t>
            </a:r>
            <a:endParaRPr lang="en-US" altLang="zh-CN" sz="2100">
              <a:latin typeface="Times New Roman" panose="02020603050405020304" charset="0"/>
              <a:cs typeface="Times New Roman" panose="02020603050405020304" charset="0"/>
            </a:endParaRPr>
          </a:p>
          <a:p>
            <a:pPr indent="0" algn="just" fontAlgn="auto">
              <a:lnSpc>
                <a:spcPct val="100000"/>
              </a:lnSpc>
            </a:pPr>
            <a:r>
              <a:rPr lang="en-US" altLang="zh-CN" sz="2100">
                <a:latin typeface="Times New Roman" panose="02020603050405020304" charset="0"/>
                <a:cs typeface="Times New Roman" panose="02020603050405020304" charset="0"/>
              </a:rPr>
              <a:t>      It seemed as if Zverev might begin to pull away, but the approaching finish line only invited fear. For much of the fourth set, he looked ______________ (overwhelm) by his nerves. He was there for the taking, but Cobolli was also struggling. As the Italian served for the fourth set at 5-4, his first-serve figures had fallen to 39% and he duly found himself in a tie-break.</a:t>
            </a:r>
            <a:endParaRPr lang="en-US" altLang="zh-CN" sz="2100">
              <a:latin typeface="Times New Roman" panose="02020603050405020304" charset="0"/>
              <a:cs typeface="Times New Roman" panose="02020603050405020304" charset="0"/>
            </a:endParaRPr>
          </a:p>
          <a:p>
            <a:pPr indent="0" algn="just" fontAlgn="auto">
              <a:lnSpc>
                <a:spcPct val="100000"/>
              </a:lnSpc>
            </a:pPr>
            <a:r>
              <a:rPr lang="en-US" altLang="zh-CN" sz="2100">
                <a:latin typeface="Times New Roman" panose="02020603050405020304" charset="0"/>
                <a:cs typeface="Times New Roman" panose="02020603050405020304" charset="0"/>
              </a:rPr>
              <a:t>      Down 3-1 in the tie-break, Cobolli roared back and ended his brilliant last stand with a running forehand winner ________ (make) it two sets all. As he </a:t>
            </a:r>
            <a:r>
              <a:rPr lang="en-US" altLang="zh-CN" sz="2100">
                <a:solidFill>
                  <a:srgbClr val="0000FF"/>
                </a:solidFill>
                <a:latin typeface="Times New Roman" panose="02020603050405020304" charset="0"/>
                <a:cs typeface="Times New Roman" panose="02020603050405020304" charset="0"/>
              </a:rPr>
              <a:t>pumped</a:t>
            </a:r>
            <a:r>
              <a:rPr lang="en-US" altLang="zh-CN" sz="2100">
                <a:latin typeface="Times New Roman" panose="02020603050405020304" charset="0"/>
                <a:cs typeface="Times New Roman" panose="02020603050405020304" charset="0"/>
              </a:rPr>
              <a:t> his fists and shouted to his team, he had put himself within a set of victory. However, his energy reserves had also been exhausted. The Italian flatlined , _________ (cheap) handing over his opening service game, and never found his way back.</a:t>
            </a:r>
            <a:endParaRPr lang="en-US" altLang="zh-CN" sz="2100">
              <a:latin typeface="Times New Roman" panose="02020603050405020304" charset="0"/>
              <a:cs typeface="Times New Roman" panose="02020603050405020304" charset="0"/>
            </a:endParaRPr>
          </a:p>
          <a:p>
            <a:pPr indent="0" algn="just" fontAlgn="auto">
              <a:lnSpc>
                <a:spcPct val="100000"/>
              </a:lnSpc>
            </a:pPr>
            <a:endParaRPr lang="zh-CN" altLang="en-US" sz="2100">
              <a:latin typeface="Times New Roman" panose="02020603050405020304" charset="0"/>
              <a:cs typeface="Times New Roman" panose="02020603050405020304" charset="0"/>
            </a:endParaRPr>
          </a:p>
        </p:txBody>
      </p:sp>
      <p:sp>
        <p:nvSpPr>
          <p:cNvPr id="2" name="文本框 4"/>
          <p:cNvSpPr txBox="1"/>
          <p:nvPr>
            <p:custDataLst>
              <p:tags r:id="rId1"/>
            </p:custDataLst>
          </p:nvPr>
        </p:nvSpPr>
        <p:spPr>
          <a:xfrm>
            <a:off x="2457450" y="24765"/>
            <a:ext cx="7810500" cy="460375"/>
          </a:xfrm>
          <a:prstGeom prst="rect">
            <a:avLst/>
          </a:prstGeom>
          <a:noFill/>
        </p:spPr>
        <p:txBody>
          <a:bodyPr wrap="square" rtlCol="0">
            <a:spAutoFit/>
          </a:bodyPr>
          <a:p>
            <a:pPr algn="l">
              <a:buClrTx/>
              <a:buSzTx/>
              <a:buFontTx/>
            </a:pPr>
            <a:r>
              <a:rPr lang="en-US" altLang="zh-CN" sz="2400" b="1" i="1">
                <a:solidFill>
                  <a:srgbClr val="ED7D31"/>
                </a:solidFill>
                <a:latin typeface="微软雅黑" panose="020B0503020204020204" charset="-122"/>
                <a:ea typeface="微软雅黑" panose="020B0503020204020204" charset="-122"/>
                <a:cs typeface="微软雅黑" panose="020B0503020204020204" charset="-122"/>
              </a:rPr>
              <a:t> The Guardian  </a:t>
            </a:r>
            <a:r>
              <a:rPr lang="en-US" sz="2400" b="1">
                <a:solidFill>
                  <a:srgbClr val="ED7D31"/>
                </a:solidFill>
                <a:latin typeface="微软雅黑" panose="020B0503020204020204" charset="-122"/>
                <a:ea typeface="微软雅黑" panose="020B0503020204020204" charset="-122"/>
                <a:cs typeface="微软雅黑" panose="020B0503020204020204" charset="-122"/>
              </a:rPr>
              <a:t>(June</a:t>
            </a:r>
            <a:r>
              <a:rPr lang="en-US" altLang="zh-CN" sz="2400" b="1">
                <a:solidFill>
                  <a:srgbClr val="ED7D31"/>
                </a:solidFill>
                <a:latin typeface="微软雅黑" panose="020B0503020204020204" charset="-122"/>
                <a:ea typeface="微软雅黑" panose="020B0503020204020204" charset="-122"/>
                <a:cs typeface="微软雅黑" panose="020B0503020204020204" charset="-122"/>
                <a:sym typeface="+mn-ea"/>
              </a:rPr>
              <a:t> 8</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 2026  </a:t>
            </a:r>
            <a:r>
              <a:rPr lang="en-US" altLang="zh-CN" sz="2400" b="1">
                <a:solidFill>
                  <a:srgbClr val="ED7D31"/>
                </a:solidFill>
                <a:latin typeface="微软雅黑" panose="020B0503020204020204" charset="-122"/>
                <a:ea typeface="微软雅黑" panose="020B0503020204020204" charset="-122"/>
                <a:cs typeface="微软雅黑" panose="020B0503020204020204" charset="-122"/>
                <a:sym typeface="+mn-ea"/>
              </a:rPr>
              <a:t>P48</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a:t>
            </a:r>
            <a:endParaRPr lang="en-US" sz="24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6"/>
          <p:cNvSpPr txBox="1"/>
          <p:nvPr>
            <p:custDataLst>
              <p:tags r:id="rId2"/>
            </p:custDataLst>
          </p:nvPr>
        </p:nvSpPr>
        <p:spPr>
          <a:xfrm>
            <a:off x="-19050" y="0"/>
            <a:ext cx="226822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5" name="文本框 14"/>
          <p:cNvSpPr txBox="1"/>
          <p:nvPr/>
        </p:nvSpPr>
        <p:spPr>
          <a:xfrm>
            <a:off x="1155700" y="831215"/>
            <a:ext cx="1831975" cy="39179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came</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8791575" y="1150620"/>
            <a:ext cx="112903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holding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4" name="文本框 3"/>
          <p:cNvSpPr txBox="1"/>
          <p:nvPr/>
        </p:nvSpPr>
        <p:spPr>
          <a:xfrm>
            <a:off x="1475740" y="2131060"/>
            <a:ext cx="494665" cy="3898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and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8354695" y="2101215"/>
            <a:ext cx="1395730" cy="39179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 had lost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3124835" y="2423795"/>
            <a:ext cx="477520" cy="3384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the</a:t>
            </a:r>
            <a:r>
              <a:rPr sz="2200">
                <a:solidFill>
                  <a:srgbClr val="FF0000"/>
                </a:solidFill>
                <a:latin typeface="Times New Roman" panose="02020603050405020304" charset="0"/>
                <a:cs typeface="Times New Roman" panose="02020603050405020304" charset="0"/>
                <a:sym typeface="+mn-ea"/>
              </a:rPr>
              <a:t> </a:t>
            </a:r>
            <a:endParaRPr sz="22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6600825" y="2762250"/>
            <a:ext cx="882015" cy="4127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injuries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1052830" y="3429000"/>
            <a:ext cx="1196340" cy="3384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at  </a:t>
            </a:r>
            <a:r>
              <a:rPr sz="2200">
                <a:solidFill>
                  <a:srgbClr val="FF0000"/>
                </a:solidFill>
                <a:latin typeface="Times New Roman" panose="02020603050405020304" charset="0"/>
                <a:cs typeface="Times New Roman" panose="02020603050405020304" charset="0"/>
                <a:sym typeface="+mn-ea"/>
              </a:rPr>
              <a:t> </a:t>
            </a:r>
            <a:endParaRPr sz="2200">
              <a:solidFill>
                <a:srgbClr val="FF0000"/>
              </a:solidFill>
              <a:latin typeface="Times New Roman" panose="02020603050405020304" charset="0"/>
              <a:cs typeface="Times New Roman" panose="02020603050405020304" charset="0"/>
              <a:sym typeface="+mn-ea"/>
            </a:endParaRPr>
          </a:p>
        </p:txBody>
      </p:sp>
      <p:sp>
        <p:nvSpPr>
          <p:cNvPr id="10" name="文本框 9"/>
          <p:cNvSpPr txBox="1"/>
          <p:nvPr/>
        </p:nvSpPr>
        <p:spPr>
          <a:xfrm>
            <a:off x="926465" y="5355590"/>
            <a:ext cx="1449705" cy="3384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to make</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3361055" y="4032885"/>
            <a:ext cx="1669415" cy="36512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overwhelmed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10874375" y="5591810"/>
            <a:ext cx="970915" cy="39814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cheaply</a:t>
            </a:r>
            <a:endParaRPr lang="en-US" altLang="zh-CN" sz="22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15" grpId="0" bldLvl="0" animBg="1"/>
      <p:bldP spid="3" grpId="0" bldLvl="0" animBg="1"/>
      <p:bldP spid="4" grpId="0" bldLvl="0" animBg="1"/>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 name="KSO_WM_DIAGRAM_VIRTUALLY_FRAME" val="{&quot;height&quot;:387.55,&quot;left&quot;:10.9,&quot;top&quot;:140.25,&quot;width&quot;:956.85}"/>
</p:tagLst>
</file>

<file path=ppt/tags/tag12.xml><?xml version="1.0" encoding="utf-8"?>
<p:tagLst xmlns:p="http://schemas.openxmlformats.org/presentationml/2006/main">
  <p:tag name="KSO_WM_BEAUTIFY_FLAG" val=""/>
  <p:tag name="KSO_WM_DIAGRAM_VIRTUALLY_FRAME" val="{&quot;height&quot;:387.55,&quot;left&quot;:10.9,&quot;top&quot;:140.25,&quot;width&quot;:956.85}"/>
</p:tagLst>
</file>

<file path=ppt/tags/tag13.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DIAGRAM_VIRTUALLY_FRAME" val="{&quot;height&quot;:467.8,&quot;left&quot;:7.85,&quot;top&quot;:49.45,&quot;width&quot;:952.15}"/>
</p:tagLst>
</file>

<file path=ppt/tags/tag15.xml><?xml version="1.0" encoding="utf-8"?>
<p:tagLst xmlns:p="http://schemas.openxmlformats.org/presentationml/2006/main">
  <p:tag name="KSO_WM_DIAGRAM_VIRTUALLY_FRAME" val="{&quot;height&quot;:467.8,&quot;left&quot;:7.85,&quot;top&quot;:49.45,&quot;width&quot;:952.15}"/>
</p:tagLst>
</file>

<file path=ppt/tags/tag16.xml><?xml version="1.0" encoding="utf-8"?>
<p:tagLst xmlns:p="http://schemas.openxmlformats.org/presentationml/2006/main">
  <p:tag name="KSO_WM_DIAGRAM_VIRTUALLY_FRAME" val="{&quot;height&quot;:467.8,&quot;left&quot;:7.85,&quot;top&quot;:49.45,&quot;width&quot;:952.15}"/>
</p:tagLst>
</file>

<file path=ppt/tags/tag17.xml><?xml version="1.0" encoding="utf-8"?>
<p:tagLst xmlns:p="http://schemas.openxmlformats.org/presentationml/2006/main">
  <p:tag name="KSO_WM_DIAGRAM_VIRTUALLY_FRAME" val="{&quot;height&quot;:467.8,&quot;left&quot;:7.85,&quot;top&quot;:49.45,&quot;width&quot;:952.15}"/>
</p:tagLst>
</file>

<file path=ppt/tags/tag18.xml><?xml version="1.0" encoding="utf-8"?>
<p:tagLst xmlns:p="http://schemas.openxmlformats.org/presentationml/2006/main">
  <p:tag name="KSO_WM_DIAGRAM_VIRTUALLY_FRAME" val="{&quot;height&quot;:467.8,&quot;left&quot;:7.85,&quot;top&quot;:49.45,&quot;width&quot;:952.15}"/>
</p:tagLst>
</file>

<file path=ppt/tags/tag19.xml><?xml version="1.0" encoding="utf-8"?>
<p:tagLst xmlns:p="http://schemas.openxmlformats.org/presentationml/2006/main">
  <p:tag name="KSO_WM_DIAGRAM_VIRTUALLY_FRAME" val="{&quot;height&quot;:467.8,&quot;left&quot;:7.85,&quot;top&quot;:49.45,&quot;width&quot;:952.15}"/>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SPECIAL_SOURCE" val="bdnul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DIAGRAM_VIRTUALLY_FRAME" val="{&quot;height&quot;:485.85,&quot;left&quot;:37.85,&quot;top&quot;:45.25,&quot;width&quot;:781.95}"/>
</p:tagLst>
</file>

<file path=ppt/tags/tag25.xml><?xml version="1.0" encoding="utf-8"?>
<p:tagLst xmlns:p="http://schemas.openxmlformats.org/presentationml/2006/main">
  <p:tag name="KSO_WM_DIAGRAM_VIRTUALLY_FRAME" val="{&quot;height&quot;:485.85,&quot;left&quot;:37.85,&quot;top&quot;:45.25,&quot;width&quot;:781.95}"/>
</p:tagLst>
</file>

<file path=ppt/tags/tag26.xml><?xml version="1.0" encoding="utf-8"?>
<p:tagLst xmlns:p="http://schemas.openxmlformats.org/presentationml/2006/main">
  <p:tag name="KSO_WM_DIAGRAM_VIRTUALLY_FRAME" val="{&quot;height&quot;:410.65,&quot;left&quot;:10.95,&quot;top&quot;:152.5,&quot;width&quot;:908.55}"/>
</p:tagLst>
</file>

<file path=ppt/tags/tag27.xml><?xml version="1.0" encoding="utf-8"?>
<p:tagLst xmlns:p="http://schemas.openxmlformats.org/presentationml/2006/main">
  <p:tag name="KSO_WM_DIAGRAM_VIRTUALLY_FRAME" val="{&quot;height&quot;:410.65,&quot;left&quot;:10.95,&quot;top&quot;:152.5,&quot;width&quot;:908.55}"/>
</p:tagLst>
</file>

<file path=ppt/tags/tag28.xml><?xml version="1.0" encoding="utf-8"?>
<p:tagLst xmlns:p="http://schemas.openxmlformats.org/presentationml/2006/main">
  <p:tag name="KSO_WM_DIAGRAM_VIRTUALLY_FRAME" val="{&quot;height&quot;:410.65,&quot;left&quot;:10.95,&quot;top&quot;:152.5,&quot;width&quot;:908.55}"/>
</p:tagLst>
</file>

<file path=ppt/tags/tag29.xml><?xml version="1.0" encoding="utf-8"?>
<p:tagLst xmlns:p="http://schemas.openxmlformats.org/presentationml/2006/main">
  <p:tag name="KSO_WM_DIAGRAM_VIRTUALLY_FRAME" val="{&quot;height&quot;:410.65,&quot;left&quot;:10.95,&quot;top&quot;:152.5,&quot;width&quot;:908.55}"/>
</p:tagLst>
</file>

<file path=ppt/tags/tag3.xml><?xml version="1.0" encoding="utf-8"?>
<p:tagLst xmlns:p="http://schemas.openxmlformats.org/presentationml/2006/main">
  <p:tag name="KSO_WM_DIAGRAM_VIRTUALLY_FRAME" val="{&quot;height&quot;:485.85,&quot;left&quot;:37.85,&quot;top&quot;:45.25,&quot;width&quot;:781.95}"/>
</p:tagLst>
</file>

<file path=ppt/tags/tag30.xml><?xml version="1.0" encoding="utf-8"?>
<p:tagLst xmlns:p="http://schemas.openxmlformats.org/presentationml/2006/main">
  <p:tag name="KSO_WM_DIAGRAM_VIRTUALLY_FRAME" val="{&quot;height&quot;:401.35,&quot;left&quot;:10.95,&quot;top&quot;:152.5,&quot;width&quot;:837.35}"/>
</p:tagLst>
</file>

<file path=ppt/tags/tag31.xml><?xml version="1.0" encoding="utf-8"?>
<p:tagLst xmlns:p="http://schemas.openxmlformats.org/presentationml/2006/main">
  <p:tag name="KSO_WM_DIAGRAM_VIRTUALLY_FRAME" val="{&quot;height&quot;:410.65,&quot;left&quot;:10.95,&quot;top&quot;:152.5,&quot;width&quot;:908.55}"/>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 name="KSO_WM_DIAGRAM_VIRTUALLY_FRAME" val="{&quot;height&quot;:410.65,&quot;left&quot;:10.95,&quot;top&quot;:152.5,&quot;width&quot;:908.55}"/>
</p:tagLst>
</file>

<file path=ppt/tags/tag34.xml><?xml version="1.0" encoding="utf-8"?>
<p:tagLst xmlns:p="http://schemas.openxmlformats.org/presentationml/2006/main">
  <p:tag name="KSO_WM_BEAUTIFY_FLAG" val=""/>
  <p:tag name="KSO_WM_DIAGRAM_VIRTUALLY_FRAME" val="{&quot;height&quot;:410.65,&quot;left&quot;:10.95,&quot;top&quot;:152.5,&quot;width&quot;:908.55}"/>
</p:tagLst>
</file>

<file path=ppt/tags/tag35.xml><?xml version="1.0" encoding="utf-8"?>
<p:tagLst xmlns:p="http://schemas.openxmlformats.org/presentationml/2006/main">
  <p:tag name="KSO_WM_SPECIAL_SOURCE" val="bdnull"/>
</p:tagLst>
</file>

<file path=ppt/tags/tag36.xml><?xml version="1.0" encoding="utf-8"?>
<p:tagLst xmlns:p="http://schemas.openxmlformats.org/presentationml/2006/main">
  <p:tag name="KSO_WM_DIAGRAM_VIRTUALLY_FRAME" val="{&quot;height&quot;:499.55,&quot;left&quot;:11.45,&quot;top&quot;:45.3,&quot;width&quot;:933.25}"/>
</p:tagLst>
</file>

<file path=ppt/tags/tag37.xml><?xml version="1.0" encoding="utf-8"?>
<p:tagLst xmlns:p="http://schemas.openxmlformats.org/presentationml/2006/main">
  <p:tag name="KSO_WM_DIAGRAM_VIRTUALLY_FRAME" val="{&quot;height&quot;:499.55,&quot;left&quot;:11.45,&quot;top&quot;:45.3,&quot;width&quot;:933.25}"/>
</p:tagLst>
</file>

<file path=ppt/tags/tag38.xml><?xml version="1.0" encoding="utf-8"?>
<p:tagLst xmlns:p="http://schemas.openxmlformats.org/presentationml/2006/main">
  <p:tag name="KSO_WM_DIAGRAM_VIRTUALLY_FRAME" val="{&quot;height&quot;:499.55,&quot;left&quot;:11.45,&quot;top&quot;:45.3,&quot;width&quot;:933.25}"/>
</p:tagLst>
</file>

<file path=ppt/tags/tag39.xml><?xml version="1.0" encoding="utf-8"?>
<p:tagLst xmlns:p="http://schemas.openxmlformats.org/presentationml/2006/main">
  <p:tag name="KSO_WM_DIAGRAM_VIRTUALLY_FRAME" val="{&quot;height&quot;:499.55,&quot;left&quot;:11.45,&quot;top&quot;:45.3,&quot;width&quot;:933.25}"/>
</p:tagLst>
</file>

<file path=ppt/tags/tag4.xml><?xml version="1.0" encoding="utf-8"?>
<p:tagLst xmlns:p="http://schemas.openxmlformats.org/presentationml/2006/main">
  <p:tag name="KSO_WM_DIAGRAM_VIRTUALLY_FRAME" val="{&quot;height&quot;:485.85,&quot;left&quot;:37.85,&quot;top&quot;:45.25,&quot;width&quot;:781.95}"/>
</p:tagLst>
</file>

<file path=ppt/tags/tag40.xml><?xml version="1.0" encoding="utf-8"?>
<p:tagLst xmlns:p="http://schemas.openxmlformats.org/presentationml/2006/main">
  <p:tag name="KSO_WM_DIAGRAM_VIRTUALLY_FRAME" val="{&quot;height&quot;:499.55,&quot;left&quot;:11.45,&quot;top&quot;:45.3,&quot;width&quot;:933.25}"/>
</p:tagLst>
</file>

<file path=ppt/tags/tag41.xml><?xml version="1.0" encoding="utf-8"?>
<p:tagLst xmlns:p="http://schemas.openxmlformats.org/presentationml/2006/main">
  <p:tag name="KSO_WM_DIAGRAM_VIRTUALLY_FRAME" val="{&quot;height&quot;:499.55,&quot;left&quot;:11.45,&quot;top&quot;:45.3,&quot;width&quot;:933.25}"/>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SPECIAL_SOURCE" val="bdnul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DIAGRAM_VIRTUALLY_FRAME" val="{&quot;height&quot;:485.85,&quot;left&quot;:27.5,&quot;top&quot;:45.25,&quot;width&quot;:792.3}"/>
</p:tagLst>
</file>

<file path=ppt/tags/tag47.xml><?xml version="1.0" encoding="utf-8"?>
<p:tagLst xmlns:p="http://schemas.openxmlformats.org/presentationml/2006/main">
  <p:tag name="KSO_WM_DIAGRAM_VIRTUALLY_FRAME" val="{&quot;height&quot;:485.85,&quot;left&quot;:27.5,&quot;top&quot;:45.25,&quot;width&quot;:792.3}"/>
</p:tagLst>
</file>

<file path=ppt/tags/tag48.xml><?xml version="1.0" encoding="utf-8"?>
<p:tagLst xmlns:p="http://schemas.openxmlformats.org/presentationml/2006/main">
  <p:tag name="KSO_WM_DIAGRAM_VIRTUALLY_FRAME" val="{&quot;height&quot;:485.85,&quot;left&quot;:27.5,&quot;top&quot;:45.25,&quot;width&quot;:792.3}"/>
</p:tagLst>
</file>

<file path=ppt/tags/tag49.xml><?xml version="1.0" encoding="utf-8"?>
<p:tagLst xmlns:p="http://schemas.openxmlformats.org/presentationml/2006/main">
  <p:tag name="KSO_WM_DIAGRAM_VIRTUALLY_FRAME" val="{&quot;height&quot;:632,&quot;left&quot;:33.2,&quot;top&quot;:-31.75,&quot;width&quot;:867.8}"/>
</p:tagLst>
</file>

<file path=ppt/tags/tag5.xml><?xml version="1.0" encoding="utf-8"?>
<p:tagLst xmlns:p="http://schemas.openxmlformats.org/presentationml/2006/main">
  <p:tag name="KSO_WM_DIAGRAM_VIRTUALLY_FRAME" val="{&quot;height&quot;:387.55,&quot;left&quot;:10.9,&quot;top&quot;:140.25,&quot;width&quot;:956.85}"/>
</p:tagLst>
</file>

<file path=ppt/tags/tag50.xml><?xml version="1.0" encoding="utf-8"?>
<p:tagLst xmlns:p="http://schemas.openxmlformats.org/presentationml/2006/main">
  <p:tag name="KSO_WM_DIAGRAM_VIRTUALLY_FRAME" val="{&quot;height&quot;:485.85,&quot;left&quot;:27.5,&quot;top&quot;:45.25,&quot;width&quot;:792.3}"/>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DIAGRAM_VIRTUALLY_FRAME" val="{&quot;height&quot;:632,&quot;left&quot;:33.2,&quot;top&quot;:-31.75,&quot;width&quot;:867.8}"/>
</p:tagLst>
</file>

<file path=ppt/tags/tag53.xml><?xml version="1.0" encoding="utf-8"?>
<p:tagLst xmlns:p="http://schemas.openxmlformats.org/presentationml/2006/main">
  <p:tag name="KSO_WM_DIAGRAM_VIRTUALLY_FRAME" val="{&quot;height&quot;:485.85,&quot;left&quot;:27.5,&quot;top&quot;:45.25,&quot;width&quot;:792.3}"/>
</p:tagLst>
</file>

<file path=ppt/tags/tag54.xml><?xml version="1.0" encoding="utf-8"?>
<p:tagLst xmlns:p="http://schemas.openxmlformats.org/presentationml/2006/main">
  <p:tag name="KSO_WM_DIAGRAM_VIRTUALLY_FRAME" val="{&quot;height&quot;:485.85,&quot;left&quot;:27.5,&quot;top&quot;:45.25,&quot;width&quot;:792.3}"/>
</p:tagLst>
</file>

<file path=ppt/tags/tag55.xml><?xml version="1.0" encoding="utf-8"?>
<p:tagLst xmlns:p="http://schemas.openxmlformats.org/presentationml/2006/main">
  <p:tag name="KSO_WM_BEAUTIFY_FLAG" val=""/>
  <p:tag name="KSO_WM_DIAGRAM_VIRTUALLY_FRAME" val="{&quot;height&quot;:485.85,&quot;left&quot;:37.85,&quot;top&quot;:45.25,&quot;width&quot;:781.95}"/>
</p:tagLst>
</file>

<file path=ppt/tags/tag56.xml><?xml version="1.0" encoding="utf-8"?>
<p:tagLst xmlns:p="http://schemas.openxmlformats.org/presentationml/2006/main">
  <p:tag name="KSO_WM_DIAGRAM_VIRTUALLY_FRAME" val="{&quot;height&quot;:389.9,&quot;left&quot;:14.6,&quot;top&quot;:162,&quot;width&quot;:934.45}"/>
</p:tagLst>
</file>

<file path=ppt/tags/tag57.xml><?xml version="1.0" encoding="utf-8"?>
<p:tagLst xmlns:p="http://schemas.openxmlformats.org/presentationml/2006/main">
  <p:tag name="KSO_WM_DIAGRAM_VIRTUALLY_FRAME" val="{&quot;height&quot;:389.9,&quot;left&quot;:14.6,&quot;top&quot;:162,&quot;width&quot;:934.45}"/>
</p:tagLst>
</file>

<file path=ppt/tags/tag58.xml><?xml version="1.0" encoding="utf-8"?>
<p:tagLst xmlns:p="http://schemas.openxmlformats.org/presentationml/2006/main">
  <p:tag name="KSO_WM_DIAGRAM_VIRTUALLY_FRAME" val="{&quot;height&quot;:389.9,&quot;left&quot;:14.6,&quot;top&quot;:162,&quot;width&quot;:934.45}"/>
</p:tagLst>
</file>

<file path=ppt/tags/tag59.xml><?xml version="1.0" encoding="utf-8"?>
<p:tagLst xmlns:p="http://schemas.openxmlformats.org/presentationml/2006/main">
  <p:tag name="KSO_WM_DIAGRAM_VIRTUALLY_FRAME" val="{&quot;height&quot;:389.9,&quot;left&quot;:14.6,&quot;top&quot;:162,&quot;width&quot;:934.45}"/>
</p:tagLst>
</file>

<file path=ppt/tags/tag6.xml><?xml version="1.0" encoding="utf-8"?>
<p:tagLst xmlns:p="http://schemas.openxmlformats.org/presentationml/2006/main">
  <p:tag name="KSO_WM_DIAGRAM_VIRTUALLY_FRAME" val="{&quot;height&quot;:387.55,&quot;left&quot;:10.9,&quot;top&quot;:140.25,&quot;width&quot;:956.85}"/>
</p:tagLst>
</file>

<file path=ppt/tags/tag60.xml><?xml version="1.0" encoding="utf-8"?>
<p:tagLst xmlns:p="http://schemas.openxmlformats.org/presentationml/2006/main">
  <p:tag name="KSO_WM_DIAGRAM_VIRTUALLY_FRAME" val="{&quot;height&quot;:389.9,&quot;left&quot;:14.6,&quot;top&quot;:162,&quot;width&quot;:934.45}"/>
</p:tagLst>
</file>

<file path=ppt/tags/tag61.xml><?xml version="1.0" encoding="utf-8"?>
<p:tagLst xmlns:p="http://schemas.openxmlformats.org/presentationml/2006/main">
  <p:tag name="KSO_WM_DIAGRAM_VIRTUALLY_FRAME" val="{&quot;height&quot;:379.8,&quot;left&quot;:14.6,&quot;top&quot;:172.5,&quot;width&quot;:899.4}"/>
</p:tagLst>
</file>

<file path=ppt/tags/tag62.xml><?xml version="1.0" encoding="utf-8"?>
<p:tagLst xmlns:p="http://schemas.openxmlformats.org/presentationml/2006/main">
  <p:tag name="KSO_WM_DIAGRAM_VIRTUALLY_FRAME" val="{&quot;height&quot;:389.9,&quot;left&quot;:14.6,&quot;top&quot;:162,&quot;width&quot;:934.45}"/>
</p:tagLst>
</file>

<file path=ppt/tags/tag63.xml><?xml version="1.0" encoding="utf-8"?>
<p:tagLst xmlns:p="http://schemas.openxmlformats.org/presentationml/2006/main">
  <p:tag name="KSO_WM_BEAUTIFY_FLAG" val=""/>
  <p:tag name="KSO_WM_DIAGRAM_VIRTUALLY_FRAME" val="{&quot;height&quot;:389.9,&quot;left&quot;:14.6,&quot;top&quot;:162,&quot;width&quot;:934.45}"/>
</p:tagLst>
</file>

<file path=ppt/tags/tag64.xml><?xml version="1.0" encoding="utf-8"?>
<p:tagLst xmlns:p="http://schemas.openxmlformats.org/presentationml/2006/main">
  <p:tag name="KSO_WM_SPECIAL_SOURCE" val="bdnull"/>
</p:tagLst>
</file>

<file path=ppt/tags/tag65.xml><?xml version="1.0" encoding="utf-8"?>
<p:tagLst xmlns:p="http://schemas.openxmlformats.org/presentationml/2006/main">
  <p:tag name="KSO_WM_DIAGRAM_VIRTUALLY_FRAME" val="{&quot;height&quot;:443.6,&quot;left&quot;:18.6,&quot;top&quot;:61.25,&quot;width&quot;:925.8}"/>
</p:tagLst>
</file>

<file path=ppt/tags/tag66.xml><?xml version="1.0" encoding="utf-8"?>
<p:tagLst xmlns:p="http://schemas.openxmlformats.org/presentationml/2006/main">
  <p:tag name="KSO_WM_DIAGRAM_VIRTUALLY_FRAME" val="{&quot;height&quot;:443.6,&quot;left&quot;:18.6,&quot;top&quot;:61.25,&quot;width&quot;:925.8}"/>
</p:tagLst>
</file>

<file path=ppt/tags/tag67.xml><?xml version="1.0" encoding="utf-8"?>
<p:tagLst xmlns:p="http://schemas.openxmlformats.org/presentationml/2006/main">
  <p:tag name="KSO_WM_DIAGRAM_VIRTUALLY_FRAME" val="{&quot;height&quot;:443.6,&quot;left&quot;:18.6,&quot;top&quot;:61.25,&quot;width&quot;:925.8}"/>
</p:tagLst>
</file>

<file path=ppt/tags/tag68.xml><?xml version="1.0" encoding="utf-8"?>
<p:tagLst xmlns:p="http://schemas.openxmlformats.org/presentationml/2006/main">
  <p:tag name="KSO_WM_DIAGRAM_VIRTUALLY_FRAME" val="{&quot;height&quot;:443.6,&quot;left&quot;:18.6,&quot;top&quot;:61.25,&quot;width&quot;:925.8}"/>
</p:tagLst>
</file>

<file path=ppt/tags/tag69.xml><?xml version="1.0" encoding="utf-8"?>
<p:tagLst xmlns:p="http://schemas.openxmlformats.org/presentationml/2006/main">
  <p:tag name="KSO_WM_DIAGRAM_VIRTUALLY_FRAME" val="{&quot;height&quot;:443.6,&quot;left&quot;:18.6,&quot;top&quot;:61.25,&quot;width&quot;:925.8}"/>
</p:tagLst>
</file>

<file path=ppt/tags/tag7.xml><?xml version="1.0" encoding="utf-8"?>
<p:tagLst xmlns:p="http://schemas.openxmlformats.org/presentationml/2006/main">
  <p:tag name="KSO_WM_DIAGRAM_VIRTUALLY_FRAME" val="{&quot;height&quot;:387.55,&quot;left&quot;:10.9,&quot;top&quot;:140.25,&quot;width&quot;:956.85}"/>
</p:tagLst>
</file>

<file path=ppt/tags/tag70.xml><?xml version="1.0" encoding="utf-8"?>
<p:tagLst xmlns:p="http://schemas.openxmlformats.org/presentationml/2006/main">
  <p:tag name="KSO_WM_DIAGRAM_VIRTUALLY_FRAME" val="{&quot;height&quot;:443.6,&quot;left&quot;:18.6,&quot;top&quot;:61.25,&quot;width&quot;:925.8}"/>
</p:tagLst>
</file>

<file path=ppt/tags/tag71.xml><?xml version="1.0" encoding="utf-8"?>
<p:tagLst xmlns:p="http://schemas.openxmlformats.org/presentationml/2006/main">
  <p:tag name="KSO_WM_SPECIAL_SOURCE" val="bdnul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DIAGRAM_VIRTUALLY_FRAME" val="{&quot;height&quot;:389.9,&quot;left&quot;:14.6,&quot;top&quot;:162,&quot;width&quot;:934.45}"/>
</p:tagLst>
</file>

<file path=ppt/tags/tag75.xml><?xml version="1.0" encoding="utf-8"?>
<p:tagLst xmlns:p="http://schemas.openxmlformats.org/presentationml/2006/main">
  <p:tag name="KSO_WM_DIAGRAM_VIRTUALLY_FRAME" val="{&quot;height&quot;:389.9,&quot;left&quot;:14.6,&quot;top&quot;:162,&quot;width&quot;:934.45}"/>
</p:tagLst>
</file>

<file path=ppt/tags/tag76.xml><?xml version="1.0" encoding="utf-8"?>
<p:tagLst xmlns:p="http://schemas.openxmlformats.org/presentationml/2006/main">
  <p:tag name="KSO_WM_DIAGRAM_VIRTUALLY_FRAME" val="{&quot;height&quot;:389.9,&quot;left&quot;:14.6,&quot;top&quot;:162,&quot;width&quot;:934.45}"/>
</p:tagLst>
</file>

<file path=ppt/tags/tag77.xml><?xml version="1.0" encoding="utf-8"?>
<p:tagLst xmlns:p="http://schemas.openxmlformats.org/presentationml/2006/main">
  <p:tag name="KSO_WM_DIAGRAM_VIRTUALLY_FRAME" val="{&quot;height&quot;:389.9,&quot;left&quot;:14.6,&quot;top&quot;:162,&quot;width&quot;:934.45}"/>
</p:tagLst>
</file>

<file path=ppt/tags/tag78.xml><?xml version="1.0" encoding="utf-8"?>
<p:tagLst xmlns:p="http://schemas.openxmlformats.org/presentationml/2006/main">
  <p:tag name="KSO_WM_DIAGRAM_VIRTUALLY_FRAME" val="{&quot;height&quot;:389.9,&quot;left&quot;:14.6,&quot;top&quot;:162,&quot;width&quot;:934.45}"/>
</p:tagLst>
</file>

<file path=ppt/tags/tag79.xml><?xml version="1.0" encoding="utf-8"?>
<p:tagLst xmlns:p="http://schemas.openxmlformats.org/presentationml/2006/main">
  <p:tag name="KSO_WM_DIAGRAM_VIRTUALLY_FRAME" val="{&quot;height&quot;:379.8,&quot;left&quot;:14.6,&quot;top&quot;:172.5,&quot;width&quot;:899.4}"/>
</p:tagLst>
</file>

<file path=ppt/tags/tag8.xml><?xml version="1.0" encoding="utf-8"?>
<p:tagLst xmlns:p="http://schemas.openxmlformats.org/presentationml/2006/main">
  <p:tag name="KSO_WM_DIAGRAM_VIRTUALLY_FRAME" val="{&quot;height&quot;:387.55,&quot;left&quot;:10.9,&quot;top&quot;:140.25,&quot;width&quot;:956.85}"/>
</p:tagLst>
</file>

<file path=ppt/tags/tag80.xml><?xml version="1.0" encoding="utf-8"?>
<p:tagLst xmlns:p="http://schemas.openxmlformats.org/presentationml/2006/main">
  <p:tag name="KSO_WM_DIAGRAM_VIRTUALLY_FRAME" val="{&quot;height&quot;:389.9,&quot;left&quot;:14.6,&quot;top&quot;:162,&quot;width&quot;:934.45}"/>
</p:tagLst>
</file>

<file path=ppt/tags/tag81.xml><?xml version="1.0" encoding="utf-8"?>
<p:tagLst xmlns:p="http://schemas.openxmlformats.org/presentationml/2006/main">
  <p:tag name="KSO_WM_BEAUTIFY_FLAG" val=""/>
  <p:tag name="KSO_WM_DIAGRAM_VIRTUALLY_FRAME" val="{&quot;height&quot;:389.9,&quot;left&quot;:14.6,&quot;top&quot;:162,&quot;width&quot;:934.45}"/>
</p:tagLst>
</file>

<file path=ppt/tags/tag82.xml><?xml version="1.0" encoding="utf-8"?>
<p:tagLst xmlns:p="http://schemas.openxmlformats.org/presentationml/2006/main">
  <p:tag name="KSO_WM_SPECIAL_SOURCE" val="bdnull"/>
</p:tagLst>
</file>

<file path=ppt/tags/tag83.xml><?xml version="1.0" encoding="utf-8"?>
<p:tagLst xmlns:p="http://schemas.openxmlformats.org/presentationml/2006/main">
  <p:tag name="KSO_WM_DIAGRAM_VIRTUALLY_FRAME" val="{&quot;height&quot;:449.7,&quot;left&quot;:18.6,&quot;top&quot;:61.25,&quot;width&quot;:925.8}"/>
</p:tagLst>
</file>

<file path=ppt/tags/tag84.xml><?xml version="1.0" encoding="utf-8"?>
<p:tagLst xmlns:p="http://schemas.openxmlformats.org/presentationml/2006/main">
  <p:tag name="KSO_WM_DIAGRAM_VIRTUALLY_FRAME" val="{&quot;height&quot;:449.7,&quot;left&quot;:18.6,&quot;top&quot;:61.25,&quot;width&quot;:925.8}"/>
</p:tagLst>
</file>

<file path=ppt/tags/tag85.xml><?xml version="1.0" encoding="utf-8"?>
<p:tagLst xmlns:p="http://schemas.openxmlformats.org/presentationml/2006/main">
  <p:tag name="KSO_WM_DIAGRAM_VIRTUALLY_FRAME" val="{&quot;height&quot;:449.7,&quot;left&quot;:18.6,&quot;top&quot;:61.25,&quot;width&quot;:925.8}"/>
</p:tagLst>
</file>

<file path=ppt/tags/tag86.xml><?xml version="1.0" encoding="utf-8"?>
<p:tagLst xmlns:p="http://schemas.openxmlformats.org/presentationml/2006/main">
  <p:tag name="KSO_WM_DIAGRAM_VIRTUALLY_FRAME" val="{&quot;height&quot;:449.7,&quot;left&quot;:18.6,&quot;top&quot;:61.25,&quot;width&quot;:925.8}"/>
</p:tagLst>
</file>

<file path=ppt/tags/tag87.xml><?xml version="1.0" encoding="utf-8"?>
<p:tagLst xmlns:p="http://schemas.openxmlformats.org/presentationml/2006/main">
  <p:tag name="KSO_WM_DIAGRAM_VIRTUALLY_FRAME" val="{&quot;height&quot;:449.7,&quot;left&quot;:18.6,&quot;top&quot;:61.25,&quot;width&quot;:925.8}"/>
</p:tagLst>
</file>

<file path=ppt/tags/tag88.xml><?xml version="1.0" encoding="utf-8"?>
<p:tagLst xmlns:p="http://schemas.openxmlformats.org/presentationml/2006/main">
  <p:tag name="KSO_WM_DIAGRAM_VIRTUALLY_FRAME" val="{&quot;height&quot;:449.7,&quot;left&quot;:18.6,&quot;top&quot;:61.25,&quot;width&quot;:925.8}"/>
</p:tagLst>
</file>

<file path=ppt/tags/tag89.xml><?xml version="1.0" encoding="utf-8"?>
<p:tagLst xmlns:p="http://schemas.openxmlformats.org/presentationml/2006/main">
  <p:tag name="KSO_WM_SPECIAL_SOURCE" val="bdnull"/>
</p:tagLst>
</file>

<file path=ppt/tags/tag9.xml><?xml version="1.0" encoding="utf-8"?>
<p:tagLst xmlns:p="http://schemas.openxmlformats.org/presentationml/2006/main">
  <p:tag name="KSO_WM_DIAGRAM_VIRTUALLY_FRAME" val="{&quot;height&quot;:387.55,&quot;left&quot;:10.9,&quot;top&quot;:140.25,&quot;width&quot;:956.85}"/>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SPECIAL_SOURCE" val="bdnul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SPECIAL_SOURCE" val="bdnul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17136</Words>
  <Application>WPS 演示</Application>
  <PresentationFormat>宽屏</PresentationFormat>
  <Paragraphs>383</Paragraphs>
  <Slides>25</Slides>
  <Notes>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25</vt:i4>
      </vt:variant>
    </vt:vector>
  </HeadingPairs>
  <TitlesOfParts>
    <vt:vector size="40" baseType="lpstr">
      <vt:lpstr>Arial</vt:lpstr>
      <vt:lpstr>宋体</vt:lpstr>
      <vt:lpstr>Wingdings</vt:lpstr>
      <vt:lpstr>Trebuchet MS</vt:lpstr>
      <vt:lpstr>Times New Roman</vt:lpstr>
      <vt:lpstr>微软雅黑</vt:lpstr>
      <vt:lpstr>华文中宋</vt:lpstr>
      <vt:lpstr>Wingdings</vt:lpstr>
      <vt:lpstr>Arial Unicode MS</vt:lpstr>
      <vt:lpstr>Calibri</vt:lpstr>
      <vt:lpstr>Times New Roman</vt:lpstr>
      <vt:lpstr>HelveticaNeue</vt:lpstr>
      <vt:lpstr>华文新魏</vt:lpstr>
      <vt:lpstr>Segoe Print</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745</cp:revision>
  <dcterms:created xsi:type="dcterms:W3CDTF">2026-06-22T01:35:00Z</dcterms:created>
  <dcterms:modified xsi:type="dcterms:W3CDTF">2026-06-24T02:13:09Z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BAC8CBEE16FC4DBC9FA35EB79B331770_13</vt:lpwstr>
  </property>
</Properties>
</file>