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703" r:id="rId3"/>
    <p:sldId id="546" r:id="rId4"/>
    <p:sldId id="637" r:id="rId5"/>
    <p:sldId id="548" r:id="rId6"/>
    <p:sldId id="549" r:id="rId8"/>
    <p:sldId id="551" r:id="rId9"/>
    <p:sldId id="638" r:id="rId10"/>
    <p:sldId id="639" r:id="rId11"/>
    <p:sldId id="654" r:id="rId12"/>
    <p:sldId id="640" r:id="rId13"/>
    <p:sldId id="555" r:id="rId14"/>
    <p:sldId id="556" r:id="rId15"/>
    <p:sldId id="641" r:id="rId16"/>
    <p:sldId id="648" r:id="rId17"/>
    <p:sldId id="642" r:id="rId18"/>
    <p:sldId id="643" r:id="rId19"/>
    <p:sldId id="644" r:id="rId20"/>
    <p:sldId id="646" r:id="rId21"/>
    <p:sldId id="655" r:id="rId22"/>
    <p:sldId id="645" r:id="rId23"/>
    <p:sldId id="527" r:id="rId24"/>
    <p:sldId id="647" r:id="rId25"/>
    <p:sldId id="649" r:id="rId26"/>
    <p:sldId id="650" r:id="rId27"/>
    <p:sldId id="651" r:id="rId28"/>
    <p:sldId id="652" r:id="rId29"/>
    <p:sldId id="660" r:id="rId30"/>
    <p:sldId id="659" r:id="rId31"/>
    <p:sldId id="536" r:id="rId32"/>
    <p:sldId id="537" r:id="rId33"/>
    <p:sldId id="657" r:id="rId34"/>
    <p:sldId id="658" r:id="rId35"/>
    <p:sldId id="661" r:id="rId36"/>
    <p:sldId id="662" r:id="rId37"/>
    <p:sldId id="663" r:id="rId38"/>
    <p:sldId id="664" r:id="rId39"/>
    <p:sldId id="496" r:id="rId40"/>
    <p:sldId id="258" r:id="rId41"/>
    <p:sldId id="259" r:id="rId42"/>
    <p:sldId id="260" r:id="rId43"/>
    <p:sldId id="665" r:id="rId44"/>
    <p:sldId id="667" r:id="rId45"/>
    <p:sldId id="668" r:id="rId46"/>
    <p:sldId id="669" r:id="rId47"/>
    <p:sldId id="670" r:id="rId48"/>
    <p:sldId id="516" r:id="rId49"/>
    <p:sldId id="517" r:id="rId50"/>
    <p:sldId id="518" r:id="rId51"/>
    <p:sldId id="519" r:id="rId52"/>
    <p:sldId id="520" r:id="rId53"/>
    <p:sldId id="521" r:id="rId54"/>
    <p:sldId id="522" r:id="rId55"/>
    <p:sldId id="523" r:id="rId56"/>
    <p:sldId id="508" r:id="rId57"/>
    <p:sldId id="509" r:id="rId58"/>
    <p:sldId id="673" r:id="rId59"/>
    <p:sldId id="672"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 lastIdx="0" clrIdx="0"/>
  <p:cmAuthor id="2" name="admin" initials="a" lastIdx="0" clrIdx="1"/>
  <p:cmAuthor id="3" name="作者" initials="A" lastIdx="0" clrIdx="2"/>
  <p:cmAuthor id="4" name="fafa" initials="f" lastIdx="0" clrIdx="3"/>
  <p:cmAuthor id="5" name="王习习" initials="王" lastIdx="0" clrIdx="4"/>
  <p:cmAuthor id="6" name="AK12YX" initials="A" lastIdx="0" clrIdx="5"/>
  <p:cmAuthor id="7" name="微软用户" initials="微软用户" lastIdx="0" clrIdx="6"/>
  <p:cmAuthor id="8" name="雨林木风" initials="雨" lastIdx="0" clrIdx="7"/>
  <p:cmAuthor id="9" name="幸全" initials="幸全" lastIdx="0" clrIdx="8"/>
  <p:cmAuthor id="10" name="未知用户1" initials="未" lastIdx="0" clrIdx="9"/>
  <p:cmAuthor id="11" name="86199" initials="8" lastIdx="0" clrIdx="10"/>
  <p:cmAuthor id="12" name="Administrator" initials="A" lastIdx="0" clrIdx="11"/>
  <p:cmAuthor id="13" name="32384" initials="3" lastIdx="0" clrIdx="12"/>
  <p:cmAuthor id="14" name="tplife" initials="t" lastIdx="0" clrIdx="13"/>
  <p:cmAuthor id="15" name="??" initials="?" lastIdx="0" clrIdx="14"/>
  <p:cmAuthor id="16" name="刘晗阳" initials="刘" lastIdx="0" clrIdx="15"/>
  <p:cmAuthor id="17" name="10248" initials="1" lastIdx="0" clrIdx="16"/>
  <p:cmAuthor id="18" name="apple" initials="a" lastIdx="0" clrIdx="17"/>
  <p:cmAuthor id="19" name="周跃良" initials="周" lastIdx="0" clrIdx="18"/>
  <p:cmAuthor id="20" name="联想" initials="联" lastIdx="0" clrIdx="19"/>
  <p:cmAuthor id="21" name="Windows User" initials="W" lastIdx="0" clrIdx="20"/>
  <p:cmAuthor id="22" name="Lenovo" initials="L" lastIdx="0" clrIdx="21"/>
  <p:cmAuthor id="23" name="姜伟光" initials="姜" lastIdx="0" clrIdx="22"/>
  <p:cmAuthor id="24" name="宋洁然" initials="宋" lastIdx="0" clrIdx="23"/>
  <p:cmAuthor id="25" name="ming qiu" initials="m" lastIdx="0" clrIdx="24"/>
  <p:cmAuthor id="26" name="未知用户4" initials="未" lastIdx="0" clrIdx="25"/>
  <p:cmAuthor id="27" name="Admin" initials="A" lastIdx="0" clrIdx="26"/>
  <p:cmAuthor id="28" name="CommUser" initials="C" lastIdx="0" clrIdx="27"/>
  <p:cmAuthor id="29" name="zq" initials="z" lastIdx="0" clrIdx="28"/>
  <p:cmAuthor id="30" name="viola_yang" initials="v" lastIdx="0" clrIdx="29"/>
  <p:cmAuthor id="31" name="志龙 姜" initials="志" lastIdx="0" clrIdx="30"/>
  <p:cmAuthor id="32" name="SHMILY" initials="S" lastIdx="0" clrIdx="31"/>
  <p:cmAuthor id="33" name="Tracy Chen" initials="T" lastIdx="0" clrIdx="32"/>
  <p:cmAuthor id="34" name="dongwc0205" initials="d" lastIdx="0" clrIdx="33"/>
  <p:cmAuthor id="35" name="Hi_ Young" initials="H" lastIdx="0" clrIdx="34"/>
  <p:cmAuthor id="36" name="pangyt" initials="p" lastIdx="0" clrIdx="35"/>
  <p:cmAuthor id="37" name="easonyoun" initials="e" lastIdx="0" clrIdx="36"/>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437"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9FFCE3-EF2D-4D48-88A9-6A455A748F9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EC3BC5-886E-4CB7-B821-6ED4250FEBC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这是Passage D中的重点词汇和短语，涉及到人工智能和医疗领域的专业术语，如“AI-generated”、“clinical effectiveness”等，大家要掌握它们的含义。</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D中的这个长难句。句子的主干是“这一发现挑战了传统观点”，后面跟了一个由“that”引导的同位语从句，用来解释说明“传统观点”的具体内容。大家要学会识别这种同位语从句结构。</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3E27A245-A9B2-4BC5-BD89-17FD121E6FA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A中的一个长难句。这个句子的主句是“Taste of Chicago is the world's largest food festival”，后面的“drawing millions of visitors...”是现在分词短语作伴随状语，补充说明这个美食节的影响力。大家要注意这种句式的结构和翻译方法。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这是七选五部分的重点词汇和短语，涵盖了关于幸福、压力、自我管理等方面的表达，大家要掌握它们的含义和用法。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这是Passage A中的一些重点词汇和短语，大家需要掌握它们的含义和用法，这对提高阅读理解能力和写作水平都很有帮助。</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这是语法填空部分的重点词汇和短语，涉及到旅行、计划等方面的词汇，大家要掌握它们的拼写和用法。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B中的这个长难句。主句是“我们共同生活了35年”，后面跟着一个长长的现在分词短语作伴随状语，详细描述了他们是如何相处的。这个句子结构清晰，通过破折号补充了具体的行为，大家要学会分析这种复杂的伴随状语结构。</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这是Passage B中的重点词汇和短语，其中包含了一些生动的习语，如“steady as rain”和“a door-knock away”，大家要理解它们在文中的含义。</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3249A02-7516-471E-9D0C-18B17E81B72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这是Passage C中的重点词汇和短语，涉及到很多心理学相关的表达，如“mental health”、“emotional resilience”等，大家要理解它们的含义，并学会在写作中运用。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我们来看Passage C中的这个长难句。句子的主干是“这种内心的平静增强了我们的同理心和同情心”，中间插入了一个短语“far from being selfish”，表示“绝非自私”，起到了补充说明的作用。大家要注意识别这种插入语结构。</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C7002D6-6094-4FE9-8DAC-2140E2BD2C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958C8A-193F-4CB6-A66B-329BCE03A3F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7002D6-6094-4FE9-8DAC-2140E2BD2C3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958C8A-193F-4CB6-A66B-329BCE03A3F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image" Target="../media/image17.png"/><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5.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image" Target="../media/image3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tags" Target="../tags/tag31.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tags" Target="../tags/tag32.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tags" Target="../tags/tag33.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tags" Target="../tags/tag34.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tags" Target="../tags/tag3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9.png"/><Relationship Id="rId11" Type="http://schemas.openxmlformats.org/officeDocument/2006/relationships/notesSlide" Target="../notesSlides/notesSlide22.xml"/><Relationship Id="rId10" Type="http://schemas.openxmlformats.org/officeDocument/2006/relationships/slideLayout" Target="../slideLayouts/slideLayout2.xml"/><Relationship Id="rId1" Type="http://schemas.openxmlformats.org/officeDocument/2006/relationships/tags" Target="../tags/tag36.xml"/></Relationships>
</file>

<file path=ppt/slides/_rels/slide49.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9.png"/><Relationship Id="rId2" Type="http://schemas.openxmlformats.org/officeDocument/2006/relationships/tags" Target="../tags/tag45.xml"/><Relationship Id="rId18" Type="http://schemas.openxmlformats.org/officeDocument/2006/relationships/notesSlide" Target="../notesSlides/notesSlide23.xml"/><Relationship Id="rId17" Type="http://schemas.openxmlformats.org/officeDocument/2006/relationships/slideLayout" Target="../slideLayouts/slideLayout2.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image" Target="../media/image9.png"/><Relationship Id="rId13" Type="http://schemas.openxmlformats.org/officeDocument/2006/relationships/notesSlide" Target="../notesSlides/notesSlide24.xml"/><Relationship Id="rId12" Type="http://schemas.openxmlformats.org/officeDocument/2006/relationships/slideLayout" Target="../slideLayouts/slideLayout2.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9.xml"/></Relationships>
</file>

<file path=ppt/slides/_rels/slide51.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9.png"/><Relationship Id="rId22" Type="http://schemas.openxmlformats.org/officeDocument/2006/relationships/notesSlide" Target="../notesSlides/notesSlide25.xml"/><Relationship Id="rId21" Type="http://schemas.openxmlformats.org/officeDocument/2006/relationships/slideLayout" Target="../slideLayouts/slideLayout2.xml"/><Relationship Id="rId20" Type="http://schemas.openxmlformats.org/officeDocument/2006/relationships/tags" Target="../tags/tag87.xml"/><Relationship Id="rId2" Type="http://schemas.openxmlformats.org/officeDocument/2006/relationships/tags" Target="../tags/tag70.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9.xml"/></Relationships>
</file>

<file path=ppt/slides/_rels/slide52.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9.png"/><Relationship Id="rId15" Type="http://schemas.openxmlformats.org/officeDocument/2006/relationships/notesSlide" Target="../notesSlides/notesSlide26.xml"/><Relationship Id="rId14" Type="http://schemas.openxmlformats.org/officeDocument/2006/relationships/slideLayout" Target="../slideLayouts/slideLayout2.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8.xml"/></Relationships>
</file>

<file path=ppt/slides/_rels/slide53.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9.png"/><Relationship Id="rId14" Type="http://schemas.openxmlformats.org/officeDocument/2006/relationships/notesSlide" Target="../notesSlides/notesSlide27.xml"/><Relationship Id="rId13" Type="http://schemas.openxmlformats.org/officeDocument/2006/relationships/slideLayout" Target="../slideLayouts/slideLayout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xml"/><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xml"/><Relationship Id="rId2" Type="http://schemas.openxmlformats.org/officeDocument/2006/relationships/image" Target="../media/image11.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xml"/><Relationship Id="rId2" Type="http://schemas.openxmlformats.org/officeDocument/2006/relationships/image" Target="../media/image9.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charset="-122"/>
                <a:ea typeface="宋体" panose="02010600030101010101" pitchFamily="2" charset="-122"/>
              </a:rPr>
              <a:t>知识产权声明</a:t>
            </a:r>
            <a:endParaRPr lang="zh-CN" altLang="en-US" sz="4000" b="1">
              <a:latin typeface="华文新魏" panose="02010800040101010101"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635000"/>
            <a:ext cx="12065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4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A - 重点词汇与短语</a:t>
            </a:r>
            <a:endParaRPr lang="en-US" sz="1100"/>
          </a:p>
        </p:txBody>
      </p:sp>
      <p:sp>
        <p:nvSpPr>
          <p:cNvPr id="4" name="AutoShape 4"/>
          <p:cNvSpPr/>
          <p:nvPr/>
        </p:nvSpPr>
        <p:spPr>
          <a:xfrm>
            <a:off x="762000" y="20320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889000" y="2032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culinary event</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烹饪活动，美食盛会</a:t>
            </a:r>
            <a:endParaRPr lang="en-US" sz="1100"/>
          </a:p>
        </p:txBody>
      </p:sp>
      <p:sp>
        <p:nvSpPr>
          <p:cNvPr id="6" name="AutoShape 6"/>
          <p:cNvSpPr/>
          <p:nvPr/>
        </p:nvSpPr>
        <p:spPr>
          <a:xfrm>
            <a:off x="762000" y="26035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7" name="AutoShape 7"/>
          <p:cNvSpPr/>
          <p:nvPr/>
        </p:nvSpPr>
        <p:spPr>
          <a:xfrm>
            <a:off x="889000" y="26035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feature</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以……为特色，featuring</a:t>
            </a:r>
            <a:endParaRPr lang="en-US" sz="1100"/>
          </a:p>
        </p:txBody>
      </p:sp>
      <p:sp>
        <p:nvSpPr>
          <p:cNvPr id="8" name="AutoShape 8"/>
          <p:cNvSpPr/>
          <p:nvPr/>
        </p:nvSpPr>
        <p:spPr>
          <a:xfrm>
            <a:off x="762000" y="31750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889000" y="3175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an array of</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(prep.) 一系列，大量的</a:t>
            </a:r>
            <a:endParaRPr lang="en-US" sz="1100"/>
          </a:p>
        </p:txBody>
      </p:sp>
      <p:sp>
        <p:nvSpPr>
          <p:cNvPr id="10" name="AutoShape 10"/>
          <p:cNvSpPr/>
          <p:nvPr/>
        </p:nvSpPr>
        <p:spPr>
          <a:xfrm>
            <a:off x="762000" y="37465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11" name="AutoShape 11"/>
          <p:cNvSpPr/>
          <p:nvPr/>
        </p:nvSpPr>
        <p:spPr>
          <a:xfrm>
            <a:off x="889000" y="37465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local produce</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当地农产品</a:t>
            </a:r>
            <a:endParaRPr lang="en-US" sz="1100"/>
          </a:p>
        </p:txBody>
      </p:sp>
      <p:sp>
        <p:nvSpPr>
          <p:cNvPr id="12" name="AutoShape 12"/>
          <p:cNvSpPr/>
          <p:nvPr/>
        </p:nvSpPr>
        <p:spPr>
          <a:xfrm>
            <a:off x="762000" y="43180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13" name="AutoShape 13"/>
          <p:cNvSpPr/>
          <p:nvPr/>
        </p:nvSpPr>
        <p:spPr>
          <a:xfrm>
            <a:off x="889000" y="4318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sustainable farming</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可持续农业</a:t>
            </a:r>
            <a:endParaRPr lang="en-US" sz="1100"/>
          </a:p>
        </p:txBody>
      </p:sp>
      <p:sp>
        <p:nvSpPr>
          <p:cNvPr id="14" name="AutoShape 14"/>
          <p:cNvSpPr/>
          <p:nvPr/>
        </p:nvSpPr>
        <p:spPr>
          <a:xfrm>
            <a:off x="762000" y="48895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15" name="AutoShape 15"/>
          <p:cNvSpPr/>
          <p:nvPr/>
        </p:nvSpPr>
        <p:spPr>
          <a:xfrm>
            <a:off x="889000" y="48895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diverse</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多样的，多样化的</a:t>
            </a:r>
            <a:endParaRPr lang="en-US" sz="1100"/>
          </a:p>
        </p:txBody>
      </p:sp>
      <p:sp>
        <p:nvSpPr>
          <p:cNvPr id="16" name="AutoShape 16"/>
          <p:cNvSpPr/>
          <p:nvPr/>
        </p:nvSpPr>
        <p:spPr>
          <a:xfrm>
            <a:off x="762000" y="54610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17" name="AutoShape 17"/>
          <p:cNvSpPr/>
          <p:nvPr/>
        </p:nvSpPr>
        <p:spPr>
          <a:xfrm>
            <a:off x="889000" y="5461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ingredient</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原料，食材</a:t>
            </a:r>
            <a:endParaRPr lang="en-US" sz="1100"/>
          </a:p>
        </p:txBody>
      </p:sp>
      <p:sp>
        <p:nvSpPr>
          <p:cNvPr id="19" name="AutoShape 19"/>
          <p:cNvSpPr/>
          <p:nvPr/>
        </p:nvSpPr>
        <p:spPr>
          <a:xfrm>
            <a:off x="6350000" y="20320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20" name="AutoShape 20"/>
          <p:cNvSpPr/>
          <p:nvPr/>
        </p:nvSpPr>
        <p:spPr>
          <a:xfrm>
            <a:off x="6477000" y="2032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exotic fruits</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奇异水果</a:t>
            </a:r>
            <a:endParaRPr lang="en-US" sz="1100"/>
          </a:p>
        </p:txBody>
      </p:sp>
      <p:sp>
        <p:nvSpPr>
          <p:cNvPr id="21" name="AutoShape 21"/>
          <p:cNvSpPr/>
          <p:nvPr/>
        </p:nvSpPr>
        <p:spPr>
          <a:xfrm>
            <a:off x="6350000" y="26035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22" name="AutoShape 22"/>
          <p:cNvSpPr/>
          <p:nvPr/>
        </p:nvSpPr>
        <p:spPr>
          <a:xfrm>
            <a:off x="6477000" y="26035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handcrafted markets</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手工艺品市场</a:t>
            </a:r>
            <a:endParaRPr lang="en-US" sz="1100"/>
          </a:p>
        </p:txBody>
      </p:sp>
      <p:sp>
        <p:nvSpPr>
          <p:cNvPr id="23" name="AutoShape 23"/>
          <p:cNvSpPr/>
          <p:nvPr/>
        </p:nvSpPr>
        <p:spPr>
          <a:xfrm>
            <a:off x="6350000" y="31750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24" name="AutoShape 24"/>
          <p:cNvSpPr/>
          <p:nvPr/>
        </p:nvSpPr>
        <p:spPr>
          <a:xfrm>
            <a:off x="6477000" y="3175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draw millions of visitors</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吸引数百万游客</a:t>
            </a:r>
            <a:endParaRPr lang="en-US" sz="1100"/>
          </a:p>
        </p:txBody>
      </p:sp>
      <p:sp>
        <p:nvSpPr>
          <p:cNvPr id="25" name="AutoShape 25"/>
          <p:cNvSpPr/>
          <p:nvPr/>
        </p:nvSpPr>
        <p:spPr>
          <a:xfrm>
            <a:off x="6350000" y="37465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26" name="AutoShape 26"/>
          <p:cNvSpPr/>
          <p:nvPr/>
        </p:nvSpPr>
        <p:spPr>
          <a:xfrm>
            <a:off x="6477000" y="37465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vibrant</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充满活力的，热闹的</a:t>
            </a:r>
            <a:endParaRPr lang="en-US" sz="1100"/>
          </a:p>
        </p:txBody>
      </p:sp>
      <p:sp>
        <p:nvSpPr>
          <p:cNvPr id="27" name="AutoShape 27"/>
          <p:cNvSpPr/>
          <p:nvPr/>
        </p:nvSpPr>
        <p:spPr>
          <a:xfrm>
            <a:off x="6350000" y="43180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28" name="AutoShape 28"/>
          <p:cNvSpPr/>
          <p:nvPr/>
        </p:nvSpPr>
        <p:spPr>
          <a:xfrm>
            <a:off x="6477000" y="4318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renowned performers</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著名表演者</a:t>
            </a:r>
            <a:endParaRPr lang="en-US" sz="1100"/>
          </a:p>
        </p:txBody>
      </p:sp>
      <p:sp>
        <p:nvSpPr>
          <p:cNvPr id="29" name="AutoShape 29"/>
          <p:cNvSpPr/>
          <p:nvPr/>
        </p:nvSpPr>
        <p:spPr>
          <a:xfrm>
            <a:off x="6350000" y="48895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30" name="AutoShape 30"/>
          <p:cNvSpPr/>
          <p:nvPr/>
        </p:nvSpPr>
        <p:spPr>
          <a:xfrm>
            <a:off x="6477000" y="48895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family-oriented</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以家庭为中心的</a:t>
            </a:r>
            <a:endParaRPr lang="en-US" sz="1100"/>
          </a:p>
        </p:txBody>
      </p:sp>
      <p:sp>
        <p:nvSpPr>
          <p:cNvPr id="31" name="AutoShape 31"/>
          <p:cNvSpPr/>
          <p:nvPr/>
        </p:nvSpPr>
        <p:spPr>
          <a:xfrm>
            <a:off x="6350000" y="5461000"/>
            <a:ext cx="5080000" cy="508000"/>
          </a:xfrm>
          <a:prstGeom prst="roundRect">
            <a:avLst>
              <a:gd name="adj" fmla="val 25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32" name="AutoShape 32"/>
          <p:cNvSpPr/>
          <p:nvPr/>
        </p:nvSpPr>
        <p:spPr>
          <a:xfrm>
            <a:off x="6477000" y="5461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showcase</a:t>
            </a:r>
            <a:r>
              <a:rPr lang="en-US" sz="18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展示，展现</a:t>
            </a:r>
            <a:endParaRPr lang="en-US" sz="1100"/>
          </a:p>
        </p:txBody>
      </p:sp>
      <p:sp>
        <p:nvSpPr>
          <p:cNvPr id="33" name="AutoShape 33"/>
          <p:cNvSpPr/>
          <p:nvPr/>
        </p:nvSpPr>
        <p:spPr>
          <a:xfrm>
            <a:off x="762000" y="6223000"/>
            <a:ext cx="10668000" cy="25400"/>
          </a:xfrm>
          <a:prstGeom prst="roundRect">
            <a:avLst>
              <a:gd name="adj" fmla="val 0"/>
            </a:avLst>
          </a:prstGeom>
          <a:solidFill>
            <a:srgbClr val="00529B">
              <a:alpha val="100000"/>
            </a:srgbClr>
          </a:solidFill>
          <a:ln w="25400" cap="flat" cmpd="sng">
            <a:noFill/>
            <a:prstDash val="solid"/>
            <a:round/>
          </a:ln>
        </p:spPr>
        <p:txBody>
          <a:bodyPr vert="horz" wrap="square" lIns="63500" tIns="63500" rIns="63500" bIns="63500" rtlCol="0" anchor="ctr"/>
          <a:lstStyle/>
          <a:p>
            <a:pPr algn="ctr">
              <a:defRPr/>
            </a:p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6120765" y="0"/>
            <a:ext cx="5339080" cy="5709285"/>
          </a:xfrm>
          <a:prstGeom prst="rect">
            <a:avLst/>
          </a:prstGeom>
          <a:noFill/>
        </p:spPr>
        <p:txBody>
          <a:bodyPr wrap="square" rtlCol="0">
            <a:noAutofit/>
          </a:bodyPr>
          <a:lstStyle/>
          <a:p>
            <a:pPr algn="just">
              <a:lnSpc>
                <a:spcPct val="130000"/>
              </a:lnSpc>
            </a:pPr>
            <a:r>
              <a:rPr lang="en-US"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rPr>
              <a:t>Passage  B</a:t>
            </a:r>
            <a:endParaRPr lang="en-US"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endParaRPr>
          </a:p>
          <a:p>
            <a:pPr algn="just">
              <a:lnSpc>
                <a:spcPct val="130000"/>
              </a:lnSpc>
            </a:pPr>
            <a:endParaRPr lang="zh-CN" altLang="en-US"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语篇类型：记叙文</a:t>
            </a:r>
            <a:endParaRPr lang="zh-CN" altLang="en-US"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主题语境：人与社会</a:t>
            </a:r>
            <a:endParaRPr lang="zh-CN" altLang="en-US"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话题：作者回忆了邻居</a:t>
            </a:r>
            <a:r>
              <a:rPr lang="en-US" altLang="zh-CN" sz="2800" b="1" dirty="0">
                <a:solidFill>
                  <a:srgbClr val="002060"/>
                </a:solidFill>
                <a:latin typeface="宋体" panose="02010600030101010101" pitchFamily="2" charset="-122"/>
                <a:ea typeface="宋体" panose="02010600030101010101" pitchFamily="2" charset="-122"/>
                <a:sym typeface="+mn-ea"/>
              </a:rPr>
              <a:t>Walter</a:t>
            </a:r>
            <a:r>
              <a:rPr lang="zh-CN" altLang="en-US" sz="2800" b="1" dirty="0">
                <a:solidFill>
                  <a:srgbClr val="002060"/>
                </a:solidFill>
                <a:latin typeface="宋体" panose="02010600030101010101" pitchFamily="2" charset="-122"/>
                <a:ea typeface="宋体" panose="02010600030101010101" pitchFamily="2" charset="-122"/>
                <a:sym typeface="+mn-ea"/>
              </a:rPr>
              <a:t>：初搬来时送苹果，</a:t>
            </a:r>
            <a:r>
              <a:rPr lang="en-US" altLang="zh-CN" sz="2800" b="1" dirty="0">
                <a:solidFill>
                  <a:srgbClr val="002060"/>
                </a:solidFill>
                <a:latin typeface="宋体" panose="02010600030101010101" pitchFamily="2" charset="-122"/>
                <a:ea typeface="宋体" panose="02010600030101010101" pitchFamily="2" charset="-122"/>
                <a:sym typeface="+mn-ea"/>
              </a:rPr>
              <a:t>35</a:t>
            </a:r>
            <a:r>
              <a:rPr lang="zh-CN" altLang="en-US" sz="2800" b="1" dirty="0">
                <a:solidFill>
                  <a:srgbClr val="002060"/>
                </a:solidFill>
                <a:latin typeface="宋体" panose="02010600030101010101" pitchFamily="2" charset="-122"/>
                <a:ea typeface="宋体" panose="02010600030101010101" pitchFamily="2" charset="-122"/>
                <a:sym typeface="+mn-ea"/>
              </a:rPr>
              <a:t>年里日常相伴、互相扶持，在作者离婚、母亲病重时给予依靠，如同亲人。作者至今怀念他，充满感激。</a:t>
            </a:r>
            <a:endParaRPr lang="zh-CN" altLang="en-US" sz="2800" b="1" dirty="0">
              <a:solidFill>
                <a:srgbClr val="002060"/>
              </a:solidFill>
              <a:latin typeface="宋体" panose="02010600030101010101" pitchFamily="2" charset="-122"/>
              <a:ea typeface="宋体" panose="02010600030101010101" pitchFamily="2" charset="-122"/>
              <a:sym typeface="+mn-ea"/>
            </a:endParaRPr>
          </a:p>
        </p:txBody>
      </p:sp>
      <p:pic>
        <p:nvPicPr>
          <p:cNvPr id="6" name="图片 5"/>
          <p:cNvPicPr/>
          <p:nvPr/>
        </p:nvPicPr>
        <p:blipFill>
          <a:blip r:embed="rId1"/>
          <a:stretch>
            <a:fillRect/>
          </a:stretch>
        </p:blipFill>
        <p:spPr>
          <a:xfrm>
            <a:off x="5905500" y="3238500"/>
            <a:ext cx="381000" cy="381000"/>
          </a:xfrm>
          <a:prstGeom prst="rect">
            <a:avLst/>
          </a:prstGeom>
        </p:spPr>
      </p:pic>
      <p:pic>
        <p:nvPicPr>
          <p:cNvPr id="3" name="图片 2" descr="四大国际美食节介绍 (5)"/>
          <p:cNvPicPr>
            <a:picLocks noChangeAspect="1"/>
          </p:cNvPicPr>
          <p:nvPr/>
        </p:nvPicPr>
        <p:blipFill>
          <a:blip r:embed="rId2"/>
          <a:srcRect t="2407" b="4796"/>
          <a:stretch>
            <a:fillRect/>
          </a:stretch>
        </p:blipFill>
        <p:spPr>
          <a:xfrm>
            <a:off x="506095" y="165100"/>
            <a:ext cx="5143500" cy="6363970"/>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7940"/>
            <a:ext cx="7304405" cy="6746240"/>
          </a:xfrm>
        </p:spPr>
        <p:txBody>
          <a:bodyPr>
            <a:noAutofit/>
          </a:bodyPr>
          <a:lstStyle/>
          <a:p>
            <a:pPr indent="457200" algn="ctr" fontAlgn="auto">
              <a:lnSpc>
                <a:spcPts val="1980"/>
              </a:lnSpc>
              <a:spcAft>
                <a:spcPts val="0"/>
              </a:spcAft>
              <a:buNone/>
            </a:pPr>
            <a:r>
              <a:rPr lang="en-US" altLang="zh-CN" sz="1500">
                <a:latin typeface="Times New Roman" panose="02020603050405020304" charset="0"/>
                <a:cs typeface="Times New Roman" panose="02020603050405020304" charset="0"/>
              </a:rPr>
              <a:t>B</a:t>
            </a:r>
            <a:endParaRPr lang="en-US" altLang="zh-CN" sz="1500">
              <a:latin typeface="Times New Roman" panose="02020603050405020304" charset="0"/>
              <a:cs typeface="Times New Roman" panose="02020603050405020304" charset="0"/>
            </a:endParaRPr>
          </a:p>
          <a:p>
            <a:pPr indent="457200" algn="just" fontAlgn="auto">
              <a:lnSpc>
                <a:spcPts val="1980"/>
              </a:lnSpc>
              <a:spcAft>
                <a:spcPts val="0"/>
              </a:spcAft>
              <a:buNone/>
            </a:pPr>
            <a:r>
              <a:rPr lang="en-US" altLang="zh-CN" sz="1450">
                <a:latin typeface="Times New Roman" panose="02020603050405020304" charset="0"/>
                <a:cs typeface="Times New Roman" panose="02020603050405020304" charset="0"/>
              </a:rPr>
              <a:t>I was just 26, newly married and pregnant, when I moved into the small house that shared a driveway with a neighbor. While unpacking, I heard a knock and found a man standing at my back door, ruddy-faced and beaming. Handing me a bushel of apples he’d picked, he said, “I am Walter. Welcome good neighbors,” and left. </a:t>
            </a:r>
            <a:endParaRPr lang="en-US" altLang="zh-CN" sz="1450">
              <a:latin typeface="Times New Roman" panose="02020603050405020304" charset="0"/>
              <a:cs typeface="Times New Roman" panose="02020603050405020304" charset="0"/>
            </a:endParaRPr>
          </a:p>
          <a:p>
            <a:pPr indent="457200" algn="just" fontAlgn="auto">
              <a:lnSpc>
                <a:spcPts val="1980"/>
              </a:lnSpc>
              <a:spcAft>
                <a:spcPts val="0"/>
              </a:spcAft>
              <a:buNone/>
            </a:pPr>
            <a:r>
              <a:rPr lang="en-US" altLang="zh-CN" sz="1450">
                <a:latin typeface="Times New Roman" panose="02020603050405020304" charset="0"/>
                <a:cs typeface="Times New Roman" panose="02020603050405020304" charset="0"/>
              </a:rPr>
              <a:t>Those apples were just what I needed for my persistent morning sickness, but I’d no idea at the time that this neighbour would be an antidote for life’s struggles. We lived peacefully side by side for 35 years, coming to know each other through our day-to-day ebb and flow — chatting, lending a helping hand, keeping a watchful eye, never overstepping. It was a special bond — he was always there, steady as rain. </a:t>
            </a:r>
            <a:endParaRPr lang="en-US" altLang="zh-CN" sz="1450">
              <a:latin typeface="Times New Roman" panose="02020603050405020304" charset="0"/>
              <a:cs typeface="Times New Roman" panose="02020603050405020304" charset="0"/>
            </a:endParaRPr>
          </a:p>
          <a:p>
            <a:pPr indent="457200" algn="just" fontAlgn="auto">
              <a:lnSpc>
                <a:spcPts val="1980"/>
              </a:lnSpc>
              <a:spcAft>
                <a:spcPts val="0"/>
              </a:spcAft>
              <a:buNone/>
            </a:pPr>
            <a:r>
              <a:rPr lang="en-US" altLang="zh-CN" sz="1450">
                <a:latin typeface="Times New Roman" panose="02020603050405020304" charset="0"/>
                <a:cs typeface="Times New Roman" panose="02020603050405020304" charset="0"/>
              </a:rPr>
              <a:t>Most of our life unfolded in Walter’s backyard. From dawn to dusk, he practiced sustainable living — drying fruit, making sausage, and tending his garden. Fishing was his year-round passion; my children loved helping clean his catch. Without kids of his own, he cherished their company, and his catches often led to joyful family gatherings under the mulberry tree. After my divorce, Walter quietly became my support: fixing my car, teaching me skills, and even chipping ice off my roof. When my mother was dying, he promised to look out for me — and through my hardest years, he was always a door-knock away. </a:t>
            </a:r>
            <a:endParaRPr lang="en-US" altLang="zh-CN" sz="1450">
              <a:latin typeface="Times New Roman" panose="02020603050405020304" charset="0"/>
              <a:cs typeface="Times New Roman" panose="02020603050405020304" charset="0"/>
            </a:endParaRPr>
          </a:p>
          <a:p>
            <a:pPr indent="457200" algn="just" fontAlgn="auto">
              <a:lnSpc>
                <a:spcPts val="1980"/>
              </a:lnSpc>
              <a:spcAft>
                <a:spcPts val="0"/>
              </a:spcAft>
              <a:buNone/>
            </a:pPr>
            <a:r>
              <a:rPr lang="en-US" altLang="zh-CN" sz="1450">
                <a:latin typeface="Times New Roman" panose="02020603050405020304" charset="0"/>
                <a:cs typeface="Times New Roman" panose="02020603050405020304" charset="0"/>
              </a:rPr>
              <a:t>With time going by, Walter burrowed deep into my heart. Like my mum, Walter could mend nearly anything with his hands — a torn book, a loose button, a quiet sorrow. His laughter was a force that seemed to push back against the darkness he had known. He was the closest thing I had to a father, though mine was alive at the time. We loved each other a lot. </a:t>
            </a:r>
            <a:endParaRPr lang="en-US" altLang="zh-CN" sz="1450">
              <a:latin typeface="Times New Roman" panose="02020603050405020304" charset="0"/>
              <a:cs typeface="Times New Roman" panose="02020603050405020304" charset="0"/>
            </a:endParaRPr>
          </a:p>
          <a:p>
            <a:pPr indent="457200" algn="just" fontAlgn="auto">
              <a:lnSpc>
                <a:spcPts val="1980"/>
              </a:lnSpc>
              <a:spcAft>
                <a:spcPts val="0"/>
              </a:spcAft>
              <a:buNone/>
            </a:pPr>
            <a:r>
              <a:rPr lang="en-US" altLang="zh-CN" sz="1450">
                <a:latin typeface="Times New Roman" panose="02020603050405020304" charset="0"/>
                <a:cs typeface="Times New Roman" panose="02020603050405020304" charset="0"/>
              </a:rPr>
              <a:t>He has been gone for two years now, but every time I eat an apple, I still think of him. So lucky am I to have had him so long, just across the way.</a:t>
            </a:r>
            <a:endParaRPr lang="zh-CN" altLang="en-US" sz="1450">
              <a:latin typeface="Times New Roman" panose="02020603050405020304" charset="0"/>
              <a:cs typeface="Times New Roman" panose="02020603050405020304" charset="0"/>
            </a:endParaRPr>
          </a:p>
        </p:txBody>
      </p:sp>
      <p:pic>
        <p:nvPicPr>
          <p:cNvPr id="9" name="图片 8" descr="857c45c1-8118-49da-85ad-4a468d065612"/>
          <p:cNvPicPr>
            <a:picLocks noChangeAspect="1"/>
          </p:cNvPicPr>
          <p:nvPr/>
        </p:nvPicPr>
        <p:blipFill>
          <a:blip r:embed="rId1"/>
          <a:stretch>
            <a:fillRect/>
          </a:stretch>
        </p:blipFill>
        <p:spPr>
          <a:xfrm>
            <a:off x="7392035" y="55880"/>
            <a:ext cx="4732020" cy="66624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80645"/>
            <a:ext cx="1185164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24. </a:t>
            </a:r>
            <a:r>
              <a:rPr lang="en-US" altLang="zh-CN" sz="3200" b="1" dirty="0">
                <a:solidFill>
                  <a:srgbClr val="FF0000"/>
                </a:solidFill>
                <a:latin typeface="Times New Roman" panose="02020603050405020304" charset="0"/>
                <a:cs typeface="Times New Roman" panose="02020603050405020304" charset="0"/>
              </a:rPr>
              <a:t>How</a:t>
            </a:r>
            <a:r>
              <a:rPr lang="en-US" altLang="zh-CN" sz="3200" dirty="0">
                <a:latin typeface="Times New Roman" panose="02020603050405020304" charset="0"/>
                <a:cs typeface="Times New Roman" panose="02020603050405020304" charset="0"/>
              </a:rPr>
              <a:t> did the author develop a bond with her neighbor Walter?</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Through small caring actions.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By giving free gifts to each other.</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Through years of peaceful coexistence.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By sharing the same passion for fishing.</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6535" y="57912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4120515" y="133985"/>
            <a:ext cx="340169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圆角矩形 11"/>
          <p:cNvSpPr/>
          <p:nvPr/>
        </p:nvSpPr>
        <p:spPr>
          <a:xfrm>
            <a:off x="5871210" y="518795"/>
            <a:ext cx="443230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通过一些充满关怀的小举动。</a:t>
            </a:r>
            <a:endPar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4" name="圆角矩形 13"/>
          <p:cNvSpPr/>
          <p:nvPr/>
        </p:nvSpPr>
        <p:spPr>
          <a:xfrm>
            <a:off x="7425055" y="1482090"/>
            <a:ext cx="383794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经过多年的和平共处。</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文本框 2"/>
          <p:cNvSpPr txBox="1"/>
          <p:nvPr/>
        </p:nvSpPr>
        <p:spPr>
          <a:xfrm>
            <a:off x="376555" y="2958465"/>
            <a:ext cx="11645900" cy="3415030"/>
          </a:xfrm>
          <a:prstGeom prst="rect">
            <a:avLst/>
          </a:prstGeom>
        </p:spPr>
        <p:txBody>
          <a:bodyPr wrap="square">
            <a:spAutoFit/>
          </a:bodyPr>
          <a:p>
            <a:pPr marL="0" indent="0" algn="l" defTabSz="266700" fontAlgn="ctr">
              <a:lnSpc>
                <a:spcPct val="150000"/>
              </a:lnSpc>
              <a:spcBef>
                <a:spcPct val="0"/>
              </a:spcBef>
              <a:spcAft>
                <a:spcPct val="0"/>
              </a:spcAft>
            </a:pP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细节理解题。根据第二段“</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We lived peacefully side by side for 35 years, </a:t>
            </a:r>
            <a:r>
              <a:rPr lang="en-US" altLang="zh-CN" sz="2400" b="1" u="sng">
                <a:solidFill>
                  <a:schemeClr val="accent1"/>
                </a:solidFill>
                <a:effectLst>
                  <a:outerShdw blurRad="38100" dist="25400" dir="5400000" algn="ctr" rotWithShape="0">
                    <a:srgbClr val="6E747A">
                      <a:alpha val="43000"/>
                    </a:srgbClr>
                  </a:outerShdw>
                </a:effectLst>
                <a:latin typeface="Arial" panose="020B0604020202020204" pitchFamily="34" charset="0"/>
                <a:ea typeface="Times New Roman" panose="02020603050405020304"/>
                <a:cs typeface="Arial" panose="020B0604020202020204" pitchFamily="34" charset="0"/>
              </a:rPr>
              <a:t>coming to know each other</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 through our day-to-day ebb and flow — chatting, lending a helping hand, keeping a watchful eye, never overstepping.(</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我们相安无事地共同生活了</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35</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年，通过日常生活的起起落落逐渐了解彼此</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相互交谈、伸出援手、密切留意、从不逾矩</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可知，作者通过一些细微的关爱之举与她的邻居沃尔特建立起亲密关系。故选</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A</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25" name="圆角矩形 24"/>
          <p:cNvSpPr/>
          <p:nvPr/>
        </p:nvSpPr>
        <p:spPr>
          <a:xfrm>
            <a:off x="4889500" y="2477135"/>
            <a:ext cx="5518785" cy="6750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latin typeface="Times New Roman" panose="02020603050405020304"/>
                <a:ea typeface="宋体" panose="02010600030101010101" pitchFamily="2" charset="-122"/>
                <a:sym typeface="+mn-ea"/>
              </a:rPr>
              <a:t>develop a bond with </a:t>
            </a:r>
            <a:endParaRPr lang="en-US" altLang="zh-CN" sz="2400" b="1">
              <a:solidFill>
                <a:srgbClr val="FF0000"/>
              </a:solidFill>
              <a:latin typeface="Times New Roman" panose="02020603050405020304"/>
              <a:ea typeface="宋体" panose="02010600030101010101" pitchFamily="2" charset="-122"/>
              <a:sym typeface="+mn-ea"/>
            </a:endParaRPr>
          </a:p>
          <a:p>
            <a:pPr lvl="0" defTabSz="1087755"/>
            <a:r>
              <a:rPr lang="zh-CN" altLang="en-US" sz="2400" b="1">
                <a:solidFill>
                  <a:srgbClr val="FF0000"/>
                </a:solidFill>
                <a:latin typeface="Times New Roman" panose="02020603050405020304"/>
                <a:ea typeface="宋体" panose="02010600030101010101" pitchFamily="2" charset="-122"/>
                <a:sym typeface="+mn-ea"/>
              </a:rPr>
              <a:t>与</a:t>
            </a:r>
            <a:r>
              <a:rPr lang="en-US" altLang="zh-CN" sz="2400" b="1">
                <a:solidFill>
                  <a:srgbClr val="FF0000"/>
                </a:solidFill>
                <a:latin typeface="Times New Roman" panose="02020603050405020304"/>
                <a:ea typeface="宋体" panose="02010600030101010101" pitchFamily="2" charset="-122"/>
                <a:sym typeface="+mn-ea"/>
              </a:rPr>
              <a:t>……</a:t>
            </a:r>
            <a:r>
              <a:rPr lang="zh-CN" altLang="en-US" sz="2400" b="1">
                <a:solidFill>
                  <a:srgbClr val="FF0000"/>
                </a:solidFill>
                <a:latin typeface="Times New Roman" panose="02020603050405020304"/>
                <a:ea typeface="宋体" panose="02010600030101010101" pitchFamily="2" charset="-122"/>
                <a:sym typeface="+mn-ea"/>
              </a:rPr>
              <a:t>建立联系</a:t>
            </a:r>
            <a:r>
              <a:rPr lang="en-US" altLang="zh-CN" sz="2400" b="1">
                <a:solidFill>
                  <a:srgbClr val="FF0000"/>
                </a:solidFill>
                <a:latin typeface="Times New Roman" panose="02020603050405020304"/>
                <a:ea typeface="宋体" panose="02010600030101010101" pitchFamily="2" charset="-122"/>
                <a:sym typeface="+mn-ea"/>
              </a:rPr>
              <a:t> </a:t>
            </a:r>
            <a:r>
              <a:rPr lang="zh-CN" altLang="en-US" sz="2400" b="1">
                <a:solidFill>
                  <a:srgbClr val="FF0000"/>
                </a:solidFill>
                <a:latin typeface="Times New Roman" panose="02020603050405020304"/>
                <a:ea typeface="宋体" panose="02010600030101010101" pitchFamily="2" charset="-122"/>
                <a:sym typeface="+mn-ea"/>
              </a:rPr>
              <a:t>或</a:t>
            </a:r>
            <a:r>
              <a:rPr lang="en-US" altLang="zh-CN" sz="2400" b="1">
                <a:solidFill>
                  <a:srgbClr val="FF0000"/>
                </a:solidFill>
                <a:latin typeface="Times New Roman" panose="02020603050405020304"/>
                <a:ea typeface="宋体" panose="02010600030101010101" pitchFamily="2" charset="-122"/>
                <a:sym typeface="+mn-ea"/>
              </a:rPr>
              <a:t> </a:t>
            </a:r>
            <a:r>
              <a:rPr lang="zh-CN" altLang="en-US" sz="2400" b="1">
                <a:solidFill>
                  <a:srgbClr val="FF0000"/>
                </a:solidFill>
                <a:latin typeface="Times New Roman" panose="02020603050405020304"/>
                <a:ea typeface="宋体" panose="02010600030101010101" pitchFamily="2" charset="-122"/>
                <a:sym typeface="+mn-ea"/>
              </a:rPr>
              <a:t>与</a:t>
            </a:r>
            <a:r>
              <a:rPr lang="en-US" altLang="zh-CN" sz="2400" b="1">
                <a:solidFill>
                  <a:srgbClr val="FF0000"/>
                </a:solidFill>
                <a:latin typeface="Times New Roman" panose="02020603050405020304"/>
                <a:ea typeface="宋体" panose="02010600030101010101" pitchFamily="2" charset="-122"/>
                <a:sym typeface="+mn-ea"/>
              </a:rPr>
              <a:t>……</a:t>
            </a:r>
            <a:r>
              <a:rPr lang="zh-CN" altLang="en-US" sz="2400" b="1">
                <a:solidFill>
                  <a:srgbClr val="FF0000"/>
                </a:solidFill>
                <a:latin typeface="Times New Roman" panose="02020603050405020304"/>
                <a:ea typeface="宋体" panose="02010600030101010101" pitchFamily="2" charset="-122"/>
                <a:sym typeface="+mn-ea"/>
              </a:rPr>
              <a:t>培养出情谊。</a:t>
            </a:r>
            <a:endParaRPr lang="zh-CN" altLang="en-US" sz="2400" b="1">
              <a:solidFill>
                <a:srgbClr val="FF0000"/>
              </a:solidFill>
              <a:latin typeface="Times New Roman" panose="02020603050405020304"/>
              <a:ea typeface="宋体" panose="02010600030101010101" pitchFamily="2" charset="-122"/>
              <a:sym typeface="+mn-ea"/>
            </a:endParaRPr>
          </a:p>
        </p:txBody>
      </p:sp>
      <p:cxnSp>
        <p:nvCxnSpPr>
          <p:cNvPr id="13" name="直接箭头连接符 12"/>
          <p:cNvCxnSpPr/>
          <p:nvPr/>
        </p:nvCxnSpPr>
        <p:spPr>
          <a:xfrm flipV="1">
            <a:off x="1834515" y="2790825"/>
            <a:ext cx="2959735" cy="986790"/>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heel(1)">
                                      <p:cBhvr>
                                        <p:cTn id="12" dur="20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ppt_x</p:attrName>
                                        </p:attrNameLst>
                                      </p:cBhvr>
                                      <p:tavLst>
                                        <p:tav tm="0">
                                          <p:val>
                                            <p:strVal val="#ppt_x-.2"/>
                                          </p:val>
                                        </p:tav>
                                        <p:tav tm="100000">
                                          <p:val>
                                            <p:strVal val="#ppt_x"/>
                                          </p:val>
                                        </p:tav>
                                      </p:tavLst>
                                    </p:anim>
                                    <p:anim calcmode="lin" valueType="num">
                                      <p:cBhvr>
                                        <p:cTn id="1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ppt_x</p:attrName>
                                        </p:attrNameLst>
                                      </p:cBhvr>
                                      <p:tavLst>
                                        <p:tav tm="0">
                                          <p:val>
                                            <p:strVal val="#ppt_x-.2"/>
                                          </p:val>
                                        </p:tav>
                                        <p:tav tm="100000">
                                          <p:val>
                                            <p:strVal val="#ppt_x"/>
                                          </p:val>
                                        </p:tav>
                                      </p:tavLst>
                                    </p:anim>
                                    <p:anim calcmode="lin" valueType="num">
                                      <p:cBhvr>
                                        <p:cTn id="2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4" grpId="0" bldLvl="0" animBg="1"/>
      <p:bldP spid="14" grpId="1" animBg="1"/>
      <p:bldP spid="12" grpId="0" bldLvl="0" animBg="1"/>
      <p:bldP spid="12" grpId="1" animBg="1"/>
      <p:bldP spid="3" grpId="0"/>
      <p:bldP spid="3" grpId="1"/>
      <p:bldP spid="25" grpId="0" bldLvl="0" animBg="1"/>
      <p:bldP spid="2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80645"/>
            <a:ext cx="1185164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24. </a:t>
            </a:r>
            <a:r>
              <a:rPr lang="en-US" altLang="zh-CN" sz="3200" b="1" dirty="0">
                <a:solidFill>
                  <a:srgbClr val="FF0000"/>
                </a:solidFill>
                <a:latin typeface="Times New Roman" panose="02020603050405020304" charset="0"/>
                <a:cs typeface="Times New Roman" panose="02020603050405020304" charset="0"/>
              </a:rPr>
              <a:t>How</a:t>
            </a:r>
            <a:r>
              <a:rPr lang="en-US" altLang="zh-CN" sz="3200" dirty="0">
                <a:latin typeface="Times New Roman" panose="02020603050405020304" charset="0"/>
                <a:cs typeface="Times New Roman" panose="02020603050405020304" charset="0"/>
              </a:rPr>
              <a:t> did the author develop a bond with her neighbor Walter?</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Through small caring actions.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By giving free gifts to each other.</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Through years of peaceful coexistence.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By sharing the same passion for fishing.</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6535" y="57912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4120515" y="133985"/>
            <a:ext cx="340169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圆角矩形 11"/>
          <p:cNvSpPr/>
          <p:nvPr/>
        </p:nvSpPr>
        <p:spPr>
          <a:xfrm>
            <a:off x="5871210" y="518795"/>
            <a:ext cx="443230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通过一些充满关怀的小举动。</a:t>
            </a:r>
            <a:endPar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4" name="圆角矩形 13"/>
          <p:cNvSpPr/>
          <p:nvPr/>
        </p:nvSpPr>
        <p:spPr>
          <a:xfrm>
            <a:off x="7425055" y="1482090"/>
            <a:ext cx="383794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经过多年的和平共处。</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文本框 2"/>
          <p:cNvSpPr txBox="1"/>
          <p:nvPr/>
        </p:nvSpPr>
        <p:spPr>
          <a:xfrm>
            <a:off x="376555" y="2958465"/>
            <a:ext cx="11645900" cy="3415030"/>
          </a:xfrm>
          <a:prstGeom prst="rect">
            <a:avLst/>
          </a:prstGeom>
        </p:spPr>
        <p:txBody>
          <a:bodyPr wrap="square">
            <a:spAutoFit/>
          </a:bodyPr>
          <a:p>
            <a:pPr marL="0" indent="0" algn="l" defTabSz="266700" fontAlgn="ctr">
              <a:lnSpc>
                <a:spcPct val="150000"/>
              </a:lnSpc>
              <a:spcBef>
                <a:spcPct val="0"/>
              </a:spcBef>
              <a:spcAft>
                <a:spcPct val="0"/>
              </a:spcAft>
            </a:pP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细节理解题。根据第二段“</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We lived peacefully side by side for 35 years, </a:t>
            </a:r>
            <a:r>
              <a:rPr lang="en-US" altLang="zh-CN" sz="2400" b="1" u="sng">
                <a:solidFill>
                  <a:schemeClr val="accent1"/>
                </a:solidFill>
                <a:effectLst>
                  <a:outerShdw blurRad="38100" dist="25400" dir="5400000" algn="ctr" rotWithShape="0">
                    <a:srgbClr val="6E747A">
                      <a:alpha val="43000"/>
                    </a:srgbClr>
                  </a:outerShdw>
                </a:effectLst>
                <a:latin typeface="Arial" panose="020B0604020202020204" pitchFamily="34" charset="0"/>
                <a:ea typeface="Times New Roman" panose="02020603050405020304"/>
                <a:cs typeface="Arial" panose="020B0604020202020204" pitchFamily="34" charset="0"/>
              </a:rPr>
              <a:t>coming to know each other</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 through our day-to-day ebb and flow — chatting, lending a helping hand, keeping a watchful eye, never overstepping.(</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我们相安无事地共同生活了</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35</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年，通过日常生活的起起落落逐渐了解彼此</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相互交谈、伸出援手、密切留意、从不逾矩</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可知，作者通过一些细微的关爱之举与她的邻居沃尔特建立起亲密关系。故选</a:t>
            </a:r>
            <a:r>
              <a:rPr lang="en-US" altLang="zh-CN" sz="2400" b="1">
                <a:solidFill>
                  <a:srgbClr val="FF0000"/>
                </a:solidFill>
                <a:latin typeface="Arial" panose="020B0604020202020204" pitchFamily="34" charset="0"/>
                <a:ea typeface="Times New Roman" panose="02020603050405020304"/>
                <a:cs typeface="Arial" panose="020B0604020202020204" pitchFamily="34" charset="0"/>
              </a:rPr>
              <a:t>A</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25" name="圆角矩形 24"/>
          <p:cNvSpPr/>
          <p:nvPr/>
        </p:nvSpPr>
        <p:spPr>
          <a:xfrm>
            <a:off x="4889500" y="2477135"/>
            <a:ext cx="5518785" cy="6750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latin typeface="Times New Roman" panose="02020603050405020304"/>
                <a:ea typeface="宋体" panose="02010600030101010101" pitchFamily="2" charset="-122"/>
                <a:sym typeface="+mn-ea"/>
              </a:rPr>
              <a:t>develop a bond with </a:t>
            </a:r>
            <a:endParaRPr lang="en-US" altLang="zh-CN" sz="2400" b="1">
              <a:solidFill>
                <a:srgbClr val="FF0000"/>
              </a:solidFill>
              <a:latin typeface="Times New Roman" panose="02020603050405020304"/>
              <a:ea typeface="宋体" panose="02010600030101010101" pitchFamily="2" charset="-122"/>
              <a:sym typeface="+mn-ea"/>
            </a:endParaRPr>
          </a:p>
          <a:p>
            <a:pPr lvl="0" defTabSz="1087755"/>
            <a:r>
              <a:rPr lang="zh-CN" altLang="en-US" sz="2400" b="1">
                <a:solidFill>
                  <a:srgbClr val="FF0000"/>
                </a:solidFill>
                <a:latin typeface="Times New Roman" panose="02020603050405020304"/>
                <a:ea typeface="宋体" panose="02010600030101010101" pitchFamily="2" charset="-122"/>
                <a:sym typeface="+mn-ea"/>
              </a:rPr>
              <a:t>与</a:t>
            </a:r>
            <a:r>
              <a:rPr lang="en-US" altLang="zh-CN" sz="2400" b="1">
                <a:solidFill>
                  <a:srgbClr val="FF0000"/>
                </a:solidFill>
                <a:latin typeface="Times New Roman" panose="02020603050405020304"/>
                <a:ea typeface="宋体" panose="02010600030101010101" pitchFamily="2" charset="-122"/>
                <a:sym typeface="+mn-ea"/>
              </a:rPr>
              <a:t>……</a:t>
            </a:r>
            <a:r>
              <a:rPr lang="zh-CN" altLang="en-US" sz="2400" b="1">
                <a:solidFill>
                  <a:srgbClr val="FF0000"/>
                </a:solidFill>
                <a:latin typeface="Times New Roman" panose="02020603050405020304"/>
                <a:ea typeface="宋体" panose="02010600030101010101" pitchFamily="2" charset="-122"/>
                <a:sym typeface="+mn-ea"/>
              </a:rPr>
              <a:t>建立联系</a:t>
            </a:r>
            <a:r>
              <a:rPr lang="en-US" altLang="zh-CN" sz="2400" b="1">
                <a:solidFill>
                  <a:srgbClr val="FF0000"/>
                </a:solidFill>
                <a:latin typeface="Times New Roman" panose="02020603050405020304"/>
                <a:ea typeface="宋体" panose="02010600030101010101" pitchFamily="2" charset="-122"/>
                <a:sym typeface="+mn-ea"/>
              </a:rPr>
              <a:t> </a:t>
            </a:r>
            <a:r>
              <a:rPr lang="zh-CN" altLang="en-US" sz="2400" b="1">
                <a:solidFill>
                  <a:srgbClr val="FF0000"/>
                </a:solidFill>
                <a:latin typeface="Times New Roman" panose="02020603050405020304"/>
                <a:ea typeface="宋体" panose="02010600030101010101" pitchFamily="2" charset="-122"/>
                <a:sym typeface="+mn-ea"/>
              </a:rPr>
              <a:t>或</a:t>
            </a:r>
            <a:r>
              <a:rPr lang="en-US" altLang="zh-CN" sz="2400" b="1">
                <a:solidFill>
                  <a:srgbClr val="FF0000"/>
                </a:solidFill>
                <a:latin typeface="Times New Roman" panose="02020603050405020304"/>
                <a:ea typeface="宋体" panose="02010600030101010101" pitchFamily="2" charset="-122"/>
                <a:sym typeface="+mn-ea"/>
              </a:rPr>
              <a:t> </a:t>
            </a:r>
            <a:r>
              <a:rPr lang="zh-CN" altLang="en-US" sz="2400" b="1">
                <a:solidFill>
                  <a:srgbClr val="FF0000"/>
                </a:solidFill>
                <a:latin typeface="Times New Roman" panose="02020603050405020304"/>
                <a:ea typeface="宋体" panose="02010600030101010101" pitchFamily="2" charset="-122"/>
                <a:sym typeface="+mn-ea"/>
              </a:rPr>
              <a:t>与</a:t>
            </a:r>
            <a:r>
              <a:rPr lang="en-US" altLang="zh-CN" sz="2400" b="1">
                <a:solidFill>
                  <a:srgbClr val="FF0000"/>
                </a:solidFill>
                <a:latin typeface="Times New Roman" panose="02020603050405020304"/>
                <a:ea typeface="宋体" panose="02010600030101010101" pitchFamily="2" charset="-122"/>
                <a:sym typeface="+mn-ea"/>
              </a:rPr>
              <a:t>……</a:t>
            </a:r>
            <a:r>
              <a:rPr lang="zh-CN" altLang="en-US" sz="2400" b="1">
                <a:solidFill>
                  <a:srgbClr val="FF0000"/>
                </a:solidFill>
                <a:latin typeface="Times New Roman" panose="02020603050405020304"/>
                <a:ea typeface="宋体" panose="02010600030101010101" pitchFamily="2" charset="-122"/>
                <a:sym typeface="+mn-ea"/>
              </a:rPr>
              <a:t>培养出情谊。</a:t>
            </a:r>
            <a:endParaRPr lang="zh-CN" altLang="en-US" sz="2400" b="1">
              <a:solidFill>
                <a:srgbClr val="FF0000"/>
              </a:solidFill>
              <a:latin typeface="Times New Roman" panose="02020603050405020304"/>
              <a:ea typeface="宋体" panose="02010600030101010101" pitchFamily="2" charset="-122"/>
              <a:sym typeface="+mn-ea"/>
            </a:endParaRPr>
          </a:p>
        </p:txBody>
      </p:sp>
      <p:cxnSp>
        <p:nvCxnSpPr>
          <p:cNvPr id="13" name="直接箭头连接符 12"/>
          <p:cNvCxnSpPr/>
          <p:nvPr/>
        </p:nvCxnSpPr>
        <p:spPr>
          <a:xfrm flipV="1">
            <a:off x="1834515" y="2790825"/>
            <a:ext cx="2959735" cy="986790"/>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heel(1)">
                                      <p:cBhvr>
                                        <p:cTn id="12" dur="20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ppt_x</p:attrName>
                                        </p:attrNameLst>
                                      </p:cBhvr>
                                      <p:tavLst>
                                        <p:tav tm="0">
                                          <p:val>
                                            <p:strVal val="#ppt_x-.2"/>
                                          </p:val>
                                        </p:tav>
                                        <p:tav tm="100000">
                                          <p:val>
                                            <p:strVal val="#ppt_x"/>
                                          </p:val>
                                        </p:tav>
                                      </p:tavLst>
                                    </p:anim>
                                    <p:anim calcmode="lin" valueType="num">
                                      <p:cBhvr>
                                        <p:cTn id="1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ppt_x</p:attrName>
                                        </p:attrNameLst>
                                      </p:cBhvr>
                                      <p:tavLst>
                                        <p:tav tm="0">
                                          <p:val>
                                            <p:strVal val="#ppt_x-.2"/>
                                          </p:val>
                                        </p:tav>
                                        <p:tav tm="100000">
                                          <p:val>
                                            <p:strVal val="#ppt_x"/>
                                          </p:val>
                                        </p:tav>
                                      </p:tavLst>
                                    </p:anim>
                                    <p:anim calcmode="lin" valueType="num">
                                      <p:cBhvr>
                                        <p:cTn id="2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4" grpId="0" bldLvl="0" animBg="1"/>
      <p:bldP spid="14" grpId="1" animBg="1"/>
      <p:bldP spid="12" grpId="0" bldLvl="0" animBg="1"/>
      <p:bldP spid="12" grpId="1" animBg="1"/>
      <p:bldP spid="3" grpId="0"/>
      <p:bldP spid="3" grpId="1"/>
      <p:bldP spid="25" grpId="0" bldLvl="0" animBg="1"/>
      <p:bldP spid="2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060" y="80645"/>
            <a:ext cx="1204595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25. The phrase “steady as rain” in the second paragraph is used to describe Walter’s _________.</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preference for rainy days	              B. constant and reliable presence</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tendency to overstep others’ life  D. unpredictable and unstable mood</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123305" y="109220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2656840" y="133985"/>
            <a:ext cx="264414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圆角矩形 11"/>
          <p:cNvSpPr/>
          <p:nvPr/>
        </p:nvSpPr>
        <p:spPr>
          <a:xfrm>
            <a:off x="2560320" y="982345"/>
            <a:ext cx="274066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对雨天的偏爱。</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4" name="圆角矩形 13"/>
          <p:cNvSpPr/>
          <p:nvPr/>
        </p:nvSpPr>
        <p:spPr>
          <a:xfrm>
            <a:off x="701675" y="1958975"/>
            <a:ext cx="383794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倾向于干涉他人的生活</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文本框 2"/>
          <p:cNvSpPr txBox="1"/>
          <p:nvPr/>
        </p:nvSpPr>
        <p:spPr>
          <a:xfrm>
            <a:off x="376555" y="2958465"/>
            <a:ext cx="11645900" cy="3646170"/>
          </a:xfrm>
          <a:prstGeom prst="rect">
            <a:avLst/>
          </a:prstGeom>
        </p:spPr>
        <p:txBody>
          <a:bodyPr wrap="square">
            <a:spAutoFit/>
          </a:bodyPr>
          <a:p>
            <a:pPr marL="0" indent="0" algn="l" defTabSz="266700" fontAlgn="ctr">
              <a:lnSpc>
                <a:spcPct val="150000"/>
              </a:lnSpc>
              <a:spcBef>
                <a:spcPct val="0"/>
              </a:spcBef>
              <a:spcAft>
                <a:spcPct val="0"/>
              </a:spcAft>
            </a:pP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推理判断题。根据第二段</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“We lived peacefully side by side for 35 years, coming to know each other through our day-to-day ebb and flow — chatting, lending a helping hand, keeping a watchful eye, never overstepping. It was a special bond — </a:t>
            </a:r>
            <a:r>
              <a:rPr lang="en-US" altLang="zh-CN" sz="22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he was always there</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 steady as rain.(</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我们相安无事地共同生活了</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35</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年，通过日常生活的起起落落逐渐了解彼此</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相互交谈、伸出援手、密切留意、从不逾矩。这是一种特殊的感情纽带</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他一直都在，如雨般稳定可靠</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可知，</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always there</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说明他一直都在、稳定可靠。第二段中的</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如雨般稳定</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这一表述用来形容沃尔特始终如一、始终可靠的出现状态。故选</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B</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4" name="圆角矩形 3"/>
          <p:cNvSpPr/>
          <p:nvPr/>
        </p:nvSpPr>
        <p:spPr>
          <a:xfrm>
            <a:off x="7018020" y="579120"/>
            <a:ext cx="3021965"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持续而可靠的存在</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7622540" y="1903730"/>
            <a:ext cx="383794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难以捉摸且不稳定的情绪。</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28" name="下弧形箭头 27"/>
          <p:cNvSpPr/>
          <p:nvPr/>
        </p:nvSpPr>
        <p:spPr>
          <a:xfrm>
            <a:off x="599440" y="5008880"/>
            <a:ext cx="1435735" cy="612140"/>
          </a:xfrm>
          <a:prstGeom prst="curved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ppt_x</p:attrName>
                                        </p:attrNameLst>
                                      </p:cBhvr>
                                      <p:tavLst>
                                        <p:tav tm="0">
                                          <p:val>
                                            <p:strVal val="#ppt_x-.2"/>
                                          </p:val>
                                        </p:tav>
                                        <p:tav tm="100000">
                                          <p:val>
                                            <p:strVal val="#ppt_x"/>
                                          </p:val>
                                        </p:tav>
                                      </p:tavLst>
                                    </p:anim>
                                    <p:anim calcmode="lin" valueType="num">
                                      <p:cBhvr>
                                        <p:cTn id="1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ppt_x</p:attrName>
                                        </p:attrNameLst>
                                      </p:cBhvr>
                                      <p:tavLst>
                                        <p:tav tm="0">
                                          <p:val>
                                            <p:strVal val="#ppt_x-.2"/>
                                          </p:val>
                                        </p:tav>
                                        <p:tav tm="100000">
                                          <p:val>
                                            <p:strVal val="#ppt_x"/>
                                          </p:val>
                                        </p:tav>
                                      </p:tavLst>
                                    </p:anim>
                                    <p:anim calcmode="lin" valueType="num">
                                      <p:cBhvr>
                                        <p:cTn id="27"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ppt_x</p:attrName>
                                        </p:attrNameLst>
                                      </p:cBhvr>
                                      <p:tavLst>
                                        <p:tav tm="0">
                                          <p:val>
                                            <p:strVal val="#ppt_x-.2"/>
                                          </p:val>
                                        </p:tav>
                                        <p:tav tm="100000">
                                          <p:val>
                                            <p:strVal val="#ppt_x"/>
                                          </p:val>
                                        </p:tav>
                                      </p:tavLst>
                                    </p:anim>
                                    <p:anim calcmode="lin" valueType="num">
                                      <p:cBhvr>
                                        <p:cTn id="3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5" dur="10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8" presetClass="entr" presetSubtype="3"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strips(upRight)">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p:tgtEl>
                                          <p:spTgt spid="19"/>
                                        </p:tgtEl>
                                        <p:attrNameLst>
                                          <p:attrName>ppt_y</p:attrName>
                                        </p:attrNameLst>
                                      </p:cBhvr>
                                      <p:tavLst>
                                        <p:tav tm="0">
                                          <p:val>
                                            <p:strVal val="#ppt_y+#ppt_h*1.125000"/>
                                          </p:val>
                                        </p:tav>
                                        <p:tav tm="100000">
                                          <p:val>
                                            <p:strVal val="#ppt_y"/>
                                          </p:val>
                                        </p:tav>
                                      </p:tavLst>
                                    </p:anim>
                                    <p:animEffect transition="in" filter="wipe(up)">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4" grpId="0" bldLvl="0" animBg="1"/>
      <p:bldP spid="14" grpId="1" animBg="1"/>
      <p:bldP spid="12" grpId="0" bldLvl="0" animBg="1"/>
      <p:bldP spid="12" grpId="1" animBg="1"/>
      <p:bldP spid="3" grpId="0"/>
      <p:bldP spid="3" grpId="1"/>
      <p:bldP spid="4" grpId="0" bldLvl="0" animBg="1"/>
      <p:bldP spid="4" grpId="1" animBg="1"/>
      <p:bldP spid="5" grpId="0" bldLvl="0" animBg="1"/>
      <p:bldP spid="5" grpId="1" animBg="1"/>
      <p:bldP spid="28" grpId="0" bldLvl="0" animBg="1"/>
      <p:bldP spid="2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6555" y="2958465"/>
            <a:ext cx="11645900" cy="3646170"/>
          </a:xfrm>
          <a:prstGeom prst="rect">
            <a:avLst/>
          </a:prstGeom>
        </p:spPr>
        <p:txBody>
          <a:bodyPr wrap="square">
            <a:spAutoFit/>
          </a:bodyPr>
          <a:p>
            <a:pPr marL="0" indent="0" algn="l" defTabSz="266700" fontAlgn="ctr">
              <a:lnSpc>
                <a:spcPct val="150000"/>
              </a:lnSpc>
              <a:spcBef>
                <a:spcPct val="0"/>
              </a:spcBef>
              <a:spcAft>
                <a:spcPct val="0"/>
              </a:spcAft>
            </a:pP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细节理解题。根据第三段</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“After my divorce, Walter quietly became</a:t>
            </a:r>
            <a:r>
              <a:rPr lang="en-US" altLang="zh-CN" sz="22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 my support</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 fixing my car, teaching me skills, and even chipping ice off my roof. When my mother was dying, he promised to look out for me — and </a:t>
            </a:r>
            <a:r>
              <a:rPr lang="en-US" altLang="zh-CN" sz="22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through my hardest years, he was always a door-knock away</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离婚后，沃尔特默默地成了</a:t>
            </a:r>
            <a:r>
              <a:rPr lang="zh-CN" altLang="en-US" sz="22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我的依靠</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：帮我修车，教我技能，甚至帮我清除屋顶上的冰块。母亲临终时，他承诺会照顾我</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在我最艰难的岁月里，他总是在我身边，就在几步之遥</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可知，</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一个可以依靠哭泣的肩膀</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最能体现沃尔特在作者生活中的作用。故选</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D</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99060" y="80645"/>
            <a:ext cx="1204595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26. According to the passage, which idiom best reflects Walter’s role in the author’s life?</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A hard nut to crack.	B. A drop in the ocean.</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A storm in a teacup.	D. A shoulder to cry on.</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725670" y="151384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9277985" y="133985"/>
            <a:ext cx="264414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圆角矩形 11"/>
          <p:cNvSpPr/>
          <p:nvPr/>
        </p:nvSpPr>
        <p:spPr>
          <a:xfrm>
            <a:off x="3030855" y="514985"/>
            <a:ext cx="4805045"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难以对付的人或事情；棘手的问题</a:t>
            </a:r>
            <a:endPar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4" name="圆角矩形 13"/>
          <p:cNvSpPr/>
          <p:nvPr/>
        </p:nvSpPr>
        <p:spPr>
          <a:xfrm>
            <a:off x="192405" y="2066925"/>
            <a:ext cx="531495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茶杯里的风暴，小题大做</a:t>
            </a:r>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或</a:t>
            </a:r>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大惊小怪。</a:t>
            </a:r>
            <a:endPar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8418830" y="514985"/>
            <a:ext cx="3244215"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沧海一粟</a:t>
            </a:r>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或</a:t>
            </a:r>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九牛一毛</a:t>
            </a:r>
            <a:endPar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8027670" y="2012950"/>
            <a:ext cx="292354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一个可以依靠的人。</a:t>
            </a:r>
            <a:endPar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153670" y="579120"/>
            <a:ext cx="264414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13" name="直接箭头连接符 12"/>
          <p:cNvCxnSpPr/>
          <p:nvPr/>
        </p:nvCxnSpPr>
        <p:spPr>
          <a:xfrm flipH="1" flipV="1">
            <a:off x="6814185" y="1967865"/>
            <a:ext cx="2515235" cy="1130300"/>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cxnSp>
        <p:nvCxnSpPr>
          <p:cNvPr id="7" name="直接箭头连接符 6"/>
          <p:cNvCxnSpPr/>
          <p:nvPr/>
        </p:nvCxnSpPr>
        <p:spPr>
          <a:xfrm flipV="1">
            <a:off x="3142615" y="2007235"/>
            <a:ext cx="3142615" cy="2528570"/>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ppt_x</p:attrName>
                                        </p:attrNameLst>
                                      </p:cBhvr>
                                      <p:tavLst>
                                        <p:tav tm="0">
                                          <p:val>
                                            <p:strVal val="#ppt_x-.2"/>
                                          </p:val>
                                        </p:tav>
                                        <p:tav tm="100000">
                                          <p:val>
                                            <p:strVal val="#ppt_x"/>
                                          </p:val>
                                        </p:tav>
                                      </p:tavLst>
                                    </p:anim>
                                    <p:anim calcmode="lin" valueType="num">
                                      <p:cBhvr>
                                        <p:cTn id="1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ppt_x</p:attrName>
                                        </p:attrNameLst>
                                      </p:cBhvr>
                                      <p:tavLst>
                                        <p:tav tm="0">
                                          <p:val>
                                            <p:strVal val="#ppt_x-.2"/>
                                          </p:val>
                                        </p:tav>
                                        <p:tav tm="100000">
                                          <p:val>
                                            <p:strVal val="#ppt_x"/>
                                          </p:val>
                                        </p:tav>
                                      </p:tavLst>
                                    </p:anim>
                                    <p:anim calcmode="lin" valueType="num">
                                      <p:cBhvr>
                                        <p:cTn id="27"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ppt_x</p:attrName>
                                        </p:attrNameLst>
                                      </p:cBhvr>
                                      <p:tavLst>
                                        <p:tav tm="0">
                                          <p:val>
                                            <p:strVal val="#ppt_x-.2"/>
                                          </p:val>
                                        </p:tav>
                                        <p:tav tm="100000">
                                          <p:val>
                                            <p:strVal val="#ppt_x"/>
                                          </p:val>
                                        </p:tav>
                                      </p:tavLst>
                                    </p:anim>
                                    <p:anim calcmode="lin" valueType="num">
                                      <p:cBhvr>
                                        <p:cTn id="3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5" dur="10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linds(horizontal)">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p:tgtEl>
                                          <p:spTgt spid="19"/>
                                        </p:tgtEl>
                                        <p:attrNameLst>
                                          <p:attrName>ppt_y</p:attrName>
                                        </p:attrNameLst>
                                      </p:cBhvr>
                                      <p:tavLst>
                                        <p:tav tm="0">
                                          <p:val>
                                            <p:strVal val="#ppt_y+#ppt_h*1.125000"/>
                                          </p:val>
                                        </p:tav>
                                        <p:tav tm="100000">
                                          <p:val>
                                            <p:strVal val="#ppt_y"/>
                                          </p:val>
                                        </p:tav>
                                      </p:tavLst>
                                    </p:anim>
                                    <p:animEffect transition="in" filter="wipe(up)">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4" grpId="0" bldLvl="0" animBg="1"/>
      <p:bldP spid="14" grpId="1" animBg="1"/>
      <p:bldP spid="12" grpId="0" bldLvl="0" animBg="1"/>
      <p:bldP spid="12" grpId="1" animBg="1"/>
      <p:bldP spid="3" grpId="0"/>
      <p:bldP spid="3" grpId="1"/>
      <p:bldP spid="4" grpId="0" bldLvl="0" animBg="1"/>
      <p:bldP spid="4" grpId="1" animBg="1"/>
      <p:bldP spid="5" grpId="0" bldLvl="0" animBg="1"/>
      <p:bldP spid="5" grpId="1" animBg="1"/>
      <p:bldP spid="6" grpId="0" bldLvl="0" animBg="1"/>
      <p:bldP spid="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6555" y="2958465"/>
            <a:ext cx="11645900" cy="3646170"/>
          </a:xfrm>
          <a:prstGeom prst="rect">
            <a:avLst/>
          </a:prstGeom>
        </p:spPr>
        <p:txBody>
          <a:bodyPr wrap="square">
            <a:spAutoFit/>
          </a:bodyPr>
          <a:p>
            <a:pPr marL="0" indent="0" algn="l" defTabSz="266700" fontAlgn="ctr">
              <a:lnSpc>
                <a:spcPct val="150000"/>
              </a:lnSpc>
              <a:spcBef>
                <a:spcPct val="0"/>
              </a:spcBef>
              <a:spcAft>
                <a:spcPct val="0"/>
              </a:spcAft>
            </a:pP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细节理解题。根据第三段</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“After my divorce, Walter quietly became</a:t>
            </a:r>
            <a:r>
              <a:rPr lang="en-US" altLang="zh-CN" sz="22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 my support</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 fixing my car, teaching me skills, and even chipping ice off my roof. When my mother was dying, he promised to look out for me — and </a:t>
            </a:r>
            <a:r>
              <a:rPr lang="en-US" altLang="zh-CN" sz="22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through my hardest years, he was always a door-knock away</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离婚后，沃尔特默默地成了</a:t>
            </a:r>
            <a:r>
              <a:rPr lang="zh-CN" altLang="en-US" sz="22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我的依靠</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：帮我修车，教我技能，甚至帮我清除屋顶上的冰块。母亲临终时，他承诺会照顾我</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在我最艰难的岁月里，他总是在我身边，就在几步之遥</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可知，</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一个可以依靠哭泣的肩膀</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最能体现沃尔特在作者生活中的作用。故选</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D</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99060" y="80645"/>
            <a:ext cx="1204595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26. According to the passage, which idiom best reflects Walter’s role in the author’s life?</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A hard nut to crack.	B. A drop in the ocean.</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A storm in a teacup.	D. A shoulder to cry on.</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725670" y="151384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9277985" y="133985"/>
            <a:ext cx="264414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圆角矩形 11"/>
          <p:cNvSpPr/>
          <p:nvPr/>
        </p:nvSpPr>
        <p:spPr>
          <a:xfrm>
            <a:off x="3030855" y="514985"/>
            <a:ext cx="4805045"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难以对付的人或事情；棘手的问题</a:t>
            </a:r>
            <a:endPar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4" name="圆角矩形 13"/>
          <p:cNvSpPr/>
          <p:nvPr/>
        </p:nvSpPr>
        <p:spPr>
          <a:xfrm>
            <a:off x="192405" y="2066925"/>
            <a:ext cx="531495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茶杯里的风暴，小题大做</a:t>
            </a:r>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或</a:t>
            </a:r>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大惊小怪。</a:t>
            </a:r>
            <a:endPar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4" name="圆角矩形 3"/>
          <p:cNvSpPr/>
          <p:nvPr/>
        </p:nvSpPr>
        <p:spPr>
          <a:xfrm>
            <a:off x="8418830" y="514985"/>
            <a:ext cx="3244215"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沧海一粟</a:t>
            </a:r>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或</a:t>
            </a:r>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九牛一毛</a:t>
            </a:r>
            <a:endPar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5" name="圆角矩形 4"/>
          <p:cNvSpPr/>
          <p:nvPr/>
        </p:nvSpPr>
        <p:spPr>
          <a:xfrm>
            <a:off x="8027670" y="2012950"/>
            <a:ext cx="292354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a:t>
            </a:r>
            <a:r>
              <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一个可以依靠的人。</a:t>
            </a:r>
            <a:endParaRPr lang="zh-CN" altLang="en-US" sz="22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6" name="圆角矩形 5"/>
          <p:cNvSpPr/>
          <p:nvPr/>
        </p:nvSpPr>
        <p:spPr>
          <a:xfrm>
            <a:off x="153670" y="579120"/>
            <a:ext cx="264414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13" name="直接箭头连接符 12"/>
          <p:cNvCxnSpPr/>
          <p:nvPr/>
        </p:nvCxnSpPr>
        <p:spPr>
          <a:xfrm flipH="1" flipV="1">
            <a:off x="6814185" y="1967865"/>
            <a:ext cx="2515235" cy="1130300"/>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cxnSp>
        <p:nvCxnSpPr>
          <p:cNvPr id="7" name="直接箭头连接符 6"/>
          <p:cNvCxnSpPr/>
          <p:nvPr/>
        </p:nvCxnSpPr>
        <p:spPr>
          <a:xfrm flipV="1">
            <a:off x="3142615" y="2007235"/>
            <a:ext cx="3142615" cy="2528570"/>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ppt_x</p:attrName>
                                        </p:attrNameLst>
                                      </p:cBhvr>
                                      <p:tavLst>
                                        <p:tav tm="0">
                                          <p:val>
                                            <p:strVal val="#ppt_x-.2"/>
                                          </p:val>
                                        </p:tav>
                                        <p:tav tm="100000">
                                          <p:val>
                                            <p:strVal val="#ppt_x"/>
                                          </p:val>
                                        </p:tav>
                                      </p:tavLst>
                                    </p:anim>
                                    <p:anim calcmode="lin" valueType="num">
                                      <p:cBhvr>
                                        <p:cTn id="1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ppt_x</p:attrName>
                                        </p:attrNameLst>
                                      </p:cBhvr>
                                      <p:tavLst>
                                        <p:tav tm="0">
                                          <p:val>
                                            <p:strVal val="#ppt_x-.2"/>
                                          </p:val>
                                        </p:tav>
                                        <p:tav tm="100000">
                                          <p:val>
                                            <p:strVal val="#ppt_x"/>
                                          </p:val>
                                        </p:tav>
                                      </p:tavLst>
                                    </p:anim>
                                    <p:anim calcmode="lin" valueType="num">
                                      <p:cBhvr>
                                        <p:cTn id="2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ppt_x</p:attrName>
                                        </p:attrNameLst>
                                      </p:cBhvr>
                                      <p:tavLst>
                                        <p:tav tm="0">
                                          <p:val>
                                            <p:strVal val="#ppt_x-.2"/>
                                          </p:val>
                                        </p:tav>
                                        <p:tav tm="100000">
                                          <p:val>
                                            <p:strVal val="#ppt_x"/>
                                          </p:val>
                                        </p:tav>
                                      </p:tavLst>
                                    </p:anim>
                                    <p:anim calcmode="lin" valueType="num">
                                      <p:cBhvr>
                                        <p:cTn id="3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ppt_x</p:attrName>
                                        </p:attrNameLst>
                                      </p:cBhvr>
                                      <p:tavLst>
                                        <p:tav tm="0">
                                          <p:val>
                                            <p:strVal val="#ppt_x-.2"/>
                                          </p:val>
                                        </p:tav>
                                        <p:tav tm="100000">
                                          <p:val>
                                            <p:strVal val="#ppt_x"/>
                                          </p:val>
                                        </p:tav>
                                      </p:tavLst>
                                    </p:anim>
                                    <p:anim calcmode="lin" valueType="num">
                                      <p:cBhvr>
                                        <p:cTn id="37"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8" dur="1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p:tgtEl>
                                          <p:spTgt spid="19"/>
                                        </p:tgtEl>
                                        <p:attrNameLst>
                                          <p:attrName>ppt_y</p:attrName>
                                        </p:attrNameLst>
                                      </p:cBhvr>
                                      <p:tavLst>
                                        <p:tav tm="0">
                                          <p:val>
                                            <p:strVal val="#ppt_y+#ppt_h*1.125000"/>
                                          </p:val>
                                        </p:tav>
                                        <p:tav tm="100000">
                                          <p:val>
                                            <p:strVal val="#ppt_y"/>
                                          </p:val>
                                        </p:tav>
                                      </p:tavLst>
                                    </p:anim>
                                    <p:animEffect transition="in" filter="wipe(up)">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4" grpId="0" bldLvl="0" animBg="1"/>
      <p:bldP spid="14" grpId="1" animBg="1"/>
      <p:bldP spid="12" grpId="0" bldLvl="0" animBg="1"/>
      <p:bldP spid="12" grpId="1" animBg="1"/>
      <p:bldP spid="3" grpId="0"/>
      <p:bldP spid="3" grpId="1"/>
      <p:bldP spid="4" grpId="0" bldLvl="0" animBg="1"/>
      <p:bldP spid="4" grpId="1" animBg="1"/>
      <p:bldP spid="5" grpId="0" bldLvl="0" animBg="1"/>
      <p:bldP spid="5" grpId="1" animBg="1"/>
      <p:bldP spid="6" grpId="0" bldLvl="0" animBg="1"/>
      <p:bldP spid="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6555" y="2729865"/>
            <a:ext cx="11645900" cy="3646170"/>
          </a:xfrm>
          <a:prstGeom prst="rect">
            <a:avLst/>
          </a:prstGeom>
        </p:spPr>
        <p:txBody>
          <a:bodyPr wrap="square">
            <a:spAutoFit/>
          </a:bodyPr>
          <a:p>
            <a:pPr marL="0" indent="0" algn="l" defTabSz="266700" fontAlgn="ctr">
              <a:lnSpc>
                <a:spcPct val="150000"/>
              </a:lnSpc>
              <a:spcBef>
                <a:spcPct val="0"/>
              </a:spcBef>
              <a:spcAft>
                <a:spcPct val="0"/>
              </a:spcAft>
            </a:pP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推理判断题。根据最后一段</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“He has been gone for two years now, but every time I eat an apple, I still think of him. So lucky am I to have had him so long, just across the way.(</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他已经离开两年了，但每次我吃苹果的时候，脑海中仍会浮现出他的身影。能和他相处这么久，而且就在不远处，我真是太幸运了</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结合文章作者回忆了邻居</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Walter</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：初搬来时送苹果，</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35 </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年里日常相伴、互相扶持，在作者离婚、母亲病重时给予依靠，如同亲人。作者至今怀念他，充满感激。可知，作者写这篇文章的目的是为了回忆她亲爱的邻居，并表达她的感激之情。故选</a:t>
            </a:r>
            <a:r>
              <a:rPr lang="en-US" altLang="zh-CN" sz="2200" b="1">
                <a:solidFill>
                  <a:srgbClr val="FF0000"/>
                </a:solidFill>
                <a:latin typeface="Arial" panose="020B0604020202020204" pitchFamily="34" charset="0"/>
                <a:ea typeface="宋体" panose="02010600030101010101" pitchFamily="2" charset="-122"/>
                <a:cs typeface="Arial" panose="020B0604020202020204" pitchFamily="34" charset="0"/>
              </a:rPr>
              <a:t>B</a:t>
            </a:r>
            <a:r>
              <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2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99060" y="80645"/>
            <a:ext cx="1204595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27. What’s the writer’s purpose in writing the text?</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To describe Walter’s green lifestyle and hobbies.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To recall her dear neighbor and express her gratitude.</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To show how to build a close neighbourly relationship.</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To share how she pulled through ups and downs in her life.</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64465" y="104394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3874770" y="133985"/>
            <a:ext cx="148145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ppt_y</p:attrName>
                                        </p:attrNameLst>
                                      </p:cBhvr>
                                      <p:tavLst>
                                        <p:tav tm="0">
                                          <p:val>
                                            <p:strVal val="#ppt_y+#ppt_h*1.125000"/>
                                          </p:val>
                                        </p:tav>
                                        <p:tav tm="100000">
                                          <p:val>
                                            <p:strVal val="#ppt_y"/>
                                          </p:val>
                                        </p:tav>
                                      </p:tavLst>
                                    </p:anim>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97560" y="277495"/>
            <a:ext cx="758317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B - 长难句分析</a:t>
            </a:r>
            <a:endParaRPr lang="en-US" sz="3200" b="1">
              <a:solidFill>
                <a:srgbClr val="00529B"/>
              </a:solidFill>
              <a:latin typeface="Noto Sans SC" panose="020B0200000000000000" charset="-122"/>
              <a:ea typeface="Noto Sans SC" panose="020B0200000000000000" charset="-122"/>
              <a:cs typeface="Noto Sans SC" panose="020B0200000000000000" charset="-122"/>
            </a:endParaRPr>
          </a:p>
        </p:txBody>
      </p:sp>
      <p:sp>
        <p:nvSpPr>
          <p:cNvPr id="3" name="AutoShape 3"/>
          <p:cNvSpPr/>
          <p:nvPr/>
        </p:nvSpPr>
        <p:spPr>
          <a:xfrm>
            <a:off x="762000" y="1092200"/>
            <a:ext cx="10668000" cy="1828800"/>
          </a:xfrm>
          <a:prstGeom prst="roundRect">
            <a:avLst>
              <a:gd name="adj" fmla="val 10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78840" y="1670685"/>
            <a:ext cx="406400" cy="406400"/>
          </a:xfrm>
          <a:prstGeom prst="rect">
            <a:avLst/>
          </a:prstGeom>
        </p:spPr>
      </p:pic>
      <p:sp>
        <p:nvSpPr>
          <p:cNvPr id="5" name="AutoShape 5"/>
          <p:cNvSpPr/>
          <p:nvPr/>
        </p:nvSpPr>
        <p:spPr>
          <a:xfrm>
            <a:off x="1524000" y="1162685"/>
            <a:ext cx="965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6" name="AutoShape 6"/>
          <p:cNvSpPr/>
          <p:nvPr/>
        </p:nvSpPr>
        <p:spPr>
          <a:xfrm>
            <a:off x="1524000" y="1676400"/>
            <a:ext cx="9652000" cy="10541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We lived peacefully side by side for 35 years, coming to know each other through our day-to-day ebb and flow --- chatting, lending a helping hand, keeping a watchful eye, never overstepping.</a:t>
            </a:r>
            <a:endParaRPr lang="en-US" sz="2400" b="1">
              <a:solidFill>
                <a:srgbClr val="00529B"/>
              </a:solidFill>
              <a:latin typeface="Noto Sans SC" panose="020B0200000000000000" charset="-122"/>
              <a:ea typeface="Noto Sans SC" panose="020B0200000000000000" charset="-122"/>
              <a:cs typeface="Noto Sans SC" panose="020B0200000000000000" charset="-122"/>
            </a:endParaRPr>
          </a:p>
        </p:txBody>
      </p:sp>
      <p:sp>
        <p:nvSpPr>
          <p:cNvPr id="7" name="AutoShape 7"/>
          <p:cNvSpPr/>
          <p:nvPr/>
        </p:nvSpPr>
        <p:spPr>
          <a:xfrm>
            <a:off x="762000" y="3111500"/>
            <a:ext cx="10668000" cy="2269490"/>
          </a:xfrm>
          <a:prstGeom prst="roundRect">
            <a:avLst>
              <a:gd name="adj" fmla="val 7692"/>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3720465"/>
            <a:ext cx="406400" cy="406400"/>
          </a:xfrm>
          <a:prstGeom prst="rect">
            <a:avLst/>
          </a:prstGeom>
        </p:spPr>
      </p:pic>
      <p:sp>
        <p:nvSpPr>
          <p:cNvPr id="9" name="AutoShape 9"/>
          <p:cNvSpPr/>
          <p:nvPr/>
        </p:nvSpPr>
        <p:spPr>
          <a:xfrm>
            <a:off x="1583055" y="3174365"/>
            <a:ext cx="965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1583055" y="3683000"/>
            <a:ext cx="9592945" cy="1652905"/>
          </a:xfrm>
          <a:prstGeom prst="rect">
            <a:avLst/>
          </a:prstGeom>
          <a:noFill/>
          <a:ln w="12700" cap="flat" cmpd="sng">
            <a:noFill/>
            <a:prstDash val="solid"/>
            <a:round/>
          </a:ln>
        </p:spPr>
        <p:txBody>
          <a:bodyPr vert="horz" wrap="square" lIns="0" tIns="0" rIns="0" bIns="0" rtlCol="0" anchor="ctr" anchorCtr="0"/>
          <a:lstStyle/>
          <a:p>
            <a:pPr marL="203200" indent="-203200" algn="l">
              <a:lnSpc>
                <a:spcPct val="125000"/>
              </a:lnSpc>
              <a:buClr>
                <a:srgbClr val="505050"/>
              </a:buClr>
              <a:buChar char="•"/>
              <a:defRP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主句：We lived peacefully side by side for 35 years</a:t>
            </a:r>
            <a:endParaRPr lang="en-US" sz="2000" b="1">
              <a:solidFill>
                <a:srgbClr val="00529B"/>
              </a:solidFill>
              <a:latin typeface="Noto Sans SC" panose="020B0200000000000000" charset="-122"/>
              <a:ea typeface="Noto Sans SC" panose="020B0200000000000000" charset="-122"/>
              <a:cs typeface="Noto Sans SC" panose="020B0200000000000000" charset="-122"/>
            </a:endParaRPr>
          </a:p>
          <a:p>
            <a:pPr marL="203200" indent="-203200" algn="l">
              <a:lnSpc>
                <a:spcPct val="125000"/>
              </a:lnSpc>
              <a:buClr>
                <a:srgbClr val="505050"/>
              </a:buClr>
              <a:buChar cha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伴随状语：coming to know each other through our day-to-day ebb and flow（现在分词短语作状语，表示伴随）</a:t>
            </a:r>
            <a:endPar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203200" indent="-203200" algn="l">
              <a:lnSpc>
                <a:spcPct val="125000"/>
              </a:lnSpc>
              <a:buClr>
                <a:srgbClr val="505050"/>
              </a:buClr>
              <a:buChar cha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补充说明：破折号后为并列的现在分词短语，具体说明"coming to know each other"的方式</a:t>
            </a:r>
            <a:endPar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838835" y="5511800"/>
            <a:ext cx="10668000" cy="1127760"/>
          </a:xfrm>
          <a:prstGeom prst="roundRect">
            <a:avLst>
              <a:gd name="adj" fmla="val 10000"/>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0" y="5918200"/>
            <a:ext cx="406400" cy="406400"/>
          </a:xfrm>
          <a:prstGeom prst="rect">
            <a:avLst/>
          </a:prstGeom>
        </p:spPr>
      </p:pic>
      <p:sp>
        <p:nvSpPr>
          <p:cNvPr id="13" name="AutoShape 13"/>
          <p:cNvSpPr/>
          <p:nvPr/>
        </p:nvSpPr>
        <p:spPr>
          <a:xfrm>
            <a:off x="1524000" y="5613400"/>
            <a:ext cx="965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1524000" y="5982970"/>
            <a:ext cx="9652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我们相安无事地共同生活了35年，通过日常生活的起起落落逐渐了解彼此——相互交谈、伸出援手、密切留意、从不逾矩。</a:t>
            </a:r>
            <a:endParaRPr lang="en-US" sz="2000" b="1">
              <a:solidFill>
                <a:srgbClr val="00529B"/>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1"/>
          <p:cNvSpPr txBox="1"/>
          <p:nvPr>
            <p:custDataLst>
              <p:tags r:id="rId1"/>
            </p:custDataLst>
          </p:nvPr>
        </p:nvSpPr>
        <p:spPr>
          <a:xfrm>
            <a:off x="1897380" y="1524635"/>
            <a:ext cx="9882505" cy="2378075"/>
          </a:xfrm>
          <a:prstGeom prst="rect">
            <a:avLst/>
          </a:prstGeom>
          <a:solidFill>
            <a:schemeClr val="accent6">
              <a:lumMod val="20000"/>
              <a:lumOff val="80000"/>
            </a:schemeClr>
          </a:solidFill>
          <a:ln>
            <a:solidFill>
              <a:schemeClr val="accent1">
                <a:lumMod val="50000"/>
              </a:schemeClr>
            </a:solidFill>
          </a:ln>
        </p:spPr>
        <p:txBody>
          <a:bodyPr wrap="square" rtlCol="0">
            <a:noAutofit/>
            <a:scene3d>
              <a:camera prst="orthographicFront"/>
              <a:lightRig rig="threePt" dir="t"/>
            </a:scene3d>
          </a:bodyPr>
          <a:lstStyle/>
          <a:p>
            <a:pPr indent="0" algn="ctr">
              <a:lnSpc>
                <a:spcPct val="125000"/>
              </a:lnSpc>
              <a:defRPr/>
            </a:pPr>
            <a:r>
              <a:rPr lang="en-US" altLang="zh-CN" sz="44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宋体" panose="02010600030101010101" pitchFamily="2" charset="-122"/>
                <a:cs typeface="Times New Roman" panose="02020603050405020304" charset="0"/>
                <a:sym typeface="+mn-ea"/>
              </a:rPr>
              <a:t>2</a:t>
            </a:r>
            <a:r>
              <a:rPr lang="zh-CN" altLang="en-US" sz="44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宋体" panose="02010600030101010101" pitchFamily="2" charset="-122"/>
                <a:cs typeface="Times New Roman" panose="02020603050405020304" charset="0"/>
                <a:sym typeface="Noto Sans SC" panose="020B0200000000000000" charset="-122"/>
              </a:rPr>
              <a:t>025-2026学年第二学期</a:t>
            </a:r>
            <a:endParaRPr lang="zh-CN" altLang="en-US" sz="44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宋体" panose="02010600030101010101" pitchFamily="2" charset="-122"/>
              <a:cs typeface="Times New Roman" panose="02020603050405020304" charset="0"/>
            </a:endParaRPr>
          </a:p>
          <a:p>
            <a:pPr indent="0" algn="ctr">
              <a:lnSpc>
                <a:spcPct val="125000"/>
              </a:lnSpc>
            </a:pPr>
            <a:r>
              <a:rPr lang="zh-CN" altLang="en-US" sz="44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宋体" panose="02010600030101010101" pitchFamily="2" charset="-122"/>
                <a:cs typeface="Times New Roman" panose="02020603050405020304" charset="0"/>
                <a:sym typeface="Noto Sans SC" panose="020B0200000000000000" charset="-122"/>
              </a:rPr>
              <a:t>浙江省名校协作体高三英语试题卷讲评</a:t>
            </a:r>
            <a:endParaRPr lang="zh-CN" altLang="en-US" sz="4400" b="1" dirty="0">
              <a:solidFill>
                <a:schemeClr val="accent1"/>
              </a:solidFill>
              <a:effectLst>
                <a:outerShdw blurRad="38100" dist="25400" dir="5400000" algn="ctr" rotWithShape="0">
                  <a:srgbClr val="6E747A">
                    <a:alpha val="43000"/>
                  </a:srgbClr>
                </a:outerShdw>
              </a:effectLst>
              <a:latin typeface="Times New Roman" panose="02020603050405020304" charset="0"/>
              <a:ea typeface="宋体" panose="02010600030101010101" pitchFamily="2" charset="-122"/>
              <a:cs typeface="Times New Roman" panose="02020603050405020304" charset="0"/>
              <a:sym typeface="Noto Sans SC" panose="020B0200000000000000" charset="-122"/>
            </a:endParaRPr>
          </a:p>
        </p:txBody>
      </p:sp>
      <p:pic>
        <p:nvPicPr>
          <p:cNvPr id="4" name="图片 3"/>
          <p:cNvPicPr>
            <a:picLocks noChangeAspect="1"/>
          </p:cNvPicPr>
          <p:nvPr/>
        </p:nvPicPr>
        <p:blipFill rotWithShape="1">
          <a:blip r:embed="rId2" cstate="screen"/>
          <a:srcRect b="13370"/>
          <a:stretch>
            <a:fillRect/>
          </a:stretch>
        </p:blipFill>
        <p:spPr>
          <a:xfrm flipH="1">
            <a:off x="14185" y="3663099"/>
            <a:ext cx="3004457" cy="3194901"/>
          </a:xfrm>
          <a:prstGeom prst="rect">
            <a:avLst/>
          </a:prstGeom>
        </p:spPr>
      </p:pic>
      <p:pic>
        <p:nvPicPr>
          <p:cNvPr id="5" name="图片 4"/>
          <p:cNvPicPr>
            <a:picLocks noChangeAspect="1"/>
          </p:cNvPicPr>
          <p:nvPr/>
        </p:nvPicPr>
        <p:blipFill rotWithShape="1">
          <a:blip r:embed="rId3" cstate="screen"/>
          <a:srcRect t="3406"/>
          <a:stretch>
            <a:fillRect/>
          </a:stretch>
        </p:blipFill>
        <p:spPr>
          <a:xfrm>
            <a:off x="0" y="0"/>
            <a:ext cx="2667000" cy="6624320"/>
          </a:xfrm>
          <a:prstGeom prst="rect">
            <a:avLst/>
          </a:prstGeom>
        </p:spPr>
      </p:pic>
      <p:sp>
        <p:nvSpPr>
          <p:cNvPr id="2" name="文本框 1"/>
          <p:cNvSpPr txBox="1"/>
          <p:nvPr/>
        </p:nvSpPr>
        <p:spPr>
          <a:xfrm>
            <a:off x="6522720" y="2357120"/>
            <a:ext cx="4064000" cy="368300"/>
          </a:xfrm>
          <a:prstGeom prst="rect">
            <a:avLst/>
          </a:prstGeom>
          <a:noFill/>
        </p:spPr>
        <p:txBody>
          <a:bodyPr wrap="square" rtlCol="0">
            <a:spAutoFit/>
          </a:bodyPr>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Passage B 重点词汇与短语</a:t>
            </a:r>
            <a:endParaRPr lang="en-US" sz="1100"/>
          </a:p>
        </p:txBody>
      </p:sp>
      <p:sp>
        <p:nvSpPr>
          <p:cNvPr id="3" name="AutoShape 3"/>
          <p:cNvSpPr/>
          <p:nvPr>
            <p:custDataLst>
              <p:tags r:id="rId1"/>
            </p:custDataLst>
          </p:nvPr>
        </p:nvSpPr>
        <p:spPr>
          <a:xfrm>
            <a:off x="762000" y="1220470"/>
            <a:ext cx="5207000" cy="4559300"/>
          </a:xfrm>
          <a:prstGeom prst="roundRect">
            <a:avLst>
              <a:gd name="adj" fmla="val 3333"/>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5" name="AutoShape 5"/>
          <p:cNvSpPr/>
          <p:nvPr>
            <p:custDataLst>
              <p:tags r:id="rId2"/>
            </p:custDataLst>
          </p:nvPr>
        </p:nvSpPr>
        <p:spPr>
          <a:xfrm>
            <a:off x="1016000" y="1968500"/>
            <a:ext cx="4699000" cy="304800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ruddy-faced</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 脸色红润的</a:t>
            </a:r>
            <a:endParaRPr lang="en-US" sz="2000"/>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beaming</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 笑容满面的，喜气洋洋的</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 bushel of</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phr.) - 一蒲式耳（约36升）</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persistent morning sickness</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持续的孕吐</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antidote</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解药，良方（比喻义）</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side by side</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(adv. phr.) - 并排地，一起生活</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ebb and flow</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phr.) - 起起落落，兴衰</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lend a helping hand</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伸出援手</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keep a watchful eye</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留意，关注</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overstep</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逾越，越界</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custDataLst>
              <p:tags r:id="rId3"/>
            </p:custDataLst>
          </p:nvPr>
        </p:nvSpPr>
        <p:spPr>
          <a:xfrm>
            <a:off x="6223000" y="1221105"/>
            <a:ext cx="5207000" cy="4619625"/>
          </a:xfrm>
          <a:prstGeom prst="roundRect">
            <a:avLst>
              <a:gd name="adj" fmla="val 3333"/>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8" name="AutoShape 8"/>
          <p:cNvSpPr/>
          <p:nvPr>
            <p:custDataLst>
              <p:tags r:id="rId4"/>
            </p:custDataLst>
          </p:nvPr>
        </p:nvSpPr>
        <p:spPr>
          <a:xfrm>
            <a:off x="6280785" y="1283335"/>
            <a:ext cx="5090795" cy="449643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steady as rain</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(idiom) - 如雨般稳定可靠</a:t>
            </a:r>
            <a:endParaRPr lang="en-US" sz="2000"/>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unfold</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展开，发生</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from dawn to dusk</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从黎明到黄昏</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sustainable living</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可持续生活</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tend his garden</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打理花园</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year-round passion</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全年无休的热爱</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cherish their company</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珍惜他们的陪伴</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chip ice off</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敲掉冰</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 door-knock away</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几步之遥（比喻很近）</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burrow deep into my heart</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深深扎根于我心</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762000" y="5842635"/>
            <a:ext cx="10668000" cy="875665"/>
          </a:xfrm>
          <a:prstGeom prst="roundRect">
            <a:avLst>
              <a:gd name="adj" fmla="val 11111"/>
            </a:avLst>
          </a:prstGeom>
          <a:solidFill>
            <a:srgbClr val="00529B">
              <a:alpha val="5000"/>
            </a:srgbClr>
          </a:solidFill>
          <a:ln cap="flat" cmpd="sng">
            <a:solidFill>
              <a:srgbClr val="004582">
                <a:alpha val="5000"/>
              </a:srgbClr>
            </a:solidFill>
            <a:prstDash val="solid"/>
            <a:round/>
          </a:ln>
        </p:spPr>
        <p:txBody>
          <a:bodyPr vert="horz" wrap="square" lIns="63500" tIns="63500" rIns="63500" bIns="63500" rtlCol="0" anchor="ctr"/>
          <a:lstStyle/>
          <a:p>
            <a:pPr algn="ctr">
              <a:defRPr/>
            </a:pPr>
          </a:p>
        </p:txBody>
      </p:sp>
      <p:sp>
        <p:nvSpPr>
          <p:cNvPr id="10" name="AutoShape 10"/>
          <p:cNvSpPr/>
          <p:nvPr/>
        </p:nvSpPr>
        <p:spPr>
          <a:xfrm>
            <a:off x="1016000" y="5842000"/>
            <a:ext cx="10160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更多重点词汇</a:t>
            </a:r>
            <a:endParaRPr lang="en-US" sz="1100"/>
          </a:p>
        </p:txBody>
      </p:sp>
      <p:sp>
        <p:nvSpPr>
          <p:cNvPr id="11" name="AutoShape 11"/>
          <p:cNvSpPr/>
          <p:nvPr/>
        </p:nvSpPr>
        <p:spPr>
          <a:xfrm>
            <a:off x="1016000" y="616839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mend</a:t>
            </a:r>
            <a:r>
              <a:rPr lang="en-US" sz="14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修补，修理     </a:t>
            </a:r>
            <a:r>
              <a:rPr lang="en-US" sz="1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 quiet sorrow</a:t>
            </a:r>
            <a:r>
              <a:rPr lang="en-US" sz="14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无声的悲伤     </a:t>
            </a:r>
            <a:r>
              <a:rPr lang="en-US" sz="1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push back against</a:t>
            </a:r>
            <a:r>
              <a:rPr lang="en-US" sz="14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抵御，反抗     </a:t>
            </a:r>
            <a:r>
              <a:rPr lang="en-US" sz="1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just across the way</a:t>
            </a:r>
            <a:r>
              <a:rPr lang="en-US" sz="14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 就在路对面</a:t>
            </a:r>
            <a:endParaRPr lang="en-US" sz="11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6283960" y="1026795"/>
            <a:ext cx="5423535" cy="4660265"/>
          </a:xfrm>
          <a:prstGeom prst="rect">
            <a:avLst/>
          </a:prstGeom>
          <a:noFill/>
        </p:spPr>
        <p:txBody>
          <a:bodyPr wrap="square" rtlCol="0">
            <a:noAutofit/>
          </a:bodyPr>
          <a:lstStyle/>
          <a:p>
            <a:pPr>
              <a:lnSpc>
                <a:spcPct val="130000"/>
              </a:lnSpc>
              <a:spcBef>
                <a:spcPts val="0"/>
              </a:spcBef>
              <a:spcAft>
                <a:spcPts val="0"/>
              </a:spcAft>
            </a:pPr>
            <a:r>
              <a:rPr lang="en-US" altLang="zh-CN" sz="4400" b="1" dirty="0">
                <a:solidFill>
                  <a:srgbClr val="002060"/>
                </a:solidFill>
                <a:latin typeface="Times New Roman Regular" panose="02020603050405020304" charset="0"/>
                <a:ea typeface="隶书" panose="02010509060101010101" pitchFamily="49" charset="-122"/>
                <a:cs typeface="Times New Roman Regular" panose="02020603050405020304" charset="0"/>
                <a:sym typeface="+mn-ea"/>
              </a:rPr>
              <a:t>Passage C</a:t>
            </a:r>
            <a:endParaRPr lang="en-US" sz="4400" b="1" dirty="0">
              <a:solidFill>
                <a:srgbClr val="002060"/>
              </a:solidFill>
              <a:latin typeface="Times New Roman Regular" panose="02020603050405020304" charset="0"/>
              <a:ea typeface="隶书" panose="02010509060101010101" pitchFamily="49"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语篇类型：议论文</a:t>
            </a:r>
            <a:endPar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主题语境：人与自我</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 </a:t>
            </a:r>
            <a:endPar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内容：文章主要讲述了承认自己状态良好是一种情感力量及其重要性。</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p:txBody>
      </p:sp>
      <p:pic>
        <p:nvPicPr>
          <p:cNvPr id="2" name="图片 1" descr="1"/>
          <p:cNvPicPr>
            <a:picLocks noChangeAspect="1"/>
          </p:cNvPicPr>
          <p:nvPr/>
        </p:nvPicPr>
        <p:blipFill>
          <a:blip r:embed="rId1"/>
          <a:srcRect b="5139"/>
          <a:stretch>
            <a:fillRect/>
          </a:stretch>
        </p:blipFill>
        <p:spPr>
          <a:xfrm>
            <a:off x="424815" y="175895"/>
            <a:ext cx="5143500" cy="6505575"/>
          </a:xfrm>
          <a:prstGeom prst="rect">
            <a:avLst/>
          </a:prstGeom>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0505" y="0"/>
            <a:ext cx="12195175" cy="6746240"/>
          </a:xfrm>
        </p:spPr>
        <p:txBody>
          <a:bodyPr>
            <a:noAutofit/>
          </a:bodyPr>
          <a:lstStyle/>
          <a:p>
            <a:pPr indent="457200" algn="ctr" fontAlgn="auto">
              <a:lnSpc>
                <a:spcPts val="1980"/>
              </a:lnSpc>
              <a:spcAft>
                <a:spcPts val="0"/>
              </a:spcAft>
              <a:buNone/>
            </a:pPr>
            <a:r>
              <a:rPr lang="en-US" altLang="zh-CN" sz="1800">
                <a:latin typeface="Times New Roman" panose="02020603050405020304" charset="0"/>
                <a:cs typeface="Times New Roman" panose="02020603050405020304" charset="0"/>
              </a:rPr>
              <a:t>C</a:t>
            </a:r>
            <a:endParaRPr lang="en-US" altLang="zh-CN" sz="1800">
              <a:latin typeface="Times New Roman" panose="02020603050405020304" charset="0"/>
              <a:cs typeface="Times New Roman" panose="02020603050405020304" charset="0"/>
            </a:endParaRPr>
          </a:p>
          <a:p>
            <a:pPr indent="457200" algn="just" fontAlgn="auto">
              <a:lnSpc>
                <a:spcPts val="1980"/>
              </a:lnSpc>
              <a:spcAft>
                <a:spcPts val="0"/>
              </a:spcAft>
              <a:buNone/>
            </a:pPr>
            <a:r>
              <a:rPr lang="en-US" altLang="zh-CN" sz="2200">
                <a:latin typeface="Times New Roman" panose="02020603050405020304" charset="0"/>
                <a:cs typeface="Times New Roman" panose="02020603050405020304" charset="0"/>
              </a:rPr>
              <a:t>We live in a world where conversations about mental health are becoming more common. Yet, while sharing struggles often receives understanding, admitting to feeling steady can sometimes feel uncomfortable. Why does saying “I’m doing well” often come with a hint of guilt, as if being okay is somehow inappropriate when others are not? </a:t>
            </a:r>
            <a:endParaRPr lang="en-US" altLang="zh-CN" sz="2200">
              <a:latin typeface="Times New Roman" panose="02020603050405020304" charset="0"/>
              <a:cs typeface="Times New Roman" panose="02020603050405020304" charset="0"/>
            </a:endParaRPr>
          </a:p>
          <a:p>
            <a:pPr indent="457200" algn="just" fontAlgn="auto">
              <a:lnSpc>
                <a:spcPts val="1980"/>
              </a:lnSpc>
              <a:spcAft>
                <a:spcPts val="0"/>
              </a:spcAft>
              <a:buNone/>
            </a:pPr>
            <a:r>
              <a:rPr lang="en-US" altLang="zh-CN" sz="2200">
                <a:latin typeface="Times New Roman" panose="02020603050405020304" charset="0"/>
                <a:cs typeface="Times New Roman" panose="02020603050405020304" charset="0"/>
              </a:rPr>
              <a:t>This phenomenon is linked to what psychologists call upward emotional comparison. In our interconnected society, we constantly measure our own emotional state against the visible suffering of others. As a result, expressions of personal stability can be misunderstood as indifference or privilege, making people hesitate to share their neutral or positive wellbeing. The language of crisis feels more familiar and authentic than the language of calm. </a:t>
            </a:r>
            <a:endParaRPr lang="en-US" altLang="zh-CN" sz="2200">
              <a:latin typeface="Times New Roman" panose="02020603050405020304" charset="0"/>
              <a:cs typeface="Times New Roman" panose="02020603050405020304" charset="0"/>
            </a:endParaRPr>
          </a:p>
          <a:p>
            <a:pPr indent="457200" algn="just" fontAlgn="auto">
              <a:lnSpc>
                <a:spcPts val="1980"/>
              </a:lnSpc>
              <a:spcAft>
                <a:spcPts val="0"/>
              </a:spcAft>
              <a:buNone/>
            </a:pPr>
            <a:r>
              <a:rPr lang="en-US" altLang="zh-CN" sz="2200">
                <a:latin typeface="Times New Roman" panose="02020603050405020304" charset="0"/>
                <a:cs typeface="Times New Roman" panose="02020603050405020304" charset="0"/>
              </a:rPr>
              <a:t>However, feeling okay is not emotional ignorance. Research in positive psychology suggests that emotions like calmness and contentment are not merely personal benefits. They serve a critical social function. Positive emotions can broaden our perspective, enhance problem-solving abilities, and build psychological resources. This inner steadiness, far from being selfish, actually increases our capacity for empathy and compassion. It acts as an emotional bulwark, allowing individuals to navigate the waves of collective stress without being overwhelmed. </a:t>
            </a:r>
            <a:endParaRPr lang="en-US" altLang="zh-CN" sz="2200">
              <a:latin typeface="Times New Roman" panose="02020603050405020304" charset="0"/>
              <a:cs typeface="Times New Roman" panose="02020603050405020304" charset="0"/>
            </a:endParaRPr>
          </a:p>
          <a:p>
            <a:pPr indent="457200" algn="just" fontAlgn="auto">
              <a:lnSpc>
                <a:spcPts val="1980"/>
              </a:lnSpc>
              <a:spcAft>
                <a:spcPts val="0"/>
              </a:spcAft>
              <a:buNone/>
            </a:pPr>
            <a:r>
              <a:rPr lang="en-US" altLang="zh-CN" sz="2200">
                <a:latin typeface="Times New Roman" panose="02020603050405020304" charset="0"/>
                <a:cs typeface="Times New Roman" panose="02020603050405020304" charset="0"/>
              </a:rPr>
              <a:t>Therefore, cultivating and acknowledging this “quiet okayness” is a form of emotional resilience. It involves several practices: answering honestly when genuinely well, valuing the stable middle ground between crisis and excitement, allowing oneself to feel gratitude without guilt, and sharing one’s calm through attentive presence. In challenging times, such steadiness becomes a quiet strength. By openly acknowledging our own periods of stability, we help normalize a full range of human emotions and create space for others to accept their own state without judgment. Ultimately, this honest sharing of wellbeing, one conversation at a time, contributes to building a more emotionally resilient community.</a:t>
            </a:r>
            <a:endParaRPr lang="en-US" altLang="zh-CN" sz="2200">
              <a:latin typeface="Times New Roman" panose="02020603050405020304" charset="0"/>
              <a:cs typeface="Times New Roman" panose="02020603050405020304" charset="0"/>
            </a:endParaRPr>
          </a:p>
          <a:p>
            <a:pPr indent="457200" algn="just" fontAlgn="auto">
              <a:lnSpc>
                <a:spcPts val="1980"/>
              </a:lnSpc>
              <a:spcAft>
                <a:spcPts val="0"/>
              </a:spcAft>
              <a:buNone/>
            </a:pPr>
            <a:endParaRPr lang="en-US" altLang="zh-CN" sz="2200">
              <a:latin typeface="Times New Roman" panose="02020603050405020304" charset="0"/>
              <a:cs typeface="Times New Roman" panose="02020603050405020304" charset="0"/>
            </a:endParaRPr>
          </a:p>
        </p:txBody>
      </p:sp>
      <p:pic>
        <p:nvPicPr>
          <p:cNvPr id="5" name="图片 4" descr="b1"/>
          <p:cNvPicPr>
            <a:picLocks noChangeAspect="1"/>
          </p:cNvPicPr>
          <p:nvPr/>
        </p:nvPicPr>
        <p:blipFill>
          <a:blip r:embed="rId1"/>
          <a:stretch>
            <a:fillRect/>
          </a:stretch>
        </p:blipFill>
        <p:spPr>
          <a:xfrm>
            <a:off x="1632585" y="438150"/>
            <a:ext cx="6299200" cy="1096010"/>
          </a:xfrm>
          <a:prstGeom prst="rect">
            <a:avLst/>
          </a:prstGeom>
        </p:spPr>
      </p:pic>
      <p:pic>
        <p:nvPicPr>
          <p:cNvPr id="6" name="图片 5" descr="b2"/>
          <p:cNvPicPr>
            <a:picLocks noChangeAspect="1"/>
          </p:cNvPicPr>
          <p:nvPr/>
        </p:nvPicPr>
        <p:blipFill>
          <a:blip r:embed="rId2"/>
          <a:stretch>
            <a:fillRect/>
          </a:stretch>
        </p:blipFill>
        <p:spPr>
          <a:xfrm>
            <a:off x="3489325" y="1423035"/>
            <a:ext cx="6370320" cy="1465580"/>
          </a:xfrm>
          <a:prstGeom prst="rect">
            <a:avLst/>
          </a:prstGeom>
        </p:spPr>
      </p:pic>
      <p:pic>
        <p:nvPicPr>
          <p:cNvPr id="7" name="图片 6" descr="b3"/>
          <p:cNvPicPr>
            <a:picLocks noChangeAspect="1"/>
          </p:cNvPicPr>
          <p:nvPr/>
        </p:nvPicPr>
        <p:blipFill>
          <a:blip r:embed="rId3"/>
          <a:stretch>
            <a:fillRect/>
          </a:stretch>
        </p:blipFill>
        <p:spPr>
          <a:xfrm>
            <a:off x="167005" y="2795270"/>
            <a:ext cx="4965700" cy="1266825"/>
          </a:xfrm>
          <a:prstGeom prst="rect">
            <a:avLst/>
          </a:prstGeom>
        </p:spPr>
      </p:pic>
      <p:pic>
        <p:nvPicPr>
          <p:cNvPr id="8" name="图片 7" descr="b4"/>
          <p:cNvPicPr>
            <a:picLocks noChangeAspect="1"/>
          </p:cNvPicPr>
          <p:nvPr/>
        </p:nvPicPr>
        <p:blipFill>
          <a:blip r:embed="rId4"/>
          <a:stretch>
            <a:fillRect/>
          </a:stretch>
        </p:blipFill>
        <p:spPr>
          <a:xfrm>
            <a:off x="5821045" y="3113405"/>
            <a:ext cx="6370955" cy="1367790"/>
          </a:xfrm>
          <a:prstGeom prst="rect">
            <a:avLst/>
          </a:prstGeom>
        </p:spPr>
      </p:pic>
      <p:pic>
        <p:nvPicPr>
          <p:cNvPr id="10" name="图片 9" descr="b5"/>
          <p:cNvPicPr>
            <a:picLocks noChangeAspect="1"/>
          </p:cNvPicPr>
          <p:nvPr/>
        </p:nvPicPr>
        <p:blipFill>
          <a:blip r:embed="rId5"/>
          <a:stretch>
            <a:fillRect/>
          </a:stretch>
        </p:blipFill>
        <p:spPr>
          <a:xfrm>
            <a:off x="258445" y="4481195"/>
            <a:ext cx="5339080" cy="1554480"/>
          </a:xfrm>
          <a:prstGeom prst="rect">
            <a:avLst/>
          </a:prstGeom>
        </p:spPr>
      </p:pic>
      <p:pic>
        <p:nvPicPr>
          <p:cNvPr id="11" name="图片 10" descr="b6"/>
          <p:cNvPicPr>
            <a:picLocks noChangeAspect="1"/>
          </p:cNvPicPr>
          <p:nvPr/>
        </p:nvPicPr>
        <p:blipFill>
          <a:blip r:embed="rId6"/>
          <a:stretch>
            <a:fillRect/>
          </a:stretch>
        </p:blipFill>
        <p:spPr>
          <a:xfrm>
            <a:off x="5597525" y="4942205"/>
            <a:ext cx="6455410" cy="18040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80645"/>
            <a:ext cx="1185164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28. </a:t>
            </a:r>
            <a:r>
              <a:rPr lang="en-US" altLang="zh-CN" sz="3200" b="1" dirty="0">
                <a:solidFill>
                  <a:srgbClr val="FF0000"/>
                </a:solidFill>
                <a:latin typeface="Times New Roman" panose="02020603050405020304" charset="0"/>
                <a:cs typeface="Times New Roman" panose="02020603050405020304" charset="0"/>
              </a:rPr>
              <a:t>Why</a:t>
            </a:r>
            <a:r>
              <a:rPr lang="en-US" altLang="zh-CN" sz="3200" dirty="0">
                <a:latin typeface="Times New Roman" panose="02020603050405020304" charset="0"/>
                <a:cs typeface="Times New Roman" panose="02020603050405020304" charset="0"/>
              </a:rPr>
              <a:t> might people feel guilty saying “I’m doing well”?</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They feel they face a language crisis.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They fear their luck won’t last long.</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They think sharing feelings is impolite.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They worry it shows a lack of concern.</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6535" y="193167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4009390" y="133985"/>
            <a:ext cx="581342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圆角矩形 11"/>
          <p:cNvSpPr/>
          <p:nvPr/>
        </p:nvSpPr>
        <p:spPr>
          <a:xfrm>
            <a:off x="7313295" y="644525"/>
            <a:ext cx="4709160" cy="86042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人们在说</a:t>
            </a:r>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我过得挺好</a:t>
            </a:r>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时，为什么会感到内疚？</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4" name="圆角矩形 13"/>
          <p:cNvSpPr/>
          <p:nvPr/>
        </p:nvSpPr>
        <p:spPr>
          <a:xfrm>
            <a:off x="8184515" y="1931670"/>
            <a:ext cx="383794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缺乏关心</a:t>
            </a:r>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 /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漠不关心</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3" name="文本框 2"/>
          <p:cNvSpPr txBox="1"/>
          <p:nvPr/>
        </p:nvSpPr>
        <p:spPr>
          <a:xfrm>
            <a:off x="376555" y="2958465"/>
            <a:ext cx="11645900" cy="2861310"/>
          </a:xfrm>
          <a:prstGeom prst="rect">
            <a:avLst/>
          </a:prstGeom>
        </p:spPr>
        <p:txBody>
          <a:bodyPr wrap="square">
            <a:spAutoFit/>
          </a:bodyPr>
          <a:p>
            <a:pPr marL="0" indent="0" algn="l" defTabSz="266700" fontAlgn="ctr">
              <a:lnSpc>
                <a:spcPct val="150000"/>
              </a:lnSpc>
              <a:spcBef>
                <a:spcPct val="0"/>
              </a:spcBef>
              <a:spcAft>
                <a:spcPct val="0"/>
              </a:spcAft>
            </a:pP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细节理解题。根据第二段中</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“As a result, expressions of personal stability can </a:t>
            </a:r>
            <a:r>
              <a:rPr lang="en-US" altLang="zh-CN"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be misunderstood as indifference or privilege</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 making people </a:t>
            </a:r>
            <a:r>
              <a:rPr lang="en-US" altLang="zh-CN"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hesitate</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 to share their neutral or positive wellbeing.(</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因此，个人稳定的表达可能会被误解为冷漠或特权，使人们犹豫是否要分享他们的中性或积极的幸福感</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可知，人们担心说</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我很好</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会显示出缺乏关心。故选</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D</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cxnSp>
        <p:nvCxnSpPr>
          <p:cNvPr id="13" name="直接箭头连接符 12"/>
          <p:cNvCxnSpPr/>
          <p:nvPr/>
        </p:nvCxnSpPr>
        <p:spPr>
          <a:xfrm flipH="1" flipV="1">
            <a:off x="5721985" y="563245"/>
            <a:ext cx="3920490" cy="3090545"/>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cxnSp>
        <p:nvCxnSpPr>
          <p:cNvPr id="4" name="直接箭头连接符 3"/>
          <p:cNvCxnSpPr/>
          <p:nvPr/>
        </p:nvCxnSpPr>
        <p:spPr>
          <a:xfrm flipH="1" flipV="1">
            <a:off x="5147945" y="2516505"/>
            <a:ext cx="19685" cy="1117600"/>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sp>
        <p:nvSpPr>
          <p:cNvPr id="6" name="下弧形箭头 5"/>
          <p:cNvSpPr/>
          <p:nvPr/>
        </p:nvSpPr>
        <p:spPr>
          <a:xfrm>
            <a:off x="6014720" y="4145915"/>
            <a:ext cx="3335655" cy="1102360"/>
          </a:xfrm>
          <a:prstGeom prst="curvedUpArrow">
            <a:avLst/>
          </a:prstGeom>
          <a:solidFill>
            <a:schemeClr val="accent4">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ppt_x</p:attrName>
                                        </p:attrNameLst>
                                      </p:cBhvr>
                                      <p:tavLst>
                                        <p:tav tm="0">
                                          <p:val>
                                            <p:strVal val="#ppt_x-.2"/>
                                          </p:val>
                                        </p:tav>
                                        <p:tav tm="100000">
                                          <p:val>
                                            <p:strVal val="#ppt_x"/>
                                          </p:val>
                                        </p:tav>
                                      </p:tavLst>
                                    </p:anim>
                                    <p:anim calcmode="lin" valueType="num">
                                      <p:cBhvr>
                                        <p:cTn id="1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000" fill="hold"/>
                                        <p:tgtEl>
                                          <p:spTgt spid="14"/>
                                        </p:tgtEl>
                                        <p:attrNameLst>
                                          <p:attrName>ppt_x</p:attrName>
                                        </p:attrNameLst>
                                      </p:cBhvr>
                                      <p:tavLst>
                                        <p:tav tm="0">
                                          <p:val>
                                            <p:strVal val="#ppt_x-.2"/>
                                          </p:val>
                                        </p:tav>
                                        <p:tav tm="100000">
                                          <p:val>
                                            <p:strVal val="#ppt_x"/>
                                          </p:val>
                                        </p:tav>
                                      </p:tavLst>
                                    </p:anim>
                                    <p:anim calcmode="lin" valueType="num">
                                      <p:cBhvr>
                                        <p:cTn id="39"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p:tgtEl>
                                          <p:spTgt spid="19"/>
                                        </p:tgtEl>
                                        <p:attrNameLst>
                                          <p:attrName>ppt_y</p:attrName>
                                        </p:attrNameLst>
                                      </p:cBhvr>
                                      <p:tavLst>
                                        <p:tav tm="0">
                                          <p:val>
                                            <p:strVal val="#ppt_y+#ppt_h*1.125000"/>
                                          </p:val>
                                        </p:tav>
                                        <p:tav tm="100000">
                                          <p:val>
                                            <p:strVal val="#ppt_y"/>
                                          </p:val>
                                        </p:tav>
                                      </p:tavLst>
                                    </p:anim>
                                    <p:animEffect transition="in" filter="wipe(up)">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4" grpId="0" bldLvl="0" animBg="1"/>
      <p:bldP spid="14" grpId="1" animBg="1"/>
      <p:bldP spid="12" grpId="0" bldLvl="0" animBg="1"/>
      <p:bldP spid="12" grpId="1" animBg="1"/>
      <p:bldP spid="3" grpId="0"/>
      <p:bldP spid="3" grpId="1"/>
      <p:bldP spid="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493395"/>
            <a:ext cx="11851640" cy="2011680"/>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29. What does the underlined word “bulwark” in paragraph 3 mean?</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            A. Measurement.	        B. Barrier.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            C. Support.	                 D. Pressure.</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18590" y="148526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6014720" y="552450"/>
            <a:ext cx="178879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nvSpPr>
        <p:spPr>
          <a:xfrm>
            <a:off x="376555" y="2958465"/>
            <a:ext cx="11645900" cy="2861310"/>
          </a:xfrm>
          <a:prstGeom prst="rect">
            <a:avLst/>
          </a:prstGeom>
        </p:spPr>
        <p:txBody>
          <a:bodyPr wrap="square">
            <a:spAutoFit/>
          </a:bodyPr>
          <a:p>
            <a:pPr marL="0" indent="0" algn="l" defTabSz="266700" fontAlgn="ctr">
              <a:lnSpc>
                <a:spcPct val="150000"/>
              </a:lnSpc>
              <a:spcBef>
                <a:spcPct val="0"/>
              </a:spcBef>
              <a:spcAft>
                <a:spcPct val="0"/>
              </a:spcAft>
            </a:pP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词句猜测题。根据第三段中</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 “It acts as an emotional </a:t>
            </a:r>
            <a:r>
              <a:rPr lang="en-US" altLang="zh-CN"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bulwark</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 allowing individuals to </a:t>
            </a:r>
            <a:r>
              <a:rPr lang="en-US" altLang="zh-CN"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navigate the waves of collective stress without being overwhelmed</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它充当着一种情感</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bulwark</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，使人们能够在</a:t>
            </a:r>
            <a:r>
              <a:rPr lang="zh-CN" altLang="en-US"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集体压力的浪潮中应对自如而不被压垮</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可知，</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bulwark</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在这里表示能抵御压力的</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支撑，屏障，支持</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 Measurement.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测量；</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B. Barrier.</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屏障；</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C. Support.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支持；</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D. Pressure.</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压力。故选</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C</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cxnSp>
        <p:nvCxnSpPr>
          <p:cNvPr id="13" name="直接箭头连接符 12"/>
          <p:cNvCxnSpPr/>
          <p:nvPr/>
        </p:nvCxnSpPr>
        <p:spPr>
          <a:xfrm flipH="1" flipV="1">
            <a:off x="3389630" y="1745615"/>
            <a:ext cx="3122930" cy="1934210"/>
          </a:xfrm>
          <a:prstGeom prst="straightConnector1">
            <a:avLst/>
          </a:prstGeom>
          <a:ln w="38100">
            <a:gradFill>
              <a:gsLst>
                <a:gs pos="50000">
                  <a:schemeClr val="accent6"/>
                </a:gs>
                <a:gs pos="0">
                  <a:schemeClr val="accent6">
                    <a:lumMod val="25000"/>
                    <a:lumOff val="75000"/>
                  </a:schemeClr>
                </a:gs>
                <a:gs pos="100000">
                  <a:schemeClr val="accent6">
                    <a:lumMod val="85000"/>
                  </a:schemeClr>
                </a:gs>
              </a:gsLst>
              <a:lin ang="5400000" scaled="0"/>
              <a:tileRect r="-100000" b="-100000"/>
            </a:gradFill>
            <a:tailEnd type="arrow"/>
          </a:ln>
        </p:spPr>
        <p:style>
          <a:lnRef idx="2">
            <a:schemeClr val="accent1"/>
          </a:lnRef>
          <a:fillRef idx="0">
            <a:srgbClr val="FFFFFF"/>
          </a:fillRef>
          <a:effectRef idx="0">
            <a:srgbClr val="FFFFFF"/>
          </a:effectRef>
          <a:fontRef idx="minor">
            <a:schemeClr val="tx1"/>
          </a:fontRef>
        </p:style>
      </p:cxnSp>
      <p:sp>
        <p:nvSpPr>
          <p:cNvPr id="6" name="下弧形箭头 5"/>
          <p:cNvSpPr/>
          <p:nvPr/>
        </p:nvSpPr>
        <p:spPr>
          <a:xfrm>
            <a:off x="8098790" y="3498850"/>
            <a:ext cx="1720215" cy="657860"/>
          </a:xfrm>
          <a:prstGeom prst="curvedUpArrow">
            <a:avLst/>
          </a:prstGeom>
          <a:solidFill>
            <a:schemeClr val="accent4">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ppt_y</p:attrName>
                                        </p:attrNameLst>
                                      </p:cBhvr>
                                      <p:tavLst>
                                        <p:tav tm="0">
                                          <p:val>
                                            <p:strVal val="#ppt_y+#ppt_h*1.125000"/>
                                          </p:val>
                                        </p:tav>
                                        <p:tav tm="100000">
                                          <p:val>
                                            <p:strVal val="#ppt_y"/>
                                          </p:val>
                                        </p:tav>
                                      </p:tavLst>
                                    </p:anim>
                                    <p:animEffect transition="in" filter="wipe(up)">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3" grpId="0"/>
      <p:bldP spid="3" grpId="1"/>
      <p:bldP spid="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90830"/>
            <a:ext cx="11851640" cy="2416810"/>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30. Which of the following actions best illustrates “quiet okayness”?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Sharing only anxieties to seek support.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Encouraging others to feel constantly happy.</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Telling a friend you’re well when you </a:t>
            </a:r>
            <a:r>
              <a:rPr lang="en-US" altLang="zh-CN" sz="3200" b="1" dirty="0">
                <a:ln w="15875"/>
                <a:gradFill>
                  <a:gsLst>
                    <a:gs pos="0">
                      <a:schemeClr val="accent1">
                        <a:hueMod val="80000"/>
                      </a:schemeClr>
                    </a:gs>
                    <a:gs pos="100000">
                      <a:schemeClr val="accent1">
                        <a:alpha val="100000"/>
                      </a:schemeClr>
                    </a:gs>
                  </a:gsLst>
                  <a:lin ang="2700000" scaled="0"/>
                </a:gradFill>
                <a:effectLst/>
                <a:latin typeface="Times New Roman" panose="02020603050405020304" charset="0"/>
                <a:cs typeface="Times New Roman" panose="02020603050405020304" charset="0"/>
              </a:rPr>
              <a:t>truly</a:t>
            </a:r>
            <a:r>
              <a:rPr lang="en-US" altLang="zh-CN" sz="3200" dirty="0">
                <a:latin typeface="Times New Roman" panose="02020603050405020304" charset="0"/>
                <a:cs typeface="Times New Roman" panose="02020603050405020304" charset="0"/>
              </a:rPr>
              <a:t> are.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Saying “I’m fine” quickly even if feeling stressed.</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9395" y="175387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5995670" y="336550"/>
            <a:ext cx="525780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nvSpPr>
        <p:spPr>
          <a:xfrm>
            <a:off x="376555" y="2829560"/>
            <a:ext cx="11645900" cy="4038600"/>
          </a:xfrm>
          <a:prstGeom prst="rect">
            <a:avLst/>
          </a:prstGeom>
        </p:spPr>
        <p:txBody>
          <a:bodyPr wrap="square">
            <a:spAutoFit/>
          </a:bodyPr>
          <a:p>
            <a:pPr marL="0" indent="0" algn="l" defTabSz="266700" fontAlgn="ctr">
              <a:lnSpc>
                <a:spcPct val="150000"/>
              </a:lnSpc>
              <a:spcBef>
                <a:spcPct val="0"/>
              </a:spcBef>
              <a:spcAft>
                <a:spcPct val="0"/>
              </a:spcAft>
            </a:pP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推理判断题。根据最后一段中</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“Therefore, cultivating and acknowledging this “</a:t>
            </a:r>
            <a:r>
              <a:rPr lang="en-US" altLang="zh-CN" sz="21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quiet okayness</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 is a form of emotional resilience. It </a:t>
            </a:r>
            <a:r>
              <a:rPr lang="en-US" altLang="zh-CN" sz="21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involves several practices: answering honestly when </a:t>
            </a:r>
            <a:r>
              <a:rPr lang="en-US" altLang="zh-CN" sz="2400" b="1">
                <a:ln w="15875"/>
                <a:gradFill>
                  <a:gsLst>
                    <a:gs pos="0">
                      <a:schemeClr val="accent1">
                        <a:hueMod val="80000"/>
                      </a:schemeClr>
                    </a:gs>
                    <a:gs pos="100000">
                      <a:schemeClr val="accent1">
                        <a:alpha val="100000"/>
                      </a:schemeClr>
                    </a:gs>
                  </a:gsLst>
                  <a:lin ang="2700000" scaled="0"/>
                </a:gradFill>
                <a:effectLst/>
                <a:latin typeface="Arial" panose="020B0604020202020204" pitchFamily="34" charset="0"/>
                <a:ea typeface="宋体" panose="02010600030101010101" pitchFamily="2" charset="-122"/>
                <a:cs typeface="Arial" panose="020B0604020202020204" pitchFamily="34" charset="0"/>
              </a:rPr>
              <a:t>genuinely</a:t>
            </a:r>
            <a:r>
              <a:rPr lang="en-US" altLang="zh-CN"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 </a:t>
            </a:r>
            <a:r>
              <a:rPr lang="en-US" altLang="zh-CN" sz="21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well</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 valuing the stable middle ground between crisis and excitement, allowing oneself to feel gratitude without guilt, and sharing one’s calm through attentive presence.(</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因此，培养并承认这种</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 “quietly okayness</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（平静的安好）</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 </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是一种情绪复原力。它包括这些做法：状态真的好时诚实回答、重视危机与亢奋之间稳定的中间地带、允许自己不带愧疚地心怀感恩，以及通过专注的陪伴把平静传递给他人</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可知，当你真正感觉良好时告诉朋友你很好，这样做最能说明</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平静的安好</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。故选</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C</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cxnSp>
        <p:nvCxnSpPr>
          <p:cNvPr id="13" name="直接箭头连接符 12"/>
          <p:cNvCxnSpPr/>
          <p:nvPr/>
        </p:nvCxnSpPr>
        <p:spPr>
          <a:xfrm flipH="1" flipV="1">
            <a:off x="2089150" y="2198370"/>
            <a:ext cx="817245" cy="1711960"/>
          </a:xfrm>
          <a:prstGeom prst="straightConnector1">
            <a:avLst/>
          </a:prstGeom>
          <a:ln w="38100">
            <a:gradFill>
              <a:gsLst>
                <a:gs pos="50000">
                  <a:schemeClr val="accent6"/>
                </a:gs>
                <a:gs pos="0">
                  <a:schemeClr val="accent6">
                    <a:lumMod val="25000"/>
                    <a:lumOff val="75000"/>
                  </a:schemeClr>
                </a:gs>
                <a:gs pos="100000">
                  <a:schemeClr val="accent6">
                    <a:lumMod val="85000"/>
                  </a:schemeClr>
                </a:gs>
              </a:gsLst>
              <a:lin ang="5400000" scaled="0"/>
              <a:tileRect r="-100000" b="-100000"/>
            </a:gradFill>
            <a:tailEnd type="arrow"/>
          </a:ln>
        </p:spPr>
        <p:style>
          <a:lnRef idx="2">
            <a:schemeClr val="accent1"/>
          </a:lnRef>
          <a:fillRef idx="0">
            <a:srgbClr val="FFFFFF"/>
          </a:fillRef>
          <a:effectRef idx="0">
            <a:srgbClr val="FFFFFF"/>
          </a:effectRef>
          <a:fontRef idx="minor">
            <a:schemeClr val="tx1"/>
          </a:fontRef>
        </p:style>
      </p:cxnSp>
      <p:sp>
        <p:nvSpPr>
          <p:cNvPr id="20" name="矩形 19"/>
          <p:cNvSpPr/>
          <p:nvPr/>
        </p:nvSpPr>
        <p:spPr>
          <a:xfrm>
            <a:off x="8703310" y="1296670"/>
            <a:ext cx="2550160" cy="78295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defTabSz="1087755">
              <a:buClrTx/>
              <a:buSzTx/>
              <a:buFontTx/>
            </a:pPr>
            <a:r>
              <a:rPr lang="zh-CN" altLang="en-US" sz="2600" b="1" dirty="0">
                <a:solidFill>
                  <a:srgbClr val="7030A0"/>
                </a:solidFill>
                <a:latin typeface="Times New Roman" panose="02020603050405020304" charset="0"/>
                <a:cs typeface="Times New Roman" panose="02020603050405020304" charset="0"/>
                <a:sym typeface="+mn-ea"/>
              </a:rPr>
              <a:t>同义词：</a:t>
            </a:r>
            <a:endParaRPr lang="zh-CN" altLang="en-US" sz="2600" b="1" dirty="0">
              <a:solidFill>
                <a:srgbClr val="7030A0"/>
              </a:solidFill>
              <a:latin typeface="Times New Roman" panose="02020603050405020304" charset="0"/>
              <a:cs typeface="Times New Roman" panose="02020603050405020304" charset="0"/>
              <a:sym typeface="+mn-ea"/>
            </a:endParaRPr>
          </a:p>
          <a:p>
            <a:pPr lvl="0" algn="l" defTabSz="1087755">
              <a:buClrTx/>
              <a:buSzTx/>
              <a:buFontTx/>
            </a:pPr>
            <a:r>
              <a:rPr lang="en-US" altLang="zh-CN" sz="2600" b="1" dirty="0">
                <a:solidFill>
                  <a:srgbClr val="7030A0"/>
                </a:solidFill>
                <a:latin typeface="Times New Roman" panose="02020603050405020304" charset="0"/>
                <a:cs typeface="Times New Roman" panose="02020603050405020304" charset="0"/>
                <a:sym typeface="+mn-ea"/>
              </a:rPr>
              <a:t>genuinely=truly</a:t>
            </a:r>
            <a:endParaRPr lang="zh-CN" altLang="en-US" sz="2600" b="1" dirty="0">
              <a:solidFill>
                <a:srgbClr val="7030A0"/>
              </a:solidFill>
              <a:latin typeface="Times New Roman" panose="02020603050405020304" charset="0"/>
              <a:cs typeface="Times New Roman" panose="02020603050405020304" charset="0"/>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up)">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3" grpId="0"/>
      <p:bldP spid="3" grpId="1"/>
      <p:bldP spid="20" grpId="0" bldLvl="0" animBg="1"/>
      <p:bldP spid="20"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90830"/>
            <a:ext cx="11851640" cy="2416810"/>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31. What can be a suitable title for the text?</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The Quiet Strength of Feeling Okay	 </a:t>
            </a:r>
            <a:r>
              <a:rPr lang="en-US" altLang="zh-CN" sz="2000" dirty="0">
                <a:highlight>
                  <a:srgbClr val="FFFF00"/>
                </a:highlight>
                <a:latin typeface="Times New Roman" panose="02020603050405020304" charset="0"/>
                <a:cs typeface="Times New Roman" panose="02020603050405020304" charset="0"/>
              </a:rPr>
              <a:t>“</a:t>
            </a:r>
            <a:r>
              <a:rPr lang="zh-CN" altLang="en-US" sz="2000" dirty="0">
                <a:highlight>
                  <a:srgbClr val="FFFF00"/>
                </a:highlight>
                <a:latin typeface="Times New Roman" panose="02020603050405020304" charset="0"/>
                <a:cs typeface="Times New Roman" panose="02020603050405020304" charset="0"/>
              </a:rPr>
              <a:t>感觉良好</a:t>
            </a:r>
            <a:r>
              <a:rPr lang="en-US" altLang="zh-CN" sz="2000" dirty="0">
                <a:highlight>
                  <a:srgbClr val="FFFF00"/>
                </a:highlight>
                <a:latin typeface="Times New Roman" panose="02020603050405020304" charset="0"/>
                <a:cs typeface="Times New Roman" panose="02020603050405020304" charset="0"/>
              </a:rPr>
              <a:t>”</a:t>
            </a:r>
            <a:r>
              <a:rPr lang="zh-CN" altLang="en-US" sz="2000" dirty="0">
                <a:highlight>
                  <a:srgbClr val="FFFF00"/>
                </a:highlight>
                <a:latin typeface="Times New Roman" panose="02020603050405020304" charset="0"/>
                <a:cs typeface="Times New Roman" panose="02020603050405020304" charset="0"/>
              </a:rPr>
              <a:t>的静默力量</a:t>
            </a:r>
            <a:r>
              <a:rPr lang="en-US" altLang="zh-CN" sz="2000" dirty="0">
                <a:highlight>
                  <a:srgbClr val="FFFF00"/>
                </a:highlight>
                <a:latin typeface="Times New Roman" panose="02020603050405020304" charset="0"/>
                <a:cs typeface="Times New Roman" panose="02020603050405020304" charset="0"/>
              </a:rPr>
              <a:t> / </a:t>
            </a:r>
            <a:r>
              <a:rPr lang="zh-CN" altLang="en-US" sz="2000" dirty="0">
                <a:highlight>
                  <a:srgbClr val="FFFF00"/>
                </a:highlight>
                <a:latin typeface="Times New Roman" panose="02020603050405020304" charset="0"/>
                <a:cs typeface="Times New Roman" panose="02020603050405020304" charset="0"/>
              </a:rPr>
              <a:t>平静自洽的力量</a:t>
            </a:r>
            <a:endParaRPr lang="zh-CN" altLang="en-US" sz="2500" dirty="0">
              <a:highlight>
                <a:srgbClr val="FFFF00"/>
              </a:highlight>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Why We Should Only Share Our Struggles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How Positive Psychology Builds Happiness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The Problem of Upward Emotional Comparison</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9395" y="82613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3232150" y="336550"/>
            <a:ext cx="209994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nvSpPr>
        <p:spPr>
          <a:xfrm>
            <a:off x="376555" y="2829560"/>
            <a:ext cx="11645900" cy="3484245"/>
          </a:xfrm>
          <a:prstGeom prst="rect">
            <a:avLst/>
          </a:prstGeom>
        </p:spPr>
        <p:txBody>
          <a:bodyPr wrap="square">
            <a:spAutoFit/>
          </a:bodyPr>
          <a:p>
            <a:pPr marL="0" indent="0" algn="l" defTabSz="266700" fontAlgn="ctr">
              <a:lnSpc>
                <a:spcPct val="150000"/>
              </a:lnSpc>
              <a:spcBef>
                <a:spcPct val="0"/>
              </a:spcBef>
              <a:spcAft>
                <a:spcPct val="0"/>
              </a:spcAft>
            </a:pP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主旨大意题。通读全文，尤其是根据最后一段</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“Therefore, cultivating and acknowledging this “quiet okayness” is a form of emotional resilience. ……. In challenging times, </a:t>
            </a:r>
            <a:r>
              <a:rPr lang="en-US" altLang="zh-CN" sz="21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such steadiness becomes a quiet strength</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 </a:t>
            </a:r>
            <a:r>
              <a:rPr lang="en-US" altLang="zh-CN" sz="21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By openly acknowledging our own periods of stability, we help normalize a full range of human emotions and create space for others to accept their own state without judgment.</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（平静的安好）</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 </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是一种情绪复原力。</a:t>
            </a:r>
            <a:r>
              <a:rPr lang="en-US" altLang="zh-CN" sz="21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在充满挑战的时期，</a:t>
            </a:r>
            <a:r>
              <a:rPr lang="zh-CN" altLang="en-US" sz="2100" b="1">
                <a:solidFill>
                  <a:srgbClr val="FF0000"/>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这种稳定是一种无声的力量</a:t>
            </a:r>
            <a:r>
              <a:rPr lang="zh-CN" altLang="en-US" sz="21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100" b="1">
                <a:solidFill>
                  <a:srgbClr val="FF0000"/>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坦然承认自己的安稳时刻，能让人类全部情绪变得正常化，并为他人创造不带评判地接纳自身状态的空间。</a:t>
            </a:r>
            <a:endParaRPr lang="zh-CN" altLang="en-US" sz="2100" b="1">
              <a:solidFill>
                <a:srgbClr val="FF0000"/>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endParaRPr>
          </a:p>
        </p:txBody>
      </p:sp>
      <p:cxnSp>
        <p:nvCxnSpPr>
          <p:cNvPr id="13" name="直接箭头连接符 12"/>
          <p:cNvCxnSpPr/>
          <p:nvPr/>
        </p:nvCxnSpPr>
        <p:spPr>
          <a:xfrm flipH="1" flipV="1">
            <a:off x="1409700" y="6909435"/>
            <a:ext cx="817245" cy="1711960"/>
          </a:xfrm>
          <a:prstGeom prst="straightConnector1">
            <a:avLst/>
          </a:prstGeom>
          <a:ln w="38100">
            <a:gradFill>
              <a:gsLst>
                <a:gs pos="50000">
                  <a:schemeClr val="accent6"/>
                </a:gs>
                <a:gs pos="0">
                  <a:schemeClr val="accent6">
                    <a:lumMod val="25000"/>
                    <a:lumOff val="75000"/>
                  </a:schemeClr>
                </a:gs>
                <a:gs pos="100000">
                  <a:schemeClr val="accent6">
                    <a:lumMod val="85000"/>
                  </a:schemeClr>
                </a:gs>
              </a:gsLst>
              <a:lin ang="5400000" scaled="0"/>
              <a:tileRect r="-100000" b="-100000"/>
            </a:gradFill>
            <a:tailEnd type="arrow"/>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up)">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86995"/>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C - 重点词汇与短语</a:t>
            </a:r>
            <a:endParaRPr lang="en-US" sz="1100"/>
          </a:p>
        </p:txBody>
      </p:sp>
      <p:sp>
        <p:nvSpPr>
          <p:cNvPr id="3" name="AutoShape 3"/>
          <p:cNvSpPr/>
          <p:nvPr/>
        </p:nvSpPr>
        <p:spPr>
          <a:xfrm>
            <a:off x="762000" y="851535"/>
            <a:ext cx="5080000" cy="5696585"/>
          </a:xfrm>
          <a:prstGeom prst="roundRect">
            <a:avLst>
              <a:gd name="adj" fmla="val 2941"/>
            </a:avLst>
          </a:prstGeom>
          <a:solidFill>
            <a:srgbClr val="00529B">
              <a:alpha val="5000"/>
            </a:srgbClr>
          </a:solidFill>
          <a:ln w="12700" cap="flat" cmpd="sng">
            <a:solidFill>
              <a:srgbClr val="00529B">
                <a:alpha val="20000"/>
              </a:srgbClr>
            </a:solidFill>
            <a:prstDash val="solid"/>
            <a:round/>
          </a:ln>
        </p:spPr>
        <p:txBody>
          <a:bodyPr vert="horz" wrap="square" lIns="63500" tIns="63500" rIns="63500" bIns="63500" rtlCol="0" anchor="ctr"/>
          <a:lstStyle/>
          <a:p>
            <a:pPr algn="ctr">
              <a:defRPr/>
            </a:pPr>
          </a:p>
        </p:txBody>
      </p:sp>
      <p:sp>
        <p:nvSpPr>
          <p:cNvPr id="4" name="AutoShape 4"/>
          <p:cNvSpPr/>
          <p:nvPr/>
        </p:nvSpPr>
        <p:spPr>
          <a:xfrm>
            <a:off x="1016000" y="958850"/>
            <a:ext cx="4572000" cy="543623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mental health</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心理健康</a:t>
            </a:r>
            <a:endParaRPr lang="en-US" sz="1100"/>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upward emotional comparison</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向上的情感比较</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interconnected society</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相互联系的社会</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visible suffering</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可见的痛苦</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personal stability</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个人稳定</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indifference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冷漠</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privilege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特权</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neutral</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中性的</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authentic</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真实的，可信的</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contentment</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满足，满意</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critical social function</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重要的社会功能</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broaden our perspective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拓宽我们的视野</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enhance problem-solving abilities</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增强解决问题的能力</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psychological resources</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心理资源</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5" name="AutoShape 5"/>
          <p:cNvSpPr/>
          <p:nvPr/>
        </p:nvSpPr>
        <p:spPr>
          <a:xfrm>
            <a:off x="6350000" y="851535"/>
            <a:ext cx="5080000" cy="5697220"/>
          </a:xfrm>
          <a:prstGeom prst="roundRect">
            <a:avLst>
              <a:gd name="adj" fmla="val 2941"/>
            </a:avLst>
          </a:prstGeom>
          <a:solidFill>
            <a:srgbClr val="00529B">
              <a:alpha val="5000"/>
            </a:srgbClr>
          </a:solidFill>
          <a:ln w="12700" cap="flat" cmpd="sng">
            <a:solidFill>
              <a:srgbClr val="00529B">
                <a:alpha val="20000"/>
              </a:srgbClr>
            </a:solidFill>
            <a:prstDash val="solid"/>
            <a:round/>
          </a:ln>
        </p:spPr>
        <p:txBody>
          <a:bodyPr vert="horz" wrap="square" lIns="63500" tIns="63500" rIns="63500" bIns="63500" rtlCol="0" anchor="ctr"/>
          <a:lstStyle/>
          <a:p>
            <a:pPr algn="ctr">
              <a:defRPr/>
            </a:pPr>
          </a:p>
        </p:txBody>
      </p:sp>
      <p:sp>
        <p:nvSpPr>
          <p:cNvPr id="6" name="AutoShape 6"/>
          <p:cNvSpPr/>
          <p:nvPr/>
        </p:nvSpPr>
        <p:spPr>
          <a:xfrm>
            <a:off x="6604000" y="1210310"/>
            <a:ext cx="4572000" cy="497903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empathy</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同理心</a:t>
            </a:r>
            <a:endParaRPr lang="en-US" sz="1100"/>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compassion</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同情心</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bulwark</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壁垒，屏障，支持</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navigate the waves of</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应对……的浪潮</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collective stress</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集体压力</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overwhelmed</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被压垮的</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cultivate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培养，培育</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acknowledge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承认，认可</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emotional resilience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情感韧性</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genuinely</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(adv.) 真诚地，真正地</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gratitude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感激</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attentive presence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专注的陪伴</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normalize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使正常化</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judgment</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评判</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58750"/>
            <a:ext cx="114046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C - 长难句分析</a:t>
            </a:r>
            <a:endParaRPr lang="en-US" sz="3200" b="1">
              <a:solidFill>
                <a:srgbClr val="00529B"/>
              </a:solidFill>
              <a:latin typeface="Noto Sans SC" panose="020B0200000000000000" charset="-122"/>
              <a:ea typeface="Noto Sans SC" panose="020B0200000000000000" charset="-122"/>
              <a:cs typeface="Noto Sans SC" panose="020B0200000000000000" charset="-122"/>
            </a:endParaRPr>
          </a:p>
        </p:txBody>
      </p:sp>
      <p:cxnSp>
        <p:nvCxnSpPr>
          <p:cNvPr id="3" name="Connector 3"/>
          <p:cNvCxnSpPr/>
          <p:nvPr/>
        </p:nvCxnSpPr>
        <p:spPr>
          <a:xfrm rot="-4092">
            <a:off x="762004" y="927100"/>
            <a:ext cx="10668000" cy="12700"/>
          </a:xfrm>
          <a:prstGeom prst="line">
            <a:avLst/>
          </a:prstGeom>
          <a:solidFill>
            <a:srgbClr val="DEE0E3">
              <a:alpha val="100000"/>
            </a:srgbClr>
          </a:solidFill>
          <a:ln w="25400" cap="flat" cmpd="sng">
            <a:solidFill>
              <a:srgbClr val="00529B">
                <a:alpha val="100000"/>
              </a:srgbClr>
            </a:solidFill>
            <a:prstDash val="solid"/>
            <a:round/>
            <a:headEnd type="none" w="lg" len="lg"/>
            <a:tailEnd type="none" w="lg" len="lg"/>
          </a:ln>
        </p:spPr>
      </p:cxnSp>
      <p:sp>
        <p:nvSpPr>
          <p:cNvPr id="4" name="AutoShape 4"/>
          <p:cNvSpPr/>
          <p:nvPr/>
        </p:nvSpPr>
        <p:spPr>
          <a:xfrm>
            <a:off x="762000" y="1166495"/>
            <a:ext cx="10668000" cy="1270000"/>
          </a:xfrm>
          <a:prstGeom prst="roundRect">
            <a:avLst>
              <a:gd name="adj" fmla="val 10000"/>
            </a:avLst>
          </a:prstGeom>
          <a:solidFill>
            <a:srgbClr val="00529B">
              <a:alpha val="5000"/>
            </a:srgbClr>
          </a:solidFill>
          <a:ln w="12700" cap="flat" cmpd="sng">
            <a:solidFill>
              <a:srgbClr val="00529B">
                <a:alpha val="2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6000" y="1454150"/>
            <a:ext cx="508000" cy="508000"/>
          </a:xfrm>
          <a:prstGeom prst="rect">
            <a:avLst/>
          </a:prstGeom>
        </p:spPr>
      </p:pic>
      <p:sp>
        <p:nvSpPr>
          <p:cNvPr id="6" name="AutoShape 6"/>
          <p:cNvSpPr/>
          <p:nvPr/>
        </p:nvSpPr>
        <p:spPr>
          <a:xfrm>
            <a:off x="1651000" y="1335405"/>
            <a:ext cx="9525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a:t>
            </a:r>
            <a:r>
              <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This inner steadiness, far from being selfish, actually increases our capacity for empathy and compassion.</a:t>
            </a:r>
            <a:endParaRPr lang="en-US" sz="2400" b="1">
              <a:solidFill>
                <a:srgbClr val="00529B"/>
              </a:solidFill>
              <a:latin typeface="Noto Sans SC" panose="020B0200000000000000" charset="-122"/>
              <a:ea typeface="Noto Sans SC" panose="020B0200000000000000" charset="-122"/>
              <a:cs typeface="Noto Sans SC" panose="020B0200000000000000" charset="-122"/>
            </a:endParaRPr>
          </a:p>
        </p:txBody>
      </p:sp>
      <p:sp>
        <p:nvSpPr>
          <p:cNvPr id="7" name="AutoShape 7"/>
          <p:cNvSpPr/>
          <p:nvPr/>
        </p:nvSpPr>
        <p:spPr>
          <a:xfrm>
            <a:off x="762000" y="2600960"/>
            <a:ext cx="10668000" cy="2225040"/>
          </a:xfrm>
          <a:prstGeom prst="roundRect">
            <a:avLst>
              <a:gd name="adj" fmla="val 9090"/>
            </a:avLst>
          </a:prstGeom>
          <a:solidFill>
            <a:srgbClr val="00529B">
              <a:alpha val="5000"/>
            </a:srgbClr>
          </a:solidFill>
          <a:ln w="12700" cap="flat" cmpd="sng">
            <a:solidFill>
              <a:srgbClr val="00529B">
                <a:alpha val="2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2905125"/>
            <a:ext cx="508000" cy="508000"/>
          </a:xfrm>
          <a:prstGeom prst="rect">
            <a:avLst/>
          </a:prstGeom>
        </p:spPr>
      </p:pic>
      <p:sp>
        <p:nvSpPr>
          <p:cNvPr id="9" name="AutoShape 9"/>
          <p:cNvSpPr/>
          <p:nvPr/>
        </p:nvSpPr>
        <p:spPr>
          <a:xfrm>
            <a:off x="1651000" y="2682240"/>
            <a:ext cx="9525000" cy="201676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a:t>
            </a:r>
            <a:endParaRPr lang="en-US" sz="1800">
              <a:solidFill>
                <a:srgbClr val="808080"/>
              </a:solidFill>
              <a:latin typeface="Noto Sans SC" panose="020B0200000000000000" charset="-122"/>
              <a:ea typeface="Noto Sans SC" panose="020B0200000000000000" charset="-122"/>
              <a:cs typeface="Noto Sans SC" panose="020B0200000000000000" charset="-122"/>
            </a:endParaRPr>
          </a:p>
          <a:p>
            <a:pPr indent="0" algn="l">
              <a:lnSpc>
                <a:spcPct val="125000"/>
              </a:lnSpc>
            </a:pPr>
            <a:r>
              <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主句：This inner steadiness actually increases our capacity for empathy and compassion.</a:t>
            </a:r>
            <a:endPar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pPr>
            <a:r>
              <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插入语：far from being selfish（插入语，补充说明主句主语）</a:t>
            </a:r>
            <a:endPar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762000" y="5080000"/>
            <a:ext cx="10668000" cy="1270000"/>
          </a:xfrm>
          <a:prstGeom prst="roundRect">
            <a:avLst>
              <a:gd name="adj" fmla="val 10000"/>
            </a:avLst>
          </a:prstGeom>
          <a:solidFill>
            <a:srgbClr val="00529B">
              <a:alpha val="5000"/>
            </a:srgbClr>
          </a:solidFill>
          <a:ln w="12700" cap="flat" cmpd="sng">
            <a:solidFill>
              <a:srgbClr val="00529B">
                <a:alpha val="2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0" y="5397500"/>
            <a:ext cx="508000" cy="508000"/>
          </a:xfrm>
          <a:prstGeom prst="rect">
            <a:avLst/>
          </a:prstGeom>
        </p:spPr>
      </p:pic>
      <p:sp>
        <p:nvSpPr>
          <p:cNvPr id="12" name="AutoShape 12"/>
          <p:cNvSpPr/>
          <p:nvPr/>
        </p:nvSpPr>
        <p:spPr>
          <a:xfrm>
            <a:off x="1651000" y="5207000"/>
            <a:ext cx="9525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a:t>
            </a:r>
            <a:endParaRPr lang="en-US" sz="200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25000"/>
              </a:lnSpc>
              <a:defRPr/>
            </a:pPr>
            <a:r>
              <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这种内心的平静，绝非自私，实际上反而增强了我们的同理心和同情心。</a:t>
            </a:r>
            <a:endParaRPr lang="en-US" sz="2400" b="1">
              <a:solidFill>
                <a:srgbClr val="00529B"/>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5931535" y="766445"/>
            <a:ext cx="5737225" cy="4339590"/>
          </a:xfrm>
          <a:prstGeom prst="rect">
            <a:avLst/>
          </a:prstGeom>
          <a:noFill/>
        </p:spPr>
        <p:txBody>
          <a:bodyPr wrap="square" rtlCol="0">
            <a:noAutofit/>
          </a:bodyPr>
          <a:lstStyle/>
          <a:p>
            <a:pPr>
              <a:lnSpc>
                <a:spcPct val="130000"/>
              </a:lnSpc>
              <a:spcBef>
                <a:spcPts val="0"/>
              </a:spcBef>
              <a:spcAft>
                <a:spcPts val="0"/>
              </a:spcAft>
            </a:pPr>
            <a:r>
              <a:rPr lang="en-US" altLang="zh-CN" sz="4400" b="1" dirty="0">
                <a:solidFill>
                  <a:srgbClr val="002060"/>
                </a:solidFill>
                <a:latin typeface="Times New Roman Regular" panose="02020603050405020304" charset="0"/>
                <a:ea typeface="隶书" panose="02010509060101010101" pitchFamily="49" charset="-122"/>
                <a:cs typeface="Times New Roman Regular" panose="02020603050405020304" charset="0"/>
                <a:sym typeface="+mn-ea"/>
              </a:rPr>
              <a:t>Passage D</a:t>
            </a:r>
            <a:endParaRPr lang="en-US" sz="4400" b="1" dirty="0">
              <a:solidFill>
                <a:srgbClr val="002060"/>
              </a:solidFill>
              <a:latin typeface="Times New Roman Regular" panose="02020603050405020304" charset="0"/>
              <a:ea typeface="隶书" panose="02010509060101010101" pitchFamily="49"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语篇类型：说明文</a:t>
            </a:r>
            <a:endPar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主题语境：人与社会</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   </a:t>
            </a:r>
            <a:endPar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nSpc>
                <a:spcPct val="130000"/>
              </a:lnSpc>
              <a:spcBef>
                <a:spcPts val="0"/>
              </a:spcBef>
              <a:spcAft>
                <a:spcPts val="0"/>
              </a:spcAft>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内容：研究发现患者认为</a:t>
            </a:r>
            <a:r>
              <a:rPr lang="en-US" altLang="zh-CN"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 AI </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医疗回复比医生更有同理心，并给出相关数据。但未证实其能提升疗效，且研究未考虑社会文化差异，态度客观。。</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p:txBody>
      </p:sp>
      <p:pic>
        <p:nvPicPr>
          <p:cNvPr id="2" name="图片 1" descr="四大国际美食节介绍 (6)"/>
          <p:cNvPicPr>
            <a:picLocks noChangeAspect="1"/>
          </p:cNvPicPr>
          <p:nvPr/>
        </p:nvPicPr>
        <p:blipFill>
          <a:blip r:embed="rId1"/>
          <a:srcRect b="5093"/>
          <a:stretch>
            <a:fillRect/>
          </a:stretch>
        </p:blipFill>
        <p:spPr>
          <a:xfrm>
            <a:off x="419735" y="98425"/>
            <a:ext cx="5143500" cy="6508750"/>
          </a:xfrm>
          <a:prstGeom prst="rect">
            <a:avLst/>
          </a:prstGeom>
        </p:spPr>
      </p:pic>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63a27f1-a154-4f20-9f6b-1265dd85df51"/>
          <p:cNvPicPr>
            <a:picLocks noChangeAspect="1"/>
          </p:cNvPicPr>
          <p:nvPr/>
        </p:nvPicPr>
        <p:blipFill>
          <a:blip r:embed="rId1"/>
          <a:stretch>
            <a:fillRect/>
          </a:stretch>
        </p:blipFill>
        <p:spPr>
          <a:xfrm>
            <a:off x="0" y="71755"/>
            <a:ext cx="12192000" cy="671449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20015" y="48260"/>
            <a:ext cx="11680825" cy="10539730"/>
          </a:xfrm>
          <a:prstGeom prst="rect">
            <a:avLst/>
          </a:prstGeom>
        </p:spPr>
        <p:txBody>
          <a:bodyPr>
            <a:noAutofit/>
          </a:bodyPr>
          <a:p>
            <a:pPr marL="0" indent="266700" algn="ctr" defTabSz="266700" fontAlgn="ctr">
              <a:lnSpc>
                <a:spcPct val="95000"/>
              </a:lnSpc>
              <a:spcBef>
                <a:spcPts val="0"/>
              </a:spcBef>
              <a:spcAft>
                <a:spcPts val="0"/>
              </a:spcAft>
            </a:pPr>
            <a:r>
              <a:rPr lang="en-US" altLang="zh-CN" sz="2000">
                <a:solidFill>
                  <a:srgbClr val="000000"/>
                </a:solidFill>
                <a:latin typeface="Times New Roman" panose="02020603050405020304"/>
                <a:ea typeface="Times New Roman" panose="02020603050405020304"/>
              </a:rPr>
              <a:t>D</a:t>
            </a:r>
            <a:endParaRPr lang="en-US" altLang="zh-CN" sz="2000">
              <a:solidFill>
                <a:srgbClr val="000000"/>
              </a:solidFill>
              <a:latin typeface="Times New Roman" panose="02020603050405020304"/>
              <a:ea typeface="Times New Roman" panose="02020603050405020304"/>
            </a:endParaRPr>
          </a:p>
          <a:p>
            <a:pPr marL="0" indent="266700" algn="just" defTabSz="266700" fontAlgn="ctr">
              <a:lnSpc>
                <a:spcPct val="95000"/>
              </a:lnSpc>
              <a:spcBef>
                <a:spcPts val="0"/>
              </a:spcBef>
              <a:spcAft>
                <a:spcPts val="0"/>
              </a:spcAft>
            </a:pPr>
            <a:r>
              <a:rPr lang="en-US" altLang="zh-CN" sz="1900">
                <a:solidFill>
                  <a:srgbClr val="000000"/>
                </a:solidFill>
                <a:latin typeface="Times New Roman" panose="02020603050405020304"/>
                <a:ea typeface="Times New Roman" panose="02020603050405020304"/>
              </a:rPr>
              <a:t>A surprising analysis of 15 studies reveals that patients perceive more warmth in AI-generated medical responses than in those from human doctors. The largest study examined 2,164 patient interactions, with similar patterns emerging across smaller datasets. The results, published in the British Medical Bulletin, challenge long-held assumptions about human connection in medicine and run counter to a 2019 UK government report that called empathy an “essential human skill that AI cannot replicate (</a:t>
            </a:r>
            <a:r>
              <a:rPr lang="zh-CN" altLang="en-US" sz="1900">
                <a:solidFill>
                  <a:srgbClr val="000000"/>
                </a:solidFill>
                <a:latin typeface="Times New Roman" panose="02020603050405020304"/>
                <a:ea typeface="Times New Roman" panose="02020603050405020304"/>
              </a:rPr>
              <a:t>复制</a:t>
            </a:r>
            <a:r>
              <a:rPr lang="en-US" altLang="zh-CN" sz="1900">
                <a:solidFill>
                  <a:srgbClr val="000000"/>
                </a:solidFill>
                <a:latin typeface="Times New Roman" panose="02020603050405020304"/>
                <a:ea typeface="Times New Roman" panose="02020603050405020304"/>
              </a:rPr>
              <a:t>).”</a:t>
            </a:r>
            <a:endParaRPr lang="en-US" altLang="zh-CN" sz="1900">
              <a:solidFill>
                <a:srgbClr val="000000"/>
              </a:solidFill>
              <a:latin typeface="Times New Roman" panose="02020603050405020304"/>
              <a:ea typeface="Times New Roman" panose="02020603050405020304"/>
            </a:endParaRPr>
          </a:p>
          <a:p>
            <a:pPr marL="0" indent="266700" algn="just" defTabSz="266700" fontAlgn="ctr">
              <a:lnSpc>
                <a:spcPct val="95000"/>
              </a:lnSpc>
              <a:spcBef>
                <a:spcPts val="0"/>
              </a:spcBef>
              <a:spcAft>
                <a:spcPts val="0"/>
              </a:spcAft>
            </a:pPr>
            <a:r>
              <a:rPr lang="en-US" altLang="zh-CN" sz="1900">
                <a:solidFill>
                  <a:srgbClr val="000000"/>
                </a:solidFill>
                <a:latin typeface="Times New Roman" panose="02020603050405020304"/>
                <a:ea typeface="Times New Roman" panose="02020603050405020304"/>
              </a:rPr>
              <a:t>ChatGPT and similar AI chatbots scored roughly 2 points higher than human healthcare professionals (HCPs) on 10-point empathy scales when responding to patient questions via text. AI had a 73% probability of being rated as more empathic than human practitioners in head-to-head comparisons. “In text-only scenarios, AI chatbots are frequently perceived as more empathic than human HCPs,” study authors wrote. The meta-analysis from the Universities of Nottingham and Leicester pooled data from 13 of the 15 studies comparing AI chatbots to doctors, nurses, and other healthcare workers. </a:t>
            </a:r>
            <a:endParaRPr lang="en-US" altLang="zh-CN" sz="1900">
              <a:solidFill>
                <a:srgbClr val="000000"/>
              </a:solidFill>
              <a:latin typeface="Times New Roman" panose="02020603050405020304"/>
              <a:ea typeface="Times New Roman" panose="02020603050405020304"/>
            </a:endParaRPr>
          </a:p>
          <a:p>
            <a:pPr marL="0" indent="266700" algn="just" defTabSz="266700" fontAlgn="ctr">
              <a:lnSpc>
                <a:spcPct val="95000"/>
              </a:lnSpc>
              <a:spcBef>
                <a:spcPts val="0"/>
              </a:spcBef>
              <a:spcAft>
                <a:spcPts val="0"/>
              </a:spcAft>
            </a:pPr>
            <a:r>
              <a:rPr lang="en-US" altLang="zh-CN" sz="1900">
                <a:solidFill>
                  <a:srgbClr val="000000"/>
                </a:solidFill>
                <a:latin typeface="Times New Roman" panose="02020603050405020304"/>
                <a:ea typeface="Times New Roman" panose="02020603050405020304"/>
              </a:rPr>
              <a:t>Studies drawing from Reddit health forums and patient portals showed similar trends. Questions ranged from interpreting blood test results to managing chronic conditions to understanding cancer treatment options. Across this variety, AI responses were more likely to be rated as warm, understanding, and considerate of patient concerns. The studies couldn’t determine whether AI’s perceived empathy advantage translates to better health outcomes. While empathic communication has been linked to reduced patient pain and anxiety, improved medication adherence, and higher satisfaction with care, these studies measured perception rather than clinical impact. </a:t>
            </a:r>
            <a:endParaRPr lang="en-US" altLang="zh-CN" sz="1900">
              <a:solidFill>
                <a:srgbClr val="000000"/>
              </a:solidFill>
              <a:latin typeface="Times New Roman" panose="02020603050405020304"/>
              <a:ea typeface="Times New Roman" panose="02020603050405020304"/>
            </a:endParaRPr>
          </a:p>
          <a:p>
            <a:pPr marL="0" indent="266700" algn="just" defTabSz="266700" fontAlgn="ctr">
              <a:lnSpc>
                <a:spcPct val="95000"/>
              </a:lnSpc>
              <a:spcBef>
                <a:spcPts val="0"/>
              </a:spcBef>
              <a:spcAft>
                <a:spcPts val="0"/>
              </a:spcAft>
            </a:pPr>
            <a:r>
              <a:rPr lang="en-US" altLang="zh-CN" sz="1900">
                <a:solidFill>
                  <a:srgbClr val="000000"/>
                </a:solidFill>
                <a:latin typeface="Times New Roman" panose="02020603050405020304"/>
                <a:ea typeface="Times New Roman" panose="02020603050405020304"/>
              </a:rPr>
              <a:t>The findings suggest that empathetic AI can provide valuable support in healthcare fields, thereby enhancing the roles these technologies can play in our everyday lives. While the results were strong, this study represents a broad perspective and does not account for differences in socio-cultural backgrounds among participants. Cultural differences can greatly influence how empathy is perceived and assessed. Future work could look closely at how people from different backgrounds view empathetic responses in both humans and AI to enhance understanding in this area.</a:t>
            </a:r>
            <a:endParaRPr lang="en-US" altLang="zh-CN" sz="1900">
              <a:solidFill>
                <a:srgbClr val="000000"/>
              </a:solidFill>
              <a:latin typeface="Times New Roman" panose="02020603050405020304"/>
              <a:ea typeface="Times New Roman" panose="02020603050405020304"/>
            </a:endParaRPr>
          </a:p>
          <a:p>
            <a:pPr marL="0" indent="266700" algn="just" defTabSz="266700" fontAlgn="ctr">
              <a:lnSpc>
                <a:spcPct val="95000"/>
              </a:lnSpc>
              <a:spcBef>
                <a:spcPts val="0"/>
              </a:spcBef>
              <a:spcAft>
                <a:spcPts val="0"/>
              </a:spcAft>
            </a:pPr>
            <a:endParaRPr lang="en-US" altLang="zh-CN" sz="1900">
              <a:solidFill>
                <a:srgbClr val="000000"/>
              </a:solidFill>
              <a:latin typeface="Times New Roman" panose="02020603050405020304"/>
              <a:ea typeface="Times New Roman" panose="02020603050405020304"/>
            </a:endParaRPr>
          </a:p>
        </p:txBody>
      </p:sp>
      <p:pic>
        <p:nvPicPr>
          <p:cNvPr id="5" name="图片 4" descr="7f11cd65-9072-49ef-b540-71134816829e"/>
          <p:cNvPicPr>
            <a:picLocks noChangeAspect="1"/>
          </p:cNvPicPr>
          <p:nvPr/>
        </p:nvPicPr>
        <p:blipFill>
          <a:blip r:embed="rId1"/>
          <a:stretch>
            <a:fillRect/>
          </a:stretch>
        </p:blipFill>
        <p:spPr>
          <a:xfrm>
            <a:off x="2448560" y="469265"/>
            <a:ext cx="7025005" cy="980440"/>
          </a:xfrm>
          <a:prstGeom prst="rect">
            <a:avLst/>
          </a:prstGeom>
          <a:effectLst>
            <a:outerShdw blurRad="50800" dist="38100" dir="2700000" algn="tl" rotWithShape="0">
              <a:prstClr val="black">
                <a:alpha val="40000"/>
              </a:prstClr>
            </a:outerShdw>
          </a:effectLst>
        </p:spPr>
      </p:pic>
      <p:pic>
        <p:nvPicPr>
          <p:cNvPr id="6" name="图片 5" descr="45b9c597-3528-488a-8261-80e709430748"/>
          <p:cNvPicPr>
            <a:picLocks noChangeAspect="1"/>
          </p:cNvPicPr>
          <p:nvPr/>
        </p:nvPicPr>
        <p:blipFill>
          <a:blip r:embed="rId2"/>
          <a:stretch>
            <a:fillRect/>
          </a:stretch>
        </p:blipFill>
        <p:spPr>
          <a:xfrm>
            <a:off x="1875790" y="3587115"/>
            <a:ext cx="7597775" cy="1075055"/>
          </a:xfrm>
          <a:prstGeom prst="rect">
            <a:avLst/>
          </a:prstGeom>
          <a:effectLst>
            <a:outerShdw blurRad="50800" dist="38100" dir="2700000" algn="tl" rotWithShape="0">
              <a:prstClr val="black">
                <a:alpha val="40000"/>
              </a:prstClr>
            </a:outerShdw>
          </a:effectLst>
        </p:spPr>
      </p:pic>
      <p:pic>
        <p:nvPicPr>
          <p:cNvPr id="10" name="图片 9" descr="2449e9e3-cec0-42f0-b646-c88054dafde3"/>
          <p:cNvPicPr>
            <a:picLocks noChangeAspect="1"/>
          </p:cNvPicPr>
          <p:nvPr/>
        </p:nvPicPr>
        <p:blipFill>
          <a:blip r:embed="rId3"/>
          <a:stretch>
            <a:fillRect/>
          </a:stretch>
        </p:blipFill>
        <p:spPr>
          <a:xfrm>
            <a:off x="2625090" y="2019300"/>
            <a:ext cx="6848475" cy="1130300"/>
          </a:xfrm>
          <a:prstGeom prst="rect">
            <a:avLst/>
          </a:prstGeom>
          <a:effectLst>
            <a:outerShdw blurRad="50800" dist="38100" dir="2700000" algn="tl" rotWithShape="0">
              <a:prstClr val="black">
                <a:alpha val="40000"/>
              </a:prstClr>
            </a:outerShdw>
          </a:effectLst>
        </p:spPr>
      </p:pic>
      <p:pic>
        <p:nvPicPr>
          <p:cNvPr id="11" name="图片 10" descr="d073842c-e574-44df-ac3e-a77803f1108f"/>
          <p:cNvPicPr>
            <a:picLocks noChangeAspect="1"/>
          </p:cNvPicPr>
          <p:nvPr/>
        </p:nvPicPr>
        <p:blipFill>
          <a:blip r:embed="rId4"/>
          <a:stretch>
            <a:fillRect/>
          </a:stretch>
        </p:blipFill>
        <p:spPr>
          <a:xfrm>
            <a:off x="2205355" y="5184775"/>
            <a:ext cx="7268210" cy="1068070"/>
          </a:xfrm>
          <a:prstGeom prst="rect">
            <a:avLst/>
          </a:prstGeom>
          <a:effectLst>
            <a:outerShdw blurRad="50800" dist="38100" dir="2700000" algn="tl" rotWithShape="0">
              <a:prstClr val="black">
                <a:alpha val="40000"/>
              </a:prstClr>
            </a:outerShdw>
          </a:effectLst>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26060"/>
            <a:ext cx="11851640" cy="267017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32. What is the main finding of the analysis?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Empathy is a unique human skill beyond AI’s reach.</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Patients find AI’s medical replies more </a:t>
            </a:r>
            <a:r>
              <a:rPr lang="en-US" altLang="zh-CN" sz="3200" dirty="0">
                <a:solidFill>
                  <a:schemeClr val="accent1"/>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rPr>
              <a:t>sympathetic</a:t>
            </a:r>
            <a:r>
              <a:rPr lang="en-US" altLang="zh-CN" sz="3200" dirty="0">
                <a:latin typeface="Times New Roman" panose="02020603050405020304" charset="0"/>
                <a:cs typeface="Times New Roman" panose="02020603050405020304" charset="0"/>
              </a:rPr>
              <a:t>.</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AI provides more effective treatment plans than humans.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AI shows greater competence in routine patient inquiries.</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0815" y="119634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2760345" y="290830"/>
            <a:ext cx="218757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nvSpPr>
        <p:spPr>
          <a:xfrm>
            <a:off x="376555" y="2958465"/>
            <a:ext cx="11645900" cy="2861310"/>
          </a:xfrm>
          <a:prstGeom prst="rect">
            <a:avLst/>
          </a:prstGeom>
        </p:spPr>
        <p:txBody>
          <a:bodyPr wrap="square">
            <a:spAutoFit/>
          </a:bodyPr>
          <a:p>
            <a:pPr marL="0" indent="0" algn="l" defTabSz="266700" fontAlgn="ctr">
              <a:lnSpc>
                <a:spcPct val="150000"/>
              </a:lnSpc>
              <a:spcBef>
                <a:spcPct val="0"/>
              </a:spcBef>
              <a:spcAft>
                <a:spcPct val="0"/>
              </a:spcAft>
            </a:pP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细节理解题。根据第一段</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 surprising analysis of 15 studies reveals that patients </a:t>
            </a:r>
            <a:r>
              <a:rPr lang="en-US" altLang="zh-CN"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perceive more warmth in AI-generated medical responses</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 than in those from human doctors.(</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对</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15</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项研究的意外分析表明，患者在面对由人工智能生成的医疗回复时，感受到的温暖程度要高于从人类医生那里得到的回复</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可知，该分析的主要发现是患者认为人工智能给出的医疗回复更具</a:t>
            </a:r>
            <a:r>
              <a:rPr lang="zh-CN" altLang="en-US" sz="2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同情心</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。故选</a:t>
            </a:r>
            <a:r>
              <a:rPr lang="en-US" altLang="zh-CN" sz="2400" b="1">
                <a:solidFill>
                  <a:srgbClr val="FF0000"/>
                </a:solidFill>
                <a:latin typeface="Arial" panose="020B0604020202020204" pitchFamily="34" charset="0"/>
                <a:ea typeface="宋体" panose="02010600030101010101" pitchFamily="2" charset="-122"/>
                <a:cs typeface="Arial" panose="020B0604020202020204" pitchFamily="34" charset="0"/>
              </a:rPr>
              <a:t>B</a:t>
            </a:r>
            <a:r>
              <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4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cxnSp>
        <p:nvCxnSpPr>
          <p:cNvPr id="13" name="直接箭头连接符 12"/>
          <p:cNvCxnSpPr/>
          <p:nvPr/>
        </p:nvCxnSpPr>
        <p:spPr>
          <a:xfrm flipV="1">
            <a:off x="3984625" y="1614170"/>
            <a:ext cx="4181475" cy="2071370"/>
          </a:xfrm>
          <a:prstGeom prst="straightConnector1">
            <a:avLst/>
          </a:prstGeom>
          <a:ln w="38100">
            <a:gradFill>
              <a:gsLst>
                <a:gs pos="50000">
                  <a:schemeClr val="accent6">
                    <a:lumMod val="50000"/>
                  </a:schemeClr>
                </a:gs>
                <a:gs pos="0">
                  <a:schemeClr val="accent6">
                    <a:lumMod val="25000"/>
                    <a:lumOff val="75000"/>
                  </a:schemeClr>
                </a:gs>
                <a:gs pos="100000">
                  <a:schemeClr val="accent6">
                    <a:lumMod val="85000"/>
                  </a:schemeClr>
                </a:gs>
              </a:gsLst>
              <a:lin ang="5400000" scaled="0"/>
              <a:tileRect r="-100000" b="-100000"/>
            </a:gradFill>
            <a:tailEnd type="arrow"/>
          </a:ln>
        </p:spPr>
        <p:style>
          <a:lnRef idx="2">
            <a:schemeClr val="accent1"/>
          </a:lnRef>
          <a:fillRef idx="0">
            <a:srgbClr val="FFFFFF"/>
          </a:fillRef>
          <a:effectRef idx="0">
            <a:srgbClr val="FFFFFF"/>
          </a:effectRef>
          <a:fontRef idx="minor">
            <a:schemeClr val="tx1"/>
          </a:fontRef>
        </p:style>
      </p:cxnSp>
      <p:sp>
        <p:nvSpPr>
          <p:cNvPr id="8" name="矩形 7"/>
          <p:cNvSpPr/>
          <p:nvPr/>
        </p:nvSpPr>
        <p:spPr>
          <a:xfrm flipV="1">
            <a:off x="5982335" y="290830"/>
            <a:ext cx="1605915" cy="445770"/>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4" name="直接箭头连接符 3"/>
          <p:cNvCxnSpPr/>
          <p:nvPr/>
        </p:nvCxnSpPr>
        <p:spPr>
          <a:xfrm flipH="1" flipV="1">
            <a:off x="6560820" y="758825"/>
            <a:ext cx="71755" cy="2417445"/>
          </a:xfrm>
          <a:prstGeom prst="straightConnector1">
            <a:avLst/>
          </a:prstGeom>
          <a:ln w="38100">
            <a:gradFill>
              <a:gsLst>
                <a:gs pos="50000">
                  <a:schemeClr val="accent6">
                    <a:lumMod val="50000"/>
                  </a:schemeClr>
                </a:gs>
                <a:gs pos="0">
                  <a:schemeClr val="accent6">
                    <a:lumMod val="25000"/>
                    <a:lumOff val="75000"/>
                  </a:schemeClr>
                </a:gs>
                <a:gs pos="100000">
                  <a:schemeClr val="accent6">
                    <a:lumMod val="85000"/>
                  </a:schemeClr>
                </a:gs>
              </a:gsLst>
              <a:lin ang="5400000" scaled="0"/>
              <a:tileRect r="-100000" b="-100000"/>
            </a:gradFill>
            <a:tailEnd type="arrow"/>
          </a:ln>
        </p:spPr>
        <p:style>
          <a:lnRef idx="2">
            <a:schemeClr val="accent1"/>
          </a:lnRef>
          <a:fillRef idx="0">
            <a:srgbClr val="FFFFFF"/>
          </a:fillRef>
          <a:effectRef idx="0">
            <a:srgbClr val="FFFFFF"/>
          </a:effectRef>
          <a:fontRef idx="minor">
            <a:schemeClr val="tx1"/>
          </a:fontRef>
        </p:style>
      </p:cxnSp>
      <p:cxnSp>
        <p:nvCxnSpPr>
          <p:cNvPr id="5" name="直接箭头连接符 4"/>
          <p:cNvCxnSpPr/>
          <p:nvPr/>
        </p:nvCxnSpPr>
        <p:spPr>
          <a:xfrm flipH="1" flipV="1">
            <a:off x="3378835" y="1562735"/>
            <a:ext cx="2534920" cy="2143125"/>
          </a:xfrm>
          <a:prstGeom prst="straightConnector1">
            <a:avLst/>
          </a:prstGeom>
          <a:ln w="38100">
            <a:gradFill>
              <a:gsLst>
                <a:gs pos="50000">
                  <a:schemeClr val="accent6">
                    <a:lumMod val="50000"/>
                  </a:schemeClr>
                </a:gs>
                <a:gs pos="0">
                  <a:schemeClr val="accent6">
                    <a:lumMod val="25000"/>
                    <a:lumOff val="75000"/>
                  </a:schemeClr>
                </a:gs>
                <a:gs pos="100000">
                  <a:schemeClr val="accent6">
                    <a:lumMod val="85000"/>
                  </a:schemeClr>
                </a:gs>
              </a:gsLst>
              <a:lin ang="5400000" scaled="0"/>
              <a:tileRect r="-100000" b="-100000"/>
            </a:gradFill>
            <a:tailEnd type="arrow"/>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ppt_y</p:attrName>
                                        </p:attrNameLst>
                                      </p:cBhvr>
                                      <p:tavLst>
                                        <p:tav tm="0">
                                          <p:val>
                                            <p:strVal val="#ppt_y+#ppt_h*1.125000"/>
                                          </p:val>
                                        </p:tav>
                                        <p:tav tm="100000">
                                          <p:val>
                                            <p:strVal val="#ppt_y"/>
                                          </p:val>
                                        </p:tav>
                                      </p:tavLst>
                                    </p:anim>
                                    <p:animEffect transition="in" filter="wipe(up)">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3" grpId="0"/>
      <p:bldP spid="3" grpId="1"/>
      <p:bldP spid="8"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26060"/>
            <a:ext cx="11851640" cy="1802130"/>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33. What’s the primary purpose of paragraph 2?</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To present research evidence.	B. To explain underlying causes.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To predict future developments.D. To describe relevant background.</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6535" y="73660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2662555" y="290830"/>
            <a:ext cx="276860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nvSpPr>
        <p:spPr>
          <a:xfrm>
            <a:off x="376555" y="2187575"/>
            <a:ext cx="11645900" cy="9726295"/>
          </a:xfrm>
          <a:prstGeom prst="rect">
            <a:avLst/>
          </a:prstGeom>
        </p:spPr>
        <p:txBody>
          <a:bodyPr wrap="square">
            <a:noAutofit/>
          </a:bodyPr>
          <a:p>
            <a:pPr marL="0" indent="0" algn="l" defTabSz="266700" fontAlgn="ctr">
              <a:lnSpc>
                <a:spcPct val="150000"/>
              </a:lnSpc>
              <a:spcBef>
                <a:spcPct val="0"/>
              </a:spcBef>
              <a:spcAft>
                <a:spcPct val="0"/>
              </a:spcAft>
            </a:pP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推理判断题。根据第二段</a:t>
            </a:r>
            <a:r>
              <a:rPr lang="en-US" altLang="zh-CN" b="1">
                <a:solidFill>
                  <a:schemeClr val="tx1"/>
                </a:solidFill>
                <a:latin typeface="Arial" panose="020B0604020202020204" pitchFamily="34" charset="0"/>
                <a:ea typeface="宋体" panose="02010600030101010101" pitchFamily="2" charset="-122"/>
                <a:cs typeface="Arial" panose="020B0604020202020204" pitchFamily="34" charset="0"/>
              </a:rPr>
              <a:t>“ChatGPT and similar AI chatbots scored roughly 2 points higher than human healthcare professionals (HCPs) on 10-point empathy scales when responding to patient questions via text. AI had a 73% probability of being rated as more empathic than human practitioners in head-to-head comparisons. “In text-only scenarios, AI chatbots are frequently perceived as more empathic than human HCPs,” study authors wrote. The meta-analysis from the Universities of Nottingham and Leicester pooled data from 13 of the 15 studies comparing AI chatbots to doctors, nurses, and other healthcare workers</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在通过文字回答患者问题时，</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ChatGPT</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和类似的</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AI</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聊天机器人在</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10</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分制的同理心评估量表上的得分比人类医疗专业人员（</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HCP</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）高出约</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2</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分。在一对一的对比测试中，</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AI</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被认为比人类从业者更具同理心的概率为</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73%</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。研究作者写道：</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在纯文字情境下，</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AI</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聊天机器人通常被认为比人类医疗专业人员更具同理心。</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诺丁汉大学和莱斯特大学的这项荟萃分析汇集了</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15</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项研究中</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13</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项将</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AI</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聊天机器人与医生、护士和其他医疗工作者进行比较的数据</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可知，第二段的主要目的是</a:t>
            </a:r>
            <a:r>
              <a:rPr lang="zh-CN" altLang="en-US" b="1">
                <a:solidFill>
                  <a:srgbClr val="FF0000"/>
                </a:solidFill>
                <a:highlight>
                  <a:srgbClr val="FFFF00"/>
                </a:highlight>
                <a:latin typeface="Arial" panose="020B0604020202020204" pitchFamily="34" charset="0"/>
                <a:ea typeface="宋体" panose="02010600030101010101" pitchFamily="2" charset="-122"/>
                <a:cs typeface="Arial" panose="020B0604020202020204" pitchFamily="34" charset="0"/>
              </a:rPr>
              <a:t>展示研究证据</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。故选</a:t>
            </a:r>
            <a:r>
              <a:rPr lang="en-US" altLang="zh-CN" b="1">
                <a:solidFill>
                  <a:srgbClr val="FF0000"/>
                </a:solidFill>
                <a:latin typeface="Arial" panose="020B0604020202020204" pitchFamily="34" charset="0"/>
                <a:ea typeface="宋体" panose="02010600030101010101" pitchFamily="2" charset="-122"/>
                <a:cs typeface="Arial" panose="020B0604020202020204" pitchFamily="34" charset="0"/>
              </a:rPr>
              <a:t>A</a:t>
            </a:r>
            <a:r>
              <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endParaRPr>
          </a:p>
          <a:p>
            <a:pPr marL="0" indent="0" algn="l" defTabSz="266700" fontAlgn="ctr">
              <a:lnSpc>
                <a:spcPct val="150000"/>
              </a:lnSpc>
              <a:spcBef>
                <a:spcPct val="0"/>
              </a:spcBef>
              <a:spcAft>
                <a:spcPct val="0"/>
              </a:spcAft>
            </a:pPr>
            <a:endParaRPr lang="zh-CN" altLang="en-US"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8" name="矩形 7"/>
          <p:cNvSpPr/>
          <p:nvPr/>
        </p:nvSpPr>
        <p:spPr>
          <a:xfrm flipV="1">
            <a:off x="5982335" y="290830"/>
            <a:ext cx="1885950" cy="445770"/>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nvSpPr>
        <p:spPr>
          <a:xfrm>
            <a:off x="7811770" y="1572260"/>
            <a:ext cx="242062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描述相关背景</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7" name="圆角矩形 6"/>
          <p:cNvSpPr/>
          <p:nvPr/>
        </p:nvSpPr>
        <p:spPr>
          <a:xfrm>
            <a:off x="8513445" y="163195"/>
            <a:ext cx="242062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解释潜在原因</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9" name="圆角矩形 8"/>
          <p:cNvSpPr/>
          <p:nvPr/>
        </p:nvSpPr>
        <p:spPr>
          <a:xfrm>
            <a:off x="3495675" y="1670685"/>
            <a:ext cx="242062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C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预测未来发展</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0" name="圆角矩形 9"/>
          <p:cNvSpPr/>
          <p:nvPr/>
        </p:nvSpPr>
        <p:spPr>
          <a:xfrm>
            <a:off x="637540" y="1670685"/>
            <a:ext cx="2420620"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A</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展示研究证据</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ppt_x</p:attrName>
                                        </p:attrNameLst>
                                      </p:cBhvr>
                                      <p:tavLst>
                                        <p:tav tm="0">
                                          <p:val>
                                            <p:strVal val="#ppt_x-.2"/>
                                          </p:val>
                                        </p:tav>
                                        <p:tav tm="100000">
                                          <p:val>
                                            <p:strVal val="#ppt_x"/>
                                          </p:val>
                                        </p:tav>
                                      </p:tavLst>
                                    </p:anim>
                                    <p:anim calcmode="lin" valueType="num">
                                      <p:cBhvr>
                                        <p:cTn id="1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ppt_x</p:attrName>
                                        </p:attrNameLst>
                                      </p:cBhvr>
                                      <p:tavLst>
                                        <p:tav tm="0">
                                          <p:val>
                                            <p:strVal val="#ppt_x-.2"/>
                                          </p:val>
                                        </p:tav>
                                        <p:tav tm="100000">
                                          <p:val>
                                            <p:strVal val="#ppt_x"/>
                                          </p:val>
                                        </p:tav>
                                      </p:tavLst>
                                    </p:anim>
                                    <p:anim calcmode="lin" valueType="num">
                                      <p:cBhvr>
                                        <p:cTn id="2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ppt_x</p:attrName>
                                        </p:attrNameLst>
                                      </p:cBhvr>
                                      <p:tavLst>
                                        <p:tav tm="0">
                                          <p:val>
                                            <p:strVal val="#ppt_x-.2"/>
                                          </p:val>
                                        </p:tav>
                                        <p:tav tm="100000">
                                          <p:val>
                                            <p:strVal val="#ppt_x"/>
                                          </p:val>
                                        </p:tav>
                                      </p:tavLst>
                                    </p:anim>
                                    <p:anim calcmode="lin" valueType="num">
                                      <p:cBhvr>
                                        <p:cTn id="32"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3" dur="1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000" fill="hold"/>
                                        <p:tgtEl>
                                          <p:spTgt spid="14"/>
                                        </p:tgtEl>
                                        <p:attrNameLst>
                                          <p:attrName>ppt_x</p:attrName>
                                        </p:attrNameLst>
                                      </p:cBhvr>
                                      <p:tavLst>
                                        <p:tav tm="0">
                                          <p:val>
                                            <p:strVal val="#ppt_x-.2"/>
                                          </p:val>
                                        </p:tav>
                                        <p:tav tm="100000">
                                          <p:val>
                                            <p:strVal val="#ppt_x"/>
                                          </p:val>
                                        </p:tav>
                                      </p:tavLst>
                                    </p:anim>
                                    <p:anim calcmode="lin" valueType="num">
                                      <p:cBhvr>
                                        <p:cTn id="39"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p:tgtEl>
                                          <p:spTgt spid="19"/>
                                        </p:tgtEl>
                                        <p:attrNameLst>
                                          <p:attrName>ppt_y</p:attrName>
                                        </p:attrNameLst>
                                      </p:cBhvr>
                                      <p:tavLst>
                                        <p:tav tm="0">
                                          <p:val>
                                            <p:strVal val="#ppt_y+#ppt_h*1.125000"/>
                                          </p:val>
                                        </p:tav>
                                        <p:tav tm="100000">
                                          <p:val>
                                            <p:strVal val="#ppt_y"/>
                                          </p:val>
                                        </p:tav>
                                      </p:tavLst>
                                    </p:anim>
                                    <p:animEffect transition="in" filter="wipe(up)">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3" grpId="0"/>
      <p:bldP spid="3" grpId="1"/>
      <p:bldP spid="8" grpId="0" bldLvl="0" animBg="1"/>
      <p:bldP spid="14" grpId="0" bldLvl="0" animBg="1"/>
      <p:bldP spid="14" grpId="1" animBg="1"/>
      <p:bldP spid="7" grpId="0" bldLvl="0" animBg="1"/>
      <p:bldP spid="7" grpId="1" animBg="1"/>
      <p:bldP spid="9" grpId="0" bldLvl="0" animBg="1"/>
      <p:bldP spid="9" grpId="1" animBg="1"/>
      <p:bldP spid="10" grpId="0" bldLvl="0" animBg="1"/>
      <p:bldP spid="10"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26060"/>
            <a:ext cx="11851640" cy="24555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34. What can be implied from paragraph 3?</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AI’s empathy is irrelevant to patient satisfaction.</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AI’s empathy may not improve actual </a:t>
            </a:r>
            <a:r>
              <a:rPr lang="en-US" altLang="zh-CN" sz="3200" dirty="0">
                <a:highlight>
                  <a:srgbClr val="FFFF00"/>
                </a:highlight>
                <a:latin typeface="Times New Roman" panose="02020603050405020304" charset="0"/>
                <a:cs typeface="Times New Roman" panose="02020603050405020304" charset="0"/>
              </a:rPr>
              <a:t>clinical outcomes</a:t>
            </a:r>
            <a:r>
              <a:rPr lang="en-US" altLang="zh-CN" sz="3200" dirty="0">
                <a:latin typeface="Times New Roman" panose="02020603050405020304" charset="0"/>
                <a:cs typeface="Times New Roman" panose="02020603050405020304" charset="0"/>
              </a:rPr>
              <a:t>.</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AI’s assistance is widely applied across different patient groups.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AI’s empathy can directly lead to better health conditions of patients.</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6535" y="117475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2936875" y="291465"/>
            <a:ext cx="137668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nvSpPr>
        <p:spPr>
          <a:xfrm>
            <a:off x="422275" y="3317240"/>
            <a:ext cx="11645900" cy="8282940"/>
          </a:xfrm>
          <a:prstGeom prst="rect">
            <a:avLst/>
          </a:prstGeom>
        </p:spPr>
        <p:txBody>
          <a:bodyPr wrap="square">
            <a:noAutofit/>
          </a:bodyPr>
          <a:p>
            <a:pPr marL="0" indent="0" algn="l" defTabSz="266700" fontAlgn="ctr">
              <a:lnSpc>
                <a:spcPct val="150000"/>
              </a:lnSpc>
              <a:spcBef>
                <a:spcPct val="0"/>
              </a:spcBef>
              <a:spcAft>
                <a:spcPct val="0"/>
              </a:spcAft>
            </a:pP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推理判断题。根据第三段</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“The studies </a:t>
            </a:r>
            <a:r>
              <a:rPr lang="en-US" altLang="zh-CN" sz="26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couldn’t determine</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 whether AI’s perceived empathy advantage translates to </a:t>
            </a:r>
            <a:r>
              <a:rPr lang="en-US" altLang="zh-CN" sz="26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better health outcomes</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这些研究无法确定人工智能所具有的</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同理心</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优势是否能转化为更良好的健康结果</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可知，人工智能的同理心可能不会改善实际的</a:t>
            </a:r>
            <a:r>
              <a:rPr lang="zh-CN" altLang="en-US" sz="2600" b="1">
                <a:solidFill>
                  <a:srgbClr val="FF0000"/>
                </a:solidFill>
                <a:highlight>
                  <a:srgbClr val="FFFF00"/>
                </a:highlight>
                <a:latin typeface="Arial" panose="020B0604020202020204" pitchFamily="34" charset="0"/>
                <a:ea typeface="宋体" panose="02010600030101010101" pitchFamily="2" charset="-122"/>
                <a:cs typeface="Arial" panose="020B0604020202020204" pitchFamily="34" charset="0"/>
              </a:rPr>
              <a:t>临床效果</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。故选</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B</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8" name="矩形 7"/>
          <p:cNvSpPr/>
          <p:nvPr/>
        </p:nvSpPr>
        <p:spPr>
          <a:xfrm flipV="1">
            <a:off x="5224145" y="290830"/>
            <a:ext cx="1939290" cy="445770"/>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5" name="直接箭头连接符 4"/>
          <p:cNvCxnSpPr/>
          <p:nvPr/>
        </p:nvCxnSpPr>
        <p:spPr>
          <a:xfrm flipH="1" flipV="1">
            <a:off x="3808730" y="1633220"/>
            <a:ext cx="3679825" cy="1929130"/>
          </a:xfrm>
          <a:prstGeom prst="straightConnector1">
            <a:avLst/>
          </a:prstGeom>
          <a:ln w="38100">
            <a:gradFill>
              <a:gsLst>
                <a:gs pos="50000">
                  <a:schemeClr val="accent6">
                    <a:lumMod val="50000"/>
                  </a:schemeClr>
                </a:gs>
                <a:gs pos="0">
                  <a:schemeClr val="accent6">
                    <a:lumMod val="25000"/>
                    <a:lumOff val="75000"/>
                  </a:schemeClr>
                </a:gs>
                <a:gs pos="100000">
                  <a:schemeClr val="accent6">
                    <a:lumMod val="85000"/>
                  </a:schemeClr>
                </a:gs>
              </a:gsLst>
              <a:lin ang="5400000" scaled="0"/>
              <a:tileRect r="-100000" b="-100000"/>
            </a:gradFill>
            <a:tailEnd type="arrow"/>
          </a:ln>
        </p:spPr>
        <p:style>
          <a:lnRef idx="2">
            <a:schemeClr val="accent1"/>
          </a:lnRef>
          <a:fillRef idx="0">
            <a:srgbClr val="FFFFFF"/>
          </a:fillRef>
          <a:effectRef idx="0">
            <a:srgbClr val="FFFFFF"/>
          </a:effectRef>
          <a:fontRef idx="minor">
            <a:schemeClr val="tx1"/>
          </a:fontRef>
        </p:style>
      </p:cxnSp>
      <p:cxnSp>
        <p:nvCxnSpPr>
          <p:cNvPr id="4" name="直接箭头连接符 3"/>
          <p:cNvCxnSpPr/>
          <p:nvPr/>
        </p:nvCxnSpPr>
        <p:spPr>
          <a:xfrm flipH="1" flipV="1">
            <a:off x="5514340" y="1554480"/>
            <a:ext cx="2691765" cy="2593975"/>
          </a:xfrm>
          <a:prstGeom prst="straightConnector1">
            <a:avLst/>
          </a:prstGeom>
          <a:ln w="38100">
            <a:gradFill>
              <a:gsLst>
                <a:gs pos="50000">
                  <a:schemeClr val="accent6">
                    <a:lumMod val="50000"/>
                  </a:schemeClr>
                </a:gs>
                <a:gs pos="0">
                  <a:schemeClr val="accent6">
                    <a:lumMod val="25000"/>
                    <a:lumOff val="75000"/>
                  </a:schemeClr>
                </a:gs>
                <a:gs pos="100000">
                  <a:schemeClr val="accent6">
                    <a:lumMod val="85000"/>
                  </a:schemeClr>
                </a:gs>
              </a:gsLst>
              <a:lin ang="5400000" scaled="0"/>
              <a:tileRect r="-100000" b="-100000"/>
            </a:gradFill>
            <a:tailEnd type="arrow"/>
          </a:ln>
        </p:spPr>
        <p:style>
          <a:lnRef idx="2">
            <a:schemeClr val="accent1"/>
          </a:lnRef>
          <a:fillRef idx="0">
            <a:srgbClr val="FFFFFF"/>
          </a:fillRef>
          <a:effectRef idx="0">
            <a:srgbClr val="FFFFFF"/>
          </a:effectRef>
          <a:fontRef idx="minor">
            <a:schemeClr val="tx1"/>
          </a:fontRef>
        </p:style>
      </p:cxnSp>
      <p:cxnSp>
        <p:nvCxnSpPr>
          <p:cNvPr id="6" name="直接箭头连接符 5"/>
          <p:cNvCxnSpPr/>
          <p:nvPr/>
        </p:nvCxnSpPr>
        <p:spPr>
          <a:xfrm flipH="1" flipV="1">
            <a:off x="8287385" y="1681480"/>
            <a:ext cx="1075055" cy="2349500"/>
          </a:xfrm>
          <a:prstGeom prst="straightConnector1">
            <a:avLst/>
          </a:prstGeom>
          <a:ln w="38100">
            <a:gradFill>
              <a:gsLst>
                <a:gs pos="50000">
                  <a:schemeClr val="accent6">
                    <a:lumMod val="50000"/>
                  </a:schemeClr>
                </a:gs>
                <a:gs pos="0">
                  <a:schemeClr val="accent6">
                    <a:lumMod val="25000"/>
                    <a:lumOff val="75000"/>
                  </a:schemeClr>
                </a:gs>
                <a:gs pos="100000">
                  <a:schemeClr val="accent6">
                    <a:lumMod val="85000"/>
                  </a:schemeClr>
                </a:gs>
              </a:gsLst>
              <a:lin ang="5400000" scaled="0"/>
              <a:tileRect r="-100000" b="-100000"/>
            </a:gradFill>
            <a:tailEnd type="arrow"/>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ppt_y</p:attrName>
                                        </p:attrNameLst>
                                      </p:cBhvr>
                                      <p:tavLst>
                                        <p:tav tm="0">
                                          <p:val>
                                            <p:strVal val="#ppt_y+#ppt_h*1.125000"/>
                                          </p:val>
                                        </p:tav>
                                        <p:tav tm="100000">
                                          <p:val>
                                            <p:strVal val="#ppt_y"/>
                                          </p:val>
                                        </p:tav>
                                      </p:tavLst>
                                    </p:anim>
                                    <p:animEffect transition="in" filter="wipe(up)">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3" grpId="0"/>
      <p:bldP spid="3" grpId="1"/>
      <p:bldP spid="8"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226060"/>
            <a:ext cx="11851640" cy="1631950"/>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35. What is the author’s attitude towards the studies?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Supportive.	B. Doubtful.	C. Critical.	     D. Objective.</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017510" y="73723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2813050" y="291465"/>
            <a:ext cx="270129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nvSpPr>
        <p:spPr>
          <a:xfrm>
            <a:off x="376555" y="2219960"/>
            <a:ext cx="11645900" cy="8282940"/>
          </a:xfrm>
          <a:prstGeom prst="rect">
            <a:avLst/>
          </a:prstGeom>
        </p:spPr>
        <p:txBody>
          <a:bodyPr wrap="square">
            <a:noAutofit/>
          </a:bodyPr>
          <a:p>
            <a:pPr marL="0" indent="0" algn="l" defTabSz="266700" fontAlgn="ctr">
              <a:lnSpc>
                <a:spcPct val="150000"/>
              </a:lnSpc>
              <a:spcBef>
                <a:spcPct val="0"/>
              </a:spcBef>
              <a:spcAft>
                <a:spcPct val="0"/>
              </a:spcAft>
            </a:pP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推理判断题。根据最后一段</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“While the results were </a:t>
            </a:r>
            <a:r>
              <a:rPr lang="en-US" altLang="zh-CN" sz="26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strong</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 this study represents</a:t>
            </a:r>
            <a:r>
              <a:rPr lang="en-US" altLang="zh-CN" sz="26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 a broad perspective</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 and </a:t>
            </a:r>
            <a:r>
              <a:rPr lang="en-US" altLang="zh-CN" sz="26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does not account for differences in socio-cultural backgrounds among participants</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 </a:t>
            </a:r>
            <a:r>
              <a:rPr lang="en-US" altLang="zh-CN" sz="26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Cultural differences can greatly influence</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 how empathy is perceived and assessed.(</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虽然研究结果十分显著，但这项研究视角较为宽泛，并未考虑到参与者之间在社会文化背景方面的差异。文化差异会对同理心的感知和评估产生重大影响</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可知，作者对这些研究持</a:t>
            </a:r>
            <a:r>
              <a:rPr lang="zh-CN" altLang="en-US" sz="26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Arial" panose="020B0604020202020204" pitchFamily="34" charset="0"/>
              </a:rPr>
              <a:t>客观</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态度。故选</a:t>
            </a:r>
            <a:r>
              <a:rPr lang="en-US" altLang="zh-CN" sz="2600" b="1">
                <a:solidFill>
                  <a:srgbClr val="FF0000"/>
                </a:solidFill>
                <a:latin typeface="Arial" panose="020B0604020202020204" pitchFamily="34" charset="0"/>
                <a:ea typeface="宋体" panose="02010600030101010101" pitchFamily="2" charset="-122"/>
                <a:cs typeface="Arial" panose="020B0604020202020204" pitchFamily="34" charset="0"/>
              </a:rPr>
              <a:t>D</a:t>
            </a:r>
            <a:r>
              <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rPr>
              <a:t>。</a:t>
            </a:r>
            <a:endParaRPr lang="zh-CN" altLang="en-US" sz="2600" b="1">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8" name="矩形 7"/>
          <p:cNvSpPr/>
          <p:nvPr/>
        </p:nvSpPr>
        <p:spPr>
          <a:xfrm flipV="1">
            <a:off x="7488555" y="291465"/>
            <a:ext cx="1188085" cy="445770"/>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3" grpId="0"/>
      <p:bldP spid="3" grpId="1"/>
      <p:bldP spid="8"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08660" y="313690"/>
            <a:ext cx="11430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D - 重点词汇与短语</a:t>
            </a:r>
            <a:endParaRPr lang="en-US" sz="3200" b="1">
              <a:solidFill>
                <a:srgbClr val="00529B"/>
              </a:solidFill>
              <a:latin typeface="Noto Sans SC" panose="020B0200000000000000" charset="-122"/>
              <a:ea typeface="Noto Sans SC" panose="020B0200000000000000" charset="-122"/>
              <a:cs typeface="Noto Sans SC" panose="020B0200000000000000" charset="-122"/>
            </a:endParaRPr>
          </a:p>
        </p:txBody>
      </p:sp>
      <p:cxnSp>
        <p:nvCxnSpPr>
          <p:cNvPr id="3" name="Connector 3"/>
          <p:cNvCxnSpPr/>
          <p:nvPr/>
        </p:nvCxnSpPr>
        <p:spPr>
          <a:xfrm rot="-4092">
            <a:off x="762004" y="1188085"/>
            <a:ext cx="10668000" cy="12700"/>
          </a:xfrm>
          <a:prstGeom prst="straightConnector1">
            <a:avLst/>
          </a:prstGeom>
          <a:solidFill>
            <a:srgbClr val="DEE0E3">
              <a:alpha val="100000"/>
            </a:srgbClr>
          </a:solidFill>
          <a:ln w="25400" cap="flat" cmpd="sng">
            <a:solidFill>
              <a:srgbClr val="00529B">
                <a:alpha val="100000"/>
              </a:srgbClr>
            </a:solidFill>
            <a:prstDash val="solid"/>
            <a:round/>
            <a:headEnd type="none" w="lg" len="lg"/>
            <a:tailEnd type="none" w="lg" len="lg"/>
          </a:ln>
        </p:spPr>
      </p:cxnSp>
      <p:sp>
        <p:nvSpPr>
          <p:cNvPr id="6" name="AutoShape 6"/>
          <p:cNvSpPr/>
          <p:nvPr/>
        </p:nvSpPr>
        <p:spPr>
          <a:xfrm>
            <a:off x="1174750" y="1841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AI-generated</a:t>
            </a:r>
            <a:endParaRPr lang="en-US" sz="1100"/>
          </a:p>
        </p:txBody>
      </p:sp>
      <p:sp>
        <p:nvSpPr>
          <p:cNvPr id="7" name="AutoShape 7"/>
          <p:cNvSpPr/>
          <p:nvPr/>
        </p:nvSpPr>
        <p:spPr>
          <a:xfrm>
            <a:off x="3270250" y="1841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endParaRPr lang="en-US" sz="1100"/>
          </a:p>
        </p:txBody>
      </p:sp>
      <p:sp>
        <p:nvSpPr>
          <p:cNvPr id="8" name="AutoShape 8"/>
          <p:cNvSpPr/>
          <p:nvPr/>
        </p:nvSpPr>
        <p:spPr>
          <a:xfrm>
            <a:off x="4032250" y="1841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人工智能生成的</a:t>
            </a:r>
            <a:endParaRPr lang="en-US" sz="1100"/>
          </a:p>
        </p:txBody>
      </p:sp>
      <p:sp>
        <p:nvSpPr>
          <p:cNvPr id="9" name="AutoShape 9"/>
          <p:cNvSpPr/>
          <p:nvPr/>
        </p:nvSpPr>
        <p:spPr>
          <a:xfrm>
            <a:off x="1174750" y="2222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medical responses</a:t>
            </a:r>
            <a:endParaRPr lang="en-US" sz="1100"/>
          </a:p>
        </p:txBody>
      </p:sp>
      <p:sp>
        <p:nvSpPr>
          <p:cNvPr id="10" name="AutoShape 10"/>
          <p:cNvSpPr/>
          <p:nvPr/>
        </p:nvSpPr>
        <p:spPr>
          <a:xfrm>
            <a:off x="3270250" y="2222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endParaRPr lang="en-US" sz="1100"/>
          </a:p>
        </p:txBody>
      </p:sp>
      <p:sp>
        <p:nvSpPr>
          <p:cNvPr id="11" name="AutoShape 11"/>
          <p:cNvSpPr/>
          <p:nvPr/>
        </p:nvSpPr>
        <p:spPr>
          <a:xfrm>
            <a:off x="4032250" y="2222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医疗回复</a:t>
            </a:r>
            <a:endParaRPr lang="en-US" sz="1100"/>
          </a:p>
        </p:txBody>
      </p:sp>
      <p:sp>
        <p:nvSpPr>
          <p:cNvPr id="12" name="AutoShape 12"/>
          <p:cNvSpPr/>
          <p:nvPr/>
        </p:nvSpPr>
        <p:spPr>
          <a:xfrm>
            <a:off x="1174750" y="2603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perceive</a:t>
            </a:r>
            <a:endParaRPr lang="en-US" sz="1100"/>
          </a:p>
        </p:txBody>
      </p:sp>
      <p:sp>
        <p:nvSpPr>
          <p:cNvPr id="13" name="AutoShape 13"/>
          <p:cNvSpPr/>
          <p:nvPr/>
        </p:nvSpPr>
        <p:spPr>
          <a:xfrm>
            <a:off x="3270250" y="2603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endParaRPr lang="en-US" sz="1100"/>
          </a:p>
        </p:txBody>
      </p:sp>
      <p:sp>
        <p:nvSpPr>
          <p:cNvPr id="14" name="AutoShape 14"/>
          <p:cNvSpPr/>
          <p:nvPr/>
        </p:nvSpPr>
        <p:spPr>
          <a:xfrm>
            <a:off x="4032250" y="2603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感知，认为</a:t>
            </a:r>
            <a:endParaRPr lang="en-US" sz="1100"/>
          </a:p>
        </p:txBody>
      </p:sp>
      <p:sp>
        <p:nvSpPr>
          <p:cNvPr id="15" name="AutoShape 15"/>
          <p:cNvSpPr/>
          <p:nvPr/>
        </p:nvSpPr>
        <p:spPr>
          <a:xfrm>
            <a:off x="1174750" y="2984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empathetic</a:t>
            </a:r>
            <a:endParaRPr lang="en-US" sz="1100"/>
          </a:p>
        </p:txBody>
      </p:sp>
      <p:sp>
        <p:nvSpPr>
          <p:cNvPr id="16" name="AutoShape 16"/>
          <p:cNvSpPr/>
          <p:nvPr/>
        </p:nvSpPr>
        <p:spPr>
          <a:xfrm>
            <a:off x="3270250" y="2984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endParaRPr lang="en-US" sz="1100"/>
          </a:p>
        </p:txBody>
      </p:sp>
      <p:sp>
        <p:nvSpPr>
          <p:cNvPr id="17" name="AutoShape 17"/>
          <p:cNvSpPr/>
          <p:nvPr/>
        </p:nvSpPr>
        <p:spPr>
          <a:xfrm>
            <a:off x="4032250" y="2984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有同理心的</a:t>
            </a:r>
            <a:endParaRPr lang="en-US" sz="1100"/>
          </a:p>
        </p:txBody>
      </p:sp>
      <p:sp>
        <p:nvSpPr>
          <p:cNvPr id="18" name="AutoShape 18"/>
          <p:cNvSpPr/>
          <p:nvPr/>
        </p:nvSpPr>
        <p:spPr>
          <a:xfrm>
            <a:off x="1174750" y="3365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human doctors</a:t>
            </a:r>
            <a:endParaRPr lang="en-US" sz="1100"/>
          </a:p>
        </p:txBody>
      </p:sp>
      <p:sp>
        <p:nvSpPr>
          <p:cNvPr id="19" name="AutoShape 19"/>
          <p:cNvSpPr/>
          <p:nvPr/>
        </p:nvSpPr>
        <p:spPr>
          <a:xfrm>
            <a:off x="3270250" y="3365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endParaRPr lang="en-US" sz="1100"/>
          </a:p>
        </p:txBody>
      </p:sp>
      <p:sp>
        <p:nvSpPr>
          <p:cNvPr id="20" name="AutoShape 20"/>
          <p:cNvSpPr/>
          <p:nvPr/>
        </p:nvSpPr>
        <p:spPr>
          <a:xfrm>
            <a:off x="4032250" y="3365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人类医生</a:t>
            </a:r>
            <a:endParaRPr lang="en-US" sz="1100"/>
          </a:p>
        </p:txBody>
      </p:sp>
      <p:sp>
        <p:nvSpPr>
          <p:cNvPr id="21" name="AutoShape 21"/>
          <p:cNvSpPr/>
          <p:nvPr/>
        </p:nvSpPr>
        <p:spPr>
          <a:xfrm>
            <a:off x="1174750" y="3746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challenge</a:t>
            </a:r>
            <a:endParaRPr lang="en-US" sz="1100"/>
          </a:p>
        </p:txBody>
      </p:sp>
      <p:sp>
        <p:nvSpPr>
          <p:cNvPr id="22" name="AutoShape 22"/>
          <p:cNvSpPr/>
          <p:nvPr/>
        </p:nvSpPr>
        <p:spPr>
          <a:xfrm>
            <a:off x="3270250" y="3746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endParaRPr lang="en-US" sz="1100"/>
          </a:p>
        </p:txBody>
      </p:sp>
      <p:sp>
        <p:nvSpPr>
          <p:cNvPr id="23" name="AutoShape 23"/>
          <p:cNvSpPr/>
          <p:nvPr/>
        </p:nvSpPr>
        <p:spPr>
          <a:xfrm>
            <a:off x="4032250" y="3746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挑战</a:t>
            </a:r>
            <a:endParaRPr lang="en-US" sz="1100"/>
          </a:p>
        </p:txBody>
      </p:sp>
      <p:sp>
        <p:nvSpPr>
          <p:cNvPr id="24" name="AutoShape 24"/>
          <p:cNvSpPr/>
          <p:nvPr/>
        </p:nvSpPr>
        <p:spPr>
          <a:xfrm>
            <a:off x="1174750" y="4127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traditional view</a:t>
            </a:r>
            <a:endParaRPr lang="en-US" sz="1100"/>
          </a:p>
        </p:txBody>
      </p:sp>
      <p:sp>
        <p:nvSpPr>
          <p:cNvPr id="25" name="AutoShape 25"/>
          <p:cNvSpPr/>
          <p:nvPr/>
        </p:nvSpPr>
        <p:spPr>
          <a:xfrm>
            <a:off x="3270250" y="4127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endParaRPr lang="en-US" sz="1100"/>
          </a:p>
        </p:txBody>
      </p:sp>
      <p:sp>
        <p:nvSpPr>
          <p:cNvPr id="26" name="AutoShape 26"/>
          <p:cNvSpPr/>
          <p:nvPr/>
        </p:nvSpPr>
        <p:spPr>
          <a:xfrm>
            <a:off x="4032250" y="4127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传统观点</a:t>
            </a:r>
            <a:endParaRPr lang="en-US" sz="1100"/>
          </a:p>
        </p:txBody>
      </p:sp>
      <p:sp>
        <p:nvSpPr>
          <p:cNvPr id="27" name="AutoShape 27"/>
          <p:cNvSpPr/>
          <p:nvPr/>
        </p:nvSpPr>
        <p:spPr>
          <a:xfrm>
            <a:off x="1174750" y="4665345"/>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uniquely human trait</a:t>
            </a:r>
            <a:endParaRPr lang="en-US" sz="1100"/>
          </a:p>
        </p:txBody>
      </p:sp>
      <p:sp>
        <p:nvSpPr>
          <p:cNvPr id="28" name="AutoShape 28"/>
          <p:cNvSpPr/>
          <p:nvPr/>
        </p:nvSpPr>
        <p:spPr>
          <a:xfrm>
            <a:off x="3270250" y="4508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endParaRPr lang="en-US" sz="1100"/>
          </a:p>
        </p:txBody>
      </p:sp>
      <p:sp>
        <p:nvSpPr>
          <p:cNvPr id="29" name="AutoShape 29"/>
          <p:cNvSpPr/>
          <p:nvPr/>
        </p:nvSpPr>
        <p:spPr>
          <a:xfrm>
            <a:off x="4032250" y="4508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人类独有的特质</a:t>
            </a:r>
            <a:endParaRPr lang="en-US" sz="1100"/>
          </a:p>
        </p:txBody>
      </p:sp>
      <p:sp>
        <p:nvSpPr>
          <p:cNvPr id="30" name="AutoShape 30"/>
          <p:cNvSpPr/>
          <p:nvPr/>
        </p:nvSpPr>
        <p:spPr>
          <a:xfrm>
            <a:off x="6635750" y="1841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caution</a:t>
            </a:r>
            <a:endParaRPr lang="en-US" sz="1100"/>
          </a:p>
        </p:txBody>
      </p:sp>
      <p:sp>
        <p:nvSpPr>
          <p:cNvPr id="31" name="AutoShape 31"/>
          <p:cNvSpPr/>
          <p:nvPr/>
        </p:nvSpPr>
        <p:spPr>
          <a:xfrm>
            <a:off x="8731250" y="1841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endParaRPr lang="en-US" sz="1100"/>
          </a:p>
        </p:txBody>
      </p:sp>
      <p:sp>
        <p:nvSpPr>
          <p:cNvPr id="32" name="AutoShape 32"/>
          <p:cNvSpPr/>
          <p:nvPr/>
        </p:nvSpPr>
        <p:spPr>
          <a:xfrm>
            <a:off x="9493250" y="1841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警告，提醒</a:t>
            </a:r>
            <a:endParaRPr lang="en-US" sz="1100"/>
          </a:p>
        </p:txBody>
      </p:sp>
      <p:sp>
        <p:nvSpPr>
          <p:cNvPr id="33" name="AutoShape 33"/>
          <p:cNvSpPr/>
          <p:nvPr/>
        </p:nvSpPr>
        <p:spPr>
          <a:xfrm>
            <a:off x="6635750" y="241173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excel in</a:t>
            </a:r>
            <a:endParaRPr lang="en-US" sz="1100"/>
          </a:p>
        </p:txBody>
      </p:sp>
      <p:sp>
        <p:nvSpPr>
          <p:cNvPr id="34" name="AutoShape 34"/>
          <p:cNvSpPr/>
          <p:nvPr/>
        </p:nvSpPr>
        <p:spPr>
          <a:xfrm>
            <a:off x="8731250" y="241173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endParaRPr lang="en-US" sz="1100"/>
          </a:p>
        </p:txBody>
      </p:sp>
      <p:sp>
        <p:nvSpPr>
          <p:cNvPr id="35" name="AutoShape 35"/>
          <p:cNvSpPr/>
          <p:nvPr/>
        </p:nvSpPr>
        <p:spPr>
          <a:xfrm>
            <a:off x="9493250" y="241173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擅长</a:t>
            </a:r>
            <a:endParaRPr lang="en-US" sz="1100"/>
          </a:p>
        </p:txBody>
      </p:sp>
      <p:sp>
        <p:nvSpPr>
          <p:cNvPr id="36" name="AutoShape 36"/>
          <p:cNvSpPr/>
          <p:nvPr/>
        </p:nvSpPr>
        <p:spPr>
          <a:xfrm>
            <a:off x="6635750" y="2603500"/>
            <a:ext cx="2032000" cy="120586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providing empathetic text</a:t>
            </a:r>
            <a:endParaRPr lang="en-US" sz="1100"/>
          </a:p>
        </p:txBody>
      </p:sp>
      <p:sp>
        <p:nvSpPr>
          <p:cNvPr id="37" name="AutoShape 37"/>
          <p:cNvSpPr/>
          <p:nvPr/>
        </p:nvSpPr>
        <p:spPr>
          <a:xfrm>
            <a:off x="8731250" y="29845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a:t>
            </a:r>
            <a:endParaRPr lang="en-US" sz="1100"/>
          </a:p>
        </p:txBody>
      </p:sp>
      <p:sp>
        <p:nvSpPr>
          <p:cNvPr id="38" name="AutoShape 38"/>
          <p:cNvSpPr/>
          <p:nvPr/>
        </p:nvSpPr>
        <p:spPr>
          <a:xfrm>
            <a:off x="9493250" y="29845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提供有同理心的文本</a:t>
            </a:r>
            <a:endParaRPr lang="en-US" sz="1100"/>
          </a:p>
        </p:txBody>
      </p:sp>
      <p:sp>
        <p:nvSpPr>
          <p:cNvPr id="39" name="AutoShape 39"/>
          <p:cNvSpPr/>
          <p:nvPr/>
        </p:nvSpPr>
        <p:spPr>
          <a:xfrm>
            <a:off x="6635750" y="5114925"/>
            <a:ext cx="2332355"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clinical effectiveness</a:t>
            </a:r>
            <a:endParaRPr lang="en-US" sz="1100"/>
          </a:p>
        </p:txBody>
      </p:sp>
      <p:sp>
        <p:nvSpPr>
          <p:cNvPr id="40" name="AutoShape 40"/>
          <p:cNvSpPr/>
          <p:nvPr/>
        </p:nvSpPr>
        <p:spPr>
          <a:xfrm>
            <a:off x="8890000" y="515366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endParaRPr lang="en-US" sz="1100"/>
          </a:p>
        </p:txBody>
      </p:sp>
      <p:sp>
        <p:nvSpPr>
          <p:cNvPr id="41" name="AutoShape 41"/>
          <p:cNvSpPr/>
          <p:nvPr/>
        </p:nvSpPr>
        <p:spPr>
          <a:xfrm>
            <a:off x="9601835" y="5114925"/>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临床效果</a:t>
            </a:r>
            <a:endParaRPr lang="en-US" sz="1100"/>
          </a:p>
        </p:txBody>
      </p:sp>
      <p:sp>
        <p:nvSpPr>
          <p:cNvPr id="42" name="AutoShape 42"/>
          <p:cNvSpPr/>
          <p:nvPr/>
        </p:nvSpPr>
        <p:spPr>
          <a:xfrm>
            <a:off x="6699250" y="3979545"/>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unproven</a:t>
            </a:r>
            <a:endParaRPr lang="en-US" sz="1100"/>
          </a:p>
        </p:txBody>
      </p:sp>
      <p:sp>
        <p:nvSpPr>
          <p:cNvPr id="43" name="AutoShape 43"/>
          <p:cNvSpPr/>
          <p:nvPr/>
        </p:nvSpPr>
        <p:spPr>
          <a:xfrm>
            <a:off x="8535035" y="3979545"/>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a:t>
            </a:r>
            <a:endParaRPr lang="en-US" sz="1100"/>
          </a:p>
        </p:txBody>
      </p:sp>
      <p:sp>
        <p:nvSpPr>
          <p:cNvPr id="44" name="AutoShape 44"/>
          <p:cNvSpPr/>
          <p:nvPr/>
        </p:nvSpPr>
        <p:spPr>
          <a:xfrm>
            <a:off x="9429750" y="40513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未被证实的</a:t>
            </a:r>
            <a:endParaRPr lang="en-US" sz="1100"/>
          </a:p>
        </p:txBody>
      </p:sp>
      <p:sp>
        <p:nvSpPr>
          <p:cNvPr id="45" name="AutoShape 45"/>
          <p:cNvSpPr/>
          <p:nvPr/>
        </p:nvSpPr>
        <p:spPr>
          <a:xfrm>
            <a:off x="6699250" y="44323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further research</a:t>
            </a:r>
            <a:endParaRPr lang="en-US" sz="1100"/>
          </a:p>
        </p:txBody>
      </p:sp>
      <p:sp>
        <p:nvSpPr>
          <p:cNvPr id="46" name="AutoShape 46"/>
          <p:cNvSpPr/>
          <p:nvPr/>
        </p:nvSpPr>
        <p:spPr>
          <a:xfrm>
            <a:off x="8667750" y="4432300"/>
            <a:ext cx="76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a:t>
            </a:r>
            <a:endParaRPr lang="en-US" sz="1100"/>
          </a:p>
        </p:txBody>
      </p:sp>
      <p:sp>
        <p:nvSpPr>
          <p:cNvPr id="47" name="AutoShape 47"/>
          <p:cNvSpPr/>
          <p:nvPr/>
        </p:nvSpPr>
        <p:spPr>
          <a:xfrm>
            <a:off x="9429750" y="4432300"/>
            <a:ext cx="203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进一步研究</a:t>
            </a:r>
            <a:endParaRPr lang="en-US" sz="1100"/>
          </a:p>
        </p:txBody>
      </p:sp>
      <p:pic>
        <p:nvPicPr>
          <p:cNvPr id="55" name="Picture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38250" y="5613400"/>
            <a:ext cx="457200" cy="457200"/>
          </a:xfrm>
          <a:prstGeom prst="rect">
            <a:avLst/>
          </a:prstGeom>
        </p:spPr>
      </p:pic>
      <p:sp>
        <p:nvSpPr>
          <p:cNvPr id="56" name="AutoShape 56"/>
          <p:cNvSpPr/>
          <p:nvPr/>
        </p:nvSpPr>
        <p:spPr>
          <a:xfrm>
            <a:off x="1873250" y="5588000"/>
            <a:ext cx="952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核心提示：</a:t>
            </a:r>
            <a:r>
              <a:rPr lang="en-US" sz="1800" b="0"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重点关注 AI 技术在医疗场景中的应用及相关专业术语，理解其对传统医疗模式的挑战与机遇。</a:t>
            </a:r>
            <a:endParaRPr lang="en-US" sz="11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8089265"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D - 长难句分析</a:t>
            </a:r>
            <a:endParaRPr lang="en-US" sz="3200" b="1">
              <a:solidFill>
                <a:srgbClr val="00529B"/>
              </a:solidFill>
              <a:latin typeface="Noto Sans SC" panose="020B0200000000000000" charset="-122"/>
              <a:ea typeface="Noto Sans SC" panose="020B0200000000000000" charset="-122"/>
              <a:cs typeface="Noto Sans SC" panose="020B0200000000000000" charset="-122"/>
            </a:endParaRPr>
          </a:p>
        </p:txBody>
      </p:sp>
      <p:sp>
        <p:nvSpPr>
          <p:cNvPr id="3" name="AutoShape 3"/>
          <p:cNvSpPr/>
          <p:nvPr/>
        </p:nvSpPr>
        <p:spPr>
          <a:xfrm>
            <a:off x="762000" y="1157605"/>
            <a:ext cx="10668000" cy="1636395"/>
          </a:xfrm>
          <a:prstGeom prst="roundRect">
            <a:avLst>
              <a:gd name="adj" fmla="val 11111"/>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62025" y="1516380"/>
            <a:ext cx="508000" cy="508000"/>
          </a:xfrm>
          <a:prstGeom prst="rect">
            <a:avLst/>
          </a:prstGeom>
        </p:spPr>
      </p:pic>
      <p:sp>
        <p:nvSpPr>
          <p:cNvPr id="5" name="AutoShape 5"/>
          <p:cNvSpPr/>
          <p:nvPr/>
        </p:nvSpPr>
        <p:spPr>
          <a:xfrm>
            <a:off x="1609090" y="1270000"/>
            <a:ext cx="127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原句展示</a:t>
            </a:r>
            <a:endParaRPr lang="en-US" sz="2000">
              <a:solidFill>
                <a:srgbClr val="333333"/>
              </a:solidFill>
              <a:latin typeface="Noto Sans SC" panose="020B0200000000000000" charset="-122"/>
              <a:ea typeface="Noto Sans SC" panose="020B0200000000000000" charset="-122"/>
              <a:cs typeface="Noto Sans SC" panose="020B0200000000000000" charset="-122"/>
            </a:endParaRPr>
          </a:p>
        </p:txBody>
      </p:sp>
      <p:sp>
        <p:nvSpPr>
          <p:cNvPr id="6" name="AutoShape 6"/>
          <p:cNvSpPr/>
          <p:nvPr/>
        </p:nvSpPr>
        <p:spPr>
          <a:xfrm>
            <a:off x="1651000" y="1778000"/>
            <a:ext cx="9525000" cy="624840"/>
          </a:xfrm>
          <a:prstGeom prst="rect">
            <a:avLst/>
          </a:prstGeom>
          <a:noFill/>
          <a:ln w="12700" cap="flat" cmpd="sng">
            <a:noFill/>
            <a:prstDash val="solid"/>
            <a:round/>
          </a:ln>
        </p:spPr>
        <p:txBody>
          <a:bodyPr vert="horz" wrap="square" lIns="0" tIns="0" rIns="0" bIns="0" rtlCol="0" anchor="ctr" anchorCtr="0"/>
          <a:lstStyle/>
          <a:p>
            <a:pPr algn="l">
              <a:lnSpc>
                <a:spcPct val="125000"/>
              </a:lnSpc>
              <a:buClrTx/>
              <a:buSzTx/>
              <a:buFontTx/>
              <a:defRP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This finding challenges the traditional view that empathy is a uniquely human trait.</a:t>
            </a:r>
            <a:endParaRPr lang="en-US" sz="2000" b="1">
              <a:solidFill>
                <a:srgbClr val="00529B"/>
              </a:solidFill>
              <a:latin typeface="Noto Sans SC" panose="020B0200000000000000" charset="-122"/>
              <a:ea typeface="Noto Sans SC" panose="020B0200000000000000" charset="-122"/>
              <a:cs typeface="Noto Sans SC" panose="020B0200000000000000" charset="-122"/>
            </a:endParaRPr>
          </a:p>
        </p:txBody>
      </p:sp>
      <p:sp>
        <p:nvSpPr>
          <p:cNvPr id="7" name="AutoShape 7"/>
          <p:cNvSpPr/>
          <p:nvPr/>
        </p:nvSpPr>
        <p:spPr>
          <a:xfrm>
            <a:off x="762000" y="3048000"/>
            <a:ext cx="10668000" cy="1524000"/>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025" y="3329940"/>
            <a:ext cx="508000" cy="508000"/>
          </a:xfrm>
          <a:prstGeom prst="rect">
            <a:avLst/>
          </a:prstGeom>
        </p:spPr>
      </p:pic>
      <p:sp>
        <p:nvSpPr>
          <p:cNvPr id="9" name="AutoShape 9"/>
          <p:cNvSpPr/>
          <p:nvPr/>
        </p:nvSpPr>
        <p:spPr>
          <a:xfrm>
            <a:off x="1651000" y="3111500"/>
            <a:ext cx="127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a:t>
            </a:r>
            <a:endParaRPr lang="en-US" sz="2000" b="1">
              <a:solidFill>
                <a:srgbClr val="505050"/>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1651000" y="3556000"/>
            <a:ext cx="9525000" cy="889000"/>
          </a:xfrm>
          <a:prstGeom prst="rect">
            <a:avLst/>
          </a:prstGeom>
          <a:noFill/>
          <a:ln w="12700" cap="flat" cmpd="sng">
            <a:noFill/>
            <a:prstDash val="solid"/>
            <a:round/>
          </a:ln>
        </p:spPr>
        <p:txBody>
          <a:bodyPr vert="horz" wrap="square" lIns="0" tIns="0" rIns="0" bIns="0" rtlCol="0" anchor="ctr" anchorCtr="0"/>
          <a:lstStyle/>
          <a:p>
            <a:pPr marL="254000" indent="-254000" algn="l">
              <a:lnSpc>
                <a:spcPct val="125000"/>
              </a:lnSpc>
              <a:buClr>
                <a:srgbClr val="505050"/>
              </a:buClr>
              <a:buChar char="•"/>
              <a:defRPr/>
            </a:pPr>
            <a:r>
              <a:rPr lang="en-US" sz="2000" b="1"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a:t>
            </a: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This finding challenges the traditional view</a:t>
            </a:r>
            <a:endParaRPr lang="en-US" sz="2000" b="1">
              <a:solidFill>
                <a:srgbClr val="00529B"/>
              </a:solidFill>
              <a:latin typeface="Noto Sans SC" panose="020B0200000000000000" charset="-122"/>
              <a:ea typeface="Noto Sans SC" panose="020B0200000000000000" charset="-122"/>
              <a:cs typeface="Noto Sans SC" panose="020B0200000000000000" charset="-122"/>
            </a:endParaRPr>
          </a:p>
          <a:p>
            <a:pPr marL="254000" indent="-254000" algn="l">
              <a:lnSpc>
                <a:spcPct val="125000"/>
              </a:lnSpc>
              <a:buClr>
                <a:srgbClr val="505050"/>
              </a:buClr>
              <a:buSzTx/>
              <a:buFontTx/>
              <a:buChar char="•"/>
              <a:defRPr/>
            </a:pPr>
            <a:r>
              <a:rPr lang="en-US" sz="2000" b="1"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同位语从句：</a:t>
            </a: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that empathy is a uniquely human trait（解释说明view的内容）</a:t>
            </a:r>
            <a:endPar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803910" y="4826000"/>
            <a:ext cx="10668000" cy="1143000"/>
          </a:xfrm>
          <a:prstGeom prst="roundRect">
            <a:avLst>
              <a:gd name="adj" fmla="val 11111"/>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0" y="5024755"/>
            <a:ext cx="508000" cy="508000"/>
          </a:xfrm>
          <a:prstGeom prst="rect">
            <a:avLst/>
          </a:prstGeom>
        </p:spPr>
      </p:pic>
      <p:sp>
        <p:nvSpPr>
          <p:cNvPr id="13" name="AutoShape 13"/>
          <p:cNvSpPr/>
          <p:nvPr/>
        </p:nvSpPr>
        <p:spPr>
          <a:xfrm>
            <a:off x="1651000" y="4953000"/>
            <a:ext cx="127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a:t>
            </a:r>
            <a:endParaRPr lang="en-US" sz="1100"/>
          </a:p>
        </p:txBody>
      </p:sp>
      <p:sp>
        <p:nvSpPr>
          <p:cNvPr id="14" name="AutoShape 14"/>
          <p:cNvSpPr/>
          <p:nvPr/>
        </p:nvSpPr>
        <p:spPr>
          <a:xfrm>
            <a:off x="1651000" y="5334000"/>
            <a:ext cx="952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这一发现挑战了同理心是人类独有的特质这一传统观点。</a:t>
            </a:r>
            <a:endParaRPr lang="en-US" sz="2000" b="1">
              <a:solidFill>
                <a:srgbClr val="00529B"/>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6249035" y="1355090"/>
            <a:ext cx="5635625" cy="3533140"/>
          </a:xfrm>
          <a:prstGeom prst="rect">
            <a:avLst/>
          </a:prstGeom>
          <a:noFill/>
        </p:spPr>
        <p:txBody>
          <a:bodyPr wrap="square" rtlCol="0">
            <a:noAutofit/>
          </a:bodyPr>
          <a:lstStyle/>
          <a:p>
            <a:pPr algn="just"/>
            <a:r>
              <a:rPr lang="zh-CN" altLang="en-US" sz="6000" b="1" dirty="0">
                <a:solidFill>
                  <a:srgbClr val="002060"/>
                </a:solidFill>
                <a:latin typeface="Times New Roman" panose="02020603050405020304" charset="0"/>
                <a:ea typeface="隶书" panose="02010509060101010101" pitchFamily="49" charset="-122"/>
                <a:cs typeface="Times New Roman" panose="02020603050405020304" charset="0"/>
                <a:sym typeface="+mn-ea"/>
              </a:rPr>
              <a:t>七选五</a:t>
            </a:r>
            <a:endParaRPr lang="en-US" altLang="zh-CN" sz="6000" b="1" dirty="0">
              <a:solidFill>
                <a:srgbClr val="002060"/>
              </a:solidFill>
              <a:latin typeface="Times New Roman" panose="02020603050405020304" charset="0"/>
              <a:ea typeface="隶书" panose="02010509060101010101" pitchFamily="49" charset="-122"/>
              <a:cs typeface="Times New Roman" panose="02020603050405020304" charset="0"/>
              <a:sym typeface="+mn-ea"/>
            </a:endParaRPr>
          </a:p>
          <a:p>
            <a:pPr algn="just">
              <a:buClrTx/>
              <a:buSzTx/>
              <a:buNone/>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语篇类型：说明文</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gn="just">
              <a:buClrTx/>
              <a:buSzTx/>
              <a:buNone/>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主题语境：人与社会</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a:p>
            <a:pPr algn="just">
              <a:buClrTx/>
              <a:buSzTx/>
              <a:buNone/>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话题：本文围绕高三学生如何在高压学习中保持节奏、培养幸福感展开，给出具体建议，助力兼顾学业与身心状态</a:t>
            </a:r>
            <a:r>
              <a:rPr lang="zh-CN" altLang="en-US" sz="3200" b="1" dirty="0">
                <a:solidFill>
                  <a:srgbClr val="002060"/>
                </a:solidFill>
                <a:latin typeface="Times New Roman" panose="02020603050405020304" charset="0"/>
                <a:ea typeface="隶书" panose="02010509060101010101" pitchFamily="49" charset="-122"/>
                <a:cs typeface="Times New Roman" panose="02020603050405020304" charset="0"/>
                <a:sym typeface="+mn-ea"/>
              </a:rPr>
              <a:t>。</a:t>
            </a:r>
            <a:endParaRPr lang="zh-CN" altLang="en-US" sz="3200" b="1" dirty="0">
              <a:solidFill>
                <a:srgbClr val="002060"/>
              </a:solidFill>
              <a:latin typeface="Times New Roman" panose="02020603050405020304" charset="0"/>
              <a:ea typeface="隶书" panose="02010509060101010101" pitchFamily="49" charset="-122"/>
              <a:cs typeface="Times New Roman" panose="02020603050405020304" charset="0"/>
              <a:sym typeface="+mn-ea"/>
            </a:endParaRPr>
          </a:p>
        </p:txBody>
      </p:sp>
      <p:sp>
        <p:nvSpPr>
          <p:cNvPr id="3" name="文本框 2"/>
          <p:cNvSpPr txBox="1"/>
          <p:nvPr/>
        </p:nvSpPr>
        <p:spPr>
          <a:xfrm>
            <a:off x="-1934210" y="-2150110"/>
            <a:ext cx="4064000" cy="368300"/>
          </a:xfrm>
          <a:prstGeom prst="rect">
            <a:avLst/>
          </a:prstGeom>
          <a:noFill/>
        </p:spPr>
        <p:txBody>
          <a:bodyPr wrap="square" rtlCol="0">
            <a:spAutoFit/>
          </a:bodyPr>
          <a:p>
            <a:endParaRPr lang="zh-CN" altLang="en-US"/>
          </a:p>
        </p:txBody>
      </p:sp>
      <p:pic>
        <p:nvPicPr>
          <p:cNvPr id="2" name="图片 1" descr="四大国际美食节介绍 (6)"/>
          <p:cNvPicPr>
            <a:picLocks noChangeAspect="1"/>
          </p:cNvPicPr>
          <p:nvPr/>
        </p:nvPicPr>
        <p:blipFill>
          <a:blip r:embed="rId1"/>
          <a:stretch>
            <a:fillRect/>
          </a:stretch>
        </p:blipFill>
        <p:spPr>
          <a:xfrm>
            <a:off x="649605" y="0"/>
            <a:ext cx="5143500" cy="685800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内容占位符 19"/>
          <p:cNvSpPr>
            <a:spLocks noGrp="1"/>
          </p:cNvSpPr>
          <p:nvPr>
            <p:ph idx="1"/>
          </p:nvPr>
        </p:nvSpPr>
        <p:spPr>
          <a:xfrm>
            <a:off x="-59055" y="52070"/>
            <a:ext cx="12251055" cy="7174865"/>
          </a:xfrm>
          <a:solidFill>
            <a:schemeClr val="bg1"/>
          </a:solidFill>
        </p:spPr>
        <p:txBody>
          <a:bodyPr>
            <a:noAutofit/>
          </a:bodyPr>
          <a:lstStyle/>
          <a:p>
            <a:pPr marL="0" indent="457200" algn="ctr" fontAlgn="auto">
              <a:lnSpc>
                <a:spcPts val="2060"/>
              </a:lnSpc>
              <a:buClrTx/>
              <a:buSzTx/>
              <a:buFontTx/>
              <a:buNone/>
            </a:pPr>
            <a:r>
              <a:rPr lang="en-US" altLang="zh-CN" sz="2500">
                <a:latin typeface="Times New Roman" panose="02020603050405020304" charset="0"/>
                <a:cs typeface="Times New Roman" panose="02020603050405020304" charset="0"/>
              </a:rPr>
              <a:t>Maintaining Rhythm and Happiness in Final Year</a:t>
            </a:r>
            <a:endParaRPr lang="en-US" altLang="zh-CN" sz="2500">
              <a:latin typeface="Times New Roman" panose="02020603050405020304" charset="0"/>
              <a:cs typeface="Times New Roman" panose="02020603050405020304" charset="0"/>
            </a:endParaRPr>
          </a:p>
          <a:p>
            <a:pPr marL="0" indent="457200" algn="l" fontAlgn="auto">
              <a:lnSpc>
                <a:spcPts val="2060"/>
              </a:lnSpc>
              <a:buClrTx/>
              <a:buSzTx/>
              <a:buFontTx/>
              <a:buNone/>
            </a:pPr>
            <a:r>
              <a:rPr lang="en-US" altLang="zh-CN" sz="2500">
                <a:latin typeface="Times New Roman" panose="02020603050405020304" charset="0"/>
                <a:cs typeface="Times New Roman" panose="02020603050405020304" charset="0"/>
              </a:rPr>
              <a:t>For students navigating the intensity of final-year studies, happiness is a luxury that you cannot afford during this critical period. However, happiness is not the absence of stress, but a sense of controlled progress and inner peace cultivated within the demanding environment. ____36____ </a:t>
            </a:r>
            <a:endParaRPr lang="en-US" altLang="zh-CN" sz="2500">
              <a:latin typeface="Times New Roman" panose="02020603050405020304" charset="0"/>
              <a:cs typeface="Times New Roman" panose="02020603050405020304" charset="0"/>
            </a:endParaRPr>
          </a:p>
          <a:p>
            <a:pPr marL="0" indent="457200" algn="l" fontAlgn="auto">
              <a:lnSpc>
                <a:spcPts val="2060"/>
              </a:lnSpc>
              <a:buClrTx/>
              <a:buSzTx/>
              <a:buFontTx/>
              <a:buNone/>
            </a:pPr>
            <a:r>
              <a:rPr lang="en-US" altLang="zh-CN" sz="2500">
                <a:latin typeface="Times New Roman" panose="02020603050405020304" charset="0"/>
                <a:cs typeface="Times New Roman" panose="02020603050405020304" charset="0"/>
              </a:rPr>
              <a:t>Why then should you prioritize the cultivation of happiness? In an age of prevalent stress, actively safeguarding this happiness is essential. Chronic anxiety and burnout impair cognitive function, and even hurt your academic performance. Research confirms that greater happiness is associated with better physical health, stronger resilience, and more fulfilling relationships. ____37____ </a:t>
            </a:r>
            <a:endParaRPr lang="en-US" altLang="zh-CN" sz="2500">
              <a:latin typeface="Times New Roman" panose="02020603050405020304" charset="0"/>
              <a:cs typeface="Times New Roman" panose="02020603050405020304" charset="0"/>
            </a:endParaRPr>
          </a:p>
          <a:p>
            <a:pPr marL="0" indent="457200" algn="l" fontAlgn="auto">
              <a:lnSpc>
                <a:spcPts val="2060"/>
              </a:lnSpc>
              <a:buClrTx/>
              <a:buSzTx/>
              <a:buFontTx/>
              <a:buNone/>
            </a:pPr>
            <a:r>
              <a:rPr lang="en-US" altLang="zh-CN" sz="2500">
                <a:latin typeface="Times New Roman" panose="02020603050405020304" charset="0"/>
                <a:cs typeface="Times New Roman" panose="02020603050405020304" charset="0"/>
              </a:rPr>
              <a:t>To achieve this, begin with intentionally designing your daily rhythm. This means scheduling not only study sessions but also breaks. ____38____ These acts are not time wasted; they are strategic resets that prevent mental fatigue and sustain concentration. For instance, a ten-minute walk after a 90-minute study block can significantly clear mental fog, thus improving efficiency in the next session. </a:t>
            </a:r>
            <a:endParaRPr lang="en-US" altLang="zh-CN" sz="2500">
              <a:latin typeface="Times New Roman" panose="02020603050405020304" charset="0"/>
              <a:cs typeface="Times New Roman" panose="02020603050405020304" charset="0"/>
            </a:endParaRPr>
          </a:p>
          <a:p>
            <a:pPr marL="0" indent="457200" algn="l" fontAlgn="auto">
              <a:lnSpc>
                <a:spcPts val="2060"/>
              </a:lnSpc>
              <a:buClrTx/>
              <a:buSzTx/>
              <a:buFontTx/>
              <a:buNone/>
            </a:pPr>
            <a:r>
              <a:rPr lang="en-US" altLang="zh-CN" sz="2500">
                <a:latin typeface="Times New Roman" panose="02020603050405020304" charset="0"/>
                <a:cs typeface="Times New Roman" panose="02020603050405020304" charset="0"/>
              </a:rPr>
              <a:t>____39____ While academic goals are vital, defining your self-worth only by test scores is a fragile foundation. Instead, consciously connecting your daily effort to larger personal growth such as problem-solving skills fosters a better sense of accomplishment. This shift from a purely outcome-based to a process-oriented perspective transforms the journey into a source of satisfaction. </a:t>
            </a:r>
            <a:endParaRPr lang="en-US" altLang="zh-CN" sz="2500">
              <a:latin typeface="Times New Roman" panose="02020603050405020304" charset="0"/>
              <a:cs typeface="Times New Roman" panose="02020603050405020304" charset="0"/>
            </a:endParaRPr>
          </a:p>
          <a:p>
            <a:pPr marL="0" indent="457200" algn="l" fontAlgn="auto">
              <a:lnSpc>
                <a:spcPts val="2060"/>
              </a:lnSpc>
              <a:buClrTx/>
              <a:buSzTx/>
              <a:buFontTx/>
              <a:buNone/>
            </a:pPr>
            <a:r>
              <a:rPr lang="en-US" altLang="zh-CN" sz="2500">
                <a:latin typeface="Times New Roman" panose="02020603050405020304" charset="0"/>
                <a:cs typeface="Times New Roman" panose="02020603050405020304" charset="0"/>
              </a:rPr>
              <a:t>In fact, maintaining your own rhythm in senior year is an act of wise self-management. It involves protecting your mental space through structured balance and reframing the purpose of your effort. ____40____ Then, you are empowered to perform at your best when it matters most.</a:t>
            </a:r>
            <a:endParaRPr lang="en-US" altLang="zh-CN" sz="2500">
              <a:latin typeface="Times New Roman" panose="02020603050405020304" charset="0"/>
              <a:cs typeface="Times New Roman" panose="02020603050405020304" charset="0"/>
            </a:endParaRPr>
          </a:p>
        </p:txBody>
      </p:sp>
      <p:sp>
        <p:nvSpPr>
          <p:cNvPr id="2" name="文本框 1"/>
          <p:cNvSpPr txBox="1"/>
          <p:nvPr/>
        </p:nvSpPr>
        <p:spPr>
          <a:xfrm>
            <a:off x="4000500" y="615315"/>
            <a:ext cx="6750685" cy="558800"/>
          </a:xfrm>
          <a:prstGeom prst="rect">
            <a:avLst/>
          </a:prstGeom>
          <a:solidFill>
            <a:schemeClr val="accent4">
              <a:lumMod val="20000"/>
              <a:lumOff val="80000"/>
            </a:schemeClr>
          </a:solidFill>
          <a:ln>
            <a:solidFill>
              <a:srgbClr val="000000">
                <a:alpha val="0"/>
              </a:srgbClr>
            </a:solidFill>
          </a:ln>
          <a:effectLst/>
        </p:spPr>
        <p:txBody>
          <a:bodyPr wrap="square" rtlCol="0">
            <a:noAutofit/>
          </a:bodyPr>
          <a:p>
            <a:r>
              <a:rPr lang="zh-CN" altLang="en-US" sz="2400" b="1">
                <a:solidFill>
                  <a:schemeClr val="accent4">
                    <a:lumMod val="75000"/>
                  </a:schemeClr>
                </a:solidFill>
              </a:rPr>
              <a:t>重新定义幸福</a:t>
            </a:r>
            <a:r>
              <a:rPr lang="en-US" altLang="zh-CN" sz="2400" b="1">
                <a:solidFill>
                  <a:schemeClr val="accent4">
                    <a:lumMod val="75000"/>
                  </a:schemeClr>
                </a:solidFill>
              </a:rPr>
              <a:t>——</a:t>
            </a:r>
            <a:r>
              <a:rPr lang="zh-CN" altLang="en-US" sz="2400" b="1">
                <a:solidFill>
                  <a:schemeClr val="accent4">
                    <a:lumMod val="75000"/>
                  </a:schemeClr>
                </a:solidFill>
              </a:rPr>
              <a:t>压力下的节奏掌控与内在平静</a:t>
            </a:r>
            <a:endParaRPr lang="zh-CN" altLang="en-US" sz="2400" b="1">
              <a:solidFill>
                <a:schemeClr val="accent4">
                  <a:lumMod val="75000"/>
                </a:schemeClr>
              </a:solidFill>
            </a:endParaRPr>
          </a:p>
        </p:txBody>
      </p:sp>
      <p:sp>
        <p:nvSpPr>
          <p:cNvPr id="3" name="文本框 2"/>
          <p:cNvSpPr txBox="1"/>
          <p:nvPr/>
        </p:nvSpPr>
        <p:spPr>
          <a:xfrm>
            <a:off x="3810000" y="1819910"/>
            <a:ext cx="6941185" cy="558800"/>
          </a:xfrm>
          <a:prstGeom prst="rect">
            <a:avLst/>
          </a:prstGeom>
          <a:solidFill>
            <a:schemeClr val="accent6">
              <a:lumMod val="20000"/>
              <a:lumOff val="80000"/>
            </a:schemeClr>
          </a:solidFill>
          <a:ln>
            <a:solidFill>
              <a:srgbClr val="000000">
                <a:alpha val="0"/>
              </a:srgbClr>
            </a:solidFill>
          </a:ln>
          <a:effectLst/>
        </p:spPr>
        <p:txBody>
          <a:bodyPr wrap="square" rtlCol="0">
            <a:noAutofit/>
          </a:bodyPr>
          <a:p>
            <a:r>
              <a:rPr lang="zh-CN" altLang="en-US" sz="2400" b="1">
                <a:solidFill>
                  <a:schemeClr val="accent6">
                    <a:lumMod val="75000"/>
                  </a:schemeClr>
                </a:solidFill>
              </a:rPr>
              <a:t>幸福是</a:t>
            </a:r>
            <a:r>
              <a:rPr lang="en-US" altLang="zh-CN" sz="2400" b="1">
                <a:solidFill>
                  <a:schemeClr val="accent6">
                    <a:lumMod val="75000"/>
                  </a:schemeClr>
                </a:solidFill>
              </a:rPr>
              <a:t>“</a:t>
            </a:r>
            <a:r>
              <a:rPr lang="zh-CN" altLang="en-US" sz="2400" b="1">
                <a:solidFill>
                  <a:schemeClr val="accent6">
                    <a:lumMod val="75000"/>
                  </a:schemeClr>
                </a:solidFill>
              </a:rPr>
              <a:t>必需品</a:t>
            </a:r>
            <a:r>
              <a:rPr lang="en-US" altLang="zh-CN" sz="2400" b="1">
                <a:solidFill>
                  <a:schemeClr val="accent6">
                    <a:lumMod val="75000"/>
                  </a:schemeClr>
                </a:solidFill>
              </a:rPr>
              <a:t>”</a:t>
            </a:r>
            <a:r>
              <a:rPr lang="zh-CN" altLang="en-US" sz="2400" b="1">
                <a:solidFill>
                  <a:schemeClr val="accent6">
                    <a:lumMod val="75000"/>
                  </a:schemeClr>
                </a:solidFill>
              </a:rPr>
              <a:t>：保护认知，增强韧性，提升表现</a:t>
            </a:r>
            <a:endParaRPr lang="zh-CN" altLang="en-US" sz="2400" b="1">
              <a:solidFill>
                <a:schemeClr val="accent6">
                  <a:lumMod val="75000"/>
                </a:schemeClr>
              </a:solidFill>
            </a:endParaRPr>
          </a:p>
        </p:txBody>
      </p:sp>
      <p:sp>
        <p:nvSpPr>
          <p:cNvPr id="4" name="文本框 3"/>
          <p:cNvSpPr txBox="1"/>
          <p:nvPr/>
        </p:nvSpPr>
        <p:spPr>
          <a:xfrm>
            <a:off x="4000500" y="3322320"/>
            <a:ext cx="6750685" cy="558800"/>
          </a:xfrm>
          <a:prstGeom prst="rect">
            <a:avLst/>
          </a:prstGeom>
          <a:solidFill>
            <a:schemeClr val="accent2">
              <a:lumMod val="20000"/>
              <a:lumOff val="80000"/>
            </a:schemeClr>
          </a:solidFill>
          <a:ln>
            <a:solidFill>
              <a:srgbClr val="000000">
                <a:alpha val="0"/>
              </a:srgbClr>
            </a:solidFill>
          </a:ln>
          <a:effectLst/>
        </p:spPr>
        <p:txBody>
          <a:bodyPr wrap="square" rtlCol="0">
            <a:noAutofit/>
          </a:bodyPr>
          <a:p>
            <a:r>
              <a:rPr lang="zh-CN" altLang="en-US" sz="2400" b="1">
                <a:solidFill>
                  <a:schemeClr val="accent2">
                    <a:lumMod val="75000"/>
                  </a:schemeClr>
                </a:solidFill>
              </a:rPr>
              <a:t>节奏即效率：主动穿插休息，重置注意力</a:t>
            </a:r>
            <a:endParaRPr lang="zh-CN" altLang="en-US" sz="2400" b="1">
              <a:solidFill>
                <a:schemeClr val="accent2">
                  <a:lumMod val="75000"/>
                </a:schemeClr>
              </a:solidFill>
            </a:endParaRPr>
          </a:p>
        </p:txBody>
      </p:sp>
      <p:sp>
        <p:nvSpPr>
          <p:cNvPr id="5" name="文本框 4"/>
          <p:cNvSpPr txBox="1"/>
          <p:nvPr/>
        </p:nvSpPr>
        <p:spPr>
          <a:xfrm>
            <a:off x="3587115" y="4824730"/>
            <a:ext cx="7214235" cy="558800"/>
          </a:xfrm>
          <a:prstGeom prst="rect">
            <a:avLst/>
          </a:prstGeom>
          <a:solidFill>
            <a:schemeClr val="accent5">
              <a:lumMod val="20000"/>
              <a:lumOff val="80000"/>
            </a:schemeClr>
          </a:solidFill>
          <a:ln>
            <a:solidFill>
              <a:srgbClr val="000000">
                <a:alpha val="0"/>
              </a:srgbClr>
            </a:solidFill>
          </a:ln>
          <a:effectLst/>
        </p:spPr>
        <p:txBody>
          <a:bodyPr wrap="square" rtlCol="0">
            <a:noAutofit/>
          </a:bodyPr>
          <a:p>
            <a:r>
              <a:rPr lang="zh-CN" altLang="en-US" sz="2400" b="1">
                <a:solidFill>
                  <a:schemeClr val="accent5">
                    <a:lumMod val="75000"/>
                  </a:schemeClr>
                </a:solidFill>
              </a:rPr>
              <a:t>重新定义价值：从结果转向成长过程，收获深层满足</a:t>
            </a:r>
            <a:endParaRPr lang="zh-CN" altLang="en-US" sz="2400" b="1">
              <a:solidFill>
                <a:schemeClr val="accent5">
                  <a:lumMod val="75000"/>
                </a:schemeClr>
              </a:solidFill>
            </a:endParaRPr>
          </a:p>
        </p:txBody>
      </p:sp>
      <p:sp>
        <p:nvSpPr>
          <p:cNvPr id="6" name="文本框 5"/>
          <p:cNvSpPr txBox="1"/>
          <p:nvPr/>
        </p:nvSpPr>
        <p:spPr>
          <a:xfrm>
            <a:off x="4124325" y="6029325"/>
            <a:ext cx="6750685" cy="558800"/>
          </a:xfrm>
          <a:prstGeom prst="rect">
            <a:avLst/>
          </a:prstGeom>
          <a:gradFill>
            <a:gsLst>
              <a:gs pos="0">
                <a:srgbClr val="D7F0FC"/>
              </a:gs>
              <a:gs pos="52000">
                <a:srgbClr val="FFEFDE"/>
              </a:gs>
              <a:gs pos="100000">
                <a:srgbClr val="FFDCFC"/>
              </a:gs>
            </a:gsLst>
            <a:lin ang="5400000" scaled="1"/>
          </a:gradFill>
          <a:ln>
            <a:solidFill>
              <a:srgbClr val="000000">
                <a:alpha val="0"/>
              </a:srgbClr>
            </a:solidFill>
          </a:ln>
          <a:effectLst/>
        </p:spPr>
        <p:txBody>
          <a:bodyPr wrap="square" rtlCol="0">
            <a:noAutofit/>
          </a:bodyPr>
          <a:p>
            <a:r>
              <a:rPr lang="zh-CN" altLang="en-US" sz="2400" b="1">
                <a:solidFill>
                  <a:srgbClr val="7030A0"/>
                </a:solidFill>
              </a:rPr>
              <a:t>节奏即秩序：保护心智空间，赋能最佳表现</a:t>
            </a:r>
            <a:endParaRPr lang="zh-CN" altLang="en-US" sz="2400" b="1">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1495" y="1307465"/>
            <a:ext cx="12723495" cy="5286375"/>
          </a:xfrm>
        </p:spPr>
        <p:txBody>
          <a:bodyPr>
            <a:noAutofit/>
          </a:bodyPr>
          <a:lstStyle/>
          <a:p>
            <a:pPr marL="0" indent="457200" algn="l" fontAlgn="auto">
              <a:lnSpc>
                <a:spcPts val="3060"/>
              </a:lnSpc>
              <a:buClrTx/>
              <a:buSzTx/>
              <a:buFontTx/>
              <a:buNone/>
            </a:pPr>
            <a:r>
              <a:rPr lang="en-US" altLang="zh-CN">
                <a:latin typeface="Times New Roman" panose="02020603050405020304" charset="0"/>
                <a:cs typeface="Times New Roman" panose="02020603050405020304" charset="0"/>
              </a:rPr>
              <a:t>A. Perspective is key, too.</a:t>
            </a:r>
            <a:endParaRPr lang="en-US" altLang="zh-CN">
              <a:latin typeface="Times New Roman" panose="02020603050405020304" charset="0"/>
              <a:cs typeface="Times New Roman" panose="02020603050405020304" charset="0"/>
            </a:endParaRPr>
          </a:p>
          <a:p>
            <a:pPr marL="0" indent="457200" algn="l" fontAlgn="auto">
              <a:lnSpc>
                <a:spcPts val="3060"/>
              </a:lnSpc>
              <a:buClrTx/>
              <a:buSzTx/>
              <a:buFontTx/>
              <a:buNone/>
            </a:pPr>
            <a:r>
              <a:rPr lang="en-US" altLang="zh-CN">
                <a:latin typeface="Times New Roman" panose="02020603050405020304" charset="0"/>
                <a:cs typeface="Times New Roman" panose="02020603050405020304" charset="0"/>
              </a:rPr>
              <a:t>B. Self-worth also matters.</a:t>
            </a:r>
            <a:endParaRPr lang="en-US" altLang="zh-CN">
              <a:latin typeface="Times New Roman" panose="02020603050405020304" charset="0"/>
              <a:cs typeface="Times New Roman" panose="02020603050405020304" charset="0"/>
            </a:endParaRPr>
          </a:p>
          <a:p>
            <a:pPr marL="0" indent="457200" algn="l" fontAlgn="auto">
              <a:lnSpc>
                <a:spcPts val="3060"/>
              </a:lnSpc>
              <a:buClrTx/>
              <a:buSzTx/>
              <a:buFontTx/>
              <a:buNone/>
            </a:pPr>
            <a:r>
              <a:rPr lang="en-US" altLang="zh-CN">
                <a:latin typeface="Times New Roman" panose="02020603050405020304" charset="0"/>
                <a:cs typeface="Times New Roman" panose="02020603050405020304" charset="0"/>
              </a:rPr>
              <a:t>C. You’ll find all your stress disappear without a trace.</a:t>
            </a:r>
            <a:endParaRPr lang="en-US" altLang="zh-CN">
              <a:latin typeface="Times New Roman" panose="02020603050405020304" charset="0"/>
              <a:cs typeface="Times New Roman" panose="02020603050405020304" charset="0"/>
            </a:endParaRPr>
          </a:p>
          <a:p>
            <a:pPr marL="0" indent="457200" algn="l" fontAlgn="auto">
              <a:lnSpc>
                <a:spcPts val="3060"/>
              </a:lnSpc>
              <a:buClrTx/>
              <a:buSzTx/>
              <a:buFontTx/>
              <a:buNone/>
            </a:pPr>
            <a:r>
              <a:rPr lang="en-US" altLang="zh-CN">
                <a:latin typeface="Times New Roman" panose="02020603050405020304" charset="0"/>
                <a:cs typeface="Times New Roman" panose="02020603050405020304" charset="0"/>
              </a:rPr>
              <a:t>D. It is a feeling of moving forward at a sustainable pace.</a:t>
            </a:r>
            <a:endParaRPr lang="en-US" altLang="zh-CN">
              <a:latin typeface="Times New Roman" panose="02020603050405020304" charset="0"/>
              <a:cs typeface="Times New Roman" panose="02020603050405020304" charset="0"/>
            </a:endParaRPr>
          </a:p>
          <a:p>
            <a:pPr marL="0" indent="457200" algn="l" fontAlgn="auto">
              <a:lnSpc>
                <a:spcPts val="3060"/>
              </a:lnSpc>
              <a:buClrTx/>
              <a:buSzTx/>
              <a:buFontTx/>
              <a:buNone/>
            </a:pPr>
            <a:r>
              <a:rPr lang="en-US" altLang="zh-CN">
                <a:latin typeface="Times New Roman" panose="02020603050405020304" charset="0"/>
                <a:cs typeface="Times New Roman" panose="02020603050405020304" charset="0"/>
              </a:rPr>
              <a:t>E. They can be brief walks, mindful breathing, or a favorite hobby.</a:t>
            </a:r>
            <a:endParaRPr lang="en-US" altLang="zh-CN">
              <a:latin typeface="Times New Roman" panose="02020603050405020304" charset="0"/>
              <a:cs typeface="Times New Roman" panose="02020603050405020304" charset="0"/>
            </a:endParaRPr>
          </a:p>
          <a:p>
            <a:pPr marL="0" indent="457200" algn="l" fontAlgn="auto">
              <a:lnSpc>
                <a:spcPts val="3060"/>
              </a:lnSpc>
              <a:buClrTx/>
              <a:buSzTx/>
              <a:buFontTx/>
              <a:buNone/>
            </a:pPr>
            <a:r>
              <a:rPr lang="en-US" altLang="zh-CN">
                <a:latin typeface="Times New Roman" panose="02020603050405020304" charset="0"/>
                <a:cs typeface="Times New Roman" panose="02020603050405020304" charset="0"/>
              </a:rPr>
              <a:t>F. Thus, investing in happiness can energize you in all aspects of our lives.</a:t>
            </a:r>
            <a:endParaRPr lang="en-US" altLang="zh-CN">
              <a:latin typeface="Times New Roman" panose="02020603050405020304" charset="0"/>
              <a:cs typeface="Times New Roman" panose="02020603050405020304" charset="0"/>
            </a:endParaRPr>
          </a:p>
          <a:p>
            <a:pPr marL="0" indent="457200" algn="l" fontAlgn="auto">
              <a:lnSpc>
                <a:spcPts val="3060"/>
              </a:lnSpc>
              <a:buClrTx/>
              <a:buSzTx/>
              <a:buFontTx/>
              <a:buNone/>
            </a:pPr>
            <a:r>
              <a:rPr lang="en-US" altLang="zh-CN">
                <a:latin typeface="Times New Roman" panose="02020603050405020304" charset="0"/>
                <a:cs typeface="Times New Roman" panose="02020603050405020304" charset="0"/>
              </a:rPr>
              <a:t>G. By doing so, you’ll harvest both academic knowledge and sustainable happiness.</a:t>
            </a:r>
            <a:endParaRPr lang="en-US" altLang="zh-CN">
              <a:latin typeface="Times New Roman" panose="02020603050405020304" charset="0"/>
              <a:cs typeface="Times New Roman" panose="02020603050405020304" charset="0"/>
            </a:endParaRPr>
          </a:p>
        </p:txBody>
      </p:sp>
      <p:sp>
        <p:nvSpPr>
          <p:cNvPr id="2" name="矩形 1"/>
          <p:cNvSpPr/>
          <p:nvPr/>
        </p:nvSpPr>
        <p:spPr>
          <a:xfrm>
            <a:off x="8925068" y="350566"/>
            <a:ext cx="966368" cy="382772"/>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 name="文本框 5"/>
          <p:cNvSpPr txBox="1"/>
          <p:nvPr/>
        </p:nvSpPr>
        <p:spPr>
          <a:xfrm>
            <a:off x="204470" y="184150"/>
            <a:ext cx="10048240" cy="733425"/>
          </a:xfrm>
          <a:prstGeom prst="rect">
            <a:avLst/>
          </a:prstGeom>
          <a:noFill/>
        </p:spPr>
        <p:txBody>
          <a:bodyPr wrap="square" rtlCol="0">
            <a:noAutofit/>
          </a:bodyPr>
          <a:lstStyle/>
          <a:p>
            <a:r>
              <a:rPr lang="zh-CN" altLang="en-US" sz="3200" b="1" dirty="0">
                <a:solidFill>
                  <a:srgbClr val="002060"/>
                </a:solidFill>
              </a:rPr>
              <a:t>标记表示</a:t>
            </a:r>
            <a:r>
              <a:rPr lang="zh-CN" altLang="en-US" sz="3200" b="1" dirty="0">
                <a:solidFill>
                  <a:srgbClr val="FF0000"/>
                </a:solidFill>
              </a:rPr>
              <a:t>逻辑</a:t>
            </a:r>
            <a:r>
              <a:rPr lang="zh-CN" altLang="en-US" sz="3200" b="1" dirty="0">
                <a:solidFill>
                  <a:srgbClr val="002060"/>
                </a:solidFill>
              </a:rPr>
              <a:t>关系的副词及连词</a:t>
            </a:r>
            <a:r>
              <a:rPr lang="en-US" altLang="zh-CN" sz="3200" b="1" dirty="0">
                <a:solidFill>
                  <a:srgbClr val="002060"/>
                </a:solidFill>
              </a:rPr>
              <a:t>        </a:t>
            </a:r>
            <a:r>
              <a:rPr lang="zh-CN" altLang="en-US" sz="3200" b="1" dirty="0">
                <a:solidFill>
                  <a:srgbClr val="002060"/>
                </a:solidFill>
              </a:rPr>
              <a:t>标记代词</a:t>
            </a:r>
            <a:endParaRPr lang="en-US" altLang="zh-CN" sz="3200" b="1" dirty="0">
              <a:solidFill>
                <a:srgbClr val="002060"/>
              </a:solidFill>
            </a:endParaRPr>
          </a:p>
          <a:p>
            <a:r>
              <a:rPr lang="zh-CN" altLang="en-US" sz="3200" b="1" dirty="0">
                <a:solidFill>
                  <a:srgbClr val="002060"/>
                </a:solidFill>
              </a:rPr>
              <a:t>标记核心</a:t>
            </a:r>
            <a:r>
              <a:rPr lang="zh-CN" altLang="en-US" sz="3200" b="1" dirty="0">
                <a:solidFill>
                  <a:srgbClr val="FF0000"/>
                </a:solidFill>
              </a:rPr>
              <a:t>主题</a:t>
            </a:r>
            <a:r>
              <a:rPr lang="zh-CN" altLang="en-US" sz="3200" b="1" dirty="0">
                <a:solidFill>
                  <a:srgbClr val="002060"/>
                </a:solidFill>
              </a:rPr>
              <a:t>词汇</a:t>
            </a:r>
            <a:r>
              <a:rPr lang="en-US" altLang="zh-CN" sz="3200" b="1" dirty="0">
                <a:solidFill>
                  <a:srgbClr val="002060"/>
                </a:solidFill>
              </a:rPr>
              <a:t>               </a:t>
            </a:r>
            <a:endParaRPr lang="en-US" altLang="zh-CN" sz="3200" b="1" dirty="0">
              <a:solidFill>
                <a:srgbClr val="002060"/>
              </a:solidFill>
            </a:endParaRPr>
          </a:p>
        </p:txBody>
      </p:sp>
      <p:sp>
        <p:nvSpPr>
          <p:cNvPr id="7" name="矩形 6"/>
          <p:cNvSpPr/>
          <p:nvPr/>
        </p:nvSpPr>
        <p:spPr>
          <a:xfrm>
            <a:off x="6041153" y="350667"/>
            <a:ext cx="669852" cy="382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578373" y="1017211"/>
            <a:ext cx="1082209"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2939770" y="3268050"/>
            <a:ext cx="5128895" cy="1270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421541" y="1733053"/>
            <a:ext cx="2531110" cy="1333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89255" y="2901950"/>
            <a:ext cx="354965"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a:solidFill>
                  <a:srgbClr val="7030A0"/>
                </a:solidFill>
              </a:ln>
              <a:solidFill>
                <a:srgbClr val="7030A0"/>
              </a:solidFill>
            </a:endParaRPr>
          </a:p>
        </p:txBody>
      </p:sp>
      <p:cxnSp>
        <p:nvCxnSpPr>
          <p:cNvPr id="15" name="直接连接符 14"/>
          <p:cNvCxnSpPr/>
          <p:nvPr/>
        </p:nvCxnSpPr>
        <p:spPr>
          <a:xfrm flipV="1">
            <a:off x="2312390" y="3797005"/>
            <a:ext cx="7128510" cy="635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228060" y="2777830"/>
            <a:ext cx="4441825" cy="1778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96471" y="2202953"/>
            <a:ext cx="1417320" cy="1397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89255" y="2402840"/>
            <a:ext cx="629285"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a:solidFill>
                  <a:srgbClr val="7030A0"/>
                </a:solidFill>
              </a:ln>
              <a:solidFill>
                <a:srgbClr val="7030A0"/>
              </a:solidFill>
            </a:endParaRPr>
          </a:p>
        </p:txBody>
      </p:sp>
      <p:sp>
        <p:nvSpPr>
          <p:cNvPr id="12" name="矩形 11"/>
          <p:cNvSpPr/>
          <p:nvPr/>
        </p:nvSpPr>
        <p:spPr>
          <a:xfrm>
            <a:off x="3105785" y="1364615"/>
            <a:ext cx="537210" cy="3829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63855" y="3420745"/>
            <a:ext cx="812165"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a:solidFill>
                  <a:srgbClr val="7030A0"/>
                </a:solidFill>
              </a:ln>
              <a:solidFill>
                <a:srgbClr val="7030A0"/>
              </a:solidFill>
            </a:endParaRPr>
          </a:p>
        </p:txBody>
      </p:sp>
      <p:sp>
        <p:nvSpPr>
          <p:cNvPr id="27" name="矩形 26"/>
          <p:cNvSpPr/>
          <p:nvPr/>
        </p:nvSpPr>
        <p:spPr>
          <a:xfrm>
            <a:off x="304165" y="3939540"/>
            <a:ext cx="786765" cy="3829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flipV="1">
            <a:off x="1264005" y="4325960"/>
            <a:ext cx="3132455" cy="635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325215" y="4861900"/>
            <a:ext cx="8519795" cy="635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89255" y="4458335"/>
            <a:ext cx="1810385" cy="3829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044065" y="1868170"/>
            <a:ext cx="601980" cy="3829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flipV="1">
            <a:off x="5101945" y="4332945"/>
            <a:ext cx="5475605" cy="18415"/>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311265" y="3930650"/>
            <a:ext cx="629285"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a:solidFill>
                  <a:srgbClr val="7030A0"/>
                </a:solidFill>
              </a:ln>
              <a:solidFill>
                <a:srgbClr val="7030A0"/>
              </a:solidFill>
            </a:endParaRPr>
          </a:p>
        </p:txBody>
      </p:sp>
      <p:sp>
        <p:nvSpPr>
          <p:cNvPr id="24" name="矩形 23"/>
          <p:cNvSpPr/>
          <p:nvPr/>
        </p:nvSpPr>
        <p:spPr>
          <a:xfrm>
            <a:off x="2312670" y="4446905"/>
            <a:ext cx="629285" cy="38290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a:ln>
                <a:solidFill>
                  <a:srgbClr val="7030A0"/>
                </a:solidFill>
              </a:ln>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ox(in)">
                                      <p:cBhvr>
                                        <p:cTn id="18" dur="2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ox(in)">
                                      <p:cBhvr>
                                        <p:cTn id="35" dur="20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nodeType="click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box(in)">
                                      <p:cBhvr>
                                        <p:cTn id="46" dur="20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ox(in)">
                                      <p:cBhvr>
                                        <p:cTn id="57" dur="2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ppt_x"/>
                                          </p:val>
                                        </p:tav>
                                        <p:tav tm="100000">
                                          <p:val>
                                            <p:strVal val="#ppt_x"/>
                                          </p:val>
                                        </p:tav>
                                      </p:tavLst>
                                    </p:anim>
                                    <p:anim calcmode="lin" valueType="num">
                                      <p:cBhvr additive="base">
                                        <p:cTn id="6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500" fill="hold"/>
                                        <p:tgtEl>
                                          <p:spTgt spid="23"/>
                                        </p:tgtEl>
                                        <p:attrNameLst>
                                          <p:attrName>ppt_x</p:attrName>
                                        </p:attrNameLst>
                                      </p:cBhvr>
                                      <p:tavLst>
                                        <p:tav tm="0">
                                          <p:val>
                                            <p:strVal val="#ppt_x"/>
                                          </p:val>
                                        </p:tav>
                                        <p:tav tm="100000">
                                          <p:val>
                                            <p:strVal val="#ppt_x"/>
                                          </p:val>
                                        </p:tav>
                                      </p:tavLst>
                                    </p:anim>
                                    <p:anim calcmode="lin" valueType="num">
                                      <p:cBhvr additive="base">
                                        <p:cTn id="6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 presetClass="entr" presetSubtype="16" fill="hold"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box(in)">
                                      <p:cBhvr>
                                        <p:cTn id="74" dur="2000"/>
                                        <p:tgtEl>
                                          <p:spTgt spid="13"/>
                                        </p:tgtEl>
                                      </p:cBhvr>
                                    </p:animEffect>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box(in)">
                                      <p:cBhvr>
                                        <p:cTn id="79" dur="2000"/>
                                        <p:tgtEl>
                                          <p:spTgt spid="21"/>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1"/>
                                        </p:tgtEl>
                                        <p:attrNameLst>
                                          <p:attrName>style.visibility</p:attrName>
                                        </p:attrNameLst>
                                      </p:cBhvr>
                                      <p:to>
                                        <p:strVal val="visible"/>
                                      </p:to>
                                    </p:set>
                                    <p:anim calcmode="lin" valueType="num">
                                      <p:cBhvr additive="base">
                                        <p:cTn id="84" dur="500" fill="hold"/>
                                        <p:tgtEl>
                                          <p:spTgt spid="11"/>
                                        </p:tgtEl>
                                        <p:attrNameLst>
                                          <p:attrName>ppt_x</p:attrName>
                                        </p:attrNameLst>
                                      </p:cBhvr>
                                      <p:tavLst>
                                        <p:tav tm="0">
                                          <p:val>
                                            <p:strVal val="#ppt_x"/>
                                          </p:val>
                                        </p:tav>
                                        <p:tav tm="100000">
                                          <p:val>
                                            <p:strVal val="#ppt_x"/>
                                          </p:val>
                                        </p:tav>
                                      </p:tavLst>
                                    </p:anim>
                                    <p:anim calcmode="lin" valueType="num">
                                      <p:cBhvr additive="base">
                                        <p:cTn id="8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fill="hold"/>
                                        <p:tgtEl>
                                          <p:spTgt spid="24"/>
                                        </p:tgtEl>
                                        <p:attrNameLst>
                                          <p:attrName>ppt_x</p:attrName>
                                        </p:attrNameLst>
                                      </p:cBhvr>
                                      <p:tavLst>
                                        <p:tav tm="0">
                                          <p:val>
                                            <p:strVal val="#ppt_x"/>
                                          </p:val>
                                        </p:tav>
                                        <p:tav tm="100000">
                                          <p:val>
                                            <p:strVal val="#ppt_x"/>
                                          </p:val>
                                        </p:tav>
                                      </p:tavLst>
                                    </p:anim>
                                    <p:anim calcmode="lin" valueType="num">
                                      <p:cBhvr additive="base">
                                        <p:cTn id="9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 presetClass="entr" presetSubtype="16" fill="hold" nodeType="click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box(in)">
                                      <p:cBhvr>
                                        <p:cTn id="9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6" grpId="0" animBg="1"/>
      <p:bldP spid="16" grpId="1" animBg="1"/>
      <p:bldP spid="14" grpId="0" animBg="1"/>
      <p:bldP spid="14" grpId="1" animBg="1"/>
      <p:bldP spid="9" grpId="0" animBg="1"/>
      <p:bldP spid="9" grpId="1" animBg="1"/>
      <p:bldP spid="20" grpId="0" animBg="1"/>
      <p:bldP spid="20" grpId="1" animBg="1"/>
      <p:bldP spid="27" grpId="0" animBg="1"/>
      <p:bldP spid="27" grpId="1" animBg="1"/>
      <p:bldP spid="23" grpId="0" animBg="1"/>
      <p:bldP spid="23" grpId="1" animBg="1"/>
      <p:bldP spid="11" grpId="0" animBg="1"/>
      <p:bldP spid="11" grpId="1" animBg="1"/>
      <p:bldP spid="24" grpId="0" animBg="1"/>
      <p:bldP spid="2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1"/>
          <p:cNvSpPr txBox="1"/>
          <p:nvPr/>
        </p:nvSpPr>
        <p:spPr>
          <a:xfrm>
            <a:off x="6322695" y="473710"/>
            <a:ext cx="5212080" cy="5390515"/>
          </a:xfrm>
          <a:prstGeom prst="rect">
            <a:avLst/>
          </a:prstGeom>
          <a:noFill/>
        </p:spPr>
        <p:txBody>
          <a:bodyPr wrap="square" rtlCol="0">
            <a:noAutofit/>
          </a:bodyPr>
          <a:lstStyle/>
          <a:p>
            <a:pPr algn="just">
              <a:lnSpc>
                <a:spcPct val="150000"/>
              </a:lnSpc>
            </a:pPr>
            <a:r>
              <a:rPr lang="en-US"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rPr>
              <a:t>Passage  A</a:t>
            </a:r>
            <a:endParaRPr lang="en-US"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语篇类型：应用文</a:t>
            </a:r>
            <a:endParaRPr lang="en-US" altLang="zh-CN"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主题语境：人与社会</a:t>
            </a:r>
            <a:endParaRPr lang="zh-CN" altLang="en-US" sz="2800" b="1" dirty="0">
              <a:solidFill>
                <a:srgbClr val="002060"/>
              </a:solidFill>
              <a:latin typeface="宋体" panose="02010600030101010101" pitchFamily="2" charset="-122"/>
              <a:ea typeface="宋体" panose="02010600030101010101" pitchFamily="2" charset="-122"/>
              <a:sym typeface="+mn-ea"/>
            </a:endParaRPr>
          </a:p>
          <a:p>
            <a:pPr algn="just">
              <a:lnSpc>
                <a:spcPct val="130000"/>
              </a:lnSpc>
            </a:pPr>
            <a:r>
              <a:rPr lang="zh-CN" altLang="en-US" sz="2800" b="1" dirty="0">
                <a:solidFill>
                  <a:srgbClr val="002060"/>
                </a:solidFill>
                <a:latin typeface="宋体" panose="02010600030101010101" pitchFamily="2" charset="-122"/>
                <a:ea typeface="宋体" panose="02010600030101010101" pitchFamily="2" charset="-122"/>
                <a:sym typeface="+mn-ea"/>
              </a:rPr>
              <a:t>话题：文章介绍了四个国际知名美食节：墨尔本美食节注重本地与环保食材，秘鲁米斯特拉美食节展现多元饮食与手工艺品，芝加哥美食节规模最大且适合家庭，德国慕尼黑啤酒节主打巴伐利亚啤酒与文化。</a:t>
            </a:r>
            <a:endParaRPr lang="zh-CN" altLang="en-US" sz="2800" b="1" dirty="0">
              <a:solidFill>
                <a:srgbClr val="002060"/>
              </a:solidFill>
              <a:latin typeface="宋体" panose="02010600030101010101" pitchFamily="2" charset="-122"/>
              <a:ea typeface="宋体" panose="02010600030101010101" pitchFamily="2" charset="-122"/>
              <a:sym typeface="+mn-ea"/>
            </a:endParaRPr>
          </a:p>
        </p:txBody>
      </p:sp>
      <p:pic>
        <p:nvPicPr>
          <p:cNvPr id="2" name="图片 1" descr="四大国际美食节介绍 (4)"/>
          <p:cNvPicPr>
            <a:picLocks noChangeAspect="1"/>
          </p:cNvPicPr>
          <p:nvPr/>
        </p:nvPicPr>
        <p:blipFill>
          <a:blip r:embed="rId1"/>
          <a:srcRect t="2204" b="5093"/>
          <a:stretch>
            <a:fillRect/>
          </a:stretch>
        </p:blipFill>
        <p:spPr>
          <a:xfrm>
            <a:off x="489585" y="151130"/>
            <a:ext cx="5143500" cy="6357620"/>
          </a:xfrm>
          <a:prstGeom prst="rect">
            <a:avLst/>
          </a:prstGeom>
        </p:spPr>
      </p:pic>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1495425"/>
            <a:ext cx="11200765" cy="5274945"/>
          </a:xfrm>
        </p:spPr>
        <p:txBody>
          <a:bodyPr>
            <a:normAutofit fontScale="60000"/>
          </a:bodyPr>
          <a:lstStyle/>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r>
              <a:rPr lang="en-US" altLang="zh-CN" sz="3600" i="1" dirty="0">
                <a:solidFill>
                  <a:srgbClr val="C00000"/>
                </a:solidFill>
                <a:latin typeface="Times New Roman" panose="02020603050405020304" charset="0"/>
                <a:cs typeface="Times New Roman" panose="02020603050405020304" charset="0"/>
              </a:rPr>
              <a:t>.</a:t>
            </a: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A. Perspective is key, too.</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B. Self-worth also matters.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C. You’ll find all your stress disappear without a trace.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D. It is a feeling of moving forward at a sustainable pace.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E. They can be brief walks, mindful breathing, or a favorite hobby.</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F. Thus, investing in happiness can energize you in all aspects of our lives.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G. By doing so, you’ll harvest both academic knowledge and sustainable happiness.</a:t>
            </a:r>
            <a:endParaRPr lang="en-US" altLang="zh-CN" sz="3600"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1905"/>
            <a:ext cx="12192000" cy="1956435"/>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3000">
                <a:latin typeface="Times New Roman" panose="02020603050405020304" charset="0"/>
                <a:cs typeface="Times New Roman" panose="02020603050405020304" charset="0"/>
                <a:sym typeface="+mn-ea"/>
              </a:rPr>
              <a:t>For students navigating the intensity of final-year studies, happiness is a luxury that you cannot afford during this critical period. However, happiness is not the absence of stress, but a sense of controlled progress and inner peace cultivated within the demanding environment. ____36____ </a:t>
            </a:r>
            <a:endParaRPr lang="en-US" altLang="zh-CN" sz="3000" dirty="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1958340"/>
            <a:ext cx="12007215" cy="1112520"/>
          </a:xfrm>
          <a:prstGeom prst="rect">
            <a:avLst/>
          </a:prstGeom>
          <a:noFill/>
          <a:ln>
            <a:solidFill>
              <a:srgbClr val="FFC000"/>
            </a:solidFill>
          </a:ln>
        </p:spPr>
        <p:txBody>
          <a:bodyPr wrap="square" rtlCol="0">
            <a:noAutofit/>
          </a:bodyPr>
          <a:lstStyle/>
          <a:p>
            <a:pPr indent="0" fontAlgn="auto">
              <a:lnSpc>
                <a:spcPts val="2760"/>
              </a:lnSpc>
            </a:pPr>
            <a:r>
              <a:rPr lang="zh-CN" altLang="en-US" sz="2800" b="1" dirty="0">
                <a:solidFill>
                  <a:srgbClr val="7030A0"/>
                </a:solidFill>
                <a:highlight>
                  <a:srgbClr val="FFFF00"/>
                </a:highlight>
              </a:rPr>
              <a:t>段尾设空，阐释前文。</a:t>
            </a:r>
            <a:r>
              <a:rPr lang="zh-CN" altLang="en-US" sz="2800" b="1" dirty="0">
                <a:solidFill>
                  <a:srgbClr val="7030A0"/>
                </a:solidFill>
                <a:sym typeface="+mn-ea"/>
              </a:rPr>
              <a:t>此处需对幸福进行进一步定义，承接上文对幸福本质的阐述。</a:t>
            </a:r>
            <a:r>
              <a:rPr lang="en-US" altLang="zh-CN" sz="2800" b="1" dirty="0">
                <a:solidFill>
                  <a:srgbClr val="7030A0"/>
                </a:solidFill>
                <a:sym typeface="+mn-ea"/>
              </a:rPr>
              <a:t>D</a:t>
            </a:r>
            <a:r>
              <a:rPr lang="zh-CN" altLang="en-US" sz="2800" b="1" dirty="0">
                <a:solidFill>
                  <a:srgbClr val="7030A0"/>
                </a:solidFill>
                <a:sym typeface="+mn-ea"/>
              </a:rPr>
              <a:t>项是对上文</a:t>
            </a:r>
            <a:r>
              <a:rPr lang="en-US" altLang="zh-CN" sz="2800" b="1" dirty="0">
                <a:solidFill>
                  <a:srgbClr val="7030A0"/>
                </a:solidFill>
                <a:sym typeface="+mn-ea"/>
              </a:rPr>
              <a:t>“a sense of controlled progress”</a:t>
            </a:r>
            <a:r>
              <a:rPr lang="zh-CN" altLang="en-US" sz="2800" b="1" dirty="0">
                <a:solidFill>
                  <a:srgbClr val="7030A0"/>
                </a:solidFill>
                <a:sym typeface="+mn-ea"/>
              </a:rPr>
              <a:t>的具体阐释，进一步明确幸福的内涵，逻辑连贯。</a:t>
            </a:r>
            <a:endParaRPr lang="zh-CN" altLang="en-US" sz="2800" b="1" dirty="0">
              <a:solidFill>
                <a:srgbClr val="7030A0"/>
              </a:solidFill>
              <a:sym typeface="+mn-ea"/>
            </a:endParaRPr>
          </a:p>
        </p:txBody>
      </p:sp>
      <p:pic>
        <p:nvPicPr>
          <p:cNvPr id="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892" y="4929568"/>
            <a:ext cx="429979" cy="338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文本框 43"/>
          <p:cNvSpPr txBox="1"/>
          <p:nvPr/>
        </p:nvSpPr>
        <p:spPr>
          <a:xfrm>
            <a:off x="5111750" y="3285490"/>
            <a:ext cx="7015480" cy="513080"/>
          </a:xfrm>
          <a:prstGeom prst="rect">
            <a:avLst/>
          </a:prstGeom>
          <a:noFill/>
          <a:ln>
            <a:solidFill>
              <a:srgbClr val="FFC000"/>
            </a:solidFill>
          </a:ln>
        </p:spPr>
        <p:txBody>
          <a:bodyPr wrap="square" rtlCol="0">
            <a:noAutofit/>
          </a:bodyPr>
          <a:p>
            <a:pPr indent="457200" algn="l" fontAlgn="auto">
              <a:lnSpc>
                <a:spcPts val="2660"/>
              </a:lnSpc>
              <a:buClrTx/>
              <a:buSzTx/>
              <a:buFontTx/>
              <a:buNone/>
            </a:pPr>
            <a:r>
              <a:rPr lang="zh-CN" altLang="en-US" sz="2800" b="1" dirty="0">
                <a:solidFill>
                  <a:srgbClr val="FF0000"/>
                </a:solidFill>
                <a:sym typeface="+mn-ea"/>
              </a:rPr>
              <a:t>词汇复现：</a:t>
            </a:r>
            <a:r>
              <a:rPr lang="en-US" altLang="zh-CN" sz="2800" b="1" dirty="0">
                <a:solidFill>
                  <a:srgbClr val="FF0000"/>
                </a:solidFill>
                <a:latin typeface="Times New Roman" panose="02020603050405020304" charset="0"/>
                <a:cs typeface="Times New Roman" panose="02020603050405020304" charset="0"/>
                <a:sym typeface="+mn-ea"/>
              </a:rPr>
              <a:t>progress </a:t>
            </a:r>
            <a:r>
              <a:rPr lang="zh-CN" altLang="en-US" sz="2800" b="1">
                <a:solidFill>
                  <a:srgbClr val="FF0000"/>
                </a:solidFill>
                <a:latin typeface="Times New Roman" panose="02020603050405020304" charset="0"/>
                <a:cs typeface="Times New Roman" panose="02020603050405020304" charset="0"/>
                <a:sym typeface="+mn-ea"/>
              </a:rPr>
              <a:t>和</a:t>
            </a:r>
            <a:r>
              <a:rPr lang="en-US" altLang="zh-CN" sz="2800" b="1">
                <a:solidFill>
                  <a:srgbClr val="FF0000"/>
                </a:solidFill>
                <a:latin typeface="Times New Roman" panose="02020603050405020304" charset="0"/>
                <a:cs typeface="Times New Roman" panose="02020603050405020304" charset="0"/>
                <a:sym typeface="+mn-ea"/>
              </a:rPr>
              <a:t> </a:t>
            </a:r>
            <a:r>
              <a:rPr lang="en-US" altLang="zh-CN" sz="2800" b="1" dirty="0">
                <a:solidFill>
                  <a:srgbClr val="FF0000"/>
                </a:solidFill>
                <a:latin typeface="Times New Roman" panose="02020603050405020304" charset="0"/>
                <a:cs typeface="Times New Roman" panose="02020603050405020304" charset="0"/>
                <a:sym typeface="+mn-ea"/>
              </a:rPr>
              <a:t>moving forward</a:t>
            </a:r>
            <a:endParaRPr lang="en-US" altLang="zh-CN" sz="2800" b="1" dirty="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ox(in)">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12" grpId="1" animBg="1"/>
      <p:bldP spid="12" grpId="2"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1495425"/>
            <a:ext cx="11200765" cy="5274945"/>
          </a:xfrm>
        </p:spPr>
        <p:txBody>
          <a:bodyPr>
            <a:normAutofit fontScale="60000"/>
          </a:bodyPr>
          <a:lstStyle/>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r>
              <a:rPr lang="en-US" altLang="zh-CN" sz="3600" i="1" dirty="0">
                <a:solidFill>
                  <a:srgbClr val="C00000"/>
                </a:solidFill>
                <a:latin typeface="Times New Roman" panose="02020603050405020304" charset="0"/>
                <a:cs typeface="Times New Roman" panose="02020603050405020304" charset="0"/>
              </a:rPr>
              <a:t>.</a:t>
            </a: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A. Perspective is key, too.</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B. Self-worth also matters.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C. You’ll find all your stress disappear without a trace.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D. It is a feeling of moving forward at a sustainable pace.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E. They can be brief walks, mindful breathing, or a favorite hobby.</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F. Thus, investing in happiness can energize you in all aspects of our lives.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G. By doing so, you’ll harvest both academic knowledge and sustainable happiness.</a:t>
            </a:r>
            <a:endParaRPr lang="en-US" altLang="zh-CN" sz="3600"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0"/>
            <a:ext cx="12192000" cy="2082165"/>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2800">
                <a:latin typeface="Times New Roman" panose="02020603050405020304" charset="0"/>
                <a:cs typeface="Times New Roman" panose="02020603050405020304" charset="0"/>
                <a:sym typeface="+mn-ea"/>
              </a:rPr>
              <a:t>Why then should you prioritize the cultivation of happiness? In an age of prevalent stress, actively safeguarding this happiness is essential. Chronic anxiety and burnout impair cognitive function, and even hurt your academic performance. Research confirms that greater happiness is associated with better physical health, stronger resilience, and more fulfilling relationships. ____37____ </a:t>
            </a:r>
            <a:endParaRPr lang="en-US" altLang="zh-CN" sz="280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2127885"/>
            <a:ext cx="12007215" cy="1490980"/>
          </a:xfrm>
          <a:prstGeom prst="rect">
            <a:avLst/>
          </a:prstGeom>
          <a:noFill/>
          <a:ln>
            <a:solidFill>
              <a:srgbClr val="FFC000"/>
            </a:solidFill>
          </a:ln>
        </p:spPr>
        <p:txBody>
          <a:bodyPr wrap="square" rtlCol="0">
            <a:noAutofit/>
          </a:bodyPr>
          <a:lstStyle/>
          <a:p>
            <a:pPr indent="0" fontAlgn="auto">
              <a:lnSpc>
                <a:spcPts val="2760"/>
              </a:lnSpc>
            </a:pPr>
            <a:r>
              <a:rPr lang="zh-CN" altLang="en-US" sz="2800" b="1" dirty="0">
                <a:solidFill>
                  <a:srgbClr val="7030A0"/>
                </a:solidFill>
                <a:highlight>
                  <a:srgbClr val="FFFF00"/>
                </a:highlight>
              </a:rPr>
              <a:t>段尾设空，总结上文</a:t>
            </a:r>
            <a:r>
              <a:rPr lang="zh-CN" altLang="en-US" sz="2800" b="1" dirty="0">
                <a:solidFill>
                  <a:srgbClr val="7030A0"/>
                </a:solidFill>
              </a:rPr>
              <a:t>。</a:t>
            </a:r>
            <a:r>
              <a:rPr lang="zh-CN" altLang="en-US" sz="2800" b="1" dirty="0">
                <a:solidFill>
                  <a:srgbClr val="7030A0"/>
                </a:solidFill>
                <a:sym typeface="+mn-ea"/>
              </a:rPr>
              <a:t>此处需总结幸福带来的积极影响，承接上文的研究结论。</a:t>
            </a:r>
            <a:r>
              <a:rPr lang="en-US" altLang="zh-CN" sz="2800" b="1" dirty="0">
                <a:solidFill>
                  <a:srgbClr val="7030A0"/>
                </a:solidFill>
                <a:sym typeface="+mn-ea"/>
              </a:rPr>
              <a:t>F</a:t>
            </a:r>
            <a:r>
              <a:rPr lang="zh-CN" altLang="en-US" sz="2800" b="1" dirty="0">
                <a:solidFill>
                  <a:srgbClr val="7030A0"/>
                </a:solidFill>
                <a:sym typeface="+mn-ea"/>
              </a:rPr>
              <a:t>项是对前文幸福益处的归纳总结，</a:t>
            </a:r>
            <a:r>
              <a:rPr lang="en-US" altLang="zh-CN" sz="2800" b="1" dirty="0">
                <a:solidFill>
                  <a:srgbClr val="7030A0"/>
                </a:solidFill>
                <a:sym typeface="+mn-ea"/>
              </a:rPr>
              <a:t>“energize you in all aspects”</a:t>
            </a:r>
            <a:r>
              <a:rPr lang="zh-CN" altLang="en-US" sz="2800" b="1" dirty="0">
                <a:solidFill>
                  <a:srgbClr val="7030A0"/>
                </a:solidFill>
                <a:sym typeface="+mn-ea"/>
              </a:rPr>
              <a:t>对应上文的</a:t>
            </a:r>
            <a:r>
              <a:rPr lang="en-US" altLang="zh-CN" sz="2800" b="1" dirty="0">
                <a:solidFill>
                  <a:srgbClr val="7030A0"/>
                </a:solidFill>
                <a:sym typeface="+mn-ea"/>
              </a:rPr>
              <a:t>“better physical health, stronger resilience, and more fulfilling relationships”</a:t>
            </a:r>
            <a:r>
              <a:rPr lang="zh-CN" altLang="en-US" sz="2800" b="1" dirty="0">
                <a:solidFill>
                  <a:srgbClr val="7030A0"/>
                </a:solidFill>
                <a:sym typeface="+mn-ea"/>
              </a:rPr>
              <a:t>，逻辑严密。</a:t>
            </a:r>
            <a:endParaRPr lang="zh-CN" altLang="en-US" sz="2800" b="1" dirty="0">
              <a:solidFill>
                <a:srgbClr val="7030A0"/>
              </a:solidFill>
              <a:sym typeface="+mn-ea"/>
            </a:endParaRPr>
          </a:p>
        </p:txBody>
      </p:sp>
      <p:pic>
        <p:nvPicPr>
          <p:cNvPr id="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487" y="5786183"/>
            <a:ext cx="429979" cy="338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1495425"/>
            <a:ext cx="11200765" cy="5274945"/>
          </a:xfrm>
        </p:spPr>
        <p:txBody>
          <a:bodyPr>
            <a:normAutofit fontScale="60000"/>
          </a:bodyPr>
          <a:lstStyle/>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r>
              <a:rPr lang="en-US" altLang="zh-CN" sz="3600" i="1" dirty="0">
                <a:solidFill>
                  <a:srgbClr val="C00000"/>
                </a:solidFill>
                <a:latin typeface="Times New Roman" panose="02020603050405020304" charset="0"/>
                <a:cs typeface="Times New Roman" panose="02020603050405020304" charset="0"/>
              </a:rPr>
              <a:t>.</a:t>
            </a: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A. Perspective is key, too.</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B. Self-worth also matters.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C. You’ll find all your stress disappear without a trace.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D. It is a feeling of moving forward at a sustainable pace.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E. They can be brief walks, mindful breathing, or a favorite hobby.</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F. Thus, investing in happiness can energize you in all aspects of our lives.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G. By doing so, you’ll harvest both academic knowledge and sustainable happiness.</a:t>
            </a:r>
            <a:endParaRPr lang="en-US" altLang="zh-CN" sz="3600"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0"/>
            <a:ext cx="12192000" cy="2082165"/>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2800">
                <a:latin typeface="Times New Roman" panose="02020603050405020304" charset="0"/>
                <a:cs typeface="Times New Roman" panose="02020603050405020304" charset="0"/>
                <a:sym typeface="+mn-ea"/>
              </a:rPr>
              <a:t>To achieve this, begin with intentionally designing your daily rhythm. This means scheduling not only study sessions but also breaks. ____38____ These acts are not time wasted; they are strategic resets that prevent mental fatigue and sustain concentration. For instance, a ten-minute walk after a 90-minute study block can significantly clear mental fog, thus improving efficiency in the next session.</a:t>
            </a:r>
            <a:endParaRPr lang="en-US" altLang="zh-CN" sz="280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2127885"/>
            <a:ext cx="12007215" cy="1490980"/>
          </a:xfrm>
          <a:prstGeom prst="rect">
            <a:avLst/>
          </a:prstGeom>
          <a:noFill/>
          <a:ln>
            <a:solidFill>
              <a:srgbClr val="FFC000"/>
            </a:solidFill>
          </a:ln>
        </p:spPr>
        <p:txBody>
          <a:bodyPr wrap="square" rtlCol="0">
            <a:noAutofit/>
          </a:bodyPr>
          <a:lstStyle/>
          <a:p>
            <a:pPr indent="0" fontAlgn="auto">
              <a:lnSpc>
                <a:spcPts val="2760"/>
              </a:lnSpc>
            </a:pPr>
            <a:r>
              <a:rPr lang="zh-CN" altLang="en-US" sz="2600" b="1" dirty="0">
                <a:solidFill>
                  <a:srgbClr val="7030A0"/>
                </a:solidFill>
                <a:highlight>
                  <a:srgbClr val="FFFF00"/>
                </a:highlight>
                <a:sym typeface="+mn-ea"/>
              </a:rPr>
              <a:t>段中设空，承上启下。</a:t>
            </a:r>
            <a:r>
              <a:rPr lang="zh-CN" altLang="en-US" sz="2600" b="1" dirty="0">
                <a:solidFill>
                  <a:srgbClr val="7030A0"/>
                </a:solidFill>
                <a:sym typeface="+mn-ea"/>
              </a:rPr>
              <a:t>此处需具体列举休息的方式，衔接上下文的建议。</a:t>
            </a:r>
            <a:r>
              <a:rPr lang="en-US" altLang="zh-CN" sz="2600" b="1" dirty="0">
                <a:solidFill>
                  <a:srgbClr val="7030A0"/>
                </a:solidFill>
                <a:sym typeface="+mn-ea"/>
              </a:rPr>
              <a:t>E</a:t>
            </a:r>
            <a:r>
              <a:rPr lang="zh-CN" altLang="en-US" sz="2600" b="1" dirty="0">
                <a:solidFill>
                  <a:srgbClr val="7030A0"/>
                </a:solidFill>
                <a:sym typeface="+mn-ea"/>
              </a:rPr>
              <a:t>项</a:t>
            </a:r>
            <a:r>
              <a:rPr lang="en-US" altLang="zh-CN" sz="2600" b="1" dirty="0">
                <a:solidFill>
                  <a:srgbClr val="7030A0"/>
                </a:solidFill>
                <a:sym typeface="+mn-ea"/>
              </a:rPr>
              <a:t>“They can be brief walks, mindful breathing, or a favorite hobby.(</a:t>
            </a:r>
            <a:r>
              <a:rPr lang="zh-CN" altLang="en-US" sz="2600" b="1" dirty="0">
                <a:solidFill>
                  <a:srgbClr val="7030A0"/>
                </a:solidFill>
                <a:sym typeface="+mn-ea"/>
              </a:rPr>
              <a:t>它们可以是短途散步、专注呼吸或一项喜爱的爱好。</a:t>
            </a:r>
            <a:r>
              <a:rPr lang="en-US" altLang="zh-CN" sz="2600" b="1" dirty="0">
                <a:solidFill>
                  <a:srgbClr val="7030A0"/>
                </a:solidFill>
                <a:sym typeface="+mn-ea"/>
              </a:rPr>
              <a:t>)”</a:t>
            </a:r>
            <a:r>
              <a:rPr lang="zh-CN" altLang="en-US" sz="2600" b="1" dirty="0">
                <a:solidFill>
                  <a:srgbClr val="7030A0"/>
                </a:solidFill>
                <a:sym typeface="+mn-ea"/>
              </a:rPr>
              <a:t>符合语境，该句中</a:t>
            </a:r>
            <a:r>
              <a:rPr lang="en-US" altLang="zh-CN" sz="2600" b="1" dirty="0">
                <a:solidFill>
                  <a:srgbClr val="7030A0"/>
                </a:solidFill>
                <a:sym typeface="+mn-ea"/>
              </a:rPr>
              <a:t>“They”</a:t>
            </a:r>
            <a:r>
              <a:rPr lang="zh-CN" altLang="en-US" sz="2600" b="1" dirty="0">
                <a:solidFill>
                  <a:srgbClr val="7030A0"/>
                </a:solidFill>
                <a:sym typeface="+mn-ea"/>
              </a:rPr>
              <a:t>指代上文的</a:t>
            </a:r>
            <a:r>
              <a:rPr lang="en-US" altLang="zh-CN" sz="2600" b="1" dirty="0">
                <a:solidFill>
                  <a:srgbClr val="7030A0"/>
                </a:solidFill>
                <a:sym typeface="+mn-ea"/>
              </a:rPr>
              <a:t> “breaks”</a:t>
            </a:r>
            <a:r>
              <a:rPr lang="zh-CN" altLang="en-US" sz="2600" b="1" dirty="0">
                <a:solidFill>
                  <a:srgbClr val="7030A0"/>
                </a:solidFill>
                <a:sym typeface="+mn-ea"/>
              </a:rPr>
              <a:t>，具体说明休息的具体形式，与下文</a:t>
            </a:r>
            <a:r>
              <a:rPr lang="en-US" altLang="zh-CN" sz="2600" b="1" dirty="0">
                <a:solidFill>
                  <a:srgbClr val="7030A0"/>
                </a:solidFill>
                <a:sym typeface="+mn-ea"/>
              </a:rPr>
              <a:t>“These acts”</a:t>
            </a:r>
            <a:r>
              <a:rPr lang="zh-CN" altLang="en-US" sz="2600" b="1" dirty="0">
                <a:solidFill>
                  <a:srgbClr val="7030A0"/>
                </a:solidFill>
                <a:sym typeface="+mn-ea"/>
              </a:rPr>
              <a:t>形成呼应。</a:t>
            </a:r>
            <a:endParaRPr lang="zh-CN" altLang="en-US" sz="2600" b="1" dirty="0">
              <a:solidFill>
                <a:srgbClr val="7030A0"/>
              </a:solidFill>
              <a:sym typeface="+mn-ea"/>
            </a:endParaRPr>
          </a:p>
        </p:txBody>
      </p:sp>
      <p:pic>
        <p:nvPicPr>
          <p:cNvPr id="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015" y="5346700"/>
            <a:ext cx="387985" cy="338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上弧形箭头 3"/>
          <p:cNvSpPr/>
          <p:nvPr/>
        </p:nvSpPr>
        <p:spPr>
          <a:xfrm rot="10800000">
            <a:off x="9262745" y="824865"/>
            <a:ext cx="1901190" cy="598805"/>
          </a:xfrm>
          <a:prstGeom prst="curvedDownArrow">
            <a:avLst/>
          </a:prstGeom>
          <a:gradFill>
            <a:gsLst>
              <a:gs pos="50000">
                <a:srgbClr val="1F5FBF"/>
              </a:gs>
              <a:gs pos="0">
                <a:srgbClr val="1486CB"/>
              </a:gs>
              <a:gs pos="100000">
                <a:srgbClr val="2A34B2"/>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cxnSp>
        <p:nvCxnSpPr>
          <p:cNvPr id="5" name="直接箭头连接符 4"/>
          <p:cNvCxnSpPr/>
          <p:nvPr/>
        </p:nvCxnSpPr>
        <p:spPr>
          <a:xfrm flipV="1">
            <a:off x="982980" y="837565"/>
            <a:ext cx="6631940" cy="4584065"/>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4" grpId="0" bldLvl="0" animBg="1"/>
      <p:bldP spid="4"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1495425"/>
            <a:ext cx="11200765" cy="5274945"/>
          </a:xfrm>
        </p:spPr>
        <p:txBody>
          <a:bodyPr>
            <a:normAutofit fontScale="60000"/>
          </a:bodyPr>
          <a:lstStyle/>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r>
              <a:rPr lang="en-US" altLang="zh-CN" sz="3600" dirty="0">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a:t>
            </a:r>
            <a:endParaRPr lang="en-US" altLang="zh-CN" sz="3600" dirty="0">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A. </a:t>
            </a:r>
            <a:r>
              <a:rPr lang="en-US" altLang="zh-CN" sz="3600" b="1" dirty="0">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Perspective</a:t>
            </a:r>
            <a:r>
              <a:rPr lang="en-US" altLang="zh-CN" sz="3600" dirty="0">
                <a:solidFill>
                  <a:srgbClr val="C00000"/>
                </a:solidFill>
                <a:latin typeface="Arial" panose="020B0604020202020204" pitchFamily="34" charset="0"/>
                <a:cs typeface="Arial" panose="020B0604020202020204" pitchFamily="34" charset="0"/>
              </a:rPr>
              <a:t> is key, too.</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B. Self-worth also matters.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C. You’ll find all your stress disappear without a trace.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D. It is a feeling of moving forward at a sustainable pace.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E. They can be brief walks, mindful breathing, or a favorite hobby.</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F. Thus, investing in happiness can energize you in all aspects of our lives.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G. By doing so, you’ll harvest both academic knowledge and sustainable happiness.</a:t>
            </a:r>
            <a:endParaRPr lang="en-US" altLang="zh-CN" sz="3600"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0"/>
            <a:ext cx="12192000" cy="2082165"/>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2800">
                <a:latin typeface="Times New Roman" panose="02020603050405020304" charset="0"/>
                <a:cs typeface="Times New Roman" panose="02020603050405020304" charset="0"/>
                <a:sym typeface="+mn-ea"/>
              </a:rPr>
              <a:t>____39____ While academic goals are vital, defining your self-worth only by test scores is a fragile foundation. Instead, consciously connecting your daily effort to larger personal growth such as problem-solving skills fosters a better sense of accomplishment. This shift from a purely outcome-based to a process-oriented </a:t>
            </a:r>
            <a:r>
              <a:rPr lang="en-US" altLang="zh-CN" sz="2800" b="1">
                <a:solidFill>
                  <a:schemeClr val="accent1"/>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sym typeface="+mn-ea"/>
              </a:rPr>
              <a:t>perspective</a:t>
            </a:r>
            <a:r>
              <a:rPr lang="en-US" altLang="zh-CN" sz="2800">
                <a:latin typeface="Times New Roman" panose="02020603050405020304" charset="0"/>
                <a:cs typeface="Times New Roman" panose="02020603050405020304" charset="0"/>
                <a:sym typeface="+mn-ea"/>
              </a:rPr>
              <a:t> transforms the journey into a source of satisfaction.</a:t>
            </a:r>
            <a:endParaRPr lang="en-US" altLang="zh-CN" sz="280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0015" y="2218055"/>
            <a:ext cx="12007215" cy="1210945"/>
          </a:xfrm>
          <a:prstGeom prst="rect">
            <a:avLst/>
          </a:prstGeom>
          <a:noFill/>
          <a:ln>
            <a:solidFill>
              <a:srgbClr val="FFC000"/>
            </a:solidFill>
          </a:ln>
        </p:spPr>
        <p:txBody>
          <a:bodyPr wrap="square" rtlCol="0">
            <a:noAutofit/>
          </a:bodyPr>
          <a:lstStyle/>
          <a:p>
            <a:pPr indent="0" fontAlgn="auto">
              <a:lnSpc>
                <a:spcPts val="2760"/>
              </a:lnSpc>
            </a:pPr>
            <a:r>
              <a:rPr lang="zh-CN" altLang="en-US" sz="2700" b="1" dirty="0">
                <a:solidFill>
                  <a:srgbClr val="7030A0"/>
                </a:solidFill>
                <a:highlight>
                  <a:srgbClr val="FFFF00"/>
                </a:highlight>
                <a:sym typeface="+mn-ea"/>
              </a:rPr>
              <a:t>段首设空，总领全段。</a:t>
            </a:r>
            <a:r>
              <a:rPr lang="zh-CN" altLang="en-US" sz="2700" b="1" dirty="0">
                <a:solidFill>
                  <a:srgbClr val="7030A0"/>
                </a:solidFill>
                <a:sym typeface="+mn-ea"/>
              </a:rPr>
              <a:t>此处需点明视角的重要性，引出本段关于看待努力与自我价值角度的论述。</a:t>
            </a:r>
            <a:r>
              <a:rPr lang="en-US" altLang="zh-CN" sz="2700" b="1" dirty="0">
                <a:solidFill>
                  <a:srgbClr val="7030A0"/>
                </a:solidFill>
                <a:sym typeface="+mn-ea"/>
              </a:rPr>
              <a:t>“Perspective”</a:t>
            </a:r>
            <a:r>
              <a:rPr lang="zh-CN" altLang="en-US" sz="2700" b="1" dirty="0">
                <a:solidFill>
                  <a:srgbClr val="7030A0"/>
                </a:solidFill>
                <a:sym typeface="+mn-ea"/>
              </a:rPr>
              <a:t>对应下文从</a:t>
            </a:r>
            <a:r>
              <a:rPr lang="en-US" altLang="zh-CN" sz="2700" b="1" dirty="0">
                <a:solidFill>
                  <a:srgbClr val="7030A0"/>
                </a:solidFill>
                <a:sym typeface="+mn-ea"/>
              </a:rPr>
              <a:t>“outcome-based”</a:t>
            </a:r>
            <a:r>
              <a:rPr lang="zh-CN" altLang="en-US" sz="2700" b="1" dirty="0">
                <a:solidFill>
                  <a:srgbClr val="7030A0"/>
                </a:solidFill>
                <a:sym typeface="+mn-ea"/>
              </a:rPr>
              <a:t>到</a:t>
            </a:r>
            <a:r>
              <a:rPr lang="en-US" altLang="zh-CN" sz="2700" b="1" dirty="0">
                <a:solidFill>
                  <a:srgbClr val="7030A0"/>
                </a:solidFill>
                <a:sym typeface="+mn-ea"/>
              </a:rPr>
              <a:t> “process-oriented”</a:t>
            </a:r>
            <a:r>
              <a:rPr lang="zh-CN" altLang="en-US" sz="2700" b="1" dirty="0">
                <a:solidFill>
                  <a:srgbClr val="7030A0"/>
                </a:solidFill>
                <a:sym typeface="+mn-ea"/>
              </a:rPr>
              <a:t>的视角转变，结构清晰。</a:t>
            </a:r>
            <a:endParaRPr lang="zh-CN" altLang="en-US" sz="2700" b="1" dirty="0">
              <a:solidFill>
                <a:srgbClr val="7030A0"/>
              </a:solidFill>
              <a:sym typeface="+mn-ea"/>
            </a:endParaRPr>
          </a:p>
        </p:txBody>
      </p:sp>
      <p:pic>
        <p:nvPicPr>
          <p:cNvPr id="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015" y="3664585"/>
            <a:ext cx="387985" cy="338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文本框 43"/>
          <p:cNvSpPr txBox="1"/>
          <p:nvPr/>
        </p:nvSpPr>
        <p:spPr>
          <a:xfrm>
            <a:off x="7770495" y="3564890"/>
            <a:ext cx="3914140" cy="587375"/>
          </a:xfrm>
          <a:prstGeom prst="rect">
            <a:avLst/>
          </a:prstGeom>
          <a:noFill/>
          <a:ln>
            <a:solidFill>
              <a:srgbClr val="FFC000"/>
            </a:solidFill>
          </a:ln>
        </p:spPr>
        <p:txBody>
          <a:bodyPr wrap="square" rtlCol="0">
            <a:noAutofit/>
          </a:bodyPr>
          <a:p>
            <a:r>
              <a:rPr lang="zh-CN" altLang="en-US" sz="2800" b="1" dirty="0">
                <a:solidFill>
                  <a:srgbClr val="FF0000"/>
                </a:solidFill>
                <a:sym typeface="+mn-ea"/>
              </a:rPr>
              <a:t>词汇复现：</a:t>
            </a:r>
            <a:r>
              <a:rPr lang="en-US" altLang="zh-CN" sz="2800" dirty="0">
                <a:uFillTx/>
                <a:latin typeface="Times New Roman" panose="02020603050405020304" charset="0"/>
                <a:cs typeface="Times New Roman" panose="02020603050405020304" charset="0"/>
                <a:sym typeface="+mn-ea"/>
              </a:rPr>
              <a:t> </a:t>
            </a:r>
            <a:r>
              <a:rPr lang="en-US" altLang="zh-CN" sz="2800" dirty="0">
                <a:solidFill>
                  <a:srgbClr val="FF0000"/>
                </a:solidFill>
                <a:latin typeface="Times New Roman" panose="02020603050405020304" charset="0"/>
                <a:cs typeface="Times New Roman" panose="02020603050405020304" charset="0"/>
                <a:sym typeface="+mn-ea"/>
              </a:rPr>
              <a:t>perspective</a:t>
            </a:r>
            <a:endParaRPr lang="en-US" altLang="zh-CN" sz="2800" dirty="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ox(in)">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12" grpId="1" animBg="1"/>
      <p:bldP spid="12" grpId="2"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a:off x="10862945" y="-635"/>
            <a:ext cx="1329055" cy="1087120"/>
          </a:xfrm>
          <a:prstGeom prst="rect">
            <a:avLst/>
          </a:prstGeom>
        </p:spPr>
      </p:pic>
      <p:sp>
        <p:nvSpPr>
          <p:cNvPr id="3" name="内容占位符 2"/>
          <p:cNvSpPr>
            <a:spLocks noGrp="1"/>
          </p:cNvSpPr>
          <p:nvPr>
            <p:ph idx="1"/>
          </p:nvPr>
        </p:nvSpPr>
        <p:spPr>
          <a:xfrm>
            <a:off x="121920" y="1495425"/>
            <a:ext cx="11200765" cy="5274945"/>
          </a:xfrm>
        </p:spPr>
        <p:txBody>
          <a:bodyPr>
            <a:normAutofit fontScale="60000"/>
          </a:bodyPr>
          <a:lstStyle/>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r>
              <a:rPr lang="en-US" altLang="zh-CN" sz="3600" dirty="0">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rPr>
              <a:t>.</a:t>
            </a:r>
            <a:endParaRPr lang="en-US" altLang="zh-CN" sz="3600" dirty="0">
              <a:solidFill>
                <a:schemeClr val="accent1"/>
              </a:solidFill>
              <a:effectLst>
                <a:outerShdw blurRad="38100" dist="25400" dir="5400000" algn="ctr" rotWithShape="0">
                  <a:srgbClr val="6E747A">
                    <a:alpha val="43000"/>
                  </a:srgbClr>
                </a:outerShdw>
              </a:effectLst>
              <a:latin typeface="Arial" panose="020B0604020202020204" pitchFamily="34" charset="0"/>
              <a:cs typeface="Arial" panose="020B0604020202020204" pitchFamily="3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i="1" dirty="0">
              <a:solidFill>
                <a:srgbClr val="C00000"/>
              </a:solidFill>
              <a:latin typeface="Times New Roman" panose="02020603050405020304" charset="0"/>
              <a:cs typeface="Times New Roman" panose="02020603050405020304" charset="0"/>
            </a:endParaRPr>
          </a:p>
          <a:p>
            <a:pPr marL="0" indent="0" algn="just" fontAlgn="auto">
              <a:buNone/>
            </a:pP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A. Perspective is key, too.</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B. Self-worth also matters.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C. You’ll find all your stress disappear without a trace.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D. It is a feeling of moving forward at a sustainable pace.</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E. They can be brief walks, mindful breathing, or a favorite hobby.</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F. Thus, investing in happiness can energize you in all aspects of our lives.</a:t>
            </a:r>
            <a:endParaRPr lang="en-US" altLang="zh-CN" sz="3600" dirty="0">
              <a:solidFill>
                <a:srgbClr val="C00000"/>
              </a:solidFill>
              <a:latin typeface="Arial" panose="020B0604020202020204" pitchFamily="34" charset="0"/>
              <a:cs typeface="Arial" panose="020B0604020202020204" pitchFamily="34" charset="0"/>
            </a:endParaRPr>
          </a:p>
          <a:p>
            <a:pPr marL="0" indent="0" algn="just" fontAlgn="auto">
              <a:buNone/>
            </a:pPr>
            <a:r>
              <a:rPr lang="en-US" altLang="zh-CN" sz="3600" dirty="0">
                <a:solidFill>
                  <a:srgbClr val="C00000"/>
                </a:solidFill>
                <a:latin typeface="Arial" panose="020B0604020202020204" pitchFamily="34" charset="0"/>
                <a:cs typeface="Arial" panose="020B0604020202020204" pitchFamily="34" charset="0"/>
              </a:rPr>
              <a:t>G. By doing so, you’ll harvest both academic knowledge and sustainable happiness.</a:t>
            </a:r>
            <a:endParaRPr lang="en-US" altLang="zh-CN" sz="3600" dirty="0">
              <a:solidFill>
                <a:srgbClr val="C00000"/>
              </a:solidFill>
              <a:latin typeface="Arial" panose="020B0604020202020204" pitchFamily="34" charset="0"/>
              <a:cs typeface="Arial" panose="020B0604020202020204" pitchFamily="34" charset="0"/>
            </a:endParaRPr>
          </a:p>
        </p:txBody>
      </p:sp>
      <p:sp>
        <p:nvSpPr>
          <p:cNvPr id="25601" name="Rectangle 1"/>
          <p:cNvSpPr>
            <a:spLocks noChangeArrowheads="1"/>
          </p:cNvSpPr>
          <p:nvPr/>
        </p:nvSpPr>
        <p:spPr bwMode="auto">
          <a:xfrm>
            <a:off x="0" y="0"/>
            <a:ext cx="12192000" cy="2082165"/>
          </a:xfrm>
          <a:prstGeom prst="rect">
            <a:avLst/>
          </a:prstGeom>
          <a:solidFill>
            <a:schemeClr val="accent6">
              <a:lumMod val="20000"/>
              <a:lumOff val="80000"/>
            </a:schemeClr>
          </a:solidFill>
          <a:ln w="9525">
            <a:noFill/>
            <a:miter lim="800000"/>
          </a:ln>
          <a:effectLst/>
        </p:spPr>
        <p:txBody>
          <a:bodyPr vert="horz" wrap="square" lIns="91440" tIns="45720" rIns="91440" bIns="45720" numCol="1" anchor="ctr" anchorCtr="0" compatLnSpc="1">
            <a:noAutofit/>
          </a:bodyPr>
          <a:lstStyle/>
          <a:p>
            <a:pPr marL="0" indent="457200" algn="l" fontAlgn="auto">
              <a:lnSpc>
                <a:spcPct val="100000"/>
              </a:lnSpc>
              <a:buClrTx/>
              <a:buSzTx/>
              <a:buFontTx/>
              <a:buNone/>
            </a:pPr>
            <a:r>
              <a:rPr lang="en-US" altLang="zh-CN" sz="2800">
                <a:latin typeface="Times New Roman" panose="02020603050405020304" charset="0"/>
                <a:cs typeface="Times New Roman" panose="02020603050405020304" charset="0"/>
                <a:sym typeface="+mn-ea"/>
              </a:rPr>
              <a:t>In fact, maintaining your own rhythm in senior year is an act of wise self-management. It involves protecting your mental space through structured balance and reframing the purpose of your effort. ____40____ Then, you are empowered to perform at your best when it matters most.</a:t>
            </a:r>
            <a:endParaRPr lang="en-US" altLang="zh-CN" sz="2800">
              <a:latin typeface="Times New Roman" panose="02020603050405020304" charset="0"/>
              <a:cs typeface="Times New Roman" panose="02020603050405020304" charset="0"/>
              <a:sym typeface="+mn-ea"/>
            </a:endParaRPr>
          </a:p>
        </p:txBody>
      </p:sp>
      <p:sp>
        <p:nvSpPr>
          <p:cNvPr id="25602" name="Rectangle 2"/>
          <p:cNvSpPr>
            <a:spLocks noChangeArrowheads="1"/>
          </p:cNvSpPr>
          <p:nvPr/>
        </p:nvSpPr>
        <p:spPr bwMode="auto">
          <a:xfrm>
            <a:off x="-391795" y="3144520"/>
            <a:ext cx="13183870" cy="4742815"/>
          </a:xfrm>
          <a:prstGeom prst="rect">
            <a:avLst/>
          </a:prstGeom>
          <a:noFill/>
          <a:ln w="9525">
            <a:noFill/>
            <a:miter lim="800000"/>
          </a:ln>
          <a:effectLst/>
        </p:spPr>
        <p:txBody>
          <a:bodyPr vert="horz" wrap="square" lIns="91440" tIns="45720" rIns="91440" bIns="45720" numCol="1" anchor="ctr" anchorCtr="0" compatLnSpc="1">
            <a:noAutofit/>
          </a:bodyPr>
          <a:lstStyle/>
          <a:p>
            <a:pPr marL="0" indent="457200" algn="l" fontAlgn="auto">
              <a:lnSpc>
                <a:spcPts val="3060"/>
              </a:lnSpc>
              <a:buClrTx/>
              <a:buSzTx/>
              <a:buFontTx/>
              <a:buNone/>
            </a:pPr>
            <a:endParaRPr lang="en-US" altLang="zh-CN" sz="2800" dirty="0">
              <a:latin typeface="Times New Roman" panose="02020603050405020304" charset="0"/>
              <a:cs typeface="Times New Roman" panose="02020603050405020304" charset="0"/>
              <a:sym typeface="+mn-ea"/>
            </a:endParaRPr>
          </a:p>
        </p:txBody>
      </p:sp>
      <p:sp>
        <p:nvSpPr>
          <p:cNvPr id="20" name="文本框 43"/>
          <p:cNvSpPr txBox="1"/>
          <p:nvPr/>
        </p:nvSpPr>
        <p:spPr>
          <a:xfrm>
            <a:off x="121920" y="2167890"/>
            <a:ext cx="12007215" cy="1496695"/>
          </a:xfrm>
          <a:prstGeom prst="rect">
            <a:avLst/>
          </a:prstGeom>
          <a:noFill/>
          <a:ln>
            <a:solidFill>
              <a:srgbClr val="FFC000"/>
            </a:solidFill>
          </a:ln>
        </p:spPr>
        <p:txBody>
          <a:bodyPr wrap="square" rtlCol="0">
            <a:noAutofit/>
          </a:bodyPr>
          <a:lstStyle/>
          <a:p>
            <a:pPr indent="0" fontAlgn="auto">
              <a:lnSpc>
                <a:spcPts val="2760"/>
              </a:lnSpc>
            </a:pPr>
            <a:r>
              <a:rPr lang="zh-CN" altLang="en-US" sz="2600" b="1" dirty="0">
                <a:solidFill>
                  <a:srgbClr val="7030A0"/>
                </a:solidFill>
                <a:highlight>
                  <a:srgbClr val="FFFF00"/>
                </a:highlight>
                <a:sym typeface="+mn-ea"/>
              </a:rPr>
              <a:t>段中设空，承上启下。</a:t>
            </a:r>
            <a:r>
              <a:rPr lang="zh-CN" altLang="en-US" sz="2600" b="1" dirty="0">
                <a:solidFill>
                  <a:srgbClr val="7030A0"/>
                </a:solidFill>
                <a:sym typeface="+mn-ea"/>
              </a:rPr>
              <a:t>此处需总结这样做的最终收获，呼应全文主题。该句是对全文建议的总结升华，</a:t>
            </a:r>
            <a:r>
              <a:rPr lang="en-US" altLang="zh-CN" sz="2600" b="1" dirty="0">
                <a:solidFill>
                  <a:srgbClr val="7030A0"/>
                </a:solidFill>
                <a:sym typeface="+mn-ea"/>
              </a:rPr>
              <a:t>“harvest both academic knowledge and sustainable happiness”</a:t>
            </a:r>
            <a:r>
              <a:rPr lang="zh-CN" altLang="en-US" sz="2600" b="1" dirty="0">
                <a:solidFill>
                  <a:srgbClr val="7030A0"/>
                </a:solidFill>
                <a:sym typeface="+mn-ea"/>
              </a:rPr>
              <a:t>对应上文的</a:t>
            </a:r>
            <a:r>
              <a:rPr lang="en-US" altLang="zh-CN" sz="2600" b="1" dirty="0">
                <a:solidFill>
                  <a:srgbClr val="7030A0"/>
                </a:solidFill>
                <a:sym typeface="+mn-ea"/>
              </a:rPr>
              <a:t>“wise self-management”</a:t>
            </a:r>
            <a:r>
              <a:rPr lang="zh-CN" altLang="en-US" sz="2600" b="1" dirty="0">
                <a:solidFill>
                  <a:srgbClr val="7030A0"/>
                </a:solidFill>
                <a:sym typeface="+mn-ea"/>
              </a:rPr>
              <a:t>和</a:t>
            </a:r>
            <a:r>
              <a:rPr lang="en-US" altLang="zh-CN" sz="2600" b="1" dirty="0">
                <a:solidFill>
                  <a:srgbClr val="7030A0"/>
                </a:solidFill>
                <a:sym typeface="+mn-ea"/>
              </a:rPr>
              <a:t>“maintaining your own rhythm”</a:t>
            </a:r>
            <a:r>
              <a:rPr lang="zh-CN" altLang="en-US" sz="2600" b="1" dirty="0">
                <a:solidFill>
                  <a:srgbClr val="7030A0"/>
                </a:solidFill>
                <a:sym typeface="+mn-ea"/>
              </a:rPr>
              <a:t>，并引出下文的积极结果。</a:t>
            </a:r>
            <a:endParaRPr lang="zh-CN" altLang="en-US" sz="2600" b="1" dirty="0">
              <a:solidFill>
                <a:srgbClr val="7030A0"/>
              </a:solidFill>
              <a:sym typeface="+mn-ea"/>
            </a:endParaRPr>
          </a:p>
        </p:txBody>
      </p:sp>
      <p:pic>
        <p:nvPicPr>
          <p:cNvPr id="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925" y="6218555"/>
            <a:ext cx="387985" cy="338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下弧形箭头 4"/>
          <p:cNvSpPr/>
          <p:nvPr/>
        </p:nvSpPr>
        <p:spPr>
          <a:xfrm>
            <a:off x="6581140" y="1495425"/>
            <a:ext cx="1715135" cy="485140"/>
          </a:xfrm>
          <a:prstGeom prst="curvedUpArrow">
            <a:avLst/>
          </a:prstGeom>
          <a:gradFill>
            <a:gsLst>
              <a:gs pos="50000">
                <a:srgbClr val="1F5FBF"/>
              </a:gs>
              <a:gs pos="0">
                <a:srgbClr val="1486CB"/>
              </a:gs>
              <a:gs pos="100000">
                <a:srgbClr val="2A34B2"/>
              </a:gs>
            </a:gsLst>
            <a:lin ang="5400000" scaled="1"/>
          </a:gradFill>
          <a:ln>
            <a:solidFill>
              <a:srgbClr val="0070C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5"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64465"/>
            <a:ext cx="93853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5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七选五 - 重点词汇与短语</a:t>
            </a:r>
            <a:endParaRPr lang="en-US" sz="3500"/>
          </a:p>
        </p:txBody>
      </p:sp>
      <p:sp>
        <p:nvSpPr>
          <p:cNvPr id="3" name="AutoShape 3"/>
          <p:cNvSpPr/>
          <p:nvPr/>
        </p:nvSpPr>
        <p:spPr>
          <a:xfrm>
            <a:off x="762000" y="1080135"/>
            <a:ext cx="5143500" cy="5570220"/>
          </a:xfrm>
          <a:prstGeom prst="roundRect">
            <a:avLst>
              <a:gd name="adj" fmla="val 3333"/>
            </a:avLst>
          </a:prstGeom>
          <a:solidFill>
            <a:srgbClr val="00529B">
              <a:alpha val="5000"/>
            </a:srgbClr>
          </a:solidFill>
          <a:ln w="12700" cap="flat" cmpd="sng">
            <a:solidFill>
              <a:srgbClr val="00529B">
                <a:alpha val="2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1016000" y="1181735"/>
            <a:ext cx="4635500" cy="514858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luxury</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奢侈品，奢侈享受</a:t>
            </a:r>
            <a:endParaRPr lang="en-US" sz="1100"/>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absence of stress</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没有压力</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controlled progress</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可控的进步</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inner peace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内心平静</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prioritize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优先考虑</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prevalent</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 普遍的，流行的</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chronic anxiety</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长期焦虑</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burnout</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倦怠，精疲力竭</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impair</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损害，削弱</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cognitive function</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认知功能</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resilience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适应力，恢复力</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fulfilling relationships</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充实的人际关系</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intentionally</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(adv.) - 有意地，故意地</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strategic resets</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战略性重置</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mental fatigue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精神疲劳</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6286500" y="1080770"/>
            <a:ext cx="5143500" cy="5570220"/>
          </a:xfrm>
          <a:prstGeom prst="roundRect">
            <a:avLst>
              <a:gd name="adj" fmla="val 3333"/>
            </a:avLst>
          </a:prstGeom>
          <a:solidFill>
            <a:srgbClr val="00529B">
              <a:alpha val="5000"/>
            </a:srgbClr>
          </a:solidFill>
          <a:ln w="12700" cap="flat" cmpd="sng">
            <a:solidFill>
              <a:srgbClr val="00529B">
                <a:alpha val="20000"/>
              </a:srgbClr>
            </a:solidFill>
            <a:prstDash val="solid"/>
            <a:round/>
          </a:ln>
        </p:spPr>
        <p:txBody>
          <a:bodyPr vert="horz" wrap="square" lIns="63500" tIns="63500" rIns="63500" bIns="63500" rtlCol="0" anchor="ctr"/>
          <a:lstStyle/>
          <a:p>
            <a:pPr algn="ctr">
              <a:defRPr/>
            </a:pPr>
          </a:p>
        </p:txBody>
      </p:sp>
      <p:sp>
        <p:nvSpPr>
          <p:cNvPr id="8" name="AutoShape 8"/>
          <p:cNvSpPr/>
          <p:nvPr/>
        </p:nvSpPr>
        <p:spPr>
          <a:xfrm>
            <a:off x="6540500" y="1181100"/>
            <a:ext cx="4635500" cy="514921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sustain concentration</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保持专注力</a:t>
            </a:r>
            <a:endParaRPr lang="en-US" sz="1100"/>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mental fog</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精神模糊，头脑不清</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self-worth</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自我价值</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fragile foundation</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脆弱的基础</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problem-solving skills</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解决问题的能力</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foster</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培养，促进</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accomplishment</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成就，完成</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outcome-based</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 基于结果的</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process-oriented</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 以过程为导向的</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transform</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改变，使改观</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satisfaction</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满意，满足</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self-management</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自我管理</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reframe</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重新定义，重塑</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1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empower</a:t>
            </a:r>
            <a:r>
              <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授权，使能够</a:t>
            </a:r>
            <a:endParaRPr lang="en-US" sz="16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776595" y="955675"/>
            <a:ext cx="6335395" cy="4946650"/>
          </a:xfrm>
          <a:prstGeom prst="rect">
            <a:avLst/>
          </a:prstGeom>
          <a:noFill/>
        </p:spPr>
        <p:txBody>
          <a:bodyPr wrap="square" rtlCol="0">
            <a:noAutofit/>
          </a:bodyPr>
          <a:lstStyle/>
          <a:p>
            <a:pPr algn="ctr"/>
            <a:r>
              <a:rPr lang="zh-CN" altLang="en-US"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rPr>
              <a:t>完形</a:t>
            </a:r>
            <a:endParaRPr lang="en-US"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endParaRPr>
          </a:p>
          <a:p>
            <a:r>
              <a:rPr lang="zh-CN" altLang="en-US" sz="3600" b="1" dirty="0">
                <a:solidFill>
                  <a:srgbClr val="002060"/>
                </a:solidFill>
                <a:latin typeface="隶书" panose="02010509060101010101" pitchFamily="49" charset="-122"/>
                <a:ea typeface="隶书" panose="02010509060101010101" pitchFamily="49" charset="-122"/>
                <a:sym typeface="+mn-ea"/>
              </a:rPr>
              <a:t>语篇类型：记叙文</a:t>
            </a:r>
            <a:endParaRPr lang="en-US" altLang="zh-CN" sz="3600" b="1" dirty="0">
              <a:solidFill>
                <a:srgbClr val="002060"/>
              </a:solidFill>
              <a:latin typeface="隶书" panose="02010509060101010101" pitchFamily="49" charset="-122"/>
              <a:ea typeface="隶书" panose="02010509060101010101" pitchFamily="49" charset="-122"/>
              <a:sym typeface="+mn-ea"/>
            </a:endParaRPr>
          </a:p>
          <a:p>
            <a:r>
              <a:rPr lang="zh-CN" altLang="en-US" sz="3600" b="1" dirty="0">
                <a:solidFill>
                  <a:srgbClr val="002060"/>
                </a:solidFill>
                <a:latin typeface="隶书" panose="02010509060101010101" pitchFamily="49" charset="-122"/>
                <a:ea typeface="隶书" panose="02010509060101010101" pitchFamily="49" charset="-122"/>
                <a:sym typeface="+mn-ea"/>
              </a:rPr>
              <a:t>主题语境：人与自我</a:t>
            </a:r>
            <a:endParaRPr lang="en-US" altLang="zh-CN" sz="3600" b="1" dirty="0">
              <a:solidFill>
                <a:srgbClr val="002060"/>
              </a:solidFill>
              <a:latin typeface="隶书" panose="02010509060101010101" pitchFamily="49" charset="-122"/>
              <a:ea typeface="隶书" panose="02010509060101010101" pitchFamily="49" charset="-122"/>
              <a:sym typeface="+mn-ea"/>
            </a:endParaRPr>
          </a:p>
          <a:p>
            <a:pPr algn="just">
              <a:lnSpc>
                <a:spcPct val="150000"/>
              </a:lnSpc>
              <a:buClrTx/>
              <a:buSzTx/>
              <a:buFontTx/>
            </a:pP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话题：文章主要讲述了Marisa Shumaker在女儿生日时发现琴键缺失，最终得到好心人帮助的故事。</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p:txBody>
      </p:sp>
      <p:pic>
        <p:nvPicPr>
          <p:cNvPr id="2" name="图片 1" descr="暖心生日礼物故事配图"/>
          <p:cNvPicPr>
            <a:picLocks noChangeAspect="1"/>
          </p:cNvPicPr>
          <p:nvPr/>
        </p:nvPicPr>
        <p:blipFill>
          <a:blip r:embed="rId1"/>
          <a:srcRect b="4574"/>
          <a:stretch>
            <a:fillRect/>
          </a:stretch>
        </p:blipFill>
        <p:spPr>
          <a:xfrm>
            <a:off x="410845" y="156845"/>
            <a:ext cx="5143500" cy="6544310"/>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0"/>
            <a:ext cx="12192000" cy="6857365"/>
          </a:xfrm>
          <a:prstGeom prst="rect">
            <a:avLst/>
          </a:prstGeom>
          <a:noFill/>
          <a:ln w="9525">
            <a:noFill/>
          </a:ln>
        </p:spPr>
        <p:txBody>
          <a:bodyPr wrap="square">
            <a:noAutofit/>
          </a:bodyPr>
          <a:lstStyle/>
          <a:p>
            <a:pPr marL="0" lvl="1" indent="609600" fontAlgn="auto">
              <a:lnSpc>
                <a:spcPts val="2780"/>
              </a:lnSpc>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华文新魏" panose="02010800040101010101" charset="-122"/>
                <a:cs typeface="Times New Roman" panose="02020603050405020304" charset="0"/>
              </a:rPr>
              <a:t>It was 1 a.m. on her daughter’s birthday when Marisa Shumaker decided to create some birthday magic. She pulled out a parcel, ready to ____41____ the perfect gift — a real 61-key music keyboard for her 4-year-old, Aubree. To her shock, when she opened it, she found the parcel contained only a stand and a bench; the keyboard was sold ____42____. </a:t>
            </a:r>
            <a:endParaRPr lang="en-US" altLang="zh-CN" sz="2400" dirty="0">
              <a:latin typeface="Times New Roman" panose="02020603050405020304" charset="0"/>
              <a:ea typeface="华文新魏" panose="02010800040101010101" charset="-122"/>
              <a:cs typeface="Times New Roman" panose="02020603050405020304" charset="0"/>
            </a:endParaRPr>
          </a:p>
          <a:p>
            <a:pPr marL="0" lvl="1" indent="609600" fontAlgn="auto">
              <a:lnSpc>
                <a:spcPts val="2780"/>
              </a:lnSpc>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华文新魏" panose="02010800040101010101" charset="-122"/>
                <a:cs typeface="Times New Roman" panose="02020603050405020304" charset="0"/>
              </a:rPr>
              <a:t>Panic set in as she imagined the ____43____ a broken promise could bring. She searched online and called stores all day long, but nothing was ____44____. In a final attempt, she ___45___ a plea (</a:t>
            </a:r>
            <a:r>
              <a:rPr lang="zh-CN" altLang="en-US" sz="2400" dirty="0">
                <a:latin typeface="Times New Roman" panose="02020603050405020304" charset="0"/>
                <a:ea typeface="华文新魏" panose="02010800040101010101" charset="-122"/>
                <a:cs typeface="Times New Roman" panose="02020603050405020304" charset="0"/>
              </a:rPr>
              <a:t>请求</a:t>
            </a:r>
            <a:r>
              <a:rPr lang="en-US" altLang="zh-CN" sz="2400" dirty="0">
                <a:latin typeface="Times New Roman" panose="02020603050405020304" charset="0"/>
                <a:ea typeface="华文新魏" panose="02010800040101010101" charset="-122"/>
                <a:cs typeface="Times New Roman" panose="02020603050405020304" charset="0"/>
              </a:rPr>
              <a:t>) in a local Facebook group. </a:t>
            </a:r>
            <a:endParaRPr lang="en-US" altLang="zh-CN" sz="2400" dirty="0">
              <a:latin typeface="Times New Roman" panose="02020603050405020304" charset="0"/>
              <a:ea typeface="华文新魏" panose="02010800040101010101" charset="-122"/>
              <a:cs typeface="Times New Roman" panose="02020603050405020304" charset="0"/>
            </a:endParaRPr>
          </a:p>
          <a:p>
            <a:pPr marL="0" lvl="1" indent="609600" fontAlgn="auto">
              <a:lnSpc>
                <a:spcPts val="2780"/>
              </a:lnSpc>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华文新魏" panose="02010800040101010101" charset="-122"/>
                <a:cs typeface="Times New Roman" panose="02020603050405020304" charset="0"/>
              </a:rPr>
              <a:t>Five miles away, Andy Spencer saw her post. “I wouldn’t want a child’s birthday wish to go ____46____, ” he later said. He then remembered the 61 full-size keyboard his own daughter ____47____ used. Spencer quickly messaged Shumaker and arranged to meet at a nearby store. </a:t>
            </a:r>
            <a:endParaRPr lang="en-US" altLang="zh-CN" sz="2400" dirty="0">
              <a:latin typeface="Times New Roman" panose="02020603050405020304" charset="0"/>
              <a:ea typeface="华文新魏" panose="02010800040101010101" charset="-122"/>
              <a:cs typeface="Times New Roman" panose="02020603050405020304" charset="0"/>
            </a:endParaRPr>
          </a:p>
          <a:p>
            <a:pPr marL="0" lvl="1" indent="609600" fontAlgn="auto">
              <a:lnSpc>
                <a:spcPts val="2780"/>
              </a:lnSpc>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华文新魏" panose="02010800040101010101" charset="-122"/>
                <a:cs typeface="Times New Roman" panose="02020603050405020304" charset="0"/>
              </a:rPr>
              <a:t>“When I saw a stranger willing to ____48____ a keyboard just in time to help,” Shumaker recalled, “it felt like experiencing one of those ____49____ scenes of a movie.” When she offered to pay, Spencer politely ____50____, asking only for a photo of a happy Aubree. He ____51____, “If she becomes the next Taylor Swift, give us a shoutout.”</a:t>
            </a:r>
            <a:endParaRPr lang="en-US" altLang="zh-CN" sz="2400" dirty="0">
              <a:latin typeface="Times New Roman" panose="02020603050405020304" charset="0"/>
              <a:ea typeface="华文新魏" panose="02010800040101010101" charset="-122"/>
              <a:cs typeface="Times New Roman" panose="02020603050405020304" charset="0"/>
            </a:endParaRPr>
          </a:p>
          <a:p>
            <a:pPr marL="0" lvl="1" indent="609600" fontAlgn="auto">
              <a:lnSpc>
                <a:spcPts val="2780"/>
              </a:lnSpc>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华文新魏" panose="02010800040101010101" charset="-122"/>
                <a:cs typeface="Times New Roman" panose="02020603050405020304" charset="0"/>
              </a:rPr>
              <a:t>At her birthday party, Aubree ____52____ into the living room like a joyful rabbit. Her face lit up at the sight of the keyboard. That night, Shumaker texted Spencer her thanks, adding that Aubree was so fascinated by the ____53____ that she hadn’t even opened her other gifts. </a:t>
            </a:r>
            <a:endParaRPr lang="en-US" altLang="zh-CN" sz="2400" dirty="0">
              <a:latin typeface="Times New Roman" panose="02020603050405020304" charset="0"/>
              <a:ea typeface="华文新魏" panose="02010800040101010101" charset="-122"/>
              <a:cs typeface="Times New Roman" panose="02020603050405020304" charset="0"/>
            </a:endParaRPr>
          </a:p>
          <a:p>
            <a:pPr marL="0" lvl="1" indent="609600" fontAlgn="auto">
              <a:lnSpc>
                <a:spcPts val="2780"/>
              </a:lnSpc>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华文新魏" panose="02010800040101010101" charset="-122"/>
                <a:cs typeface="Times New Roman" panose="02020603050405020304" charset="0"/>
              </a:rPr>
              <a:t>Now Aubree practices nearly every day. “Nothing can ____54____ this gift,” Shumaker says. That night ____55____ her faith in everyday magic — it felt like meeting a guardian angel.</a:t>
            </a:r>
            <a:endParaRPr lang="en-US" altLang="zh-CN" sz="2400" dirty="0">
              <a:latin typeface="Times New Roman" panose="02020603050405020304" charset="0"/>
              <a:ea typeface="华文新魏" panose="02010800040101010101"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515" y="84455"/>
            <a:ext cx="12135485" cy="2292985"/>
          </a:xfrm>
        </p:spPr>
        <p:txBody>
          <a:bodyPr>
            <a:noAutofit/>
          </a:bodyPr>
          <a:lstStyle/>
          <a:p>
            <a:pPr marL="0" lvl="1" indent="711200" algn="just" fontAlgn="auto">
              <a:lnSpc>
                <a:spcPts val="3180"/>
              </a:lnSpc>
            </a:pPr>
            <a:r>
              <a:rPr lang="en-US" altLang="zh-CN" sz="3200" dirty="0">
                <a:latin typeface="Times New Roman" panose="02020603050405020304" charset="0"/>
                <a:ea typeface="华文新魏" panose="02010800040101010101" charset="-122"/>
                <a:cs typeface="Times New Roman" panose="02020603050405020304" charset="0"/>
                <a:sym typeface="+mn-ea"/>
              </a:rPr>
              <a:t>It was 1 a.m. on her daughter’s birthday when Marisa Shumaker decided to create some birthday magic. She pulled out a parcel, ready to ____41____ the perfect gift — a real 61-key music keyboard for her 4-year-old, Aubree. To her shock, when she opened it, she found the parcel contained only a stand and a bench; the keyboard was sold ____42____.</a:t>
            </a:r>
            <a:endParaRPr lang="en-US" altLang="zh-CN" sz="32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60020" y="3735705"/>
          <a:ext cx="11160125" cy="2590800"/>
        </p:xfrm>
        <a:graphic>
          <a:graphicData uri="http://schemas.openxmlformats.org/drawingml/2006/table">
            <a:tbl>
              <a:tblPr firstRow="1" bandRow="1">
                <a:tableStyleId>{5C22544A-7EE6-4342-B048-85BDC9FD1C3A}</a:tableStyleId>
              </a:tblPr>
              <a:tblGrid>
                <a:gridCol w="645160"/>
                <a:gridCol w="2493645"/>
                <a:gridCol w="2327275"/>
                <a:gridCol w="2749550"/>
                <a:gridCol w="2944495"/>
              </a:tblGrid>
              <a:tr h="57912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a:t>
                      </a:r>
                      <a:r>
                        <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rPr>
                        <a:t>1</a:t>
                      </a:r>
                      <a:endParaRPr lang="zh-CN" altLang="en-US"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A. make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purchase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 unwrap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 D. deliver</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579120">
                <a:tc>
                  <a:txBody>
                    <a:bodyPr/>
                    <a:lstStyle/>
                    <a:p>
                      <a:pPr algn="ctr">
                        <a:buClrTx/>
                        <a:buSzTx/>
                        <a:buFontTx/>
                        <a:buNone/>
                      </a:pPr>
                      <a:endParaRPr lang="zh-CN" alt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85344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42</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 </a:t>
                      </a:r>
                      <a:r>
                        <a:rPr lang="en-US" altLang="zh-CN" sz="3200" b="0">
                          <a:solidFill>
                            <a:srgbClr val="000000"/>
                          </a:solidFill>
                          <a:latin typeface="Times New Roman" panose="02020603050405020304" charset="0"/>
                          <a:cs typeface="Times New Roman" panose="02020603050405020304" charset="0"/>
                        </a:rPr>
                        <a:t>separately</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quickly</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 </a:t>
                      </a:r>
                      <a:r>
                        <a:rPr lang="en-US" sz="3200">
                          <a:solidFill>
                            <a:srgbClr val="000000"/>
                          </a:solidFill>
                          <a:latin typeface="Times New Roman" panose="02020603050405020304" charset="0"/>
                          <a:cs typeface="Times New Roman" panose="02020603050405020304" charset="0"/>
                          <a:sym typeface="+mn-ea"/>
                        </a:rPr>
                        <a:t>secretly</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a:t>
                      </a:r>
                      <a:r>
                        <a:rPr lang="en-US" altLang="zh-CN" sz="3200" b="0">
                          <a:solidFill>
                            <a:srgbClr val="000000"/>
                          </a:solidFill>
                          <a:latin typeface="Times New Roman" panose="02020603050405020304" charset="0"/>
                          <a:cs typeface="Times New Roman" panose="02020603050405020304" charset="0"/>
                        </a:rPr>
                        <a:t> poorly</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r h="579120">
                <a:tc>
                  <a:txBody>
                    <a:bodyPr/>
                    <a:lstStyle/>
                    <a:p>
                      <a:pPr algn="ctr">
                        <a:buClrTx/>
                        <a:buSzTx/>
                        <a:buFontTx/>
                        <a:buNone/>
                      </a:pP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720650" y="498591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3"/>
            </p:custDataLst>
          </p:nvPr>
        </p:nvSpPr>
        <p:spPr>
          <a:xfrm>
            <a:off x="910590" y="2739390"/>
            <a:ext cx="11043920" cy="829945"/>
          </a:xfrm>
          <a:prstGeom prst="rect">
            <a:avLst/>
          </a:prstGeom>
          <a:solidFill>
            <a:srgbClr val="FFC000"/>
          </a:solidFill>
          <a:ln w="19050">
            <a:noFill/>
          </a:ln>
        </p:spPr>
        <p:txBody>
          <a:bodyPr wrap="square">
            <a:spAutoFit/>
          </a:bodyPr>
          <a:lstStyle/>
          <a:p>
            <a:pPr>
              <a:defRPr/>
            </a:pPr>
            <a:r>
              <a:rPr lang="zh-CN" altLang="en-US" sz="2400" b="1" dirty="0">
                <a:latin typeface="Times New Roman" panose="02020603050405020304" charset="0"/>
                <a:ea typeface="宋体" panose="02010600030101010101" pitchFamily="2" charset="-122"/>
                <a:sym typeface="+mn-ea"/>
              </a:rPr>
              <a:t>考查动词词义辨析。根据后文</a:t>
            </a:r>
            <a:r>
              <a:rPr lang="en-US" altLang="zh-CN" sz="2400" b="1" dirty="0">
                <a:latin typeface="Times New Roman" panose="02020603050405020304" charset="0"/>
                <a:ea typeface="宋体" panose="02010600030101010101" pitchFamily="2" charset="-122"/>
                <a:sym typeface="+mn-ea"/>
              </a:rPr>
              <a:t>“the perfect gift — a real 61-key music keyboard for her 4-year-old, Aubree”</a:t>
            </a:r>
            <a:r>
              <a:rPr lang="zh-CN" altLang="en-US" sz="2400" b="1" dirty="0">
                <a:latin typeface="Times New Roman" panose="02020603050405020304" charset="0"/>
                <a:ea typeface="宋体" panose="02010600030101010101" pitchFamily="2" charset="-122"/>
                <a:sym typeface="+mn-ea"/>
              </a:rPr>
              <a:t>可知，此处指拆开包裹，看看里面的礼物。</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4"/>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5562940" y="384434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5"/>
            </p:custDataLst>
          </p:nvPr>
        </p:nvSpPr>
        <p:spPr>
          <a:xfrm>
            <a:off x="911225" y="5988685"/>
            <a:ext cx="11043285" cy="791210"/>
          </a:xfrm>
          <a:prstGeom prst="rect">
            <a:avLst/>
          </a:prstGeom>
          <a:solidFill>
            <a:srgbClr val="FFC000"/>
          </a:solidFill>
          <a:ln w="19050">
            <a:noFill/>
          </a:ln>
        </p:spPr>
        <p:txBody>
          <a:bodyPr wrap="square">
            <a:noAutofit/>
          </a:bodyPr>
          <a:lstStyle/>
          <a:p>
            <a:pPr>
              <a:defRPr/>
            </a:pPr>
            <a:r>
              <a:rPr lang="zh-CN" altLang="en-US" sz="2400" b="1" dirty="0">
                <a:latin typeface="Times New Roman" panose="02020603050405020304" charset="0"/>
                <a:ea typeface="宋体" panose="02010600030101010101" pitchFamily="2" charset="-122"/>
                <a:sym typeface="+mn-ea"/>
              </a:rPr>
              <a:t>考查副词词义辨析。根据上文</a:t>
            </a:r>
            <a:r>
              <a:rPr lang="en-US" altLang="zh-CN" sz="2400" b="1" dirty="0">
                <a:latin typeface="Times New Roman" panose="02020603050405020304" charset="0"/>
                <a:ea typeface="宋体" panose="02010600030101010101" pitchFamily="2" charset="-122"/>
                <a:sym typeface="+mn-ea"/>
              </a:rPr>
              <a:t>“she found the parcel contained only a stand and a bench; the keyboard was sold”</a:t>
            </a:r>
            <a:r>
              <a:rPr lang="zh-CN" altLang="en-US" sz="2400" b="1" dirty="0">
                <a:latin typeface="Times New Roman" panose="02020603050405020304" charset="0"/>
                <a:ea typeface="宋体" panose="02010600030101010101" pitchFamily="2" charset="-122"/>
                <a:sym typeface="+mn-ea"/>
              </a:rPr>
              <a:t>可知，包裹里没有键盘，说明键盘是分开出售的。</a:t>
            </a:r>
            <a:endParaRPr lang="zh-CN" altLang="en-US" sz="2400" b="1" dirty="0">
              <a:latin typeface="Times New Roman" panose="02020603050405020304" charset="0"/>
              <a:ea typeface="宋体" panose="02010600030101010101" pitchFamily="2" charset="-122"/>
              <a:sym typeface="+mn-ea"/>
            </a:endParaRPr>
          </a:p>
        </p:txBody>
      </p:sp>
      <p:sp>
        <p:nvSpPr>
          <p:cNvPr id="9" name="文本框 8"/>
          <p:cNvSpPr txBox="1"/>
          <p:nvPr>
            <p:custDataLst>
              <p:tags r:id="rId6"/>
            </p:custDataLst>
          </p:nvPr>
        </p:nvSpPr>
        <p:spPr>
          <a:xfrm>
            <a:off x="1174750" y="5405120"/>
            <a:ext cx="229743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adv.分别地</a:t>
            </a:r>
            <a:endParaRPr lang="zh-CN" altLang="en-US" sz="3200" dirty="0">
              <a:solidFill>
                <a:srgbClr val="FF0000"/>
              </a:solidFill>
              <a:sym typeface="+mn-ea"/>
            </a:endParaRPr>
          </a:p>
        </p:txBody>
      </p:sp>
      <p:sp>
        <p:nvSpPr>
          <p:cNvPr id="6" name="文本框 5"/>
          <p:cNvSpPr txBox="1"/>
          <p:nvPr>
            <p:custDataLst>
              <p:tags r:id="rId7"/>
            </p:custDataLst>
          </p:nvPr>
        </p:nvSpPr>
        <p:spPr>
          <a:xfrm>
            <a:off x="3799840" y="4312920"/>
            <a:ext cx="138811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v.购买</a:t>
            </a:r>
            <a:endParaRPr lang="zh-CN" altLang="en-US" sz="3200" dirty="0">
              <a:solidFill>
                <a:srgbClr val="FF0000"/>
              </a:solidFill>
              <a:sym typeface="+mn-ea"/>
            </a:endParaRPr>
          </a:p>
        </p:txBody>
      </p:sp>
      <p:sp>
        <p:nvSpPr>
          <p:cNvPr id="4" name="文本框 3"/>
          <p:cNvSpPr txBox="1"/>
          <p:nvPr>
            <p:custDataLst>
              <p:tags r:id="rId8"/>
            </p:custDataLst>
          </p:nvPr>
        </p:nvSpPr>
        <p:spPr>
          <a:xfrm>
            <a:off x="6094730" y="4312920"/>
            <a:ext cx="138811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v.拆开</a:t>
            </a:r>
            <a:endParaRPr lang="zh-CN" altLang="en-US" sz="3200" dirty="0">
              <a:solidFill>
                <a:srgbClr val="FF0000"/>
              </a:solidFill>
              <a:sym typeface="+mn-ea"/>
            </a:endParaRPr>
          </a:p>
        </p:txBody>
      </p:sp>
      <p:sp>
        <p:nvSpPr>
          <p:cNvPr id="12" name="文本框 11"/>
          <p:cNvSpPr txBox="1"/>
          <p:nvPr>
            <p:custDataLst>
              <p:tags r:id="rId9"/>
            </p:custDataLst>
          </p:nvPr>
        </p:nvSpPr>
        <p:spPr>
          <a:xfrm>
            <a:off x="8907145" y="4263390"/>
            <a:ext cx="138811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v.递送</a:t>
            </a:r>
            <a:endParaRPr lang="zh-CN" altLang="en-US" sz="2400" b="1" dirty="0">
              <a:solidFill>
                <a:srgbClr val="FF0000"/>
              </a:solidFill>
              <a:sym typeface="+mn-ea"/>
            </a:endParaRPr>
          </a:p>
        </p:txBody>
      </p:sp>
      <p:cxnSp>
        <p:nvCxnSpPr>
          <p:cNvPr id="14" name="直接箭头连接符 13"/>
          <p:cNvCxnSpPr/>
          <p:nvPr/>
        </p:nvCxnSpPr>
        <p:spPr>
          <a:xfrm flipH="1">
            <a:off x="7169785" y="1734185"/>
            <a:ext cx="690245" cy="2089785"/>
          </a:xfrm>
          <a:prstGeom prst="straightConnector1">
            <a:avLst/>
          </a:prstGeom>
          <a:ln w="38100">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ox(in)">
                                      <p:cBhvr>
                                        <p:cTn id="13" dur="20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150" y="102235"/>
            <a:ext cx="12134850" cy="2292985"/>
          </a:xfrm>
        </p:spPr>
        <p:txBody>
          <a:bodyPr>
            <a:noAutofit/>
          </a:bodyPr>
          <a:lstStyle/>
          <a:p>
            <a:pPr marL="0" lvl="1" indent="711200" algn="just" fontAlgn="auto">
              <a:lnSpc>
                <a:spcPts val="3180"/>
              </a:lnSpc>
            </a:pPr>
            <a:r>
              <a:rPr lang="en-US" altLang="zh-CN" sz="3200" dirty="0">
                <a:latin typeface="Times New Roman" panose="02020603050405020304" charset="0"/>
                <a:ea typeface="华文新魏" panose="02010800040101010101" charset="-122"/>
                <a:cs typeface="Times New Roman" panose="02020603050405020304" charset="0"/>
                <a:sym typeface="+mn-ea"/>
              </a:rPr>
              <a:t>Panic set in as she imagined the ____43____ a broken promise could bring. She searched online and called stores all day long, but nothing was ____44____. In a final attempt, she ___45___ a plea (</a:t>
            </a:r>
            <a:r>
              <a:rPr lang="zh-CN" altLang="en-US" sz="3200" dirty="0">
                <a:latin typeface="Times New Roman" panose="02020603050405020304" charset="0"/>
                <a:ea typeface="华文新魏" panose="02010800040101010101" charset="-122"/>
                <a:cs typeface="Times New Roman" panose="02020603050405020304" charset="0"/>
                <a:sym typeface="+mn-ea"/>
              </a:rPr>
              <a:t>请求</a:t>
            </a:r>
            <a:r>
              <a:rPr lang="en-US" altLang="zh-CN" sz="3200" dirty="0">
                <a:latin typeface="Times New Roman" panose="02020603050405020304" charset="0"/>
                <a:ea typeface="华文新魏" panose="02010800040101010101" charset="-122"/>
                <a:cs typeface="Times New Roman" panose="02020603050405020304" charset="0"/>
                <a:sym typeface="+mn-ea"/>
              </a:rPr>
              <a:t>) in a local Facebook group.</a:t>
            </a:r>
            <a:endParaRPr sz="32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252095" y="3678555"/>
          <a:ext cx="11406505" cy="2703195"/>
        </p:xfrm>
        <a:graphic>
          <a:graphicData uri="http://schemas.openxmlformats.org/drawingml/2006/table">
            <a:tbl>
              <a:tblPr firstRow="1" bandRow="1">
                <a:tableStyleId>{5C22544A-7EE6-4342-B048-85BDC9FD1C3A}</a:tableStyleId>
              </a:tblPr>
              <a:tblGrid>
                <a:gridCol w="796925"/>
                <a:gridCol w="2503805"/>
                <a:gridCol w="2660015"/>
                <a:gridCol w="2945130"/>
                <a:gridCol w="2500630"/>
              </a:tblGrid>
              <a:tr h="950595">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43</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a:t>
                      </a:r>
                      <a:r>
                        <a:rPr lang="en-US" altLang="zh-CN" sz="3200" b="0">
                          <a:solidFill>
                            <a:srgbClr val="000000"/>
                          </a:solidFill>
                          <a:latin typeface="Times New Roman" panose="02020603050405020304" charset="0"/>
                          <a:cs typeface="Times New Roman" panose="02020603050405020304" charset="0"/>
                        </a:rPr>
                        <a:t>anger</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excitement</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a:t>
                      </a:r>
                      <a:r>
                        <a:rPr lang="en-US" altLang="zh-CN" sz="3200" b="0">
                          <a:solidFill>
                            <a:srgbClr val="000000"/>
                          </a:solidFill>
                          <a:latin typeface="Times New Roman" panose="02020603050405020304" charset="0"/>
                          <a:cs typeface="Times New Roman" panose="02020603050405020304" charset="0"/>
                        </a:rPr>
                        <a:t>disappointment</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confusion</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r h="876935">
                <a:tc>
                  <a:txBody>
                    <a:bodyPr/>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44</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A.usable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available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C.enjoyable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D.affordable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875665">
                <a:tc>
                  <a:txBody>
                    <a:bodyPr/>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45</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p>
                      <a:pPr algn="l" fontAlgn="ctr">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A. updated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answered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algn="l">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 posted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 rejected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bl>
          </a:graphicData>
        </a:graphic>
      </p:graphicFrame>
      <p:pic>
        <p:nvPicPr>
          <p:cNvPr id="7" name="Picture 4"/>
          <p:cNvPicPr>
            <a:picLocks noChangeAspect="1" noChangeArrowheads="1"/>
          </p:cNvPicPr>
          <p:nvPr>
            <p:custDataLst>
              <p:tags r:id="rId2"/>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6135930" y="373306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4"/>
            </p:custDataLst>
          </p:nvPr>
        </p:nvSpPr>
        <p:spPr>
          <a:xfrm>
            <a:off x="1337945" y="1888490"/>
            <a:ext cx="10800715"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43.</a:t>
            </a:r>
            <a:r>
              <a:rPr lang="zh-CN" altLang="en-US" sz="2400" b="1" dirty="0">
                <a:latin typeface="Times New Roman" panose="02020603050405020304" charset="0"/>
                <a:ea typeface="宋体" panose="02010600030101010101" pitchFamily="2" charset="-122"/>
                <a:sym typeface="+mn-ea"/>
              </a:rPr>
              <a:t>考查名词词义辨析</a:t>
            </a:r>
            <a:r>
              <a:rPr lang="zh-CN" sz="2400" b="1" dirty="0">
                <a:latin typeface="Times New Roman" panose="02020603050405020304" charset="0"/>
                <a:ea typeface="宋体" panose="02010600030101010101" pitchFamily="2" charset="-122"/>
                <a:sym typeface="+mn-ea"/>
              </a:rPr>
              <a:t>。</a:t>
            </a:r>
            <a:r>
              <a:rPr lang="zh-CN" altLang="en-US" sz="2400" b="1" dirty="0">
                <a:latin typeface="Times New Roman" panose="02020603050405020304" charset="0"/>
                <a:ea typeface="宋体" panose="02010600030101010101" pitchFamily="2" charset="-122"/>
                <a:sym typeface="+mn-ea"/>
              </a:rPr>
              <a:t>根据上文</a:t>
            </a:r>
            <a:r>
              <a:rPr lang="en-US" altLang="zh-CN" sz="2400" b="1" dirty="0">
                <a:latin typeface="Times New Roman" panose="02020603050405020304" charset="0"/>
                <a:ea typeface="宋体" panose="02010600030101010101" pitchFamily="2" charset="-122"/>
                <a:sym typeface="+mn-ea"/>
              </a:rPr>
              <a:t>“Panic set in”</a:t>
            </a:r>
            <a:r>
              <a:rPr lang="zh-CN" altLang="en-US" sz="2400" b="1" dirty="0">
                <a:latin typeface="Times New Roman" panose="02020603050405020304" charset="0"/>
                <a:ea typeface="宋体" panose="02010600030101010101" pitchFamily="2" charset="-122"/>
                <a:sym typeface="+mn-ea"/>
              </a:rPr>
              <a:t>以及后文</a:t>
            </a:r>
            <a:r>
              <a:rPr lang="en-US" altLang="zh-CN" sz="2400" b="1" dirty="0">
                <a:latin typeface="Times New Roman" panose="02020603050405020304" charset="0"/>
                <a:ea typeface="宋体" panose="02010600030101010101" pitchFamily="2" charset="-122"/>
                <a:sym typeface="+mn-ea"/>
              </a:rPr>
              <a:t>“a broken promise”</a:t>
            </a:r>
            <a:r>
              <a:rPr lang="zh-CN" altLang="en-US" sz="2400" b="1" dirty="0">
                <a:latin typeface="Times New Roman" panose="02020603050405020304" charset="0"/>
                <a:ea typeface="宋体" panose="02010600030101010101" pitchFamily="2" charset="-122"/>
                <a:sym typeface="+mn-ea"/>
              </a:rPr>
              <a:t>可知，她开始惊慌，担心违背诺言会让女儿失望。</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5"/>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488395" y="490733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6"/>
            </p:custDataLst>
          </p:nvPr>
        </p:nvSpPr>
        <p:spPr>
          <a:xfrm>
            <a:off x="1337310" y="2676525"/>
            <a:ext cx="10801985"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44.</a:t>
            </a:r>
            <a:r>
              <a:rPr lang="zh-CN" altLang="en-US" sz="2400" b="1" dirty="0">
                <a:latin typeface="Times New Roman" panose="02020603050405020304" charset="0"/>
                <a:ea typeface="宋体" panose="02010600030101010101" pitchFamily="2" charset="-122"/>
                <a:sym typeface="+mn-ea"/>
              </a:rPr>
              <a:t>考查</a:t>
            </a:r>
            <a:r>
              <a:rPr lang="zh-CN" sz="2400" b="1" dirty="0">
                <a:latin typeface="Times New Roman" panose="02020603050405020304" charset="0"/>
                <a:ea typeface="宋体" panose="02010600030101010101" pitchFamily="2" charset="-122"/>
                <a:sym typeface="+mn-ea"/>
              </a:rPr>
              <a:t>形容词</a:t>
            </a:r>
            <a:r>
              <a:rPr lang="zh-CN" altLang="en-US" sz="2400" b="1" dirty="0">
                <a:latin typeface="Times New Roman" panose="02020603050405020304" charset="0"/>
                <a:ea typeface="宋体" panose="02010600030101010101" pitchFamily="2" charset="-122"/>
                <a:sym typeface="+mn-ea"/>
              </a:rPr>
              <a:t>，根据上文</a:t>
            </a:r>
            <a:r>
              <a:rPr lang="en-US" altLang="zh-CN" sz="2400" b="1" dirty="0">
                <a:latin typeface="Times New Roman" panose="02020603050405020304" charset="0"/>
                <a:ea typeface="宋体" panose="02010600030101010101" pitchFamily="2" charset="-122"/>
                <a:sym typeface="+mn-ea"/>
              </a:rPr>
              <a:t>“She searched online and called stores all day long, but nothing was”</a:t>
            </a:r>
            <a:r>
              <a:rPr lang="zh-CN" altLang="en-US" sz="2400" b="1" dirty="0">
                <a:latin typeface="Times New Roman" panose="02020603050405020304" charset="0"/>
                <a:ea typeface="宋体" panose="02010600030101010101" pitchFamily="2" charset="-122"/>
                <a:sym typeface="+mn-ea"/>
              </a:rPr>
              <a:t>可知，她整天在网上搜索，给商店打电话，但还是买不到键盘。</a:t>
            </a:r>
            <a:endParaRPr lang="zh-CN" altLang="en-US" sz="2400" b="1" dirty="0">
              <a:latin typeface="Times New Roman" panose="02020603050405020304" charset="0"/>
              <a:ea typeface="宋体" panose="02010600030101010101" pitchFamily="2" charset="-122"/>
              <a:sym typeface="+mn-ea"/>
            </a:endParaRPr>
          </a:p>
        </p:txBody>
      </p:sp>
      <p:cxnSp>
        <p:nvCxnSpPr>
          <p:cNvPr id="11" name="直接连接符 10"/>
          <p:cNvCxnSpPr/>
          <p:nvPr>
            <p:custDataLst>
              <p:tags r:id="rId7"/>
            </p:custDataLst>
          </p:nvPr>
        </p:nvCxnSpPr>
        <p:spPr>
          <a:xfrm flipV="1">
            <a:off x="8298467" y="543741"/>
            <a:ext cx="2809875" cy="1397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8"/>
            </p:custDataLst>
          </p:nvPr>
        </p:nvSpPr>
        <p:spPr>
          <a:xfrm>
            <a:off x="6631940" y="6177915"/>
            <a:ext cx="199072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v.张贴，发布</a:t>
            </a:r>
            <a:endParaRPr lang="zh-CN" altLang="en-US" sz="2400" b="1" dirty="0">
              <a:solidFill>
                <a:srgbClr val="FF0000"/>
              </a:solidFill>
              <a:sym typeface="+mn-ea"/>
            </a:endParaRPr>
          </a:p>
        </p:txBody>
      </p:sp>
      <p:sp>
        <p:nvSpPr>
          <p:cNvPr id="5" name="文本框 4"/>
          <p:cNvSpPr txBox="1"/>
          <p:nvPr>
            <p:custDataLst>
              <p:tags r:id="rId9"/>
            </p:custDataLst>
          </p:nvPr>
        </p:nvSpPr>
        <p:spPr>
          <a:xfrm>
            <a:off x="9697720" y="4199890"/>
            <a:ext cx="142430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n.困惑</a:t>
            </a:r>
            <a:endParaRPr lang="zh-CN" altLang="en-US" sz="3200" dirty="0">
              <a:solidFill>
                <a:srgbClr val="FF0000"/>
              </a:solidFill>
              <a:sym typeface="+mn-ea"/>
            </a:endParaRPr>
          </a:p>
        </p:txBody>
      </p:sp>
      <p:sp>
        <p:nvSpPr>
          <p:cNvPr id="13" name="文本框 12"/>
          <p:cNvSpPr txBox="1"/>
          <p:nvPr>
            <p:custDataLst>
              <p:tags r:id="rId10"/>
            </p:custDataLst>
          </p:nvPr>
        </p:nvSpPr>
        <p:spPr>
          <a:xfrm>
            <a:off x="3590290" y="5326380"/>
            <a:ext cx="344614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adj.</a:t>
            </a:r>
            <a:r>
              <a:rPr lang="zh-CN" altLang="en-US" sz="2400" b="1" dirty="0">
                <a:solidFill>
                  <a:srgbClr val="FF0000"/>
                </a:solidFill>
                <a:sym typeface="+mn-ea"/>
              </a:rPr>
              <a:t>可获得的，可购得的</a:t>
            </a:r>
            <a:endParaRPr lang="zh-CN" altLang="en-US" sz="2400" b="1" dirty="0">
              <a:solidFill>
                <a:srgbClr val="FF0000"/>
              </a:solidFill>
              <a:sym typeface="+mn-ea"/>
            </a:endParaRPr>
          </a:p>
        </p:txBody>
      </p:sp>
      <p:pic>
        <p:nvPicPr>
          <p:cNvPr id="4" name="Picture 4"/>
          <p:cNvPicPr>
            <a:picLocks noChangeAspect="1" noChangeArrowheads="1"/>
          </p:cNvPicPr>
          <p:nvPr>
            <p:custDataLst>
              <p:tags r:id="rId11"/>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6177620" y="579442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文本框 15"/>
          <p:cNvSpPr txBox="1"/>
          <p:nvPr>
            <p:custDataLst>
              <p:tags r:id="rId12"/>
            </p:custDataLst>
          </p:nvPr>
        </p:nvSpPr>
        <p:spPr>
          <a:xfrm>
            <a:off x="9354185" y="5264150"/>
            <a:ext cx="2451735" cy="460375"/>
          </a:xfrm>
          <a:prstGeom prst="rect">
            <a:avLst/>
          </a:prstGeom>
          <a:noFill/>
        </p:spPr>
        <p:txBody>
          <a:bodyPr wrap="square" rtlCol="0" anchor="t">
            <a:spAutoFit/>
          </a:bodyPr>
          <a:p>
            <a:pPr algn="l">
              <a:buClrTx/>
              <a:buSzTx/>
              <a:buFontTx/>
              <a:buNone/>
            </a:pPr>
            <a:r>
              <a:rPr lang="en-US" sz="2400" b="1" dirty="0">
                <a:solidFill>
                  <a:srgbClr val="FF0000"/>
                </a:solidFill>
                <a:sym typeface="+mn-ea"/>
              </a:rPr>
              <a:t>adj.</a:t>
            </a:r>
            <a:r>
              <a:rPr lang="zh-CN" altLang="en-US" sz="2400" b="1" dirty="0">
                <a:solidFill>
                  <a:srgbClr val="FF0000"/>
                </a:solidFill>
                <a:sym typeface="+mn-ea"/>
              </a:rPr>
              <a:t>负担得起的</a:t>
            </a:r>
            <a:endParaRPr lang="zh-CN" altLang="en-US" sz="2400" b="1" dirty="0">
              <a:solidFill>
                <a:srgbClr val="FF0000"/>
              </a:solidFill>
              <a:sym typeface="+mn-ea"/>
            </a:endParaRPr>
          </a:p>
        </p:txBody>
      </p:sp>
      <p:sp>
        <p:nvSpPr>
          <p:cNvPr id="17" name="文本框 16"/>
          <p:cNvSpPr txBox="1"/>
          <p:nvPr>
            <p:custDataLst>
              <p:tags r:id="rId13"/>
            </p:custDataLst>
          </p:nvPr>
        </p:nvSpPr>
        <p:spPr>
          <a:xfrm>
            <a:off x="9667875" y="6213475"/>
            <a:ext cx="199072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v.拒绝</a:t>
            </a:r>
            <a:endParaRPr lang="zh-CN" altLang="en-US" sz="2400" b="1" dirty="0">
              <a:solidFill>
                <a:srgbClr val="FF0000"/>
              </a:solidFill>
              <a:sym typeface="+mn-ea"/>
            </a:endParaRPr>
          </a:p>
        </p:txBody>
      </p:sp>
      <p:cxnSp>
        <p:nvCxnSpPr>
          <p:cNvPr id="18" name="直接连接符 17"/>
          <p:cNvCxnSpPr/>
          <p:nvPr>
            <p:custDataLst>
              <p:tags r:id="rId14"/>
            </p:custDataLst>
          </p:nvPr>
        </p:nvCxnSpPr>
        <p:spPr>
          <a:xfrm flipV="1">
            <a:off x="57437" y="1808026"/>
            <a:ext cx="2809875" cy="3746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5"/>
            </p:custDataLst>
          </p:nvPr>
        </p:nvCxnSpPr>
        <p:spPr>
          <a:xfrm flipV="1">
            <a:off x="9430037" y="913311"/>
            <a:ext cx="2654935" cy="571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custDataLst>
              <p:tags r:id="rId16"/>
            </p:custDataLst>
          </p:nvPr>
        </p:nvSpPr>
        <p:spPr>
          <a:xfrm>
            <a:off x="1336675" y="4033520"/>
            <a:ext cx="10801985"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45.</a:t>
            </a:r>
            <a:r>
              <a:rPr lang="zh-CN" altLang="en-US" sz="2400" b="1" dirty="0">
                <a:latin typeface="Times New Roman" panose="02020603050405020304" charset="0"/>
                <a:ea typeface="宋体" panose="02010600030101010101" pitchFamily="2" charset="-122"/>
                <a:sym typeface="+mn-ea"/>
              </a:rPr>
              <a:t>考查动词词义辨析。根据后文</a:t>
            </a:r>
            <a:r>
              <a:rPr lang="en-US" altLang="zh-CN" sz="2400" b="1" dirty="0">
                <a:latin typeface="Times New Roman" panose="02020603050405020304" charset="0"/>
                <a:ea typeface="宋体" panose="02010600030101010101" pitchFamily="2" charset="-122"/>
                <a:sym typeface="+mn-ea"/>
              </a:rPr>
              <a:t>“a plea (</a:t>
            </a:r>
            <a:r>
              <a:rPr lang="zh-CN" altLang="en-US" sz="2400" b="1" dirty="0">
                <a:latin typeface="Times New Roman" panose="02020603050405020304" charset="0"/>
                <a:ea typeface="宋体" panose="02010600030101010101" pitchFamily="2" charset="-122"/>
                <a:sym typeface="+mn-ea"/>
              </a:rPr>
              <a:t>请求</a:t>
            </a:r>
            <a:r>
              <a:rPr lang="en-US" altLang="zh-CN" sz="2400" b="1" dirty="0">
                <a:latin typeface="Times New Roman" panose="02020603050405020304" charset="0"/>
                <a:ea typeface="宋体" panose="02010600030101010101" pitchFamily="2" charset="-122"/>
                <a:sym typeface="+mn-ea"/>
              </a:rPr>
              <a:t>) in a local Facebook group”</a:t>
            </a:r>
            <a:r>
              <a:rPr lang="zh-CN" altLang="en-US" sz="2400" b="1" dirty="0">
                <a:latin typeface="Times New Roman" panose="02020603050405020304" charset="0"/>
                <a:ea typeface="宋体" panose="02010600030101010101" pitchFamily="2" charset="-122"/>
                <a:sym typeface="+mn-ea"/>
              </a:rPr>
              <a:t>可知，她在</a:t>
            </a:r>
            <a:r>
              <a:rPr lang="en-US" altLang="zh-CN" sz="2400" b="1" dirty="0">
                <a:latin typeface="Times New Roman" panose="02020603050405020304" charset="0"/>
                <a:ea typeface="宋体" panose="02010600030101010101" pitchFamily="2" charset="-122"/>
                <a:sym typeface="+mn-ea"/>
              </a:rPr>
              <a:t>Facebook</a:t>
            </a:r>
            <a:r>
              <a:rPr lang="zh-CN" altLang="en-US" sz="2400" b="1" dirty="0">
                <a:latin typeface="Times New Roman" panose="02020603050405020304" charset="0"/>
                <a:ea typeface="宋体" panose="02010600030101010101" pitchFamily="2" charset="-122"/>
                <a:sym typeface="+mn-ea"/>
              </a:rPr>
              <a:t>群里发了一条求助信息。</a:t>
            </a:r>
            <a:endParaRPr lang="zh-CN" altLang="en-US" sz="2400" b="1" dirty="0">
              <a:latin typeface="Times New Roman" panose="02020603050405020304" charset="0"/>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fill="hold"/>
                                        <p:tgtEl>
                                          <p:spTgt spid="53"/>
                                        </p:tgtEl>
                                        <p:attrNameLst>
                                          <p:attrName>ppt_x</p:attrName>
                                        </p:attrNameLst>
                                      </p:cBhvr>
                                      <p:tavLst>
                                        <p:tav tm="0">
                                          <p:val>
                                            <p:strVal val="#ppt_x"/>
                                          </p:val>
                                        </p:tav>
                                        <p:tav tm="100000">
                                          <p:val>
                                            <p:strVal val="#ppt_x"/>
                                          </p:val>
                                        </p:tav>
                                      </p:tavLst>
                                    </p:anim>
                                    <p:anim calcmode="lin" valueType="num">
                                      <p:cBhvr additive="base">
                                        <p:cTn id="1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be9c68a7-fde7-4260-87c1-b5c114cb5885"/>
          <p:cNvPicPr>
            <a:picLocks noChangeAspect="1"/>
          </p:cNvPicPr>
          <p:nvPr/>
        </p:nvPicPr>
        <p:blipFill>
          <a:blip r:embed="rId1"/>
          <a:stretch>
            <a:fillRect/>
          </a:stretch>
        </p:blipFill>
        <p:spPr>
          <a:xfrm>
            <a:off x="0" y="160655"/>
            <a:ext cx="12192000" cy="6536055"/>
          </a:xfrm>
          <a:prstGeom prst="rect">
            <a:avLst/>
          </a:prstGeom>
        </p:spPr>
      </p:pic>
      <p:sp>
        <p:nvSpPr>
          <p:cNvPr id="8" name="文本框 7"/>
          <p:cNvSpPr txBox="1"/>
          <p:nvPr/>
        </p:nvSpPr>
        <p:spPr>
          <a:xfrm>
            <a:off x="0" y="0"/>
            <a:ext cx="12192635" cy="720725"/>
          </a:xfrm>
          <a:prstGeom prst="rect">
            <a:avLst/>
          </a:prstGeom>
        </p:spPr>
        <p:txBody>
          <a:bodyPr>
            <a:noAutofit/>
          </a:bodyPr>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a:p>
            <a:pPr indent="0" algn="just" defTabSz="266700" fontAlgn="auto">
              <a:lnSpc>
                <a:spcPts val="1960"/>
              </a:lnSpc>
              <a:spcBef>
                <a:spcPct val="0"/>
              </a:spcBef>
              <a:spcAft>
                <a:spcPct val="0"/>
              </a:spcAft>
            </a:pPr>
            <a:endParaRPr lang="en-US" altLang="zh-CN" sz="2400">
              <a:latin typeface="Times New Roman" panose="02020603050405020304"/>
              <a:ea typeface="宋体" panose="02010600030101010101" pitchFamily="2" charset="-122"/>
            </a:endParaRPr>
          </a:p>
        </p:txBody>
      </p:sp>
      <p:sp>
        <p:nvSpPr>
          <p:cNvPr id="10" name="矩形: 圆角 5"/>
          <p:cNvSpPr/>
          <p:nvPr>
            <p:custDataLst>
              <p:tags r:id="rId2"/>
            </p:custDataLst>
          </p:nvPr>
        </p:nvSpPr>
        <p:spPr>
          <a:xfrm>
            <a:off x="2230120" y="3468370"/>
            <a:ext cx="8049260" cy="537210"/>
          </a:xfrm>
          <a:prstGeom prst="round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nSpc>
                <a:spcPct val="110000"/>
              </a:lnSpc>
            </a:pPr>
            <a:r>
              <a:rPr lang="zh-CN" sz="2800" b="1" dirty="0">
                <a:solidFill>
                  <a:schemeClr val="tx1"/>
                </a:solidFill>
                <a:highlight>
                  <a:srgbClr val="FFFF00"/>
                </a:highlight>
                <a:sym typeface="+mn-ea"/>
              </a:rPr>
              <a:t>表格：</a:t>
            </a:r>
            <a:r>
              <a:rPr lang="zh-CN" altLang="en-US" sz="2800" b="1" dirty="0">
                <a:solidFill>
                  <a:schemeClr val="tx1"/>
                </a:solidFill>
                <a:sym typeface="+mn-ea"/>
              </a:rPr>
              <a:t>介绍四个最著名的美食节，极其独特魅力</a:t>
            </a:r>
            <a:endParaRPr lang="zh-CN" altLang="en-US" sz="2800" b="1" dirty="0">
              <a:solidFill>
                <a:schemeClr val="tx1"/>
              </a:solidFill>
              <a:sym typeface="+mn-ea"/>
            </a:endParaRPr>
          </a:p>
        </p:txBody>
      </p:sp>
      <p:sp>
        <p:nvSpPr>
          <p:cNvPr id="5" name="矩形: 圆角 5"/>
          <p:cNvSpPr/>
          <p:nvPr>
            <p:custDataLst>
              <p:tags r:id="rId3"/>
            </p:custDataLst>
          </p:nvPr>
        </p:nvSpPr>
        <p:spPr>
          <a:xfrm>
            <a:off x="6473825" y="160655"/>
            <a:ext cx="5371465" cy="540385"/>
          </a:xfrm>
          <a:prstGeom prst="round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nSpc>
                <a:spcPct val="110000"/>
              </a:lnSpc>
            </a:pPr>
            <a:r>
              <a:rPr lang="zh-CN" sz="2400" b="1" dirty="0">
                <a:solidFill>
                  <a:schemeClr val="tx1"/>
                </a:solidFill>
                <a:highlight>
                  <a:srgbClr val="FFFF00"/>
                </a:highlight>
                <a:sym typeface="+mn-ea"/>
              </a:rPr>
              <a:t>首段</a:t>
            </a:r>
            <a:r>
              <a:rPr lang="en-US" altLang="zh-CN" sz="2400" b="1" dirty="0">
                <a:solidFill>
                  <a:schemeClr val="tx1"/>
                </a:solidFill>
                <a:highlight>
                  <a:srgbClr val="FFFF00"/>
                </a:highlight>
                <a:sym typeface="+mn-ea"/>
              </a:rPr>
              <a:t>: </a:t>
            </a:r>
            <a:r>
              <a:rPr lang="zh-CN" altLang="en-US" sz="2400" b="1" dirty="0">
                <a:solidFill>
                  <a:schemeClr val="tx1"/>
                </a:solidFill>
                <a:sym typeface="+mn-ea"/>
              </a:rPr>
              <a:t>参加国际美食节是体验不同文化</a:t>
            </a:r>
            <a:endParaRPr lang="zh-CN" altLang="en-US" sz="2400" b="1" dirty="0">
              <a:solidFill>
                <a:schemeClr val="tx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368300"/>
            <a:ext cx="11823065" cy="2292985"/>
          </a:xfrm>
        </p:spPr>
        <p:txBody>
          <a:bodyPr>
            <a:noAutofit/>
          </a:bodyPr>
          <a:lstStyle/>
          <a:p>
            <a:pPr marL="0" lvl="1" indent="711200" fontAlgn="auto">
              <a:lnSpc>
                <a:spcPts val="3380"/>
              </a:lnSpc>
            </a:pPr>
            <a:r>
              <a:rPr lang="en-US" altLang="zh-CN" sz="3200" dirty="0">
                <a:latin typeface="Times New Roman" panose="02020603050405020304" charset="0"/>
                <a:ea typeface="华文新魏" panose="02010800040101010101" charset="-122"/>
                <a:cs typeface="Times New Roman" panose="02020603050405020304" charset="0"/>
                <a:sym typeface="+mn-ea"/>
              </a:rPr>
              <a:t>Five miles away, Andy Spencer saw her post. “I wouldn’t want a child’s birthday wish to go ____46____, ” he later said. He then remembered the 61 full-size keyboard his own daughter ____47____ used. Spencer quickly messaged Shumaker and arranged to meet at a nearby store.</a:t>
            </a:r>
            <a:endParaRPr lang="en-US" altLang="zh-CN" sz="32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47099" y="3622686"/>
          <a:ext cx="11777980" cy="3243580"/>
        </p:xfrm>
        <a:graphic>
          <a:graphicData uri="http://schemas.openxmlformats.org/drawingml/2006/table">
            <a:tbl>
              <a:tblPr firstRow="1" bandRow="1">
                <a:tableStyleId>{5C22544A-7EE6-4342-B048-85BDC9FD1C3A}</a:tableStyleId>
              </a:tblPr>
              <a:tblGrid>
                <a:gridCol w="664845"/>
                <a:gridCol w="2506345"/>
                <a:gridCol w="2707640"/>
                <a:gridCol w="2839720"/>
                <a:gridCol w="3059430"/>
              </a:tblGrid>
              <a:tr h="92710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46</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A.  unnoticed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t" anchorCtr="0">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unfulfilled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t" anchorCtr="0">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 unchanged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t" anchorCtr="0">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 unexpressed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t" anchorCtr="0">
                    <a:solidFill>
                      <a:schemeClr val="bg1">
                        <a:lumMod val="95000"/>
                      </a:schemeClr>
                    </a:solidFill>
                  </a:tcPr>
                </a:tc>
              </a:tr>
              <a:tr h="57912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47</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 </a:t>
                      </a:r>
                      <a:r>
                        <a:rPr lang="en-US" altLang="zh-CN" sz="3200" b="0">
                          <a:solidFill>
                            <a:srgbClr val="000000"/>
                          </a:solidFill>
                          <a:latin typeface="Times New Roman" panose="02020603050405020304" charset="0"/>
                          <a:cs typeface="Times New Roman" panose="02020603050405020304" charset="0"/>
                        </a:rPr>
                        <a:t>barely</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widely</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 </a:t>
                      </a:r>
                      <a:r>
                        <a:rPr lang="en-US" altLang="zh-CN" sz="3200" b="0">
                          <a:solidFill>
                            <a:srgbClr val="000000"/>
                          </a:solidFill>
                          <a:latin typeface="Times New Roman" panose="02020603050405020304" charset="0"/>
                          <a:cs typeface="Times New Roman" panose="02020603050405020304" charset="0"/>
                        </a:rPr>
                        <a:t> heavily </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frequently</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r h="579120">
                <a:tc>
                  <a:txBody>
                    <a:bodyPr/>
                    <a:lstStyle/>
                    <a:p>
                      <a:pPr algn="ctr">
                        <a:buClrTx/>
                        <a:buSzTx/>
                        <a:buFontTx/>
                        <a:buNone/>
                      </a:pP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247315" y="370829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3"/>
            </p:custDataLst>
          </p:nvPr>
        </p:nvSpPr>
        <p:spPr>
          <a:xfrm>
            <a:off x="368300" y="2661285"/>
            <a:ext cx="11759565"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46.</a:t>
            </a:r>
            <a:r>
              <a:rPr lang="zh-CN" altLang="en-US" sz="2400" b="1" dirty="0">
                <a:latin typeface="Times New Roman" panose="02020603050405020304" charset="0"/>
                <a:ea typeface="宋体" panose="02010600030101010101" pitchFamily="2" charset="-122"/>
                <a:sym typeface="+mn-ea"/>
              </a:rPr>
              <a:t>考查形容词词义辨析。根据上文</a:t>
            </a:r>
            <a:r>
              <a:rPr lang="en-US" altLang="zh-CN" sz="2400" b="1" dirty="0">
                <a:latin typeface="Times New Roman" panose="02020603050405020304" charset="0"/>
                <a:ea typeface="宋体" panose="02010600030101010101" pitchFamily="2" charset="-122"/>
                <a:sym typeface="+mn-ea"/>
              </a:rPr>
              <a:t>“I wouldn’t want a child’s birthday wish to go”</a:t>
            </a:r>
            <a:r>
              <a:rPr lang="zh-CN" altLang="en-US" sz="2400" b="1" dirty="0">
                <a:latin typeface="Times New Roman" panose="02020603050405020304" charset="0"/>
                <a:ea typeface="宋体" panose="02010600030101010101" pitchFamily="2" charset="-122"/>
                <a:sym typeface="+mn-ea"/>
              </a:rPr>
              <a:t>以及后文他把自己女儿的键盘给了对方，可知他不希望孩子的生日愿望落空。</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727415" y="463745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4"/>
            </p:custDataLst>
          </p:nvPr>
        </p:nvSpPr>
        <p:spPr>
          <a:xfrm>
            <a:off x="241300" y="6072505"/>
            <a:ext cx="11886565" cy="46037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47.</a:t>
            </a:r>
            <a:r>
              <a:rPr lang="zh-CN" altLang="en-US" sz="2400" b="1" dirty="0">
                <a:latin typeface="Times New Roman" panose="02020603050405020304" charset="0"/>
                <a:ea typeface="宋体" panose="02010600030101010101" pitchFamily="2" charset="-122"/>
                <a:sym typeface="+mn-ea"/>
              </a:rPr>
              <a:t>考查副词词义辨析。根据后文</a:t>
            </a:r>
            <a:r>
              <a:rPr lang="en-US" altLang="zh-CN" sz="2400" b="1" dirty="0">
                <a:latin typeface="Times New Roman" panose="02020603050405020304" charset="0"/>
                <a:ea typeface="宋体" panose="02010600030101010101" pitchFamily="2" charset="-122"/>
                <a:sym typeface="+mn-ea"/>
              </a:rPr>
              <a:t>“used”</a:t>
            </a:r>
            <a:r>
              <a:rPr lang="zh-CN" altLang="en-US" sz="2400" b="1" dirty="0">
                <a:latin typeface="Times New Roman" panose="02020603050405020304" charset="0"/>
                <a:ea typeface="宋体" panose="02010600030101010101" pitchFamily="2" charset="-122"/>
                <a:sym typeface="+mn-ea"/>
              </a:rPr>
              <a:t>可知，他要把闲置的琴送人，即几乎不用的键盘。</a:t>
            </a:r>
            <a:endParaRPr lang="zh-CN" altLang="en-US" sz="2400" b="1" dirty="0">
              <a:latin typeface="Times New Roman" panose="02020603050405020304" charset="0"/>
              <a:ea typeface="宋体" panose="02010600030101010101" pitchFamily="2" charset="-122"/>
              <a:sym typeface="+mn-ea"/>
            </a:endParaRPr>
          </a:p>
        </p:txBody>
      </p:sp>
      <p:cxnSp>
        <p:nvCxnSpPr>
          <p:cNvPr id="8" name="直接连接符 7"/>
          <p:cNvCxnSpPr/>
          <p:nvPr>
            <p:custDataLst>
              <p:tags r:id="rId5"/>
            </p:custDataLst>
          </p:nvPr>
        </p:nvCxnSpPr>
        <p:spPr>
          <a:xfrm flipV="1">
            <a:off x="464472" y="1270816"/>
            <a:ext cx="3401695" cy="63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8979822" y="836476"/>
            <a:ext cx="2351405" cy="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7"/>
            </p:custDataLst>
          </p:nvPr>
        </p:nvSpPr>
        <p:spPr>
          <a:xfrm>
            <a:off x="3865880" y="4060825"/>
            <a:ext cx="199072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v.未实现的</a:t>
            </a:r>
            <a:endParaRPr lang="zh-CN" altLang="en-US" sz="2400" b="1" dirty="0">
              <a:solidFill>
                <a:srgbClr val="FF0000"/>
              </a:solidFill>
              <a:sym typeface="+mn-ea"/>
            </a:endParaRPr>
          </a:p>
        </p:txBody>
      </p:sp>
      <p:sp>
        <p:nvSpPr>
          <p:cNvPr id="4" name="文本框 3"/>
          <p:cNvSpPr txBox="1"/>
          <p:nvPr>
            <p:custDataLst>
              <p:tags r:id="rId8"/>
            </p:custDataLst>
          </p:nvPr>
        </p:nvSpPr>
        <p:spPr>
          <a:xfrm>
            <a:off x="9399905" y="4060825"/>
            <a:ext cx="199072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v.未表达的</a:t>
            </a:r>
            <a:endParaRPr lang="zh-CN" altLang="en-US" sz="2400" b="1" dirty="0">
              <a:solidFill>
                <a:srgbClr val="FF0000"/>
              </a:solidFill>
              <a:sym typeface="+mn-ea"/>
            </a:endParaRPr>
          </a:p>
        </p:txBody>
      </p:sp>
      <p:sp>
        <p:nvSpPr>
          <p:cNvPr id="5" name="文本框 4"/>
          <p:cNvSpPr txBox="1"/>
          <p:nvPr>
            <p:custDataLst>
              <p:tags r:id="rId9"/>
            </p:custDataLst>
          </p:nvPr>
        </p:nvSpPr>
        <p:spPr>
          <a:xfrm>
            <a:off x="1066165" y="5056505"/>
            <a:ext cx="199072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v.几乎不</a:t>
            </a:r>
            <a:endParaRPr lang="zh-CN" altLang="en-US" sz="2400" b="1" dirty="0">
              <a:solidFill>
                <a:srgbClr val="FF0000"/>
              </a:solidFill>
              <a:sym typeface="+mn-ea"/>
            </a:endParaRPr>
          </a:p>
        </p:txBody>
      </p:sp>
      <p:sp>
        <p:nvSpPr>
          <p:cNvPr id="6" name="文本框 5"/>
          <p:cNvSpPr txBox="1"/>
          <p:nvPr>
            <p:custDataLst>
              <p:tags r:id="rId10"/>
            </p:custDataLst>
          </p:nvPr>
        </p:nvSpPr>
        <p:spPr>
          <a:xfrm>
            <a:off x="9495155" y="5066665"/>
            <a:ext cx="152654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v.频繁地</a:t>
            </a:r>
            <a:endParaRPr lang="zh-CN" altLang="en-US" sz="2400" b="1" dirty="0">
              <a:solidFill>
                <a:srgbClr val="FF0000"/>
              </a:solidFill>
              <a:sym typeface="+mn-ea"/>
            </a:endParaRPr>
          </a:p>
        </p:txBody>
      </p:sp>
      <p:cxnSp>
        <p:nvCxnSpPr>
          <p:cNvPr id="12" name="直接连接符 11"/>
          <p:cNvCxnSpPr/>
          <p:nvPr>
            <p:custDataLst>
              <p:tags r:id="rId11"/>
            </p:custDataLst>
          </p:nvPr>
        </p:nvCxnSpPr>
        <p:spPr>
          <a:xfrm flipV="1">
            <a:off x="368587" y="2128066"/>
            <a:ext cx="6959600" cy="2032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ppt_x"/>
                                          </p:val>
                                        </p:tav>
                                        <p:tav tm="100000">
                                          <p:val>
                                            <p:strVal val="#ppt_x"/>
                                          </p:val>
                                        </p:tav>
                                      </p:tavLst>
                                    </p:anim>
                                    <p:anim calcmode="lin" valueType="num">
                                      <p:cBhvr additive="base">
                                        <p:cTn id="1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 y="87063"/>
            <a:ext cx="12300764" cy="2293014"/>
          </a:xfrm>
        </p:spPr>
        <p:txBody>
          <a:bodyPr>
            <a:noAutofit/>
          </a:bodyPr>
          <a:lstStyle/>
          <a:p>
            <a:pPr marL="0" lvl="1" indent="711200" fontAlgn="auto">
              <a:lnSpc>
                <a:spcPts val="2680"/>
              </a:lnSpc>
            </a:pPr>
            <a:r>
              <a:rPr lang="en-US" altLang="zh-CN" sz="3200" dirty="0">
                <a:latin typeface="Times New Roman" panose="02020603050405020304" charset="0"/>
                <a:ea typeface="华文新魏" panose="02010800040101010101" charset="-122"/>
                <a:cs typeface="Times New Roman" panose="02020603050405020304" charset="0"/>
                <a:sym typeface="+mn-ea"/>
              </a:rPr>
              <a:t>“When I saw a stranger willing to ____48____ a keyboard just in time to help,” Shumaker recalled, “it felt like experiencing one of those ____49____ scenes of a movie.” When she offered to pay, Spencer politely ____50____, asking only for a photo of a happy Aubree. He ____51____, “If she becomes the next Taylor Swift, give us a shoutout.”</a:t>
            </a:r>
            <a:endParaRPr lang="en-US" altLang="zh-CN" sz="32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175895" y="3334385"/>
          <a:ext cx="11978640" cy="3464560"/>
        </p:xfrm>
        <a:graphic>
          <a:graphicData uri="http://schemas.openxmlformats.org/drawingml/2006/table">
            <a:tbl>
              <a:tblPr firstRow="1" bandRow="1">
                <a:tableStyleId>{5C22544A-7EE6-4342-B048-85BDC9FD1C3A}</a:tableStyleId>
              </a:tblPr>
              <a:tblGrid>
                <a:gridCol w="676275"/>
                <a:gridCol w="2449830"/>
                <a:gridCol w="2929255"/>
                <a:gridCol w="3001645"/>
                <a:gridCol w="2921635"/>
              </a:tblGrid>
              <a:tr h="101473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48</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algn="l" fontAlgn="ctr"/>
                      <a:r>
                        <a:rPr lang="en-US" altLang="zh-CN" sz="3200" b="0" u="none" strike="noStrike" kern="1200" dirty="0">
                          <a:solidFill>
                            <a:schemeClr val="tx1"/>
                          </a:solidFill>
                          <a:latin typeface="Times New Roman" panose="02020603050405020304" charset="0"/>
                          <a:ea typeface="宋体" panose="02010600030101010101" pitchFamily="2" charset="-122"/>
                          <a:cs typeface="+mn-cs"/>
                        </a:rPr>
                        <a:t>A. tap on</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throw away</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algn="l">
                        <a:buClrTx/>
                        <a:buSzTx/>
                        <a:buFontTx/>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 pick up </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D.part with</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marL="7620" marR="7620" marT="7620" marB="0" anchor="ctr">
                    <a:solidFill>
                      <a:schemeClr val="bg1">
                        <a:lumMod val="95000"/>
                      </a:schemeClr>
                    </a:solidFill>
                  </a:tcPr>
                </a:tc>
              </a:tr>
              <a:tr h="90932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49</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a:t>
                      </a:r>
                      <a:r>
                        <a:rPr lang="en-US" altLang="zh-CN" sz="3200" b="0">
                          <a:solidFill>
                            <a:srgbClr val="000000"/>
                          </a:solidFill>
                          <a:latin typeface="Times New Roman" panose="02020603050405020304" charset="0"/>
                          <a:cs typeface="Times New Roman" panose="02020603050405020304" charset="0"/>
                        </a:rPr>
                        <a:t>eye-opening</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 </a:t>
                      </a:r>
                      <a:r>
                        <a:rPr lang="en-US" altLang="zh-CN" sz="3200" b="0">
                          <a:solidFill>
                            <a:srgbClr val="000000"/>
                          </a:solidFill>
                          <a:latin typeface="Times New Roman" panose="02020603050405020304" charset="0"/>
                          <a:cs typeface="Times New Roman" panose="02020603050405020304" charset="0"/>
                        </a:rPr>
                        <a:t>heart-warming </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C. </a:t>
                      </a:r>
                      <a:r>
                        <a:rPr lang="en-US" altLang="zh-CN" sz="3200" b="0">
                          <a:solidFill>
                            <a:srgbClr val="000000"/>
                          </a:solidFill>
                          <a:latin typeface="Times New Roman" panose="02020603050405020304" charset="0"/>
                          <a:cs typeface="Times New Roman" panose="02020603050405020304" charset="0"/>
                        </a:rPr>
                        <a:t>nerve-cracking</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mind-numbing</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r h="824230">
                <a:tc>
                  <a:txBody>
                    <a:bodyPr/>
                    <a:lstStyle/>
                    <a:p>
                      <a:pPr algn="ctr">
                        <a:buClrTx/>
                        <a:buSzTx/>
                        <a:buFontTx/>
                        <a:buNone/>
                      </a:pPr>
                      <a:r>
                        <a:rPr lang="en-US" altLang="zh-CN" sz="3200" b="0" u="none" strike="noStrike" kern="1200">
                          <a:solidFill>
                            <a:schemeClr val="tx1"/>
                          </a:solidFill>
                          <a:latin typeface="Times New Roman" panose="02020603050405020304" charset="0"/>
                          <a:ea typeface="宋体" panose="02010600030101010101" pitchFamily="2" charset="-122"/>
                          <a:cs typeface="+mn-cs"/>
                        </a:rPr>
                        <a:t>50</a:t>
                      </a:r>
                      <a:endParaRPr lang="en-US" altLang="zh-CN" sz="3200" b="0" u="none" strike="noStrike" kern="120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A. refused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accepted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r>
                        <a:rPr lang="en-US" altLang="zh-CN" sz="3200" b="0" u="none" strike="noStrike" kern="1200">
                          <a:solidFill>
                            <a:schemeClr val="tx1"/>
                          </a:solidFill>
                          <a:latin typeface="Times New Roman" panose="02020603050405020304" charset="0"/>
                          <a:ea typeface="宋体" panose="02010600030101010101" pitchFamily="2" charset="-122"/>
                          <a:cs typeface="+mn-cs"/>
                        </a:rPr>
                        <a:t>C. nodded</a:t>
                      </a:r>
                      <a:endParaRPr lang="en-US" altLang="zh-CN" sz="3200" b="0" u="none" strike="noStrike" kern="120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ctr">
                        <a:buClrTx/>
                        <a:buSzTx/>
                        <a:buFontTx/>
                        <a:buNone/>
                      </a:pPr>
                      <a:r>
                        <a:rPr lang="en-US" altLang="zh-CN" sz="3200" u="none" strike="noStrike" kern="1200">
                          <a:solidFill>
                            <a:schemeClr val="tx1"/>
                          </a:solidFill>
                          <a:latin typeface="Times New Roman" panose="02020603050405020304" charset="0"/>
                          <a:ea typeface="宋体" panose="02010600030101010101" pitchFamily="2" charset="-122"/>
                          <a:cs typeface="+mn-cs"/>
                        </a:rPr>
                        <a:t>D. apologized</a:t>
                      </a:r>
                      <a:endParaRPr lang="en-US" altLang="zh-CN" sz="3200" b="1"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716280">
                <a:tc>
                  <a:txBody>
                    <a:bodyPr/>
                    <a:lstStyle/>
                    <a:p>
                      <a:pPr algn="ctr">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rPr>
                        <a:t>51</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altLang="zh-CN" sz="3200" b="0">
                          <a:solidFill>
                            <a:srgbClr val="000000"/>
                          </a:solidFill>
                          <a:latin typeface="Times New Roman" panose="02020603050405020304" charset="0"/>
                          <a:cs typeface="Times New Roman" panose="02020603050405020304" charset="0"/>
                        </a:rPr>
                        <a:t>   A. stated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altLang="zh-CN" sz="3200" b="0">
                          <a:solidFill>
                            <a:srgbClr val="000000"/>
                          </a:solidFill>
                          <a:latin typeface="Times New Roman" panose="02020603050405020304" charset="0"/>
                          <a:cs typeface="Times New Roman" panose="02020603050405020304" charset="0"/>
                        </a:rPr>
                        <a:t>   B. demanded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altLang="zh-CN" sz="3200" b="0">
                          <a:solidFill>
                            <a:srgbClr val="000000"/>
                          </a:solidFill>
                          <a:latin typeface="Times New Roman" panose="02020603050405020304" charset="0"/>
                          <a:cs typeface="Times New Roman" panose="02020603050405020304" charset="0"/>
                        </a:rPr>
                        <a:t>    C. whispered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altLang="zh-CN" sz="3200" b="0">
                          <a:solidFill>
                            <a:srgbClr val="000000"/>
                          </a:solidFill>
                          <a:latin typeface="Times New Roman" panose="02020603050405020304" charset="0"/>
                          <a:cs typeface="Times New Roman" panose="02020603050405020304" charset="0"/>
                        </a:rPr>
                        <a:t>   D. joked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custDataLst>
              <p:tags r:id="rId2"/>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218105" y="443156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文本框 52"/>
          <p:cNvSpPr txBox="1"/>
          <p:nvPr>
            <p:custDataLst>
              <p:tags r:id="rId4"/>
            </p:custDataLst>
          </p:nvPr>
        </p:nvSpPr>
        <p:spPr>
          <a:xfrm>
            <a:off x="678815" y="4046855"/>
            <a:ext cx="11224895" cy="1198880"/>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50. </a:t>
            </a:r>
            <a:r>
              <a:rPr lang="zh-CN" altLang="en-US" sz="2400" b="1" dirty="0">
                <a:latin typeface="Times New Roman" panose="02020603050405020304" charset="0"/>
                <a:ea typeface="宋体" panose="02010600030101010101" pitchFamily="2" charset="-122"/>
                <a:sym typeface="+mn-ea"/>
              </a:rPr>
              <a:t>考查动词词义辨析。根据后文</a:t>
            </a:r>
            <a:r>
              <a:rPr lang="en-US" altLang="zh-CN" sz="2400" b="1" dirty="0">
                <a:latin typeface="Times New Roman" panose="02020603050405020304" charset="0"/>
                <a:ea typeface="宋体" panose="02010600030101010101" pitchFamily="2" charset="-122"/>
                <a:sym typeface="+mn-ea"/>
              </a:rPr>
              <a:t>“asking only for a photo of a happy Aubree”</a:t>
            </a:r>
            <a:r>
              <a:rPr lang="zh-CN" altLang="en-US" sz="2400" b="1" dirty="0">
                <a:latin typeface="Times New Roman" panose="02020603050405020304" charset="0"/>
                <a:ea typeface="宋体" panose="02010600030101010101" pitchFamily="2" charset="-122"/>
                <a:sym typeface="+mn-ea"/>
              </a:rPr>
              <a:t>可知，</a:t>
            </a:r>
            <a:r>
              <a:rPr lang="en-US" altLang="zh-CN" sz="2400" b="1" dirty="0">
                <a:latin typeface="Times New Roman" panose="02020603050405020304" charset="0"/>
                <a:ea typeface="宋体" panose="02010600030101010101" pitchFamily="2" charset="-122"/>
                <a:sym typeface="+mn-ea"/>
              </a:rPr>
              <a:t>Spencer</a:t>
            </a:r>
            <a:r>
              <a:rPr lang="zh-CN" altLang="en-US" sz="2400" b="1" dirty="0">
                <a:latin typeface="Times New Roman" panose="02020603050405020304" charset="0"/>
                <a:ea typeface="宋体" panose="02010600030101010101" pitchFamily="2" charset="-122"/>
                <a:sym typeface="+mn-ea"/>
              </a:rPr>
              <a:t>只要求一张快乐的</a:t>
            </a:r>
            <a:r>
              <a:rPr lang="en-US" altLang="zh-CN" sz="2400" b="1" dirty="0">
                <a:latin typeface="Times New Roman" panose="02020603050405020304" charset="0"/>
                <a:ea typeface="宋体" panose="02010600030101010101" pitchFamily="2" charset="-122"/>
                <a:sym typeface="+mn-ea"/>
              </a:rPr>
              <a:t>Aubree</a:t>
            </a:r>
            <a:r>
              <a:rPr lang="zh-CN" altLang="en-US" sz="2400" b="1" dirty="0">
                <a:latin typeface="Times New Roman" panose="02020603050405020304" charset="0"/>
                <a:ea typeface="宋体" panose="02010600030101010101" pitchFamily="2" charset="-122"/>
                <a:sym typeface="+mn-ea"/>
              </a:rPr>
              <a:t>的照片，所以此处指</a:t>
            </a:r>
            <a:r>
              <a:rPr lang="en-US" altLang="zh-CN" sz="2400" b="1" dirty="0">
                <a:latin typeface="Times New Roman" panose="02020603050405020304" charset="0"/>
                <a:ea typeface="宋体" panose="02010600030101010101" pitchFamily="2" charset="-122"/>
                <a:sym typeface="+mn-ea"/>
              </a:rPr>
              <a:t>Spencer</a:t>
            </a:r>
            <a:r>
              <a:rPr lang="zh-CN" altLang="en-US" sz="2400" b="1" dirty="0">
                <a:latin typeface="Times New Roman" panose="02020603050405020304" charset="0"/>
                <a:ea typeface="宋体" panose="02010600030101010101" pitchFamily="2" charset="-122"/>
                <a:sym typeface="+mn-ea"/>
              </a:rPr>
              <a:t>礼貌地拒绝了她付的钱。</a:t>
            </a:r>
            <a:endParaRPr lang="zh-CN" altLang="en-US" sz="2400" b="1" dirty="0">
              <a:latin typeface="Times New Roman" panose="02020603050405020304" charset="0"/>
              <a:ea typeface="宋体" panose="02010600030101010101" pitchFamily="2" charset="-122"/>
              <a:sym typeface="+mn-ea"/>
            </a:endParaRPr>
          </a:p>
        </p:txBody>
      </p:sp>
      <p:pic>
        <p:nvPicPr>
          <p:cNvPr id="10" name="Picture 4"/>
          <p:cNvPicPr>
            <a:picLocks noChangeAspect="1" noChangeArrowheads="1"/>
          </p:cNvPicPr>
          <p:nvPr>
            <p:custDataLst>
              <p:tags r:id="rId5"/>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9153865" y="365003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文本框 18"/>
          <p:cNvSpPr txBox="1"/>
          <p:nvPr>
            <p:custDataLst>
              <p:tags r:id="rId6"/>
            </p:custDataLst>
          </p:nvPr>
        </p:nvSpPr>
        <p:spPr>
          <a:xfrm>
            <a:off x="678180" y="1891030"/>
            <a:ext cx="1122553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48.</a:t>
            </a:r>
            <a:r>
              <a:rPr lang="zh-CN" altLang="en-US" sz="2400" b="1" dirty="0">
                <a:latin typeface="Times New Roman" panose="02020603050405020304" charset="0"/>
                <a:ea typeface="宋体" panose="02010600030101010101" pitchFamily="2" charset="-122"/>
                <a:sym typeface="+mn-ea"/>
              </a:rPr>
              <a:t>考查动词短语辨析。句根据后文</a:t>
            </a:r>
            <a:r>
              <a:rPr lang="en-US" altLang="zh-CN" sz="2400" b="1" dirty="0">
                <a:latin typeface="Times New Roman" panose="02020603050405020304" charset="0"/>
                <a:ea typeface="宋体" panose="02010600030101010101" pitchFamily="2" charset="-122"/>
                <a:sym typeface="+mn-ea"/>
              </a:rPr>
              <a:t>“a keyboard just in time to help”</a:t>
            </a:r>
            <a:r>
              <a:rPr lang="zh-CN" altLang="en-US" sz="2400" b="1" dirty="0">
                <a:latin typeface="Times New Roman" panose="02020603050405020304" charset="0"/>
                <a:ea typeface="宋体" panose="02010600030101010101" pitchFamily="2" charset="-122"/>
                <a:sym typeface="+mn-ea"/>
              </a:rPr>
              <a:t>可知，此处指陌生人愿意送出一个键盘来帮忙。</a:t>
            </a:r>
            <a:endParaRPr lang="zh-CN" altLang="en-US" sz="2400" b="1" dirty="0">
              <a:latin typeface="Times New Roman" panose="02020603050405020304" charset="0"/>
              <a:ea typeface="宋体" panose="02010600030101010101" pitchFamily="2" charset="-122"/>
              <a:sym typeface="+mn-ea"/>
            </a:endParaRPr>
          </a:p>
        </p:txBody>
      </p:sp>
      <p:pic>
        <p:nvPicPr>
          <p:cNvPr id="8" name="Picture 4"/>
          <p:cNvPicPr>
            <a:picLocks noChangeAspect="1" noChangeArrowheads="1"/>
          </p:cNvPicPr>
          <p:nvPr>
            <p:custDataLst>
              <p:tags r:id="rId7"/>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1196900" y="542533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p:cNvPicPr>
            <a:picLocks noChangeAspect="1" noChangeArrowheads="1"/>
          </p:cNvPicPr>
          <p:nvPr>
            <p:custDataLst>
              <p:tags r:id="rId8"/>
            </p:custDataLst>
          </p:nvPr>
        </p:nvPicPr>
        <p:blipFill>
          <a:blip r:embed="rId3"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9437930" y="614225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文本框 17"/>
          <p:cNvSpPr txBox="1"/>
          <p:nvPr>
            <p:custDataLst>
              <p:tags r:id="rId9"/>
            </p:custDataLst>
          </p:nvPr>
        </p:nvSpPr>
        <p:spPr>
          <a:xfrm>
            <a:off x="9608185" y="3971290"/>
            <a:ext cx="199072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v.放弃，送出</a:t>
            </a:r>
            <a:endParaRPr lang="zh-CN" altLang="en-US" sz="2400" b="1" dirty="0">
              <a:solidFill>
                <a:srgbClr val="FF0000"/>
              </a:solidFill>
              <a:sym typeface="+mn-ea"/>
            </a:endParaRPr>
          </a:p>
        </p:txBody>
      </p:sp>
      <p:sp>
        <p:nvSpPr>
          <p:cNvPr id="20" name="文本框 19"/>
          <p:cNvSpPr txBox="1"/>
          <p:nvPr>
            <p:custDataLst>
              <p:tags r:id="rId10"/>
            </p:custDataLst>
          </p:nvPr>
        </p:nvSpPr>
        <p:spPr>
          <a:xfrm>
            <a:off x="1137285" y="3971290"/>
            <a:ext cx="199072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v.轻拍</a:t>
            </a:r>
            <a:endParaRPr lang="zh-CN" altLang="en-US" sz="2400" b="1" dirty="0">
              <a:solidFill>
                <a:srgbClr val="FF0000"/>
              </a:solidFill>
              <a:sym typeface="+mn-ea"/>
            </a:endParaRPr>
          </a:p>
        </p:txBody>
      </p:sp>
      <p:sp>
        <p:nvSpPr>
          <p:cNvPr id="21" name="文本框 20"/>
          <p:cNvSpPr txBox="1"/>
          <p:nvPr>
            <p:custDataLst>
              <p:tags r:id="rId11"/>
            </p:custDataLst>
          </p:nvPr>
        </p:nvSpPr>
        <p:spPr>
          <a:xfrm>
            <a:off x="856615" y="4785360"/>
            <a:ext cx="242697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令人大开眼界的</a:t>
            </a:r>
            <a:endParaRPr lang="zh-CN" altLang="en-US" sz="2400" b="1" dirty="0">
              <a:solidFill>
                <a:srgbClr val="FF0000"/>
              </a:solidFill>
              <a:sym typeface="+mn-ea"/>
            </a:endParaRPr>
          </a:p>
        </p:txBody>
      </p:sp>
      <p:sp>
        <p:nvSpPr>
          <p:cNvPr id="22" name="文本框 21"/>
          <p:cNvSpPr txBox="1"/>
          <p:nvPr>
            <p:custDataLst>
              <p:tags r:id="rId12"/>
            </p:custDataLst>
          </p:nvPr>
        </p:nvSpPr>
        <p:spPr>
          <a:xfrm>
            <a:off x="6738620" y="4773295"/>
            <a:ext cx="199072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使人紧张的</a:t>
            </a:r>
            <a:endParaRPr lang="zh-CN" altLang="en-US" sz="2400" b="1" dirty="0">
              <a:solidFill>
                <a:srgbClr val="FF0000"/>
              </a:solidFill>
              <a:sym typeface="+mn-ea"/>
            </a:endParaRPr>
          </a:p>
        </p:txBody>
      </p:sp>
      <p:sp>
        <p:nvSpPr>
          <p:cNvPr id="23" name="文本框 22"/>
          <p:cNvSpPr txBox="1"/>
          <p:nvPr>
            <p:custDataLst>
              <p:tags r:id="rId13"/>
            </p:custDataLst>
          </p:nvPr>
        </p:nvSpPr>
        <p:spPr>
          <a:xfrm>
            <a:off x="9846310" y="4785360"/>
            <a:ext cx="199072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令人麻木的</a:t>
            </a:r>
            <a:endParaRPr lang="zh-CN" altLang="en-US" sz="2400" b="1" dirty="0">
              <a:solidFill>
                <a:srgbClr val="FF0000"/>
              </a:solidFill>
              <a:sym typeface="+mn-ea"/>
            </a:endParaRPr>
          </a:p>
        </p:txBody>
      </p:sp>
      <p:sp>
        <p:nvSpPr>
          <p:cNvPr id="24" name="文本框 23"/>
          <p:cNvSpPr txBox="1"/>
          <p:nvPr>
            <p:custDataLst>
              <p:tags r:id="rId14"/>
            </p:custDataLst>
          </p:nvPr>
        </p:nvSpPr>
        <p:spPr>
          <a:xfrm>
            <a:off x="7524750" y="6397625"/>
            <a:ext cx="109855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v.低语</a:t>
            </a:r>
            <a:endParaRPr lang="zh-CN" altLang="en-US" sz="2400" b="1" dirty="0">
              <a:solidFill>
                <a:srgbClr val="FF0000"/>
              </a:solidFill>
              <a:sym typeface="+mn-ea"/>
            </a:endParaRPr>
          </a:p>
        </p:txBody>
      </p:sp>
      <p:sp>
        <p:nvSpPr>
          <p:cNvPr id="25" name="文本框 24"/>
          <p:cNvSpPr txBox="1"/>
          <p:nvPr>
            <p:custDataLst>
              <p:tags r:id="rId15"/>
            </p:custDataLst>
          </p:nvPr>
        </p:nvSpPr>
        <p:spPr>
          <a:xfrm>
            <a:off x="10463530" y="5681980"/>
            <a:ext cx="125222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v.道歉</a:t>
            </a:r>
            <a:endParaRPr lang="en-US" altLang="zh-CN" sz="2400" b="1" dirty="0">
              <a:solidFill>
                <a:srgbClr val="FF0000"/>
              </a:solidFill>
              <a:sym typeface="+mn-ea"/>
            </a:endParaRPr>
          </a:p>
        </p:txBody>
      </p:sp>
      <p:sp>
        <p:nvSpPr>
          <p:cNvPr id="26" name="文本框 25"/>
          <p:cNvSpPr txBox="1"/>
          <p:nvPr>
            <p:custDataLst>
              <p:tags r:id="rId16"/>
            </p:custDataLst>
          </p:nvPr>
        </p:nvSpPr>
        <p:spPr>
          <a:xfrm>
            <a:off x="2148840" y="6397625"/>
            <a:ext cx="1175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v.陈述</a:t>
            </a:r>
            <a:endParaRPr lang="zh-CN" altLang="en-US" sz="2400" b="1" dirty="0">
              <a:solidFill>
                <a:srgbClr val="FF0000"/>
              </a:solidFill>
              <a:sym typeface="+mn-ea"/>
            </a:endParaRPr>
          </a:p>
        </p:txBody>
      </p:sp>
      <p:sp>
        <p:nvSpPr>
          <p:cNvPr id="27" name="文本框 26"/>
          <p:cNvSpPr txBox="1"/>
          <p:nvPr>
            <p:custDataLst>
              <p:tags r:id="rId17"/>
            </p:custDataLst>
          </p:nvPr>
        </p:nvSpPr>
        <p:spPr>
          <a:xfrm>
            <a:off x="4461510" y="6397625"/>
            <a:ext cx="109855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v.要求</a:t>
            </a:r>
            <a:endParaRPr lang="zh-CN" altLang="en-US" sz="2400" b="1" dirty="0">
              <a:solidFill>
                <a:srgbClr val="FF0000"/>
              </a:solidFill>
              <a:sym typeface="+mn-ea"/>
            </a:endParaRPr>
          </a:p>
        </p:txBody>
      </p:sp>
      <p:sp>
        <p:nvSpPr>
          <p:cNvPr id="28" name="文本框 27"/>
          <p:cNvSpPr txBox="1"/>
          <p:nvPr>
            <p:custDataLst>
              <p:tags r:id="rId18"/>
            </p:custDataLst>
          </p:nvPr>
        </p:nvSpPr>
        <p:spPr>
          <a:xfrm>
            <a:off x="678815" y="2813685"/>
            <a:ext cx="11224895" cy="1198880"/>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49.</a:t>
            </a:r>
            <a:r>
              <a:rPr lang="zh-CN" altLang="en-US" sz="2400" b="1" dirty="0">
                <a:latin typeface="Times New Roman" panose="02020603050405020304" charset="0"/>
                <a:ea typeface="宋体" panose="02010600030101010101" pitchFamily="2" charset="-122"/>
                <a:sym typeface="+mn-ea"/>
              </a:rPr>
              <a:t>考查形容词词义辨析。根据上文</a:t>
            </a:r>
            <a:r>
              <a:rPr lang="en-US" altLang="zh-CN" sz="2400" b="1" dirty="0">
                <a:latin typeface="Times New Roman" panose="02020603050405020304" charset="0"/>
                <a:ea typeface="宋体" panose="02010600030101010101" pitchFamily="2" charset="-122"/>
                <a:sym typeface="+mn-ea"/>
              </a:rPr>
              <a:t>“When I saw a stranger willing to</a:t>
            </a:r>
            <a:r>
              <a:rPr lang="en-US" altLang="en-US" sz="2400" b="1" dirty="0">
                <a:latin typeface="Times New Roman" panose="02020603050405020304" charset="0"/>
                <a:ea typeface="宋体" panose="02010600030101010101" pitchFamily="2" charset="-122"/>
                <a:sym typeface="+mn-ea"/>
              </a:rPr>
              <a:t> </a:t>
            </a:r>
            <a:r>
              <a:rPr lang="en-US" altLang="zh-CN" sz="2400" b="1" dirty="0">
                <a:latin typeface="Times New Roman" panose="02020603050405020304" charset="0"/>
                <a:ea typeface="宋体" panose="02010600030101010101" pitchFamily="2" charset="-122"/>
                <a:sym typeface="+mn-ea"/>
              </a:rPr>
              <a:t>____ a keyboard just in time to help”</a:t>
            </a:r>
            <a:r>
              <a:rPr lang="zh-CN" altLang="en-US" sz="2400" b="1" dirty="0">
                <a:latin typeface="Times New Roman" panose="02020603050405020304" charset="0"/>
                <a:ea typeface="宋体" panose="02010600030101010101" pitchFamily="2" charset="-122"/>
                <a:sym typeface="+mn-ea"/>
              </a:rPr>
              <a:t>以及后文</a:t>
            </a:r>
            <a:r>
              <a:rPr lang="en-US" altLang="zh-CN" sz="2400" b="1" dirty="0">
                <a:latin typeface="Times New Roman" panose="02020603050405020304" charset="0"/>
                <a:ea typeface="宋体" panose="02010600030101010101" pitchFamily="2" charset="-122"/>
                <a:sym typeface="+mn-ea"/>
              </a:rPr>
              <a:t>“scenes of a movie”</a:t>
            </a:r>
            <a:r>
              <a:rPr lang="zh-CN" altLang="en-US" sz="2400" b="1" dirty="0">
                <a:latin typeface="Times New Roman" panose="02020603050405020304" charset="0"/>
                <a:ea typeface="宋体" panose="02010600030101010101" pitchFamily="2" charset="-122"/>
                <a:sym typeface="+mn-ea"/>
              </a:rPr>
              <a:t>可知，陌生人帮助她，她感觉就像在经历电影中那些暖心的场景之一。</a:t>
            </a:r>
            <a:endParaRPr lang="zh-CN" altLang="en-US" sz="2400" b="1" dirty="0">
              <a:latin typeface="Times New Roman" panose="02020603050405020304" charset="0"/>
              <a:ea typeface="宋体" panose="02010600030101010101" pitchFamily="2" charset="-122"/>
              <a:sym typeface="+mn-ea"/>
            </a:endParaRPr>
          </a:p>
        </p:txBody>
      </p:sp>
      <p:sp>
        <p:nvSpPr>
          <p:cNvPr id="29" name="文本框 28"/>
          <p:cNvSpPr txBox="1"/>
          <p:nvPr>
            <p:custDataLst>
              <p:tags r:id="rId19"/>
            </p:custDataLst>
          </p:nvPr>
        </p:nvSpPr>
        <p:spPr>
          <a:xfrm>
            <a:off x="679450" y="5280025"/>
            <a:ext cx="11224895"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51.</a:t>
            </a:r>
            <a:r>
              <a:rPr lang="zh-CN" altLang="en-US" sz="2400" b="1" dirty="0">
                <a:latin typeface="Times New Roman" panose="02020603050405020304" charset="0"/>
                <a:ea typeface="宋体" panose="02010600030101010101" pitchFamily="2" charset="-122"/>
                <a:sym typeface="+mn-ea"/>
              </a:rPr>
              <a:t>考查动词词义辨析。根据后文</a:t>
            </a:r>
            <a:r>
              <a:rPr lang="en-US" altLang="zh-CN" sz="2400" b="1" dirty="0">
                <a:latin typeface="Times New Roman" panose="02020603050405020304" charset="0"/>
                <a:ea typeface="宋体" panose="02010600030101010101" pitchFamily="2" charset="-122"/>
                <a:sym typeface="+mn-ea"/>
              </a:rPr>
              <a:t>“If she becomes the next Taylor Swift, give us a shoutout.”</a:t>
            </a:r>
            <a:r>
              <a:rPr lang="zh-CN" altLang="en-US" sz="2400" b="1" dirty="0">
                <a:latin typeface="Times New Roman" panose="02020603050405020304" charset="0"/>
                <a:ea typeface="宋体" panose="02010600030101010101" pitchFamily="2" charset="-122"/>
                <a:sym typeface="+mn-ea"/>
              </a:rPr>
              <a:t>可知，</a:t>
            </a:r>
            <a:r>
              <a:rPr lang="en-US" altLang="zh-CN" sz="2400" b="1" dirty="0">
                <a:latin typeface="Times New Roman" panose="02020603050405020304" charset="0"/>
                <a:ea typeface="宋体" panose="02010600030101010101" pitchFamily="2" charset="-122"/>
                <a:sym typeface="+mn-ea"/>
              </a:rPr>
              <a:t>Spencer</a:t>
            </a:r>
            <a:r>
              <a:rPr lang="zh-CN" altLang="en-US" sz="2400" b="1" dirty="0">
                <a:latin typeface="Times New Roman" panose="02020603050405020304" charset="0"/>
                <a:ea typeface="宋体" panose="02010600030101010101" pitchFamily="2" charset="-122"/>
                <a:sym typeface="+mn-ea"/>
              </a:rPr>
              <a:t>在开玩笑。</a:t>
            </a:r>
            <a:endParaRPr lang="zh-CN" altLang="en-US" sz="2400" b="1" dirty="0">
              <a:latin typeface="Times New Roman" panose="02020603050405020304" charset="0"/>
              <a:ea typeface="宋体" panose="02010600030101010101" pitchFamily="2" charset="-122"/>
              <a:sym typeface="+mn-ea"/>
            </a:endParaRPr>
          </a:p>
        </p:txBody>
      </p:sp>
      <p:sp>
        <p:nvSpPr>
          <p:cNvPr id="30" name="文本框 29"/>
          <p:cNvSpPr txBox="1"/>
          <p:nvPr>
            <p:custDataLst>
              <p:tags r:id="rId20"/>
            </p:custDataLst>
          </p:nvPr>
        </p:nvSpPr>
        <p:spPr>
          <a:xfrm>
            <a:off x="10463530" y="6397625"/>
            <a:ext cx="147701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v.开玩笑</a:t>
            </a:r>
            <a:endParaRPr lang="zh-CN" altLang="en-US" sz="2400" b="1"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19" grpId="0" bldLvl="0" animBg="1"/>
      <p:bldP spid="28" grpId="0" bldLvl="0" animBg="1"/>
      <p:bldP spid="2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3340"/>
            <a:ext cx="11754485" cy="2292985"/>
          </a:xfrm>
        </p:spPr>
        <p:txBody>
          <a:bodyPr>
            <a:noAutofit/>
          </a:bodyPr>
          <a:lstStyle/>
          <a:p>
            <a:pPr marL="0" lvl="1" indent="812800" fontAlgn="auto">
              <a:lnSpc>
                <a:spcPts val="3280"/>
              </a:lnSpc>
              <a:extLst>
                <a:ext uri="{35155182-B16C-46BC-9424-99874614C6A1}">
                  <wpsdc:indentchars xmlns:wpsdc="http://www.wps.cn/officeDocument/2017/drawingmlCustomData" val="200" checksum="3877492575"/>
                </a:ext>
              </a:extLst>
            </a:pPr>
            <a:r>
              <a:rPr lang="en-US" altLang="zh-CN" sz="3200" dirty="0">
                <a:latin typeface="Times New Roman" panose="02020603050405020304" charset="0"/>
                <a:ea typeface="华文新魏" panose="02010800040101010101" charset="-122"/>
                <a:cs typeface="Times New Roman" panose="02020603050405020304" charset="0"/>
                <a:sym typeface="+mn-ea"/>
              </a:rPr>
              <a:t>At her birthday party, Aubree ____52____ into the living room like a joyful rabbit. Her face lit up at the sight of the keyboard. That night, Shumaker texted Spencer her thanks, adding that Aubree was so fascinated by the ____53____ that she hadn’t even opened her other gifts.</a:t>
            </a:r>
            <a:endParaRPr lang="en-US" altLang="zh-CN" sz="32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314739" y="3145166"/>
          <a:ext cx="11252200" cy="2331085"/>
        </p:xfrm>
        <a:graphic>
          <a:graphicData uri="http://schemas.openxmlformats.org/drawingml/2006/table">
            <a:tbl>
              <a:tblPr firstRow="1" bandRow="1">
                <a:tableStyleId>{5C22544A-7EE6-4342-B048-85BDC9FD1C3A}</a:tableStyleId>
              </a:tblPr>
              <a:tblGrid>
                <a:gridCol w="617220"/>
                <a:gridCol w="2445385"/>
                <a:gridCol w="2552700"/>
                <a:gridCol w="2650490"/>
                <a:gridCol w="2986405"/>
              </a:tblGrid>
              <a:tr h="1287145">
                <a:tc>
                  <a:txBody>
                    <a:bodyPr/>
                    <a:lstStyle/>
                    <a:p>
                      <a:pPr algn="ctr">
                        <a:buClrTx/>
                        <a:buSzTx/>
                        <a:buFontTx/>
                        <a:buNone/>
                      </a:pPr>
                      <a:r>
                        <a:rPr lang="en-US" altLang="zh-CN" sz="3200" b="0" u="none" strike="noStrike" kern="1200">
                          <a:solidFill>
                            <a:schemeClr val="tx1"/>
                          </a:solidFill>
                          <a:latin typeface="Times New Roman" panose="02020603050405020304" charset="0"/>
                          <a:ea typeface="宋体" panose="02010600030101010101" pitchFamily="2" charset="-122"/>
                          <a:cs typeface="+mn-cs"/>
                        </a:rPr>
                        <a:t>52</a:t>
                      </a:r>
                      <a:endParaRPr lang="en-US" altLang="zh-CN" sz="3200" b="0" u="none" strike="noStrike" kern="120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l">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A. skipped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l">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B. wandered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l">
                        <a:buClrTx/>
                        <a:buSzTx/>
                        <a:buFontTx/>
                        <a:buNone/>
                      </a:pPr>
                      <a:r>
                        <a:rPr lang="en-US" altLang="zh-CN" sz="3200" b="0" u="none" strike="noStrike" kern="1200">
                          <a:solidFill>
                            <a:schemeClr val="tx1"/>
                          </a:solidFill>
                          <a:latin typeface="Times New Roman" panose="02020603050405020304" charset="0"/>
                          <a:ea typeface="宋体" panose="02010600030101010101" pitchFamily="2" charset="-122"/>
                          <a:cs typeface="+mn-cs"/>
                        </a:rPr>
                        <a:t>C. slipped</a:t>
                      </a:r>
                      <a:endParaRPr lang="en-US" altLang="zh-CN" sz="3200" b="0" u="none" strike="noStrike" kern="120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l">
                        <a:buClrTx/>
                        <a:buSzTx/>
                        <a:buFontTx/>
                        <a:buNone/>
                      </a:pP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 tiptoed</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1043940">
                <a:tc>
                  <a:txBody>
                    <a:bodyPr/>
                    <a:lstStyle/>
                    <a:p>
                      <a:pPr algn="ctr">
                        <a:buClrTx/>
                        <a:buSzTx/>
                        <a:buFontTx/>
                        <a:buNone/>
                      </a:pPr>
                      <a:r>
                        <a:rPr lang="en-US" altLang="zh-CN" sz="3200" b="0" u="none" strike="noStrike" kern="1200">
                          <a:solidFill>
                            <a:schemeClr val="tx1"/>
                          </a:solidFill>
                          <a:latin typeface="Times New Roman" panose="02020603050405020304" charset="0"/>
                          <a:ea typeface="宋体" panose="02010600030101010101" pitchFamily="2" charset="-122"/>
                          <a:cs typeface="+mn-cs"/>
                          <a:sym typeface="+mn-ea"/>
                        </a:rPr>
                        <a:t>53</a:t>
                      </a:r>
                      <a:endParaRPr lang="en-US" altLang="zh-CN" sz="3200" b="0" u="none" strike="noStrike" kern="120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altLang="zh-CN" sz="3200" b="0">
                          <a:solidFill>
                            <a:srgbClr val="000000"/>
                          </a:solidFill>
                          <a:latin typeface="Times New Roman" panose="02020603050405020304" charset="0"/>
                          <a:cs typeface="Times New Roman" panose="02020603050405020304" charset="0"/>
                        </a:rPr>
                        <a:t>A. stand</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altLang="zh-CN" sz="3200" b="0">
                          <a:solidFill>
                            <a:srgbClr val="000000"/>
                          </a:solidFill>
                          <a:latin typeface="Times New Roman" panose="02020603050405020304" charset="0"/>
                          <a:cs typeface="Times New Roman" panose="02020603050405020304" charset="0"/>
                        </a:rPr>
                        <a:t>B. parcel</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altLang="zh-CN" sz="3200">
                          <a:solidFill>
                            <a:srgbClr val="000000"/>
                          </a:solidFill>
                          <a:latin typeface="Times New Roman" panose="02020603050405020304" charset="0"/>
                          <a:cs typeface="Times New Roman" panose="02020603050405020304" charset="0"/>
                          <a:sym typeface="+mn-ea"/>
                        </a:rPr>
                        <a:t>C. bench</a:t>
                      </a:r>
                      <a:endParaRPr lang="en-US" altLang="zh-CN" sz="3200">
                        <a:solidFill>
                          <a:srgbClr val="000000"/>
                        </a:solidFill>
                        <a:latin typeface="Times New Roman" panose="02020603050405020304" charset="0"/>
                        <a:cs typeface="Times New Roman" panose="02020603050405020304" charset="0"/>
                        <a:sym typeface="+mn-ea"/>
                      </a:endParaRPr>
                    </a:p>
                  </a:txBody>
                  <a:tcPr marL="0" marR="0" marT="0" marB="0">
                    <a:solidFill>
                      <a:schemeClr val="bg1">
                        <a:lumMod val="95000"/>
                      </a:schemeClr>
                    </a:solidFill>
                  </a:tcPr>
                </a:tc>
                <a:tc>
                  <a:txBody>
                    <a:bodyPr/>
                    <a:lstStyle/>
                    <a:p>
                      <a:pPr indent="0">
                        <a:buNone/>
                      </a:pPr>
                      <a:r>
                        <a:rPr lang="en-US" altLang="zh-CN" sz="3200" b="0">
                          <a:solidFill>
                            <a:srgbClr val="000000"/>
                          </a:solidFill>
                          <a:latin typeface="Times New Roman" panose="02020603050405020304" charset="0"/>
                          <a:cs typeface="Times New Roman" panose="02020603050405020304" charset="0"/>
                        </a:rPr>
                        <a:t>D. keyboard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975285" y="321934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custDataLst>
              <p:tags r:id="rId3"/>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8523310" y="4466009"/>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4"/>
          <p:cNvSpPr txBox="1"/>
          <p:nvPr>
            <p:custDataLst>
              <p:tags r:id="rId4"/>
            </p:custDataLst>
          </p:nvPr>
        </p:nvSpPr>
        <p:spPr>
          <a:xfrm>
            <a:off x="1262380" y="2156460"/>
            <a:ext cx="10876280" cy="829945"/>
          </a:xfrm>
          <a:prstGeom prst="rect">
            <a:avLst/>
          </a:prstGeom>
          <a:solidFill>
            <a:srgbClr val="FFC000"/>
          </a:solidFill>
          <a:ln w="19050">
            <a:noFill/>
          </a:ln>
        </p:spPr>
        <p:txBody>
          <a:bodyPr wrap="square">
            <a:spAutoFit/>
          </a:bodyPr>
          <a:lstStyle/>
          <a:p>
            <a:pPr>
              <a:defRPr/>
            </a:pPr>
            <a:r>
              <a:rPr lang="en-US" altLang="zh-CN" sz="2400" b="1" dirty="0">
                <a:latin typeface="Times New Roman" panose="02020603050405020304" charset="0"/>
                <a:ea typeface="宋体" panose="02010600030101010101" pitchFamily="2" charset="-122"/>
                <a:sym typeface="+mn-ea"/>
              </a:rPr>
              <a:t>52.</a:t>
            </a:r>
            <a:r>
              <a:rPr lang="zh-CN" altLang="en-US" sz="2400" b="1" dirty="0">
                <a:latin typeface="Times New Roman" panose="02020603050405020304" charset="0"/>
                <a:ea typeface="宋体" panose="02010600030101010101" pitchFamily="2" charset="-122"/>
                <a:sym typeface="+mn-ea"/>
              </a:rPr>
              <a:t>考查动词词义辨析。根据后文</a:t>
            </a:r>
            <a:r>
              <a:rPr lang="en-US" altLang="zh-CN" sz="2400" b="1" dirty="0">
                <a:latin typeface="Times New Roman" panose="02020603050405020304" charset="0"/>
                <a:ea typeface="宋体" panose="02010600030101010101" pitchFamily="2" charset="-122"/>
                <a:sym typeface="+mn-ea"/>
              </a:rPr>
              <a:t>“into the living room like a joyful rabbit”</a:t>
            </a:r>
            <a:r>
              <a:rPr lang="zh-CN" altLang="en-US" sz="2400" b="1" dirty="0">
                <a:latin typeface="Times New Roman" panose="02020603050405020304" charset="0"/>
                <a:ea typeface="宋体" panose="02010600030101010101" pitchFamily="2" charset="-122"/>
                <a:sym typeface="+mn-ea"/>
              </a:rPr>
              <a:t>可知，奥布里像一只快乐的兔子一样，所以应是蹦蹦跳跳地走进客厅。</a:t>
            </a:r>
            <a:endParaRPr lang="zh-CN" altLang="en-US" sz="2400" b="1" dirty="0">
              <a:latin typeface="Times New Roman" panose="02020603050405020304" charset="0"/>
              <a:ea typeface="宋体" panose="02010600030101010101" pitchFamily="2" charset="-122"/>
              <a:sym typeface="+mn-ea"/>
            </a:endParaRPr>
          </a:p>
        </p:txBody>
      </p:sp>
      <p:sp>
        <p:nvSpPr>
          <p:cNvPr id="11" name="文本框 10"/>
          <p:cNvSpPr txBox="1"/>
          <p:nvPr>
            <p:custDataLst>
              <p:tags r:id="rId5"/>
            </p:custDataLst>
          </p:nvPr>
        </p:nvSpPr>
        <p:spPr>
          <a:xfrm>
            <a:off x="1263015" y="5570220"/>
            <a:ext cx="10875645" cy="829945"/>
          </a:xfrm>
          <a:prstGeom prst="rect">
            <a:avLst/>
          </a:prstGeom>
          <a:solidFill>
            <a:srgbClr val="FFC000"/>
          </a:solidFill>
          <a:ln w="19050">
            <a:noFill/>
          </a:ln>
        </p:spPr>
        <p:txBody>
          <a:bodyPr wrap="square">
            <a:spAutoFit/>
          </a:bodyPr>
          <a:lstStyle/>
          <a:p>
            <a:pPr>
              <a:defRPr/>
            </a:pPr>
            <a:r>
              <a:rPr lang="en-US" sz="2400" b="1" dirty="0">
                <a:latin typeface="Times New Roman" panose="02020603050405020304" charset="0"/>
                <a:ea typeface="宋体" panose="02010600030101010101" pitchFamily="2" charset="-122"/>
                <a:sym typeface="+mn-ea"/>
              </a:rPr>
              <a:t>53.</a:t>
            </a:r>
            <a:r>
              <a:rPr lang="zh-CN" altLang="en-US" sz="2400" b="1" dirty="0">
                <a:latin typeface="Times New Roman" panose="02020603050405020304" charset="0"/>
                <a:ea typeface="宋体" panose="02010600030101010101" pitchFamily="2" charset="-122"/>
                <a:sym typeface="+mn-ea"/>
              </a:rPr>
              <a:t>考查名词词义辨析。呼应上文</a:t>
            </a:r>
            <a:r>
              <a:rPr lang="en-US" altLang="zh-CN" sz="2400" b="1" dirty="0">
                <a:latin typeface="Times New Roman" panose="02020603050405020304" charset="0"/>
                <a:ea typeface="宋体" panose="02010600030101010101" pitchFamily="2" charset="-122"/>
                <a:sym typeface="+mn-ea"/>
              </a:rPr>
              <a:t>“Her face lit up at the sight of the keyboard.”</a:t>
            </a:r>
            <a:r>
              <a:rPr lang="zh-CN" altLang="en-US" sz="2400" b="1" dirty="0">
                <a:latin typeface="Times New Roman" panose="02020603050405020304" charset="0"/>
                <a:ea typeface="宋体" panose="02010600030101010101" pitchFamily="2" charset="-122"/>
                <a:sym typeface="+mn-ea"/>
              </a:rPr>
              <a:t>可知，</a:t>
            </a:r>
            <a:r>
              <a:rPr lang="en-US" altLang="zh-CN" sz="2400" b="1" dirty="0">
                <a:latin typeface="Times New Roman" panose="02020603050405020304" charset="0"/>
                <a:ea typeface="宋体" panose="02010600030101010101" pitchFamily="2" charset="-122"/>
                <a:sym typeface="+mn-ea"/>
              </a:rPr>
              <a:t>Aubree</a:t>
            </a:r>
            <a:r>
              <a:rPr lang="zh-CN" altLang="en-US" sz="2400" b="1" dirty="0">
                <a:latin typeface="Times New Roman" panose="02020603050405020304" charset="0"/>
                <a:ea typeface="宋体" panose="02010600030101010101" pitchFamily="2" charset="-122"/>
                <a:sym typeface="+mn-ea"/>
              </a:rPr>
              <a:t>对键盘非常着迷。</a:t>
            </a:r>
            <a:endParaRPr lang="zh-CN" altLang="en-US" sz="2400" b="1" dirty="0">
              <a:latin typeface="Times New Roman" panose="02020603050405020304" charset="0"/>
              <a:ea typeface="宋体" panose="02010600030101010101" pitchFamily="2" charset="-122"/>
              <a:sym typeface="+mn-ea"/>
            </a:endParaRPr>
          </a:p>
        </p:txBody>
      </p:sp>
      <p:sp>
        <p:nvSpPr>
          <p:cNvPr id="26" name="文本框 25"/>
          <p:cNvSpPr txBox="1"/>
          <p:nvPr>
            <p:custDataLst>
              <p:tags r:id="rId6"/>
            </p:custDataLst>
          </p:nvPr>
        </p:nvSpPr>
        <p:spPr>
          <a:xfrm>
            <a:off x="1541780" y="3843655"/>
            <a:ext cx="1175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v.跳跃</a:t>
            </a:r>
            <a:endParaRPr lang="zh-CN" altLang="en-US" sz="2400" b="1" dirty="0">
              <a:solidFill>
                <a:srgbClr val="FF0000"/>
              </a:solidFill>
              <a:sym typeface="+mn-ea"/>
            </a:endParaRPr>
          </a:p>
        </p:txBody>
      </p:sp>
      <p:sp>
        <p:nvSpPr>
          <p:cNvPr id="12" name="文本框 11"/>
          <p:cNvSpPr txBox="1"/>
          <p:nvPr>
            <p:custDataLst>
              <p:tags r:id="rId7"/>
            </p:custDataLst>
          </p:nvPr>
        </p:nvSpPr>
        <p:spPr>
          <a:xfrm>
            <a:off x="4020185" y="3843655"/>
            <a:ext cx="1175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v.徘徊</a:t>
            </a:r>
            <a:endParaRPr lang="zh-CN" altLang="en-US" sz="2400" b="1" dirty="0">
              <a:solidFill>
                <a:srgbClr val="FF0000"/>
              </a:solidFill>
              <a:sym typeface="+mn-ea"/>
            </a:endParaRPr>
          </a:p>
        </p:txBody>
      </p:sp>
      <p:sp>
        <p:nvSpPr>
          <p:cNvPr id="19" name="文本框 18"/>
          <p:cNvSpPr txBox="1"/>
          <p:nvPr>
            <p:custDataLst>
              <p:tags r:id="rId8"/>
            </p:custDataLst>
          </p:nvPr>
        </p:nvSpPr>
        <p:spPr>
          <a:xfrm>
            <a:off x="6463030" y="3843655"/>
            <a:ext cx="1175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v.滑倒</a:t>
            </a:r>
            <a:endParaRPr lang="zh-CN" altLang="en-US" sz="2400" b="1" dirty="0">
              <a:solidFill>
                <a:srgbClr val="FF0000"/>
              </a:solidFill>
              <a:sym typeface="+mn-ea"/>
            </a:endParaRPr>
          </a:p>
        </p:txBody>
      </p:sp>
      <p:sp>
        <p:nvSpPr>
          <p:cNvPr id="21" name="文本框 20"/>
          <p:cNvSpPr txBox="1"/>
          <p:nvPr>
            <p:custDataLst>
              <p:tags r:id="rId9"/>
            </p:custDataLst>
          </p:nvPr>
        </p:nvSpPr>
        <p:spPr>
          <a:xfrm>
            <a:off x="9159875" y="3843655"/>
            <a:ext cx="2240280"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v.踮起脚尖走</a:t>
            </a:r>
            <a:endParaRPr lang="zh-CN" altLang="en-US" sz="2400" b="1" dirty="0">
              <a:solidFill>
                <a:srgbClr val="FF0000"/>
              </a:solidFill>
              <a:sym typeface="+mn-ea"/>
            </a:endParaRPr>
          </a:p>
        </p:txBody>
      </p:sp>
      <p:sp>
        <p:nvSpPr>
          <p:cNvPr id="22" name="文本框 21"/>
          <p:cNvSpPr txBox="1"/>
          <p:nvPr>
            <p:custDataLst>
              <p:tags r:id="rId10"/>
            </p:custDataLst>
          </p:nvPr>
        </p:nvSpPr>
        <p:spPr>
          <a:xfrm>
            <a:off x="9509125" y="4940935"/>
            <a:ext cx="1175385" cy="460375"/>
          </a:xfrm>
          <a:prstGeom prst="rect">
            <a:avLst/>
          </a:prstGeom>
          <a:noFill/>
        </p:spPr>
        <p:txBody>
          <a:bodyPr wrap="square" rtlCol="0" anchor="t">
            <a:spAutoFit/>
          </a:bodyPr>
          <a:p>
            <a:pPr algn="l">
              <a:buClrTx/>
              <a:buSzTx/>
              <a:buFontTx/>
              <a:buNone/>
            </a:pPr>
            <a:r>
              <a:rPr lang="en-US" altLang="zh-CN" sz="2400" b="1" dirty="0">
                <a:solidFill>
                  <a:srgbClr val="FF0000"/>
                </a:solidFill>
                <a:sym typeface="+mn-ea"/>
              </a:rPr>
              <a:t>n</a:t>
            </a:r>
            <a:r>
              <a:rPr lang="zh-CN" altLang="en-US" sz="2400" b="1" dirty="0">
                <a:solidFill>
                  <a:srgbClr val="FF0000"/>
                </a:solidFill>
                <a:sym typeface="+mn-ea"/>
              </a:rPr>
              <a:t>.键盘</a:t>
            </a:r>
            <a:endParaRPr lang="zh-CN" altLang="en-US" sz="2400" b="1" dirty="0">
              <a:solidFill>
                <a:srgbClr val="FF0000"/>
              </a:solidFill>
              <a:sym typeface="+mn-ea"/>
            </a:endParaRPr>
          </a:p>
        </p:txBody>
      </p:sp>
      <p:sp>
        <p:nvSpPr>
          <p:cNvPr id="23" name="文本框 22"/>
          <p:cNvSpPr txBox="1"/>
          <p:nvPr>
            <p:custDataLst>
              <p:tags r:id="rId11"/>
            </p:custDataLst>
          </p:nvPr>
        </p:nvSpPr>
        <p:spPr>
          <a:xfrm>
            <a:off x="1429385" y="4940935"/>
            <a:ext cx="1175385" cy="460375"/>
          </a:xfrm>
          <a:prstGeom prst="rect">
            <a:avLst/>
          </a:prstGeom>
          <a:noFill/>
        </p:spPr>
        <p:txBody>
          <a:bodyPr wrap="square" rtlCol="0" anchor="t">
            <a:spAutoFit/>
          </a:bodyPr>
          <a:p>
            <a:pPr algn="l">
              <a:buClrTx/>
              <a:buSzTx/>
              <a:buFontTx/>
              <a:buNone/>
            </a:pPr>
            <a:r>
              <a:rPr lang="en-US" altLang="zh-CN" sz="2400" b="1" dirty="0">
                <a:solidFill>
                  <a:srgbClr val="FF0000"/>
                </a:solidFill>
                <a:sym typeface="+mn-ea"/>
              </a:rPr>
              <a:t>n</a:t>
            </a:r>
            <a:r>
              <a:rPr lang="zh-CN" altLang="en-US" sz="2400" b="1" dirty="0">
                <a:solidFill>
                  <a:srgbClr val="FF0000"/>
                </a:solidFill>
                <a:sym typeface="+mn-ea"/>
              </a:rPr>
              <a:t>.货摊</a:t>
            </a:r>
            <a:endParaRPr lang="zh-CN" altLang="en-US" sz="2400" b="1" dirty="0">
              <a:solidFill>
                <a:srgbClr val="FF0000"/>
              </a:solidFill>
              <a:sym typeface="+mn-ea"/>
            </a:endParaRPr>
          </a:p>
        </p:txBody>
      </p:sp>
      <p:sp>
        <p:nvSpPr>
          <p:cNvPr id="24" name="文本框 23"/>
          <p:cNvSpPr txBox="1"/>
          <p:nvPr>
            <p:custDataLst>
              <p:tags r:id="rId12"/>
            </p:custDataLst>
          </p:nvPr>
        </p:nvSpPr>
        <p:spPr>
          <a:xfrm>
            <a:off x="3843655" y="4940935"/>
            <a:ext cx="1175385" cy="460375"/>
          </a:xfrm>
          <a:prstGeom prst="rect">
            <a:avLst/>
          </a:prstGeom>
          <a:noFill/>
        </p:spPr>
        <p:txBody>
          <a:bodyPr wrap="square" rtlCol="0" anchor="t">
            <a:spAutoFit/>
          </a:bodyPr>
          <a:p>
            <a:pPr algn="l">
              <a:buClrTx/>
              <a:buSzTx/>
              <a:buFontTx/>
              <a:buNone/>
            </a:pPr>
            <a:r>
              <a:rPr lang="en-US" altLang="zh-CN" sz="2400" b="1" dirty="0">
                <a:solidFill>
                  <a:srgbClr val="FF0000"/>
                </a:solidFill>
                <a:sym typeface="+mn-ea"/>
              </a:rPr>
              <a:t>n</a:t>
            </a:r>
            <a:r>
              <a:rPr lang="zh-CN" altLang="en-US" sz="2400" b="1" dirty="0">
                <a:solidFill>
                  <a:srgbClr val="FF0000"/>
                </a:solidFill>
                <a:sym typeface="+mn-ea"/>
              </a:rPr>
              <a:t>.包裹</a:t>
            </a:r>
            <a:endParaRPr lang="en-US" altLang="zh-CN" sz="2400" b="1" dirty="0">
              <a:solidFill>
                <a:srgbClr val="FF0000"/>
              </a:solidFill>
              <a:sym typeface="+mn-ea"/>
            </a:endParaRPr>
          </a:p>
        </p:txBody>
      </p:sp>
      <p:sp>
        <p:nvSpPr>
          <p:cNvPr id="25" name="文本框 24"/>
          <p:cNvSpPr txBox="1"/>
          <p:nvPr>
            <p:custDataLst>
              <p:tags r:id="rId13"/>
            </p:custDataLst>
          </p:nvPr>
        </p:nvSpPr>
        <p:spPr>
          <a:xfrm>
            <a:off x="6403340" y="4978400"/>
            <a:ext cx="1175385" cy="460375"/>
          </a:xfrm>
          <a:prstGeom prst="rect">
            <a:avLst/>
          </a:prstGeom>
          <a:noFill/>
        </p:spPr>
        <p:txBody>
          <a:bodyPr wrap="square" rtlCol="0" anchor="t">
            <a:spAutoFit/>
          </a:bodyPr>
          <a:p>
            <a:pPr algn="l">
              <a:buClrTx/>
              <a:buSzTx/>
              <a:buFontTx/>
              <a:buNone/>
            </a:pPr>
            <a:r>
              <a:rPr lang="en-US" altLang="zh-CN" sz="2400" b="1" dirty="0">
                <a:solidFill>
                  <a:srgbClr val="FF0000"/>
                </a:solidFill>
                <a:sym typeface="+mn-ea"/>
              </a:rPr>
              <a:t>n</a:t>
            </a:r>
            <a:r>
              <a:rPr lang="zh-CN" altLang="en-US" sz="2400" b="1" dirty="0">
                <a:solidFill>
                  <a:srgbClr val="FF0000"/>
                </a:solidFill>
                <a:sym typeface="+mn-ea"/>
              </a:rPr>
              <a:t>.长凳</a:t>
            </a:r>
            <a:endParaRPr lang="zh-CN" altLang="en-US" sz="2400" b="1"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1"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514" y="87063"/>
            <a:ext cx="12300764" cy="2293014"/>
          </a:xfrm>
        </p:spPr>
        <p:txBody>
          <a:bodyPr>
            <a:noAutofit/>
          </a:bodyPr>
          <a:lstStyle/>
          <a:p>
            <a:pPr marL="0" lvl="1" indent="711200" fontAlgn="auto">
              <a:lnSpc>
                <a:spcPts val="3280"/>
              </a:lnSpc>
            </a:pPr>
            <a:r>
              <a:rPr lang="en-US" altLang="zh-CN" sz="3200" dirty="0">
                <a:latin typeface="Times New Roman" panose="02020603050405020304" charset="0"/>
                <a:ea typeface="华文新魏" panose="02010800040101010101" charset="-122"/>
                <a:cs typeface="Times New Roman" panose="02020603050405020304" charset="0"/>
                <a:sym typeface="+mn-ea"/>
              </a:rPr>
              <a:t>Now Aubree practices nearly every day. “Nothing can ____54____ this gift,” Shumaker says. That night ____55____ her faith in everyday magic — it felt like meeting a guardian angel.</a:t>
            </a:r>
            <a:endParaRPr lang="en-US" altLang="zh-CN" sz="3200" dirty="0">
              <a:latin typeface="Times New Roman" panose="02020603050405020304" charset="0"/>
              <a:ea typeface="华文新魏" panose="02010800040101010101" charset="-122"/>
              <a:cs typeface="Times New Roman" panose="02020603050405020304" charset="0"/>
              <a:sym typeface="+mn-ea"/>
            </a:endParaRPr>
          </a:p>
        </p:txBody>
      </p:sp>
      <p:graphicFrame>
        <p:nvGraphicFramePr>
          <p:cNvPr id="2" name="表格 1"/>
          <p:cNvGraphicFramePr/>
          <p:nvPr>
            <p:custDataLst>
              <p:tags r:id="rId1"/>
            </p:custDataLst>
          </p:nvPr>
        </p:nvGraphicFramePr>
        <p:xfrm>
          <a:off x="200025" y="3293745"/>
          <a:ext cx="11791950" cy="2233295"/>
        </p:xfrm>
        <a:graphic>
          <a:graphicData uri="http://schemas.openxmlformats.org/drawingml/2006/table">
            <a:tbl>
              <a:tblPr firstRow="1" bandRow="1">
                <a:tableStyleId>{5C22544A-7EE6-4342-B048-85BDC9FD1C3A}</a:tableStyleId>
              </a:tblPr>
              <a:tblGrid>
                <a:gridCol w="666750"/>
                <a:gridCol w="2478405"/>
                <a:gridCol w="2342515"/>
                <a:gridCol w="3496945"/>
                <a:gridCol w="2807335"/>
              </a:tblGrid>
              <a:tr h="1144905">
                <a:tc>
                  <a:txBody>
                    <a:bodyPr/>
                    <a:lstStyle/>
                    <a:p>
                      <a:pPr algn="ctr">
                        <a:buClrTx/>
                        <a:buSzTx/>
                        <a:buFontTx/>
                        <a:buNone/>
                      </a:pPr>
                      <a:r>
                        <a:rPr lang="en-US" altLang="zh-CN" sz="3200" b="0" u="none" strike="noStrike" kern="1200">
                          <a:solidFill>
                            <a:schemeClr val="tx1"/>
                          </a:solidFill>
                          <a:latin typeface="Times New Roman" panose="02020603050405020304" charset="0"/>
                          <a:ea typeface="宋体" panose="02010600030101010101" pitchFamily="2" charset="-122"/>
                          <a:cs typeface="+mn-cs"/>
                        </a:rPr>
                        <a:t>54</a:t>
                      </a:r>
                      <a:endParaRPr lang="en-US" altLang="zh-CN" sz="3200" b="0" u="none" strike="noStrike" kern="1200">
                        <a:solidFill>
                          <a:schemeClr val="tx1"/>
                        </a:solidFill>
                        <a:latin typeface="Times New Roman" panose="02020603050405020304" charset="0"/>
                        <a:ea typeface="宋体" panose="02010600030101010101" pitchFamily="2" charset="-122"/>
                        <a:cs typeface="+mn-cs"/>
                      </a:endParaRPr>
                    </a:p>
                  </a:txBody>
                  <a:tcPr>
                    <a:solidFill>
                      <a:srgbClr val="C5E0B4"/>
                    </a:solidFill>
                  </a:tcPr>
                </a:tc>
                <a:tc>
                  <a:txBody>
                    <a:bodyPr/>
                    <a:lstStyle/>
                    <a:p>
                      <a:pPr algn="l">
                        <a:buClrTx/>
                        <a:buSzTx/>
                        <a:buFontTx/>
                        <a:buNone/>
                      </a:pPr>
                      <a:r>
                        <a:rPr lang="en-US" sz="3200" b="0" u="none" strike="noStrike" kern="1200" dirty="0">
                          <a:solidFill>
                            <a:schemeClr val="tx1"/>
                          </a:solidFill>
                          <a:latin typeface="Times New Roman" panose="02020603050405020304" charset="0"/>
                          <a:ea typeface="宋体" panose="02010600030101010101" pitchFamily="2" charset="-122"/>
                          <a:cs typeface="+mn-cs"/>
                        </a:rPr>
                        <a:t>A.</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decorate</a:t>
                      </a:r>
                      <a:r>
                        <a:rPr lang="en-US" sz="3200" b="0" u="none" strike="noStrike" kern="1200" dirty="0">
                          <a:solidFill>
                            <a:schemeClr val="tx1"/>
                          </a:solidFill>
                          <a:latin typeface="Times New Roman" panose="02020603050405020304" charset="0"/>
                          <a:ea typeface="宋体" panose="02010600030101010101" pitchFamily="2" charset="-122"/>
                          <a:cs typeface="+mn-cs"/>
                        </a:rPr>
                        <a:t> </a:t>
                      </a:r>
                      <a:endParaRPr lang="en-US"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l">
                        <a:buClrTx/>
                        <a:buSzTx/>
                        <a:buFontTx/>
                        <a:buNone/>
                      </a:pPr>
                      <a:r>
                        <a:rPr lang="en-US" sz="3200" b="0" u="none" strike="noStrike" kern="1200" dirty="0">
                          <a:solidFill>
                            <a:schemeClr val="tx1"/>
                          </a:solidFill>
                          <a:latin typeface="Times New Roman" panose="02020603050405020304" charset="0"/>
                          <a:ea typeface="宋体" panose="02010600030101010101" pitchFamily="2" charset="-122"/>
                          <a:cs typeface="+mn-cs"/>
                        </a:rPr>
                        <a:t>B.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change</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l">
                        <a:buClrTx/>
                        <a:buSzTx/>
                        <a:buFontTx/>
                        <a:buNone/>
                      </a:pPr>
                      <a:r>
                        <a:rPr lang="en-US" sz="3200" b="0" u="none" strike="noStrike" kern="1200">
                          <a:solidFill>
                            <a:schemeClr val="tx1"/>
                          </a:solidFill>
                          <a:latin typeface="Times New Roman" panose="02020603050405020304" charset="0"/>
                          <a:ea typeface="宋体" panose="02010600030101010101" pitchFamily="2" charset="-122"/>
                          <a:cs typeface="+mn-cs"/>
                        </a:rPr>
                        <a:t>C.  </a:t>
                      </a:r>
                      <a:r>
                        <a:rPr lang="en-US" altLang="zh-CN" sz="3200" b="0" u="none" strike="noStrike" kern="1200">
                          <a:solidFill>
                            <a:schemeClr val="tx1"/>
                          </a:solidFill>
                          <a:latin typeface="Times New Roman" panose="02020603050405020304" charset="0"/>
                          <a:ea typeface="宋体" panose="02010600030101010101" pitchFamily="2" charset="-122"/>
                          <a:cs typeface="+mn-cs"/>
                        </a:rPr>
                        <a:t>top</a:t>
                      </a:r>
                      <a:endParaRPr lang="en-US" altLang="zh-CN" sz="3200" b="0" u="none" strike="noStrike" kern="120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c>
                  <a:txBody>
                    <a:bodyPr/>
                    <a:lstStyle/>
                    <a:p>
                      <a:pPr algn="l">
                        <a:buClrTx/>
                        <a:buSzTx/>
                        <a:buFontTx/>
                        <a:buNone/>
                      </a:pPr>
                      <a:r>
                        <a:rPr lang="en-US" sz="3200" b="0" u="none" strike="noStrike" kern="1200" dirty="0">
                          <a:solidFill>
                            <a:schemeClr val="tx1"/>
                          </a:solidFill>
                          <a:latin typeface="Times New Roman" panose="02020603050405020304" charset="0"/>
                          <a:ea typeface="宋体" panose="02010600030101010101" pitchFamily="2" charset="-122"/>
                          <a:cs typeface="+mn-cs"/>
                        </a:rPr>
                        <a:t>D. </a:t>
                      </a:r>
                      <a:r>
                        <a:rPr lang="en-US" altLang="zh-CN" sz="3200" b="0" u="none" strike="noStrike" kern="1200" dirty="0">
                          <a:solidFill>
                            <a:schemeClr val="tx1"/>
                          </a:solidFill>
                          <a:latin typeface="Times New Roman" panose="02020603050405020304" charset="0"/>
                          <a:ea typeface="宋体" panose="02010600030101010101" pitchFamily="2" charset="-122"/>
                          <a:cs typeface="+mn-cs"/>
                        </a:rPr>
                        <a:t>ruin</a:t>
                      </a:r>
                      <a:endParaRPr lang="en-US" altLang="zh-CN" sz="3200" b="0" u="none" strike="noStrike" kern="1200" dirty="0">
                        <a:solidFill>
                          <a:schemeClr val="tx1"/>
                        </a:solidFill>
                        <a:latin typeface="Times New Roman" panose="02020603050405020304" charset="0"/>
                        <a:ea typeface="宋体" panose="02010600030101010101" pitchFamily="2" charset="-122"/>
                        <a:cs typeface="+mn-cs"/>
                      </a:endParaRPr>
                    </a:p>
                  </a:txBody>
                  <a:tcPr>
                    <a:solidFill>
                      <a:schemeClr val="bg1">
                        <a:lumMod val="95000"/>
                      </a:schemeClr>
                    </a:solidFill>
                  </a:tcPr>
                </a:tc>
              </a:tr>
              <a:tr h="1088390">
                <a:tc>
                  <a:txBody>
                    <a:bodyPr/>
                    <a:lstStyle/>
                    <a:p>
                      <a:pPr algn="ctr">
                        <a:buClrTx/>
                        <a:buSzTx/>
                        <a:buFontTx/>
                        <a:buNone/>
                      </a:pPr>
                      <a:r>
                        <a:rPr lang="en-US" altLang="zh-CN" sz="3200" b="0" u="none" strike="noStrike" kern="1200">
                          <a:solidFill>
                            <a:schemeClr val="tx1"/>
                          </a:solidFill>
                          <a:latin typeface="Times New Roman" panose="02020603050405020304" charset="0"/>
                          <a:ea typeface="宋体" panose="02010600030101010101" pitchFamily="2" charset="-122"/>
                          <a:cs typeface="+mn-cs"/>
                          <a:sym typeface="+mn-ea"/>
                        </a:rPr>
                        <a:t>55</a:t>
                      </a:r>
                      <a:endParaRPr lang="en-US" altLang="zh-CN" sz="3200" b="0" u="none" strike="noStrike" kern="1200">
                        <a:solidFill>
                          <a:schemeClr val="tx1"/>
                        </a:solidFill>
                        <a:latin typeface="Times New Roman" panose="02020603050405020304" charset="0"/>
                        <a:ea typeface="宋体" panose="02010600030101010101" pitchFamily="2" charset="-122"/>
                        <a:cs typeface="+mn-cs"/>
                        <a:sym typeface="+mn-ea"/>
                      </a:endParaRPr>
                    </a:p>
                  </a:txBody>
                  <a:tcPr>
                    <a:solidFill>
                      <a:srgbClr val="C5E0B4"/>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A. </a:t>
                      </a:r>
                      <a:r>
                        <a:rPr lang="en-US" altLang="zh-CN" sz="3200" b="0">
                          <a:solidFill>
                            <a:srgbClr val="000000"/>
                          </a:solidFill>
                          <a:latin typeface="Times New Roman" panose="02020603050405020304" charset="0"/>
                          <a:cs typeface="Times New Roman" panose="02020603050405020304" charset="0"/>
                        </a:rPr>
                        <a:t>challenged</a:t>
                      </a:r>
                      <a:r>
                        <a:rPr lang="en-US" sz="3200" b="0">
                          <a:solidFill>
                            <a:srgbClr val="000000"/>
                          </a:solidFill>
                          <a:latin typeface="Times New Roman" panose="02020603050405020304" charset="0"/>
                          <a:cs typeface="Times New Roman" panose="02020603050405020304" charset="0"/>
                        </a:rPr>
                        <a:t> </a:t>
                      </a:r>
                      <a:endParaRPr lang="en-US"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B.</a:t>
                      </a:r>
                      <a:r>
                        <a:rPr lang="en-US" altLang="zh-CN" sz="3200" b="0">
                          <a:solidFill>
                            <a:srgbClr val="000000"/>
                          </a:solidFill>
                          <a:latin typeface="Times New Roman" panose="02020603050405020304" charset="0"/>
                          <a:cs typeface="Times New Roman" panose="02020603050405020304" charset="0"/>
                        </a:rPr>
                        <a:t>renewed</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c>
                  <a:txBody>
                    <a:bodyPr/>
                    <a:lstStyle/>
                    <a:p>
                      <a:pPr indent="0">
                        <a:buNone/>
                      </a:pPr>
                      <a:r>
                        <a:rPr lang="en-US" sz="3200">
                          <a:solidFill>
                            <a:srgbClr val="000000"/>
                          </a:solidFill>
                          <a:latin typeface="Times New Roman" panose="02020603050405020304" charset="0"/>
                          <a:cs typeface="Times New Roman" panose="02020603050405020304" charset="0"/>
                          <a:sym typeface="+mn-ea"/>
                        </a:rPr>
                        <a:t>C. </a:t>
                      </a:r>
                      <a:r>
                        <a:rPr lang="en-US" altLang="zh-CN" sz="3200">
                          <a:solidFill>
                            <a:srgbClr val="000000"/>
                          </a:solidFill>
                          <a:latin typeface="Times New Roman" panose="02020603050405020304" charset="0"/>
                          <a:cs typeface="Times New Roman" panose="02020603050405020304" charset="0"/>
                          <a:sym typeface="+mn-ea"/>
                        </a:rPr>
                        <a:t>showed</a:t>
                      </a:r>
                      <a:r>
                        <a:rPr lang="en-US" sz="3200">
                          <a:solidFill>
                            <a:srgbClr val="000000"/>
                          </a:solidFill>
                          <a:latin typeface="Times New Roman" panose="02020603050405020304" charset="0"/>
                          <a:cs typeface="Times New Roman" panose="02020603050405020304" charset="0"/>
                          <a:sym typeface="+mn-ea"/>
                        </a:rPr>
                        <a:t> </a:t>
                      </a:r>
                      <a:endParaRPr lang="en-US" sz="3200">
                        <a:solidFill>
                          <a:srgbClr val="000000"/>
                        </a:solidFill>
                        <a:latin typeface="Times New Roman" panose="02020603050405020304" charset="0"/>
                        <a:cs typeface="Times New Roman" panose="02020603050405020304" charset="0"/>
                        <a:sym typeface="+mn-ea"/>
                      </a:endParaRPr>
                    </a:p>
                  </a:txBody>
                  <a:tcPr marL="0" marR="0" marT="0" marB="0">
                    <a:solidFill>
                      <a:schemeClr val="bg1">
                        <a:lumMod val="95000"/>
                      </a:schemeClr>
                    </a:solidFill>
                  </a:tcPr>
                </a:tc>
                <a:tc>
                  <a:txBody>
                    <a:bodyPr/>
                    <a:lstStyle/>
                    <a:p>
                      <a:pPr indent="0">
                        <a:buNone/>
                      </a:pPr>
                      <a:r>
                        <a:rPr lang="en-US" sz="3200" b="0">
                          <a:solidFill>
                            <a:srgbClr val="000000"/>
                          </a:solidFill>
                          <a:latin typeface="Times New Roman" panose="02020603050405020304" charset="0"/>
                          <a:cs typeface="Times New Roman" panose="02020603050405020304" charset="0"/>
                        </a:rPr>
                        <a:t>D. </a:t>
                      </a:r>
                      <a:r>
                        <a:rPr lang="en-US" altLang="zh-CN" sz="3200" b="0">
                          <a:solidFill>
                            <a:srgbClr val="000000"/>
                          </a:solidFill>
                          <a:latin typeface="Times New Roman" panose="02020603050405020304" charset="0"/>
                          <a:cs typeface="Times New Roman" panose="02020603050405020304" charset="0"/>
                        </a:rPr>
                        <a:t>shook</a:t>
                      </a:r>
                      <a:endParaRPr lang="en-US" altLang="zh-CN" sz="3200" b="0">
                        <a:solidFill>
                          <a:srgbClr val="000000"/>
                        </a:solidFill>
                        <a:latin typeface="Times New Roman" panose="02020603050405020304" charset="0"/>
                        <a:cs typeface="Times New Roman" panose="02020603050405020304" charset="0"/>
                      </a:endParaRPr>
                    </a:p>
                  </a:txBody>
                  <a:tcPr marL="0" marR="0" marT="0" marB="0">
                    <a:solidFill>
                      <a:schemeClr val="bg1">
                        <a:lumMod val="95000"/>
                      </a:schemeClr>
                    </a:solidFill>
                  </a:tcPr>
                </a:tc>
              </a:tr>
            </a:tbl>
          </a:graphicData>
        </a:graphic>
      </p:graphicFrame>
      <p:pic>
        <p:nvPicPr>
          <p:cNvPr id="7" name="Picture 4"/>
          <p:cNvPicPr>
            <a:picLocks noChangeAspect="1" noChangeArrowheads="1"/>
          </p:cNvPicPr>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3238425" y="453951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custDataLst>
              <p:tags r:id="rId3"/>
            </p:custDataLst>
          </p:nvPr>
        </p:nvPicPr>
        <p:blipFill>
          <a:blip r:embed="rId2" cstate="print">
            <a:clrChange>
              <a:clrFrom>
                <a:srgbClr val="FEFEFE">
                  <a:alpha val="100000"/>
                </a:srgbClr>
              </a:clrFrom>
              <a:clrTo>
                <a:srgbClr val="FEFEFE">
                  <a:alpha val="100000"/>
                  <a:alpha val="0"/>
                </a:srgbClr>
              </a:clrTo>
            </a:clrChange>
            <a:extLst>
              <a:ext uri="{28A0092B-C50C-407E-A947-70E740481C1C}">
                <a14:useLocalDpi xmlns:a14="http://schemas.microsoft.com/office/drawing/2010/main" val="0"/>
              </a:ext>
            </a:extLst>
          </a:blip>
          <a:srcRect/>
          <a:stretch>
            <a:fillRect/>
          </a:stretch>
        </p:blipFill>
        <p:spPr bwMode="auto">
          <a:xfrm>
            <a:off x="5724865" y="3363014"/>
            <a:ext cx="454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4"/>
          <p:cNvSpPr txBox="1"/>
          <p:nvPr>
            <p:custDataLst>
              <p:tags r:id="rId4"/>
            </p:custDataLst>
          </p:nvPr>
        </p:nvSpPr>
        <p:spPr>
          <a:xfrm>
            <a:off x="784225" y="1502410"/>
            <a:ext cx="11137900" cy="1568450"/>
          </a:xfrm>
          <a:prstGeom prst="rect">
            <a:avLst/>
          </a:prstGeom>
          <a:solidFill>
            <a:srgbClr val="FFC000"/>
          </a:solidFill>
          <a:ln w="19050">
            <a:noFill/>
          </a:ln>
        </p:spPr>
        <p:txBody>
          <a:bodyPr wrap="square">
            <a:spAutoFit/>
          </a:bodyPr>
          <a:lstStyle/>
          <a:p>
            <a:pPr lvl="0" algn="l">
              <a:buClrTx/>
              <a:buSzTx/>
              <a:buFontTx/>
              <a:defRPr/>
            </a:pPr>
            <a:r>
              <a:rPr lang="en-US" altLang="zh-CN" sz="2400" b="1" dirty="0">
                <a:latin typeface="Times New Roman" panose="02020603050405020304" charset="0"/>
                <a:ea typeface="宋体" panose="02010600030101010101" pitchFamily="2" charset="-122"/>
                <a:sym typeface="+mn-ea"/>
              </a:rPr>
              <a:t>54.</a:t>
            </a:r>
            <a:r>
              <a:rPr lang="zh-CN" altLang="en-US" sz="2400" b="1" dirty="0">
                <a:latin typeface="Times New Roman" panose="02020603050405020304" charset="0"/>
                <a:ea typeface="宋体" panose="02010600030101010101" pitchFamily="2" charset="-122"/>
                <a:sym typeface="+mn-ea"/>
              </a:rPr>
              <a:t>考查动词词义辨析。根据上文</a:t>
            </a:r>
            <a:r>
              <a:rPr lang="en-US" altLang="zh-CN" sz="2400" b="1" dirty="0">
                <a:latin typeface="Times New Roman" panose="02020603050405020304" charset="0"/>
                <a:ea typeface="宋体" panose="02010600030101010101" pitchFamily="2" charset="-122"/>
                <a:sym typeface="+mn-ea"/>
              </a:rPr>
              <a:t>“she hadn’t even opened her other gifts”</a:t>
            </a:r>
            <a:r>
              <a:rPr lang="zh-CN" altLang="en-US" sz="2400" b="1" dirty="0">
                <a:latin typeface="Times New Roman" panose="02020603050405020304" charset="0"/>
                <a:ea typeface="宋体" panose="02010600030101010101" pitchFamily="2" charset="-122"/>
                <a:sym typeface="+mn-ea"/>
              </a:rPr>
              <a:t>、</a:t>
            </a:r>
            <a:r>
              <a:rPr lang="en-US" altLang="zh-CN" sz="2400" b="1" dirty="0">
                <a:latin typeface="Times New Roman" panose="02020603050405020304" charset="0"/>
                <a:ea typeface="宋体" panose="02010600030101010101" pitchFamily="2" charset="-122"/>
                <a:sym typeface="+mn-ea"/>
              </a:rPr>
              <a:t>“Nothing can”</a:t>
            </a:r>
            <a:r>
              <a:rPr lang="zh-CN" altLang="en-US" sz="2400" b="1" dirty="0">
                <a:latin typeface="Times New Roman" panose="02020603050405020304" charset="0"/>
                <a:ea typeface="宋体" panose="02010600030101010101" pitchFamily="2" charset="-122"/>
                <a:sym typeface="+mn-ea"/>
              </a:rPr>
              <a:t>和下文</a:t>
            </a:r>
            <a:r>
              <a:rPr lang="en-US" altLang="zh-CN" sz="2400" b="1" dirty="0">
                <a:latin typeface="Times New Roman" panose="02020603050405020304" charset="0"/>
                <a:ea typeface="宋体" panose="02010600030101010101" pitchFamily="2" charset="-122"/>
                <a:sym typeface="+mn-ea"/>
              </a:rPr>
              <a:t>“That night ______ her faith in everyday magic— it felt like meeting a guardian angel”</a:t>
            </a:r>
            <a:r>
              <a:rPr lang="zh-CN" altLang="en-US" sz="2400" b="1" dirty="0">
                <a:latin typeface="Times New Roman" panose="02020603050405020304" charset="0"/>
                <a:ea typeface="宋体" panose="02010600030101010101" pitchFamily="2" charset="-122"/>
                <a:sym typeface="+mn-ea"/>
              </a:rPr>
              <a:t>可知，</a:t>
            </a:r>
            <a:r>
              <a:rPr lang="en-US" altLang="zh-CN" sz="2400" b="1" dirty="0">
                <a:latin typeface="Times New Roman" panose="02020603050405020304" charset="0"/>
                <a:ea typeface="宋体" panose="02010600030101010101" pitchFamily="2" charset="-122"/>
                <a:sym typeface="+mn-ea"/>
              </a:rPr>
              <a:t>Aubree</a:t>
            </a:r>
            <a:r>
              <a:rPr lang="zh-CN" altLang="en-US" sz="2400" b="1" dirty="0">
                <a:latin typeface="Times New Roman" panose="02020603050405020304" charset="0"/>
                <a:ea typeface="宋体" panose="02010600030101010101" pitchFamily="2" charset="-122"/>
                <a:sym typeface="+mn-ea"/>
              </a:rPr>
              <a:t>对键盘非常着迷，甚至都没有打开其他礼物，所以她认为没有什么能比得上这份礼物。</a:t>
            </a:r>
            <a:endParaRPr lang="zh-CN" altLang="en-US" sz="2400" b="1" dirty="0">
              <a:latin typeface="Times New Roman" panose="02020603050405020304" charset="0"/>
              <a:ea typeface="宋体" panose="02010600030101010101" pitchFamily="2" charset="-122"/>
              <a:sym typeface="+mn-ea"/>
            </a:endParaRPr>
          </a:p>
        </p:txBody>
      </p:sp>
      <p:sp>
        <p:nvSpPr>
          <p:cNvPr id="11" name="文本框 10"/>
          <p:cNvSpPr txBox="1"/>
          <p:nvPr>
            <p:custDataLst>
              <p:tags r:id="rId5"/>
            </p:custDataLst>
          </p:nvPr>
        </p:nvSpPr>
        <p:spPr>
          <a:xfrm>
            <a:off x="783590" y="5550535"/>
            <a:ext cx="11299190" cy="1198880"/>
          </a:xfrm>
          <a:prstGeom prst="rect">
            <a:avLst/>
          </a:prstGeom>
          <a:solidFill>
            <a:srgbClr val="FFC000"/>
          </a:solidFill>
          <a:ln w="19050">
            <a:noFill/>
          </a:ln>
        </p:spPr>
        <p:txBody>
          <a:bodyPr wrap="square">
            <a:spAutoFit/>
          </a:bodyPr>
          <a:lstStyle/>
          <a:p>
            <a:pPr lvl="0" algn="l">
              <a:buClrTx/>
              <a:buSzTx/>
              <a:buFontTx/>
              <a:defRPr/>
            </a:pPr>
            <a:r>
              <a:rPr lang="en-US" sz="2400" b="1" dirty="0">
                <a:latin typeface="Times New Roman" panose="02020603050405020304" charset="0"/>
                <a:ea typeface="宋体" panose="02010600030101010101" pitchFamily="2" charset="-122"/>
                <a:sym typeface="+mn-ea"/>
              </a:rPr>
              <a:t>55.</a:t>
            </a:r>
            <a:r>
              <a:rPr lang="zh-CN" altLang="en-US" sz="2400" b="1" dirty="0">
                <a:latin typeface="Times New Roman" panose="02020603050405020304" charset="0"/>
                <a:ea typeface="宋体" panose="02010600030101010101" pitchFamily="2" charset="-122"/>
                <a:sym typeface="+mn-ea"/>
              </a:rPr>
              <a:t>考查动词词义辨析。根据后文</a:t>
            </a:r>
            <a:r>
              <a:rPr lang="en-US" altLang="zh-CN" sz="2400" b="1" dirty="0">
                <a:latin typeface="Times New Roman" panose="02020603050405020304" charset="0"/>
                <a:ea typeface="宋体" panose="02010600030101010101" pitchFamily="2" charset="-122"/>
                <a:sym typeface="+mn-ea"/>
              </a:rPr>
              <a:t>“her faith in everyday magic”</a:t>
            </a:r>
            <a:r>
              <a:rPr lang="zh-CN" altLang="en-US" sz="2400" b="1" dirty="0">
                <a:latin typeface="Times New Roman" panose="02020603050405020304" charset="0"/>
                <a:ea typeface="宋体" panose="02010600030101010101" pitchFamily="2" charset="-122"/>
                <a:sym typeface="+mn-ea"/>
              </a:rPr>
              <a:t>以及上文她本来因为键盘缺失而失望，最后却得到了好心人的帮助，可推测这件事重新燃起了她对日常魔法的信念。</a:t>
            </a:r>
            <a:endParaRPr lang="zh-CN" altLang="en-US" sz="2400" b="1" dirty="0">
              <a:latin typeface="Times New Roman" panose="02020603050405020304" charset="0"/>
              <a:ea typeface="宋体" panose="02010600030101010101" pitchFamily="2" charset="-122"/>
              <a:sym typeface="+mn-ea"/>
            </a:endParaRPr>
          </a:p>
        </p:txBody>
      </p:sp>
      <p:sp>
        <p:nvSpPr>
          <p:cNvPr id="26" name="文本框 25"/>
          <p:cNvSpPr txBox="1"/>
          <p:nvPr>
            <p:custDataLst>
              <p:tags r:id="rId6"/>
            </p:custDataLst>
          </p:nvPr>
        </p:nvSpPr>
        <p:spPr>
          <a:xfrm>
            <a:off x="1541780" y="3843655"/>
            <a:ext cx="1175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v.装饰</a:t>
            </a:r>
            <a:endParaRPr lang="zh-CN" altLang="en-US" sz="2400" b="1" dirty="0">
              <a:solidFill>
                <a:srgbClr val="FF0000"/>
              </a:solidFill>
              <a:sym typeface="+mn-ea"/>
            </a:endParaRPr>
          </a:p>
        </p:txBody>
      </p:sp>
      <p:sp>
        <p:nvSpPr>
          <p:cNvPr id="17" name="文本框 16"/>
          <p:cNvSpPr txBox="1"/>
          <p:nvPr>
            <p:custDataLst>
              <p:tags r:id="rId7"/>
            </p:custDataLst>
          </p:nvPr>
        </p:nvSpPr>
        <p:spPr>
          <a:xfrm>
            <a:off x="6302375" y="3843655"/>
            <a:ext cx="2318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v.超过，比得上</a:t>
            </a:r>
            <a:endParaRPr lang="zh-CN" altLang="en-US" sz="2400" b="1" dirty="0">
              <a:solidFill>
                <a:srgbClr val="FF0000"/>
              </a:solidFill>
              <a:sym typeface="+mn-ea"/>
            </a:endParaRPr>
          </a:p>
        </p:txBody>
      </p:sp>
      <p:sp>
        <p:nvSpPr>
          <p:cNvPr id="18" name="文本框 17"/>
          <p:cNvSpPr txBox="1"/>
          <p:nvPr>
            <p:custDataLst>
              <p:tags r:id="rId8"/>
            </p:custDataLst>
          </p:nvPr>
        </p:nvSpPr>
        <p:spPr>
          <a:xfrm>
            <a:off x="9620250" y="3843655"/>
            <a:ext cx="1175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v.毁灭</a:t>
            </a:r>
            <a:endParaRPr lang="zh-CN" altLang="en-US" sz="2400" b="1" dirty="0">
              <a:solidFill>
                <a:srgbClr val="FF0000"/>
              </a:solidFill>
              <a:sym typeface="+mn-ea"/>
            </a:endParaRPr>
          </a:p>
        </p:txBody>
      </p:sp>
      <p:sp>
        <p:nvSpPr>
          <p:cNvPr id="20" name="文本框 19"/>
          <p:cNvSpPr txBox="1"/>
          <p:nvPr>
            <p:custDataLst>
              <p:tags r:id="rId9"/>
            </p:custDataLst>
          </p:nvPr>
        </p:nvSpPr>
        <p:spPr>
          <a:xfrm>
            <a:off x="1541780" y="4935220"/>
            <a:ext cx="1175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v.挑战</a:t>
            </a:r>
            <a:endParaRPr lang="zh-CN" altLang="en-US" sz="2400" b="1" dirty="0">
              <a:solidFill>
                <a:srgbClr val="FF0000"/>
              </a:solidFill>
              <a:sym typeface="+mn-ea"/>
            </a:endParaRPr>
          </a:p>
        </p:txBody>
      </p:sp>
      <p:sp>
        <p:nvSpPr>
          <p:cNvPr id="21" name="文本框 20"/>
          <p:cNvSpPr txBox="1"/>
          <p:nvPr>
            <p:custDataLst>
              <p:tags r:id="rId10"/>
            </p:custDataLst>
          </p:nvPr>
        </p:nvSpPr>
        <p:spPr>
          <a:xfrm>
            <a:off x="3343910" y="4958715"/>
            <a:ext cx="269176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v.更新，重新开始</a:t>
            </a:r>
            <a:endParaRPr lang="zh-CN" altLang="en-US" sz="2400" b="1" dirty="0">
              <a:solidFill>
                <a:srgbClr val="FF0000"/>
              </a:solidFill>
              <a:sym typeface="+mn-ea"/>
            </a:endParaRPr>
          </a:p>
        </p:txBody>
      </p:sp>
      <p:sp>
        <p:nvSpPr>
          <p:cNvPr id="22" name="文本框 21"/>
          <p:cNvSpPr txBox="1"/>
          <p:nvPr>
            <p:custDataLst>
              <p:tags r:id="rId11"/>
            </p:custDataLst>
          </p:nvPr>
        </p:nvSpPr>
        <p:spPr>
          <a:xfrm>
            <a:off x="6375400" y="4939030"/>
            <a:ext cx="1175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v.展示</a:t>
            </a:r>
            <a:endParaRPr lang="zh-CN" altLang="en-US" sz="2400" b="1" dirty="0">
              <a:solidFill>
                <a:srgbClr val="FF0000"/>
              </a:solidFill>
              <a:sym typeface="+mn-ea"/>
            </a:endParaRPr>
          </a:p>
        </p:txBody>
      </p:sp>
      <p:sp>
        <p:nvSpPr>
          <p:cNvPr id="23" name="文本框 22"/>
          <p:cNvSpPr txBox="1"/>
          <p:nvPr>
            <p:custDataLst>
              <p:tags r:id="rId12"/>
            </p:custDataLst>
          </p:nvPr>
        </p:nvSpPr>
        <p:spPr>
          <a:xfrm>
            <a:off x="9676130" y="4939030"/>
            <a:ext cx="1175385" cy="460375"/>
          </a:xfrm>
          <a:prstGeom prst="rect">
            <a:avLst/>
          </a:prstGeom>
          <a:noFill/>
        </p:spPr>
        <p:txBody>
          <a:bodyPr wrap="square" rtlCol="0" anchor="t">
            <a:spAutoFit/>
          </a:bodyPr>
          <a:p>
            <a:pPr algn="l">
              <a:buClrTx/>
              <a:buSzTx/>
              <a:buFontTx/>
              <a:buNone/>
            </a:pPr>
            <a:r>
              <a:rPr lang="zh-CN" altLang="en-US" sz="2400" b="1" dirty="0">
                <a:solidFill>
                  <a:srgbClr val="FF0000"/>
                </a:solidFill>
                <a:sym typeface="+mn-ea"/>
              </a:rPr>
              <a:t>v.摇晃</a:t>
            </a:r>
            <a:endParaRPr lang="zh-CN" altLang="en-US" sz="2400" b="1" dirty="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1"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918835" y="688340"/>
            <a:ext cx="5998845" cy="5205095"/>
          </a:xfrm>
          <a:prstGeom prst="rect">
            <a:avLst/>
          </a:prstGeom>
          <a:noFill/>
        </p:spPr>
        <p:txBody>
          <a:bodyPr wrap="square" rtlCol="0">
            <a:noAutofit/>
          </a:bodyPr>
          <a:lstStyle/>
          <a:p>
            <a:r>
              <a:rPr lang="zh-CN"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rPr>
              <a:t>语法填空</a:t>
            </a:r>
            <a:endParaRPr lang="zh-CN" sz="4800" b="1" dirty="0">
              <a:solidFill>
                <a:srgbClr val="002060"/>
              </a:solidFill>
              <a:latin typeface="Times New Roman" panose="02020603050405020304" charset="0"/>
              <a:ea typeface="隶书" panose="02010509060101010101" pitchFamily="49" charset="-122"/>
              <a:cs typeface="Times New Roman" panose="02020603050405020304" charset="0"/>
              <a:sym typeface="+mn-ea"/>
            </a:endParaRPr>
          </a:p>
          <a:p>
            <a:pPr>
              <a:lnSpc>
                <a:spcPct val="150000"/>
              </a:lnSpc>
            </a:pPr>
            <a:r>
              <a:rPr lang="zh-CN" altLang="en-US" sz="3600" b="1" dirty="0">
                <a:solidFill>
                  <a:srgbClr val="002060"/>
                </a:solidFill>
                <a:latin typeface="隶书" panose="02010509060101010101" pitchFamily="49" charset="-122"/>
                <a:ea typeface="隶书" panose="02010509060101010101" pitchFamily="49" charset="-122"/>
                <a:sym typeface="+mn-ea"/>
              </a:rPr>
              <a:t>语篇类型：记叙文</a:t>
            </a:r>
            <a:endParaRPr lang="zh-CN" altLang="en-US" sz="3600" b="1" dirty="0">
              <a:solidFill>
                <a:srgbClr val="002060"/>
              </a:solidFill>
              <a:latin typeface="隶书" panose="02010509060101010101" pitchFamily="49" charset="-122"/>
              <a:ea typeface="隶书" panose="02010509060101010101" pitchFamily="49" charset="-122"/>
              <a:sym typeface="+mn-ea"/>
            </a:endParaRPr>
          </a:p>
          <a:p>
            <a:pPr>
              <a:lnSpc>
                <a:spcPct val="150000"/>
              </a:lnSpc>
            </a:pPr>
            <a:r>
              <a:rPr lang="zh-CN" altLang="en-US" sz="3600" b="1" dirty="0">
                <a:solidFill>
                  <a:srgbClr val="002060"/>
                </a:solidFill>
                <a:latin typeface="隶书" panose="02010509060101010101" pitchFamily="49" charset="-122"/>
                <a:ea typeface="隶书" panose="02010509060101010101" pitchFamily="49" charset="-122"/>
                <a:sym typeface="+mn-ea"/>
              </a:rPr>
              <a:t>主题语境：人与自我</a:t>
            </a:r>
            <a:endParaRPr lang="zh-CN" altLang="en-US" sz="3600" b="1" dirty="0">
              <a:solidFill>
                <a:srgbClr val="002060"/>
              </a:solidFill>
              <a:latin typeface="隶书" panose="02010509060101010101" pitchFamily="49" charset="-122"/>
              <a:ea typeface="隶书" panose="02010509060101010101" pitchFamily="49" charset="-122"/>
              <a:sym typeface="+mn-ea"/>
            </a:endParaRPr>
          </a:p>
          <a:p>
            <a:pPr>
              <a:lnSpc>
                <a:spcPct val="150000"/>
              </a:lnSpc>
            </a:pPr>
            <a:r>
              <a:rPr lang="zh-CN" altLang="en-US" sz="3600" b="1" dirty="0">
                <a:solidFill>
                  <a:srgbClr val="002060"/>
                </a:solidFill>
                <a:latin typeface="隶书" panose="02010509060101010101" pitchFamily="49" charset="-122"/>
                <a:ea typeface="隶书" panose="02010509060101010101" pitchFamily="49" charset="-122"/>
                <a:sym typeface="+mn-ea"/>
              </a:rPr>
              <a:t>话题：</a:t>
            </a:r>
            <a:r>
              <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rPr>
              <a:t>文章讲述两位法国年轻人决定徒步前往中国，以此开启低碳旅程，并在途中探索中国的故事。</a:t>
            </a:r>
            <a:endParaRPr lang="zh-CN" altLang="en-US" sz="2800" b="1" spc="160" dirty="0">
              <a:solidFill>
                <a:srgbClr val="002060"/>
              </a:solidFill>
              <a:latin typeface="Times New Roman Regular" panose="02020603050405020304" charset="0"/>
              <a:ea typeface="微软雅黑" panose="020B0503020204020204" charset="-122"/>
              <a:cs typeface="Times New Roman Regular" panose="02020603050405020304" charset="0"/>
              <a:sym typeface="+mn-ea"/>
            </a:endParaRPr>
          </a:p>
        </p:txBody>
      </p:sp>
      <p:pic>
        <p:nvPicPr>
          <p:cNvPr id="2" name="图片 1" descr="暖心生日礼物故事配图55"/>
          <p:cNvPicPr>
            <a:picLocks noChangeAspect="1"/>
          </p:cNvPicPr>
          <p:nvPr/>
        </p:nvPicPr>
        <p:blipFill>
          <a:blip r:embed="rId1"/>
          <a:srcRect b="5269"/>
          <a:stretch>
            <a:fillRect/>
          </a:stretch>
        </p:blipFill>
        <p:spPr>
          <a:xfrm>
            <a:off x="422910" y="142875"/>
            <a:ext cx="5143500" cy="6496685"/>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7435215" cy="6858000"/>
          </a:xfrm>
        </p:spPr>
        <p:txBody>
          <a:bodyPr>
            <a:noAutofit/>
          </a:bodyPr>
          <a:lstStyle/>
          <a:p>
            <a:pPr marL="0" indent="457200" algn="l" fontAlgn="auto">
              <a:lnSpc>
                <a:spcPts val="2960"/>
              </a:lnSpc>
              <a:spcAft>
                <a:spcPts val="0"/>
              </a:spcAft>
              <a:buNone/>
            </a:pPr>
            <a:r>
              <a:rPr lang="en-US" altLang="zh-CN" sz="2400" b="1">
                <a:latin typeface="Times New Roman" panose="02020603050405020304" charset="0"/>
                <a:cs typeface="Times New Roman" panose="02020603050405020304" charset="0"/>
              </a:rPr>
              <a:t>Before Benjamin Rene and Loic Michel left their hometown of Annecy in southeastern France ____56____ the morning of September 13, 2024, China was, to them, a distant yet fascinating place, a name more often encountered in headlines than in everyday conversation. </a:t>
            </a:r>
            <a:endParaRPr lang="en-US" altLang="zh-CN" sz="2400" b="1">
              <a:latin typeface="Times New Roman" panose="02020603050405020304" charset="0"/>
              <a:cs typeface="Times New Roman" panose="02020603050405020304" charset="0"/>
            </a:endParaRPr>
          </a:p>
          <a:p>
            <a:pPr marL="0" indent="457200" algn="l" fontAlgn="auto">
              <a:lnSpc>
                <a:spcPts val="2960"/>
              </a:lnSpc>
              <a:spcAft>
                <a:spcPts val="0"/>
              </a:spcAft>
              <a:buNone/>
            </a:pPr>
            <a:r>
              <a:rPr lang="en-US" altLang="zh-CN" sz="2400" b="1">
                <a:latin typeface="Times New Roman" panose="02020603050405020304" charset="0"/>
                <a:cs typeface="Times New Roman" panose="02020603050405020304" charset="0"/>
              </a:rPr>
              <a:t>“In France, China ____57____ (feel) extremely far away,” says Rene, 27. “It almost represents the end of the world — as far as you can go by walking.”</a:t>
            </a:r>
            <a:endParaRPr lang="en-US" altLang="zh-CN" sz="2400" b="1">
              <a:latin typeface="Times New Roman" panose="02020603050405020304" charset="0"/>
              <a:cs typeface="Times New Roman" panose="02020603050405020304" charset="0"/>
            </a:endParaRPr>
          </a:p>
          <a:p>
            <a:pPr marL="0" indent="457200" algn="l" fontAlgn="auto">
              <a:lnSpc>
                <a:spcPts val="2960"/>
              </a:lnSpc>
              <a:spcAft>
                <a:spcPts val="0"/>
              </a:spcAft>
              <a:buNone/>
            </a:pPr>
            <a:r>
              <a:rPr lang="en-US" altLang="zh-CN" sz="2400" b="1">
                <a:latin typeface="Times New Roman" panose="02020603050405020304" charset="0"/>
                <a:cs typeface="Times New Roman" panose="02020603050405020304" charset="0"/>
              </a:rPr>
              <a:t>The idea ____58____ would eventually turn this abstract distance into lived experience was born two years earlier. The two friends found themselves talking about repetitive work routines and the sense of ____59____ (stick) in daily life. Surprising even themselves, they made a bold decision: to walk all the way to China, choosing a low-carbon and ____60____ (environmental) friendly way to travel. </a:t>
            </a:r>
            <a:endParaRPr lang="en-US" altLang="zh-CN" sz="2400" b="1">
              <a:latin typeface="Times New Roman" panose="02020603050405020304" charset="0"/>
              <a:cs typeface="Times New Roman" panose="02020603050405020304" charset="0"/>
            </a:endParaRPr>
          </a:p>
        </p:txBody>
      </p:sp>
      <p:sp>
        <p:nvSpPr>
          <p:cNvPr id="10" name="文本框 9"/>
          <p:cNvSpPr txBox="1"/>
          <p:nvPr/>
        </p:nvSpPr>
        <p:spPr>
          <a:xfrm>
            <a:off x="7216140" y="-89535"/>
            <a:ext cx="4912995" cy="6677660"/>
          </a:xfrm>
          <a:prstGeom prst="rect">
            <a:avLst/>
          </a:prstGeom>
          <a:noFill/>
        </p:spPr>
        <p:txBody>
          <a:bodyPr wrap="square" rtlCol="0">
            <a:noAutofit/>
          </a:bodyPr>
          <a:p>
            <a:pPr>
              <a:lnSpc>
                <a:spcPct val="150000"/>
              </a:lnSpc>
            </a:pPr>
            <a:r>
              <a:rPr lang="en-US" altLang="zh-CN" b="1"/>
              <a:t>56</a:t>
            </a:r>
            <a:r>
              <a:rPr lang="zh-CN" altLang="en-US" b="1"/>
              <a:t>题：</a:t>
            </a:r>
            <a:r>
              <a:rPr lang="en-US" altLang="zh-CN" sz="2400" b="1">
                <a:solidFill>
                  <a:srgbClr val="FF0000"/>
                </a:solidFill>
                <a:sym typeface="+mn-ea"/>
              </a:rPr>
              <a:t>on  </a:t>
            </a:r>
            <a:r>
              <a:rPr lang="zh-CN" altLang="en-US" b="1"/>
              <a:t>介词</a:t>
            </a:r>
            <a:endParaRPr lang="zh-CN" altLang="en-US" b="1"/>
          </a:p>
          <a:p>
            <a:pPr>
              <a:lnSpc>
                <a:spcPct val="150000"/>
              </a:lnSpc>
            </a:pPr>
            <a:r>
              <a:rPr lang="zh-CN" altLang="en-US" b="1"/>
              <a:t>在具体某一天的上午、下午或晚上，应用介词</a:t>
            </a:r>
            <a:r>
              <a:rPr lang="en-US" altLang="zh-CN" b="1"/>
              <a:t>on</a:t>
            </a:r>
            <a:r>
              <a:rPr lang="zh-CN" altLang="en-US" b="1"/>
              <a:t>。</a:t>
            </a:r>
            <a:endParaRPr lang="zh-CN" altLang="en-US" b="1"/>
          </a:p>
          <a:p>
            <a:pPr>
              <a:lnSpc>
                <a:spcPct val="150000"/>
              </a:lnSpc>
            </a:pPr>
            <a:r>
              <a:rPr lang="en-US" altLang="zh-CN" b="1"/>
              <a:t>57</a:t>
            </a:r>
            <a:r>
              <a:rPr lang="zh-CN" altLang="en-US" b="1"/>
              <a:t>题：</a:t>
            </a:r>
            <a:r>
              <a:rPr lang="en-US" altLang="zh-CN" sz="2400" b="1">
                <a:solidFill>
                  <a:srgbClr val="FF0000"/>
                </a:solidFill>
                <a:sym typeface="+mn-ea"/>
              </a:rPr>
              <a:t>feels  </a:t>
            </a:r>
            <a:r>
              <a:rPr lang="zh-CN" altLang="en-US" b="1"/>
              <a:t>时态和主谓一致</a:t>
            </a:r>
            <a:endParaRPr lang="zh-CN" altLang="en-US" b="1"/>
          </a:p>
          <a:p>
            <a:pPr>
              <a:lnSpc>
                <a:spcPct val="150000"/>
              </a:lnSpc>
            </a:pPr>
            <a:r>
              <a:rPr lang="en-US" altLang="zh-CN" b="1"/>
              <a:t>China</a:t>
            </a:r>
            <a:r>
              <a:rPr lang="zh-CN" altLang="en-US" b="1"/>
              <a:t>与</a:t>
            </a:r>
            <a:r>
              <a:rPr lang="en-US" altLang="zh-CN" b="1"/>
              <a:t>feel</a:t>
            </a:r>
            <a:r>
              <a:rPr lang="zh-CN" altLang="en-US" b="1"/>
              <a:t>为主动关系，这里描述客观感受，</a:t>
            </a:r>
            <a:r>
              <a:rPr lang="en-US" altLang="zh-CN" b="1"/>
              <a:t>China</a:t>
            </a:r>
            <a:r>
              <a:rPr lang="zh-CN" altLang="en-US" b="1"/>
              <a:t>是单数第三人称。</a:t>
            </a:r>
            <a:endParaRPr lang="zh-CN" altLang="en-US" b="1"/>
          </a:p>
          <a:p>
            <a:pPr>
              <a:lnSpc>
                <a:spcPct val="150000"/>
              </a:lnSpc>
            </a:pPr>
            <a:r>
              <a:rPr lang="en-US" altLang="zh-CN" b="1"/>
              <a:t>58</a:t>
            </a:r>
            <a:r>
              <a:rPr lang="zh-CN" altLang="en-US" b="1"/>
              <a:t>题：</a:t>
            </a:r>
            <a:r>
              <a:rPr lang="en-US" altLang="zh-CN" sz="2400" b="1">
                <a:solidFill>
                  <a:srgbClr val="FF0000"/>
                </a:solidFill>
                <a:sym typeface="+mn-ea"/>
              </a:rPr>
              <a:t>that/which </a:t>
            </a:r>
            <a:r>
              <a:rPr lang="zh-CN" altLang="en-US" b="1"/>
              <a:t>定语从句</a:t>
            </a:r>
            <a:endParaRPr lang="zh-CN" altLang="en-US" b="1"/>
          </a:p>
          <a:p>
            <a:pPr>
              <a:lnSpc>
                <a:spcPct val="150000"/>
              </a:lnSpc>
            </a:pPr>
            <a:r>
              <a:rPr lang="zh-CN" altLang="en-US" b="1"/>
              <a:t>先行词是</a:t>
            </a:r>
            <a:r>
              <a:rPr lang="en-US" altLang="zh-CN" b="1"/>
              <a:t>The idea</a:t>
            </a:r>
            <a:r>
              <a:rPr lang="zh-CN" altLang="en-US" b="1"/>
              <a:t>，指物，从句中缺少主语，应用关系代词</a:t>
            </a:r>
            <a:r>
              <a:rPr lang="en-US" altLang="zh-CN" b="1"/>
              <a:t>that</a:t>
            </a:r>
            <a:r>
              <a:rPr lang="zh-CN" altLang="en-US" b="1"/>
              <a:t>或</a:t>
            </a:r>
            <a:r>
              <a:rPr lang="en-US" altLang="zh-CN" b="1"/>
              <a:t>which</a:t>
            </a:r>
            <a:r>
              <a:rPr lang="zh-CN" altLang="en-US" b="1"/>
              <a:t>引导。</a:t>
            </a:r>
            <a:endParaRPr lang="zh-CN" altLang="en-US" b="1"/>
          </a:p>
          <a:p>
            <a:pPr>
              <a:lnSpc>
                <a:spcPct val="150000"/>
              </a:lnSpc>
            </a:pPr>
            <a:r>
              <a:rPr lang="en-US" altLang="zh-CN" b="1"/>
              <a:t>59</a:t>
            </a:r>
            <a:r>
              <a:rPr lang="zh-CN" altLang="en-US" b="1"/>
              <a:t>题：</a:t>
            </a:r>
            <a:r>
              <a:rPr lang="en-US" altLang="zh-CN" sz="2400" b="1">
                <a:solidFill>
                  <a:srgbClr val="FF0000"/>
                </a:solidFill>
                <a:sym typeface="+mn-ea"/>
              </a:rPr>
              <a:t>being stuck </a:t>
            </a:r>
            <a:r>
              <a:rPr lang="zh-CN" altLang="en-US" b="1"/>
              <a:t>非谓语动词</a:t>
            </a:r>
            <a:endParaRPr lang="zh-CN" altLang="en-US" b="1"/>
          </a:p>
          <a:p>
            <a:pPr>
              <a:lnSpc>
                <a:spcPct val="150000"/>
              </a:lnSpc>
            </a:pPr>
            <a:r>
              <a:rPr lang="zh-CN" altLang="en-US" b="1"/>
              <a:t>介词</a:t>
            </a:r>
            <a:r>
              <a:rPr lang="en-US" altLang="zh-CN" b="1"/>
              <a:t>of</a:t>
            </a:r>
            <a:r>
              <a:rPr lang="zh-CN" altLang="en-US" b="1"/>
              <a:t>后接动名词作宾语；</a:t>
            </a:r>
            <a:r>
              <a:rPr lang="en-US" altLang="zh-CN" b="1"/>
              <a:t>be stuck in </a:t>
            </a:r>
            <a:r>
              <a:rPr lang="zh-CN" altLang="en-US" b="1"/>
              <a:t>意为</a:t>
            </a:r>
            <a:r>
              <a:rPr lang="en-US" altLang="zh-CN" b="1"/>
              <a:t>“</a:t>
            </a:r>
            <a:r>
              <a:rPr lang="zh-CN" altLang="en-US" b="1"/>
              <a:t>被困在；陷入</a:t>
            </a:r>
            <a:r>
              <a:rPr lang="en-US" altLang="zh-CN" b="1"/>
              <a:t>”</a:t>
            </a:r>
            <a:r>
              <a:rPr lang="zh-CN" altLang="en-US" b="1"/>
              <a:t>，此处应用动名词的被动形式。</a:t>
            </a:r>
            <a:endParaRPr lang="zh-CN" altLang="en-US" b="1"/>
          </a:p>
          <a:p>
            <a:pPr>
              <a:lnSpc>
                <a:spcPct val="150000"/>
              </a:lnSpc>
            </a:pPr>
            <a:r>
              <a:rPr lang="en-US" altLang="zh-CN" b="1"/>
              <a:t>60</a:t>
            </a:r>
            <a:r>
              <a:rPr lang="zh-CN" altLang="en-US" b="1"/>
              <a:t>题：</a:t>
            </a:r>
            <a:r>
              <a:rPr lang="en-US" altLang="zh-CN" sz="2400" b="1">
                <a:solidFill>
                  <a:srgbClr val="FF0000"/>
                </a:solidFill>
                <a:sym typeface="+mn-ea"/>
              </a:rPr>
              <a:t>environmentally </a:t>
            </a:r>
            <a:r>
              <a:rPr lang="zh-CN" altLang="en-US" b="1"/>
              <a:t>副词。修饰形容词</a:t>
            </a:r>
            <a:r>
              <a:rPr lang="en-US" altLang="zh-CN" b="1"/>
              <a:t>friendly</a:t>
            </a:r>
            <a:r>
              <a:rPr lang="zh-CN" altLang="en-US" b="1"/>
              <a:t>，应用副词</a:t>
            </a:r>
            <a:r>
              <a:rPr lang="en-US" altLang="zh-CN" b="1"/>
              <a:t>environmentally</a:t>
            </a:r>
            <a:r>
              <a:rPr lang="zh-CN" altLang="en-US" b="1"/>
              <a:t>，构成</a:t>
            </a:r>
            <a:r>
              <a:rPr lang="en-US" altLang="zh-CN" b="1"/>
              <a:t>environmentally friendly</a:t>
            </a:r>
            <a:r>
              <a:rPr lang="zh-CN" altLang="en-US" b="1"/>
              <a:t>，表</a:t>
            </a:r>
            <a:r>
              <a:rPr lang="en-US" altLang="zh-CN" b="1"/>
              <a:t>“</a:t>
            </a:r>
            <a:r>
              <a:rPr lang="zh-CN" altLang="en-US" b="1"/>
              <a:t>环保的。</a:t>
            </a:r>
            <a:endParaRPr lang="zh-CN" altLang="en-US" b="1"/>
          </a:p>
          <a:p>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additive="base">
                                        <p:cTn id="2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xEl>
                                              <p:pRg st="2" end="2"/>
                                            </p:txEl>
                                          </p:spTgt>
                                        </p:tgtEl>
                                        <p:attrNameLst>
                                          <p:attrName>style.visibility</p:attrName>
                                        </p:attrNameLst>
                                      </p:cBhvr>
                                      <p:to>
                                        <p:strVal val="visible"/>
                                      </p:to>
                                    </p:set>
                                    <p:anim calcmode="lin" valueType="num">
                                      <p:cBhvr additive="base">
                                        <p:cTn id="31"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4" end="4"/>
                                            </p:txEl>
                                          </p:spTgt>
                                        </p:tgtEl>
                                        <p:attrNameLst>
                                          <p:attrName>style.visibility</p:attrName>
                                        </p:attrNameLst>
                                      </p:cBhvr>
                                      <p:to>
                                        <p:strVal val="visible"/>
                                      </p:to>
                                    </p:set>
                                    <p:anim calcmode="lin" valueType="num">
                                      <p:cBhvr additive="base">
                                        <p:cTn id="37"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xEl>
                                              <p:pRg st="6" end="6"/>
                                            </p:txEl>
                                          </p:spTgt>
                                        </p:tgtEl>
                                        <p:attrNameLst>
                                          <p:attrName>style.visibility</p:attrName>
                                        </p:attrNameLst>
                                      </p:cBhvr>
                                      <p:to>
                                        <p:strVal val="visible"/>
                                      </p:to>
                                    </p:set>
                                    <p:anim calcmode="lin" valueType="num">
                                      <p:cBhvr additive="base">
                                        <p:cTn id="43" dur="500" fill="hold"/>
                                        <p:tgtEl>
                                          <p:spTgt spid="1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xEl>
                                              <p:pRg st="8" end="8"/>
                                            </p:txEl>
                                          </p:spTgt>
                                        </p:tgtEl>
                                        <p:attrNameLst>
                                          <p:attrName>style.visibility</p:attrName>
                                        </p:attrNameLst>
                                      </p:cBhvr>
                                      <p:to>
                                        <p:strVal val="visible"/>
                                      </p:to>
                                    </p:set>
                                    <p:anim calcmode="lin" valueType="num">
                                      <p:cBhvr additive="base">
                                        <p:cTn id="49" dur="500" fill="hold"/>
                                        <p:tgtEl>
                                          <p:spTgt spid="10">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07315"/>
            <a:ext cx="6680200" cy="6632575"/>
          </a:xfrm>
        </p:spPr>
        <p:txBody>
          <a:bodyPr>
            <a:noAutofit/>
          </a:bodyPr>
          <a:lstStyle/>
          <a:p>
            <a:pPr marL="0" indent="457200" algn="l" fontAlgn="auto">
              <a:lnSpc>
                <a:spcPts val="2960"/>
              </a:lnSpc>
              <a:spcAft>
                <a:spcPts val="0"/>
              </a:spcAft>
              <a:buNone/>
            </a:pPr>
            <a:r>
              <a:rPr lang="en-US" altLang="zh-CN" sz="2400" b="1">
                <a:latin typeface="Times New Roman" panose="02020603050405020304" charset="0"/>
                <a:cs typeface="Times New Roman" panose="02020603050405020304" charset="0"/>
              </a:rPr>
              <a:t>They spent more than half a year preparing. Maps ____61____ (study) , visas researched, physical training intensified. Eventually, they quit their jobs in Paris, packed only the ____62____ (essential) into lightweight backpacks, and accepted that the road ahead would last well over a year. Their ____63____ (plan) route would stretch roughly 13, 000 kilometers, pass through 16 countries, and end in Shanghai. </a:t>
            </a:r>
            <a:endParaRPr lang="en-US" altLang="zh-CN" sz="2400" b="1">
              <a:latin typeface="Times New Roman" panose="02020603050405020304" charset="0"/>
              <a:cs typeface="Times New Roman" panose="02020603050405020304" charset="0"/>
            </a:endParaRPr>
          </a:p>
          <a:p>
            <a:pPr marL="0" indent="457200" algn="l" fontAlgn="auto">
              <a:lnSpc>
                <a:spcPts val="2960"/>
              </a:lnSpc>
              <a:spcAft>
                <a:spcPts val="0"/>
              </a:spcAft>
              <a:buNone/>
            </a:pPr>
            <a:r>
              <a:rPr lang="en-US" altLang="zh-CN" sz="2400" b="1">
                <a:latin typeface="Times New Roman" panose="02020603050405020304" charset="0"/>
                <a:cs typeface="Times New Roman" panose="02020603050405020304" charset="0"/>
              </a:rPr>
              <a:t>China, which they entered on Sept 13 after a yearlong journey across Central Asia, marked ____64____ milestone, not just in geographical terms, but emotionally. By the time they arrived in Lanzhou, the capital city of Northwest China’s Gansu province, they had been on the road ____65____ (explore) China for about 450 days.</a:t>
            </a:r>
            <a:endParaRPr lang="en-US" altLang="zh-CN" sz="2400" b="1">
              <a:latin typeface="Times New Roman" panose="02020603050405020304" charset="0"/>
              <a:cs typeface="Times New Roman" panose="02020603050405020304" charset="0"/>
            </a:endParaRPr>
          </a:p>
          <a:p>
            <a:pPr marL="0" indent="457200" algn="l" fontAlgn="auto">
              <a:lnSpc>
                <a:spcPts val="2960"/>
              </a:lnSpc>
              <a:spcAft>
                <a:spcPts val="0"/>
              </a:spcAft>
              <a:buNone/>
            </a:pPr>
            <a:endParaRPr lang="en-US" altLang="zh-CN" sz="1600" b="1">
              <a:latin typeface="Times New Roman" panose="02020603050405020304" charset="0"/>
              <a:cs typeface="Times New Roman" panose="02020603050405020304" charset="0"/>
            </a:endParaRPr>
          </a:p>
        </p:txBody>
      </p:sp>
      <p:sp>
        <p:nvSpPr>
          <p:cNvPr id="10" name="文本框 9"/>
          <p:cNvSpPr txBox="1"/>
          <p:nvPr/>
        </p:nvSpPr>
        <p:spPr>
          <a:xfrm>
            <a:off x="6606540" y="-76835"/>
            <a:ext cx="5438140" cy="6677660"/>
          </a:xfrm>
          <a:prstGeom prst="rect">
            <a:avLst/>
          </a:prstGeom>
          <a:noFill/>
        </p:spPr>
        <p:txBody>
          <a:bodyPr wrap="square" rtlCol="0">
            <a:noAutofit/>
          </a:bodyPr>
          <a:p>
            <a:pPr>
              <a:lnSpc>
                <a:spcPct val="150000"/>
              </a:lnSpc>
            </a:pPr>
            <a:r>
              <a:rPr lang="en-US" altLang="zh-CN" sz="1900" b="1"/>
              <a:t>61</a:t>
            </a:r>
            <a:r>
              <a:rPr lang="zh-CN" altLang="en-US" sz="1900" b="1"/>
              <a:t>题：</a:t>
            </a:r>
            <a:r>
              <a:rPr lang="en-US" altLang="zh-CN" sz="2400" b="1">
                <a:solidFill>
                  <a:srgbClr val="FF0000"/>
                </a:solidFill>
                <a:sym typeface="+mn-ea"/>
              </a:rPr>
              <a:t>were studied</a:t>
            </a:r>
            <a:r>
              <a:rPr lang="zh-CN" altLang="en-US" sz="1900" b="1"/>
              <a:t>时态和语态。主语</a:t>
            </a:r>
            <a:r>
              <a:rPr lang="en-US" altLang="zh-CN" sz="1900" b="1"/>
              <a:t>Maps</a:t>
            </a:r>
            <a:r>
              <a:rPr lang="zh-CN" altLang="en-US" sz="1900" b="1"/>
              <a:t>与</a:t>
            </a:r>
            <a:r>
              <a:rPr lang="en-US" altLang="zh-CN" sz="1900" b="1"/>
              <a:t>study</a:t>
            </a:r>
            <a:r>
              <a:rPr lang="zh-CN" altLang="en-US" sz="1900" b="1"/>
              <a:t>是被动关系，且这里描述过去情况，所以应用一般过去时的被动语态。</a:t>
            </a:r>
            <a:endParaRPr lang="zh-CN" altLang="en-US" sz="1900" b="1"/>
          </a:p>
          <a:p>
            <a:pPr>
              <a:lnSpc>
                <a:spcPct val="150000"/>
              </a:lnSpc>
            </a:pPr>
            <a:r>
              <a:rPr lang="en-US" altLang="zh-CN" sz="1900" b="1"/>
              <a:t>62</a:t>
            </a:r>
            <a:r>
              <a:rPr lang="zh-CN" altLang="en-US" sz="1900" b="1"/>
              <a:t>题：</a:t>
            </a:r>
            <a:r>
              <a:rPr lang="en-US" altLang="zh-CN" sz="2400" b="1">
                <a:solidFill>
                  <a:srgbClr val="FF0000"/>
                </a:solidFill>
                <a:sym typeface="+mn-ea"/>
              </a:rPr>
              <a:t>essentials</a:t>
            </a:r>
            <a:r>
              <a:rPr lang="zh-CN" altLang="en-US" sz="1900" b="1"/>
              <a:t>名词复数。</a:t>
            </a:r>
            <a:r>
              <a:rPr lang="en-US" altLang="zh-CN" sz="1900" b="1"/>
              <a:t>essential</a:t>
            </a:r>
            <a:r>
              <a:rPr lang="zh-CN" altLang="en-US" sz="1900" b="1"/>
              <a:t>作名词时意为</a:t>
            </a:r>
            <a:r>
              <a:rPr lang="en-US" altLang="zh-CN" sz="1900" b="1"/>
              <a:t>“</a:t>
            </a:r>
            <a:r>
              <a:rPr lang="zh-CN" altLang="en-US" sz="1900" b="1"/>
              <a:t>必需品</a:t>
            </a:r>
            <a:r>
              <a:rPr lang="en-US" altLang="zh-CN" sz="1900" b="1"/>
              <a:t>”</a:t>
            </a:r>
            <a:r>
              <a:rPr lang="zh-CN" altLang="en-US" sz="1900" b="1"/>
              <a:t>，是可数名词，此处指</a:t>
            </a:r>
            <a:r>
              <a:rPr lang="en-US" altLang="zh-CN" sz="1900" b="1"/>
              <a:t>“</a:t>
            </a:r>
            <a:r>
              <a:rPr lang="zh-CN" altLang="en-US" sz="1900" b="1"/>
              <a:t>各种必需品</a:t>
            </a:r>
            <a:r>
              <a:rPr lang="en-US" altLang="zh-CN" sz="1900" b="1"/>
              <a:t>”</a:t>
            </a:r>
            <a:r>
              <a:rPr lang="zh-CN" altLang="en-US" sz="1900" b="1"/>
              <a:t>，应用复数形式表示泛指。</a:t>
            </a:r>
            <a:endParaRPr lang="zh-CN" altLang="en-US" sz="1900" b="1"/>
          </a:p>
          <a:p>
            <a:pPr>
              <a:lnSpc>
                <a:spcPct val="150000"/>
              </a:lnSpc>
            </a:pPr>
            <a:r>
              <a:rPr lang="en-US" altLang="zh-CN" sz="1900" b="1"/>
              <a:t>63</a:t>
            </a:r>
            <a:r>
              <a:rPr lang="zh-CN" altLang="en-US" sz="1900" b="1"/>
              <a:t>题：</a:t>
            </a:r>
            <a:r>
              <a:rPr lang="en-US" altLang="zh-CN" sz="2400" b="1">
                <a:solidFill>
                  <a:srgbClr val="FF0000"/>
                </a:solidFill>
                <a:sym typeface="+mn-ea"/>
              </a:rPr>
              <a:t>planned </a:t>
            </a:r>
            <a:r>
              <a:rPr lang="zh-CN" altLang="en-US" sz="1900" b="1"/>
              <a:t>形容词。修饰名词</a:t>
            </a:r>
            <a:r>
              <a:rPr lang="en-US" altLang="zh-CN" sz="1900" b="1"/>
              <a:t>route</a:t>
            </a:r>
            <a:r>
              <a:rPr lang="zh-CN" altLang="en-US" sz="1900" b="1"/>
              <a:t>，应用形容词</a:t>
            </a:r>
            <a:r>
              <a:rPr lang="en-US" altLang="zh-CN" sz="1900" b="1"/>
              <a:t>planned</a:t>
            </a:r>
            <a:r>
              <a:rPr lang="zh-CN" altLang="en-US" sz="1900" b="1"/>
              <a:t>，意为</a:t>
            </a:r>
            <a:r>
              <a:rPr lang="en-US" altLang="zh-CN" sz="1900" b="1"/>
              <a:t>“</a:t>
            </a:r>
            <a:r>
              <a:rPr lang="zh-CN" altLang="en-US" sz="1900" b="1"/>
              <a:t>计划中的</a:t>
            </a:r>
            <a:r>
              <a:rPr lang="en-US" altLang="zh-CN" sz="1900" b="1"/>
              <a:t>”</a:t>
            </a:r>
            <a:r>
              <a:rPr lang="zh-CN" altLang="en-US" sz="1900" b="1"/>
              <a:t>。</a:t>
            </a:r>
            <a:endParaRPr lang="zh-CN" altLang="en-US" sz="1900" b="1"/>
          </a:p>
          <a:p>
            <a:pPr>
              <a:lnSpc>
                <a:spcPct val="150000"/>
              </a:lnSpc>
            </a:pPr>
            <a:r>
              <a:rPr lang="en-US" altLang="zh-CN" sz="1900" b="1"/>
              <a:t>64</a:t>
            </a:r>
            <a:r>
              <a:rPr lang="zh-CN" altLang="en-US" sz="1900" b="1"/>
              <a:t>题：</a:t>
            </a:r>
            <a:r>
              <a:rPr lang="en-US" altLang="zh-CN" sz="2400" b="1">
                <a:solidFill>
                  <a:srgbClr val="FF0000"/>
                </a:solidFill>
                <a:sym typeface="+mn-ea"/>
              </a:rPr>
              <a:t>a  </a:t>
            </a:r>
            <a:r>
              <a:rPr lang="zh-CN" altLang="en-US" sz="1900" b="1"/>
              <a:t>冠词。</a:t>
            </a:r>
            <a:endParaRPr lang="zh-CN" altLang="en-US" sz="1900" b="1"/>
          </a:p>
          <a:p>
            <a:pPr>
              <a:lnSpc>
                <a:spcPct val="150000"/>
              </a:lnSpc>
            </a:pPr>
            <a:r>
              <a:rPr lang="zh-CN" altLang="en-US" sz="1900" b="1"/>
              <a:t>此处泛指</a:t>
            </a:r>
            <a:r>
              <a:rPr lang="en-US" altLang="zh-CN" sz="1900" b="1"/>
              <a:t>“</a:t>
            </a:r>
            <a:r>
              <a:rPr lang="zh-CN" altLang="en-US" sz="1900" b="1"/>
              <a:t>一个里程碑</a:t>
            </a:r>
            <a:r>
              <a:rPr lang="en-US" altLang="zh-CN" sz="1900" b="1"/>
              <a:t>”</a:t>
            </a:r>
            <a:r>
              <a:rPr lang="zh-CN" altLang="en-US" sz="1900" b="1"/>
              <a:t>，且</a:t>
            </a:r>
            <a:r>
              <a:rPr lang="en-US" altLang="zh-CN" sz="1900" b="1"/>
              <a:t>milestone</a:t>
            </a:r>
            <a:r>
              <a:rPr lang="zh-CN" altLang="en-US" sz="1900" b="1"/>
              <a:t>以辅音音素开头。</a:t>
            </a:r>
            <a:endParaRPr lang="zh-CN" altLang="en-US" sz="1900" b="1"/>
          </a:p>
          <a:p>
            <a:pPr>
              <a:lnSpc>
                <a:spcPct val="150000"/>
              </a:lnSpc>
            </a:pPr>
            <a:r>
              <a:rPr lang="en-US" altLang="zh-CN" sz="1900" b="1"/>
              <a:t>65</a:t>
            </a:r>
            <a:r>
              <a:rPr lang="zh-CN" altLang="en-US" sz="1900" b="1"/>
              <a:t>题：</a:t>
            </a:r>
            <a:r>
              <a:rPr lang="en-US" altLang="zh-CN" sz="2400" b="1">
                <a:solidFill>
                  <a:srgbClr val="FF0000"/>
                </a:solidFill>
                <a:sym typeface="+mn-ea"/>
              </a:rPr>
              <a:t>to explore </a:t>
            </a:r>
            <a:r>
              <a:rPr lang="en-US" altLang="zh-CN" sz="1900" b="1">
                <a:sym typeface="+mn-ea"/>
              </a:rPr>
              <a:t> </a:t>
            </a:r>
            <a:r>
              <a:rPr lang="zh-CN" altLang="en-US" sz="1900" b="1"/>
              <a:t>非谓语动词。</a:t>
            </a:r>
            <a:endParaRPr lang="zh-CN" altLang="en-US" sz="1900" b="1"/>
          </a:p>
          <a:p>
            <a:pPr>
              <a:lnSpc>
                <a:spcPct val="150000"/>
              </a:lnSpc>
            </a:pPr>
            <a:r>
              <a:rPr lang="zh-CN" altLang="en-US" sz="1900" b="1"/>
              <a:t>此处应用动词不定式作目的状语，说明他们在路上行进的目的。</a:t>
            </a:r>
            <a:endParaRPr lang="zh-CN" altLang="en-US" sz="19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anim calcmode="lin" valueType="num">
                                      <p:cBhvr additive="base">
                                        <p:cTn id="25"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xEl>
                                              <p:pRg st="2" end="2"/>
                                            </p:txEl>
                                          </p:spTgt>
                                        </p:tgtEl>
                                        <p:attrNameLst>
                                          <p:attrName>style.visibility</p:attrName>
                                        </p:attrNameLst>
                                      </p:cBhvr>
                                      <p:to>
                                        <p:strVal val="visible"/>
                                      </p:to>
                                    </p:set>
                                    <p:anim calcmode="lin" valueType="num">
                                      <p:cBhvr additive="base">
                                        <p:cTn id="31"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 calcmode="lin" valueType="num">
                                      <p:cBhvr additive="base">
                                        <p:cTn id="37"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xEl>
                                              <p:pRg st="5" end="5"/>
                                            </p:txEl>
                                          </p:spTgt>
                                        </p:tgtEl>
                                        <p:attrNameLst>
                                          <p:attrName>style.visibility</p:attrName>
                                        </p:attrNameLst>
                                      </p:cBhvr>
                                      <p:to>
                                        <p:strVal val="visible"/>
                                      </p:to>
                                    </p:set>
                                    <p:anim calcmode="lin" valueType="num">
                                      <p:cBhvr additive="base">
                                        <p:cTn id="43" dur="500" fill="hold"/>
                                        <p:tgtEl>
                                          <p:spTgt spid="10">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654685" y="176530"/>
            <a:ext cx="107188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语法填空 - 重点词汇与短语</a:t>
            </a:r>
            <a:endParaRPr lang="en-US" sz="3600"/>
          </a:p>
        </p:txBody>
      </p:sp>
      <p:sp>
        <p:nvSpPr>
          <p:cNvPr id="3" name="AutoShape 3"/>
          <p:cNvSpPr/>
          <p:nvPr/>
        </p:nvSpPr>
        <p:spPr>
          <a:xfrm>
            <a:off x="803910" y="920750"/>
            <a:ext cx="10668000" cy="25400"/>
          </a:xfrm>
          <a:prstGeom prst="roundRect">
            <a:avLst>
              <a:gd name="adj" fmla="val 0"/>
            </a:avLst>
          </a:prstGeom>
          <a:solidFill>
            <a:srgbClr val="00529B">
              <a:alpha val="100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81685" y="1109345"/>
            <a:ext cx="5314315" cy="5544820"/>
          </a:xfrm>
          <a:prstGeom prst="roundRect">
            <a:avLst>
              <a:gd name="adj" fmla="val 3571"/>
            </a:avLst>
          </a:prstGeom>
          <a:solidFill>
            <a:srgbClr val="00529B">
              <a:alpha val="5000"/>
            </a:srgbClr>
          </a:solidFill>
          <a:ln w="12700" cap="flat" cmpd="sng">
            <a:solidFill>
              <a:srgbClr val="00529B">
                <a:alpha val="2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6350000" y="1109980"/>
            <a:ext cx="5207000" cy="5543550"/>
          </a:xfrm>
          <a:prstGeom prst="roundRect">
            <a:avLst>
              <a:gd name="adj" fmla="val 3571"/>
            </a:avLst>
          </a:prstGeom>
          <a:solidFill>
            <a:srgbClr val="00529B">
              <a:alpha val="5000"/>
            </a:srgbClr>
          </a:solidFill>
          <a:ln w="12700" cap="flat" cmpd="sng">
            <a:solidFill>
              <a:srgbClr val="00529B">
                <a:alpha val="20000"/>
              </a:srgbClr>
            </a:solidFill>
            <a:prstDash val="solid"/>
            <a:round/>
          </a:ln>
        </p:spPr>
        <p:txBody>
          <a:bodyPr vert="horz" wrap="square" lIns="63500" tIns="63500" rIns="63500" bIns="63500" rtlCol="0" anchor="ctr"/>
          <a:lstStyle/>
          <a:p>
            <a:pPr algn="ctr">
              <a:defRPr/>
            </a:pPr>
          </a:p>
        </p:txBody>
      </p:sp>
      <p:sp>
        <p:nvSpPr>
          <p:cNvPr id="6" name="AutoShape 6"/>
          <p:cNvSpPr/>
          <p:nvPr/>
        </p:nvSpPr>
        <p:spPr>
          <a:xfrm>
            <a:off x="861060" y="1236345"/>
            <a:ext cx="5107940" cy="5134610"/>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hometown</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家乡</a:t>
            </a:r>
            <a:endParaRPr lang="en-US" sz="2000"/>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fascinating</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 迷人的，吸引人的</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headlines</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头条新闻</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abstract</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 抽象的</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lived experience</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真实体验</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repetitive work routines</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重复的工作日常</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be stuck in</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被困在，陷入</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bold decision</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大胆的决定</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low-carbon</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 低碳的</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environmentally friendly</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(adj.) - 环保的</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prepare</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准备</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7" name="AutoShape 7"/>
          <p:cNvSpPr/>
          <p:nvPr/>
        </p:nvSpPr>
        <p:spPr>
          <a:xfrm>
            <a:off x="6477000" y="1236345"/>
            <a:ext cx="4953000" cy="5133975"/>
          </a:xfrm>
          <a:prstGeom prst="rect">
            <a:avLst/>
          </a:prstGeom>
          <a:noFill/>
          <a:ln w="12700" cap="flat" cmpd="sng">
            <a:noFill/>
            <a:prstDash val="solid"/>
            <a:round/>
          </a:ln>
        </p:spPr>
        <p:txBody>
          <a:bodyPr vert="horz" wrap="square" lIns="0" tIns="0" rIns="0" bIns="0" rtlCol="0" anchor="ctr" anchorCtr="0"/>
          <a:lstStyle/>
          <a:p>
            <a:pPr indent="0" algn="l">
              <a:lnSpc>
                <a:spcPct val="150000"/>
              </a:lnSpc>
              <a:defRPr/>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visa</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签证</a:t>
            </a:r>
            <a:endParaRPr lang="en-US" sz="2000"/>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physical training</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体能训练</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intensify</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加强，增强</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quit one's job</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辞职</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essential</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必需品</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lightweight backpacks</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轻便背包</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route</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路线</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stretch</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延伸，伸展</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pass through</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(v.) - 途经，穿过</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milestone</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里程碑</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geographical terms</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(n.) - 地理方面</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50000"/>
              </a:lnSpc>
            </a:pPr>
            <a:r>
              <a:rPr lang="en-US" sz="20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emotionally</a:t>
            </a:r>
            <a:r>
              <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rPr>
              <a:t>(adv.) - 情感上</a:t>
            </a:r>
            <a:endParaRPr lang="en-US" sz="2000" b="0" i="0" u="none" strike="noStrike">
              <a:solidFill>
                <a:srgbClr val="80808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80645"/>
            <a:ext cx="1185164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21. Tourists who enjoy traditional food and crafts would find ________ the best choice.</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Taste of Chicago	B. Oktoberfest</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Mistura Food Festival	D. Melbourne Food and Wine Festival</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0985" y="1547495"/>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3054985" y="120650"/>
            <a:ext cx="529526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3" name="图片 2" descr="1e3adba5-189a-4cca-9ac0-63d209f5357a"/>
          <p:cNvPicPr>
            <a:picLocks noChangeAspect="1"/>
          </p:cNvPicPr>
          <p:nvPr/>
        </p:nvPicPr>
        <p:blipFill>
          <a:blip r:embed="rId2"/>
          <a:stretch>
            <a:fillRect/>
          </a:stretch>
        </p:blipFill>
        <p:spPr>
          <a:xfrm>
            <a:off x="1123315" y="2550795"/>
            <a:ext cx="9946005" cy="4027805"/>
          </a:xfrm>
          <a:prstGeom prst="rect">
            <a:avLst/>
          </a:prstGeom>
        </p:spPr>
      </p:pic>
      <p:cxnSp>
        <p:nvCxnSpPr>
          <p:cNvPr id="6" name="直接连接符 5"/>
          <p:cNvCxnSpPr/>
          <p:nvPr/>
        </p:nvCxnSpPr>
        <p:spPr>
          <a:xfrm flipV="1">
            <a:off x="4946015" y="5090795"/>
            <a:ext cx="5925820" cy="1968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flipV="1">
            <a:off x="1211580" y="5731510"/>
            <a:ext cx="9196070" cy="6794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9" name="直接连接符 8"/>
          <p:cNvCxnSpPr/>
          <p:nvPr/>
        </p:nvCxnSpPr>
        <p:spPr>
          <a:xfrm flipV="1">
            <a:off x="1168400" y="6456680"/>
            <a:ext cx="2516505" cy="3175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0" name="圆角矩形 9"/>
          <p:cNvSpPr/>
          <p:nvPr/>
        </p:nvSpPr>
        <p:spPr>
          <a:xfrm>
            <a:off x="4850765" y="5007610"/>
            <a:ext cx="6894830" cy="185039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游客们可以</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品尝</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诸如烤豚鼠（一种</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传统菜肴</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）之类的</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美食</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，参加烹饪工作坊，观看文化表演，还可以在</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手工艺品</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市场购物</a:t>
            </a:r>
            <a:r>
              <a:rPr lang="en-US" altLang="zh-CN"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可知，喜欢品尝传统美食和欣赏手工艺品的游客会发现</a:t>
            </a:r>
            <a:r>
              <a:rPr lang="en-US" altLang="zh-CN"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米斯特拉美食节</a:t>
            </a:r>
            <a:r>
              <a:rPr lang="en-US" altLang="zh-CN"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是最佳选择。</a:t>
            </a:r>
            <a:endPar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ppt_y</p:attrName>
                                        </p:attrNameLst>
                                      </p:cBhvr>
                                      <p:tavLst>
                                        <p:tav tm="0">
                                          <p:val>
                                            <p:strVal val="#ppt_y+#ppt_h*1.125000"/>
                                          </p:val>
                                        </p:tav>
                                        <p:tav tm="100000">
                                          <p:val>
                                            <p:strVal val="#ppt_y"/>
                                          </p:val>
                                        </p:tav>
                                      </p:tavLst>
                                    </p:anim>
                                    <p:animEffect transition="in" filter="wipe(up)">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0" grpId="0" bldLvl="0" animBg="1"/>
      <p:bldP spid="1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815" y="80645"/>
            <a:ext cx="1185164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22. What sets the Melbourne festival apart from the others?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It is the largest in its region.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It includes live music performances.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It features traditional costume parades.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It promotes an </a:t>
            </a:r>
            <a:r>
              <a:rPr lang="en-US" altLang="zh-CN" sz="3200" dirty="0">
                <a:solidFill>
                  <a:srgbClr val="FF0000"/>
                </a:solidFill>
                <a:latin typeface="Times New Roman" panose="02020603050405020304" charset="0"/>
                <a:cs typeface="Times New Roman" panose="02020603050405020304" charset="0"/>
              </a:rPr>
              <a:t>eco-friendly</a:t>
            </a:r>
            <a:r>
              <a:rPr lang="en-US" altLang="zh-CN" sz="3200" dirty="0">
                <a:latin typeface="Times New Roman" panose="02020603050405020304" charset="0"/>
                <a:cs typeface="Times New Roman" panose="02020603050405020304" charset="0"/>
              </a:rPr>
              <a:t> approach to food.</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0815" y="200660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3101340" y="133985"/>
            <a:ext cx="3126105"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3" name="图片 2" descr="D:/浙江协作体/1703ed43-db63-43c6-926d-621bb5e8a2ac.png1703ed43-db63-43c6-926d-621bb5e8a2ac"/>
          <p:cNvPicPr>
            <a:picLocks noChangeAspect="1"/>
          </p:cNvPicPr>
          <p:nvPr/>
        </p:nvPicPr>
        <p:blipFill>
          <a:blip r:embed="rId2"/>
          <a:srcRect l="1632" r="1632"/>
          <a:stretch>
            <a:fillRect/>
          </a:stretch>
        </p:blipFill>
        <p:spPr>
          <a:xfrm>
            <a:off x="1123315" y="2466340"/>
            <a:ext cx="9946005" cy="4027805"/>
          </a:xfrm>
          <a:prstGeom prst="rect">
            <a:avLst/>
          </a:prstGeom>
        </p:spPr>
      </p:pic>
      <p:cxnSp>
        <p:nvCxnSpPr>
          <p:cNvPr id="6" name="直接连接符 5"/>
          <p:cNvCxnSpPr/>
          <p:nvPr/>
        </p:nvCxnSpPr>
        <p:spPr>
          <a:xfrm flipV="1">
            <a:off x="1123315" y="5773420"/>
            <a:ext cx="9408795" cy="4318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flipV="1">
            <a:off x="2753360" y="5130800"/>
            <a:ext cx="8444865" cy="6096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9" name="直接连接符 8"/>
          <p:cNvCxnSpPr/>
          <p:nvPr/>
        </p:nvCxnSpPr>
        <p:spPr>
          <a:xfrm flipV="1">
            <a:off x="1123315" y="6476365"/>
            <a:ext cx="3613150" cy="4953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5" name="圆角矩形 4"/>
          <p:cNvSpPr/>
          <p:nvPr/>
        </p:nvSpPr>
        <p:spPr>
          <a:xfrm>
            <a:off x="4850765" y="5007610"/>
            <a:ext cx="6894830" cy="185039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该节日特别注重本地农产品、可持续农业以及绿色酿酒工艺，以此来展现墨尔本丰富多彩的美食风貌</a:t>
            </a:r>
            <a:r>
              <a:rPr lang="en-US" altLang="zh-CN"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从街头小吃到高级餐厅应有尽有</a:t>
            </a:r>
            <a:r>
              <a:rPr lang="en-US" altLang="zh-CN"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可知，墨尔本的这个节日倡导一种</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环保</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的饮食方式。</a:t>
            </a:r>
            <a:endPar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矩形 7"/>
          <p:cNvSpPr/>
          <p:nvPr/>
        </p:nvSpPr>
        <p:spPr>
          <a:xfrm flipV="1">
            <a:off x="6315710" y="133985"/>
            <a:ext cx="3415665" cy="487045"/>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ox(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p:tgtEl>
                                          <p:spTgt spid="19"/>
                                        </p:tgtEl>
                                        <p:attrNameLst>
                                          <p:attrName>ppt_y</p:attrName>
                                        </p:attrNameLst>
                                      </p:cBhvr>
                                      <p:tavLst>
                                        <p:tav tm="0">
                                          <p:val>
                                            <p:strVal val="#ppt_y+#ppt_h*1.125000"/>
                                          </p:val>
                                        </p:tav>
                                        <p:tav tm="100000">
                                          <p:val>
                                            <p:strVal val="#ppt_y"/>
                                          </p:val>
                                        </p:tav>
                                      </p:tavLst>
                                    </p:anim>
                                    <p:animEffect transition="in" filter="wipe(up)">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5" grpId="0" bldLvl="0" animBg="1"/>
      <p:bldP spid="5" grpId="1" animBg="1"/>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bc9fa4a-1062-47a8-adf6-8c67559f130b"/>
          <p:cNvPicPr>
            <a:picLocks noChangeAspect="1"/>
          </p:cNvPicPr>
          <p:nvPr/>
        </p:nvPicPr>
        <p:blipFill>
          <a:blip r:embed="rId1"/>
          <a:stretch>
            <a:fillRect/>
          </a:stretch>
        </p:blipFill>
        <p:spPr>
          <a:xfrm>
            <a:off x="0" y="2837815"/>
            <a:ext cx="12192000" cy="2867660"/>
          </a:xfrm>
          <a:prstGeom prst="rect">
            <a:avLst/>
          </a:prstGeom>
        </p:spPr>
      </p:pic>
      <p:sp>
        <p:nvSpPr>
          <p:cNvPr id="2" name="文本框 1"/>
          <p:cNvSpPr txBox="1"/>
          <p:nvPr/>
        </p:nvSpPr>
        <p:spPr>
          <a:xfrm>
            <a:off x="170815" y="80645"/>
            <a:ext cx="11851640" cy="2315845"/>
          </a:xfrm>
          <a:prstGeom prst="rect">
            <a:avLst/>
          </a:prstGeom>
          <a:solidFill>
            <a:schemeClr val="accent5">
              <a:lumMod val="40000"/>
              <a:lumOff val="60000"/>
            </a:schemeClr>
          </a:solidFill>
        </p:spPr>
        <p:txBody>
          <a:bodyPr wrap="square" rtlCol="0" anchor="t">
            <a:noAutofit/>
          </a:bodyPr>
          <a:lstStyle/>
          <a:p>
            <a:pPr indent="0" fontAlgn="auto">
              <a:lnSpc>
                <a:spcPts val="3600"/>
              </a:lnSpc>
            </a:pPr>
            <a:r>
              <a:rPr lang="en-US" altLang="zh-CN" sz="3200" dirty="0">
                <a:latin typeface="Times New Roman" panose="02020603050405020304" charset="0"/>
                <a:cs typeface="Times New Roman" panose="02020603050405020304" charset="0"/>
              </a:rPr>
              <a:t>23. What do Taste of Chicago and Oktoberfest have in common?</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A. Both include cooking shows.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B. Both are </a:t>
            </a:r>
            <a:r>
              <a:rPr lang="en-US" altLang="zh-CN" sz="3200" dirty="0">
                <a:solidFill>
                  <a:srgbClr val="FF0000"/>
                </a:solidFill>
                <a:latin typeface="Times New Roman" panose="02020603050405020304" charset="0"/>
                <a:cs typeface="Times New Roman" panose="02020603050405020304" charset="0"/>
              </a:rPr>
              <a:t>family-friendly</a:t>
            </a:r>
            <a:r>
              <a:rPr lang="en-US" altLang="zh-CN" sz="3200" dirty="0">
                <a:latin typeface="Times New Roman" panose="02020603050405020304" charset="0"/>
                <a:cs typeface="Times New Roman" panose="02020603050405020304" charset="0"/>
              </a:rPr>
              <a:t> events.</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C. Both are held in the same month.	</a:t>
            </a:r>
            <a:endParaRPr lang="en-US" altLang="zh-CN" sz="3200" dirty="0">
              <a:latin typeface="Times New Roman" panose="02020603050405020304" charset="0"/>
              <a:cs typeface="Times New Roman" panose="02020603050405020304" charset="0"/>
            </a:endParaRPr>
          </a:p>
          <a:p>
            <a:pPr indent="0" fontAlgn="auto">
              <a:lnSpc>
                <a:spcPts val="3600"/>
              </a:lnSpc>
            </a:pPr>
            <a:r>
              <a:rPr lang="en-US" altLang="zh-CN" sz="3200" dirty="0">
                <a:latin typeface="Times New Roman" panose="02020603050405020304" charset="0"/>
                <a:cs typeface="Times New Roman" panose="02020603050405020304" charset="0"/>
              </a:rPr>
              <a:t>D. Both offer quality international cuisine.</a:t>
            </a:r>
            <a:endParaRPr lang="en-US" altLang="zh-CN" sz="3200" dirty="0">
              <a:latin typeface="Times New Roman" panose="02020603050405020304" charset="0"/>
              <a:cs typeface="Times New Roman" panose="02020603050405020304" charset="0"/>
            </a:endParaRPr>
          </a:p>
          <a:p>
            <a:pPr indent="0" fontAlgn="auto">
              <a:lnSpc>
                <a:spcPts val="3600"/>
              </a:lnSpc>
            </a:pPr>
            <a:endParaRPr lang="en-US" altLang="zh-CN" sz="3200" dirty="0">
              <a:latin typeface="Times New Roman" panose="02020603050405020304" charset="0"/>
              <a:cs typeface="Times New Roman" panose="02020603050405020304" charset="0"/>
            </a:endParaRP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6535" y="1092200"/>
            <a:ext cx="421005" cy="38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p:cNvSpPr/>
          <p:nvPr/>
        </p:nvSpPr>
        <p:spPr>
          <a:xfrm>
            <a:off x="2336800" y="133985"/>
            <a:ext cx="5480050" cy="445135"/>
          </a:xfrm>
          <a:prstGeom prst="roundRect">
            <a:avLst/>
          </a:prstGeom>
          <a:ln w="73025"/>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6" name="直接连接符 5"/>
          <p:cNvCxnSpPr/>
          <p:nvPr/>
        </p:nvCxnSpPr>
        <p:spPr>
          <a:xfrm flipV="1">
            <a:off x="2188210" y="4071620"/>
            <a:ext cx="3796665" cy="635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a:off x="6748780" y="5253990"/>
            <a:ext cx="5220970" cy="698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cxnSp>
        <p:nvCxnSpPr>
          <p:cNvPr id="9" name="直接连接符 8"/>
          <p:cNvCxnSpPr/>
          <p:nvPr/>
        </p:nvCxnSpPr>
        <p:spPr>
          <a:xfrm>
            <a:off x="6213475" y="5652135"/>
            <a:ext cx="908050" cy="13335"/>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5" name="圆角矩形 4"/>
          <p:cNvSpPr/>
          <p:nvPr/>
        </p:nvSpPr>
        <p:spPr>
          <a:xfrm>
            <a:off x="171450" y="4838700"/>
            <a:ext cx="5813425" cy="161544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这场热闹非凡的活动汇聚了众多知名音乐家带来的现场演奏，还有顶级厨师进行的烹饪演示，以及适合</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家庭</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参与的各类娱乐活动。</a:t>
            </a:r>
            <a:endPar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endParaRPr>
          </a:p>
        </p:txBody>
      </p:sp>
      <p:sp>
        <p:nvSpPr>
          <p:cNvPr id="4" name="矩形 3"/>
          <p:cNvSpPr/>
          <p:nvPr/>
        </p:nvSpPr>
        <p:spPr>
          <a:xfrm flipV="1">
            <a:off x="7890510" y="133985"/>
            <a:ext cx="2736215" cy="487045"/>
          </a:xfrm>
          <a:prstGeom prst="rect">
            <a:avLst/>
          </a:prstGeom>
          <a:solidFill>
            <a:schemeClr val="accent2">
              <a:alpha val="23000"/>
            </a:schemeClr>
          </a:solidFill>
          <a:ln w="19050"/>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0" name="直接连接符 9"/>
          <p:cNvCxnSpPr/>
          <p:nvPr/>
        </p:nvCxnSpPr>
        <p:spPr>
          <a:xfrm flipV="1">
            <a:off x="60960" y="4490085"/>
            <a:ext cx="5858510" cy="17780"/>
          </a:xfrm>
          <a:prstGeom prst="line">
            <a:avLst/>
          </a:prstGeom>
          <a:ln w="31750" cap="rnd">
            <a:solidFill>
              <a:srgbClr val="FF0000"/>
            </a:solidFill>
            <a:round/>
          </a:ln>
        </p:spPr>
        <p:style>
          <a:lnRef idx="0">
            <a:srgbClr val="FFFFFF"/>
          </a:lnRef>
          <a:fillRef idx="0">
            <a:srgbClr val="FFFFFF"/>
          </a:fillRef>
          <a:effectRef idx="0">
            <a:srgbClr val="FFFFFF"/>
          </a:effectRef>
          <a:fontRef idx="minor">
            <a:schemeClr val="tx1"/>
          </a:fontRef>
        </p:style>
      </p:cxnSp>
      <p:sp>
        <p:nvSpPr>
          <p:cNvPr id="11" name="圆角矩形 10"/>
          <p:cNvSpPr/>
          <p:nvPr/>
        </p:nvSpPr>
        <p:spPr>
          <a:xfrm>
            <a:off x="6209030" y="3596640"/>
            <a:ext cx="5813425" cy="1239520"/>
          </a:xfrm>
          <a:prstGeom prst="roundRect">
            <a:avLst/>
          </a:prstGeom>
          <a:gradFill>
            <a:gsLst>
              <a:gs pos="100000">
                <a:srgbClr val="8CE3FF"/>
              </a:gs>
              <a:gs pos="0">
                <a:srgbClr val="E3FDB4"/>
              </a:gs>
            </a:gsLst>
            <a:lin ang="4200000" scaled="1"/>
          </a:gra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游客们可以乘坐游乐设施、参与游戏，这为整个</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家庭</a:t>
            </a:r>
            <a:r>
              <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rPr>
              <a:t>带来了一次欢乐的庆祝活动。</a:t>
            </a:r>
            <a:endParaRPr lang="zh-CN" altLang="en-US" sz="2400" b="1" dirty="0">
              <a:solidFill>
                <a:schemeClr val="accent5">
                  <a:lumMod val="50000"/>
                </a:schemeClr>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 name="圆角矩形 11"/>
          <p:cNvSpPr/>
          <p:nvPr/>
        </p:nvSpPr>
        <p:spPr>
          <a:xfrm>
            <a:off x="6649085" y="2316480"/>
            <a:ext cx="5542915"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D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两者都提供高品质的国际美食。</a:t>
            </a:r>
            <a:endPar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
        <p:nvSpPr>
          <p:cNvPr id="14" name="圆角矩形 13"/>
          <p:cNvSpPr/>
          <p:nvPr/>
        </p:nvSpPr>
        <p:spPr>
          <a:xfrm>
            <a:off x="5984875" y="1006475"/>
            <a:ext cx="4869815" cy="573405"/>
          </a:xfrm>
          <a:prstGeom prst="roundRect">
            <a:avLst/>
          </a:prstGeom>
          <a:solidFill>
            <a:schemeClr val="accent6">
              <a:lumMod val="20000"/>
              <a:lumOff val="80000"/>
            </a:schemeClr>
          </a:solidFill>
          <a:ln>
            <a:solidFill>
              <a:schemeClr val="accent4">
                <a:lumMod val="50000"/>
              </a:schemeClr>
            </a:solid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noAutofit/>
          </a:bodyPr>
          <a:p>
            <a:pPr lvl="0" defTabSz="1087755"/>
            <a:r>
              <a:rPr lang="en-US" altLang="zh-CN"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B  </a:t>
            </a:r>
            <a:r>
              <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rPr>
              <a:t>两者都是适合家庭参加的活动。</a:t>
            </a:r>
            <a:endParaRPr lang="zh-CN" altLang="en-US" sz="2400" b="1">
              <a:solidFill>
                <a:srgbClr val="FF0000"/>
              </a:solidFill>
              <a:highlight>
                <a:srgbClr val="FFFF00"/>
              </a:highlight>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up)">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1000" fill="hold"/>
                                        <p:tgtEl>
                                          <p:spTgt spid="14"/>
                                        </p:tgtEl>
                                        <p:attrNameLst>
                                          <p:attrName>ppt_x</p:attrName>
                                        </p:attrNameLst>
                                      </p:cBhvr>
                                      <p:tavLst>
                                        <p:tav tm="0">
                                          <p:val>
                                            <p:strVal val="#ppt_x-.2"/>
                                          </p:val>
                                        </p:tav>
                                        <p:tav tm="100000">
                                          <p:val>
                                            <p:strVal val="#ppt_x"/>
                                          </p:val>
                                        </p:tav>
                                      </p:tavLst>
                                    </p:anim>
                                    <p:anim calcmode="lin" valueType="num">
                                      <p:cBhvr>
                                        <p:cTn id="5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ppt_x</p:attrName>
                                        </p:attrNameLst>
                                      </p:cBhvr>
                                      <p:tavLst>
                                        <p:tav tm="0">
                                          <p:val>
                                            <p:strVal val="#ppt_x-.2"/>
                                          </p:val>
                                        </p:tav>
                                        <p:tav tm="100000">
                                          <p:val>
                                            <p:strVal val="#ppt_x"/>
                                          </p:val>
                                        </p:tav>
                                      </p:tavLst>
                                    </p:anim>
                                    <p:anim calcmode="lin" valueType="num">
                                      <p:cBhvr>
                                        <p:cTn id="57"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5" grpId="0" bldLvl="0" animBg="1"/>
      <p:bldP spid="5" grpId="1" animBg="1"/>
      <p:bldP spid="4" grpId="0" bldLvl="0" animBg="1"/>
      <p:bldP spid="11" grpId="0" bldLvl="0" animBg="1"/>
      <p:bldP spid="11" grpId="1" animBg="1"/>
      <p:bldP spid="14" grpId="0" animBg="1"/>
      <p:bldP spid="14" grpId="1" animBg="1"/>
      <p:bldP spid="12" grpId="0" animBg="1"/>
      <p:bldP spid="1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254000"/>
            <a:ext cx="12065000" cy="762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阅读理解 Passage A - 长难句分析</a:t>
            </a:r>
            <a:endParaRPr lang="en-US" sz="3200"/>
          </a:p>
        </p:txBody>
      </p:sp>
      <p:sp>
        <p:nvSpPr>
          <p:cNvPr id="3" name="AutoShape 3"/>
          <p:cNvSpPr/>
          <p:nvPr/>
        </p:nvSpPr>
        <p:spPr>
          <a:xfrm>
            <a:off x="762000" y="1031875"/>
            <a:ext cx="10668000" cy="1508125"/>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25500" y="1429385"/>
            <a:ext cx="508000" cy="508000"/>
          </a:xfrm>
          <a:prstGeom prst="rect">
            <a:avLst/>
          </a:prstGeom>
        </p:spPr>
      </p:pic>
      <p:sp>
        <p:nvSpPr>
          <p:cNvPr id="5" name="AutoShape 5"/>
          <p:cNvSpPr/>
          <p:nvPr/>
        </p:nvSpPr>
        <p:spPr>
          <a:xfrm>
            <a:off x="1546860" y="108966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原句 (Original Sentence)</a:t>
            </a:r>
            <a:endPar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1546860" y="1595755"/>
            <a:ext cx="9732645" cy="80772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Taste of Chicago is the world's largest food festival, drawing millions of visitors yearly to Grant Park.</a:t>
            </a:r>
            <a:endParaRPr lang="en-US" sz="2400" b="1">
              <a:solidFill>
                <a:srgbClr val="00529B"/>
              </a:solidFill>
              <a:latin typeface="Noto Sans SC" panose="020B0200000000000000" charset="-122"/>
              <a:ea typeface="Noto Sans SC" panose="020B0200000000000000" charset="-122"/>
              <a:cs typeface="Noto Sans SC" panose="020B0200000000000000" charset="-122"/>
            </a:endParaRPr>
          </a:p>
        </p:txBody>
      </p:sp>
      <p:sp>
        <p:nvSpPr>
          <p:cNvPr id="7" name="AutoShape 7"/>
          <p:cNvSpPr/>
          <p:nvPr/>
        </p:nvSpPr>
        <p:spPr>
          <a:xfrm>
            <a:off x="825500" y="2809875"/>
            <a:ext cx="10668000" cy="1989455"/>
          </a:xfrm>
          <a:prstGeom prst="roundRect">
            <a:avLst>
              <a:gd name="adj" fmla="val 8333"/>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500" y="3021330"/>
            <a:ext cx="508000" cy="508000"/>
          </a:xfrm>
          <a:prstGeom prst="rect">
            <a:avLst/>
          </a:prstGeom>
        </p:spPr>
      </p:pic>
      <p:sp>
        <p:nvSpPr>
          <p:cNvPr id="9" name="AutoShape 9"/>
          <p:cNvSpPr/>
          <p:nvPr/>
        </p:nvSpPr>
        <p:spPr>
          <a:xfrm>
            <a:off x="1437640" y="29210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结构分析 (Structure Analysis)</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0" name="AutoShape 10"/>
          <p:cNvSpPr/>
          <p:nvPr/>
        </p:nvSpPr>
        <p:spPr>
          <a:xfrm>
            <a:off x="1437640" y="3302000"/>
            <a:ext cx="9525000" cy="1405890"/>
          </a:xfrm>
          <a:prstGeom prst="rect">
            <a:avLst/>
          </a:prstGeom>
          <a:noFill/>
          <a:ln w="12700" cap="flat" cmpd="sng">
            <a:noFill/>
            <a:prstDash val="solid"/>
            <a:round/>
          </a:ln>
        </p:spPr>
        <p:txBody>
          <a:bodyPr vert="horz" wrap="square" lIns="0" tIns="0" rIns="0" bIns="0" rtlCol="0" anchor="ctr" anchorCtr="0"/>
          <a:lstStyle/>
          <a:p>
            <a:pPr marL="254000" indent="-254000" algn="l">
              <a:lnSpc>
                <a:spcPct val="125000"/>
              </a:lnSpc>
              <a:buClr>
                <a:srgbClr val="808080"/>
              </a:buClr>
              <a:buChar char="•"/>
              <a:defRPr/>
            </a:pPr>
            <a:r>
              <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主句：Taste of Chicago is the world's largest food festival</a:t>
            </a:r>
            <a:endParaRPr lang="en-US" sz="2400" b="1">
              <a:solidFill>
                <a:srgbClr val="00529B"/>
              </a:solidFill>
              <a:latin typeface="Noto Sans SC" panose="020B0200000000000000" charset="-122"/>
              <a:ea typeface="Noto Sans SC" panose="020B0200000000000000" charset="-122"/>
              <a:cs typeface="Noto Sans SC" panose="020B0200000000000000" charset="-122"/>
            </a:endParaRPr>
          </a:p>
          <a:p>
            <a:pPr marL="254000" indent="-254000" algn="l">
              <a:lnSpc>
                <a:spcPct val="125000"/>
              </a:lnSpc>
              <a:buClr>
                <a:srgbClr val="808080"/>
              </a:buClr>
              <a:buChar char="•"/>
            </a:pPr>
            <a:r>
              <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伴随状语：drawing millions of visitors yearly to Grant Park（现在分词短语作状语，表示伴随状态）</a:t>
            </a:r>
            <a:endParaRPr lang="en-US" sz="24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1" name="AutoShape 11"/>
          <p:cNvSpPr/>
          <p:nvPr/>
        </p:nvSpPr>
        <p:spPr>
          <a:xfrm>
            <a:off x="762000" y="5080000"/>
            <a:ext cx="10668000" cy="1270000"/>
          </a:xfrm>
          <a:prstGeom prst="roundRect">
            <a:avLst>
              <a:gd name="adj" fmla="val 10000"/>
            </a:avLst>
          </a:prstGeom>
          <a:solidFill>
            <a:srgbClr val="00529B">
              <a:alpha val="8000"/>
            </a:srgbClr>
          </a:solidFill>
          <a:ln cap="flat" cmpd="sng">
            <a:solidFill>
              <a:srgbClr val="004582">
                <a:alpha val="8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640" y="5338445"/>
            <a:ext cx="508000" cy="508000"/>
          </a:xfrm>
          <a:prstGeom prst="rect">
            <a:avLst/>
          </a:prstGeom>
        </p:spPr>
      </p:pic>
      <p:sp>
        <p:nvSpPr>
          <p:cNvPr id="13" name="AutoShape 13"/>
          <p:cNvSpPr/>
          <p:nvPr/>
        </p:nvSpPr>
        <p:spPr>
          <a:xfrm>
            <a:off x="1651000" y="508762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chemeClr val="bg1">
                    <a:lumMod val="65000"/>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参考翻译 (Reference Translation)</a:t>
            </a:r>
            <a:endParaRPr lang="en-US" sz="2000" b="1">
              <a:solidFill>
                <a:schemeClr val="bg1">
                  <a:lumMod val="65000"/>
                </a:schemeClr>
              </a:solidFill>
              <a:latin typeface="Noto Sans SC" panose="020B0200000000000000" charset="-122"/>
              <a:ea typeface="Noto Sans SC" panose="020B0200000000000000" charset="-122"/>
              <a:cs typeface="Noto Sans SC" panose="020B0200000000000000" charset="-122"/>
            </a:endParaRPr>
          </a:p>
        </p:txBody>
      </p:sp>
      <p:sp>
        <p:nvSpPr>
          <p:cNvPr id="14" name="AutoShape 14"/>
          <p:cNvSpPr/>
          <p:nvPr/>
        </p:nvSpPr>
        <p:spPr>
          <a:xfrm>
            <a:off x="1651000" y="5588000"/>
            <a:ext cx="9525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529B"/>
                </a:solidFill>
                <a:latin typeface="Noto Sans SC" panose="020B0200000000000000" charset="-122"/>
                <a:ea typeface="Noto Sans SC" panose="020B0200000000000000" charset="-122"/>
                <a:cs typeface="Noto Sans SC" panose="020B0200000000000000" charset="-122"/>
                <a:sym typeface="Noto Sans SC" panose="020B0200000000000000" charset="-122"/>
              </a:rPr>
              <a:t>芝加哥美食节是世界上最大的美食节，每年吸引数百万游客前往格兰特公园。</a:t>
            </a:r>
            <a:endParaRPr lang="en-US" sz="2200" b="1">
              <a:solidFill>
                <a:srgbClr val="00529B"/>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tags/tag1.xml><?xml version="1.0" encoding="utf-8"?>
<p:tagLst xmlns:p="http://schemas.openxmlformats.org/presentationml/2006/main">
  <p:tag name="KSO_WM_FULL_TEXT_BEAUTIFY_COPY_ID" val="27"/>
</p:tagLst>
</file>

<file path=ppt/tags/tag1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100.xml><?xml version="1.0" encoding="utf-8"?>
<p:tagLst xmlns:p="http://schemas.openxmlformats.org/presentationml/2006/main">
  <p:tag name="KSO_WM_UNIT_TABLE_BEAUTIFY" val="smartTable{a379c3f6-ffca-4d23-8993-052608e41bea}"/>
  <p:tag name="TABLE_ENDDRAG_ORIGIN_RECT" val="928*222"/>
  <p:tag name="TABLE_ENDDRAG_RECT" val="22*275*928*222"/>
</p:tagLst>
</file>

<file path=ppt/tags/tag101.xml><?xml version="1.0" encoding="utf-8"?>
<p:tagLst xmlns:p="http://schemas.openxmlformats.org/presentationml/2006/main">
  <p:tag name="KSO_WM_DIAGRAM_VIRTUALLY_FRAME" val="{&quot;height&quot;:271.39574803149605,&quot;left&quot;:57.3767716535433,&quot;top&quot;:165.65425196850396,&quot;width&quot;:886.3732283464567}"/>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105.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106.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107.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108.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109.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1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110.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1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1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1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15.xml><?xml version="1.0" encoding="utf-8"?>
<p:tagLst xmlns:p="http://schemas.openxmlformats.org/presentationml/2006/main">
  <p:tag name="KSO_WM_DIAGRAM_VIRTUALLY_FRAME" val="{&quot;height&quot;:360.2,&quot;left&quot;:60,&quot;top&quot;:94.05,&quot;width&quot;:840}"/>
</p:tagLst>
</file>

<file path=ppt/tags/tag16.xml><?xml version="1.0" encoding="utf-8"?>
<p:tagLst xmlns:p="http://schemas.openxmlformats.org/presentationml/2006/main">
  <p:tag name="KSO_WM_DIAGRAM_VIRTUALLY_FRAME" val="{&quot;height&quot;:360.2,&quot;left&quot;:60,&quot;top&quot;:94.05,&quot;width&quot;:840}"/>
</p:tagLst>
</file>

<file path=ppt/tags/tag17.xml><?xml version="1.0" encoding="utf-8"?>
<p:tagLst xmlns:p="http://schemas.openxmlformats.org/presentationml/2006/main">
  <p:tag name="KSO_WM_DIAGRAM_VIRTUALLY_FRAME" val="{&quot;height&quot;:360.2,&quot;left&quot;:60,&quot;top&quot;:94.05,&quot;width&quot;:840}"/>
</p:tagLst>
</file>

<file path=ppt/tags/tag18.xml><?xml version="1.0" encoding="utf-8"?>
<p:tagLst xmlns:p="http://schemas.openxmlformats.org/presentationml/2006/main">
  <p:tag name="KSO_WM_DIAGRAM_VIRTUALLY_FRAME" val="{&quot;height&quot;:360.2,&quot;left&quot;:60,&quot;top&quot;:94.05,&quot;width&quot;:840}"/>
</p:tagLst>
</file>

<file path=ppt/tags/tag19.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 name="KSO_WM_SPECIAL_SOURCE" val="bdnull"/>
</p:tagLst>
</file>

<file path=ppt/tags/tag2.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Lst>
</file>

<file path=ppt/tags/tag2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4.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 name="KSO_WM_SPECIAL_SOURCE" val="bdnull"/>
</p:tagLst>
</file>

<file path=ppt/tags/tag25.xml><?xml version="1.0" encoding="utf-8"?>
<p:tagLst xmlns:p="http://schemas.openxmlformats.org/presentationml/2006/main">
  <p:tag name="KSO_WM_BEAUTIFY_FLAG" val="#wm#"/>
  <p:tag name="KSO_WM_TEMPLATE_CATEGORY" val="diagram"/>
  <p:tag name="KSO_WM_TEMPLATE_INDEX" val="20212890"/>
</p:tagLst>
</file>

<file path=ppt/tags/tag2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2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3.xml><?xml version="1.0" encoding="utf-8"?>
<p:tagLst xmlns:p="http://schemas.openxmlformats.org/presentationml/2006/main">
  <p:tag name="KSO_WM_BEAUTIFY_FLAG" val=""/>
  <p:tag name="KSO_WM_DIAGRAM_VIRTUALLY_FRAME" val="{&quot;height&quot;:506.65,&quot;left&quot;:37.8,&quot;top&quot;:0,&quot;width&quot;:887.65}"/>
</p:tagLst>
</file>

<file path=ppt/tags/tag30.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TABLE_BEAUTIFY" val="smartTable{a5dbf9ff-27f5-4acd-9a82-9a6361310c57}"/>
  <p:tag name="TABLE_ENDDRAG_ORIGIN_RECT" val="838*215"/>
  <p:tag name="TABLE_ENDDRAG_RECT" val="19*238*838*215"/>
</p:tagLst>
</file>

<file path=ppt/tags/tag37.xml><?xml version="1.0" encoding="utf-8"?>
<p:tagLst xmlns:p="http://schemas.openxmlformats.org/presentationml/2006/main">
  <p:tag name="KSO_WM_BEAUTIFY_FLAG" val=""/>
  <p:tag name="KSO_WM_DIAGRAM_VIRTUALLY_FRAME" val="{&quot;height&quot;:332.6,&quot;left&quot;:71.7,&quot;top&quot;:215.7,&quot;width&quot;:869.6}"/>
</p:tagLst>
</file>

<file path=ppt/tags/tag38.xml><?xml version="1.0" encoding="utf-8"?>
<p:tagLst xmlns:p="http://schemas.openxmlformats.org/presentationml/2006/main">
  <p:tag name="KSO_WM_DIAGRAM_VIRTUALLY_FRAME" val="{&quot;height&quot;:332.6,&quot;left&quot;:71.7,&quot;top&quot;:215.7,&quot;width&quot;:869.6}"/>
</p:tagLst>
</file>

<file path=ppt/tags/tag39.xml><?xml version="1.0" encoding="utf-8"?>
<p:tagLst xmlns:p="http://schemas.openxmlformats.org/presentationml/2006/main">
  <p:tag name="KSO_WM_BEAUTIFY_FLAG" val=""/>
  <p:tag name="KSO_WM_DIAGRAM_VIRTUALLY_FRAME" val="{&quot;height&quot;:332.6,&quot;left&quot;:71.7,&quot;top&quot;:215.7,&quot;width&quot;:869.6}"/>
</p:tagLst>
</file>

<file path=ppt/tags/tag4.xml><?xml version="1.0" encoding="utf-8"?>
<p:tagLst xmlns:p="http://schemas.openxmlformats.org/presentationml/2006/main">
  <p:tag name="KSO_WM_BEAUTIFY_FLAG" val=""/>
  <p:tag name="KSO_WM_DIAGRAM_VIRTUALLY_FRAME" val="{&quot;height&quot;:506.65,&quot;left&quot;:37.8,&quot;top&quot;:0,&quot;width&quot;:887.65}"/>
</p:tagLst>
</file>

<file path=ppt/tags/tag40.xml><?xml version="1.0" encoding="utf-8"?>
<p:tagLst xmlns:p="http://schemas.openxmlformats.org/presentationml/2006/main">
  <p:tag name="KSO_WM_BEAUTIFY_FLAG" val=""/>
  <p:tag name="KSO_WM_DIAGRAM_VIRTUALLY_FRAME" val="{&quot;height&quot;:332.6,&quot;left&quot;:71.7,&quot;top&quot;:215.7,&quot;width&quot;:869.6}"/>
</p:tagLst>
</file>

<file path=ppt/tags/tag41.xml><?xml version="1.0" encoding="utf-8"?>
<p:tagLst xmlns:p="http://schemas.openxmlformats.org/presentationml/2006/main">
  <p:tag name="KSO_WM_BEAUTIFY_FLAG" val=""/>
  <p:tag name="KSO_WM_DIAGRAM_VIRTUALLY_FRAME" val="{&quot;height&quot;:332.6,&quot;left&quot;:71.7,&quot;top&quot;:215.7,&quot;width&quot;:869.6}"/>
</p:tagLst>
</file>

<file path=ppt/tags/tag42.xml><?xml version="1.0" encoding="utf-8"?>
<p:tagLst xmlns:p="http://schemas.openxmlformats.org/presentationml/2006/main">
  <p:tag name="KSO_WM_BEAUTIFY_FLAG" val=""/>
  <p:tag name="KSO_WM_DIAGRAM_VIRTUALLY_FRAME" val="{&quot;height&quot;:332.6,&quot;left&quot;:71.7,&quot;top&quot;:215.7,&quot;width&quot;:869.6}"/>
</p:tagLst>
</file>

<file path=ppt/tags/tag43.xml><?xml version="1.0" encoding="utf-8"?>
<p:tagLst xmlns:p="http://schemas.openxmlformats.org/presentationml/2006/main">
  <p:tag name="KSO_WM_BEAUTIFY_FLAG" val=""/>
  <p:tag name="KSO_WM_DIAGRAM_VIRTUALLY_FRAME" val="{&quot;height&quot;:332.6,&quot;left&quot;:71.7,&quot;top&quot;:215.7,&quot;width&quot;:869.6}"/>
</p:tagLst>
</file>

<file path=ppt/tags/tag44.xml><?xml version="1.0" encoding="utf-8"?>
<p:tagLst xmlns:p="http://schemas.openxmlformats.org/presentationml/2006/main">
  <p:tag name="KSO_WM_UNIT_TABLE_BEAUTIFY" val="smartTable{77a94e63-3181-4d2d-a90d-676459878a2e}"/>
  <p:tag name="TABLE_ENDDRAG_ORIGIN_RECT" val="898*229"/>
  <p:tag name="TABLE_ENDDRAG_RECT" val="19*289*898*229"/>
</p:tagLst>
</file>

<file path=ppt/tags/tag45.xml><?xml version="1.0" encoding="utf-8"?>
<p:tagLst xmlns:p="http://schemas.openxmlformats.org/presentationml/2006/main">
  <p:tag name="KSO_WM_DIAGRAM_VIRTUALLY_FRAME" val="{&quot;height&quot;:375.85,&quot;left&quot;:109.25,&quot;top&quot;:184.4,&quot;width&quot;:855.75}"/>
</p:tagLst>
</file>

<file path=ppt/tags/tag46.xml><?xml version="1.0" encoding="utf-8"?>
<p:tagLst xmlns:p="http://schemas.openxmlformats.org/presentationml/2006/main">
  <p:tag name="KSO_WM_BEAUTIFY_FLAG" val=""/>
  <p:tag name="KSO_WM_DIAGRAM_VIRTUALLY_FRAME" val="{&quot;height&quot;:375.85,&quot;left&quot;:109.25,&quot;top&quot;:184.4,&quot;width&quot;:855.75}"/>
</p:tagLst>
</file>

<file path=ppt/tags/tag47.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48.xml><?xml version="1.0" encoding="utf-8"?>
<p:tagLst xmlns:p="http://schemas.openxmlformats.org/presentationml/2006/main">
  <p:tag name="KSO_WM_BEAUTIFY_FLAG" val=""/>
  <p:tag name="KSO_WM_DIAGRAM_VIRTUALLY_FRAME" val="{&quot;height&quot;:375.85,&quot;left&quot;:109.25,&quot;top&quot;:184.4,&quot;width&quot;:855.75}"/>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0.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51.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52.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53.xml><?xml version="1.0" encoding="utf-8"?>
<p:tagLst xmlns:p="http://schemas.openxmlformats.org/presentationml/2006/main">
  <p:tag name="KSO_WM_DIAGRAM_VIRTUALLY_FRAME" val="{&quot;height&quot;:318.44574803149607,&quot;left&quot;:66.4767716535433,&quot;top&quot;:229.85425196850392,&quot;width&quot;:840.4232283464568}"/>
</p:tagLst>
</file>

<file path=ppt/tags/tag54.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55.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 name="KSO_WM_DIAGRAM_VIRTUALLY_FRAME" val="{&quot;height&quot;:375.85,&quot;left&quot;:109.25,&quot;top&quot;:184.4,&quot;width&quot;:855.75}"/>
</p:tagLst>
</file>

<file path=ppt/tags/tag59.xml><?xml version="1.0" encoding="utf-8"?>
<p:tagLst xmlns:p="http://schemas.openxmlformats.org/presentationml/2006/main">
  <p:tag name="KSO_WM_UNIT_TABLE_BEAUTIFY" val="smartTable{5f39c7e4-849d-40d2-8631-98d1d3528872}"/>
  <p:tag name="TABLE_ENDDRAG_ORIGIN_RECT" val="776*279"/>
  <p:tag name="TABLE_ENDDRAG_RECT" val="71*254*776*279"/>
</p:tagLst>
</file>

<file path=ppt/tags/tag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65.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66.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67.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UNIT_TABLE_BEAUTIFY" val="smartTable{b532fd27-8f5e-4104-8cbb-5d2aef0520d4}"/>
  <p:tag name="TABLE_ENDDRAG_ORIGIN_RECT" val="943*267"/>
  <p:tag name="TABLE_ENDDRAG_RECT" val="13*234*943*267"/>
</p:tagLst>
</file>

<file path=ppt/tags/tag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70.xml><?xml version="1.0" encoding="utf-8"?>
<p:tagLst xmlns:p="http://schemas.openxmlformats.org/presentationml/2006/main">
  <p:tag name="KSO_WM_DIAGRAM_VIRTUALLY_FRAME" val="{&quot;height&quot;:376.85795275590556,&quot;left&quot;:67.4,&quot;top&quot;:171.44204724409445,&quot;width&quot;:889.65}"/>
</p:tagLst>
</file>

<file path=ppt/tags/tag71.xml><?xml version="1.0" encoding="utf-8"?>
<p:tagLst xmlns:p="http://schemas.openxmlformats.org/presentationml/2006/main">
  <p:tag name="KSO_WM_BEAUTIFY_FLAG" val=""/>
  <p:tag name="KSO_WM_DIAGRAM_VIRTUALLY_FRAME" val="{&quot;height&quot;:394.6,&quot;left&quot;:104.25,&quot;top&quot;:162.95,&quot;width&quot;:851.75}"/>
</p:tagLst>
</file>

<file path=ppt/tags/tag72.xml><?xml version="1.0" encoding="utf-8"?>
<p:tagLst xmlns:p="http://schemas.openxmlformats.org/presentationml/2006/main">
  <p:tag name="KSO_WM_DIAGRAM_VIRTUALLY_FRAME" val="{&quot;height&quot;:394.6,&quot;left&quot;:104.25,&quot;top&quot;:162.95,&quot;width&quot;:851.75}"/>
</p:tagLst>
</file>

<file path=ppt/tags/tag73.xml><?xml version="1.0" encoding="utf-8"?>
<p:tagLst xmlns:p="http://schemas.openxmlformats.org/presentationml/2006/main">
  <p:tag name="KSO_WM_BEAUTIFY_FLAG" val=""/>
  <p:tag name="KSO_WM_DIAGRAM_VIRTUALLY_FRAME" val="{&quot;height&quot;:394.6,&quot;left&quot;:104.25,&quot;top&quot;:162.95,&quot;width&quot;:851.75}"/>
</p:tagLst>
</file>

<file path=ppt/tags/tag74.xml><?xml version="1.0" encoding="utf-8"?>
<p:tagLst xmlns:p="http://schemas.openxmlformats.org/presentationml/2006/main">
  <p:tag name="KSO_WM_DIAGRAM_VIRTUALLY_FRAME" val="{&quot;height&quot;:376.85795275590556,&quot;left&quot;:67.4,&quot;top&quot;:171.44204724409445,&quot;width&quot;:889.65}"/>
</p:tagLst>
</file>

<file path=ppt/tags/tag75.xml><?xml version="1.0" encoding="utf-8"?>
<p:tagLst xmlns:p="http://schemas.openxmlformats.org/presentationml/2006/main">
  <p:tag name="KSO_WM_DIAGRAM_VIRTUALLY_FRAME" val="{&quot;height&quot;:376.85795275590556,&quot;left&quot;:67.4,&quot;top&quot;:171.44204724409445,&quot;width&quot;:889.65}"/>
</p:tagLst>
</file>

<file path=ppt/tags/tag76.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77.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78.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79.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8.xml><?xml version="1.0" encoding="utf-8"?>
<p:tagLst xmlns:p="http://schemas.openxmlformats.org/presentationml/2006/main">
  <p:tag name="KSO_WM_BEAUTIFY_FLAG" val="#wm#"/>
  <p:tag name="KSO_WM_TEMPLATE_CATEGORY" val="diagram"/>
  <p:tag name="KSO_WM_TEMPLATE_INDEX" val="20212890"/>
  <p:tag name="KSO_WM_SLIDE_ID" val="diagram2021289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3"/>
  <p:tag name="KSO_WM_TEMPLATE_ASSEMBLE_XID" val="5fd0c5281fa9d42129dd6fd1"/>
  <p:tag name="KSO_WM_TEMPLATE_ASSEMBLE_GROUPID" val="5fd0c5281fa9d42129dd6fd1"/>
  <p:tag name="KSO_WM_FULL_TEXT_BEAUTIFY_COPY_ID" val="150995358"/>
</p:tagLst>
</file>

<file path=ppt/tags/tag80.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81.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82.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83.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84.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85.xml><?xml version="1.0" encoding="utf-8"?>
<p:tagLst xmlns:p="http://schemas.openxmlformats.org/presentationml/2006/main">
  <p:tag name="KSO_WM_BEAUTIFY_FLAG" val=""/>
  <p:tag name="KSO_WM_DIAGRAM_VIRTUALLY_FRAME" val="{&quot;height&quot;:394.6,&quot;left&quot;:104.25,&quot;top&quot;:162.95,&quot;width&quot;:851.75}"/>
</p:tagLst>
</file>

<file path=ppt/tags/tag86.xml><?xml version="1.0" encoding="utf-8"?>
<p:tagLst xmlns:p="http://schemas.openxmlformats.org/presentationml/2006/main">
  <p:tag name="KSO_WM_BEAUTIFY_FLAG" val=""/>
  <p:tag name="KSO_WM_DIAGRAM_VIRTUALLY_FRAME" val="{&quot;height&quot;:394.6,&quot;left&quot;:104.25,&quot;top&quot;:162.95,&quot;width&quot;:851.75}"/>
</p:tagLst>
</file>

<file path=ppt/tags/tag87.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88.xml><?xml version="1.0" encoding="utf-8"?>
<p:tagLst xmlns:p="http://schemas.openxmlformats.org/presentationml/2006/main">
  <p:tag name="KSO_WM_UNIT_TABLE_BEAUTIFY" val="smartTable{ab2e7586-0a76-46b2-bb36-e8b3a2ced331}"/>
  <p:tag name="TABLE_ENDDRAG_ORIGIN_RECT" val="776*279"/>
  <p:tag name="TABLE_ENDDRAG_RECT" val="71*254*776*279"/>
</p:tagLst>
</file>

<file path=ppt/tags/tag89.xml><?xml version="1.0" encoding="utf-8"?>
<p:tagLst xmlns:p="http://schemas.openxmlformats.org/presentationml/2006/main">
  <p:tag name="KSO_WM_DIAGRAM_VIRTUALLY_FRAME" val="{&quot;height&quot;:256.95,&quot;left&quot;:104.25,&quot;top&quot;:291.35,&quot;width&quot;:847.2}"/>
</p:tagLst>
</file>

<file path=ppt/tags/tag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90.xml><?xml version="1.0" encoding="utf-8"?>
<p:tagLst xmlns:p="http://schemas.openxmlformats.org/presentationml/2006/main">
  <p:tag name="KSO_WM_BEAUTIFY_FLAG" val=""/>
  <p:tag name="KSO_WM_DIAGRAM_VIRTUALLY_FRAME" val="{&quot;height&quot;:256.95,&quot;left&quot;:104.25,&quot;top&quot;:291.35,&quot;width&quot;:847.2}"/>
</p:tagLst>
</file>

<file path=ppt/tags/tag91.xml><?xml version="1.0" encoding="utf-8"?>
<p:tagLst xmlns:p="http://schemas.openxmlformats.org/presentationml/2006/main">
  <p:tag name="KSO_WM_BEAUTIFY_FLAG" val=""/>
  <p:tag name="KSO_WM_DIAGRAM_VIRTUALLY_FRAME" val="{&quot;height&quot;:256.95,&quot;left&quot;:104.25,&quot;top&quot;:291.35,&quot;width&quot;:847.2}"/>
</p:tagLst>
</file>

<file path=ppt/tags/tag92.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93.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94.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95.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96.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97.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98.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ags/tag99.xml><?xml version="1.0" encoding="utf-8"?>
<p:tagLst xmlns:p="http://schemas.openxmlformats.org/presentationml/2006/main">
  <p:tag name="KSO_WM_BEAUTIFY_FLAG" val=""/>
  <p:tag name="KSO_WM_DIAGRAM_VIRTUALLY_FRAME" val="{&quot;height&quot;:318.44574803149607,&quot;left&quot;:66.4767716535433,&quot;top&quot;:229.85425196850392,&quot;width&quot;:840.42322834645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36076</Words>
  <Application>WPS 演示</Application>
  <PresentationFormat>宽屏</PresentationFormat>
  <Paragraphs>999</Paragraphs>
  <Slides>57</Slides>
  <Notes>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57</vt:i4>
      </vt:variant>
    </vt:vector>
  </HeadingPairs>
  <TitlesOfParts>
    <vt:vector size="73" baseType="lpstr">
      <vt:lpstr>Arial</vt:lpstr>
      <vt:lpstr>宋体</vt:lpstr>
      <vt:lpstr>Wingdings</vt:lpstr>
      <vt:lpstr>Times New Roman</vt:lpstr>
      <vt:lpstr>Noto Sans SC</vt:lpstr>
      <vt:lpstr>隶书</vt:lpstr>
      <vt:lpstr>Times New Roman</vt:lpstr>
      <vt:lpstr>等线</vt:lpstr>
      <vt:lpstr>微软雅黑</vt:lpstr>
      <vt:lpstr>Arial Unicode MS</vt:lpstr>
      <vt:lpstr>等线 Light</vt:lpstr>
      <vt:lpstr>Times New Roman Regular</vt:lpstr>
      <vt:lpstr>华文新魏</vt:lpstr>
      <vt:lpstr>HelveticaNeue</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331648920@qq.com</dc:creator>
  <cp:lastModifiedBy>Administrator</cp:lastModifiedBy>
  <cp:revision>1160</cp:revision>
  <dcterms:created xsi:type="dcterms:W3CDTF">2023-09-29T05:18:00Z</dcterms:created>
  <dcterms:modified xsi:type="dcterms:W3CDTF">2026-03-18T02:58:06Z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1B8F16570A854180B053E165AC04AC9B_13</vt:lpwstr>
  </property>
  <property fmtid="{D5CDD505-2E9C-101B-9397-08002B2CF9AE}" pid="3" name="KSOProductBuildVer">
    <vt:lpwstr>2052-11.8.2.7978</vt:lpwstr>
  </property>
</Properties>
</file>