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
  </p:notesMasterIdLst>
  <p:sldIdLst>
    <p:sldId id="559" r:id="rId3"/>
    <p:sldId id="256" r:id="rId4"/>
    <p:sldId id="475" r:id="rId5"/>
    <p:sldId id="536" r:id="rId6"/>
    <p:sldId id="515" r:id="rId8"/>
    <p:sldId id="273" r:id="rId9"/>
    <p:sldId id="537" r:id="rId10"/>
    <p:sldId id="538" r:id="rId11"/>
    <p:sldId id="539" r:id="rId12"/>
    <p:sldId id="540" r:id="rId13"/>
    <p:sldId id="541" r:id="rId14"/>
    <p:sldId id="543" r:id="rId15"/>
    <p:sldId id="544" r:id="rId16"/>
    <p:sldId id="542" r:id="rId17"/>
    <p:sldId id="545" r:id="rId18"/>
    <p:sldId id="546" r:id="rId19"/>
    <p:sldId id="547" r:id="rId20"/>
    <p:sldId id="548" r:id="rId21"/>
    <p:sldId id="549" r:id="rId22"/>
    <p:sldId id="550" r:id="rId23"/>
    <p:sldId id="552" r:id="rId24"/>
    <p:sldId id="553" r:id="rId25"/>
    <p:sldId id="554" r:id="rId26"/>
    <p:sldId id="555" r:id="rId27"/>
    <p:sldId id="556" r:id="rId28"/>
    <p:sldId id="270" r:id="rId29"/>
  </p:sldIdLst>
  <p:sldSz cx="18288000" cy="10287000"/>
  <p:notesSz cx="6858000" cy="9144000"/>
  <p:embeddedFontLst>
    <p:embeddedFont>
      <p:font typeface="Calibri" panose="020F0502020204030204"/>
      <p:regular r:id="rId33"/>
      <p:bold r:id="rId34"/>
      <p:italic r:id="rId35"/>
      <p:boldItalic r:id="rId36"/>
    </p:embeddedFont>
    <p:embeddedFont>
      <p:font typeface="Poppins" panose="00000500000000000000"/>
      <p:regular r:id="rId37"/>
      <p:bold r:id="rId38"/>
      <p:italic r:id="rId39"/>
      <p:boldItalic r:id="rId40"/>
    </p:embeddedFont>
    <p:embeddedFont>
      <p:font typeface="Poppins Bold" panose="00000800000000000000"/>
      <p:bold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D69B"/>
    <a:srgbClr val="2B8313"/>
    <a:srgbClr val="D1F1DF"/>
    <a:srgbClr val="43A7EB"/>
    <a:srgbClr val="E0EBF7"/>
    <a:srgbClr val="FEF3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94622" autoAdjust="0"/>
  </p:normalViewPr>
  <p:slideViewPr>
    <p:cSldViewPr showGuides="1">
      <p:cViewPr varScale="1">
        <p:scale>
          <a:sx n="38" d="100"/>
          <a:sy n="38" d="100"/>
        </p:scale>
        <p:origin x="408" y="48"/>
      </p:cViewPr>
      <p:guideLst>
        <p:guide orient="horz" pos="219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接下来是B篇，这是一篇夹叙夹议的议论文。文章通过一个生动的个人故事开头，引出了“智能设备过度设计，对老年人不友好”这一核心论点。然后通过多个例子进行论证，最后升华主题，呼吁设计者关注老年群体。理解这种“故事-观点-论证-呼吁”的结构，对于把握文章主旨和解答推理题至关重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C篇是一篇关于欧美空调文化差异的现象说明文。文章的结构非常典型：先摆出现象，然后追溯历史根源，接着逐一破除大众的错误观念，最后引用专家观点得出结论。这种结构有助于我们理解作者的论证过程。左侧的图片展示了南欧传统建筑的百叶窗，这正是文章中提到的传统降温方式之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我们来看七选五。这是一篇关于“生产力陷阱”的方法指导类说明文。文章结构清晰，先定义概念，然后分述三个信号并给出对策，最后总结升华。做七选五的关键在于抓住三大要素：指代线索、逻辑连词和小标题的概括作用。通过分析这些线索，我们可以准确地找到每个空的答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6664940" y="460375"/>
            <a:ext cx="1077595" cy="11398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xml"/><Relationship Id="rId7" Type="http://schemas.openxmlformats.org/officeDocument/2006/relationships/image" Target="../media/image27.png"/><Relationship Id="rId6" Type="http://schemas.openxmlformats.org/officeDocument/2006/relationships/image" Target="../media/image16.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10.png"/><Relationship Id="rId2" Type="http://schemas.openxmlformats.org/officeDocument/2006/relationships/image" Target="../media/image24.jpe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62000" y="1035050"/>
            <a:ext cx="1040638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3" name="矩形 3"/>
          <p:cNvSpPr/>
          <p:nvPr/>
        </p:nvSpPr>
        <p:spPr>
          <a:xfrm>
            <a:off x="12367895" y="4172585"/>
            <a:ext cx="511048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4" name="图片 11" descr="水印"/>
          <p:cNvPicPr>
            <a:picLocks noChangeAspect="1"/>
          </p:cNvPicPr>
          <p:nvPr/>
        </p:nvPicPr>
        <p:blipFill>
          <a:blip r:embed="rId1"/>
          <a:stretch>
            <a:fillRect/>
          </a:stretch>
        </p:blipFill>
        <p:spPr>
          <a:xfrm>
            <a:off x="9089390" y="893445"/>
            <a:ext cx="8500110" cy="2752725"/>
          </a:xfrm>
          <a:prstGeom prst="rect">
            <a:avLst/>
          </a:prstGeom>
          <a:noFill/>
          <a:ln w="9525">
            <a:noFill/>
          </a:ln>
        </p:spPr>
      </p:pic>
      <p:pic>
        <p:nvPicPr>
          <p:cNvPr id="5" name="图片 1" descr="qrcode_for_gh_3a435f224ccf_1280"/>
          <p:cNvPicPr>
            <a:picLocks noChangeAspect="1"/>
          </p:cNvPicPr>
          <p:nvPr/>
        </p:nvPicPr>
        <p:blipFill>
          <a:blip r:embed="rId2"/>
          <a:stretch>
            <a:fillRect/>
          </a:stretch>
        </p:blipFill>
        <p:spPr>
          <a:xfrm>
            <a:off x="12748260" y="5187315"/>
            <a:ext cx="4150360" cy="414782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 y="266700"/>
            <a:ext cx="17678400" cy="5323205"/>
          </a:xfrm>
          <a:prstGeom prst="rect">
            <a:avLst/>
          </a:prstGeom>
          <a:noFill/>
        </p:spPr>
        <p:txBody>
          <a:bodyPr wrap="square">
            <a:spAutoFit/>
          </a:bodyPr>
          <a:p>
            <a:pPr indent="457200" algn="just">
              <a:buNone/>
            </a:pPr>
            <a:r>
              <a:rPr lang="en-US" altLang="zh-CN" sz="2000" kern="100" dirty="0">
                <a:solidFill>
                  <a:srgbClr val="000000"/>
                </a:solidFill>
                <a:effectLst/>
                <a:latin typeface="Times New Roman" panose="02020603050405020304" pitchFamily="18" charset="0"/>
                <a:ea typeface="宋体" panose="02010600030101010101" pitchFamily="2" charset="-122"/>
              </a:rPr>
              <a:t>About 10 years ago, I invited my dad to stay at my fancy flat. I proudly showed himthe advanced audio system, the multi-level lighting, and the television operated by a single touchscreen remote. Having encouraged him to relax, I headed to work. Returning that night,however, I found the place in darkness. Switching on the light, I saw him sitting alone, an error message flashing across the TV screen. </a:t>
            </a:r>
            <a:r>
              <a:rPr lang="en-US" altLang="zh-CN" sz="2000" kern="100" dirty="0">
                <a:solidFill>
                  <a:srgbClr val="2B8313"/>
                </a:solidFill>
                <a:effectLst/>
                <a:latin typeface="Times New Roman" panose="02020603050405020304" pitchFamily="18" charset="0"/>
                <a:ea typeface="宋体" panose="02010600030101010101" pitchFamily="2" charset="-122"/>
              </a:rPr>
              <a:t>“I tried," he said, looking frustrated, “but got nowhere with anything, so I just gave up.”</a:t>
            </a:r>
            <a:endParaRPr lang="en-US" altLang="zh-CN" sz="20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2000" kern="100" dirty="0">
                <a:solidFill>
                  <a:srgbClr val="000000"/>
                </a:solidFill>
                <a:effectLst/>
                <a:latin typeface="Times New Roman" panose="02020603050405020304" pitchFamily="18" charset="0"/>
                <a:ea typeface="宋体" panose="02010600030101010101" pitchFamily="2" charset="-122"/>
              </a:rPr>
              <a:t>At that time, I was somehow annoyed with him, but to be honest, 10 years on I am still struggling with the stupid lights, TV and sound system myself. My parents’ difficulties are becoming my own, and I am angry at everyone involved in the design of anything. In the interest of greater functionality,</a:t>
            </a:r>
            <a:r>
              <a:rPr lang="en-US" altLang="zh-CN" sz="2000" kern="100" dirty="0">
                <a:solidFill>
                  <a:srgbClr val="2B8313"/>
                </a:solidFill>
                <a:effectLst/>
                <a:latin typeface="Times New Roman" panose="02020603050405020304" pitchFamily="18" charset="0"/>
                <a:ea typeface="宋体" panose="02010600030101010101" pitchFamily="2" charset="-122"/>
              </a:rPr>
              <a:t> everything is being overengineered to the point — for many people — of non-functionality.</a:t>
            </a:r>
            <a:endParaRPr lang="en-US" altLang="zh-CN" sz="20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2000" kern="100" dirty="0">
                <a:solidFill>
                  <a:srgbClr val="2B8313"/>
                </a:solidFill>
                <a:effectLst/>
                <a:latin typeface="Times New Roman" panose="02020603050405020304" pitchFamily="18" charset="0"/>
                <a:ea typeface="宋体" panose="02010600030101010101" pitchFamily="2" charset="-122"/>
              </a:rPr>
              <a:t>It's not just house appliances. Smartphones made the screens highly touch-sensitive:a light press does one thing, a hard press another.</a:t>
            </a:r>
            <a:r>
              <a:rPr lang="en-US" altLang="zh-CN" sz="2000" kern="100" dirty="0">
                <a:solidFill>
                  <a:srgbClr val="000000"/>
                </a:solidFill>
                <a:effectLst/>
                <a:latin typeface="Times New Roman" panose="02020603050405020304" pitchFamily="18" charset="0"/>
                <a:ea typeface="宋体" panose="02010600030101010101" pitchFamily="2" charset="-122"/>
              </a:rPr>
              <a:t> For older people, a hard stab often brings up unexpected menus, deepening their desperation. Does the “smart” in smartphone refer to the brilliance required of its users? And symbols for words are a problem everywhere. To access a start menu, you no longer click “Start”; you click on a symbol of a window. To forward an email, you click on three vertical dots. Why?</a:t>
            </a:r>
            <a:endParaRPr lang="en-US" altLang="zh-CN" sz="2000" kern="100" dirty="0">
              <a:solidFill>
                <a:srgbClr val="000000"/>
              </a:solidFill>
              <a:effectLst/>
              <a:latin typeface="Times New Roman" panose="02020603050405020304" pitchFamily="18" charset="0"/>
              <a:ea typeface="宋体" panose="02010600030101010101" pitchFamily="2" charset="-122"/>
            </a:endParaRPr>
          </a:p>
          <a:p>
            <a:pPr indent="457200" algn="just">
              <a:buNone/>
            </a:pPr>
            <a:r>
              <a:rPr lang="en-US" altLang="zh-CN" sz="3200" kern="100" dirty="0">
                <a:solidFill>
                  <a:srgbClr val="000000"/>
                </a:solidFill>
                <a:effectLst/>
                <a:latin typeface="Times New Roman" panose="02020603050405020304" pitchFamily="18" charset="0"/>
                <a:ea typeface="宋体" panose="02010600030101010101" pitchFamily="2" charset="-122"/>
              </a:rPr>
              <a:t>Yes, we are always going to be somewhat confused by the world as old age comes around. But these endless, daily tests and trials set by the march of technology are real breakers of spirit and hidden barriers shutting them out. The biggest tragedy is that technology could be more helpful for older people if only they were able to use it easily. </a:t>
            </a:r>
            <a:r>
              <a:rPr lang="en-US" altLang="zh-CN" sz="3200" kern="100" dirty="0">
                <a:solidFill>
                  <a:srgbClr val="2B8313"/>
                </a:solidFill>
                <a:effectLst/>
                <a:latin typeface="Times New Roman" panose="02020603050405020304" pitchFamily="18" charset="0"/>
                <a:ea typeface="宋体" panose="02010600030101010101" pitchFamily="2" charset="-122"/>
              </a:rPr>
              <a:t>Honestly, those who design this stuff are plainly doing so for people close in age to themselves. However, it might be well worth remembering that,one day,their time will come.</a:t>
            </a:r>
            <a:endParaRPr lang="en-US" altLang="zh-CN" sz="3200" kern="100" dirty="0">
              <a:solidFill>
                <a:srgbClr val="2B8313"/>
              </a:solidFill>
              <a:effectLst/>
              <a:latin typeface="Times New Roman" panose="02020603050405020304" pitchFamily="18" charset="0"/>
              <a:ea typeface="宋体" panose="02010600030101010101" pitchFamily="2" charset="-122"/>
            </a:endParaRPr>
          </a:p>
        </p:txBody>
      </p:sp>
      <p:sp>
        <p:nvSpPr>
          <p:cNvPr id="3" name="文本框 2"/>
          <p:cNvSpPr txBox="1"/>
          <p:nvPr/>
        </p:nvSpPr>
        <p:spPr>
          <a:xfrm>
            <a:off x="304800" y="5905336"/>
            <a:ext cx="17221200" cy="4130675"/>
          </a:xfrm>
          <a:prstGeom prst="rect">
            <a:avLst/>
          </a:prstGeom>
          <a:noFill/>
          <a:ln w="28575">
            <a:solidFill>
              <a:schemeClr val="tx1"/>
            </a:solidFill>
          </a:ln>
        </p:spPr>
        <p:txBody>
          <a:bodyPr wrap="square">
            <a:spAutoFit/>
          </a:bodyPr>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26.What can be inferred from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the last paragraph</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Smart devices will be targeted at the elderly.</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B. Future technologies will leave seniors behind.</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C.Designers should consider the needs of seniors.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D. Youngsters should teach older users practical skills.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27.What can be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 suitable title f</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or the text?</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A.Less Tests, Brighter Future	B. More Functions, Greater Ease</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C.Older Users, Better Designers	D.Smarter Devices, Tougher Lives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bwMode="auto">
          <a:xfrm>
            <a:off x="228600" y="3619500"/>
            <a:ext cx="17602200" cy="87439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bwMode="auto">
          <a:xfrm>
            <a:off x="152400" y="4457700"/>
            <a:ext cx="5072380"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381000" y="7277100"/>
            <a:ext cx="8204200"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3276600" y="4991100"/>
            <a:ext cx="13533120"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pic>
        <p:nvPicPr>
          <p:cNvPr id="9" name="图片 8"/>
          <p:cNvPicPr>
            <a:picLocks noChangeAspect="1"/>
          </p:cNvPicPr>
          <p:nvPr/>
        </p:nvPicPr>
        <p:blipFill>
          <a:blip r:embed="rId1"/>
          <a:stretch>
            <a:fillRect/>
          </a:stretch>
        </p:blipFill>
        <p:spPr>
          <a:xfrm>
            <a:off x="7543800" y="190500"/>
            <a:ext cx="9918700" cy="5653405"/>
          </a:xfrm>
          <a:prstGeom prst="rect">
            <a:avLst/>
          </a:prstGeom>
          <a:ln w="41275" cmpd="sng">
            <a:solidFill>
              <a:schemeClr val="tx1"/>
            </a:solidFill>
            <a:prstDash val="sysDash"/>
          </a:ln>
        </p:spPr>
      </p:pic>
      <p:sp>
        <p:nvSpPr>
          <p:cNvPr id="10" name="矩形 9"/>
          <p:cNvSpPr/>
          <p:nvPr/>
        </p:nvSpPr>
        <p:spPr bwMode="auto">
          <a:xfrm>
            <a:off x="5867400" y="9563100"/>
            <a:ext cx="590994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09600" y="303746"/>
            <a:ext cx="4568194" cy="863564"/>
            <a:chOff x="1168151" y="2662121"/>
            <a:chExt cx="4568194" cy="863564"/>
          </a:xfrm>
        </p:grpSpPr>
        <p:grpSp>
          <p:nvGrpSpPr>
            <p:cNvPr id="23" name="Group 23"/>
            <p:cNvGrpSpPr/>
            <p:nvPr/>
          </p:nvGrpSpPr>
          <p:grpSpPr>
            <a:xfrm>
              <a:off x="1996636" y="2662121"/>
              <a:ext cx="3591116" cy="863564"/>
              <a:chOff x="0" y="-38100"/>
              <a:chExt cx="1186102" cy="285225"/>
            </a:xfrm>
          </p:grpSpPr>
          <p:sp>
            <p:nvSpPr>
              <p:cNvPr id="24"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25"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5" name="Group 35"/>
            <p:cNvGrpSpPr/>
            <p:nvPr/>
          </p:nvGrpSpPr>
          <p:grpSpPr>
            <a:xfrm>
              <a:off x="1168151" y="2800231"/>
              <a:ext cx="702697" cy="702697"/>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37"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expressions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sp>
        <p:nvSpPr>
          <p:cNvPr id="60" name="文本框 59"/>
          <p:cNvSpPr txBox="1"/>
          <p:nvPr/>
        </p:nvSpPr>
        <p:spPr>
          <a:xfrm>
            <a:off x="609438" y="1257726"/>
            <a:ext cx="10203180" cy="8955405"/>
          </a:xfrm>
          <a:prstGeom prst="rect">
            <a:avLst/>
          </a:prstGeom>
          <a:solidFill>
            <a:srgbClr val="E0EBF7"/>
          </a:solidFill>
        </p:spPr>
        <p:txBody>
          <a:bodyPr wrap="none" rtlCol="0">
            <a:spAutoFit/>
          </a:bodyPr>
          <a:lstStyle/>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 the advanced audio system 先进的音频系统</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2. the multi‑level lighting 多级灯光系统</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3. head to 前往；动身去</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4. switch on 打开（电器）</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5. be annoyed with  对…… 感到恼怒</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6. to be honest  老实说</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7. be struggling with 与…… 作斗争；苦于</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8. be overengineered to the point  设计过度以至于</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9. house appliances家用电器</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10. a hard stab  奋力尝试；狠狠一击</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11. bring up 提出；抚养；提及</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12. access a star menu  打开星级菜单</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13. forward an email 转发邮件</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14. be somewhat confused by  对…… 有些困惑</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15. shut sb out 将某人拒之门外；排挤某人</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16. hidden barriers — 潜在障碍；隐藏壁垒</a:t>
            </a:r>
            <a:endParaRPr lang="en-US" altLang="zh-CN" sz="3600" dirty="0">
              <a:latin typeface="Times New Roman" panose="02020603050405020304" pitchFamily="18" charset="0"/>
              <a:cs typeface="Times New Roman" panose="02020603050405020304" pitchFamily="18" charset="0"/>
            </a:endParaRPr>
          </a:p>
        </p:txBody>
      </p:sp>
      <p:grpSp>
        <p:nvGrpSpPr>
          <p:cNvPr id="61" name="组合 60"/>
          <p:cNvGrpSpPr/>
          <p:nvPr/>
        </p:nvGrpSpPr>
        <p:grpSpPr>
          <a:xfrm>
            <a:off x="10134600" y="308203"/>
            <a:ext cx="4568194" cy="863564"/>
            <a:chOff x="1168151" y="2662121"/>
            <a:chExt cx="4568194" cy="863564"/>
          </a:xfrm>
        </p:grpSpPr>
        <p:grpSp>
          <p:nvGrpSpPr>
            <p:cNvPr id="62" name="Group 23"/>
            <p:cNvGrpSpPr/>
            <p:nvPr/>
          </p:nvGrpSpPr>
          <p:grpSpPr>
            <a:xfrm>
              <a:off x="1996636" y="2662121"/>
              <a:ext cx="3591116" cy="863564"/>
              <a:chOff x="0" y="-38100"/>
              <a:chExt cx="1186102" cy="285225"/>
            </a:xfrm>
          </p:grpSpPr>
          <p:sp>
            <p:nvSpPr>
              <p:cNvPr id="67"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68"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3" name="Group 35"/>
            <p:cNvGrpSpPr/>
            <p:nvPr/>
          </p:nvGrpSpPr>
          <p:grpSpPr>
            <a:xfrm>
              <a:off x="1168151" y="2800231"/>
              <a:ext cx="702697" cy="702697"/>
              <a:chOff x="0" y="0"/>
              <a:chExt cx="812800" cy="812800"/>
            </a:xfrm>
          </p:grpSpPr>
          <p:sp>
            <p:nvSpPr>
              <p:cNvPr id="65"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66"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4"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words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grpSp>
        <p:nvGrpSpPr>
          <p:cNvPr id="2" name="Group 2"/>
          <p:cNvGrpSpPr/>
          <p:nvPr/>
        </p:nvGrpSpPr>
        <p:grpSpPr>
          <a:xfrm>
            <a:off x="15155545" y="6893560"/>
            <a:ext cx="9665599" cy="966559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文本框 4"/>
          <p:cNvSpPr txBox="1"/>
          <p:nvPr/>
        </p:nvSpPr>
        <p:spPr>
          <a:xfrm>
            <a:off x="11125835" y="1486535"/>
            <a:ext cx="6889750" cy="6492875"/>
          </a:xfrm>
          <a:prstGeom prst="rect">
            <a:avLst/>
          </a:prstGeom>
          <a:ln>
            <a:solidFill>
              <a:schemeClr val="tx1"/>
            </a:solidFill>
            <a:prstDash val="sysDash"/>
          </a:ln>
        </p:spPr>
        <p:txBody>
          <a:bodyPr wrap="square">
            <a:spAutoFit/>
          </a:bodyPr>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involve </a:t>
            </a:r>
            <a:endParaRPr lang="en-US" altLang="zh-CN" sz="36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1. 包含，需要（事情本身需要……）</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2. 使参与，使卷入</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3. 牵涉，涉及</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①包含，需要 involve doing</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②使卷入 involve sb in sth</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③be involved in 参与、卷入</a:t>
            </a:r>
            <a:endParaRPr lang="en-US" altLang="zh-CN" sz="28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engineer </a:t>
            </a:r>
            <a:endParaRPr lang="en-US" altLang="zh-CN" sz="36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1.vt. 设计，建造（工程设备）</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2. vt. 精心策划，巧妙安排（人为操纵事件）</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3. vt. 过度设计</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be engineered to do 被设计用来……</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over‑engineer 过度设计</a:t>
            </a:r>
            <a:endParaRPr lang="en-US" altLang="zh-CN" sz="28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function-functional-functionality</a:t>
            </a:r>
            <a:endParaRPr lang="en-US" altLang="zh-CN"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
          <p:cNvSpPr/>
          <p:nvPr/>
        </p:nvSpPr>
        <p:spPr>
          <a:xfrm>
            <a:off x="0" y="38100"/>
            <a:ext cx="18495645" cy="1036955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23" name="Group 3"/>
          <p:cNvGrpSpPr/>
          <p:nvPr/>
        </p:nvGrpSpPr>
        <p:grpSpPr>
          <a:xfrm>
            <a:off x="1156796" y="743553"/>
            <a:ext cx="15974408" cy="8799894"/>
            <a:chOff x="0" y="0"/>
            <a:chExt cx="4207252" cy="2317667"/>
          </a:xfrm>
        </p:grpSpPr>
        <p:sp>
          <p:nvSpPr>
            <p:cNvPr id="24"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25" name="TextBox 5"/>
            <p:cNvSpPr txBox="1"/>
            <p:nvPr/>
          </p:nvSpPr>
          <p:spPr>
            <a:xfrm>
              <a:off x="0" y="-38100"/>
              <a:ext cx="4207252" cy="2355767"/>
            </a:xfrm>
            <a:prstGeom prst="rect">
              <a:avLst/>
            </a:prstGeom>
          </p:spPr>
          <p:txBody>
            <a:bodyPr lIns="50800" tIns="50800" rIns="50800" bIns="50800" rtlCol="0" anchor="ctr"/>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AutoShape 2"/>
          <p:cNvSpPr/>
          <p:nvPr/>
        </p:nvSpPr>
        <p:spPr>
          <a:xfrm>
            <a:off x="304800" y="-38100"/>
            <a:ext cx="18512790" cy="10287000"/>
          </a:xfrm>
          <a:prstGeom prst="roundRect">
            <a:avLst>
              <a:gd name="adj" fmla="val 0"/>
            </a:avLst>
          </a:prstGeom>
          <a:solidFill>
            <a:srgbClr val="FFFFFF">
              <a:alpha val="30000"/>
            </a:srgbClr>
          </a:solidFill>
          <a:ln w="25400" cap="flat" cmpd="sng">
            <a:noFill/>
            <a:prstDash val="solid"/>
            <a:round/>
          </a:ln>
        </p:spPr>
        <p:txBody>
          <a:bodyPr vert="horz" wrap="square" lIns="95250" tIns="95250" rIns="95250" bIns="95250" rtlCol="0" anchor="ctr"/>
          <a:lstStyle/>
          <a:p>
            <a:pPr algn="ctr">
              <a:defRPr/>
            </a:pPr>
            <a:endParaRPr sz="2700"/>
          </a:p>
        </p:txBody>
      </p:sp>
      <p:sp>
        <p:nvSpPr>
          <p:cNvPr id="3" name="AutoShape 3"/>
          <p:cNvSpPr/>
          <p:nvPr/>
        </p:nvSpPr>
        <p:spPr>
          <a:xfrm>
            <a:off x="1447800" y="876300"/>
            <a:ext cx="16002000" cy="1333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4800" b="1" i="0" u="none" strike="noStrike">
                <a:solidFill>
                  <a:srgbClr val="333333"/>
                </a:solidFill>
                <a:latin typeface="Noto Sans SC"/>
                <a:ea typeface="Noto Sans SC"/>
                <a:cs typeface="Noto Sans SC"/>
                <a:sym typeface="Noto Sans SC"/>
              </a:rPr>
              <a:t>C篇：Trans-Atlantic air-conditioning divide</a:t>
            </a:r>
            <a:endParaRPr lang="en-US" sz="1650"/>
          </a:p>
        </p:txBody>
      </p:sp>
      <p:pic>
        <p:nvPicPr>
          <p:cNvPr id="4" name="Picture 4"/>
          <p:cNvPicPr>
            <a:picLocks noChangeAspect="1"/>
          </p:cNvPicPr>
          <p:nvPr/>
        </p:nvPicPr>
        <p:blipFill>
          <a:blip r:embed="rId2"/>
          <a:srcRect t="46" b="46"/>
          <a:stretch>
            <a:fillRect/>
          </a:stretch>
        </p:blipFill>
        <p:spPr>
          <a:xfrm>
            <a:off x="1433195" y="2552700"/>
            <a:ext cx="5970905" cy="3974465"/>
          </a:xfrm>
          <a:prstGeom prst="roundRect">
            <a:avLst>
              <a:gd name="adj" fmla="val 5633"/>
            </a:avLst>
          </a:prstGeom>
          <a:noFill/>
          <a:ln w="25400" cap="flat" cmpd="sng">
            <a:noFill/>
            <a:prstDash val="solid"/>
            <a:round/>
          </a:ln>
          <a:effectLst>
            <a:outerShdw blurRad="127000" dist="50800" dir="2700000" algn="tl" rotWithShape="0">
              <a:srgbClr val="000000">
                <a:alpha val="10000"/>
              </a:srgbClr>
            </a:outerShdw>
          </a:effectLst>
        </p:spPr>
      </p:pic>
      <p:sp>
        <p:nvSpPr>
          <p:cNvPr id="5" name="AutoShape 5"/>
          <p:cNvSpPr/>
          <p:nvPr/>
        </p:nvSpPr>
        <p:spPr>
          <a:xfrm>
            <a:off x="1600200" y="6896100"/>
            <a:ext cx="6096000" cy="1714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100" b="0" i="0" u="none" strike="noStrike">
                <a:solidFill>
                  <a:srgbClr val="505050"/>
                </a:solidFill>
                <a:latin typeface="Noto Sans SC"/>
                <a:ea typeface="Noto Sans SC"/>
                <a:cs typeface="Noto Sans SC"/>
                <a:sym typeface="Noto Sans SC"/>
              </a:rPr>
              <a:t>南欧传统建筑的木质百叶窗。这种设计不仅是装饰，更是利用自然通风和遮阳的传统防暑智慧，是文中提到的历史降温方式的典型代表。</a:t>
            </a:r>
            <a:endParaRPr lang="en-US" sz="1650"/>
          </a:p>
        </p:txBody>
      </p:sp>
      <p:sp>
        <p:nvSpPr>
          <p:cNvPr id="6" name="AutoShape 6"/>
          <p:cNvSpPr/>
          <p:nvPr/>
        </p:nvSpPr>
        <p:spPr>
          <a:xfrm>
            <a:off x="7505700" y="2667000"/>
            <a:ext cx="4667250" cy="295275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700"/>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450" y="2952750"/>
            <a:ext cx="457200" cy="457200"/>
          </a:xfrm>
          <a:prstGeom prst="rect">
            <a:avLst/>
          </a:prstGeom>
        </p:spPr>
      </p:pic>
      <p:sp>
        <p:nvSpPr>
          <p:cNvPr id="8" name="AutoShape 8"/>
          <p:cNvSpPr/>
          <p:nvPr/>
        </p:nvSpPr>
        <p:spPr>
          <a:xfrm>
            <a:off x="8362950" y="2914650"/>
            <a:ext cx="381000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01 现象引入：文化碰撞</a:t>
            </a:r>
            <a:endParaRPr lang="en-US" sz="1650"/>
          </a:p>
        </p:txBody>
      </p:sp>
      <p:sp>
        <p:nvSpPr>
          <p:cNvPr id="9" name="AutoShape 9"/>
          <p:cNvSpPr/>
          <p:nvPr/>
        </p:nvSpPr>
        <p:spPr>
          <a:xfrm>
            <a:off x="7791450" y="3619500"/>
            <a:ext cx="4095750" cy="1714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424242"/>
                </a:solidFill>
                <a:latin typeface="Noto Sans SC"/>
                <a:ea typeface="Noto Sans SC"/>
                <a:cs typeface="Noto Sans SC"/>
                <a:sym typeface="Noto Sans SC"/>
              </a:rPr>
              <a:t>通过欧美游客因室内温差产生的互相抱怨，直观呈现跨文化生活方式的冲突，引出“空调差异”这一核心话题。</a:t>
            </a:r>
            <a:endParaRPr lang="en-US" sz="1650"/>
          </a:p>
        </p:txBody>
      </p:sp>
      <p:sp>
        <p:nvSpPr>
          <p:cNvPr id="10" name="AutoShape 10"/>
          <p:cNvSpPr/>
          <p:nvPr/>
        </p:nvSpPr>
        <p:spPr>
          <a:xfrm>
            <a:off x="12363450" y="2667000"/>
            <a:ext cx="4667250" cy="295275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700"/>
          </a:p>
        </p:txBody>
      </p:sp>
      <p:pic>
        <p:nvPicPr>
          <p:cNvPr id="11"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49200" y="2952750"/>
            <a:ext cx="457200" cy="457200"/>
          </a:xfrm>
          <a:prstGeom prst="rect">
            <a:avLst/>
          </a:prstGeom>
        </p:spPr>
      </p:pic>
      <p:sp>
        <p:nvSpPr>
          <p:cNvPr id="12" name="AutoShape 12"/>
          <p:cNvSpPr/>
          <p:nvPr/>
        </p:nvSpPr>
        <p:spPr>
          <a:xfrm>
            <a:off x="13220700" y="2914650"/>
            <a:ext cx="381000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02 历史根源：地理与建筑</a:t>
            </a:r>
            <a:endParaRPr lang="en-US" sz="1650"/>
          </a:p>
        </p:txBody>
      </p:sp>
      <p:sp>
        <p:nvSpPr>
          <p:cNvPr id="13" name="AutoShape 13"/>
          <p:cNvSpPr/>
          <p:nvPr/>
        </p:nvSpPr>
        <p:spPr>
          <a:xfrm>
            <a:off x="12649200" y="3619500"/>
            <a:ext cx="4095750" cy="1714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424242"/>
                </a:solidFill>
                <a:latin typeface="Noto Sans SC"/>
                <a:ea typeface="Noto Sans SC"/>
                <a:cs typeface="Noto Sans SC"/>
                <a:sym typeface="Noto Sans SC"/>
              </a:rPr>
              <a:t>南欧依靠石墙、百叶窗等传统建筑设计天然防暑；北欧则因气候凉爽，对空调的需求本就较低，形成了独特的生活习惯。</a:t>
            </a:r>
            <a:endParaRPr lang="en-US" sz="1650"/>
          </a:p>
        </p:txBody>
      </p:sp>
      <p:sp>
        <p:nvSpPr>
          <p:cNvPr id="14" name="AutoShape 14"/>
          <p:cNvSpPr/>
          <p:nvPr/>
        </p:nvSpPr>
        <p:spPr>
          <a:xfrm>
            <a:off x="7505700" y="5905500"/>
            <a:ext cx="4667250" cy="295275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700"/>
          </a:p>
        </p:txBody>
      </p:sp>
      <p:pic>
        <p:nvPicPr>
          <p:cNvPr id="15"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1450" y="6191250"/>
            <a:ext cx="457200" cy="457200"/>
          </a:xfrm>
          <a:prstGeom prst="rect">
            <a:avLst/>
          </a:prstGeom>
        </p:spPr>
      </p:pic>
      <p:sp>
        <p:nvSpPr>
          <p:cNvPr id="16" name="AutoShape 16"/>
          <p:cNvSpPr/>
          <p:nvPr/>
        </p:nvSpPr>
        <p:spPr>
          <a:xfrm>
            <a:off x="8362950" y="6153150"/>
            <a:ext cx="381000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03 认知纠偏：事实与真相</a:t>
            </a:r>
            <a:endParaRPr lang="en-US" sz="1650"/>
          </a:p>
        </p:txBody>
      </p:sp>
      <p:sp>
        <p:nvSpPr>
          <p:cNvPr id="17" name="AutoShape 17"/>
          <p:cNvSpPr/>
          <p:nvPr/>
        </p:nvSpPr>
        <p:spPr>
          <a:xfrm>
            <a:off x="7791450" y="6858000"/>
            <a:ext cx="4095750" cy="1714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424242"/>
                </a:solidFill>
                <a:latin typeface="Noto Sans SC"/>
                <a:ea typeface="Noto Sans SC"/>
                <a:cs typeface="Noto Sans SC"/>
                <a:sym typeface="Noto Sans SC"/>
              </a:rPr>
              <a:t>打破“空调不环保”的刻板印象，欧洲可再生能源普及率高，且政府补贴与节能技术有效降低了使用成本与碳排放。</a:t>
            </a:r>
            <a:endParaRPr lang="en-US" sz="1650"/>
          </a:p>
        </p:txBody>
      </p:sp>
      <p:sp>
        <p:nvSpPr>
          <p:cNvPr id="18" name="AutoShape 18"/>
          <p:cNvSpPr/>
          <p:nvPr/>
        </p:nvSpPr>
        <p:spPr>
          <a:xfrm>
            <a:off x="12363450" y="5905500"/>
            <a:ext cx="4667250" cy="2952750"/>
          </a:xfrm>
          <a:prstGeom prst="roundRect">
            <a:avLst>
              <a:gd name="adj" fmla="val 0"/>
            </a:avLst>
          </a:prstGeom>
          <a:solidFill>
            <a:srgbClr val="FFFFFF">
              <a:alpha val="7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700"/>
          </a:p>
        </p:txBody>
      </p:sp>
      <p:pic>
        <p:nvPicPr>
          <p:cNvPr id="19"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649200" y="6191250"/>
            <a:ext cx="457200" cy="457200"/>
          </a:xfrm>
          <a:prstGeom prst="rect">
            <a:avLst/>
          </a:prstGeom>
        </p:spPr>
      </p:pic>
      <p:sp>
        <p:nvSpPr>
          <p:cNvPr id="20" name="AutoShape 20"/>
          <p:cNvSpPr/>
          <p:nvPr/>
        </p:nvSpPr>
        <p:spPr>
          <a:xfrm>
            <a:off x="13220700" y="6153150"/>
            <a:ext cx="381000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04 价值回归：基础必需品</a:t>
            </a:r>
            <a:endParaRPr lang="en-US" sz="1650"/>
          </a:p>
        </p:txBody>
      </p:sp>
      <p:sp>
        <p:nvSpPr>
          <p:cNvPr id="21" name="AutoShape 21"/>
          <p:cNvSpPr/>
          <p:nvPr/>
        </p:nvSpPr>
        <p:spPr>
          <a:xfrm>
            <a:off x="12649200" y="6858000"/>
            <a:ext cx="4095750" cy="1714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424242"/>
                </a:solidFill>
                <a:latin typeface="Noto Sans SC"/>
                <a:ea typeface="Noto Sans SC"/>
                <a:cs typeface="Noto Sans SC"/>
                <a:sym typeface="Noto Sans SC"/>
              </a:rPr>
              <a:t>专家指出，夏季制冷并非奢侈享受，而是应对全球变暖、保障居民健康与生活尊严的基础需求。</a:t>
            </a:r>
            <a:endParaRPr lang="en-US" sz="165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419100"/>
            <a:ext cx="17678400" cy="8709025"/>
          </a:xfrm>
          <a:prstGeom prst="rect">
            <a:avLst/>
          </a:prstGeom>
          <a:noFill/>
        </p:spPr>
        <p:txBody>
          <a:bodyPr wrap="square">
            <a:spAutoFit/>
          </a:bodyPr>
          <a:lstStyle/>
          <a:p>
            <a:pPr marL="0" marR="0" lvl="0" indent="457200" algn="ctr"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gradFill>
                  <a:gsLst>
                    <a:gs pos="0">
                      <a:srgbClr val="14CD68"/>
                    </a:gs>
                    <a:gs pos="100000">
                      <a:srgbClr val="0B6E38"/>
                    </a:gs>
                  </a:gsLst>
                  <a:lin scaled="0"/>
                </a:gradFill>
                <a:effectLst/>
                <a:highlight>
                  <a:srgbClr val="FFFF00"/>
                </a:highlight>
                <a:uLnTx/>
                <a:uFillTx/>
                <a:latin typeface="Times New Roman" panose="02020603050405020304" pitchFamily="18" charset="0"/>
                <a:ea typeface="宋体" panose="02010600030101010101" pitchFamily="2" charset="-122"/>
                <a:cs typeface="+mn-cs"/>
              </a:rPr>
              <a:t>1</a:t>
            </a:r>
            <a:r>
              <a:rPr kumimoji="0" lang="en-US" altLang="zh-CN" sz="28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An interesting cultural phenomenon occurs every summer when Europeans and Americans visit each other's continents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Europeans complain that shops and restaurants in America are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so coldly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air-conditioned as to require a jacket. Americans holidaying in Europe grow impatient on finding that European old-world buildings </a:t>
            </a:r>
            <a:r>
              <a:rPr kumimoji="0" lang="en-US" altLang="zh-CN" sz="28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cause them to sweat</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2</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divide is rooted in both climate and culture.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Long before American companies began using cooling chemicals for air-conditioning, southern Europe was built to handle heat. In traditional houses, white paint and shaded courtyards keep things cool. Windows are thrown open and rooms aired in the mornings. Shutters keep out the midday sun. Northern Europe,meanwhile, is mostly spared the problem by its cold weather thanks to geographical advantages.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3</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These days, as global warming is putting Europe to test, some Europeans who celebrate green lifestyles still feel pangs of carbon guilt about equipping their houses with air-conditioning.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Actually, they needn't. The rapid expansion of renewable energy in Europe means that lowering the temperature will not do much to melt the glaciers.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In Spain, solar capacity has grown nearly ten times in the past decade, so it causes fewer carbon emissions to generate power. Portugal and France do just as well, thanks to dozens of nuclear reactors.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4Apart from</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climate morality, many Europeans also worry about the costs, but there is good news on that front as well.</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homes are smaller than American ones, which helps them save two thirds as much electricity on average. Moreover, the solar energy boom means that power is not just greener but cheaper than before. And some governments even offer funding to make old houses energy-efficient.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5</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As the world warms, Europe is heating up faster than any other region. Those who prefer to tough out the summer are free to do so.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However,</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as Dr. Elena Rossi, a climate researcher,points out,“</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Cooling should no longer be a luxury but a basic necessity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Therefore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ultimate goal should be to make cheap, clean air-conditioning for everyone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13188224" y="724211"/>
            <a:ext cx="4540602" cy="1076325"/>
          </a:xfrm>
          <a:prstGeom prst="rect">
            <a:avLst/>
          </a:prstGeom>
          <a:solidFill>
            <a:srgbClr val="92D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Introduction</a:t>
            </a:r>
            <a:endPar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lvl="0" algn="ct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prstClr val="black"/>
                </a:solidFill>
                <a:latin typeface="Times New Roman" panose="02020603050405020304" pitchFamily="18" charset="0"/>
                <a:cs typeface="Times New Roman" panose="02020603050405020304" pitchFamily="18" charset="0"/>
              </a:rPr>
              <a:t> the phenomenon</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3170898" y="2705227"/>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the roots/causes</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13213715" y="4457825"/>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the myth 1</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13213624" y="9182018"/>
            <a:ext cx="4540602" cy="583565"/>
          </a:xfrm>
          <a:prstGeom prst="rect">
            <a:avLst/>
          </a:prstGeom>
          <a:solidFill>
            <a:srgbClr val="92D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conlcusion</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3258800" y="6464425"/>
            <a:ext cx="4540602" cy="583565"/>
          </a:xfrm>
          <a:prstGeom prst="rect">
            <a:avLst/>
          </a:prstGeom>
          <a:solidFill>
            <a:srgbClr val="92D050"/>
          </a:solidFill>
        </p:spPr>
        <p:txBody>
          <a:bodyPr wrap="square" rtlCol="0">
            <a:spAutoFit/>
          </a:bodyPr>
          <a:p>
            <a:pPr lvl="0" algn="ctr"/>
            <a:r>
              <a:rPr lang="en-US" altLang="zh-CN" sz="3200" b="1" dirty="0">
                <a:solidFill>
                  <a:prstClr val="black"/>
                </a:solidFill>
                <a:latin typeface="Times New Roman" panose="02020603050405020304" pitchFamily="18" charset="0"/>
                <a:cs typeface="Times New Roman" panose="02020603050405020304" pitchFamily="18" charset="0"/>
              </a:rPr>
              <a:t>the myth 2</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8" grpId="0" bldLvl="0" animBg="1"/>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 y="0"/>
            <a:ext cx="17678400" cy="5046345"/>
          </a:xfrm>
          <a:prstGeom prst="rect">
            <a:avLst/>
          </a:prstGeom>
          <a:noFill/>
        </p:spPr>
        <p:txBody>
          <a:bodyPr wrap="square">
            <a:spAutoFit/>
          </a:bodyPr>
          <a:p>
            <a:pPr marL="0" marR="0" lvl="0" indent="457200" algn="ctr"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C</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gradFill>
                  <a:gsLst>
                    <a:gs pos="0">
                      <a:srgbClr val="14CD68"/>
                    </a:gs>
                    <a:gs pos="100000">
                      <a:srgbClr val="0B6E38"/>
                    </a:gs>
                  </a:gsLst>
                  <a:lin scaled="0"/>
                </a:gradFill>
                <a:effectLst/>
                <a:highlight>
                  <a:srgbClr val="FFFF00"/>
                </a:highlight>
                <a:uLnTx/>
                <a:uFillTx/>
                <a:latin typeface="Times New Roman" panose="02020603050405020304" pitchFamily="18" charset="0"/>
                <a:ea typeface="宋体" panose="02010600030101010101" pitchFamily="2" charset="-122"/>
                <a:cs typeface="+mn-cs"/>
              </a:rPr>
              <a:t>1</a:t>
            </a:r>
            <a:r>
              <a:rPr kumimoji="0" lang="en-US" altLang="zh-CN" sz="28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An interesting cultural phenomenon occurs every summer when Europeans and Americans visit each other's continents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Europeans complain that shops and restaurants in America are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so coldly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air-conditioned as to require a jacket. Americans holidaying in Europe grow impatient on finding that European old-world buildings </a:t>
            </a:r>
            <a:r>
              <a:rPr kumimoji="0" lang="en-US" altLang="zh-CN" sz="28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cause them to sweat</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2</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divide is rooted in both climate and culture.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Long before American companies began using cooling chemicals for air-conditioning, southern Europe was built to handle heat. In traditional houses, white paint and shaded courtyards keep things cool. Windows are thrown open and rooms aired in the mornings. Shutters keep out the midday sun. Northern Europe,meanwhile, is mostly spared the problem by its cold weather thanks to geographical advantages.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3</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These days, as global warming is putting Europe to test, some Europeans who celebrate green lifestyles still feel pangs of carbon guilt about equipping their houses with air-conditioning. </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Actually, they needn't. The rapid expansion of renewable energy in Europe means that lowering the temperature will not do much to melt the glaciers.</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In Spain, solar capacity has grown nearly ten times in the past decade, so it causes fewer carbon emissions to generate power. Portugal and France do just as well, thanks to dozens of nuclear reactors.</a:t>
            </a:r>
            <a:endPar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4Apart from</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climate morality, many Europeans also worry about the costs, but there is good news on that front as well.</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homes are smaller than American ones, which helps them save two thirds as much electricity on average. Moreover, the solar energy boom means that power is not just greener but cheaper than before. And some governments even offer funding to make old houses energy-efficient.</a:t>
            </a:r>
            <a:endPar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5</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As the world warms, Europe is heating up faster than any other region. Those who prefer to tough out the summer are free to do so. </a:t>
            </a: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However,</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as Dr. Elena Rossi, a climate researcher,points out,“</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Cooling should no longer beoadluxury but aobasic necessity</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Therefore</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ultimate goal should be to make cheap, clean air-conditioning for everyone</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457200" y="5829300"/>
            <a:ext cx="17221200" cy="3233420"/>
          </a:xfrm>
          <a:prstGeom prst="rect">
            <a:avLst/>
          </a:prstGeom>
          <a:noFill/>
          <a:ln w="28575">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28. How does the author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introduce the topic</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A.By criticizing energy waste.		B. By describing a tourist trend.</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 By presenting a cultural conflict.	D. By analyzing different personalities.</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29. What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contributes to</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the cooling of houses in Southern Europe?</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 Adjusted lighting system.		B.Modern cooling technology.</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 Unique geographical advantages.	D. Traditional architectural wisdom.</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bwMode="auto">
          <a:xfrm>
            <a:off x="152400" y="876300"/>
            <a:ext cx="17526635" cy="83947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bwMode="auto">
          <a:xfrm>
            <a:off x="457200" y="6819900"/>
            <a:ext cx="648779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bwMode="auto">
          <a:xfrm>
            <a:off x="8763000" y="2171982"/>
            <a:ext cx="9133114" cy="446123"/>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228600" y="2628900"/>
            <a:ext cx="16071215" cy="44640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6944995" y="8496582"/>
            <a:ext cx="9133114" cy="446123"/>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6" grpId="0" bldLvl="0" animBg="1"/>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 y="-266700"/>
            <a:ext cx="17678400" cy="6554470"/>
          </a:xfrm>
          <a:prstGeom prst="rect">
            <a:avLst/>
          </a:prstGeom>
          <a:noFill/>
        </p:spPr>
        <p:txBody>
          <a:bodyPr wrap="square">
            <a:spAutoFit/>
          </a:bodyPr>
          <a:p>
            <a:pPr marL="0" marR="0" lvl="0" indent="457200" algn="ctr" defTabSz="914400" rtl="0" eaLnBrk="1" fontAlgn="auto" latinLnBrk="0" hangingPunct="1">
              <a:spcBef>
                <a:spcPts val="0"/>
              </a:spcBef>
              <a:spcAft>
                <a:spcPts val="0"/>
              </a:spcAft>
              <a:buClrTx/>
              <a:buSzTx/>
              <a:buFontTx/>
              <a:buNone/>
              <a:defRPr/>
            </a:pP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1400" i="0" u="none" strike="noStrike" kern="100" cap="none" spc="0" normalizeH="0" baseline="0" noProof="0" dirty="0">
                <a:ln>
                  <a:noFill/>
                </a:ln>
                <a:gradFill>
                  <a:gsLst>
                    <a:gs pos="0">
                      <a:srgbClr val="14CD68"/>
                    </a:gs>
                    <a:gs pos="100000">
                      <a:srgbClr val="0B6E38"/>
                    </a:gs>
                  </a:gsLst>
                  <a:lin scaled="0"/>
                </a:gradFill>
                <a:effectLst/>
                <a:highlight>
                  <a:srgbClr val="FFFF00"/>
                </a:highlight>
                <a:uLnTx/>
                <a:uFillTx/>
                <a:latin typeface="Times New Roman" panose="02020603050405020304" pitchFamily="18" charset="0"/>
                <a:ea typeface="宋体" panose="02010600030101010101" pitchFamily="2" charset="-122"/>
                <a:cs typeface="+mn-cs"/>
              </a:rPr>
              <a:t>1</a:t>
            </a:r>
            <a:r>
              <a:rPr kumimoji="0" lang="en-US" altLang="zh-CN" sz="14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An interesting cultural phenomenon occurs every summer when Europeans and Americans visit each other's continents</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Europeans complain that shops and restaurants in America are </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so coldly</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air-conditioned as to require a jacket. Americans holidaying in Europe grow impatient on finding that European old-world buildings </a:t>
            </a:r>
            <a:r>
              <a:rPr kumimoji="0" lang="en-US" altLang="zh-CN" sz="1400" i="0" u="none" strike="noStrike" kern="100" cap="none" spc="0" normalizeH="0" baseline="0" noProof="0" dirty="0">
                <a:ln>
                  <a:noFill/>
                </a:ln>
                <a:gradFill>
                  <a:gsLst>
                    <a:gs pos="0">
                      <a:srgbClr val="14CD68"/>
                    </a:gs>
                    <a:gs pos="100000">
                      <a:srgbClr val="0B6E38"/>
                    </a:gs>
                  </a:gsLst>
                  <a:lin scaled="0"/>
                </a:gradFill>
                <a:effectLst/>
                <a:uLnTx/>
                <a:uFillTx/>
                <a:latin typeface="Times New Roman" panose="02020603050405020304" pitchFamily="18" charset="0"/>
                <a:ea typeface="宋体" panose="02010600030101010101" pitchFamily="2" charset="-122"/>
                <a:cs typeface="+mn-cs"/>
              </a:rPr>
              <a:t>cause them to sweat</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14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2</a:t>
            </a:r>
            <a:r>
              <a:rPr kumimoji="0" lang="en-US" altLang="zh-CN" sz="14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divide is rooted in both climate and culture.</a:t>
            </a:r>
            <a:r>
              <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Long before American companies began using cooling chemicals for air-conditioning, southern Europe was built to handle heat. In traditional houses, white paint and shaded courtyards keep things cool. Windows are thrown open and rooms aired in the mornings. Shutters keep out the midday sun. Northern Europe,meanwhile, is mostly spared the problem by its cold weather thanks to geographical advantages.</a:t>
            </a:r>
            <a:endParaRPr kumimoji="0" lang="en-US" altLang="zh-CN" sz="14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3</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These days, as global warming is putting Europe to test, some Europeans who celebrate green lifestyles still feel pangs of carbon guilt about equipping their houses with air-conditioning.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Actually, they needn't. The rapid expansion of renewable energy in Europe means that lowering the temperature will not do much to melt the glaciers.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In Spain, solar capacity has grown nearly ten times in the past decade, so it causes fewer carbon emissions to generate power. Portugal and France do just as well, thanks to dozens of nuclear reactors.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4Apart from</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climate morality, many Europeans also worry about the costs, but there is good news on that front as well.</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homes are smaller than American ones, which helps them save two thirds as much electricity on average. Moreover, the solar energy boom means that power is not just greener but cheaper than before. And some governments even offer funding to make old houses energy-efficient.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5</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As the world warms, Europe is heating up faster than any other region. Those who prefer to tough out the summer are free to do so.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However,</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as Dr. Elena Rossi, a climate researcher,points out,“</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Cooling should no longer be a luxury but a basic necessity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Therefore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2800" i="0" u="none" strike="noStrike" kern="100" cap="none" spc="0" normalizeH="0" baseline="0" noProof="0" dirty="0">
                <a:ln>
                  <a:noFill/>
                </a:ln>
                <a:gradFill>
                  <a:gsLst>
                    <a:gs pos="0">
                      <a:srgbClr val="14CD68"/>
                    </a:gs>
                    <a:gs pos="100000">
                      <a:srgbClr val="035C7D"/>
                    </a:gs>
                  </a:gsLst>
                  <a:lin scaled="0"/>
                </a:gradFill>
                <a:effectLst/>
                <a:uLnTx/>
                <a:uFillTx/>
                <a:latin typeface="Times New Roman" panose="02020603050405020304" pitchFamily="18" charset="0"/>
                <a:ea typeface="宋体" panose="02010600030101010101" pitchFamily="2" charset="-122"/>
                <a:cs typeface="+mn-cs"/>
              </a:rPr>
              <a:t>the ultimate goal should be to make cheap, clean air-conditioning for everyone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381000" y="6210300"/>
            <a:ext cx="17221200" cy="4194810"/>
          </a:xfrm>
          <a:prstGeom prst="rect">
            <a:avLst/>
          </a:prstGeom>
          <a:noFill/>
          <a:ln w="28575">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30. Which of the following is an example of </a:t>
            </a:r>
            <a:r>
              <a:rPr kumimoji="0" lang="en-US" altLang="zh-CN" sz="30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“climate morality”</a:t>
            </a: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Using renewable energy to lower electricity bills.</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B. Refusing air-conditioning to cut carbon emissions.</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 Upgrading old houses to gain government funding.</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D. Expanding power capacity to promote cozy lifestyles.</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31.What does Dr. Elena Rossi's words mean?</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A.Traditional cooling methods are outdated.</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B. Affordable air-conditioning should be accessible.</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 The public should avoid using air-conditioners.</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0" algn="l" defTabSz="914400" rtl="0" fontAlgn="auto">
              <a:lnSpc>
                <a:spcPts val="3200"/>
              </a:lnSpc>
              <a:spcBef>
                <a:spcPts val="0"/>
              </a:spcBef>
              <a:spcAft>
                <a:spcPts val="0"/>
              </a:spcAft>
              <a:buClrTx/>
              <a:buSzTx/>
              <a:buFontTx/>
              <a:buNone/>
              <a:defRPr/>
            </a:pPr>
            <a:r>
              <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D. People can choose to live with the summer heat.</a:t>
            </a:r>
            <a:endParaRPr kumimoji="0" lang="en-US" altLang="zh-CN" sz="30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矩形 4"/>
          <p:cNvSpPr/>
          <p:nvPr/>
        </p:nvSpPr>
        <p:spPr bwMode="auto">
          <a:xfrm>
            <a:off x="9296400" y="1028700"/>
            <a:ext cx="844486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4" name="矩形 3"/>
          <p:cNvSpPr/>
          <p:nvPr/>
        </p:nvSpPr>
        <p:spPr bwMode="auto">
          <a:xfrm>
            <a:off x="76200" y="1562100"/>
            <a:ext cx="1066736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457200" y="7048500"/>
            <a:ext cx="846899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381000" y="9105900"/>
            <a:ext cx="8709025" cy="44640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8" name="矩形 7"/>
          <p:cNvSpPr/>
          <p:nvPr/>
        </p:nvSpPr>
        <p:spPr bwMode="auto">
          <a:xfrm>
            <a:off x="152400" y="5295900"/>
            <a:ext cx="17560290" cy="85534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P spid="6" grpId="0" bldLvl="0" animBg="1"/>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09600" y="303746"/>
            <a:ext cx="4568194" cy="863564"/>
            <a:chOff x="1168151" y="2662121"/>
            <a:chExt cx="4568194" cy="863564"/>
          </a:xfrm>
        </p:grpSpPr>
        <p:grpSp>
          <p:nvGrpSpPr>
            <p:cNvPr id="23" name="Group 23"/>
            <p:cNvGrpSpPr/>
            <p:nvPr/>
          </p:nvGrpSpPr>
          <p:grpSpPr>
            <a:xfrm>
              <a:off x="1996636" y="2662121"/>
              <a:ext cx="3591116" cy="863564"/>
              <a:chOff x="0" y="-38100"/>
              <a:chExt cx="1186102" cy="285225"/>
            </a:xfrm>
          </p:grpSpPr>
          <p:sp>
            <p:nvSpPr>
              <p:cNvPr id="24"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25"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5" name="Group 35"/>
            <p:cNvGrpSpPr/>
            <p:nvPr/>
          </p:nvGrpSpPr>
          <p:grpSpPr>
            <a:xfrm>
              <a:off x="1168151" y="2800231"/>
              <a:ext cx="702697" cy="702697"/>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37"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expressions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sp>
        <p:nvSpPr>
          <p:cNvPr id="60" name="文本框 59"/>
          <p:cNvSpPr txBox="1"/>
          <p:nvPr/>
        </p:nvSpPr>
        <p:spPr>
          <a:xfrm>
            <a:off x="609438" y="1257726"/>
            <a:ext cx="9606280" cy="8909050"/>
          </a:xfrm>
          <a:prstGeom prst="rect">
            <a:avLst/>
          </a:prstGeom>
          <a:solidFill>
            <a:srgbClr val="E0EBF7"/>
          </a:solidFill>
        </p:spPr>
        <p:txBody>
          <a:bodyPr wrap="none" rtlCol="0">
            <a:spAutoFit/>
          </a:bodyPr>
          <a:lstStyle/>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 grow impatient on  对…… 变得失去耐心</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2. be rooted in  根植于</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3. long before  早在…… 之前</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4. shaded courtyards  阴凉的庭院</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5. keep out the midday sun  阻隔正午的烈日</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6. be spared the problem by —免于遭受该问题</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7. put… to test  对…… 加以检验</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8. be guilt about  对…… 感到愧疚</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9. equip with  配备；装有</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10. solar capacity  太阳能装机容量</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11. carbon emissions 碳排放</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12. generate power 发电</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13. on that front 在这方面</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14. on average  平均</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15. the solar energy boom 太阳能热潮</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16. heat up faster  升温更快</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17. tough out  熬过；艰难坚持</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18. be free to do 可以随意做；有权做</a:t>
            </a:r>
            <a:endParaRPr lang="en-US" altLang="zh-CN" sz="3600" dirty="0">
              <a:latin typeface="Times New Roman" panose="02020603050405020304" pitchFamily="18" charset="0"/>
              <a:cs typeface="Times New Roman" panose="02020603050405020304" pitchFamily="18" charset="0"/>
            </a:endParaRPr>
          </a:p>
        </p:txBody>
      </p:sp>
      <p:grpSp>
        <p:nvGrpSpPr>
          <p:cNvPr id="61" name="组合 60"/>
          <p:cNvGrpSpPr/>
          <p:nvPr/>
        </p:nvGrpSpPr>
        <p:grpSpPr>
          <a:xfrm>
            <a:off x="10134600" y="308203"/>
            <a:ext cx="4568194" cy="863564"/>
            <a:chOff x="1168151" y="2662121"/>
            <a:chExt cx="4568194" cy="863564"/>
          </a:xfrm>
        </p:grpSpPr>
        <p:grpSp>
          <p:nvGrpSpPr>
            <p:cNvPr id="62" name="Group 23"/>
            <p:cNvGrpSpPr/>
            <p:nvPr/>
          </p:nvGrpSpPr>
          <p:grpSpPr>
            <a:xfrm>
              <a:off x="1996636" y="2662121"/>
              <a:ext cx="3591116" cy="863564"/>
              <a:chOff x="0" y="-38100"/>
              <a:chExt cx="1186102" cy="285225"/>
            </a:xfrm>
          </p:grpSpPr>
          <p:sp>
            <p:nvSpPr>
              <p:cNvPr id="67"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68"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3" name="Group 35"/>
            <p:cNvGrpSpPr/>
            <p:nvPr/>
          </p:nvGrpSpPr>
          <p:grpSpPr>
            <a:xfrm>
              <a:off x="1168151" y="2800231"/>
              <a:ext cx="702697" cy="702697"/>
              <a:chOff x="0" y="0"/>
              <a:chExt cx="812800" cy="812800"/>
            </a:xfrm>
          </p:grpSpPr>
          <p:sp>
            <p:nvSpPr>
              <p:cNvPr id="65"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66"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4"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words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grpSp>
        <p:nvGrpSpPr>
          <p:cNvPr id="2" name="Group 2"/>
          <p:cNvGrpSpPr/>
          <p:nvPr/>
        </p:nvGrpSpPr>
        <p:grpSpPr>
          <a:xfrm>
            <a:off x="15155545" y="6893560"/>
            <a:ext cx="9665599" cy="966559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文本框 4"/>
          <p:cNvSpPr txBox="1"/>
          <p:nvPr/>
        </p:nvSpPr>
        <p:spPr>
          <a:xfrm>
            <a:off x="10506075" y="1791335"/>
            <a:ext cx="7428230" cy="7847330"/>
          </a:xfrm>
          <a:prstGeom prst="rect">
            <a:avLst/>
          </a:prstGeom>
          <a:ln>
            <a:solidFill>
              <a:schemeClr val="tx1"/>
            </a:solidFill>
            <a:prstDash val="sysDash"/>
          </a:ln>
        </p:spPr>
        <p:txBody>
          <a:bodyPr wrap="square">
            <a:spAutoFit/>
          </a:bodyPr>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air vt.</a:t>
            </a:r>
            <a:endParaRPr lang="en-US" altLang="zh-CN" sz="36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晾晒；</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公开表达（想法、不满）；</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广播播出</a:t>
            </a:r>
            <a:endParaRPr lang="en-US" altLang="zh-CN" sz="28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spare vt</a:t>
            </a:r>
            <a:endParaRPr lang="en-US" altLang="zh-CN" sz="36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使免受；饶恕；spare sb sth 使某人免于……</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抽出(时间):spare time/money 抽出时间 / 匀出钱</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省去</a:t>
            </a:r>
            <a:endParaRPr lang="en-US" altLang="zh-CN" sz="28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boom</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n. 繁荣，热潮）</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vi. 迅速发展，激增</a:t>
            </a:r>
            <a:endParaRPr lang="en-US" altLang="zh-CN" sz="36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energy-efficient</a:t>
            </a:r>
            <a:endParaRPr lang="en-US" altLang="zh-CN" sz="3600">
              <a:latin typeface="Times New Roman" panose="02020603050405020304" pitchFamily="18" charset="0"/>
              <a:cs typeface="Times New Roman" panose="02020603050405020304" pitchFamily="18" charset="0"/>
            </a:endParaRPr>
          </a:p>
          <a:p>
            <a:pPr marL="571500" indent="-571500">
              <a:buFont typeface="Wingdings" panose="05000000000000000000" charset="0"/>
              <a:buChar char="l"/>
            </a:pPr>
            <a:r>
              <a:rPr lang="en-US" altLang="zh-CN" sz="3600">
                <a:latin typeface="Times New Roman" panose="02020603050405020304" pitchFamily="18" charset="0"/>
                <a:cs typeface="Times New Roman" panose="02020603050405020304" pitchFamily="18" charset="0"/>
              </a:rPr>
              <a:t>luxury</a:t>
            </a:r>
            <a:endParaRPr lang="en-US" altLang="zh-CN" sz="36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1. 可数：luxuries 奢侈品</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2. 不可数：live in luxury 过奢侈的生活</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常用：a luxury to do sth 做某事是一种奢望</a:t>
            </a:r>
            <a:endParaRPr lang="en-US" altLang="zh-CN"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
          <p:cNvSpPr/>
          <p:nvPr/>
        </p:nvSpPr>
        <p:spPr>
          <a:xfrm>
            <a:off x="0" y="381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sp>
        <p:nvSpPr>
          <p:cNvPr id="2" name="AutoShape 2"/>
          <p:cNvSpPr/>
          <p:nvPr/>
        </p:nvSpPr>
        <p:spPr>
          <a:xfrm>
            <a:off x="76200" y="0"/>
            <a:ext cx="18288000" cy="10287000"/>
          </a:xfrm>
          <a:prstGeom prst="roundRect">
            <a:avLst>
              <a:gd name="adj" fmla="val 0"/>
            </a:avLst>
          </a:prstGeom>
          <a:solidFill>
            <a:srgbClr val="FFFFFF">
              <a:alpha val="30000"/>
            </a:srgbClr>
          </a:solidFill>
          <a:ln w="25400" cap="flat" cmpd="sng">
            <a:noFill/>
            <a:prstDash val="solid"/>
            <a:round/>
          </a:ln>
        </p:spPr>
        <p:txBody>
          <a:bodyPr vert="horz" wrap="square" lIns="95250" tIns="95250" rIns="95250" bIns="95250" rtlCol="0" anchor="ctr"/>
          <a:lstStyle/>
          <a:p>
            <a:pPr algn="ctr">
              <a:defRPr/>
            </a:pPr>
            <a:endParaRPr sz="2700"/>
          </a:p>
        </p:txBody>
      </p:sp>
      <p:grpSp>
        <p:nvGrpSpPr>
          <p:cNvPr id="27" name="Group 3"/>
          <p:cNvGrpSpPr/>
          <p:nvPr/>
        </p:nvGrpSpPr>
        <p:grpSpPr>
          <a:xfrm>
            <a:off x="990600" y="763270"/>
            <a:ext cx="16463010" cy="9130030"/>
            <a:chOff x="0" y="0"/>
            <a:chExt cx="4207252" cy="2317667"/>
          </a:xfrm>
        </p:grpSpPr>
        <p:sp>
          <p:nvSpPr>
            <p:cNvPr id="28"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29" name="TextBox 5"/>
            <p:cNvSpPr txBox="1"/>
            <p:nvPr/>
          </p:nvSpPr>
          <p:spPr>
            <a:xfrm>
              <a:off x="0" y="-38100"/>
              <a:ext cx="4207252" cy="2355767"/>
            </a:xfrm>
            <a:prstGeom prst="rect">
              <a:avLst/>
            </a:prstGeom>
          </p:spPr>
          <p:txBody>
            <a:bodyPr lIns="50800" tIns="50800" rIns="50800" bIns="50800" rtlCol="0" anchor="ctr"/>
            <a:p>
              <a:pPr marL="0" marR="0" lvl="0" indent="0" algn="ctr" defTabSz="914400" rtl="0" eaLnBrk="1" fontAlgn="auto" latinLnBrk="0" hangingPunct="1">
                <a:lnSpc>
                  <a:spcPts val="262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 name="AutoShape 3"/>
          <p:cNvSpPr/>
          <p:nvPr/>
        </p:nvSpPr>
        <p:spPr>
          <a:xfrm>
            <a:off x="1143000" y="952500"/>
            <a:ext cx="16002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4800" b="1" i="0" u="none" strike="noStrike">
                <a:solidFill>
                  <a:srgbClr val="333333"/>
                </a:solidFill>
                <a:latin typeface="Noto Sans SC"/>
                <a:ea typeface="Noto Sans SC"/>
                <a:cs typeface="Noto Sans SC"/>
                <a:sym typeface="Noto Sans SC"/>
              </a:rPr>
              <a:t>D篇：The drawing effect</a:t>
            </a:r>
            <a:endParaRPr lang="en-US" sz="1650"/>
          </a:p>
        </p:txBody>
      </p:sp>
      <p:pic>
        <p:nvPicPr>
          <p:cNvPr id="4" name="Picture 4"/>
          <p:cNvPicPr>
            <a:picLocks noChangeAspect="1"/>
          </p:cNvPicPr>
          <p:nvPr/>
        </p:nvPicPr>
        <p:blipFill>
          <a:blip r:embed="rId2"/>
          <a:srcRect l="306" r="306"/>
          <a:stretch>
            <a:fillRect/>
          </a:stretch>
        </p:blipFill>
        <p:spPr>
          <a:xfrm>
            <a:off x="1143000" y="2667000"/>
            <a:ext cx="5334000" cy="5048250"/>
          </a:xfrm>
          <a:prstGeom prst="rect">
            <a:avLst/>
          </a:prstGeom>
          <a:noFill/>
          <a:ln w="25400" cap="flat" cmpd="sng">
            <a:noFill/>
            <a:prstDash val="solid"/>
            <a:round/>
          </a:ln>
        </p:spPr>
      </p:pic>
      <p:sp>
        <p:nvSpPr>
          <p:cNvPr id="5" name="AutoShape 5"/>
          <p:cNvSpPr/>
          <p:nvPr/>
        </p:nvSpPr>
        <p:spPr>
          <a:xfrm>
            <a:off x="838200" y="7620000"/>
            <a:ext cx="5334000" cy="1143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b="0" i="0" u="none" strike="noStrike">
                <a:solidFill>
                  <a:srgbClr val="666666"/>
                </a:solidFill>
                <a:latin typeface="Noto Sans SC"/>
                <a:ea typeface="Noto Sans SC"/>
                <a:cs typeface="Noto Sans SC"/>
                <a:sym typeface="Noto Sans SC"/>
              </a:rPr>
              <a:t>经典的巴特莱特绘画记忆实验</a:t>
            </a:r>
            <a:br>
              <a:rPr lang="en-US" b="0" i="0" u="none" strike="noStrike">
                <a:solidFill>
                  <a:srgbClr val="666666"/>
                </a:solidFill>
                <a:latin typeface="Noto Sans SC"/>
                <a:ea typeface="Noto Sans SC"/>
                <a:cs typeface="Noto Sans SC"/>
                <a:sym typeface="Noto Sans SC"/>
              </a:rPr>
            </a:br>
            <a:r>
              <a:rPr lang="en-US" b="0" i="0" u="none" strike="noStrike">
                <a:solidFill>
                  <a:srgbClr val="666666"/>
                </a:solidFill>
                <a:latin typeface="Noto Sans SC"/>
                <a:ea typeface="Noto Sans SC"/>
                <a:cs typeface="Noto Sans SC"/>
                <a:sym typeface="Noto Sans SC"/>
              </a:rPr>
              <a:t>直观展示信息在传递过程中的演变</a:t>
            </a:r>
            <a:endParaRPr lang="en-US" sz="1650"/>
          </a:p>
        </p:txBody>
      </p:sp>
      <p:sp>
        <p:nvSpPr>
          <p:cNvPr id="6" name="AutoShape 6"/>
          <p:cNvSpPr/>
          <p:nvPr/>
        </p:nvSpPr>
        <p:spPr>
          <a:xfrm>
            <a:off x="6934200" y="2286000"/>
            <a:ext cx="4953000" cy="24765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95250" tIns="95250" rIns="95250" bIns="95250" rtlCol="0" anchor="ctr"/>
          <a:lstStyle/>
          <a:p>
            <a:pPr algn="ctr">
              <a:defRPr/>
            </a:pPr>
            <a:endParaRPr sz="2700"/>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9950" y="2571750"/>
            <a:ext cx="457200" cy="457200"/>
          </a:xfrm>
          <a:prstGeom prst="rect">
            <a:avLst/>
          </a:prstGeom>
        </p:spPr>
      </p:pic>
      <p:sp>
        <p:nvSpPr>
          <p:cNvPr id="8" name="AutoShape 8"/>
          <p:cNvSpPr/>
          <p:nvPr/>
        </p:nvSpPr>
        <p:spPr>
          <a:xfrm>
            <a:off x="7791450" y="2571750"/>
            <a:ext cx="4000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01 引入概念：现象提出</a:t>
            </a:r>
            <a:endParaRPr lang="en-US" sz="1650"/>
          </a:p>
        </p:txBody>
      </p:sp>
      <p:sp>
        <p:nvSpPr>
          <p:cNvPr id="9" name="AutoShape 9"/>
          <p:cNvSpPr/>
          <p:nvPr/>
        </p:nvSpPr>
        <p:spPr>
          <a:xfrm>
            <a:off x="7219950" y="3143250"/>
            <a:ext cx="4381500" cy="1428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555555"/>
                </a:solidFill>
                <a:latin typeface="Noto Sans SC"/>
                <a:ea typeface="Noto Sans SC"/>
                <a:cs typeface="Noto Sans SC"/>
                <a:sym typeface="Noto Sans SC"/>
              </a:rPr>
              <a:t>从传统手写笔记切入，引出“绘画效应”核心概念，通过词义猜测激发对记忆机制的探究兴趣。</a:t>
            </a:r>
            <a:endParaRPr lang="en-US" sz="1650"/>
          </a:p>
        </p:txBody>
      </p:sp>
      <p:sp>
        <p:nvSpPr>
          <p:cNvPr id="10" name="AutoShape 10"/>
          <p:cNvSpPr/>
          <p:nvPr/>
        </p:nvSpPr>
        <p:spPr>
          <a:xfrm>
            <a:off x="12077700" y="2286000"/>
            <a:ext cx="4953000" cy="24765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95250" tIns="95250" rIns="95250" bIns="95250" rtlCol="0" anchor="ctr"/>
          <a:lstStyle/>
          <a:p>
            <a:pPr algn="ctr">
              <a:defRPr/>
            </a:pPr>
            <a:endParaRPr sz="2700"/>
          </a:p>
        </p:txBody>
      </p:sp>
      <p:pic>
        <p:nvPicPr>
          <p:cNvPr id="11"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3450" y="2571750"/>
            <a:ext cx="457200" cy="457200"/>
          </a:xfrm>
          <a:prstGeom prst="rect">
            <a:avLst/>
          </a:prstGeom>
        </p:spPr>
      </p:pic>
      <p:sp>
        <p:nvSpPr>
          <p:cNvPr id="12" name="AutoShape 12"/>
          <p:cNvSpPr/>
          <p:nvPr/>
        </p:nvSpPr>
        <p:spPr>
          <a:xfrm>
            <a:off x="12934950" y="2571750"/>
            <a:ext cx="4000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02 实验佐证：效果验证</a:t>
            </a:r>
            <a:endParaRPr lang="en-US" sz="1650"/>
          </a:p>
        </p:txBody>
      </p:sp>
      <p:sp>
        <p:nvSpPr>
          <p:cNvPr id="13" name="AutoShape 13"/>
          <p:cNvSpPr/>
          <p:nvPr/>
        </p:nvSpPr>
        <p:spPr>
          <a:xfrm>
            <a:off x="12363450" y="3143250"/>
            <a:ext cx="4381500" cy="1428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555555"/>
                </a:solidFill>
                <a:latin typeface="Noto Sans SC"/>
                <a:ea typeface="Noto Sans SC"/>
                <a:cs typeface="Noto Sans SC"/>
                <a:sym typeface="Noto Sans SC"/>
              </a:rPr>
              <a:t>滑铁卢大学实验证实，绘画记忆效果显著优于单纯抄写，为“绘画效应”提供了坚实的实证支持。</a:t>
            </a:r>
            <a:endParaRPr lang="en-US" sz="1650"/>
          </a:p>
        </p:txBody>
      </p:sp>
      <p:sp>
        <p:nvSpPr>
          <p:cNvPr id="14" name="AutoShape 14"/>
          <p:cNvSpPr/>
          <p:nvPr/>
        </p:nvSpPr>
        <p:spPr>
          <a:xfrm>
            <a:off x="6934200" y="4953000"/>
            <a:ext cx="4953000" cy="24765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95250" tIns="95250" rIns="95250" bIns="95250" rtlCol="0" anchor="ctr"/>
          <a:lstStyle/>
          <a:p>
            <a:pPr algn="ctr">
              <a:defRPr/>
            </a:pPr>
            <a:endParaRPr sz="2700"/>
          </a:p>
        </p:txBody>
      </p:sp>
      <p:pic>
        <p:nvPicPr>
          <p:cNvPr id="15"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9950" y="5238750"/>
            <a:ext cx="457200" cy="457200"/>
          </a:xfrm>
          <a:prstGeom prst="rect">
            <a:avLst/>
          </a:prstGeom>
        </p:spPr>
      </p:pic>
      <p:sp>
        <p:nvSpPr>
          <p:cNvPr id="16" name="AutoShape 16"/>
          <p:cNvSpPr/>
          <p:nvPr/>
        </p:nvSpPr>
        <p:spPr>
          <a:xfrm>
            <a:off x="7791450" y="5238750"/>
            <a:ext cx="4000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03 原理揭秘：多感官协同</a:t>
            </a:r>
            <a:endParaRPr lang="en-US" sz="1650"/>
          </a:p>
        </p:txBody>
      </p:sp>
      <p:sp>
        <p:nvSpPr>
          <p:cNvPr id="17" name="AutoShape 17"/>
          <p:cNvSpPr/>
          <p:nvPr/>
        </p:nvSpPr>
        <p:spPr>
          <a:xfrm>
            <a:off x="7219950" y="5810250"/>
            <a:ext cx="4381500" cy="1428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555555"/>
                </a:solidFill>
                <a:latin typeface="Noto Sans SC"/>
                <a:ea typeface="Noto Sans SC"/>
                <a:cs typeface="Noto Sans SC"/>
                <a:sym typeface="Noto Sans SC"/>
              </a:rPr>
              <a:t>绘画调动视觉、运动觉等多重感官加工通道，构建多维度记忆联结，让信息在大脑中留下更深刻的印记。</a:t>
            </a:r>
            <a:endParaRPr lang="en-US" sz="1650"/>
          </a:p>
        </p:txBody>
      </p:sp>
      <p:sp>
        <p:nvSpPr>
          <p:cNvPr id="18" name="AutoShape 18"/>
          <p:cNvSpPr/>
          <p:nvPr/>
        </p:nvSpPr>
        <p:spPr>
          <a:xfrm>
            <a:off x="12077700" y="4953000"/>
            <a:ext cx="4953000" cy="2476500"/>
          </a:xfrm>
          <a:prstGeom prst="roundRect">
            <a:avLst>
              <a:gd name="adj" fmla="val 0"/>
            </a:avLst>
          </a:prstGeom>
          <a:solidFill>
            <a:srgbClr val="4CAF50">
              <a:alpha val="8000"/>
            </a:srgbClr>
          </a:solidFill>
          <a:ln w="12700" cap="flat" cmpd="sng">
            <a:solidFill>
              <a:srgbClr val="4CAF50">
                <a:alpha val="20000"/>
              </a:srgbClr>
            </a:solidFill>
            <a:prstDash val="solid"/>
            <a:round/>
          </a:ln>
        </p:spPr>
        <p:txBody>
          <a:bodyPr vert="horz" wrap="square" lIns="95250" tIns="95250" rIns="95250" bIns="95250" rtlCol="0" anchor="ctr"/>
          <a:lstStyle/>
          <a:p>
            <a:pPr algn="ctr">
              <a:defRPr/>
            </a:pPr>
            <a:endParaRPr sz="2700"/>
          </a:p>
        </p:txBody>
      </p:sp>
      <p:pic>
        <p:nvPicPr>
          <p:cNvPr id="19"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63450" y="5238750"/>
            <a:ext cx="457200" cy="457200"/>
          </a:xfrm>
          <a:prstGeom prst="rect">
            <a:avLst/>
          </a:prstGeom>
        </p:spPr>
      </p:pic>
      <p:sp>
        <p:nvSpPr>
          <p:cNvPr id="20" name="AutoShape 20"/>
          <p:cNvSpPr/>
          <p:nvPr/>
        </p:nvSpPr>
        <p:spPr>
          <a:xfrm>
            <a:off x="12934950" y="5238750"/>
            <a:ext cx="4000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04 辩证看待：适用边界</a:t>
            </a:r>
            <a:endParaRPr lang="en-US" sz="1650"/>
          </a:p>
        </p:txBody>
      </p:sp>
      <p:sp>
        <p:nvSpPr>
          <p:cNvPr id="21" name="AutoShape 21"/>
          <p:cNvSpPr/>
          <p:nvPr/>
        </p:nvSpPr>
        <p:spPr>
          <a:xfrm>
            <a:off x="12363450" y="5810250"/>
            <a:ext cx="4381500" cy="1428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555555"/>
                </a:solidFill>
                <a:latin typeface="Noto Sans SC"/>
                <a:ea typeface="Noto Sans SC"/>
                <a:cs typeface="Noto Sans SC"/>
                <a:sym typeface="Noto Sans SC"/>
              </a:rPr>
              <a:t>效应存在局限性，面对高难度认知任务时效果减弱，记忆效果还受任务复杂度与个体差异影响。</a:t>
            </a:r>
            <a:endParaRPr lang="en-US" sz="1650"/>
          </a:p>
        </p:txBody>
      </p:sp>
      <p:sp>
        <p:nvSpPr>
          <p:cNvPr id="22" name="AutoShape 22"/>
          <p:cNvSpPr/>
          <p:nvPr/>
        </p:nvSpPr>
        <p:spPr>
          <a:xfrm>
            <a:off x="6934200" y="7620000"/>
            <a:ext cx="10096500" cy="1619250"/>
          </a:xfrm>
          <a:prstGeom prst="roundRect">
            <a:avLst>
              <a:gd name="adj" fmla="val 0"/>
            </a:avLst>
          </a:prstGeom>
          <a:solidFill>
            <a:srgbClr val="4CAF50">
              <a:alpha val="12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700"/>
          </a:p>
        </p:txBody>
      </p:sp>
      <p:pic>
        <p:nvPicPr>
          <p:cNvPr id="23"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9950" y="7905750"/>
            <a:ext cx="457200" cy="457200"/>
          </a:xfrm>
          <a:prstGeom prst="rect">
            <a:avLst/>
          </a:prstGeom>
        </p:spPr>
      </p:pic>
      <p:sp>
        <p:nvSpPr>
          <p:cNvPr id="24" name="AutoShape 24"/>
          <p:cNvSpPr/>
          <p:nvPr/>
        </p:nvSpPr>
        <p:spPr>
          <a:xfrm>
            <a:off x="7791450" y="7905750"/>
            <a:ext cx="9144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Noto Sans SC"/>
                <a:ea typeface="Noto Sans SC"/>
                <a:cs typeface="Noto Sans SC"/>
                <a:sym typeface="Noto Sans SC"/>
              </a:rPr>
              <a:t>05 总结建议：科学运用策略</a:t>
            </a:r>
            <a:endParaRPr lang="en-US" sz="1650"/>
          </a:p>
        </p:txBody>
      </p:sp>
      <p:sp>
        <p:nvSpPr>
          <p:cNvPr id="25" name="AutoShape 25"/>
          <p:cNvSpPr/>
          <p:nvPr/>
        </p:nvSpPr>
        <p:spPr>
          <a:xfrm>
            <a:off x="7219950" y="8420100"/>
            <a:ext cx="9334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950" b="0" i="0" u="none" strike="noStrike">
                <a:solidFill>
                  <a:srgbClr val="555555"/>
                </a:solidFill>
                <a:latin typeface="Noto Sans SC"/>
                <a:ea typeface="Noto Sans SC"/>
                <a:cs typeface="Noto Sans SC"/>
                <a:sym typeface="Noto Sans SC"/>
              </a:rPr>
              <a:t>绘画并非万能记忆法，需结合任务难度灵活调整策略，理性看待其作用，根据实际场景选择最优记忆方式，以达到最佳效果。</a:t>
            </a:r>
            <a:endParaRPr lang="en-US" sz="165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419372"/>
            <a:ext cx="17907000" cy="8709025"/>
          </a:xfrm>
          <a:prstGeom prst="rect">
            <a:avLst/>
          </a:prstGeom>
          <a:noFill/>
        </p:spPr>
        <p:txBody>
          <a:bodyPr wrap="square">
            <a:spAutoFit/>
          </a:bodyPr>
          <a:lstStyle/>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When it comes to </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memorizing a list of words or concepts, writing notes has been the go-to method for a long time.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However, recent psychological studies have brought attention to the “drawing effect” - the idea that sketching out information can significantly boost memory.</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test this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 research group from the University of Waterloo presented student participants with a list of simple,easily drawn words, such as “apple”. The students were given 40 seconds to either draw the word, or write it out repeatedly. Following a short break,the researchers then asked students to freely recall as many words as possible from the initial list in just 60 seconds.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 results were striking: the drawn words were consistently and significantly better recalled than the written ones. </a:t>
            </a: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explain why </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drawing works so well, Jeffrey Wammes, the study's lead author, </a:t>
            </a:r>
            <a:r>
              <a:rPr kumimoji="0" lang="en-US" altLang="zh-CN" sz="28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noted tha</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 it forces the brain to process information using different senses.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First</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learners must think deeply about a word's meaning to decide how to draw it.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Then</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hands make physical movements to sketch the lines.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Finally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they observe the visual image they have just created.</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“By bringing together word meanings, physical actions, and visual images, drawing builds a much stronger memory than simply writing,”Jeffrey explained.</a:t>
            </a: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However,</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 drawing effect might not be a one-size-fits-all solution</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Another recent study recruited 91 participants, who were randomly assigned to one of three strategies:drawing, paraphrasing, or writing the definitions. Interestingly,</a:t>
            </a:r>
            <a:r>
              <a:rPr kumimoji="0" lang="en-US" altLang="zh-CN" sz="28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this study found,</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when they were dealing with difficult tasks,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they showed no significant difference in memory performance across the three conditions.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Researchers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also</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noted that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memory process actually tends to be complex</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as it involves an interplay of many factors such as a participant's working memory,drawing abilities, and prior familiarity with the terms,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While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drawing is undoubtedly a powerful tool for memorizing simple concepts, it is clearly not a magic pill for all learning situations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Rather than blindly adopting a single method,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learners should adjust their study strategies based on the complexity of the task and their personal strengths.	</a:t>
            </a: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13290198" y="567906"/>
            <a:ext cx="4540602" cy="583565"/>
          </a:xfrm>
          <a:prstGeom prst="rect">
            <a:avLst/>
          </a:prstGeom>
          <a:solidFill>
            <a:srgbClr val="92D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drawing effect</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3290198" y="1562279"/>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experiment </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13335283" y="3238513"/>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explanation</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13290198" y="8724646"/>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suggestion</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3335283" y="5372303"/>
            <a:ext cx="4540602" cy="583565"/>
          </a:xfrm>
          <a:prstGeom prst="rect">
            <a:avLst/>
          </a:prstGeom>
          <a:solidFill>
            <a:srgbClr val="92D050"/>
          </a:solidFill>
        </p:spPr>
        <p:txBody>
          <a:bodyPr wrap="square" rtlCol="0">
            <a:spAutoFit/>
          </a:bodyPr>
          <a:lstStyle/>
          <a:p>
            <a:pPr lvl="0" algn="ctr"/>
            <a:r>
              <a:rPr lang="en-US" altLang="zh-CN" sz="3200" b="1" dirty="0">
                <a:solidFill>
                  <a:prstClr val="black"/>
                </a:solidFill>
                <a:latin typeface="Times New Roman" panose="02020603050405020304" pitchFamily="18" charset="0"/>
                <a:cs typeface="Times New Roman" panose="02020603050405020304" pitchFamily="18" charset="0"/>
              </a:rPr>
              <a:t>limitation</a:t>
            </a:r>
            <a:endPar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8" grpId="0" bldLvl="0" animBg="1"/>
      <p:bldP spid="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 y="419372"/>
            <a:ext cx="17907000" cy="5836285"/>
          </a:xfrm>
          <a:prstGeom prst="rect">
            <a:avLst/>
          </a:prstGeom>
          <a:noFill/>
        </p:spPr>
        <p:txBody>
          <a:bodyPr wrap="square">
            <a:spAutoFit/>
          </a:bodyPr>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When it comes to </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memorizing a list of words or concepts, writing notes has been the </a:t>
            </a:r>
            <a:r>
              <a:rPr kumimoji="0" lang="en-US" altLang="zh-CN" sz="28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go-to</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method for a long time.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However, recent psychological studies have brought attention to the “drawing effect” - the idea that sketching out information can significantly boost memory.</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test this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 research group from the University of Waterloo presented student participants with a list of simple,easily drawn words, such as “apple”. The students were given 40 seconds to either draw the word, or write it out repeatedly. Following a short break,the researchers then asked students to freely recall as many words as possible from the initial list in just 60 seconds.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 results were striking: the drawn words were consistently and significantly better recalled than the written ones. </a:t>
            </a: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explain why </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drawing works so well, Jeffrey Wammes, the study's lead author, </a:t>
            </a:r>
            <a:r>
              <a:rPr kumimoji="0" lang="en-US" altLang="zh-CN" sz="28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noted tha</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 it forces the brain to process information using different senses.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First</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learners must think deeply about a word's meaning to decide how to draw it.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Then</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hands make physical movements to sketch the lines.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Finally</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they observe the visual image they have just created.</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“By bringing together word meanings, physical actions, and visual images, drawing builds a much stronger memory than simply writing,”Jeffrey explained.</a:t>
            </a: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endPar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381000" y="6134100"/>
            <a:ext cx="17221200" cy="3233420"/>
          </a:xfrm>
          <a:prstGeom prst="rect">
            <a:avLst/>
          </a:prstGeom>
          <a:noFill/>
          <a:ln w="28575">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32. What does the underlined word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go-to</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 in paragraph one mean?</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Random.	B.Standard.</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C.Temporary.	D. Complicated.</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33. According to Jeffrey, how does drawing enhance memory?</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By increasing visual effect.		B.By relieving mental pressure.</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 By encouraging deep thinking.		D. By engaging multiple channels.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bwMode="auto">
          <a:xfrm>
            <a:off x="12801600" y="419100"/>
            <a:ext cx="526986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bwMode="auto">
          <a:xfrm>
            <a:off x="3276600" y="6667500"/>
            <a:ext cx="261302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12352020" y="3771900"/>
            <a:ext cx="5974080"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228600" y="4076700"/>
            <a:ext cx="508063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8" name="矩形 7"/>
          <p:cNvSpPr/>
          <p:nvPr/>
        </p:nvSpPr>
        <p:spPr bwMode="auto">
          <a:xfrm>
            <a:off x="8124825" y="4076700"/>
            <a:ext cx="585787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228600" y="4533900"/>
            <a:ext cx="585787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0" name="矩形 9"/>
          <p:cNvSpPr/>
          <p:nvPr/>
        </p:nvSpPr>
        <p:spPr bwMode="auto">
          <a:xfrm>
            <a:off x="10515600" y="4457700"/>
            <a:ext cx="3964940"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1" name="矩形 10"/>
          <p:cNvSpPr/>
          <p:nvPr/>
        </p:nvSpPr>
        <p:spPr bwMode="auto">
          <a:xfrm>
            <a:off x="228600" y="4991100"/>
            <a:ext cx="257492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bwMode="auto">
          <a:xfrm>
            <a:off x="6858000" y="8877300"/>
            <a:ext cx="585787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Vertic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43788" y="7904987"/>
            <a:ext cx="4204299" cy="1026217"/>
            <a:chOff x="0" y="0"/>
            <a:chExt cx="1001792" cy="244525"/>
          </a:xfrm>
        </p:grpSpPr>
        <p:sp>
          <p:nvSpPr>
            <p:cNvPr id="3" name="Freeform 3"/>
            <p:cNvSpPr/>
            <p:nvPr/>
          </p:nvSpPr>
          <p:spPr>
            <a:xfrm>
              <a:off x="0" y="0"/>
              <a:ext cx="1001792" cy="244525"/>
            </a:xfrm>
            <a:custGeom>
              <a:avLst/>
              <a:gdLst/>
              <a:ahLst/>
              <a:cxnLst/>
              <a:rect l="l" t="t" r="r" b="b"/>
              <a:pathLst>
                <a:path w="1001792" h="244525">
                  <a:moveTo>
                    <a:pt x="122262" y="0"/>
                  </a:moveTo>
                  <a:lnTo>
                    <a:pt x="879530" y="0"/>
                  </a:lnTo>
                  <a:cubicBezTo>
                    <a:pt x="947053" y="0"/>
                    <a:pt x="1001792" y="54739"/>
                    <a:pt x="1001792" y="122262"/>
                  </a:cubicBezTo>
                  <a:lnTo>
                    <a:pt x="1001792" y="122262"/>
                  </a:lnTo>
                  <a:cubicBezTo>
                    <a:pt x="1001792" y="189786"/>
                    <a:pt x="947053" y="244525"/>
                    <a:pt x="879530" y="244525"/>
                  </a:cubicBezTo>
                  <a:lnTo>
                    <a:pt x="122262" y="244525"/>
                  </a:lnTo>
                  <a:cubicBezTo>
                    <a:pt x="54739" y="244525"/>
                    <a:pt x="0" y="189786"/>
                    <a:pt x="0" y="122262"/>
                  </a:cubicBezTo>
                  <a:lnTo>
                    <a:pt x="0" y="122262"/>
                  </a:lnTo>
                  <a:cubicBezTo>
                    <a:pt x="0" y="54739"/>
                    <a:pt x="54739" y="0"/>
                    <a:pt x="122262" y="0"/>
                  </a:cubicBezTo>
                  <a:close/>
                </a:path>
              </a:pathLst>
            </a:custGeom>
            <a:solidFill>
              <a:srgbClr val="43A7EB"/>
            </a:solidFill>
          </p:spPr>
        </p:sp>
        <p:sp>
          <p:nvSpPr>
            <p:cNvPr id="4" name="TextBox 4"/>
            <p:cNvSpPr txBox="1"/>
            <p:nvPr/>
          </p:nvSpPr>
          <p:spPr>
            <a:xfrm>
              <a:off x="0" y="-38100"/>
              <a:ext cx="1001792" cy="282625"/>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a:off x="11721998" y="-935373"/>
            <a:ext cx="11831100" cy="1183110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9" name="Group 9"/>
          <p:cNvGrpSpPr/>
          <p:nvPr/>
        </p:nvGrpSpPr>
        <p:grpSpPr>
          <a:xfrm>
            <a:off x="8242798" y="7904987"/>
            <a:ext cx="358087" cy="358087"/>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A9255"/>
            </a:solidFill>
          </p:spPr>
        </p:sp>
        <p:sp>
          <p:nvSpPr>
            <p:cNvPr id="11" name="TextBox 11"/>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2" name="Group 12"/>
          <p:cNvGrpSpPr/>
          <p:nvPr/>
        </p:nvGrpSpPr>
        <p:grpSpPr>
          <a:xfrm>
            <a:off x="17637548" y="6786907"/>
            <a:ext cx="262408" cy="262408"/>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4" name="TextBox 14"/>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5" name="Group 15"/>
          <p:cNvGrpSpPr/>
          <p:nvPr/>
        </p:nvGrpSpPr>
        <p:grpSpPr>
          <a:xfrm>
            <a:off x="17362327" y="5452397"/>
            <a:ext cx="170096" cy="170096"/>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7" name="TextBox 17"/>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18" name="TextBox 18"/>
          <p:cNvSpPr txBox="1"/>
          <p:nvPr/>
        </p:nvSpPr>
        <p:spPr>
          <a:xfrm>
            <a:off x="1533836" y="2500639"/>
            <a:ext cx="8433622" cy="3847207"/>
          </a:xfrm>
          <a:prstGeom prst="rect">
            <a:avLst/>
          </a:prstGeom>
        </p:spPr>
        <p:txBody>
          <a:bodyPr lIns="0" tIns="0" rIns="0" bIns="0" rtlCol="0" anchor="t">
            <a:spAutoFit/>
          </a:bodyPr>
          <a:lstStyle/>
          <a:p>
            <a:pPr algn="l">
              <a:lnSpc>
                <a:spcPts val="14975"/>
              </a:lnSpc>
            </a:pPr>
            <a:r>
              <a:rPr lang="zh-CN" altLang="en-US" sz="13865" b="1" dirty="0">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浙江强基联盟英语</a:t>
            </a:r>
            <a:endParaRPr lang="en-US" sz="13865" b="1" dirty="0">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nvGrpSpPr>
          <p:cNvPr id="19" name="Group 19"/>
          <p:cNvGrpSpPr/>
          <p:nvPr/>
        </p:nvGrpSpPr>
        <p:grpSpPr>
          <a:xfrm>
            <a:off x="9582740" y="4153387"/>
            <a:ext cx="384717" cy="384717"/>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EAEA6"/>
            </a:solidFill>
          </p:spPr>
        </p:sp>
        <p:sp>
          <p:nvSpPr>
            <p:cNvPr id="21" name="TextBox 21"/>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22" name="Group 22"/>
          <p:cNvGrpSpPr/>
          <p:nvPr/>
        </p:nvGrpSpPr>
        <p:grpSpPr>
          <a:xfrm>
            <a:off x="688389" y="4700325"/>
            <a:ext cx="443175" cy="443175"/>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24" name="TextBox 24"/>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25" name="Freeform 25"/>
          <p:cNvSpPr/>
          <p:nvPr/>
        </p:nvSpPr>
        <p:spPr>
          <a:xfrm>
            <a:off x="-1653063" y="-1543050"/>
            <a:ext cx="6044088" cy="4784903"/>
          </a:xfrm>
          <a:custGeom>
            <a:avLst/>
            <a:gdLst/>
            <a:ahLst/>
            <a:cxnLst/>
            <a:rect l="l" t="t" r="r" b="b"/>
            <a:pathLst>
              <a:path w="6044088" h="4784903">
                <a:moveTo>
                  <a:pt x="0" y="0"/>
                </a:moveTo>
                <a:lnTo>
                  <a:pt x="6044088" y="0"/>
                </a:lnTo>
                <a:lnTo>
                  <a:pt x="6044088" y="4784903"/>
                </a:lnTo>
                <a:lnTo>
                  <a:pt x="0" y="4784903"/>
                </a:lnTo>
                <a:lnTo>
                  <a:pt x="0" y="0"/>
                </a:lnTo>
                <a:close/>
              </a:path>
            </a:pathLst>
          </a:custGeom>
          <a:blipFill>
            <a:blip r:embed="rId1"/>
            <a:stretch>
              <a:fillRect/>
            </a:stretch>
          </a:blipFill>
        </p:spPr>
      </p:sp>
      <p:sp>
        <p:nvSpPr>
          <p:cNvPr id="26" name="Freeform 26"/>
          <p:cNvSpPr/>
          <p:nvPr/>
        </p:nvSpPr>
        <p:spPr>
          <a:xfrm rot="-845103">
            <a:off x="9047291" y="1492856"/>
            <a:ext cx="2068933" cy="2068933"/>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2"/>
            <a:stretch>
              <a:fillRect/>
            </a:stretch>
          </a:blipFill>
        </p:spPr>
      </p:sp>
      <p:sp>
        <p:nvSpPr>
          <p:cNvPr id="27" name="Freeform 27"/>
          <p:cNvSpPr/>
          <p:nvPr/>
        </p:nvSpPr>
        <p:spPr>
          <a:xfrm rot="1220164">
            <a:off x="16046535" y="2523969"/>
            <a:ext cx="1162543" cy="1090446"/>
          </a:xfrm>
          <a:custGeom>
            <a:avLst/>
            <a:gdLst/>
            <a:ahLst/>
            <a:cxnLst/>
            <a:rect l="l" t="t" r="r" b="b"/>
            <a:pathLst>
              <a:path w="1162543" h="1090446">
                <a:moveTo>
                  <a:pt x="0" y="0"/>
                </a:moveTo>
                <a:lnTo>
                  <a:pt x="1162543" y="0"/>
                </a:lnTo>
                <a:lnTo>
                  <a:pt x="1162543" y="1090446"/>
                </a:lnTo>
                <a:lnTo>
                  <a:pt x="0" y="1090446"/>
                </a:lnTo>
                <a:lnTo>
                  <a:pt x="0" y="0"/>
                </a:lnTo>
                <a:close/>
              </a:path>
            </a:pathLst>
          </a:custGeom>
          <a:blipFill>
            <a:blip r:embed="rId3"/>
            <a:stretch>
              <a:fillRect l="-11359" t="-16302" r="-13896" b="-17234"/>
            </a:stretch>
          </a:blipFill>
        </p:spPr>
      </p:sp>
      <p:sp>
        <p:nvSpPr>
          <p:cNvPr id="31" name="TextBox 31"/>
          <p:cNvSpPr txBox="1"/>
          <p:nvPr/>
        </p:nvSpPr>
        <p:spPr>
          <a:xfrm>
            <a:off x="1533836" y="6705098"/>
            <a:ext cx="7381564" cy="591185"/>
          </a:xfrm>
          <a:prstGeom prst="rect">
            <a:avLst/>
          </a:prstGeom>
        </p:spPr>
        <p:txBody>
          <a:bodyPr wrap="square" lIns="0" tIns="0" rIns="0" bIns="0" rtlCol="0" anchor="t">
            <a:spAutoFit/>
          </a:bodyPr>
          <a:lstStyle/>
          <a:p>
            <a:pPr algn="l">
              <a:lnSpc>
                <a:spcPts val="4610"/>
              </a:lnSpc>
            </a:pPr>
            <a:r>
              <a:rPr lang="en-US" sz="3975" dirty="0">
                <a:solidFill>
                  <a:srgbClr val="000000"/>
                </a:solidFill>
                <a:latin typeface="思源黑体" panose="020B0500000000000000" charset="-122"/>
                <a:ea typeface="思源黑体" panose="020B0500000000000000" charset="-122"/>
                <a:cs typeface="思源黑体" panose="020B0500000000000000" charset="-122"/>
                <a:sym typeface="思源黑体" panose="020B0500000000000000" charset="-122"/>
              </a:rPr>
              <a:t>2027</a:t>
            </a:r>
            <a:r>
              <a:rPr lang="zh-CN" altLang="en-US" sz="3975" dirty="0">
                <a:solidFill>
                  <a:srgbClr val="000000"/>
                </a:solidFill>
                <a:latin typeface="思源黑体" panose="020B0500000000000000" charset="-122"/>
                <a:ea typeface="思源黑体" panose="020B0500000000000000" charset="-122"/>
                <a:cs typeface="思源黑体" panose="020B0500000000000000" charset="-122"/>
                <a:sym typeface="思源黑体" panose="020B0500000000000000" charset="-122"/>
              </a:rPr>
              <a:t>届高三英语联考客观题解析</a:t>
            </a:r>
            <a:endParaRPr lang="en-US" sz="3975" dirty="0">
              <a:solidFill>
                <a:srgbClr val="000000"/>
              </a:solidFill>
              <a:latin typeface="思源黑体" panose="020B0500000000000000" charset="-122"/>
              <a:ea typeface="思源黑体" panose="020B0500000000000000" charset="-122"/>
              <a:cs typeface="思源黑体" panose="020B0500000000000000" charset="-122"/>
              <a:sym typeface="思源黑体" panose="020B0500000000000000" charset="-122"/>
            </a:endParaRPr>
          </a:p>
        </p:txBody>
      </p:sp>
      <p:sp>
        <p:nvSpPr>
          <p:cNvPr id="32" name="TextBox 32"/>
          <p:cNvSpPr txBox="1"/>
          <p:nvPr/>
        </p:nvSpPr>
        <p:spPr>
          <a:xfrm>
            <a:off x="4042072" y="8126595"/>
            <a:ext cx="5760240" cy="548521"/>
          </a:xfrm>
          <a:prstGeom prst="rect">
            <a:avLst/>
          </a:prstGeom>
        </p:spPr>
        <p:txBody>
          <a:bodyPr lIns="0" tIns="0" rIns="0" bIns="0" rtlCol="0" anchor="t">
            <a:spAutoFit/>
          </a:bodyPr>
          <a:lstStyle/>
          <a:p>
            <a:pPr algn="l">
              <a:lnSpc>
                <a:spcPts val="4315"/>
              </a:lnSpc>
            </a:pPr>
            <a:r>
              <a:rPr lang="en-US" sz="3720" b="1" dirty="0">
                <a:solidFill>
                  <a:srgbClr val="FFFFFF"/>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F A Y</a:t>
            </a:r>
            <a:endParaRPr lang="en-US" sz="3720" b="1" dirty="0">
              <a:solidFill>
                <a:srgbClr val="FFFFFF"/>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sp>
        <p:nvSpPr>
          <p:cNvPr id="8" name="Freeform 16"/>
          <p:cNvSpPr/>
          <p:nvPr/>
        </p:nvSpPr>
        <p:spPr>
          <a:xfrm>
            <a:off x="8838955" y="648530"/>
            <a:ext cx="7874752" cy="9019052"/>
          </a:xfrm>
          <a:custGeom>
            <a:avLst/>
            <a:gdLst/>
            <a:ahLst/>
            <a:cxnLst/>
            <a:rect l="l" t="t" r="r" b="b"/>
            <a:pathLst>
              <a:path w="7874752" h="9019052">
                <a:moveTo>
                  <a:pt x="0" y="0"/>
                </a:moveTo>
                <a:lnTo>
                  <a:pt x="7874752" y="0"/>
                </a:lnTo>
                <a:lnTo>
                  <a:pt x="7874752" y="9019052"/>
                </a:lnTo>
                <a:lnTo>
                  <a:pt x="0" y="9019052"/>
                </a:lnTo>
                <a:lnTo>
                  <a:pt x="0" y="0"/>
                </a:lnTo>
                <a:close/>
              </a:path>
            </a:pathLst>
          </a:custGeom>
          <a:blipFill>
            <a:blip r:embed="rId4"/>
            <a:stretch>
              <a:fillRect/>
            </a:stretch>
          </a:blip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 y="419372"/>
            <a:ext cx="17907000" cy="5836285"/>
          </a:xfrm>
          <a:prstGeom prst="rect">
            <a:avLst/>
          </a:prstGeom>
          <a:noFill/>
        </p:spPr>
        <p:txBody>
          <a:bodyPr wrap="square">
            <a:spAutoFit/>
          </a:bodyPr>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When it comes to </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memorizing a list of words or concepts, writing notes has been the go-to method for a long time. </a:t>
            </a:r>
            <a:r>
              <a:rPr kumimoji="0" lang="en-US" altLang="zh-CN" sz="12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However, recent psychological studies have brought attention to the “drawing effect” - the idea that sketching out information can significantly boost memory.</a:t>
            </a:r>
            <a:endPar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test this</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 research group from the University of Waterloo presented student participants with a list of simple,easily drawn words, such as “apple”. The students were given 40 seconds to either draw the word, or write it out repeatedly. Following a short break,the researchers then asked students to freely recall as many words as possible from the initial list in just 60 seconds. </a:t>
            </a:r>
            <a:r>
              <a:rPr kumimoji="0" lang="en-US" altLang="zh-CN" sz="12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 results were striking: the drawn words were consistently and significantly better recalled than the written ones. </a:t>
            </a:r>
            <a:endParaRPr kumimoji="0" lang="en-US" altLang="zh-CN" sz="12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To explain why </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drawing works so well, Jeffrey Wammes, the study's lead author, </a:t>
            </a:r>
            <a:r>
              <a:rPr kumimoji="0" lang="en-US" altLang="zh-CN" sz="12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noted tha</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t it forces the brain to process information using different senses. </a:t>
            </a: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First</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learners must think deeply about a word's meaning to decide how to draw it. </a:t>
            </a: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Then</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their hands make physical movements to sketch the lines. </a:t>
            </a:r>
            <a:r>
              <a:rPr kumimoji="0" lang="en-US" altLang="zh-CN" sz="12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Finally</a:t>
            </a:r>
            <a:r>
              <a:rPr kumimoji="0" lang="en-US" altLang="zh-CN" sz="12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they observe the visual image they have just created.</a:t>
            </a:r>
            <a:r>
              <a:rPr kumimoji="0" lang="en-US" altLang="zh-CN" sz="12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“By bringing together word meanings, physical actions, and visual images, drawing builds a much stronger memory than simply writing,”Jeffrey explained.</a:t>
            </a:r>
            <a:endParaRPr kumimoji="0" lang="en-US" altLang="zh-CN" sz="12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However,</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 drawing effect might not be a one-size-fits-all solution</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Another recent study recruited 91 participants, who were randomly assigned to one of three strategies:drawing, paraphrasing, or writing the definitions. Interestingly,</a:t>
            </a:r>
            <a:r>
              <a:rPr kumimoji="0" lang="en-US" altLang="zh-CN" sz="2800" i="0" u="sng"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this study found,</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when they were dealing with difficult tasks,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they showed no significant difference in memory performance across the three conditions.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Researchers </a:t>
            </a: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also</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noted that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memory process actually tends to be complex</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as it involves an interplay of many factors such as a participant's working memory,drawing abilities, and prior familiarity with the terms,</a:t>
            </a:r>
            <a:endPar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just" defTabSz="914400" rtl="0" eaLnBrk="1" fontAlgn="auto" latinLnBrk="0" hangingPunct="1">
              <a:lnSpc>
                <a:spcPts val="3200"/>
              </a:lnSpc>
              <a:spcBef>
                <a:spcPts val="0"/>
              </a:spcBef>
              <a:spcAft>
                <a:spcPts val="0"/>
              </a:spcAft>
              <a:buClrTx/>
              <a:buSzTx/>
              <a:buFontTx/>
              <a:buNone/>
              <a:defRPr/>
            </a:pPr>
            <a:r>
              <a:rPr kumimoji="0" lang="en-US" altLang="zh-CN" sz="2800" i="0" u="none" strike="noStrike" kern="1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mn-cs"/>
              </a:rPr>
              <a:t>While</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drawing is undoubtedly a powerful tool for memorizing simple concepts, it is clearly not a magic pill for all learning situations</a:t>
            </a:r>
            <a:r>
              <a:rPr kumimoji="0" lang="en-US" altLang="zh-CN" sz="280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Rather than blindly adopting a single method, </a:t>
            </a:r>
            <a:r>
              <a:rPr kumimoji="0" lang="en-US" altLang="zh-CN" sz="280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learners should adjust their study strategies based on the complexity of the task and their personal strengths.	</a:t>
            </a:r>
            <a:r>
              <a:rPr kumimoji="0" lang="zh-CN" altLang="en-US" sz="2800" b="1" i="0" u="none" strike="noStrike" kern="100" cap="none" spc="0" normalizeH="0" baseline="0" noProof="0" dirty="0">
                <a:ln>
                  <a:noFill/>
                </a:ln>
                <a:solidFill>
                  <a:schemeClr val="accent1"/>
                </a:solidFill>
                <a:effectLst/>
                <a:uLnTx/>
                <a:uFillTx/>
                <a:latin typeface="Times New Roman" panose="02020603050405020304" pitchFamily="18" charset="0"/>
                <a:ea typeface="宋体" panose="02010600030101010101" pitchFamily="2" charset="-122"/>
                <a:cs typeface="+mn-cs"/>
              </a:rPr>
              <a:t>学习者不应该盲目采取单一方法，而应根据任务复杂度和自身优势调整策略。</a:t>
            </a:r>
            <a:endParaRPr kumimoji="0" lang="zh-CN" altLang="en-US" sz="2800" b="1" i="0" u="none" strike="noStrike" kern="100" cap="none" spc="0" normalizeH="0" baseline="0" noProof="0" dirty="0">
              <a:ln>
                <a:noFill/>
              </a:ln>
              <a:solidFill>
                <a:schemeClr val="accent1"/>
              </a:solidFill>
              <a:effectLst/>
              <a:uLnTx/>
              <a:uFillTx/>
              <a:latin typeface="Times New Roman" panose="02020603050405020304" pitchFamily="18" charset="0"/>
              <a:ea typeface="宋体" panose="02010600030101010101" pitchFamily="2" charset="-122"/>
              <a:cs typeface="+mn-cs"/>
            </a:endParaRPr>
          </a:p>
        </p:txBody>
      </p:sp>
      <p:sp>
        <p:nvSpPr>
          <p:cNvPr id="3" name="文本框 2"/>
          <p:cNvSpPr txBox="1"/>
          <p:nvPr/>
        </p:nvSpPr>
        <p:spPr>
          <a:xfrm>
            <a:off x="381000" y="6438900"/>
            <a:ext cx="17221200" cy="2784475"/>
          </a:xfrm>
          <a:prstGeom prst="rect">
            <a:avLst/>
          </a:prstGeom>
          <a:noFill/>
          <a:ln w="28575">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34. The study in</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paragraph 4 </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found that the drawing effect declined if___________.        </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A.learners relied on working memory		B. participants wrote down definitions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 individuals tackled challenging tasks	D.students improved drawing abilities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35. What is t</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he author's attitude </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toward the drawing effect?</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Objective.	B.Unclear.		C.Dismissive.	D. Approving.</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bwMode="auto">
          <a:xfrm>
            <a:off x="1248410" y="3314700"/>
            <a:ext cx="1681035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bwMode="auto">
          <a:xfrm>
            <a:off x="228600" y="3771900"/>
            <a:ext cx="259524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381000" y="7429500"/>
            <a:ext cx="6584315" cy="4572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8" name="矩形 7"/>
          <p:cNvSpPr/>
          <p:nvPr/>
        </p:nvSpPr>
        <p:spPr bwMode="auto">
          <a:xfrm>
            <a:off x="3048000" y="4914900"/>
            <a:ext cx="15074900"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bwMode="auto">
          <a:xfrm>
            <a:off x="228600" y="5372100"/>
            <a:ext cx="745426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457200" y="8766175"/>
            <a:ext cx="2513965" cy="457200"/>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8" grpId="0" bldLvl="0" animBg="1"/>
      <p:bldP spid="7" grpId="0" bldLvl="0" animBg="1"/>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09600" y="303746"/>
            <a:ext cx="4568194" cy="863564"/>
            <a:chOff x="1168151" y="2662121"/>
            <a:chExt cx="4568194" cy="863564"/>
          </a:xfrm>
        </p:grpSpPr>
        <p:grpSp>
          <p:nvGrpSpPr>
            <p:cNvPr id="23" name="Group 23"/>
            <p:cNvGrpSpPr/>
            <p:nvPr/>
          </p:nvGrpSpPr>
          <p:grpSpPr>
            <a:xfrm>
              <a:off x="1996636" y="2662121"/>
              <a:ext cx="3591116" cy="863564"/>
              <a:chOff x="0" y="-38100"/>
              <a:chExt cx="1186102" cy="285225"/>
            </a:xfrm>
          </p:grpSpPr>
          <p:sp>
            <p:nvSpPr>
              <p:cNvPr id="24"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25"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5" name="Group 35"/>
            <p:cNvGrpSpPr/>
            <p:nvPr/>
          </p:nvGrpSpPr>
          <p:grpSpPr>
            <a:xfrm>
              <a:off x="1168151" y="2800231"/>
              <a:ext cx="702697" cy="702697"/>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37"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expressions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sp>
        <p:nvSpPr>
          <p:cNvPr id="60" name="文本框 59"/>
          <p:cNvSpPr txBox="1"/>
          <p:nvPr/>
        </p:nvSpPr>
        <p:spPr>
          <a:xfrm>
            <a:off x="76673" y="1486326"/>
            <a:ext cx="10774680" cy="7929245"/>
          </a:xfrm>
          <a:prstGeom prst="rect">
            <a:avLst/>
          </a:prstGeom>
          <a:solidFill>
            <a:srgbClr val="E0EBF7"/>
          </a:solidFill>
        </p:spPr>
        <p:txBody>
          <a:bodyPr wrap="none" rtlCol="0">
            <a:spAutoFit/>
          </a:bodyPr>
          <a:lstStyle/>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 when it comes to… 说到，谈及</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2. the go‑to method 首选方法</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3. bring attention to 使…… 受到关注</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4. sketch out  草拟，简要勾勒</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5. boost memory 增强记忆力</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6. present…with  向…… 提供 / 呈现</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7. the initial list  最初的清单</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8. process information 处理信息</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9. visual images  视觉图像</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10. a one‑size‑fits‑all solution  一刀切的解决方案</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11. be assigned to 被分配给；被指派到</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12. show no difference in  在…… 方面无差异</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13. prior familiarity  先前的熟悉程度</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14. a magic pill for… …… 的灵丹妙药</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15. personal strengths  个人优势</a:t>
            </a:r>
            <a:endParaRPr lang="en-US" altLang="zh-CN" sz="3600" dirty="0">
              <a:latin typeface="Times New Roman" panose="02020603050405020304" pitchFamily="18" charset="0"/>
              <a:cs typeface="Times New Roman" panose="02020603050405020304" pitchFamily="18" charset="0"/>
            </a:endParaRPr>
          </a:p>
          <a:p>
            <a:pPr marL="571500" indent="-571500" algn="l" fontAlgn="auto">
              <a:lnSpc>
                <a:spcPts val="3820"/>
              </a:lnSpc>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16. engage multiple channels 调动多种（感官）渠道</a:t>
            </a:r>
            <a:endParaRPr lang="en-US" altLang="zh-CN" sz="3600" dirty="0">
              <a:latin typeface="Times New Roman" panose="02020603050405020304" pitchFamily="18" charset="0"/>
              <a:cs typeface="Times New Roman" panose="02020603050405020304" pitchFamily="18" charset="0"/>
            </a:endParaRPr>
          </a:p>
        </p:txBody>
      </p:sp>
      <p:grpSp>
        <p:nvGrpSpPr>
          <p:cNvPr id="61" name="组合 60"/>
          <p:cNvGrpSpPr/>
          <p:nvPr/>
        </p:nvGrpSpPr>
        <p:grpSpPr>
          <a:xfrm>
            <a:off x="10134600" y="308203"/>
            <a:ext cx="4568194" cy="863564"/>
            <a:chOff x="1168151" y="2662121"/>
            <a:chExt cx="4568194" cy="863564"/>
          </a:xfrm>
        </p:grpSpPr>
        <p:grpSp>
          <p:nvGrpSpPr>
            <p:cNvPr id="62" name="Group 23"/>
            <p:cNvGrpSpPr/>
            <p:nvPr/>
          </p:nvGrpSpPr>
          <p:grpSpPr>
            <a:xfrm>
              <a:off x="1996636" y="2662121"/>
              <a:ext cx="3591116" cy="863564"/>
              <a:chOff x="0" y="-38100"/>
              <a:chExt cx="1186102" cy="285225"/>
            </a:xfrm>
          </p:grpSpPr>
          <p:sp>
            <p:nvSpPr>
              <p:cNvPr id="67"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68"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3" name="Group 35"/>
            <p:cNvGrpSpPr/>
            <p:nvPr/>
          </p:nvGrpSpPr>
          <p:grpSpPr>
            <a:xfrm>
              <a:off x="1168151" y="2800231"/>
              <a:ext cx="702697" cy="702697"/>
              <a:chOff x="0" y="0"/>
              <a:chExt cx="812800" cy="812800"/>
            </a:xfrm>
          </p:grpSpPr>
          <p:sp>
            <p:nvSpPr>
              <p:cNvPr id="65"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66"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4"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words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grpSp>
        <p:nvGrpSpPr>
          <p:cNvPr id="2" name="Group 2"/>
          <p:cNvGrpSpPr/>
          <p:nvPr/>
        </p:nvGrpSpPr>
        <p:grpSpPr>
          <a:xfrm>
            <a:off x="15155545" y="6893560"/>
            <a:ext cx="9665599" cy="966559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文本框 4"/>
          <p:cNvSpPr txBox="1"/>
          <p:nvPr/>
        </p:nvSpPr>
        <p:spPr>
          <a:xfrm>
            <a:off x="11218545" y="1562735"/>
            <a:ext cx="6833235" cy="7847330"/>
          </a:xfrm>
          <a:prstGeom prst="rect">
            <a:avLst/>
          </a:prstGeom>
          <a:ln>
            <a:solidFill>
              <a:schemeClr val="tx1"/>
            </a:solidFill>
            <a:prstDash val="sysDash"/>
          </a:ln>
        </p:spPr>
        <p:txBody>
          <a:bodyPr wrap="square">
            <a:spAutoFit/>
          </a:bodyPr>
          <a:p>
            <a:r>
              <a:rPr lang="en-US" altLang="zh-CN" sz="3600">
                <a:latin typeface="Times New Roman" panose="02020603050405020304" pitchFamily="18" charset="0"/>
                <a:cs typeface="Times New Roman" panose="02020603050405020304" pitchFamily="18" charset="0"/>
              </a:rPr>
              <a:t>1. striking adj. </a:t>
            </a:r>
            <a:r>
              <a:rPr lang="en-US" altLang="zh-CN" sz="3200">
                <a:latin typeface="Times New Roman" panose="02020603050405020304" pitchFamily="18" charset="0"/>
                <a:cs typeface="Times New Roman" panose="02020603050405020304" pitchFamily="18" charset="0"/>
              </a:rPr>
              <a:t>显著的；引人注目的</a:t>
            </a:r>
            <a:endParaRPr lang="en-US" altLang="zh-CN" sz="32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2. consistently  adv. 一贯地；始终</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3. significantly adv. 显著地；很大程度上</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4. randomly  adv. 随机地</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5. tackle  v. 处理，应对（难题）</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6. objective  adj. 客观的；n. 目标</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7. unclear adj. 不清楚的；模糊的</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8. dismissive  adj. </a:t>
            </a:r>
            <a:r>
              <a:rPr lang="en-US" altLang="zh-CN" sz="2800">
                <a:latin typeface="Times New Roman" panose="02020603050405020304" pitchFamily="18" charset="0"/>
                <a:cs typeface="Times New Roman" panose="02020603050405020304" pitchFamily="18" charset="0"/>
              </a:rPr>
              <a:t>不屑的；不予理会的</a:t>
            </a:r>
            <a:endParaRPr lang="en-US" altLang="zh-CN" sz="28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9. approving  adj. 赞成的；认可的</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10. complex  adj. 复杂的</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complexity n. 复杂性</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11. familiar  adj. 熟悉的</a:t>
            </a:r>
            <a:endParaRPr lang="en-US" altLang="zh-CN" sz="3600">
              <a:latin typeface="Times New Roman" panose="02020603050405020304" pitchFamily="18" charset="0"/>
              <a:cs typeface="Times New Roman" panose="02020603050405020304" pitchFamily="18" charset="0"/>
            </a:endParaRPr>
          </a:p>
          <a:p>
            <a:r>
              <a:rPr lang="en-US" altLang="zh-CN" sz="3600">
                <a:latin typeface="Times New Roman" panose="02020603050405020304" pitchFamily="18" charset="0"/>
                <a:cs typeface="Times New Roman" panose="02020603050405020304" pitchFamily="18" charset="0"/>
              </a:rPr>
              <a:t>familiarity  n. 熟悉；通晓</a:t>
            </a:r>
            <a:endParaRPr lang="en-US" altLang="zh-CN" sz="3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2"/>
          <p:cNvSpPr/>
          <p:nvPr/>
        </p:nvSpPr>
        <p:spPr>
          <a:xfrm>
            <a:off x="-76200" y="38100"/>
            <a:ext cx="18364835"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16" name="Group 3"/>
          <p:cNvGrpSpPr/>
          <p:nvPr/>
        </p:nvGrpSpPr>
        <p:grpSpPr>
          <a:xfrm>
            <a:off x="1156796" y="743553"/>
            <a:ext cx="15974408" cy="8799894"/>
            <a:chOff x="0" y="0"/>
            <a:chExt cx="4207252" cy="2317667"/>
          </a:xfrm>
        </p:grpSpPr>
        <p:sp>
          <p:nvSpPr>
            <p:cNvPr id="17"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18" name="TextBox 5"/>
            <p:cNvSpPr txBox="1"/>
            <p:nvPr/>
          </p:nvSpPr>
          <p:spPr>
            <a:xfrm>
              <a:off x="0" y="-38100"/>
              <a:ext cx="4207252" cy="2355767"/>
            </a:xfrm>
            <a:prstGeom prst="rect">
              <a:avLst/>
            </a:prstGeom>
          </p:spPr>
          <p:txBody>
            <a:bodyPr lIns="50800" tIns="50800" rIns="50800" bIns="50800" rtlCol="0" anchor="ctr"/>
            <a:p>
              <a:pPr marL="0" marR="0" lvl="0" indent="0" algn="ctr" defTabSz="914400" rtl="0" eaLnBrk="1" fontAlgn="auto" latinLnBrk="0" hangingPunct="1">
                <a:lnSpc>
                  <a:spcPts val="2625"/>
                </a:lnSpc>
                <a:spcBef>
                  <a:spcPts val="0"/>
                </a:spcBef>
                <a:spcAft>
                  <a:spcPts val="0"/>
                </a:spcAft>
                <a:buClrTx/>
                <a:buSzTx/>
                <a:buFontTx/>
                <a:buNone/>
                <a:defRPr/>
              </a:pPr>
              <a:endParaRPr kumimoji="0"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AutoShape 2"/>
          <p:cNvSpPr/>
          <p:nvPr/>
        </p:nvSpPr>
        <p:spPr>
          <a:xfrm>
            <a:off x="-76200" y="0"/>
            <a:ext cx="18456910" cy="10287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95250" tIns="95250" rIns="95250" bIns="95250" rtlCol="0" anchor="ctr"/>
          <a:lstStyle/>
          <a:p>
            <a:pPr algn="ctr">
              <a:defRPr/>
            </a:pPr>
            <a:endParaRPr sz="2800"/>
          </a:p>
        </p:txBody>
      </p:sp>
      <p:sp>
        <p:nvSpPr>
          <p:cNvPr id="3" name="AutoShape 3"/>
          <p:cNvSpPr/>
          <p:nvPr/>
        </p:nvSpPr>
        <p:spPr>
          <a:xfrm>
            <a:off x="1143000" y="952500"/>
            <a:ext cx="16002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4800" b="1" i="0" u="none" strike="noStrike">
                <a:solidFill>
                  <a:srgbClr val="333333"/>
                </a:solidFill>
                <a:latin typeface="Noto Sans SC"/>
                <a:ea typeface="Noto Sans SC"/>
                <a:cs typeface="Noto Sans SC"/>
                <a:sym typeface="Noto Sans SC"/>
              </a:rPr>
              <a:t>七选五：Productivity Trap</a:t>
            </a:r>
            <a:endParaRPr lang="en-US" sz="1650"/>
          </a:p>
        </p:txBody>
      </p:sp>
      <p:sp>
        <p:nvSpPr>
          <p:cNvPr id="4" name="AutoShape 4"/>
          <p:cNvSpPr/>
          <p:nvPr/>
        </p:nvSpPr>
        <p:spPr>
          <a:xfrm>
            <a:off x="1143000" y="2667000"/>
            <a:ext cx="5143500" cy="4381500"/>
          </a:xfrm>
          <a:prstGeom prst="roundRect">
            <a:avLst>
              <a:gd name="adj" fmla="val 0"/>
            </a:avLst>
          </a:prstGeom>
          <a:solidFill>
            <a:srgbClr val="FFFFFF">
              <a:alpha val="75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p>
        </p:txBody>
      </p:sp>
      <p:sp>
        <p:nvSpPr>
          <p:cNvPr id="5" name="AutoShape 5"/>
          <p:cNvSpPr/>
          <p:nvPr/>
        </p:nvSpPr>
        <p:spPr>
          <a:xfrm>
            <a:off x="1428750" y="2952750"/>
            <a:ext cx="4572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CAF50"/>
                </a:solidFill>
                <a:latin typeface="Noto Sans SC"/>
                <a:ea typeface="Noto Sans SC"/>
                <a:cs typeface="Noto Sans SC"/>
                <a:sym typeface="Noto Sans SC"/>
              </a:rPr>
              <a:t>01 篇章结构逻辑</a:t>
            </a:r>
            <a:endParaRPr lang="en-US" sz="2800" b="1" i="0" u="none" strike="noStrike">
              <a:solidFill>
                <a:srgbClr val="4CAF50"/>
              </a:solidFill>
              <a:latin typeface="Noto Sans SC"/>
              <a:ea typeface="Noto Sans SC"/>
              <a:cs typeface="Noto Sans SC"/>
              <a:sym typeface="Noto Sans SC"/>
            </a:endParaRPr>
          </a:p>
        </p:txBody>
      </p:sp>
      <p:sp>
        <p:nvSpPr>
          <p:cNvPr id="6" name="AutoShape 6"/>
          <p:cNvSpPr/>
          <p:nvPr/>
        </p:nvSpPr>
        <p:spPr>
          <a:xfrm>
            <a:off x="1428750" y="3714750"/>
            <a:ext cx="4572000" cy="314325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800" b="1" i="0" u="none" strike="noStrike">
                <a:solidFill>
                  <a:srgbClr val="424242"/>
                </a:solidFill>
                <a:latin typeface="Noto Sans SC"/>
                <a:ea typeface="Noto Sans SC"/>
                <a:cs typeface="Noto Sans SC"/>
                <a:sym typeface="Noto Sans SC"/>
              </a:rPr>
              <a:t>体裁定位：</a:t>
            </a:r>
            <a:r>
              <a:rPr lang="en-US" sz="2800" b="0" i="0" u="none" strike="noStrike">
                <a:solidFill>
                  <a:srgbClr val="424242"/>
                </a:solidFill>
                <a:latin typeface="Noto Sans SC"/>
                <a:ea typeface="Noto Sans SC"/>
                <a:cs typeface="Noto Sans SC"/>
                <a:sym typeface="Noto Sans SC"/>
              </a:rPr>
              <a:t>方法类说明文，聚焦“生产力陷阱”的成因与对策。</a:t>
            </a:r>
            <a:endParaRPr lang="en-US" sz="2800"/>
          </a:p>
          <a:p>
            <a:pPr marL="0" indent="0" algn="l">
              <a:lnSpc>
                <a:spcPct val="117000"/>
              </a:lnSpc>
            </a:pPr>
            <a:r>
              <a:rPr lang="en-US" sz="2800" b="1" i="0" u="none" strike="noStrike">
                <a:solidFill>
                  <a:srgbClr val="424242"/>
                </a:solidFill>
                <a:latin typeface="Noto Sans SC"/>
                <a:ea typeface="Noto Sans SC"/>
                <a:cs typeface="Noto Sans SC"/>
                <a:sym typeface="Noto Sans SC"/>
              </a:rPr>
              <a:t>行文脉络：</a:t>
            </a:r>
            <a:r>
              <a:rPr lang="en-US" sz="2800" b="0" i="0" u="none" strike="noStrike">
                <a:solidFill>
                  <a:srgbClr val="424242"/>
                </a:solidFill>
                <a:latin typeface="Noto Sans SC"/>
                <a:ea typeface="Noto Sans SC"/>
                <a:cs typeface="Noto Sans SC"/>
                <a:sym typeface="Noto Sans SC"/>
              </a:rPr>
              <a:t>提出概念 → 分述三大陷阱信号 → 升华正确效率观。</a:t>
            </a:r>
            <a:endParaRPr lang="en-US" sz="2800" b="0" i="0" u="none" strike="noStrike">
              <a:solidFill>
                <a:srgbClr val="424242"/>
              </a:solidFill>
              <a:latin typeface="Noto Sans SC"/>
              <a:ea typeface="Noto Sans SC"/>
              <a:cs typeface="Noto Sans SC"/>
              <a:sym typeface="Noto Sans SC"/>
            </a:endParaRPr>
          </a:p>
        </p:txBody>
      </p:sp>
      <p:sp>
        <p:nvSpPr>
          <p:cNvPr id="7" name="AutoShape 7"/>
          <p:cNvSpPr/>
          <p:nvPr/>
        </p:nvSpPr>
        <p:spPr>
          <a:xfrm>
            <a:off x="6572250" y="2667000"/>
            <a:ext cx="5143500" cy="4381500"/>
          </a:xfrm>
          <a:prstGeom prst="roundRect">
            <a:avLst>
              <a:gd name="adj" fmla="val 0"/>
            </a:avLst>
          </a:prstGeom>
          <a:solidFill>
            <a:srgbClr val="FFFFFF">
              <a:alpha val="75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p>
        </p:txBody>
      </p:sp>
      <p:sp>
        <p:nvSpPr>
          <p:cNvPr id="8" name="AutoShape 8"/>
          <p:cNvSpPr/>
          <p:nvPr/>
        </p:nvSpPr>
        <p:spPr>
          <a:xfrm>
            <a:off x="6858000" y="2952750"/>
            <a:ext cx="4572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CAF50"/>
                </a:solidFill>
                <a:latin typeface="Noto Sans SC"/>
                <a:ea typeface="Noto Sans SC"/>
                <a:cs typeface="Noto Sans SC"/>
                <a:sym typeface="Noto Sans SC"/>
              </a:rPr>
              <a:t>02 解题核心抓手</a:t>
            </a:r>
            <a:endParaRPr lang="en-US" sz="2800" b="1" i="0" u="none" strike="noStrike">
              <a:solidFill>
                <a:srgbClr val="4CAF50"/>
              </a:solidFill>
              <a:latin typeface="Noto Sans SC"/>
              <a:ea typeface="Noto Sans SC"/>
              <a:cs typeface="Noto Sans SC"/>
              <a:sym typeface="Noto Sans SC"/>
            </a:endParaRPr>
          </a:p>
        </p:txBody>
      </p:sp>
      <p:sp>
        <p:nvSpPr>
          <p:cNvPr id="9" name="AutoShape 9"/>
          <p:cNvSpPr/>
          <p:nvPr/>
        </p:nvSpPr>
        <p:spPr>
          <a:xfrm>
            <a:off x="6858000" y="3714750"/>
            <a:ext cx="4572000" cy="314325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800" b="0" i="0" u="none" strike="noStrike">
                <a:solidFill>
                  <a:srgbClr val="424242"/>
                </a:solidFill>
                <a:latin typeface="Noto Sans SC"/>
                <a:ea typeface="Noto Sans SC"/>
                <a:cs typeface="Noto Sans SC"/>
                <a:sym typeface="Noto Sans SC"/>
              </a:rPr>
              <a:t>✅ </a:t>
            </a:r>
            <a:r>
              <a:rPr lang="en-US" sz="2800" b="1" i="0" u="none" strike="noStrike">
                <a:solidFill>
                  <a:srgbClr val="424242"/>
                </a:solidFill>
                <a:latin typeface="Noto Sans SC"/>
                <a:ea typeface="Noto Sans SC"/>
                <a:cs typeface="Noto Sans SC"/>
                <a:sym typeface="Noto Sans SC"/>
              </a:rPr>
              <a:t>指代还原：</a:t>
            </a:r>
            <a:r>
              <a:rPr lang="en-US" sz="2800" b="0" i="0" u="none" strike="noStrike">
                <a:solidFill>
                  <a:srgbClr val="424242"/>
                </a:solidFill>
                <a:latin typeface="Noto Sans SC"/>
                <a:ea typeface="Noto Sans SC"/>
                <a:cs typeface="Noto Sans SC"/>
                <a:sym typeface="Noto Sans SC"/>
              </a:rPr>
              <a:t>锁定 it/this/these 等代词，还原指代对象。</a:t>
            </a:r>
            <a:endParaRPr lang="en-US" sz="2800"/>
          </a:p>
          <a:p>
            <a:pPr marL="0" indent="0" algn="l">
              <a:lnSpc>
                <a:spcPct val="117000"/>
              </a:lnSpc>
            </a:pPr>
            <a:r>
              <a:rPr lang="en-US" sz="2800" b="0" i="0" u="none" strike="noStrike">
                <a:solidFill>
                  <a:srgbClr val="424242"/>
                </a:solidFill>
                <a:latin typeface="Noto Sans SC"/>
                <a:ea typeface="Noto Sans SC"/>
                <a:cs typeface="Noto Sans SC"/>
                <a:sym typeface="Noto Sans SC"/>
              </a:rPr>
              <a:t>✅ </a:t>
            </a:r>
            <a:r>
              <a:rPr lang="en-US" sz="2800" b="1" i="0" u="none" strike="noStrike">
                <a:solidFill>
                  <a:srgbClr val="424242"/>
                </a:solidFill>
                <a:latin typeface="Noto Sans SC"/>
                <a:ea typeface="Noto Sans SC"/>
                <a:cs typeface="Noto Sans SC"/>
                <a:sym typeface="Noto Sans SC"/>
              </a:rPr>
              <a:t>逻辑衔接：</a:t>
            </a:r>
            <a:r>
              <a:rPr lang="en-US" sz="2800" b="0" i="0" u="none" strike="noStrike">
                <a:solidFill>
                  <a:srgbClr val="424242"/>
                </a:solidFill>
                <a:latin typeface="Noto Sans SC"/>
                <a:ea typeface="Noto Sans SC"/>
                <a:cs typeface="Noto Sans SC"/>
                <a:sym typeface="Noto Sans SC"/>
              </a:rPr>
              <a:t>利用转折、因果、并列连词判断句间关系。</a:t>
            </a:r>
            <a:endParaRPr lang="en-US" sz="2800" b="0" i="0" u="none" strike="noStrike">
              <a:solidFill>
                <a:srgbClr val="424242"/>
              </a:solidFill>
              <a:latin typeface="Noto Sans SC"/>
              <a:ea typeface="Noto Sans SC"/>
              <a:cs typeface="Noto Sans SC"/>
              <a:sym typeface="Noto Sans SC"/>
            </a:endParaRPr>
          </a:p>
          <a:p>
            <a:pPr marL="0" indent="0" algn="l">
              <a:lnSpc>
                <a:spcPct val="117000"/>
              </a:lnSpc>
            </a:pPr>
            <a:r>
              <a:rPr lang="en-US" sz="2800" b="0" i="0" u="none" strike="noStrike">
                <a:solidFill>
                  <a:srgbClr val="424242"/>
                </a:solidFill>
                <a:latin typeface="Noto Sans SC"/>
                <a:ea typeface="Noto Sans SC"/>
                <a:cs typeface="Noto Sans SC"/>
                <a:sym typeface="Noto Sans SC"/>
              </a:rPr>
              <a:t>✅ </a:t>
            </a:r>
            <a:r>
              <a:rPr lang="en-US" sz="2800" b="1" i="0" u="none" strike="noStrike">
                <a:solidFill>
                  <a:srgbClr val="424242"/>
                </a:solidFill>
                <a:latin typeface="Noto Sans SC"/>
                <a:ea typeface="Noto Sans SC"/>
                <a:cs typeface="Noto Sans SC"/>
                <a:sym typeface="Noto Sans SC"/>
              </a:rPr>
              <a:t>主旨呼应：</a:t>
            </a:r>
            <a:r>
              <a:rPr lang="en-US" sz="2800" b="0" i="0" u="none" strike="noStrike">
                <a:solidFill>
                  <a:srgbClr val="424242"/>
                </a:solidFill>
                <a:latin typeface="Noto Sans SC"/>
                <a:ea typeface="Noto Sans SC"/>
                <a:cs typeface="Noto Sans SC"/>
                <a:sym typeface="Noto Sans SC"/>
              </a:rPr>
              <a:t>小标题与段落核心高度匹配，快速破题。</a:t>
            </a:r>
            <a:endParaRPr lang="en-US" sz="2800" b="0" i="0" u="none" strike="noStrike">
              <a:solidFill>
                <a:srgbClr val="424242"/>
              </a:solidFill>
              <a:latin typeface="Noto Sans SC"/>
              <a:ea typeface="Noto Sans SC"/>
              <a:cs typeface="Noto Sans SC"/>
              <a:sym typeface="Noto Sans SC"/>
            </a:endParaRPr>
          </a:p>
        </p:txBody>
      </p:sp>
      <p:sp>
        <p:nvSpPr>
          <p:cNvPr id="10" name="AutoShape 10"/>
          <p:cNvSpPr/>
          <p:nvPr/>
        </p:nvSpPr>
        <p:spPr>
          <a:xfrm>
            <a:off x="12001500" y="2667000"/>
            <a:ext cx="5143500" cy="4381500"/>
          </a:xfrm>
          <a:prstGeom prst="roundRect">
            <a:avLst>
              <a:gd name="adj" fmla="val 0"/>
            </a:avLst>
          </a:prstGeom>
          <a:solidFill>
            <a:srgbClr val="FFFFFF">
              <a:alpha val="75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p>
        </p:txBody>
      </p:sp>
      <p:sp>
        <p:nvSpPr>
          <p:cNvPr id="11" name="AutoShape 11"/>
          <p:cNvSpPr/>
          <p:nvPr/>
        </p:nvSpPr>
        <p:spPr>
          <a:xfrm>
            <a:off x="12287250" y="2952750"/>
            <a:ext cx="4572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4CAF50"/>
                </a:solidFill>
                <a:latin typeface="Noto Sans SC"/>
                <a:ea typeface="Noto Sans SC"/>
                <a:cs typeface="Noto Sans SC"/>
                <a:sym typeface="Noto Sans SC"/>
              </a:rPr>
              <a:t>03 </a:t>
            </a:r>
            <a:r>
              <a:rPr lang="zh-CN" altLang="en-US" sz="2800" b="1" i="0" u="none" strike="noStrike">
                <a:solidFill>
                  <a:srgbClr val="4CAF50"/>
                </a:solidFill>
                <a:latin typeface="Noto Sans SC"/>
                <a:ea typeface="Noto Sans SC"/>
                <a:cs typeface="Noto Sans SC"/>
                <a:sym typeface="Noto Sans SC"/>
              </a:rPr>
              <a:t>解题</a:t>
            </a:r>
            <a:r>
              <a:rPr lang="en-US" sz="2800" b="1" i="0" u="none" strike="noStrike">
                <a:solidFill>
                  <a:srgbClr val="4CAF50"/>
                </a:solidFill>
                <a:latin typeface="Noto Sans SC"/>
                <a:ea typeface="Noto Sans SC"/>
                <a:cs typeface="Noto Sans SC"/>
                <a:sym typeface="Noto Sans SC"/>
              </a:rPr>
              <a:t>策略</a:t>
            </a:r>
            <a:endParaRPr lang="en-US" sz="2800" b="1" i="0" u="none" strike="noStrike">
              <a:solidFill>
                <a:srgbClr val="4CAF50"/>
              </a:solidFill>
              <a:latin typeface="Noto Sans SC"/>
              <a:ea typeface="Noto Sans SC"/>
              <a:cs typeface="Noto Sans SC"/>
              <a:sym typeface="Noto Sans SC"/>
            </a:endParaRPr>
          </a:p>
        </p:txBody>
      </p:sp>
      <p:sp>
        <p:nvSpPr>
          <p:cNvPr id="12" name="AutoShape 12"/>
          <p:cNvSpPr/>
          <p:nvPr/>
        </p:nvSpPr>
        <p:spPr>
          <a:xfrm>
            <a:off x="12287250" y="3714750"/>
            <a:ext cx="4572000" cy="314325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pPr>
            <a:r>
              <a:rPr lang="en-US" sz="2800" b="1" i="0" u="none" strike="noStrike">
                <a:solidFill>
                  <a:srgbClr val="424242"/>
                </a:solidFill>
                <a:latin typeface="Noto Sans SC"/>
                <a:ea typeface="Noto Sans SC"/>
                <a:cs typeface="Noto Sans SC"/>
                <a:sym typeface="Noto Sans SC"/>
              </a:rPr>
              <a:t>实战策略：</a:t>
            </a:r>
            <a:r>
              <a:rPr lang="en-US" sz="2800" b="0" i="0" u="none" strike="noStrike">
                <a:solidFill>
                  <a:srgbClr val="424242"/>
                </a:solidFill>
                <a:latin typeface="Noto Sans SC"/>
                <a:ea typeface="Noto Sans SC"/>
                <a:cs typeface="Noto Sans SC"/>
                <a:sym typeface="Noto Sans SC"/>
              </a:rPr>
              <a:t>先读小标题预判主旨，再精读空格前后句，利用“指代+逻辑”双重线索锁定选项，最后代入通读验证通顺度。</a:t>
            </a:r>
            <a:endParaRPr lang="en-US" sz="2800" b="0" i="0" u="none" strike="noStrike">
              <a:solidFill>
                <a:srgbClr val="424242"/>
              </a:solidFill>
              <a:latin typeface="Noto Sans SC"/>
              <a:ea typeface="Noto Sans SC"/>
              <a:cs typeface="Noto Sans SC"/>
              <a:sym typeface="Noto Sans SC"/>
            </a:endParaRPr>
          </a:p>
        </p:txBody>
      </p:sp>
      <p:sp>
        <p:nvSpPr>
          <p:cNvPr id="13" name="AutoShape 13"/>
          <p:cNvSpPr/>
          <p:nvPr/>
        </p:nvSpPr>
        <p:spPr>
          <a:xfrm>
            <a:off x="1143000" y="7715250"/>
            <a:ext cx="16002000" cy="1619250"/>
          </a:xfrm>
          <a:prstGeom prst="roundRect">
            <a:avLst>
              <a:gd name="adj" fmla="val 0"/>
            </a:avLst>
          </a:prstGeom>
          <a:solidFill>
            <a:srgbClr val="4CAF50">
              <a:alpha val="10000"/>
            </a:srgbClr>
          </a:solidFill>
          <a:ln w="12700" cap="flat" cmpd="sng">
            <a:solidFill>
              <a:srgbClr val="4CAF50">
                <a:alpha val="20000"/>
              </a:srgbClr>
            </a:solidFill>
            <a:prstDash val="solid"/>
            <a:round/>
          </a:ln>
        </p:spPr>
        <p:txBody>
          <a:bodyPr vert="horz" wrap="square" lIns="95250" tIns="95250" rIns="95250" bIns="95250" rtlCol="0" anchor="ctr"/>
          <a:lstStyle/>
          <a:p>
            <a:pPr algn="ctr">
              <a:defRPr/>
            </a:pPr>
            <a:endParaRPr sz="2800"/>
          </a:p>
        </p:txBody>
      </p:sp>
      <p:sp>
        <p:nvSpPr>
          <p:cNvPr id="14" name="AutoShape 14"/>
          <p:cNvSpPr/>
          <p:nvPr/>
        </p:nvSpPr>
        <p:spPr>
          <a:xfrm>
            <a:off x="1428750" y="7962900"/>
            <a:ext cx="15430500" cy="1333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Noto Sans SC"/>
                <a:ea typeface="Noto Sans SC"/>
                <a:cs typeface="Noto Sans SC"/>
                <a:sym typeface="Noto Sans SC"/>
              </a:rPr>
              <a:t>💡 </a:t>
            </a:r>
            <a:r>
              <a:rPr lang="en-US" sz="2800" b="1" i="0" u="none" strike="noStrike">
                <a:solidFill>
                  <a:srgbClr val="333333"/>
                </a:solidFill>
                <a:latin typeface="+mn-ea"/>
                <a:cs typeface="+mn-ea"/>
                <a:sym typeface="Noto Sans SC"/>
              </a:rPr>
              <a:t>避坑指南：</a:t>
            </a:r>
            <a:r>
              <a:rPr lang="en-US" sz="2800" b="0" i="0" u="none" strike="noStrike">
                <a:solidFill>
                  <a:srgbClr val="333333"/>
                </a:solidFill>
                <a:latin typeface="+mn-ea"/>
                <a:cs typeface="+mn-ea"/>
                <a:sym typeface="Noto Sans SC"/>
              </a:rPr>
              <a:t>切忌仅凭语感盲目选择！此类文章常围绕“问题-原因-对策”展开，需重点关注段落间的逻辑递进关系，以及选项中是否包含对前文问题的解释或解决办法。</a:t>
            </a:r>
            <a:endParaRPr lang="en-US" sz="2800">
              <a:latin typeface="+mn-ea"/>
              <a:cs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600" y="190500"/>
            <a:ext cx="17809845" cy="7655560"/>
          </a:xfrm>
          <a:prstGeom prst="rect">
            <a:avLst/>
          </a:prstGeom>
          <a:noFill/>
        </p:spPr>
        <p:txBody>
          <a:bodyPr wrap="square" rtlCol="0" anchor="t">
            <a:noAutofit/>
          </a:bodyPr>
          <a:p>
            <a:pPr indent="457200"/>
            <a:r>
              <a:rPr lang="zh-CN" altLang="en-US" sz="2800">
                <a:latin typeface="Times New Roman" panose="02020603050405020304" pitchFamily="18" charset="0"/>
                <a:cs typeface="Times New Roman" panose="02020603050405020304" pitchFamily="18" charset="0"/>
              </a:rPr>
              <a:t>Do you ever </a:t>
            </a:r>
            <a:r>
              <a:rPr lang="zh-CN" altLang="en-US" sz="2800" u="sng">
                <a:latin typeface="Times New Roman" panose="02020603050405020304" pitchFamily="18" charset="0"/>
                <a:cs typeface="Times New Roman" panose="02020603050405020304" pitchFamily="18" charset="0"/>
              </a:rPr>
              <a:t>feel like you're always busy</a:t>
            </a:r>
            <a:r>
              <a:rPr lang="zh-CN" altLang="en-US" sz="2800">
                <a:latin typeface="Times New Roman" panose="02020603050405020304" pitchFamily="18" charset="0"/>
                <a:cs typeface="Times New Roman" panose="02020603050405020304" pitchFamily="18" charset="0"/>
              </a:rPr>
              <a:t>, yet you aren't sure that you're actually getting things done? </a:t>
            </a:r>
            <a:r>
              <a:rPr lang="zh-CN" altLang="en-US" sz="2800">
                <a:highlight>
                  <a:srgbClr val="FFFF00"/>
                </a:highlight>
                <a:latin typeface="Times New Roman" panose="02020603050405020304" pitchFamily="18" charset="0"/>
                <a:cs typeface="Times New Roman" panose="02020603050405020304" pitchFamily="18" charset="0"/>
              </a:rPr>
              <a:t>Or</a:t>
            </a:r>
            <a:r>
              <a:rPr lang="zh-CN" altLang="en-US" sz="2800">
                <a:latin typeface="Times New Roman" panose="02020603050405020304" pitchFamily="18" charset="0"/>
                <a:cs typeface="Times New Roman" panose="02020603050405020304" pitchFamily="18" charset="0"/>
              </a:rPr>
              <a:t> have you reached full capacity, </a:t>
            </a:r>
            <a:r>
              <a:rPr lang="zh-CN" altLang="en-US" sz="2800">
                <a:highlight>
                  <a:srgbClr val="FFFF00"/>
                </a:highlight>
                <a:latin typeface="Times New Roman" panose="02020603050405020304" pitchFamily="18" charset="0"/>
                <a:cs typeface="Times New Roman" panose="02020603050405020304" pitchFamily="18" charset="0"/>
              </a:rPr>
              <a:t>but</a:t>
            </a:r>
            <a:r>
              <a:rPr lang="zh-CN" altLang="en-US" sz="2800">
                <a:latin typeface="Times New Roman" panose="02020603050405020304" pitchFamily="18" charset="0"/>
                <a:cs typeface="Times New Roman" panose="02020603050405020304" pitchFamily="18" charset="0"/>
              </a:rPr>
              <a:t> </a:t>
            </a:r>
            <a:r>
              <a:rPr lang="zh-CN" altLang="en-US" sz="2800" u="sng">
                <a:latin typeface="Times New Roman" panose="02020603050405020304" pitchFamily="18" charset="0"/>
                <a:cs typeface="Times New Roman" panose="02020603050405020304" pitchFamily="18" charset="0"/>
              </a:rPr>
              <a:t>still feel like you should be doing more</a:t>
            </a:r>
            <a:r>
              <a:rPr lang="zh-CN" altLang="en-US" sz="2800">
                <a:latin typeface="Times New Roman" panose="02020603050405020304" pitchFamily="18" charset="0"/>
                <a:cs typeface="Times New Roman" panose="02020603050405020304" pitchFamily="18" charset="0"/>
              </a:rPr>
              <a:t>?You could be stuck in a productivity trap. </a:t>
            </a:r>
            <a:r>
              <a:rPr lang="zh-CN" altLang="en-US" sz="2800" u="sng">
                <a:latin typeface="Times New Roman" panose="02020603050405020304" pitchFamily="18" charset="0"/>
                <a:cs typeface="Times New Roman" panose="02020603050405020304" pitchFamily="18" charset="0"/>
              </a:rPr>
              <a:t>36</a:t>
            </a:r>
            <a:r>
              <a:rPr lang="en-US" altLang="zh-CN" sz="2800" u="sng">
                <a:latin typeface="Times New Roman" panose="02020603050405020304" pitchFamily="18" charset="0"/>
                <a:cs typeface="Times New Roman" panose="02020603050405020304" pitchFamily="18" charset="0"/>
              </a:rPr>
              <a:t>____</a:t>
            </a:r>
            <a:r>
              <a:rPr lang="zh-CN" altLang="en-US" sz="2800" u="sng">
                <a:latin typeface="Times New Roman" panose="02020603050405020304" pitchFamily="18" charset="0"/>
                <a:cs typeface="Times New Roman" panose="02020603050405020304" pitchFamily="18" charset="0"/>
              </a:rPr>
              <a:t> </a:t>
            </a:r>
            <a:r>
              <a:rPr lang="zh-CN" altLang="en-US" sz="2800">
                <a:solidFill>
                  <a:srgbClr val="FF0000"/>
                </a:solidFill>
                <a:latin typeface="Times New Roman" panose="02020603050405020304" pitchFamily="18" charset="0"/>
                <a:cs typeface="Times New Roman" panose="02020603050405020304" pitchFamily="18" charset="0"/>
              </a:rPr>
              <a:t>Here are </a:t>
            </a:r>
            <a:r>
              <a:rPr lang="zh-CN" altLang="en-US" sz="2800" b="1">
                <a:solidFill>
                  <a:srgbClr val="FF0000"/>
                </a:solidFill>
                <a:highlight>
                  <a:srgbClr val="FFFF00"/>
                </a:highlight>
                <a:latin typeface="Times New Roman" panose="02020603050405020304" pitchFamily="18" charset="0"/>
                <a:cs typeface="Times New Roman" panose="02020603050405020304" pitchFamily="18" charset="0"/>
              </a:rPr>
              <a:t>three </a:t>
            </a:r>
            <a:r>
              <a:rPr lang="zh-CN" altLang="en-US" sz="2800">
                <a:solidFill>
                  <a:srgbClr val="FF0000"/>
                </a:solidFill>
                <a:highlight>
                  <a:srgbClr val="FFFF00"/>
                </a:highlight>
                <a:latin typeface="Times New Roman" panose="02020603050405020304" pitchFamily="18" charset="0"/>
                <a:cs typeface="Times New Roman" panose="02020603050405020304" pitchFamily="18" charset="0"/>
              </a:rPr>
              <a:t>signs </a:t>
            </a:r>
            <a:r>
              <a:rPr lang="zh-CN" altLang="en-US" sz="2800">
                <a:solidFill>
                  <a:srgbClr val="FF0000"/>
                </a:solidFill>
                <a:latin typeface="Times New Roman" panose="02020603050405020304" pitchFamily="18" charset="0"/>
                <a:cs typeface="Times New Roman" panose="02020603050405020304" pitchFamily="18" charset="0"/>
              </a:rPr>
              <a:t>you're stuck in a productivity trap and how to address them.</a:t>
            </a:r>
            <a:endParaRPr lang="zh-CN" altLang="en-US" sz="2800">
              <a:solidFill>
                <a:srgbClr val="FF0000"/>
              </a:solidFill>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l"/>
            </a:pPr>
            <a:r>
              <a:rPr lang="zh-CN" altLang="en-US" sz="2800" b="1">
                <a:latin typeface="Times New Roman" panose="02020603050405020304" pitchFamily="18" charset="0"/>
                <a:cs typeface="Times New Roman" panose="02020603050405020304" pitchFamily="18" charset="0"/>
              </a:rPr>
              <a:t>You're switching between tasks.频繁切换任务 / 虚假多任务</a:t>
            </a:r>
            <a:endParaRPr lang="zh-CN" altLang="en-US" sz="2800" b="1">
              <a:latin typeface="Times New Roman" panose="02020603050405020304" pitchFamily="18" charset="0"/>
              <a:cs typeface="Times New Roman" panose="02020603050405020304" pitchFamily="18" charset="0"/>
            </a:endParaRPr>
          </a:p>
          <a:p>
            <a:pPr indent="457200"/>
            <a:r>
              <a:rPr lang="zh-CN" altLang="en-US" sz="2800">
                <a:latin typeface="Times New Roman" panose="02020603050405020304" pitchFamily="18" charset="0"/>
                <a:cs typeface="Times New Roman" panose="02020603050405020304" pitchFamily="18" charset="0"/>
              </a:rPr>
              <a:t>Multitasking may feel productive, </a:t>
            </a:r>
            <a:r>
              <a:rPr lang="zh-CN" altLang="en-US" sz="2800">
                <a:highlight>
                  <a:srgbClr val="FFFF00"/>
                </a:highlight>
                <a:latin typeface="Times New Roman" panose="02020603050405020304" pitchFamily="18" charset="0"/>
                <a:cs typeface="Times New Roman" panose="02020603050405020304" pitchFamily="18" charset="0"/>
              </a:rPr>
              <a:t>but</a:t>
            </a:r>
            <a:r>
              <a:rPr lang="zh-CN" altLang="en-US" sz="2800">
                <a:latin typeface="Times New Roman" panose="02020603050405020304" pitchFamily="18" charset="0"/>
                <a:cs typeface="Times New Roman" panose="02020603050405020304" pitchFamily="18" charset="0"/>
              </a:rPr>
              <a:t> it splits your attention and slows you down.3</a:t>
            </a:r>
            <a:r>
              <a:rPr lang="zh-CN" altLang="en-US" sz="2800" u="sng">
                <a:latin typeface="Times New Roman" panose="02020603050405020304" pitchFamily="18" charset="0"/>
                <a:cs typeface="Times New Roman" panose="02020603050405020304" pitchFamily="18" charset="0"/>
              </a:rPr>
              <a:t>7</a:t>
            </a:r>
            <a:r>
              <a:rPr lang="en-US" altLang="zh-CN" sz="2800" u="sng">
                <a:latin typeface="Times New Roman" panose="02020603050405020304" pitchFamily="18" charset="0"/>
                <a:cs typeface="Times New Roman" panose="02020603050405020304" pitchFamily="18" charset="0"/>
              </a:rPr>
              <a:t>_____</a:t>
            </a:r>
            <a:r>
              <a:rPr lang="zh-CN" altLang="en-US" sz="2800" u="sng">
                <a:latin typeface="Times New Roman" panose="02020603050405020304" pitchFamily="18" charset="0"/>
                <a:cs typeface="Times New Roman" panose="02020603050405020304" pitchFamily="18" charset="0"/>
              </a:rPr>
              <a:t>  </a:t>
            </a:r>
            <a:r>
              <a:rPr lang="zh-CN" altLang="en-US" sz="2800">
                <a:highlight>
                  <a:srgbClr val="FFFF00"/>
                </a:highlight>
                <a:latin typeface="Times New Roman" panose="02020603050405020304" pitchFamily="18" charset="0"/>
                <a:cs typeface="Times New Roman" panose="02020603050405020304" pitchFamily="18" charset="0"/>
              </a:rPr>
              <a:t>These</a:t>
            </a:r>
            <a:r>
              <a:rPr lang="zh-CN" altLang="en-US" sz="2800">
                <a:latin typeface="Times New Roman" panose="02020603050405020304" pitchFamily="18" charset="0"/>
                <a:cs typeface="Times New Roman" panose="02020603050405020304" pitchFamily="18" charset="0"/>
              </a:rPr>
              <a:t> are the tasks you will commit to </a:t>
            </a:r>
            <a:r>
              <a:rPr lang="zh-CN" altLang="en-US" sz="2800">
                <a:highlight>
                  <a:srgbClr val="00FF00"/>
                </a:highlight>
                <a:latin typeface="Times New Roman" panose="02020603050405020304" pitchFamily="18" charset="0"/>
                <a:cs typeface="Times New Roman" panose="02020603050405020304" pitchFamily="18" charset="0"/>
              </a:rPr>
              <a:t>focusing on first</a:t>
            </a:r>
            <a:r>
              <a:rPr lang="zh-CN" altLang="en-US" sz="2800">
                <a:latin typeface="Times New Roman" panose="02020603050405020304" pitchFamily="18" charset="0"/>
                <a:cs typeface="Times New Roman" panose="02020603050405020304" pitchFamily="18" charset="0"/>
              </a:rPr>
              <a:t>. </a:t>
            </a:r>
            <a:r>
              <a:rPr lang="zh-CN" altLang="en-US" sz="2800">
                <a:highlight>
                  <a:srgbClr val="00FF00"/>
                </a:highlight>
                <a:latin typeface="Times New Roman" panose="02020603050405020304" pitchFamily="18" charset="0"/>
                <a:cs typeface="Times New Roman" panose="02020603050405020304" pitchFamily="18" charset="0"/>
              </a:rPr>
              <a:t>This small reset </a:t>
            </a:r>
            <a:r>
              <a:rPr lang="zh-CN" altLang="en-US" sz="2800">
                <a:latin typeface="Times New Roman" panose="02020603050405020304" pitchFamily="18" charset="0"/>
                <a:cs typeface="Times New Roman" panose="02020603050405020304" pitchFamily="18" charset="0"/>
              </a:rPr>
              <a:t>restores direction and keeps you from jumping between tasks.</a:t>
            </a:r>
            <a:endParaRPr lang="zh-CN" altLang="en-US" sz="28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l"/>
            </a:pPr>
            <a:r>
              <a:rPr lang="zh-CN" altLang="en-US" sz="2800" b="1" u="sng">
                <a:latin typeface="Times New Roman" panose="02020603050405020304" pitchFamily="18" charset="0"/>
                <a:cs typeface="Times New Roman" panose="02020603050405020304" pitchFamily="18" charset="0"/>
              </a:rPr>
              <a:t>3</a:t>
            </a:r>
            <a:r>
              <a:rPr lang="en-US" altLang="zh-CN" sz="2800" b="1" u="sng">
                <a:latin typeface="Times New Roman" panose="02020603050405020304" pitchFamily="18" charset="0"/>
                <a:cs typeface="Times New Roman" panose="02020603050405020304" pitchFamily="18" charset="0"/>
              </a:rPr>
              <a:t> </a:t>
            </a:r>
            <a:r>
              <a:rPr lang="zh-CN" altLang="en-US" sz="2800" b="1" u="sng">
                <a:latin typeface="Times New Roman" panose="02020603050405020304" pitchFamily="18" charset="0"/>
                <a:cs typeface="Times New Roman" panose="02020603050405020304" pitchFamily="18" charset="0"/>
              </a:rPr>
              <a:t>8</a:t>
            </a:r>
            <a:r>
              <a:rPr lang="en-US" altLang="zh-CN" sz="2800" b="1" u="sng">
                <a:latin typeface="Times New Roman" panose="02020603050405020304" pitchFamily="18" charset="0"/>
                <a:cs typeface="Times New Roman" panose="02020603050405020304" pitchFamily="18" charset="0"/>
              </a:rPr>
              <a:t>_____   </a:t>
            </a:r>
            <a:r>
              <a:rPr lang="en-US" altLang="zh-CN" sz="2800" u="sng">
                <a:latin typeface="Times New Roman" panose="02020603050405020304" pitchFamily="18" charset="0"/>
                <a:cs typeface="Times New Roman" panose="02020603050405020304" pitchFamily="18" charset="0"/>
              </a:rPr>
              <a:t> </a:t>
            </a:r>
            <a:endParaRPr lang="zh-CN" altLang="en-US" sz="2800" u="sng">
              <a:latin typeface="Times New Roman" panose="02020603050405020304" pitchFamily="18" charset="0"/>
              <a:cs typeface="Times New Roman" panose="02020603050405020304" pitchFamily="18" charset="0"/>
            </a:endParaRPr>
          </a:p>
          <a:p>
            <a:pPr indent="457200"/>
            <a:r>
              <a:rPr lang="zh-CN" altLang="en-US" sz="2800">
                <a:latin typeface="Times New Roman" panose="02020603050405020304" pitchFamily="18" charset="0"/>
                <a:cs typeface="Times New Roman" panose="02020603050405020304" pitchFamily="18" charset="0"/>
              </a:rPr>
              <a:t>When your days are filled with constant output, your brain doesn't have the space it needs to generate new ideas. </a:t>
            </a:r>
            <a:r>
              <a:rPr lang="zh-CN" altLang="en-US" sz="2800">
                <a:highlight>
                  <a:srgbClr val="00FF00"/>
                </a:highlight>
                <a:latin typeface="Times New Roman" panose="02020603050405020304" pitchFamily="18" charset="0"/>
                <a:cs typeface="Times New Roman" panose="02020603050405020304" pitchFamily="18" charset="0"/>
              </a:rPr>
              <a:t>Without time for inspiration, motivation and creativity can quickly dry up</a:t>
            </a:r>
            <a:r>
              <a:rPr lang="zh-CN" altLang="en-US" sz="2800">
                <a:latin typeface="Times New Roman" panose="02020603050405020304" pitchFamily="18" charset="0"/>
                <a:cs typeface="Times New Roman" panose="02020603050405020304" pitchFamily="18" charset="0"/>
              </a:rPr>
              <a:t>. </a:t>
            </a:r>
            <a:r>
              <a:rPr lang="zh-CN" altLang="en-US" sz="2800">
                <a:highlight>
                  <a:srgbClr val="FFFF00"/>
                </a:highlight>
                <a:latin typeface="Times New Roman" panose="02020603050405020304" pitchFamily="18" charset="0"/>
                <a:cs typeface="Times New Roman" panose="02020603050405020304" pitchFamily="18" charset="0"/>
              </a:rPr>
              <a:t>So</a:t>
            </a:r>
            <a:r>
              <a:rPr lang="zh-CN" altLang="en-US" sz="2800">
                <a:latin typeface="Times New Roman" panose="02020603050405020304" pitchFamily="18" charset="0"/>
                <a:cs typeface="Times New Roman" panose="02020603050405020304" pitchFamily="18" charset="0"/>
              </a:rPr>
              <a:t> schedule intentional time for activities that leave you feeling energised. This could mean reading, going for a walk, or spending time on hobbies you love.</a:t>
            </a:r>
            <a:endParaRPr lang="zh-CN" altLang="en-US" sz="28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l"/>
            </a:pPr>
            <a:r>
              <a:rPr lang="zh-CN" altLang="en-US" sz="2800" b="1">
                <a:latin typeface="Times New Roman" panose="02020603050405020304" pitchFamily="18" charset="0"/>
                <a:cs typeface="Times New Roman" panose="02020603050405020304" pitchFamily="18" charset="0"/>
              </a:rPr>
              <a:t>You never feel “done”永远感觉做不完.</a:t>
            </a:r>
            <a:endParaRPr lang="zh-CN" altLang="en-US" sz="2800" b="1">
              <a:latin typeface="Times New Roman" panose="02020603050405020304" pitchFamily="18" charset="0"/>
              <a:cs typeface="Times New Roman" panose="02020603050405020304" pitchFamily="18" charset="0"/>
            </a:endParaRPr>
          </a:p>
          <a:p>
            <a:pPr indent="457200"/>
            <a:r>
              <a:rPr lang="zh-CN" altLang="en-US" sz="2800">
                <a:latin typeface="Times New Roman" panose="02020603050405020304" pitchFamily="18" charset="0"/>
                <a:cs typeface="Times New Roman" panose="02020603050405020304" pitchFamily="18" charset="0"/>
              </a:rPr>
              <a:t>Your to-do list feels like it's growing faster than you can tick things off. </a:t>
            </a:r>
            <a:r>
              <a:rPr lang="zh-CN" altLang="en-US" sz="2800" u="sng">
                <a:latin typeface="Times New Roman" panose="02020603050405020304" pitchFamily="18" charset="0"/>
                <a:cs typeface="Times New Roman" panose="02020603050405020304" pitchFamily="18" charset="0"/>
              </a:rPr>
              <a:t>39</a:t>
            </a:r>
            <a:r>
              <a:rPr lang="en-US" altLang="zh-CN" sz="2800" u="sng">
                <a:latin typeface="Times New Roman" panose="02020603050405020304" pitchFamily="18" charset="0"/>
                <a:cs typeface="Times New Roman" panose="02020603050405020304" pitchFamily="18" charset="0"/>
              </a:rPr>
              <a:t>_____</a:t>
            </a:r>
            <a:r>
              <a:rPr lang="zh-CN" altLang="en-US" sz="2800" u="sng">
                <a:latin typeface="Times New Roman" panose="02020603050405020304" pitchFamily="18" charset="0"/>
                <a:cs typeface="Times New Roman" panose="02020603050405020304" pitchFamily="18" charset="0"/>
              </a:rPr>
              <a:t> </a:t>
            </a:r>
            <a:r>
              <a:rPr lang="zh-CN" altLang="en-US" sz="2800">
                <a:latin typeface="Times New Roman" panose="02020603050405020304" pitchFamily="18" charset="0"/>
                <a:cs typeface="Times New Roman" panose="02020603050405020304" pitchFamily="18" charset="0"/>
              </a:rPr>
              <a:t>Over time,</a:t>
            </a:r>
            <a:r>
              <a:rPr lang="zh-CN" altLang="en-US" sz="2800" u="sng">
                <a:latin typeface="Times New Roman" panose="02020603050405020304" pitchFamily="18" charset="0"/>
                <a:cs typeface="Times New Roman" panose="02020603050405020304" pitchFamily="18" charset="0"/>
              </a:rPr>
              <a:t>this “never-finished” feeling </a:t>
            </a:r>
            <a:r>
              <a:rPr lang="zh-CN" altLang="en-US" sz="2800">
                <a:latin typeface="Times New Roman" panose="02020603050405020304" pitchFamily="18" charset="0"/>
                <a:cs typeface="Times New Roman" panose="02020603050405020304" pitchFamily="18" charset="0"/>
              </a:rPr>
              <a:t>risks leading you closer to burnout. Instead of focusing on what's left to do, keep a "done” list to track your progress. It can give you something to look back on when you are feeling overloaded.</a:t>
            </a:r>
            <a:endParaRPr lang="zh-CN" altLang="en-US" sz="2800">
              <a:latin typeface="Times New Roman" panose="02020603050405020304" pitchFamily="18" charset="0"/>
              <a:cs typeface="Times New Roman" panose="02020603050405020304" pitchFamily="18" charset="0"/>
            </a:endParaRPr>
          </a:p>
          <a:p>
            <a:pPr indent="457200"/>
            <a:r>
              <a:rPr lang="zh-CN" altLang="en-US" sz="2800">
                <a:solidFill>
                  <a:srgbClr val="FF0000"/>
                </a:solidFill>
                <a:latin typeface="Times New Roman" panose="02020603050405020304" pitchFamily="18" charset="0"/>
                <a:cs typeface="Times New Roman" panose="02020603050405020304" pitchFamily="18" charset="0"/>
              </a:rPr>
              <a:t>Real productivity isn't a race to get more and more tasks done</a:t>
            </a:r>
            <a:r>
              <a:rPr lang="zh-CN" altLang="en-US" sz="2800">
                <a:latin typeface="Times New Roman" panose="02020603050405020304" pitchFamily="18" charset="0"/>
                <a:cs typeface="Times New Roman" panose="02020603050405020304" pitchFamily="18" charset="0"/>
              </a:rPr>
              <a:t>. </a:t>
            </a:r>
            <a:r>
              <a:rPr lang="zh-CN" altLang="en-US" sz="2800" u="sng">
                <a:latin typeface="Times New Roman" panose="02020603050405020304" pitchFamily="18" charset="0"/>
                <a:cs typeface="Times New Roman" panose="02020603050405020304" pitchFamily="18" charset="0"/>
              </a:rPr>
              <a:t>40</a:t>
            </a:r>
            <a:r>
              <a:rPr lang="zh-CN" altLang="en-US"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______</a:t>
            </a:r>
            <a:r>
              <a:rPr lang="zh-CN" altLang="en-US" sz="2800">
                <a:latin typeface="Times New Roman" panose="02020603050405020304" pitchFamily="18" charset="0"/>
                <a:cs typeface="Times New Roman" panose="02020603050405020304" pitchFamily="18" charset="0"/>
              </a:rPr>
              <a:t>When you manage to break free from the productivity trap and start working with your brain instead of against it, </a:t>
            </a:r>
            <a:r>
              <a:rPr lang="zh-CN" altLang="en-US" sz="2800">
                <a:solidFill>
                  <a:srgbClr val="FF0000"/>
                </a:solidFill>
                <a:latin typeface="Times New Roman" panose="02020603050405020304" pitchFamily="18" charset="0"/>
                <a:cs typeface="Times New Roman" panose="02020603050405020304" pitchFamily="18" charset="0"/>
              </a:rPr>
              <a:t>you can create the space to achieve more of what truly matters</a:t>
            </a:r>
            <a:r>
              <a:rPr lang="zh-CN" altLang="en-US" sz="2800">
                <a:latin typeface="Times New Roman" panose="02020603050405020304" pitchFamily="18" charset="0"/>
                <a:cs typeface="Times New Roman" panose="02020603050405020304" pitchFamily="18" charset="0"/>
              </a:rPr>
              <a:t>.</a:t>
            </a:r>
            <a:r>
              <a:rPr lang="zh-CN" altLang="en-US" sz="2800">
                <a:solidFill>
                  <a:srgbClr val="FF0000"/>
                </a:solidFill>
                <a:latin typeface="Times New Roman" panose="02020603050405020304" pitchFamily="18" charset="0"/>
                <a:cs typeface="Times New Roman" panose="02020603050405020304" pitchFamily="18" charset="0"/>
              </a:rPr>
              <a:t>聚焦真正重要的事</a:t>
            </a:r>
            <a:endParaRPr lang="zh-CN" altLang="en-US" sz="2800">
              <a:latin typeface="Times New Roman" panose="02020603050405020304" pitchFamily="18" charset="0"/>
              <a:cs typeface="Times New Roman" panose="02020603050405020304" pitchFamily="18" charset="0"/>
            </a:endParaRPr>
          </a:p>
          <a:p>
            <a:endParaRPr lang="zh-CN" altLang="en-US" sz="2800">
              <a:latin typeface="Times New Roman" panose="02020603050405020304" pitchFamily="18" charset="0"/>
              <a:cs typeface="Times New Roman" panose="02020603050405020304" pitchFamily="18" charset="0"/>
            </a:endParaRPr>
          </a:p>
        </p:txBody>
      </p:sp>
      <p:sp>
        <p:nvSpPr>
          <p:cNvPr id="5" name="文本框 4"/>
          <p:cNvSpPr txBox="1"/>
          <p:nvPr/>
        </p:nvSpPr>
        <p:spPr>
          <a:xfrm>
            <a:off x="6423025" y="7232015"/>
            <a:ext cx="11864975" cy="3107690"/>
          </a:xfrm>
          <a:prstGeom prst="rect">
            <a:avLst/>
          </a:prstGeom>
          <a:solidFill>
            <a:schemeClr val="accent3">
              <a:lumMod val="20000"/>
              <a:lumOff val="80000"/>
            </a:schemeClr>
          </a:solidFill>
        </p:spPr>
        <p:txBody>
          <a:bodyPr wrap="square">
            <a:spAutoFit/>
          </a:bodyPr>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You</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'd better schedule time to rest.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B.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You</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're </a:t>
            </a:r>
            <a:r>
              <a:rPr lang="en-US" altLang="zh-CN" sz="2800">
                <a:gradFill>
                  <a:gsLst>
                    <a:gs pos="0">
                      <a:srgbClr val="14CD68"/>
                    </a:gs>
                    <a:gs pos="100000">
                      <a:srgbClr val="0B6E38"/>
                    </a:gs>
                  </a:gsLst>
                  <a:lin scaled="0"/>
                </a:gradFill>
                <a:latin typeface="Times New Roman" panose="02020603050405020304" pitchFamily="18" charset="0"/>
                <a:ea typeface="Calibri" panose="020F0502020204030204"/>
                <a:cs typeface="Times New Roman" panose="02020603050405020304" pitchFamily="18" charset="0"/>
              </a:rPr>
              <a:t>lacking motivation or creativity</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C.The more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do, the longer my to-do list grows.</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D.</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's about balancing focus, energy, and intention.	</a:t>
            </a:r>
            <a:endPar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E. Take a moment to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set a simple three-item </a:t>
            </a:r>
            <a:r>
              <a:rPr lang="en-US" altLang="zh-CN" sz="2800" b="1">
                <a:solidFill>
                  <a:srgbClr val="FF0000"/>
                </a:solidFill>
                <a:latin typeface="Times New Roman" panose="02020603050405020304" pitchFamily="18" charset="0"/>
                <a:ea typeface="Calibri" panose="020F0502020204030204"/>
                <a:cs typeface="Times New Roman" panose="02020603050405020304" pitchFamily="18" charset="0"/>
              </a:rPr>
              <a:t>priority</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 list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F.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rPr>
              <a:t>And even</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when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you</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do get things done,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doesn't feel like enough.</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G.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is the feeling of being endlessly busy,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rPr>
              <a:t>while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real priorities remain untouched.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p:txBody>
      </p:sp>
      <p:sp>
        <p:nvSpPr>
          <p:cNvPr id="6" name="文本框 5"/>
          <p:cNvSpPr txBox="1"/>
          <p:nvPr/>
        </p:nvSpPr>
        <p:spPr>
          <a:xfrm>
            <a:off x="11125200" y="1257300"/>
            <a:ext cx="6999605" cy="521970"/>
          </a:xfrm>
          <a:prstGeom prst="rect">
            <a:avLst/>
          </a:prstGeom>
          <a:solidFill>
            <a:schemeClr val="accent3">
              <a:lumMod val="40000"/>
              <a:lumOff val="60000"/>
            </a:schemeClr>
          </a:solidFill>
        </p:spPr>
        <p:txBody>
          <a:bodyPr wrap="square">
            <a:spAutoFit/>
          </a:bodyPr>
          <a:p>
            <a:r>
              <a:rPr lang="zh-CN" altLang="en-US" sz="2800"/>
              <a:t>抛出核心概念：</a:t>
            </a:r>
            <a:r>
              <a:rPr lang="en-US" altLang="zh-CN" sz="2800"/>
              <a:t>productivity trap </a:t>
            </a:r>
            <a:r>
              <a:rPr lang="zh-CN" altLang="en-US" sz="2800"/>
              <a:t>效率陷阱</a:t>
            </a:r>
            <a:endParaRPr lang="zh-CN" altLang="en-US" sz="2800"/>
          </a:p>
        </p:txBody>
      </p:sp>
      <p:sp>
        <p:nvSpPr>
          <p:cNvPr id="8" name="文本框 7"/>
          <p:cNvSpPr txBox="1"/>
          <p:nvPr/>
        </p:nvSpPr>
        <p:spPr>
          <a:xfrm>
            <a:off x="3581400" y="266700"/>
            <a:ext cx="11981815" cy="953135"/>
          </a:xfrm>
          <a:prstGeom prst="rect">
            <a:avLst/>
          </a:prstGeom>
          <a:solidFill>
            <a:schemeClr val="accent5">
              <a:lumMod val="40000"/>
              <a:lumOff val="60000"/>
            </a:schemeClr>
          </a:solidFill>
        </p:spPr>
        <p:txBody>
          <a:bodyPr wrap="square" rtlCol="0" anchor="t">
            <a:spAutoFit/>
          </a:bodyPr>
          <a:p>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G.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sym typeface="+mn-ea"/>
              </a:rPr>
              <a:t>It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 is the feeling of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sym typeface="+mn-ea"/>
              </a:rPr>
              <a:t>being endlessly busy</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sym typeface="+mn-ea"/>
              </a:rPr>
              <a:t>while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 real priorities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sym typeface="+mn-ea"/>
              </a:rPr>
              <a:t>remain untouched.</a:t>
            </a:r>
            <a:r>
              <a:rPr lang="zh-CN" altLang="en-US" sz="2800" u="sng">
                <a:solidFill>
                  <a:srgbClr val="000000"/>
                </a:solidFill>
                <a:latin typeface="Times New Roman" panose="02020603050405020304" pitchFamily="18" charset="0"/>
                <a:ea typeface="Calibri" panose="020F0502020204030204"/>
                <a:cs typeface="Times New Roman" panose="02020603050405020304" pitchFamily="18" charset="0"/>
                <a:sym typeface="+mn-ea"/>
              </a:rPr>
              <a:t>对效率陷阱的解释</a:t>
            </a:r>
            <a:endParaRPr lang="zh-CN" altLang="en-US" sz="2800" u="sng">
              <a:solidFill>
                <a:srgbClr val="000000"/>
              </a:solidFill>
              <a:latin typeface="Times New Roman" panose="02020603050405020304" pitchFamily="18" charset="0"/>
              <a:ea typeface="Calibri" panose="020F0502020204030204"/>
              <a:cs typeface="Times New Roman" panose="02020603050405020304" pitchFamily="18" charset="0"/>
              <a:sym typeface="+mn-ea"/>
            </a:endParaRPr>
          </a:p>
        </p:txBody>
      </p:sp>
      <p:sp>
        <p:nvSpPr>
          <p:cNvPr id="9" name="文本框 8"/>
          <p:cNvSpPr txBox="1"/>
          <p:nvPr/>
        </p:nvSpPr>
        <p:spPr>
          <a:xfrm>
            <a:off x="9525000" y="2324100"/>
            <a:ext cx="8677910" cy="953135"/>
          </a:xfrm>
          <a:prstGeom prst="rect">
            <a:avLst/>
          </a:prstGeom>
          <a:solidFill>
            <a:schemeClr val="accent5">
              <a:lumMod val="40000"/>
              <a:lumOff val="60000"/>
            </a:schemeClr>
          </a:solidFill>
        </p:spPr>
        <p:txBody>
          <a:bodyPr wrap="square">
            <a:spAutoFit/>
          </a:bodyPr>
          <a:p>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E. Take a moment to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sym typeface="+mn-ea"/>
              </a:rPr>
              <a:t>set a simple three-item </a:t>
            </a:r>
            <a:r>
              <a:rPr lang="en-US" altLang="zh-CN" sz="2800" b="1">
                <a:solidFill>
                  <a:srgbClr val="FF0000"/>
                </a:solidFill>
                <a:latin typeface="Times New Roman" panose="02020603050405020304" pitchFamily="18" charset="0"/>
                <a:ea typeface="Calibri" panose="020F0502020204030204"/>
                <a:cs typeface="Times New Roman" panose="02020603050405020304" pitchFamily="18" charset="0"/>
                <a:sym typeface="+mn-ea"/>
              </a:rPr>
              <a:t>priority</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sym typeface="+mn-ea"/>
              </a:rPr>
              <a:t> list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r>
              <a:rPr lang="en-US" altLang="zh-CN" sz="2800" i="1" u="sng"/>
              <a:t>these </a:t>
            </a:r>
            <a:r>
              <a:rPr lang="zh-CN" altLang="en-US" sz="2800" i="1" u="sng"/>
              <a:t>＝three-item priority list</a:t>
            </a:r>
            <a:endParaRPr lang="zh-CN" altLang="en-US" sz="2800" i="1" u="sng"/>
          </a:p>
        </p:txBody>
      </p:sp>
      <p:sp>
        <p:nvSpPr>
          <p:cNvPr id="10" name="文本框 9"/>
          <p:cNvSpPr txBox="1"/>
          <p:nvPr/>
        </p:nvSpPr>
        <p:spPr>
          <a:xfrm>
            <a:off x="685800" y="2781300"/>
            <a:ext cx="6917055" cy="521970"/>
          </a:xfrm>
          <a:prstGeom prst="rect">
            <a:avLst/>
          </a:prstGeom>
          <a:solidFill>
            <a:schemeClr val="accent5">
              <a:lumMod val="40000"/>
              <a:lumOff val="60000"/>
            </a:schemeClr>
          </a:solidFill>
        </p:spPr>
        <p:txBody>
          <a:bodyPr wrap="square" rtlCol="0" anchor="t">
            <a:spAutoFit/>
          </a:bodyPr>
          <a:p>
            <a:pPr indent="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B. </a:t>
            </a:r>
            <a:r>
              <a:rPr lang="en-US" altLang="zh-CN" sz="2800" b="1">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sym typeface="+mn-ea"/>
              </a:rPr>
              <a:t>You</a:t>
            </a:r>
            <a:r>
              <a:rPr lang="en-US" altLang="zh-CN" sz="2800" b="1">
                <a:solidFill>
                  <a:srgbClr val="000000"/>
                </a:solidFill>
                <a:latin typeface="Times New Roman" panose="02020603050405020304" pitchFamily="18" charset="0"/>
                <a:ea typeface="Calibri" panose="020F0502020204030204"/>
                <a:cs typeface="Times New Roman" panose="02020603050405020304" pitchFamily="18" charset="0"/>
                <a:sym typeface="+mn-ea"/>
              </a:rPr>
              <a:t>'re lacking motivation or creativity</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endParaRPr>
          </a:p>
        </p:txBody>
      </p:sp>
      <p:sp>
        <p:nvSpPr>
          <p:cNvPr id="11" name="文本框 10"/>
          <p:cNvSpPr txBox="1"/>
          <p:nvPr/>
        </p:nvSpPr>
        <p:spPr>
          <a:xfrm>
            <a:off x="7772400" y="4000500"/>
            <a:ext cx="10400665" cy="953135"/>
          </a:xfrm>
          <a:prstGeom prst="rect">
            <a:avLst/>
          </a:prstGeom>
          <a:solidFill>
            <a:schemeClr val="accent5">
              <a:lumMod val="40000"/>
              <a:lumOff val="60000"/>
            </a:schemeClr>
          </a:solidFill>
        </p:spPr>
        <p:txBody>
          <a:bodyPr wrap="square">
            <a:spAutoFit/>
          </a:bodyPr>
          <a:p>
            <a:pPr indent="0" algn="just" defTabSz="266700" fontAlgn="auto">
              <a:lnSpc>
                <a:spcPct val="100000"/>
              </a:lnSpc>
              <a:spcAft>
                <a:spcPct val="0"/>
              </a:spcAft>
            </a:pP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sym typeface="+mn-ea"/>
              </a:rPr>
              <a:t>F.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And even when you do get things done</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it doesn't feel like enough.</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endParaRPr>
          </a:p>
          <a:p>
            <a:pPr indent="0" algn="just" defTabSz="266700" fontAlgn="auto">
              <a:lnSpc>
                <a:spcPct val="100000"/>
              </a:lnSpc>
              <a:spcAft>
                <a:spcPct val="0"/>
              </a:spcAft>
            </a:pPr>
            <a:r>
              <a:rPr lang="en-US" altLang="zh-CN" sz="2800" i="1">
                <a:solidFill>
                  <a:srgbClr val="000000"/>
                </a:solidFill>
                <a:latin typeface="Times New Roman" panose="02020603050405020304" pitchFamily="18" charset="0"/>
                <a:ea typeface="Calibri" panose="020F0502020204030204"/>
                <a:cs typeface="Times New Roman" panose="02020603050405020304" pitchFamily="18" charset="0"/>
                <a:sym typeface="+mn-ea"/>
              </a:rPr>
              <a:t>it doesn't feel like enough</a:t>
            </a:r>
            <a:r>
              <a:rPr lang="zh-CN" altLang="en-US" sz="2800" i="1">
                <a:solidFill>
                  <a:srgbClr val="000000"/>
                </a:solidFill>
                <a:latin typeface="Times New Roman" panose="02020603050405020304" pitchFamily="18" charset="0"/>
                <a:ea typeface="Calibri" panose="020F0502020204030204"/>
                <a:cs typeface="Times New Roman" panose="02020603050405020304" pitchFamily="18" charset="0"/>
                <a:sym typeface="+mn-ea"/>
              </a:rPr>
              <a:t>＝this “never‑finished” feeling</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a:t>
            </a:r>
            <a:endParaRPr lang="zh-CN" altLang="en-US" sz="2800">
              <a:latin typeface="Times New Roman" panose="02020603050405020304" pitchFamily="18" charset="0"/>
              <a:cs typeface="Times New Roman" panose="02020603050405020304" pitchFamily="18" charset="0"/>
            </a:endParaRPr>
          </a:p>
        </p:txBody>
      </p:sp>
      <p:sp>
        <p:nvSpPr>
          <p:cNvPr id="12" name="文本框 11"/>
          <p:cNvSpPr txBox="1"/>
          <p:nvPr/>
        </p:nvSpPr>
        <p:spPr>
          <a:xfrm>
            <a:off x="3810000" y="5753100"/>
            <a:ext cx="6817360" cy="521970"/>
          </a:xfrm>
          <a:prstGeom prst="rect">
            <a:avLst/>
          </a:prstGeom>
          <a:noFill/>
          <a:extLst>
            <a:ext uri="{909E8E84-426E-40DD-AFC4-6F175D3DCCD1}">
              <a14:hiddenFill xmlns:a14="http://schemas.microsoft.com/office/drawing/2010/main">
                <a:solidFill>
                  <a:schemeClr val="accent5">
                    <a:lumMod val="40000"/>
                    <a:lumOff val="60000"/>
                  </a:schemeClr>
                </a:solidFill>
              </a14:hiddenFill>
            </a:ext>
          </a:extLst>
        </p:spPr>
        <p:txBody>
          <a:bodyPr wrap="square">
            <a:spAutoFit/>
          </a:bodyPr>
          <a:p>
            <a:r>
              <a:rPr lang="en-US" altLang="zh-CN" sz="2800">
                <a:solidFill>
                  <a:schemeClr val="tx1"/>
                </a:solidFill>
                <a:highlight>
                  <a:srgbClr val="FFFF00"/>
                </a:highlight>
              </a:rPr>
              <a:t>not…                                                 it’s about…</a:t>
            </a:r>
            <a:endParaRPr lang="en-US" altLang="zh-CN" sz="2800">
              <a:solidFill>
                <a:schemeClr val="tx1"/>
              </a:solidFill>
              <a:highlight>
                <a:srgbClr val="FFFF00"/>
              </a:highlight>
            </a:endParaRPr>
          </a:p>
        </p:txBody>
      </p:sp>
      <p:sp>
        <p:nvSpPr>
          <p:cNvPr id="13" name="文本框 12"/>
          <p:cNvSpPr txBox="1"/>
          <p:nvPr/>
        </p:nvSpPr>
        <p:spPr>
          <a:xfrm>
            <a:off x="10287000" y="5749925"/>
            <a:ext cx="7915275" cy="521970"/>
          </a:xfrm>
          <a:prstGeom prst="rect">
            <a:avLst/>
          </a:prstGeom>
          <a:solidFill>
            <a:srgbClr val="E0EBF7"/>
          </a:solidFill>
        </p:spPr>
        <p:txBody>
          <a:bodyPr wrap="square" rtlCol="0" anchor="t">
            <a:spAutoFit/>
          </a:bodyPr>
          <a:p>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D.</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sym typeface="+mn-ea"/>
              </a:rPr>
              <a:t>It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sym typeface="+mn-ea"/>
              </a:rPr>
              <a:t>s about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rPr>
              <a:t> balancing focus, energy, and intention.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sym typeface="+mn-ea"/>
            </a:endParaRPr>
          </a:p>
        </p:txBody>
      </p:sp>
      <p:sp>
        <p:nvSpPr>
          <p:cNvPr id="14" name="文本框 13"/>
          <p:cNvSpPr txBox="1"/>
          <p:nvPr/>
        </p:nvSpPr>
        <p:spPr>
          <a:xfrm>
            <a:off x="0" y="7505700"/>
            <a:ext cx="6428105" cy="2676525"/>
          </a:xfrm>
          <a:prstGeom prst="rect">
            <a:avLst/>
          </a:prstGeom>
          <a:solidFill>
            <a:srgbClr val="E0EBF7"/>
          </a:solidFill>
          <a:ln>
            <a:solidFill>
              <a:schemeClr val="tx1"/>
            </a:solidFill>
          </a:ln>
        </p:spPr>
        <p:txBody>
          <a:bodyPr wrap="square" rtlCol="0" anchor="t">
            <a:spAutoFit/>
          </a:bodyPr>
          <a:p>
            <a:r>
              <a:rPr lang="zh-CN" altLang="en-US" sz="2400" b="1"/>
              <a:t>1. 开头引入：</a:t>
            </a:r>
            <a:r>
              <a:rPr lang="zh-CN" altLang="en-US" sz="2400"/>
              <a:t>提出概念 productivity trap（生产力陷阱）</a:t>
            </a:r>
            <a:endParaRPr lang="zh-CN" altLang="en-US" sz="2400"/>
          </a:p>
          <a:p>
            <a:r>
              <a:rPr lang="zh-CN" altLang="en-US" sz="2400" b="1"/>
              <a:t>2. 分述 3 个信号</a:t>
            </a:r>
            <a:r>
              <a:rPr lang="zh-CN" altLang="en-US" sz="2400"/>
              <a:t>：</a:t>
            </a:r>
            <a:endParaRPr lang="zh-CN" altLang="en-US" sz="2400"/>
          </a:p>
          <a:p>
            <a:r>
              <a:rPr lang="zh-CN" altLang="en-US" sz="2400" u="sng"/>
              <a:t>①频繁切换任务</a:t>
            </a:r>
            <a:r>
              <a:rPr lang="zh-CN" altLang="en-US" sz="2400"/>
              <a:t>：给出对策</a:t>
            </a:r>
            <a:endParaRPr lang="zh-CN" altLang="en-US" sz="2400"/>
          </a:p>
          <a:p>
            <a:r>
              <a:rPr lang="zh-CN" altLang="en-US" sz="2400" u="sng"/>
              <a:t>②缺少动力与创造力</a:t>
            </a:r>
            <a:r>
              <a:rPr lang="zh-CN" altLang="en-US" sz="2400"/>
              <a:t>：段内给出休息充电对策</a:t>
            </a:r>
            <a:endParaRPr lang="zh-CN" altLang="en-US" sz="2400"/>
          </a:p>
          <a:p>
            <a:r>
              <a:rPr lang="zh-CN" altLang="en-US" sz="2400" u="sng"/>
              <a:t>③永远感觉做不完</a:t>
            </a:r>
            <a:r>
              <a:rPr lang="zh-CN" altLang="en-US" sz="2400"/>
              <a:t>：递进心理感受</a:t>
            </a:r>
            <a:endParaRPr lang="zh-CN" altLang="en-US" sz="2400"/>
          </a:p>
          <a:p>
            <a:r>
              <a:rPr lang="zh-CN" altLang="en-US" sz="2400" b="1"/>
              <a:t>3. 结尾升华</a:t>
            </a:r>
            <a:r>
              <a:rPr lang="zh-CN" altLang="en-US" sz="2400"/>
              <a:t>：否定错误高效观，真正高效内涵</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8" grpId="0" animBg="1"/>
      <p:bldP spid="8" grpId="1" animBg="1"/>
      <p:bldP spid="12" grpId="0"/>
      <p:bldP spid="12" grpId="1"/>
      <p:bldP spid="9" grpId="0" animBg="1"/>
      <p:bldP spid="10" grpId="0" animBg="1"/>
      <p:bldP spid="11" grpId="0" animBg="1"/>
      <p:bldP spid="13" grpId="0" animBg="1"/>
      <p:bldP spid="9" grpId="1" animBg="1"/>
      <p:bldP spid="10" grpId="1" animBg="1"/>
      <p:bldP spid="11" grpId="1" animBg="1"/>
      <p:bldP spid="13" grpId="1" animBg="1"/>
      <p:bldP spid="14" grpId="0" bldLvl="0" animBg="1"/>
      <p:bldP spid="1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114300"/>
            <a:ext cx="10142855" cy="9055100"/>
          </a:xfrm>
          <a:prstGeom prst="rect">
            <a:avLst/>
          </a:prstGeom>
        </p:spPr>
        <p:txBody>
          <a:bodyPr>
            <a:noAutofit/>
          </a:bodyPr>
          <a:p>
            <a:pPr indent="317500" algn="just" defTabSz="266700" fontAlgn="auto" latinLnBrk="1">
              <a:lnSpc>
                <a:spcPts val="3060"/>
              </a:lnSpc>
              <a:spcAft>
                <a:spcPct val="0"/>
              </a:spcAft>
            </a:pP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阅读下面短文，从每题所给的</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B</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D</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四个选项中选出可以填入空白处的最佳选项。</a:t>
            </a:r>
            <a:endPar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304800" algn="just" defTabSz="266700" fontAlgn="auto">
              <a:lnSpc>
                <a:spcPts val="3060"/>
              </a:lnSpc>
              <a:spcAft>
                <a:spcPct val="0"/>
              </a:spcAft>
            </a:pPr>
            <a:r>
              <a:rPr lang="en-US" altLang="zh-CN" sz="2800">
                <a:solidFill>
                  <a:schemeClr val="tx1"/>
                </a:solidFill>
                <a:latin typeface="Times New Roman" panose="02020603050405020304" pitchFamily="18" charset="0"/>
                <a:ea typeface="Calibri" panose="020F0502020204030204"/>
                <a:cs typeface="Times New Roman" panose="02020603050405020304" pitchFamily="18" charset="0"/>
              </a:rPr>
              <a:t>I work at the International Crane</a:t>
            </a:r>
            <a:r>
              <a:rPr lang="zh-CN" altLang="en-US" sz="2800">
                <a:solidFill>
                  <a:schemeClr val="tx1"/>
                </a:solidFill>
                <a:latin typeface="Times New Roman" panose="02020603050405020304" pitchFamily="18" charset="0"/>
                <a:ea typeface="Calibri" panose="020F0502020204030204"/>
                <a:cs typeface="Times New Roman" panose="02020603050405020304" pitchFamily="18" charset="0"/>
              </a:rPr>
              <a:t>（</a:t>
            </a:r>
            <a:r>
              <a:rPr lang="zh-CN" altLang="en-US" sz="2800">
                <a:solidFill>
                  <a:schemeClr val="tx1"/>
                </a:solidFill>
                <a:latin typeface="Times New Roman" panose="02020603050405020304" pitchFamily="18" charset="0"/>
                <a:ea typeface="宋体" panose="02010600030101010101" pitchFamily="2" charset="-122"/>
                <a:cs typeface="Times New Roman" panose="02020603050405020304" pitchFamily="18" charset="0"/>
              </a:rPr>
              <a:t>鹤</a:t>
            </a:r>
            <a:r>
              <a:rPr lang="zh-CN" altLang="en-US" sz="2800">
                <a:solidFill>
                  <a:schemeClr val="tx1"/>
                </a:solidFill>
                <a:latin typeface="Times New Roman" panose="02020603050405020304" pitchFamily="18" charset="0"/>
                <a:ea typeface="Calibri" panose="020F0502020204030204"/>
                <a:cs typeface="Times New Roman" panose="02020603050405020304" pitchFamily="18" charset="0"/>
              </a:rPr>
              <a:t>）</a:t>
            </a:r>
            <a:r>
              <a:rPr lang="en-US" altLang="zh-CN" sz="2800">
                <a:solidFill>
                  <a:schemeClr val="tx1"/>
                </a:solidFill>
                <a:latin typeface="Times New Roman" panose="02020603050405020304" pitchFamily="18" charset="0"/>
                <a:ea typeface="Calibri" panose="020F0502020204030204"/>
                <a:cs typeface="Times New Roman" panose="02020603050405020304" pitchFamily="18" charset="0"/>
              </a:rPr>
              <a:t>Foundation to protect endangered crane species.</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41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baby cranes are raised by their biological parents,</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but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when that isn't possible, we </a:t>
            </a:r>
            <a:r>
              <a:rPr lang="en-US" altLang="zh-CN" sz="2800" u="sng">
                <a:solidFill>
                  <a:srgbClr val="FF0000"/>
                </a:solidFill>
                <a:latin typeface="Times New Roman" panose="02020603050405020304" pitchFamily="18" charset="0"/>
                <a:ea typeface="Calibri" panose="020F0502020204030204"/>
                <a:cs typeface="Times New Roman" panose="02020603050405020304" pitchFamily="18" charset="0"/>
              </a:rPr>
              <a:t> 42__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to teach them how to behave like cranes</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04800" algn="just" defTabSz="266700" fontAlgn="auto">
              <a:lnSpc>
                <a:spcPts val="3060"/>
              </a:lnSpc>
              <a:spcAft>
                <a:spcPct val="0"/>
              </a:spcAft>
            </a:pP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Sincel young birds identify the first large moving </a:t>
            </a:r>
            <a:r>
              <a:rPr lang="en-US" altLang="zh-CN" sz="2800" u="sng">
                <a:solidFill>
                  <a:srgbClr val="FF0000"/>
                </a:solidFill>
                <a:latin typeface="Times New Roman" panose="02020603050405020304" pitchFamily="18" charset="0"/>
                <a:ea typeface="Calibri" panose="020F0502020204030204"/>
                <a:cs typeface="Times New Roman" panose="02020603050405020304" pitchFamily="18" charset="0"/>
              </a:rPr>
              <a:t>43___</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 they see as their parent, it's important they don't see us as humans.</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This ensures they learn to stay away from people when later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44__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into the wild.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04800" algn="just" defTabSz="266700" fontAlgn="auto">
              <a:lnSpc>
                <a:spcPts val="3060"/>
              </a:lnSpc>
              <a:spcAft>
                <a:spcPct val="0"/>
              </a:spcAft>
            </a:pP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To solve this problem</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a colleague once threw a sheet over himself and wore pants that </a:t>
            </a:r>
            <a:r>
              <a:rPr lang="en-US" altLang="zh-CN" sz="2800" u="sng">
                <a:solidFill>
                  <a:srgbClr val="FF0000"/>
                </a:solidFill>
                <a:latin typeface="Times New Roman" panose="02020603050405020304" pitchFamily="18" charset="0"/>
                <a:ea typeface="Calibri" panose="020F0502020204030204"/>
                <a:cs typeface="Times New Roman" panose="02020603050405020304" pitchFamily="18" charset="0"/>
              </a:rPr>
              <a:t> 45__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the colour of cranes' legs</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Amazingly</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the baby cranes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46__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him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as</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they would an adult crane.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Inspired</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we further improved the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47____</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.We used detailed puppet</a:t>
            </a:r>
            <a:r>
              <a:rPr lang="zh-CN" altLang="en-US" sz="2800">
                <a:solidFill>
                  <a:srgbClr val="000000"/>
                </a:solidFill>
                <a:latin typeface="Times New Roman" panose="02020603050405020304" pitchFamily="18" charset="0"/>
                <a:ea typeface="Calibri" panose="020F0502020204030204"/>
                <a:cs typeface="Times New Roman" panose="02020603050405020304" pitchFamily="18" charset="0"/>
              </a:rPr>
              <a:t>（</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玩偶</a:t>
            </a:r>
            <a:r>
              <a:rPr lang="zh-CN" altLang="en-US" sz="2800">
                <a:solidFill>
                  <a:srgbClr val="000000"/>
                </a:solidFill>
                <a:latin typeface="Times New Roman" panose="02020603050405020304" pitchFamily="18" charset="0"/>
                <a:ea typeface="Calibri" panose="020F0502020204030204"/>
                <a:cs typeface="Times New Roman" panose="02020603050405020304" pitchFamily="18" charset="0"/>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crane heads on one arm, while the other acts as a “wing”, Now, we spend all our time around the baby cranes in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48____</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30200" algn="just" defTabSz="266700" fontAlgn="auto">
              <a:lnSpc>
                <a:spcPts val="3060"/>
              </a:lnSpc>
              <a:spcAft>
                <a:spcPct val="0"/>
              </a:spcAft>
            </a:pP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Beyond daily care, the most important task is to </a:t>
            </a:r>
            <a:r>
              <a:rPr lang="en-US" altLang="zh-CN" sz="2800" u="sng">
                <a:solidFill>
                  <a:srgbClr val="FF0000"/>
                </a:solidFill>
                <a:latin typeface="Times New Roman" panose="02020603050405020304" pitchFamily="18" charset="0"/>
                <a:ea typeface="Calibri" panose="020F0502020204030204"/>
                <a:cs typeface="Times New Roman" panose="02020603050405020304" pitchFamily="18" charset="0"/>
              </a:rPr>
              <a:t>49___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them to fly</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We encourage them by running,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50__</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our arms, as well as stretching out thepuppet head. Whenever I see a video of us running and flapping, it does look kind of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51___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but the baby cranes get the idea. It makes me feel like a proud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52___</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to see them finally take flight.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30200" algn="just" defTabSz="266700" fontAlgn="auto">
              <a:lnSpc>
                <a:spcPts val="3060"/>
              </a:lnSpc>
              <a:spcAft>
                <a:spcPct val="0"/>
              </a:spcAft>
            </a:pP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Our </a:t>
            </a:r>
            <a:r>
              <a:rPr lang="en-US" altLang="zh-CN" sz="2800" u="sng">
                <a:solidFill>
                  <a:srgbClr val="FF0000"/>
                </a:solidFill>
                <a:latin typeface="Times New Roman" panose="02020603050405020304" pitchFamily="18" charset="0"/>
                <a:ea typeface="Calibri" panose="020F0502020204030204"/>
                <a:cs typeface="Times New Roman" panose="02020603050405020304" pitchFamily="18" charset="0"/>
              </a:rPr>
              <a:t>53__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is to help create a self-sustaining population where all the youngsters will be raised by real adult cranes</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When that day comes, we can finally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54___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the costumes.Although I </a:t>
            </a:r>
            <a:r>
              <a:rPr lang="en-US" altLang="zh-CN" sz="2800">
                <a:gradFill>
                  <a:gsLst>
                    <a:gs pos="0">
                      <a:srgbClr val="14CD68"/>
                    </a:gs>
                    <a:gs pos="100000">
                      <a:srgbClr val="035C7D"/>
                    </a:gs>
                  </a:gsLst>
                  <a:lin scaled="0"/>
                </a:gradFill>
                <a:latin typeface="Times New Roman" panose="02020603050405020304" pitchFamily="18" charset="0"/>
                <a:ea typeface="Calibri" panose="020F0502020204030204"/>
                <a:cs typeface="Times New Roman" panose="02020603050405020304" pitchFamily="18" charset="0"/>
              </a:rPr>
              <a:t>would miss my close </a:t>
            </a:r>
            <a:r>
              <a:rPr lang="en-US" altLang="zh-CN" sz="2800" u="sng">
                <a:gradFill>
                  <a:gsLst>
                    <a:gs pos="0">
                      <a:srgbClr val="14CD68"/>
                    </a:gs>
                    <a:gs pos="100000">
                      <a:srgbClr val="035C7D"/>
                    </a:gs>
                  </a:gsLst>
                  <a:lin scaled="0"/>
                </a:gradFill>
                <a:latin typeface="Times New Roman" panose="02020603050405020304" pitchFamily="18" charset="0"/>
                <a:ea typeface="Calibri" panose="020F0502020204030204"/>
                <a:cs typeface="Times New Roman" panose="02020603050405020304" pitchFamily="18" charset="0"/>
              </a:rPr>
              <a:t>  55 _ </a:t>
            </a:r>
            <a:r>
              <a:rPr lang="en-US" altLang="zh-CN" sz="2800">
                <a:gradFill>
                  <a:gsLst>
                    <a:gs pos="0">
                      <a:srgbClr val="14CD68"/>
                    </a:gs>
                    <a:gs pos="100000">
                      <a:srgbClr val="035C7D"/>
                    </a:gs>
                  </a:gsLst>
                  <a:lin scaled="0"/>
                </a:gradFill>
                <a:latin typeface="Times New Roman" panose="02020603050405020304" pitchFamily="18" charset="0"/>
                <a:ea typeface="Calibri" panose="020F0502020204030204"/>
                <a:cs typeface="Times New Roman" panose="02020603050405020304" pitchFamily="18" charset="0"/>
              </a:rPr>
              <a:t>with</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the baby cranes, what an amazing outcome that would be.</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p:txBody>
      </p:sp>
      <p:sp>
        <p:nvSpPr>
          <p:cNvPr id="5" name="文本框 4"/>
          <p:cNvSpPr txBox="1"/>
          <p:nvPr/>
        </p:nvSpPr>
        <p:spPr>
          <a:xfrm>
            <a:off x="10287000" y="266700"/>
            <a:ext cx="7950835" cy="7839710"/>
          </a:xfrm>
          <a:prstGeom prst="rect">
            <a:avLst/>
          </a:prstGeom>
        </p:spPr>
        <p:txBody>
          <a:bodyPr wrap="square">
            <a:spAutoFit/>
          </a:bodyPr>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41.A.Ideally						B.Officially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45720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C.Suddenly					D.Surprisingly</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42.A.walk away				B.step in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45720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C.stand back				D.come along</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43.A.shape						B.target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45720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C.object						D.shadow</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44.A.pushed		B.drawn		C.admitted		D.released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45.A.changed	B.mixed		C.reflected		D.matched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46.A.found		B.followed	C.attacked	 	D.recognized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47.A.quality		B.design		C.process		D. condition</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48.A.shorts		B.masks		C.uniform		D.costume</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49.A.force			B.allow		C.coach			D.command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50.A.crossing	B.hiding		C.waving		D.raising</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51.A.funny		B.angry		C.happy			D.scary</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52.A.boss			B	.friend		C.guard			D.parent</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53.A.aim				B.rule			C.habit				D.choice</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54.A.purchase	B.burn			C.remove		D.show</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55.A.cooperation			B.interaction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457200" algn="just" defTabSz="266700" fontAlgn="auto">
              <a:lnSpc>
                <a:spcPts val="318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C.discussion				D. comparison</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p:txBody>
      </p:sp>
      <p:sp>
        <p:nvSpPr>
          <p:cNvPr id="6" name="文本框 5"/>
          <p:cNvSpPr txBox="1"/>
          <p:nvPr/>
        </p:nvSpPr>
        <p:spPr>
          <a:xfrm>
            <a:off x="10439400" y="8191500"/>
            <a:ext cx="7205345" cy="1938020"/>
          </a:xfrm>
          <a:prstGeom prst="rect">
            <a:avLst/>
          </a:prstGeom>
          <a:solidFill>
            <a:srgbClr val="E0EBF7"/>
          </a:solidFill>
        </p:spPr>
        <p:txBody>
          <a:bodyPr wrap="square" rtlCol="0" anchor="t">
            <a:spAutoFit/>
          </a:bodyPr>
          <a:p>
            <a:r>
              <a:rPr lang="zh-CN" altLang="en-US" sz="2400"/>
              <a:t>1. 背景：保护鹤，亲鸟缺位，人类介入</a:t>
            </a:r>
            <a:endParaRPr lang="zh-CN" altLang="en-US" sz="2400"/>
          </a:p>
          <a:p>
            <a:r>
              <a:rPr lang="zh-CN" altLang="en-US" sz="2400"/>
              <a:t>2. 难题：幼鹤印随，认不出人类</a:t>
            </a:r>
            <a:endParaRPr lang="zh-CN" altLang="en-US" sz="2400"/>
          </a:p>
          <a:p>
            <a:r>
              <a:rPr lang="zh-CN" altLang="en-US" sz="2400"/>
              <a:t>3. 对策：不断改良伪装道具</a:t>
            </a:r>
            <a:endParaRPr lang="zh-CN" altLang="en-US" sz="2400"/>
          </a:p>
          <a:p>
            <a:r>
              <a:rPr lang="zh-CN" altLang="en-US" sz="2400"/>
              <a:t>4. 行动：伪装状态下训练幼鹤学飞行</a:t>
            </a:r>
            <a:endParaRPr lang="zh-CN" altLang="en-US" sz="2400"/>
          </a:p>
          <a:p>
            <a:r>
              <a:rPr lang="zh-CN" altLang="en-US" sz="2400"/>
              <a:t>5. 愿景：种群实现自给，不再需要人类干预</a:t>
            </a:r>
            <a:endParaRPr lang="zh-CN" altLang="en-US" sz="2400"/>
          </a:p>
        </p:txBody>
      </p:sp>
      <p:sp>
        <p:nvSpPr>
          <p:cNvPr id="7" name="矩形 6"/>
          <p:cNvSpPr/>
          <p:nvPr/>
        </p:nvSpPr>
        <p:spPr bwMode="auto">
          <a:xfrm>
            <a:off x="10744200" y="342900"/>
            <a:ext cx="2895600" cy="3048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13487400" y="1104900"/>
            <a:ext cx="3765550" cy="41148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solidFill>
                    <a:srgbClr val="92D050"/>
                  </a:solidFill>
                </a:ln>
                <a:solidFill>
                  <a:schemeClr val="tx1"/>
                </a:solidFill>
                <a:effectLst/>
                <a:uLnTx/>
                <a:uFillTx/>
                <a:latin typeface="Arial" panose="020B0604020202020204" pitchFamily="34" charset="0"/>
                <a:ea typeface="宋体" panose="02010600030101010101" pitchFamily="2" charset="-122"/>
                <a:cs typeface="+mn-cs"/>
              </a:rPr>
              <a:t>j                         </a:t>
            </a:r>
            <a:r>
              <a:rPr kumimoji="0" lang="zh-CN" altLang="en-US" sz="2400" b="0" i="0" u="none" strike="noStrike" kern="1200" cap="none" spc="0" normalizeH="0" baseline="0" noProof="0" dirty="0">
                <a:ln>
                  <a:solidFill>
                    <a:srgbClr val="92D050"/>
                  </a:solidFill>
                </a:ln>
                <a:solidFill>
                  <a:schemeClr val="tx1"/>
                </a:solidFill>
                <a:effectLst/>
                <a:uLnTx/>
                <a:uFillTx/>
                <a:latin typeface="Arial" panose="020B0604020202020204" pitchFamily="34" charset="0"/>
                <a:ea typeface="宋体" panose="02010600030101010101" pitchFamily="2" charset="-122"/>
                <a:cs typeface="+mn-cs"/>
              </a:rPr>
              <a:t>介入，干</a:t>
            </a:r>
            <a:r>
              <a:rPr kumimoji="0" lang="zh-CN" altLang="en-US" sz="24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rPr>
              <a:t>预</a:t>
            </a:r>
            <a:endParaRPr kumimoji="0" lang="en-US" altLang="zh-CN" sz="24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0" name="矩形 9"/>
          <p:cNvSpPr/>
          <p:nvPr/>
        </p:nvSpPr>
        <p:spPr bwMode="auto">
          <a:xfrm>
            <a:off x="10591800" y="2400300"/>
            <a:ext cx="2895600" cy="3048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1" name="文本框 10"/>
          <p:cNvSpPr txBox="1"/>
          <p:nvPr/>
        </p:nvSpPr>
        <p:spPr>
          <a:xfrm>
            <a:off x="990600" y="1943100"/>
            <a:ext cx="9001760" cy="829945"/>
          </a:xfrm>
          <a:prstGeom prst="rect">
            <a:avLst/>
          </a:prstGeom>
          <a:solidFill>
            <a:srgbClr val="E0EBF7"/>
          </a:solidFill>
        </p:spPr>
        <p:txBody>
          <a:bodyPr wrap="square" rtlCol="0" anchor="t">
            <a:spAutoFit/>
          </a:bodyPr>
          <a:p>
            <a:r>
              <a:rPr lang="zh-CN" altLang="en-US" sz="2400"/>
              <a:t>动物印随现象：幼鸟会把看到第一个移动的大物体认作父母。</a:t>
            </a:r>
            <a:endParaRPr lang="zh-CN" altLang="en-US" sz="2400"/>
          </a:p>
          <a:p>
            <a:r>
              <a:rPr lang="zh-CN" altLang="en-US" sz="2400"/>
              <a:t>moving object 移动的物体。</a:t>
            </a:r>
            <a:endParaRPr lang="zh-CN" altLang="en-US" sz="2400"/>
          </a:p>
        </p:txBody>
      </p:sp>
      <p:sp>
        <p:nvSpPr>
          <p:cNvPr id="12" name="矩形 11"/>
          <p:cNvSpPr/>
          <p:nvPr/>
        </p:nvSpPr>
        <p:spPr bwMode="auto">
          <a:xfrm>
            <a:off x="15849600" y="2781300"/>
            <a:ext cx="2171700" cy="34290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3" name="矩形 12"/>
          <p:cNvSpPr/>
          <p:nvPr/>
        </p:nvSpPr>
        <p:spPr bwMode="auto">
          <a:xfrm>
            <a:off x="6172200" y="3305175"/>
            <a:ext cx="4420235" cy="28067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rPr>
              <a:t>                                                   </a:t>
            </a:r>
            <a:r>
              <a:rPr kumimoji="0" lang="zh-CN" altLang="en-US" sz="1800" b="0" i="0" u="none" strike="noStrike" kern="1200" cap="none" spc="0" normalizeH="0" baseline="0" noProof="0" dirty="0">
                <a:ln>
                  <a:solidFill>
                    <a:srgbClr val="92D050"/>
                  </a:solidFill>
                </a:ln>
                <a:solidFill>
                  <a:schemeClr val="tx1"/>
                </a:solidFill>
                <a:effectLst/>
                <a:uLnTx/>
                <a:uFillTx/>
                <a:latin typeface="Arial" panose="020B0604020202020204" pitchFamily="34" charset="0"/>
                <a:ea typeface="宋体" panose="02010600030101010101" pitchFamily="2" charset="-122"/>
                <a:cs typeface="+mn-cs"/>
              </a:rPr>
              <a:t>放归野外</a:t>
            </a:r>
            <a:endParaRPr kumimoji="0" lang="zh-CN" altLang="en-US" sz="1800" b="0" i="0" u="none" strike="noStrike" kern="1200" cap="none" spc="0" normalizeH="0" baseline="0" noProof="0" dirty="0">
              <a:ln>
                <a:solidFill>
                  <a:srgbClr val="92D050"/>
                </a:solid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矩形 13"/>
          <p:cNvSpPr/>
          <p:nvPr/>
        </p:nvSpPr>
        <p:spPr bwMode="auto">
          <a:xfrm>
            <a:off x="15773400" y="3238500"/>
            <a:ext cx="2248535" cy="30099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5" name="文本框 14"/>
          <p:cNvSpPr txBox="1"/>
          <p:nvPr/>
        </p:nvSpPr>
        <p:spPr>
          <a:xfrm>
            <a:off x="2209800" y="3771900"/>
            <a:ext cx="4285615" cy="457200"/>
          </a:xfrm>
          <a:prstGeom prst="rect">
            <a:avLst/>
          </a:prstGeom>
          <a:solidFill>
            <a:srgbClr val="E0EBF7"/>
          </a:solidFill>
        </p:spPr>
        <p:txBody>
          <a:bodyPr wrap="square" rtlCol="0" anchor="t">
            <a:noAutofit/>
          </a:bodyPr>
          <a:p>
            <a:r>
              <a:rPr lang="zh-CN" altLang="en-US" sz="2400"/>
              <a:t>裤子颜色和鹤腿颜色相匹配</a:t>
            </a:r>
            <a:endParaRPr lang="zh-CN" altLang="en-US" sz="2400"/>
          </a:p>
        </p:txBody>
      </p:sp>
      <p:sp>
        <p:nvSpPr>
          <p:cNvPr id="16" name="矩形 15"/>
          <p:cNvSpPr/>
          <p:nvPr/>
        </p:nvSpPr>
        <p:spPr bwMode="auto">
          <a:xfrm>
            <a:off x="12427585" y="3619500"/>
            <a:ext cx="1821815" cy="29527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bwMode="auto">
          <a:xfrm>
            <a:off x="12420600" y="4000500"/>
            <a:ext cx="1756410" cy="28829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8" name="矩形 17"/>
          <p:cNvSpPr/>
          <p:nvPr/>
        </p:nvSpPr>
        <p:spPr bwMode="auto">
          <a:xfrm>
            <a:off x="4212590" y="4844415"/>
            <a:ext cx="5890260" cy="358775"/>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9" name="矩形 18"/>
          <p:cNvSpPr/>
          <p:nvPr/>
        </p:nvSpPr>
        <p:spPr bwMode="auto">
          <a:xfrm>
            <a:off x="0" y="5227955"/>
            <a:ext cx="7508875" cy="358775"/>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0" name="矩形 19"/>
          <p:cNvSpPr/>
          <p:nvPr/>
        </p:nvSpPr>
        <p:spPr bwMode="auto">
          <a:xfrm>
            <a:off x="15849600" y="4381500"/>
            <a:ext cx="2164080" cy="28702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1" name="矩形 20"/>
          <p:cNvSpPr/>
          <p:nvPr/>
        </p:nvSpPr>
        <p:spPr bwMode="auto">
          <a:xfrm>
            <a:off x="14020800" y="4829175"/>
            <a:ext cx="2020570" cy="28575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2" name="文本框 21"/>
          <p:cNvSpPr txBox="1"/>
          <p:nvPr/>
        </p:nvSpPr>
        <p:spPr>
          <a:xfrm>
            <a:off x="5586730" y="5600700"/>
            <a:ext cx="4556125" cy="433705"/>
          </a:xfrm>
          <a:prstGeom prst="rect">
            <a:avLst/>
          </a:prstGeom>
          <a:solidFill>
            <a:srgbClr val="E0EBF7"/>
          </a:solidFill>
        </p:spPr>
        <p:txBody>
          <a:bodyPr wrap="square" rtlCol="0" anchor="t">
            <a:noAutofit/>
          </a:bodyPr>
          <a:p>
            <a:r>
              <a:rPr lang="zh-CN" altLang="en-US" sz="2400"/>
              <a:t>coach sb to do 训练、指导…… 做</a:t>
            </a:r>
            <a:endParaRPr lang="zh-CN" altLang="en-US" sz="2400"/>
          </a:p>
        </p:txBody>
      </p:sp>
      <p:sp>
        <p:nvSpPr>
          <p:cNvPr id="23" name="矩形 22"/>
          <p:cNvSpPr/>
          <p:nvPr/>
        </p:nvSpPr>
        <p:spPr bwMode="auto">
          <a:xfrm>
            <a:off x="14020800" y="5236845"/>
            <a:ext cx="1936115" cy="357505"/>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0744200" y="5653405"/>
            <a:ext cx="1682750" cy="27051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5925800" y="6026785"/>
            <a:ext cx="2096135" cy="38862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0668000" y="6438900"/>
            <a:ext cx="1744345" cy="292100"/>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3996670" y="6847840"/>
            <a:ext cx="1967865" cy="38862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3563600" y="7232015"/>
            <a:ext cx="2125345" cy="315595"/>
          </a:xfrm>
          <a:prstGeom prst="rect">
            <a:avLst/>
          </a:prstGeom>
          <a:solidFill>
            <a:srgbClr val="00FF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29" name="文本框 28"/>
          <p:cNvSpPr txBox="1"/>
          <p:nvPr/>
        </p:nvSpPr>
        <p:spPr>
          <a:xfrm>
            <a:off x="1676400" y="9563100"/>
            <a:ext cx="3677920" cy="460375"/>
          </a:xfrm>
          <a:prstGeom prst="rect">
            <a:avLst/>
          </a:prstGeom>
          <a:solidFill>
            <a:srgbClr val="E0EBF7"/>
          </a:solidFill>
        </p:spPr>
        <p:txBody>
          <a:bodyPr wrap="square" rtlCol="0" anchor="t">
            <a:spAutoFit/>
          </a:bodyPr>
          <a:p>
            <a:r>
              <a:rPr lang="zh-CN" altLang="en-US" sz="2400"/>
              <a:t>全文人类扮演模拟鹤父母</a:t>
            </a:r>
            <a:endParaRPr lang="zh-CN" altLang="en-US" sz="2400"/>
          </a:p>
        </p:txBody>
      </p:sp>
      <p:sp>
        <p:nvSpPr>
          <p:cNvPr id="30" name="文本框 29"/>
          <p:cNvSpPr txBox="1"/>
          <p:nvPr/>
        </p:nvSpPr>
        <p:spPr>
          <a:xfrm>
            <a:off x="15773400" y="7230745"/>
            <a:ext cx="2385695" cy="491490"/>
          </a:xfrm>
          <a:prstGeom prst="rect">
            <a:avLst/>
          </a:prstGeom>
          <a:solidFill>
            <a:srgbClr val="E0EBF7"/>
          </a:solidFill>
        </p:spPr>
        <p:txBody>
          <a:bodyPr wrap="square" rtlCol="0" anchor="t">
            <a:noAutofit/>
          </a:bodyPr>
          <a:p>
            <a:r>
              <a:rPr lang="zh-CN" altLang="en-US"/>
              <a:t>互动、相处</a:t>
            </a:r>
            <a:endParaRPr lang="zh-CN" altLang="en-US"/>
          </a:p>
        </p:txBody>
      </p:sp>
      <p:pic>
        <p:nvPicPr>
          <p:cNvPr id="31" name="图片 30"/>
          <p:cNvPicPr>
            <a:picLocks noChangeAspect="1"/>
          </p:cNvPicPr>
          <p:nvPr/>
        </p:nvPicPr>
        <p:blipFill>
          <a:blip r:embed="rId1"/>
          <a:stretch>
            <a:fillRect/>
          </a:stretch>
        </p:blipFill>
        <p:spPr>
          <a:xfrm>
            <a:off x="228600" y="419100"/>
            <a:ext cx="17333595" cy="937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down)">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down)">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blinds(horizontal)">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down)">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down)">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down)">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ipe(down)">
                                      <p:cBhvr>
                                        <p:cTn id="107" dur="5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down)">
                                      <p:cBhvr>
                                        <p:cTn id="112" dur="5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wipe(down)">
                                      <p:cBhvr>
                                        <p:cTn id="117" dur="500"/>
                                        <p:tgtEl>
                                          <p:spTgt spid="28"/>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blinds(horizontal)">
                                      <p:cBhvr>
                                        <p:cTn id="122" dur="500"/>
                                        <p:tgtEl>
                                          <p:spTgt spid="29"/>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blinds(horizontal)">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bldLvl="0" animBg="1"/>
      <p:bldP spid="9" grpId="0" bldLvl="0" animBg="1"/>
      <p:bldP spid="10" grpId="0" bldLvl="0" animBg="1"/>
      <p:bldP spid="11" grpId="0" bldLvl="0" animBg="1"/>
      <p:bldP spid="11" grpId="1" animBg="1"/>
      <p:bldP spid="12" grpId="0" bldLvl="0" animBg="1"/>
      <p:bldP spid="13" grpId="0" bldLvl="0" animBg="1"/>
      <p:bldP spid="1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2" grpId="1" animBg="1"/>
      <p:bldP spid="15" grpId="0" animBg="1"/>
      <p:bldP spid="15" grpId="1" animBg="1"/>
      <p:bldP spid="23" grpId="0" bldLvl="0" animBg="1"/>
      <p:bldP spid="24" grpId="0" bldLvl="0" animBg="1"/>
      <p:bldP spid="25" grpId="0" bldLvl="0" animBg="1"/>
      <p:bldP spid="26" grpId="0" bldLvl="0" animBg="1"/>
      <p:bldP spid="27" grpId="0" bldLvl="0" animBg="1"/>
      <p:bldP spid="28" grpId="0" bldLvl="0" animBg="1"/>
      <p:bldP spid="29" grpId="0" animBg="1"/>
      <p:bldP spid="29" grpId="1" animBg="1"/>
      <p:bldP spid="30" grpId="0" animBg="1"/>
      <p:bldP spid="3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200" y="38100"/>
            <a:ext cx="11324590" cy="13158470"/>
          </a:xfrm>
          <a:prstGeom prst="rect">
            <a:avLst/>
          </a:prstGeom>
        </p:spPr>
        <p:txBody>
          <a:bodyPr>
            <a:noAutofit/>
          </a:bodyPr>
          <a:p>
            <a:pPr indent="330200" algn="just" defTabSz="266700" fontAlgn="auto">
              <a:lnSpc>
                <a:spcPct val="100000"/>
              </a:lnSpc>
              <a:spcAft>
                <a:spcPct val="0"/>
              </a:spcAft>
            </a:pP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语法填空</a:t>
            </a:r>
            <a:endPar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33020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The popularity of tuanshan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dates back to</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the Han Dynasty. Round like full moons, the fans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stand for</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56  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(reunite)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rPr>
              <a:t>and</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a:gradFill>
                  <a:gsLst>
                    <a:gs pos="0">
                      <a:srgbClr val="14CD68"/>
                    </a:gs>
                    <a:gs pos="100000">
                      <a:srgbClr val="035C7D"/>
                    </a:gs>
                  </a:gsLst>
                  <a:lin scaled="0"/>
                </a:gradFill>
                <a:latin typeface="Times New Roman" panose="02020603050405020304" pitchFamily="18" charset="0"/>
                <a:ea typeface="Calibri" panose="020F0502020204030204"/>
                <a:cs typeface="Times New Roman" panose="02020603050405020304" pitchFamily="18" charset="0"/>
              </a:rPr>
              <a:t>good fortune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serving both as cooling tools and symbols of taste and social status.Huang Shuofu,</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57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fourth-generation tuanshan craftsman from Guilin,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is committed to</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protecting this intangible cultural heritage and has won many domestic and international honors.In 2013, he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was asked to craft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two fans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58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were decorated with ethnic Miao embroidery</a:t>
            </a:r>
            <a:r>
              <a:rPr lang="zh-CN" altLang="en-US" sz="2800">
                <a:solidFill>
                  <a:srgbClr val="000000"/>
                </a:solidFill>
                <a:latin typeface="Times New Roman" panose="02020603050405020304" pitchFamily="18" charset="0"/>
                <a:ea typeface="Calibri" panose="020F0502020204030204"/>
                <a:cs typeface="Times New Roman" panose="02020603050405020304" pitchFamily="18" charset="0"/>
              </a:rPr>
              <a:t>（</a:t>
            </a:r>
            <a:r>
              <a:rPr lang="zh-CN" altLang="en-US"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刺绣</a:t>
            </a:r>
            <a:r>
              <a:rPr lang="zh-CN" altLang="en-US" sz="2800">
                <a:solidFill>
                  <a:srgbClr val="000000"/>
                </a:solidFill>
                <a:latin typeface="Times New Roman" panose="02020603050405020304" pitchFamily="18" charset="0"/>
                <a:ea typeface="Calibri" panose="020F0502020204030204"/>
                <a:cs typeface="Times New Roman" panose="02020603050405020304" pitchFamily="18" charset="0"/>
              </a:rPr>
              <a:t>）</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for then-UN secretary-general Ban Ki-moon.</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30200" algn="just" defTabSz="266700" fontAlgn="auto">
              <a:lnSpc>
                <a:spcPct val="100000"/>
              </a:lnSpc>
              <a:spcAft>
                <a:spcPct val="0"/>
              </a:spcAft>
            </a:pP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“We need to follow new trends and incorporate these into the traditional elements as much as possible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rPr>
              <a:t>while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59  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(preserve) the original essence to continue sharing this heritage with people at home and abroad,” Huang said. He </a:t>
            </a:r>
            <a:r>
              <a:rPr lang="en-US" altLang="zh-CN" sz="2800" u="sng">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60    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(obtain)</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more than 30 national patents and exported products to major overseas markets including South Korea, Japan and Singapore </a:t>
            </a:r>
            <a:r>
              <a:rPr lang="en-US" altLang="zh-CN" sz="2800">
                <a:solidFill>
                  <a:srgbClr val="000000"/>
                </a:solidFill>
                <a:highlight>
                  <a:srgbClr val="00FFFF"/>
                </a:highlight>
                <a:latin typeface="Times New Roman" panose="02020603050405020304" pitchFamily="18" charset="0"/>
                <a:ea typeface="Calibri" panose="020F0502020204030204"/>
                <a:cs typeface="Times New Roman" panose="02020603050405020304" pitchFamily="18" charset="0"/>
              </a:rPr>
              <a:t>up to now</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61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(similar),sustainable,green practices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are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a priority, he added,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62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(give)that his creations rely on natural bamboo as a major material. “We minimize our waste and throw away as little material as possible,” Huang said. “We recycle the bamboo strips,cloth,paper and try to come up</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63</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new ways to use them, such as for bookmarks, Idesk accessories and other smaller-sized, related products. ”</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a:p>
            <a:pPr indent="330200" algn="just" defTabSz="266700" fontAlgn="auto">
              <a:lnSpc>
                <a:spcPct val="100000"/>
              </a:lnSpc>
              <a:spcAft>
                <a:spcPct val="0"/>
              </a:spcAft>
            </a:pP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  64 </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(advance) sustainable, balanced development,the tuanshan production also engages locals. “We </a:t>
            </a:r>
            <a:r>
              <a:rPr lang="en-US" altLang="zh-CN" sz="2800">
                <a:solidFill>
                  <a:srgbClr val="000000"/>
                </a:solidFill>
                <a:highlight>
                  <a:srgbClr val="FFFF00"/>
                </a:highlight>
                <a:latin typeface="Times New Roman" panose="02020603050405020304" pitchFamily="18" charset="0"/>
                <a:ea typeface="Calibri" panose="020F0502020204030204"/>
                <a:cs typeface="Times New Roman" panose="02020603050405020304" pitchFamily="18" charset="0"/>
              </a:rPr>
              <a:t>make</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our tuanshan here by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mixing</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tradition and innovation,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protecting</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our heritage </a:t>
            </a:r>
            <a:r>
              <a:rPr lang="en-US" altLang="zh-CN" sz="2800" u="sng">
                <a:solidFill>
                  <a:srgbClr val="000000"/>
                </a:solidFill>
                <a:latin typeface="Times New Roman" panose="02020603050405020304" pitchFamily="18" charset="0"/>
                <a:ea typeface="Calibri" panose="020F0502020204030204"/>
                <a:cs typeface="Times New Roman" panose="02020603050405020304" pitchFamily="18" charset="0"/>
              </a:rPr>
              <a:t>65  </a:t>
            </a:r>
            <a:r>
              <a:rPr lang="en-US" altLang="zh-CN" sz="2800">
                <a:solidFill>
                  <a:srgbClr val="FF0000"/>
                </a:solidFill>
                <a:latin typeface="Times New Roman" panose="02020603050405020304" pitchFamily="18" charset="0"/>
                <a:ea typeface="Calibri" panose="020F0502020204030204"/>
                <a:cs typeface="Times New Roman" panose="02020603050405020304" pitchFamily="18" charset="0"/>
              </a:rPr>
              <a:t>promoting</a:t>
            </a:r>
            <a:r>
              <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rPr>
              <a:t> it together," Huang said.</a:t>
            </a:r>
            <a:endParaRPr lang="en-US" altLang="zh-CN" sz="2800">
              <a:solidFill>
                <a:srgbClr val="000000"/>
              </a:solidFill>
              <a:latin typeface="Times New Roman" panose="02020603050405020304" pitchFamily="18" charset="0"/>
              <a:ea typeface="Calibri" panose="020F0502020204030204"/>
              <a:cs typeface="Times New Roman" panose="02020603050405020304" pitchFamily="18" charset="0"/>
            </a:endParaRPr>
          </a:p>
        </p:txBody>
      </p:sp>
      <p:sp>
        <p:nvSpPr>
          <p:cNvPr id="5" name="文本框 4"/>
          <p:cNvSpPr txBox="1"/>
          <p:nvPr/>
        </p:nvSpPr>
        <p:spPr>
          <a:xfrm>
            <a:off x="11430635" y="266700"/>
            <a:ext cx="6782435" cy="521970"/>
          </a:xfrm>
          <a:prstGeom prst="rect">
            <a:avLst/>
          </a:prstGeom>
          <a:solidFill>
            <a:srgbClr val="92D050"/>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56. i</a:t>
            </a:r>
            <a:r>
              <a:rPr lang="en-US" sz="2800" dirty="0">
                <a:latin typeface="Times New Roman" panose="02020603050405020304" pitchFamily="18" charset="0"/>
                <a:cs typeface="Times New Roman" panose="02020603050405020304" pitchFamily="18" charset="0"/>
              </a:rPr>
              <a:t>reunion</a:t>
            </a:r>
            <a:r>
              <a:rPr lang="zh-CN" altLang="en-US" sz="28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考查词性转换</a:t>
            </a:r>
            <a:r>
              <a:rPr lang="en-US" altLang="zh-CN" sz="2400" dirty="0">
                <a:latin typeface="Times New Roman" panose="02020603050405020304" pitchFamily="18" charset="0"/>
                <a:cs typeface="Times New Roman" panose="02020603050405020304" pitchFamily="18" charset="0"/>
              </a:rPr>
              <a:t> and</a:t>
            </a:r>
            <a:r>
              <a:rPr lang="zh-CN" altLang="en-US" sz="2400" dirty="0">
                <a:latin typeface="Times New Roman" panose="02020603050405020304" pitchFamily="18" charset="0"/>
                <a:cs typeface="Times New Roman" panose="02020603050405020304" pitchFamily="18" charset="0"/>
              </a:rPr>
              <a:t>前后并列词性</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11430000" y="876300"/>
            <a:ext cx="6869430" cy="521970"/>
          </a:xfrm>
          <a:prstGeom prst="rect">
            <a:avLst/>
          </a:prstGeom>
          <a:solidFill>
            <a:schemeClr val="accent3">
              <a:lumMod val="60000"/>
              <a:lumOff val="40000"/>
            </a:schemeClr>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57. </a:t>
            </a:r>
            <a:r>
              <a:rPr lang="en-US"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考查冠词。泛指一位第四代团扇匠人</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11464925" y="3848100"/>
            <a:ext cx="6834505" cy="891540"/>
          </a:xfrm>
          <a:prstGeom prst="rect">
            <a:avLst/>
          </a:prstGeom>
          <a:solidFill>
            <a:srgbClr val="C3D69B"/>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59. preserving</a:t>
            </a:r>
            <a:r>
              <a:rPr lang="zh-CN" altLang="en-US" sz="28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考查状语从句省略。</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while </a:t>
            </a:r>
            <a:r>
              <a:rPr lang="zh-CN" altLang="en-US" sz="2400" dirty="0">
                <a:latin typeface="Times New Roman" panose="02020603050405020304" pitchFamily="18" charset="0"/>
                <a:cs typeface="Times New Roman" panose="02020603050405020304" pitchFamily="18" charset="0"/>
              </a:rPr>
              <a:t>主语</a:t>
            </a:r>
            <a:r>
              <a:rPr lang="en-US" altLang="zh-CN" sz="2400" dirty="0">
                <a:latin typeface="Times New Roman" panose="02020603050405020304" pitchFamily="18" charset="0"/>
                <a:cs typeface="Times New Roman" panose="02020603050405020304" pitchFamily="18" charset="0"/>
              </a:rPr>
              <a:t>+be</a:t>
            </a:r>
            <a:endParaRPr lang="en-US" altLang="zh-CN"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11453495" y="2705100"/>
            <a:ext cx="6834505" cy="521970"/>
          </a:xfrm>
          <a:prstGeom prst="rect">
            <a:avLst/>
          </a:prstGeom>
          <a:solidFill>
            <a:srgbClr val="92D050"/>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58. which/that.</a:t>
            </a:r>
            <a:r>
              <a:rPr lang="zh-CN" altLang="en-US" sz="2400" dirty="0">
                <a:latin typeface="Times New Roman" panose="02020603050405020304" pitchFamily="18" charset="0"/>
                <a:cs typeface="Times New Roman" panose="02020603050405020304" pitchFamily="18" charset="0"/>
              </a:rPr>
              <a:t>考查定语从句。</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11464925" y="5233670"/>
            <a:ext cx="6834505" cy="521970"/>
          </a:xfrm>
          <a:prstGeom prst="rect">
            <a:avLst/>
          </a:prstGeom>
          <a:solidFill>
            <a:srgbClr val="92D050"/>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60. has obtained.</a:t>
            </a:r>
            <a:r>
              <a:rPr lang="zh-CN" altLang="en-US" sz="2400" dirty="0">
                <a:latin typeface="Times New Roman" panose="02020603050405020304" pitchFamily="18" charset="0"/>
                <a:cs typeface="Times New Roman" panose="02020603050405020304" pitchFamily="18" charset="0"/>
              </a:rPr>
              <a:t>考查动词时态。</a:t>
            </a:r>
            <a:endParaRPr lang="zh-CN" altLang="en-US"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11464925" y="5981700"/>
            <a:ext cx="6834505" cy="521970"/>
          </a:xfrm>
          <a:prstGeom prst="rect">
            <a:avLst/>
          </a:prstGeom>
          <a:solidFill>
            <a:srgbClr val="C3D69B"/>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61. Similarly.</a:t>
            </a:r>
            <a:r>
              <a:rPr lang="zh-CN" altLang="en-US" sz="2400" dirty="0">
                <a:latin typeface="Times New Roman" panose="02020603050405020304" pitchFamily="18" charset="0"/>
                <a:cs typeface="Times New Roman" panose="02020603050405020304" pitchFamily="18" charset="0"/>
              </a:rPr>
              <a:t>考查词性转换。副词修饰整个句子</a:t>
            </a:r>
            <a:endParaRPr lang="en-US" altLang="zh-CN" sz="24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1464925" y="6602730"/>
            <a:ext cx="6834505" cy="521970"/>
          </a:xfrm>
          <a:prstGeom prst="rect">
            <a:avLst/>
          </a:prstGeom>
          <a:solidFill>
            <a:srgbClr val="92D050"/>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62. </a:t>
            </a:r>
            <a:r>
              <a:rPr lang="en-US" sz="2800" dirty="0">
                <a:latin typeface="Times New Roman" panose="02020603050405020304" pitchFamily="18" charset="0"/>
                <a:cs typeface="Times New Roman" panose="02020603050405020304" pitchFamily="18" charset="0"/>
              </a:rPr>
              <a:t>given.</a:t>
            </a:r>
            <a:r>
              <a:rPr lang="zh-CN" altLang="en-US" sz="2800" dirty="0">
                <a:latin typeface="Times New Roman" panose="02020603050405020304" pitchFamily="18" charset="0"/>
                <a:cs typeface="Times New Roman" panose="02020603050405020304" pitchFamily="18" charset="0"/>
              </a:rPr>
              <a:t>考查固定搭配。</a:t>
            </a:r>
            <a:r>
              <a:rPr lang="en-US" altLang="zh-CN" sz="2800" dirty="0">
                <a:latin typeface="Times New Roman" panose="02020603050405020304" pitchFamily="18" charset="0"/>
                <a:cs typeface="Times New Roman" panose="02020603050405020304" pitchFamily="18" charset="0"/>
              </a:rPr>
              <a:t>given that...</a:t>
            </a:r>
            <a:r>
              <a:rPr lang="zh-CN" altLang="en-US" sz="2800" dirty="0">
                <a:latin typeface="Times New Roman" panose="02020603050405020304" pitchFamily="18" charset="0"/>
                <a:cs typeface="Times New Roman" panose="02020603050405020304" pitchFamily="18" charset="0"/>
              </a:rPr>
              <a:t>考虑到</a:t>
            </a:r>
            <a:endParaRPr lang="zh-CN" altLang="en-US" sz="28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1430635" y="7505700"/>
            <a:ext cx="6834505" cy="521970"/>
          </a:xfrm>
          <a:prstGeom prst="rect">
            <a:avLst/>
          </a:prstGeom>
          <a:solidFill>
            <a:srgbClr val="C3D69B"/>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63.with.</a:t>
            </a:r>
            <a:r>
              <a:rPr lang="zh-CN" altLang="en-US" sz="2400" dirty="0">
                <a:latin typeface="Times New Roman" panose="02020603050405020304" pitchFamily="18" charset="0"/>
                <a:cs typeface="Times New Roman" panose="02020603050405020304" pitchFamily="18" charset="0"/>
              </a:rPr>
              <a:t>考查动词短语。</a:t>
            </a:r>
            <a:r>
              <a:rPr lang="en-US" altLang="zh-CN" sz="2400" dirty="0">
                <a:latin typeface="Times New Roman" panose="02020603050405020304" pitchFamily="18" charset="0"/>
                <a:cs typeface="Times New Roman" panose="02020603050405020304" pitchFamily="18" charset="0"/>
              </a:rPr>
              <a:t>come up with</a:t>
            </a:r>
            <a:r>
              <a:rPr lang="zh-CN" altLang="en-US" sz="2400" dirty="0">
                <a:latin typeface="Times New Roman" panose="02020603050405020304" pitchFamily="18" charset="0"/>
                <a:cs typeface="Times New Roman" panose="02020603050405020304" pitchFamily="18" charset="0"/>
              </a:rPr>
              <a:t>想出，提出</a:t>
            </a:r>
            <a:endParaRPr lang="zh-CN" altLang="en-US" sz="2400"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11464925" y="8420100"/>
            <a:ext cx="6834505" cy="521970"/>
          </a:xfrm>
          <a:prstGeom prst="rect">
            <a:avLst/>
          </a:prstGeom>
          <a:solidFill>
            <a:srgbClr val="92D050"/>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64. </a:t>
            </a:r>
            <a:r>
              <a:rPr lang="en-US" sz="2800" dirty="0">
                <a:latin typeface="Times New Roman" panose="02020603050405020304" pitchFamily="18" charset="0"/>
                <a:cs typeface="Times New Roman" panose="02020603050405020304" pitchFamily="18" charset="0"/>
              </a:rPr>
              <a:t>To </a:t>
            </a:r>
            <a:r>
              <a:rPr lang="en-US" altLang="zh-CN" sz="2800" dirty="0">
                <a:latin typeface="Times New Roman" panose="02020603050405020304" pitchFamily="18" charset="0"/>
                <a:cs typeface="Times New Roman" panose="02020603050405020304" pitchFamily="18" charset="0"/>
              </a:rPr>
              <a:t>advance</a:t>
            </a:r>
            <a:r>
              <a:rPr lang="en-US"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考查非谓语。表示目的。</a:t>
            </a:r>
            <a:endParaRPr lang="zh-CN" altLang="en-US"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11464925" y="9207500"/>
            <a:ext cx="6834505" cy="521970"/>
          </a:xfrm>
          <a:prstGeom prst="rect">
            <a:avLst/>
          </a:prstGeom>
          <a:solidFill>
            <a:srgbClr val="C3D69B"/>
          </a:solidFill>
        </p:spPr>
        <p:txBody>
          <a:bodyPr wrap="square" rtlCol="0">
            <a:spAutoFit/>
          </a:bodyPr>
          <a:p>
            <a:r>
              <a:rPr lang="en-US" altLang="zh-CN" sz="2800" dirty="0">
                <a:latin typeface="Times New Roman" panose="02020603050405020304" pitchFamily="18" charset="0"/>
                <a:cs typeface="Times New Roman" panose="02020603050405020304" pitchFamily="18" charset="0"/>
              </a:rPr>
              <a:t>65.and.</a:t>
            </a:r>
            <a:r>
              <a:rPr lang="zh-CN" altLang="en-US" sz="2400" dirty="0">
                <a:latin typeface="Times New Roman" panose="02020603050405020304" pitchFamily="18" charset="0"/>
                <a:cs typeface="Times New Roman" panose="02020603050405020304" pitchFamily="18" charset="0"/>
              </a:rPr>
              <a:t>考查连词。连接三个并列结构</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Vertic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33836" y="7870530"/>
            <a:ext cx="4204299" cy="1026217"/>
            <a:chOff x="0" y="0"/>
            <a:chExt cx="1001792" cy="244525"/>
          </a:xfrm>
        </p:grpSpPr>
        <p:sp>
          <p:nvSpPr>
            <p:cNvPr id="3" name="Freeform 3"/>
            <p:cNvSpPr/>
            <p:nvPr/>
          </p:nvSpPr>
          <p:spPr>
            <a:xfrm>
              <a:off x="0" y="0"/>
              <a:ext cx="1001792" cy="244525"/>
            </a:xfrm>
            <a:custGeom>
              <a:avLst/>
              <a:gdLst/>
              <a:ahLst/>
              <a:cxnLst/>
              <a:rect l="l" t="t" r="r" b="b"/>
              <a:pathLst>
                <a:path w="1001792" h="244525">
                  <a:moveTo>
                    <a:pt x="122262" y="0"/>
                  </a:moveTo>
                  <a:lnTo>
                    <a:pt x="879530" y="0"/>
                  </a:lnTo>
                  <a:cubicBezTo>
                    <a:pt x="947053" y="0"/>
                    <a:pt x="1001792" y="54739"/>
                    <a:pt x="1001792" y="122262"/>
                  </a:cubicBezTo>
                  <a:lnTo>
                    <a:pt x="1001792" y="122262"/>
                  </a:lnTo>
                  <a:cubicBezTo>
                    <a:pt x="1001792" y="189786"/>
                    <a:pt x="947053" y="244525"/>
                    <a:pt x="879530" y="244525"/>
                  </a:cubicBezTo>
                  <a:lnTo>
                    <a:pt x="122262" y="244525"/>
                  </a:lnTo>
                  <a:cubicBezTo>
                    <a:pt x="54739" y="244525"/>
                    <a:pt x="0" y="189786"/>
                    <a:pt x="0" y="122262"/>
                  </a:cubicBezTo>
                  <a:lnTo>
                    <a:pt x="0" y="122262"/>
                  </a:lnTo>
                  <a:cubicBezTo>
                    <a:pt x="0" y="54739"/>
                    <a:pt x="54739" y="0"/>
                    <a:pt x="122262" y="0"/>
                  </a:cubicBezTo>
                  <a:close/>
                </a:path>
              </a:pathLst>
            </a:custGeom>
            <a:solidFill>
              <a:srgbClr val="43A7EB"/>
            </a:solidFill>
          </p:spPr>
        </p:sp>
        <p:sp>
          <p:nvSpPr>
            <p:cNvPr id="4" name="TextBox 4"/>
            <p:cNvSpPr txBox="1"/>
            <p:nvPr/>
          </p:nvSpPr>
          <p:spPr>
            <a:xfrm>
              <a:off x="0" y="-38100"/>
              <a:ext cx="1001792" cy="282625"/>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a:off x="10740430" y="-935373"/>
            <a:ext cx="11831100" cy="1183110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7" name="TextBox 7"/>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8" name="TextBox 8"/>
          <p:cNvSpPr txBox="1"/>
          <p:nvPr/>
        </p:nvSpPr>
        <p:spPr>
          <a:xfrm>
            <a:off x="1533836" y="2288052"/>
            <a:ext cx="8920844" cy="4069739"/>
          </a:xfrm>
          <a:prstGeom prst="rect">
            <a:avLst/>
          </a:prstGeom>
        </p:spPr>
        <p:txBody>
          <a:bodyPr lIns="0" tIns="0" rIns="0" bIns="0" rtlCol="0" anchor="t">
            <a:spAutoFit/>
          </a:bodyPr>
          <a:lstStyle/>
          <a:p>
            <a:pPr algn="l">
              <a:lnSpc>
                <a:spcPts val="15840"/>
              </a:lnSpc>
            </a:pPr>
            <a:r>
              <a:rPr lang="en-US" sz="14670" b="1">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感谢</a:t>
            </a:r>
            <a:endParaRPr lang="en-US" sz="14670" b="1">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a:p>
            <a:pPr algn="l">
              <a:lnSpc>
                <a:spcPts val="15840"/>
              </a:lnSpc>
            </a:pPr>
            <a:r>
              <a:rPr lang="en-US" sz="14670" b="1">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您的观看</a:t>
            </a:r>
            <a:endParaRPr lang="en-US" sz="14670" b="1">
              <a:solidFill>
                <a:srgbClr val="000000"/>
              </a:solidFill>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sp>
        <p:nvSpPr>
          <p:cNvPr id="9" name="Freeform 9"/>
          <p:cNvSpPr/>
          <p:nvPr/>
        </p:nvSpPr>
        <p:spPr>
          <a:xfrm>
            <a:off x="9495095" y="514350"/>
            <a:ext cx="7375816" cy="9258300"/>
          </a:xfrm>
          <a:custGeom>
            <a:avLst/>
            <a:gdLst/>
            <a:ahLst/>
            <a:cxnLst/>
            <a:rect l="l" t="t" r="r" b="b"/>
            <a:pathLst>
              <a:path w="7375816" h="9258300">
                <a:moveTo>
                  <a:pt x="0" y="0"/>
                </a:moveTo>
                <a:lnTo>
                  <a:pt x="7375815" y="0"/>
                </a:lnTo>
                <a:lnTo>
                  <a:pt x="7375815" y="9258300"/>
                </a:lnTo>
                <a:lnTo>
                  <a:pt x="0" y="9258300"/>
                </a:lnTo>
                <a:lnTo>
                  <a:pt x="0" y="0"/>
                </a:lnTo>
                <a:close/>
              </a:path>
            </a:pathLst>
          </a:custGeom>
          <a:blipFill>
            <a:blip r:embed="rId1"/>
            <a:stretch>
              <a:fillRect/>
            </a:stretch>
          </a:blipFill>
        </p:spPr>
      </p:sp>
      <p:grpSp>
        <p:nvGrpSpPr>
          <p:cNvPr id="10" name="Group 10"/>
          <p:cNvGrpSpPr/>
          <p:nvPr/>
        </p:nvGrpSpPr>
        <p:grpSpPr>
          <a:xfrm>
            <a:off x="8242798" y="7904987"/>
            <a:ext cx="358087" cy="358087"/>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A9255"/>
            </a:solidFill>
          </p:spPr>
        </p:sp>
        <p:sp>
          <p:nvSpPr>
            <p:cNvPr id="12" name="TextBox 12"/>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3" name="Group 13"/>
          <p:cNvGrpSpPr/>
          <p:nvPr/>
        </p:nvGrpSpPr>
        <p:grpSpPr>
          <a:xfrm>
            <a:off x="17259300" y="6554844"/>
            <a:ext cx="262408" cy="26240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5" name="TextBox 15"/>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6" name="Group 16"/>
          <p:cNvGrpSpPr/>
          <p:nvPr/>
        </p:nvGrpSpPr>
        <p:grpSpPr>
          <a:xfrm>
            <a:off x="16101057" y="5452397"/>
            <a:ext cx="170096" cy="170096"/>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id="18" name="TextBox 18"/>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19" name="Group 19"/>
          <p:cNvGrpSpPr/>
          <p:nvPr/>
        </p:nvGrpSpPr>
        <p:grpSpPr>
          <a:xfrm>
            <a:off x="10069962" y="2585494"/>
            <a:ext cx="384717" cy="384717"/>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EAEA6"/>
            </a:solidFill>
          </p:spPr>
        </p:sp>
        <p:sp>
          <p:nvSpPr>
            <p:cNvPr id="21" name="TextBox 21"/>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grpSp>
        <p:nvGrpSpPr>
          <p:cNvPr id="22" name="Group 22"/>
          <p:cNvGrpSpPr/>
          <p:nvPr/>
        </p:nvGrpSpPr>
        <p:grpSpPr>
          <a:xfrm>
            <a:off x="688389" y="4700325"/>
            <a:ext cx="443175" cy="443175"/>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24" name="TextBox 24"/>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25" name="Freeform 25"/>
          <p:cNvSpPr/>
          <p:nvPr/>
        </p:nvSpPr>
        <p:spPr>
          <a:xfrm>
            <a:off x="-1653063" y="-1543050"/>
            <a:ext cx="6044088" cy="4784903"/>
          </a:xfrm>
          <a:custGeom>
            <a:avLst/>
            <a:gdLst/>
            <a:ahLst/>
            <a:cxnLst/>
            <a:rect l="l" t="t" r="r" b="b"/>
            <a:pathLst>
              <a:path w="6044088" h="4784903">
                <a:moveTo>
                  <a:pt x="0" y="0"/>
                </a:moveTo>
                <a:lnTo>
                  <a:pt x="6044088" y="0"/>
                </a:lnTo>
                <a:lnTo>
                  <a:pt x="6044088" y="4784903"/>
                </a:lnTo>
                <a:lnTo>
                  <a:pt x="0" y="4784903"/>
                </a:lnTo>
                <a:lnTo>
                  <a:pt x="0" y="0"/>
                </a:lnTo>
                <a:close/>
              </a:path>
            </a:pathLst>
          </a:custGeom>
          <a:blipFill>
            <a:blip r:embed="rId2"/>
            <a:stretch>
              <a:fillRect/>
            </a:stretch>
          </a:blipFill>
        </p:spPr>
      </p:sp>
      <p:sp>
        <p:nvSpPr>
          <p:cNvPr id="26" name="Freeform 26"/>
          <p:cNvSpPr/>
          <p:nvPr/>
        </p:nvSpPr>
        <p:spPr>
          <a:xfrm rot="900133">
            <a:off x="6336392" y="1935744"/>
            <a:ext cx="2068933" cy="2068933"/>
          </a:xfrm>
          <a:custGeom>
            <a:avLst/>
            <a:gdLst/>
            <a:ahLst/>
            <a:cxnLst/>
            <a:rect l="l" t="t" r="r" b="b"/>
            <a:pathLst>
              <a:path w="2068933" h="2068933">
                <a:moveTo>
                  <a:pt x="0" y="0"/>
                </a:moveTo>
                <a:lnTo>
                  <a:pt x="2068933" y="0"/>
                </a:lnTo>
                <a:lnTo>
                  <a:pt x="2068933" y="2068933"/>
                </a:lnTo>
                <a:lnTo>
                  <a:pt x="0" y="2068933"/>
                </a:lnTo>
                <a:lnTo>
                  <a:pt x="0" y="0"/>
                </a:lnTo>
                <a:close/>
              </a:path>
            </a:pathLst>
          </a:custGeom>
          <a:blipFill>
            <a:blip r:embed="rId3"/>
            <a:stretch>
              <a:fillRect/>
            </a:stretch>
          </a:blipFill>
        </p:spPr>
      </p:sp>
      <p:sp>
        <p:nvSpPr>
          <p:cNvPr id="27" name="Freeform 27"/>
          <p:cNvSpPr/>
          <p:nvPr/>
        </p:nvSpPr>
        <p:spPr>
          <a:xfrm rot="1220164">
            <a:off x="15562110" y="2321559"/>
            <a:ext cx="1418085" cy="1330140"/>
          </a:xfrm>
          <a:custGeom>
            <a:avLst/>
            <a:gdLst/>
            <a:ahLst/>
            <a:cxnLst/>
            <a:rect l="l" t="t" r="r" b="b"/>
            <a:pathLst>
              <a:path w="1418085" h="1330140">
                <a:moveTo>
                  <a:pt x="0" y="0"/>
                </a:moveTo>
                <a:lnTo>
                  <a:pt x="1418085" y="0"/>
                </a:lnTo>
                <a:lnTo>
                  <a:pt x="1418085" y="1330140"/>
                </a:lnTo>
                <a:lnTo>
                  <a:pt x="0" y="1330140"/>
                </a:lnTo>
                <a:lnTo>
                  <a:pt x="0" y="0"/>
                </a:lnTo>
                <a:close/>
              </a:path>
            </a:pathLst>
          </a:custGeom>
          <a:blipFill>
            <a:blip r:embed="rId4"/>
            <a:stretch>
              <a:fillRect l="-11359" t="-16302" r="-13896" b="-17234"/>
            </a:stretch>
          </a:blipFill>
        </p:spPr>
      </p:sp>
      <p:sp>
        <p:nvSpPr>
          <p:cNvPr id="28" name="TextBox 28"/>
          <p:cNvSpPr txBox="1"/>
          <p:nvPr/>
        </p:nvSpPr>
        <p:spPr>
          <a:xfrm>
            <a:off x="1659403" y="952500"/>
            <a:ext cx="4423763" cy="233088"/>
          </a:xfrm>
          <a:prstGeom prst="rect">
            <a:avLst/>
          </a:prstGeom>
        </p:spPr>
        <p:txBody>
          <a:bodyPr lIns="0" tIns="0" rIns="0" bIns="0" rtlCol="0" anchor="t">
            <a:spAutoFit/>
          </a:bodyPr>
          <a:lstStyle/>
          <a:p>
            <a:pPr algn="l">
              <a:lnSpc>
                <a:spcPts val="1730"/>
              </a:lnSpc>
            </a:pPr>
            <a:r>
              <a:rPr lang="en-US" sz="1605">
                <a:solidFill>
                  <a:srgbClr val="000000"/>
                </a:solidFill>
                <a:latin typeface="Poppins" panose="00000500000000000000"/>
                <a:ea typeface="Poppins" panose="00000500000000000000"/>
                <a:cs typeface="Poppins" panose="00000500000000000000"/>
                <a:sym typeface="Poppins" panose="00000500000000000000"/>
              </a:rPr>
              <a:t>THANK YOU</a:t>
            </a:r>
            <a:endParaRPr lang="en-US" sz="1605">
              <a:solidFill>
                <a:srgbClr val="000000"/>
              </a:solidFill>
              <a:latin typeface="Poppins" panose="00000500000000000000"/>
              <a:ea typeface="Poppins" panose="00000500000000000000"/>
              <a:cs typeface="Poppins" panose="00000500000000000000"/>
              <a:sym typeface="Poppins" panose="00000500000000000000"/>
            </a:endParaRPr>
          </a:p>
        </p:txBody>
      </p:sp>
      <p:sp>
        <p:nvSpPr>
          <p:cNvPr id="29" name="TextBox 29"/>
          <p:cNvSpPr txBox="1"/>
          <p:nvPr/>
        </p:nvSpPr>
        <p:spPr>
          <a:xfrm>
            <a:off x="5158977" y="952500"/>
            <a:ext cx="4423763" cy="233088"/>
          </a:xfrm>
          <a:prstGeom prst="rect">
            <a:avLst/>
          </a:prstGeom>
        </p:spPr>
        <p:txBody>
          <a:bodyPr lIns="0" tIns="0" rIns="0" bIns="0" rtlCol="0" anchor="t">
            <a:spAutoFit/>
          </a:bodyPr>
          <a:lstStyle/>
          <a:p>
            <a:pPr algn="l">
              <a:lnSpc>
                <a:spcPts val="1730"/>
              </a:lnSpc>
            </a:pPr>
            <a:r>
              <a:rPr lang="en-US" sz="1605">
                <a:solidFill>
                  <a:srgbClr val="000000"/>
                </a:solidFill>
                <a:latin typeface="Poppins" panose="00000500000000000000"/>
                <a:ea typeface="Poppins" panose="00000500000000000000"/>
                <a:cs typeface="Poppins" panose="00000500000000000000"/>
                <a:sym typeface="Poppins" panose="00000500000000000000"/>
              </a:rPr>
              <a:t>THANK YOU</a:t>
            </a:r>
            <a:endParaRPr lang="en-US" sz="1605">
              <a:solidFill>
                <a:srgbClr val="000000"/>
              </a:solidFill>
              <a:latin typeface="Poppins" panose="00000500000000000000"/>
              <a:ea typeface="Poppins" panose="00000500000000000000"/>
              <a:cs typeface="Poppins" panose="00000500000000000000"/>
              <a:sym typeface="Poppins" panose="00000500000000000000"/>
            </a:endParaRPr>
          </a:p>
        </p:txBody>
      </p:sp>
      <p:sp>
        <p:nvSpPr>
          <p:cNvPr id="30" name="TextBox 30"/>
          <p:cNvSpPr txBox="1"/>
          <p:nvPr/>
        </p:nvSpPr>
        <p:spPr>
          <a:xfrm>
            <a:off x="15375176" y="1028700"/>
            <a:ext cx="1884124" cy="243507"/>
          </a:xfrm>
          <a:prstGeom prst="rect">
            <a:avLst/>
          </a:prstGeom>
        </p:spPr>
        <p:txBody>
          <a:bodyPr lIns="0" tIns="0" rIns="0" bIns="0" rtlCol="0" anchor="t">
            <a:spAutoFit/>
          </a:bodyPr>
          <a:lstStyle/>
          <a:p>
            <a:pPr algn="r">
              <a:lnSpc>
                <a:spcPts val="1730"/>
              </a:lnSpc>
            </a:pPr>
            <a:r>
              <a:rPr lang="en-US" sz="1605" b="1">
                <a:solidFill>
                  <a:srgbClr val="000000"/>
                </a:solidFill>
                <a:latin typeface="Poppins Bold" panose="00000800000000000000"/>
                <a:ea typeface="Poppins Bold" panose="00000800000000000000"/>
                <a:cs typeface="Poppins Bold" panose="00000800000000000000"/>
                <a:sym typeface="Poppins Bold" panose="00000800000000000000"/>
              </a:rPr>
              <a:t>THANK YOU</a:t>
            </a:r>
            <a:endParaRPr lang="en-US" sz="1605" b="1">
              <a:solidFill>
                <a:srgbClr val="000000"/>
              </a:solidFill>
              <a:latin typeface="Poppins Bold" panose="00000800000000000000"/>
              <a:ea typeface="Poppins Bold" panose="00000800000000000000"/>
              <a:cs typeface="Poppins Bold" panose="00000800000000000000"/>
              <a:sym typeface="Poppins Bold" panose="0000080000000000000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80340" y="87630"/>
          <a:ext cx="17650460" cy="10117455"/>
        </p:xfrm>
        <a:graphic>
          <a:graphicData uri="http://schemas.openxmlformats.org/drawingml/2006/table">
            <a:tbl>
              <a:tblPr firstRow="1" bandRow="1">
                <a:tableStyleId>{5A111915-BE36-4E01-A7E5-04B1672EAD32}</a:tableStyleId>
              </a:tblPr>
              <a:tblGrid>
                <a:gridCol w="1594485"/>
                <a:gridCol w="2428240"/>
                <a:gridCol w="3614420"/>
                <a:gridCol w="10013315"/>
              </a:tblGrid>
              <a:tr h="685800">
                <a:tc>
                  <a:txBody>
                    <a:bodyPr/>
                    <a:lstStyle/>
                    <a:p>
                      <a:pPr algn="ctr"/>
                      <a:r>
                        <a:rPr lang="zh-CN" altLang="en-US" sz="3600" dirty="0"/>
                        <a:t>语篇</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solidFill>
                      <a:srgbClr val="43A7EB"/>
                    </a:solidFill>
                  </a:tcPr>
                </a:tc>
                <a:tc>
                  <a:txBody>
                    <a:bodyPr/>
                    <a:lstStyle/>
                    <a:p>
                      <a:pPr algn="ctr"/>
                      <a:r>
                        <a:rPr lang="zh-CN" altLang="en-US" sz="3600" dirty="0"/>
                        <a:t>体裁</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solidFill>
                      <a:srgbClr val="43A7EB"/>
                    </a:solidFill>
                  </a:tcPr>
                </a:tc>
                <a:tc>
                  <a:txBody>
                    <a:bodyPr/>
                    <a:lstStyle/>
                    <a:p>
                      <a:pPr algn="ctr"/>
                      <a:r>
                        <a:rPr lang="zh-CN" altLang="en-US" sz="3600" dirty="0"/>
                        <a:t>话题</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solidFill>
                      <a:srgbClr val="43A7EB"/>
                    </a:solidFill>
                  </a:tcPr>
                </a:tc>
                <a:tc>
                  <a:txBody>
                    <a:bodyPr/>
                    <a:lstStyle/>
                    <a:p>
                      <a:pPr algn="ctr"/>
                      <a:r>
                        <a:rPr lang="zh-CN" altLang="en-US" sz="3600" dirty="0"/>
                        <a:t>主要内容</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solidFill>
                      <a:srgbClr val="43A7EB"/>
                    </a:solidFill>
                  </a:tcPr>
                </a:tc>
              </a:tr>
              <a:tr h="1783080">
                <a:tc>
                  <a:txBody>
                    <a:bodyPr/>
                    <a:lstStyle/>
                    <a:p>
                      <a:pPr algn="ctr"/>
                      <a:r>
                        <a:rPr lang="en-US" altLang="zh-CN" sz="3600" dirty="0"/>
                        <a:t>A</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tc>
                <a:tc>
                  <a:txBody>
                    <a:bodyPr/>
                    <a:lstStyle/>
                    <a:p>
                      <a:pPr algn="ctr"/>
                      <a:r>
                        <a:rPr lang="en-US" altLang="zh-CN" sz="3600" dirty="0"/>
                        <a:t>Expository</a:t>
                      </a:r>
                      <a:endParaRPr lang="en-US" altLang="zh-CN" sz="3600" dirty="0"/>
                    </a:p>
                  </a:txBody>
                  <a:tcPr marL="137160" marR="137160" marT="68580" marB="68580"/>
                </a:tc>
                <a:tc>
                  <a:txBody>
                    <a:bodyPr/>
                    <a:lstStyle/>
                    <a:p>
                      <a:pPr algn="ctr"/>
                      <a:r>
                        <a:rPr lang="en-US" altLang="zh-CN" sz="3600" dirty="0"/>
                        <a:t>The Davy Notebooks Project</a:t>
                      </a:r>
                      <a:endParaRPr lang="en-US" altLang="zh-CN" sz="3600" dirty="0"/>
                    </a:p>
                  </a:txBody>
                  <a:tcPr marL="137160" marR="137160" marT="68580" marB="68580"/>
                </a:tc>
                <a:tc>
                  <a:txBody>
                    <a:bodyPr/>
                    <a:lstStyle/>
                    <a:p>
                      <a:r>
                        <a:rPr lang="zh-CN" altLang="en-US" sz="3000" dirty="0"/>
                        <a:t>介绍戴维笔记志愿者转录项目：AI 生成手稿转录初稿，志愿者负责校对修正；介绍戴维通信对象，说明该志愿项目打造可检索数字化档案、服务后世科研的价值。</a:t>
                      </a:r>
                      <a:endParaRPr lang="zh-CN" altLang="en-US" sz="3000" dirty="0"/>
                    </a:p>
                  </a:txBody>
                  <a:tcPr marL="137160" marR="137160" marT="68580" marB="68580"/>
                </a:tc>
              </a:tr>
              <a:tr h="1965960">
                <a:tc>
                  <a:txBody>
                    <a:bodyPr/>
                    <a:lstStyle/>
                    <a:p>
                      <a:pPr algn="ctr"/>
                      <a:r>
                        <a:rPr lang="en-US" altLang="zh-CN" sz="3600" dirty="0"/>
                        <a:t>B</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tc>
                <a:tc>
                  <a:txBody>
                    <a:bodyPr/>
                    <a:lstStyle/>
                    <a:p>
                      <a:pPr algn="ctr"/>
                      <a:r>
                        <a:rPr lang="en-US" altLang="zh-CN" sz="3600" dirty="0"/>
                        <a:t>Argument-ation</a:t>
                      </a:r>
                      <a:r>
                        <a:rPr lang="en-US" altLang="zh-CN" sz="2800" dirty="0"/>
                        <a:t>（夹叙夹议议论文）</a:t>
                      </a:r>
                      <a:endParaRPr lang="en-US" altLang="zh-CN" sz="2800" dirty="0"/>
                    </a:p>
                  </a:txBody>
                  <a:tcPr marL="137160" marR="137160" marT="68580" marB="68580"/>
                </a:tc>
                <a:tc>
                  <a:txBody>
                    <a:bodyPr/>
                    <a:lstStyle/>
                    <a:p>
                      <a:pPr algn="ctr"/>
                      <a:r>
                        <a:rPr lang="en-US" altLang="zh-CN" sz="3600" dirty="0"/>
                        <a:t>Smarter Devices, Tougher Lives</a:t>
                      </a:r>
                      <a:endParaRPr lang="en-US" altLang="zh-CN" sz="3600" dirty="0"/>
                    </a:p>
                  </a:txBody>
                  <a:tcPr marL="137160" marR="137160" marT="68580" marB="68580"/>
                </a:tc>
                <a:tc>
                  <a:txBody>
                    <a:bodyPr/>
                    <a:lstStyle/>
                    <a:p>
                      <a:r>
                        <a:rPr sz="3000" dirty="0"/>
                        <a:t>以作者父亲无法操作复杂智能设备的个人经历开篇，提出产品过度工程化削弱设备基础可用性的问题，批判设计者忽略老年使用者群体，间接呼吁产品设计应当兼顾老年人需求</a:t>
                      </a:r>
                      <a:r>
                        <a:rPr lang="zh-CN" sz="3000" dirty="0"/>
                        <a:t>。考查细节理解、例证作用、推理判断、主旨标题。</a:t>
                      </a:r>
                      <a:endParaRPr lang="zh-CN" sz="3000" dirty="0"/>
                    </a:p>
                  </a:txBody>
                  <a:tcPr marL="137160" marR="137160" marT="68580" marB="68580"/>
                </a:tc>
              </a:tr>
              <a:tr h="1965960">
                <a:tc>
                  <a:txBody>
                    <a:bodyPr/>
                    <a:lstStyle/>
                    <a:p>
                      <a:pPr algn="ctr"/>
                      <a:r>
                        <a:rPr lang="en-US" altLang="zh-CN" sz="3600" dirty="0"/>
                        <a:t>C</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tc>
                <a:tc>
                  <a:txBody>
                    <a:bodyPr/>
                    <a:lstStyle/>
                    <a:p>
                      <a:pPr algn="ctr"/>
                      <a:r>
                        <a:rPr lang="en-US" altLang="zh-CN" sz="3600" dirty="0"/>
                        <a:t>Expository</a:t>
                      </a:r>
                      <a:r>
                        <a:rPr lang="en-US" altLang="zh-CN" sz="2800" dirty="0"/>
                        <a:t>（社会现象说明文）</a:t>
                      </a:r>
                      <a:endParaRPr lang="en-US" altLang="zh-CN" sz="2800" dirty="0"/>
                    </a:p>
                  </a:txBody>
                  <a:tcPr marL="137160" marR="137160" marT="68580" marB="68580"/>
                </a:tc>
                <a:tc>
                  <a:txBody>
                    <a:bodyPr/>
                    <a:lstStyle/>
                    <a:p>
                      <a:pPr algn="ctr"/>
                      <a:r>
                        <a:rPr lang="en-US" altLang="zh-CN" sz="3600" dirty="0"/>
                        <a:t>Trans-Atlantic air-conditioning divide</a:t>
                      </a:r>
                      <a:endParaRPr lang="en-US" altLang="zh-CN" sz="3600" dirty="0"/>
                    </a:p>
                  </a:txBody>
                  <a:tcPr marL="137160" marR="137160" marT="68580" marB="68580"/>
                </a:tc>
                <a:tc>
                  <a:txBody>
                    <a:bodyPr/>
                    <a:lstStyle/>
                    <a:p>
                      <a:r>
                        <a:rPr sz="3000" dirty="0"/>
                        <a:t>介绍欧美空调文化差异，从历史建筑、地理条件分析差异成因，破除 “空调加剧碳排放”“空调开销昂贵” 两大大众固有误区，引用专家观点提出制冷应当成为普通人的基础必需品</a:t>
                      </a:r>
                      <a:r>
                        <a:rPr lang="en-US" sz="3000" dirty="0"/>
                        <a:t>.</a:t>
                      </a:r>
                      <a:r>
                        <a:rPr sz="3000" dirty="0"/>
                        <a:t>考写作手法、细节理解、词义概念理解、句意理解。</a:t>
                      </a:r>
                      <a:endParaRPr sz="3000" dirty="0"/>
                    </a:p>
                  </a:txBody>
                  <a:tcPr marL="137160" marR="137160" marT="68580" marB="68580"/>
                </a:tc>
              </a:tr>
              <a:tr h="1965960">
                <a:tc>
                  <a:txBody>
                    <a:bodyPr/>
                    <a:lstStyle/>
                    <a:p>
                      <a:pPr algn="ctr"/>
                      <a:r>
                        <a:rPr lang="en-US" altLang="zh-CN" sz="3600" dirty="0"/>
                        <a:t>D</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tc>
                <a:tc>
                  <a:txBody>
                    <a:bodyPr/>
                    <a:lstStyle/>
                    <a:p>
                      <a:pPr algn="ctr"/>
                      <a:r>
                        <a:rPr lang="en-US" altLang="zh-CN" sz="3600" dirty="0"/>
                        <a:t>Expository</a:t>
                      </a:r>
                      <a:r>
                        <a:rPr lang="en-US" altLang="zh-CN" sz="2800" dirty="0"/>
                        <a:t>（科普实验说明文）</a:t>
                      </a:r>
                      <a:endParaRPr lang="en-US" altLang="zh-CN" sz="2800" dirty="0"/>
                    </a:p>
                  </a:txBody>
                  <a:tcPr marL="137160" marR="137160" marT="68580" marB="68580"/>
                </a:tc>
                <a:tc>
                  <a:txBody>
                    <a:bodyPr/>
                    <a:lstStyle/>
                    <a:p>
                      <a:pPr algn="ctr"/>
                      <a:r>
                        <a:rPr lang="en-US" altLang="zh-CN" sz="3600" dirty="0"/>
                        <a:t>The Drawing Effect</a:t>
                      </a:r>
                      <a:endParaRPr lang="en-US" altLang="zh-CN" sz="3600" dirty="0"/>
                    </a:p>
                  </a:txBody>
                  <a:tcPr marL="137160" marR="137160" marT="68580" marB="68580"/>
                </a:tc>
                <a:tc>
                  <a:txBody>
                    <a:bodyPr/>
                    <a:lstStyle/>
                    <a:p>
                      <a:r>
                        <a:rPr lang="zh-CN" altLang="en-US" sz="3000" dirty="0"/>
                        <a:t>介绍心理学 </a:t>
                      </a:r>
                      <a:r>
                        <a:rPr lang="en-US" altLang="zh-CN" sz="3000" dirty="0"/>
                        <a:t>“</a:t>
                      </a:r>
                      <a:r>
                        <a:rPr lang="zh-CN" altLang="en-US" sz="3000" dirty="0"/>
                        <a:t>绘画记忆效应</a:t>
                      </a:r>
                      <a:r>
                        <a:rPr lang="en-US" altLang="zh-CN" sz="3000" dirty="0"/>
                        <a:t>”</a:t>
                      </a:r>
                      <a:r>
                        <a:rPr lang="zh-CN" altLang="en-US" sz="3000" dirty="0"/>
                        <a:t>，通过两组对照实验，证实绘画对记忆的增益效果，解释多重感官参与的内在原理；进一步指出该效应在高难度任务下存在局限，提醒学习者结合任务选用学习策略</a:t>
                      </a:r>
                      <a:r>
                        <a:rPr lang="en-US" altLang="zh-CN" sz="3000" dirty="0"/>
                        <a:t>.</a:t>
                      </a:r>
                      <a:r>
                        <a:rPr lang="zh-CN" altLang="en-US" sz="3000" dirty="0"/>
                        <a:t>考查词义猜测、细节理解、作者态度。</a:t>
                      </a:r>
                      <a:endParaRPr lang="zh-CN" altLang="en-US" sz="3000" dirty="0"/>
                    </a:p>
                  </a:txBody>
                  <a:tcPr marL="137160" marR="137160" marT="68580" marB="68580"/>
                </a:tc>
              </a:tr>
              <a:tr h="1750695">
                <a:tc>
                  <a:txBody>
                    <a:bodyPr/>
                    <a:lstStyle/>
                    <a:p>
                      <a:pPr algn="ctr"/>
                      <a:r>
                        <a:rPr lang="zh-CN" altLang="en-US" sz="3200" dirty="0"/>
                        <a:t>七</a:t>
                      </a:r>
                      <a:endParaRPr lang="en-US" altLang="zh-CN" sz="3200" dirty="0"/>
                    </a:p>
                    <a:p>
                      <a:pPr algn="ctr"/>
                      <a:r>
                        <a:rPr lang="zh-CN" altLang="en-US" sz="3200" dirty="0"/>
                        <a:t>选</a:t>
                      </a:r>
                      <a:endParaRPr lang="en-US" altLang="zh-CN" sz="3200" dirty="0"/>
                    </a:p>
                    <a:p>
                      <a:pPr algn="ctr"/>
                      <a:r>
                        <a:rPr lang="zh-CN" altLang="en-US" sz="3200" dirty="0"/>
                        <a:t>五</a:t>
                      </a:r>
                      <a:endParaRPr lang="zh-CN" altLang="en-US" sz="3200" dirty="0">
                        <a:latin typeface="Times New Roman" panose="02020603050405020304" pitchFamily="18" charset="0"/>
                        <a:cs typeface="Times New Roman" panose="02020603050405020304" pitchFamily="18" charset="0"/>
                      </a:endParaRPr>
                    </a:p>
                  </a:txBody>
                  <a:tcPr marL="137160" marR="137160" marT="68580" marB="68580"/>
                </a:tc>
                <a:tc>
                  <a:txBody>
                    <a:bodyPr/>
                    <a:lstStyle/>
                    <a:p>
                      <a:pPr algn="ctr"/>
                      <a:r>
                        <a:rPr lang="en-US" altLang="zh-CN" sz="3600" dirty="0"/>
                        <a:t>Expository</a:t>
                      </a:r>
                      <a:r>
                        <a:rPr lang="en-US" altLang="zh-CN" sz="2800" dirty="0"/>
                        <a:t>（事理说明文）</a:t>
                      </a:r>
                      <a:endParaRPr lang="en-US" altLang="zh-CN" sz="2800" dirty="0"/>
                    </a:p>
                  </a:txBody>
                  <a:tcPr marL="137160" marR="137160" marT="68580" marB="68580"/>
                </a:tc>
                <a:tc>
                  <a:txBody>
                    <a:bodyPr/>
                    <a:lstStyle/>
                    <a:p>
                      <a:pPr algn="ctr"/>
                      <a:r>
                        <a:rPr lang="en-US" altLang="zh-CN" sz="3600" dirty="0"/>
                        <a:t>Productivity Trap </a:t>
                      </a:r>
                      <a:endParaRPr lang="zh-CN" altLang="en-US" sz="3600" dirty="0">
                        <a:latin typeface="Times New Roman" panose="02020603050405020304" pitchFamily="18" charset="0"/>
                        <a:cs typeface="Times New Roman" panose="02020603050405020304" pitchFamily="18" charset="0"/>
                      </a:endParaRPr>
                    </a:p>
                  </a:txBody>
                  <a:tcPr marL="137160" marR="137160" marT="68580" marB="68580"/>
                </a:tc>
                <a:tc>
                  <a:txBody>
                    <a:bodyPr/>
                    <a:lstStyle/>
                    <a:p>
                      <a:r>
                        <a:rPr sz="3000" dirty="0"/>
                        <a:t>介绍 “生产力陷阱” 这一概念，阐释它的内涵；列举三大典型表现</a:t>
                      </a:r>
                      <a:r>
                        <a:rPr lang="zh-CN" sz="3000" dirty="0"/>
                        <a:t>并</a:t>
                      </a:r>
                      <a:r>
                        <a:rPr sz="3000" dirty="0"/>
                        <a:t>针对每一种表现给出对应的调整对策；</a:t>
                      </a:r>
                      <a:r>
                        <a:rPr lang="zh-CN" sz="3000" dirty="0"/>
                        <a:t>考察</a:t>
                      </a:r>
                      <a:r>
                        <a:rPr sz="3000" dirty="0"/>
                        <a:t>指代关系、句间逻辑、小标题概括、段落主旨匹配。</a:t>
                      </a:r>
                      <a:endParaRPr sz="3000" dirty="0"/>
                    </a:p>
                  </a:txBody>
                  <a:tcPr marL="137160" marR="137160" marT="68580" marB="6858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grpSp>
        <p:nvGrpSpPr>
          <p:cNvPr id="27" name="Group 3"/>
          <p:cNvGrpSpPr/>
          <p:nvPr/>
        </p:nvGrpSpPr>
        <p:grpSpPr>
          <a:xfrm>
            <a:off x="838200" y="1021080"/>
            <a:ext cx="16995775" cy="8799830"/>
            <a:chOff x="0" y="0"/>
            <a:chExt cx="4207252" cy="2317667"/>
          </a:xfrm>
        </p:grpSpPr>
        <p:sp>
          <p:nvSpPr>
            <p:cNvPr id="28"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29" name="TextBox 5"/>
            <p:cNvSpPr txBox="1"/>
            <p:nvPr/>
          </p:nvSpPr>
          <p:spPr>
            <a:xfrm>
              <a:off x="0" y="-38100"/>
              <a:ext cx="4207252" cy="2355767"/>
            </a:xfrm>
            <a:prstGeom prst="rect">
              <a:avLst/>
            </a:prstGeom>
          </p:spPr>
          <p:txBody>
            <a:bodyPr lIns="50800" tIns="50800" rIns="50800" bIns="50800" rtlCol="0" anchor="ctr"/>
            <a:p>
              <a:pPr marL="0" marR="0" lvl="0" indent="0" algn="ctr" defTabSz="914400" rtl="0" eaLnBrk="1" fontAlgn="auto" latinLnBrk="0" hangingPunct="1">
                <a:lnSpc>
                  <a:spcPts val="2625"/>
                </a:lnSpc>
                <a:spcBef>
                  <a:spcPts val="0"/>
                </a:spcBef>
                <a:spcAft>
                  <a:spcPts val="0"/>
                </a:spcAft>
                <a:buClrTx/>
                <a:buSzTx/>
                <a:buFontTx/>
                <a:buNone/>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2" name="AutoShape 2"/>
          <p:cNvSpPr/>
          <p:nvPr/>
        </p:nvSpPr>
        <p:spPr>
          <a:xfrm>
            <a:off x="0" y="0"/>
            <a:ext cx="18288000" cy="10287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sp>
        <p:nvSpPr>
          <p:cNvPr id="3" name="AutoShape 3"/>
          <p:cNvSpPr/>
          <p:nvPr/>
        </p:nvSpPr>
        <p:spPr>
          <a:xfrm>
            <a:off x="1143000" y="952500"/>
            <a:ext cx="16002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A篇：The Davy Notebooks Project</a:t>
            </a:r>
            <a:endParaRPr lang="en-US" sz="36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pic>
        <p:nvPicPr>
          <p:cNvPr id="4" name="Picture 4"/>
          <p:cNvPicPr>
            <a:picLocks noChangeAspect="1"/>
          </p:cNvPicPr>
          <p:nvPr/>
        </p:nvPicPr>
        <p:blipFill>
          <a:blip r:embed="rId2"/>
          <a:srcRect l="91" r="91"/>
          <a:stretch>
            <a:fillRect/>
          </a:stretch>
        </p:blipFill>
        <p:spPr>
          <a:xfrm>
            <a:off x="1169670" y="2476500"/>
            <a:ext cx="4953000" cy="3314700"/>
          </a:xfrm>
          <a:prstGeom prst="rect">
            <a:avLst/>
          </a:prstGeom>
          <a:noFill/>
          <a:ln w="38100" cap="flat" cmpd="sng">
            <a:solidFill>
              <a:srgbClr val="FFFFFF">
                <a:alpha val="80000"/>
              </a:srgbClr>
            </a:solidFill>
            <a:prstDash val="solid"/>
            <a:round/>
          </a:ln>
          <a:effectLst>
            <a:outerShdw blurRad="190500" dist="76200" dir="2700000" algn="tl" rotWithShape="0">
              <a:srgbClr val="000000">
                <a:alpha val="15000"/>
              </a:srgbClr>
            </a:outerShdw>
          </a:effectLst>
        </p:spPr>
      </p:pic>
      <p:sp>
        <p:nvSpPr>
          <p:cNvPr id="5" name="AutoShape 5"/>
          <p:cNvSpPr/>
          <p:nvPr/>
        </p:nvSpPr>
        <p:spPr>
          <a:xfrm>
            <a:off x="1143000" y="6286500"/>
            <a:ext cx="4953000" cy="228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24242"/>
                </a:solidFill>
                <a:latin typeface="Times New Roman" panose="02020603050405020304" pitchFamily="18" charset="0"/>
                <a:ea typeface="Noto Sans SC"/>
                <a:cs typeface="Times New Roman" panose="02020603050405020304" pitchFamily="18" charset="0"/>
                <a:sym typeface="Noto Sans SC"/>
              </a:rPr>
              <a:t>汉弗莱·戴维爵士 (Sir Humphry Davy)</a:t>
            </a:r>
            <a:br>
              <a:rPr lang="en-US" sz="2400" b="0" i="0" u="none" strike="noStrike">
                <a:solidFill>
                  <a:srgbClr val="424242"/>
                </a:solidFill>
                <a:latin typeface="Times New Roman" panose="02020603050405020304" pitchFamily="18" charset="0"/>
                <a:ea typeface="Noto Sans SC"/>
                <a:cs typeface="Times New Roman" panose="02020603050405020304" pitchFamily="18" charset="0"/>
                <a:sym typeface="Noto Sans SC"/>
              </a:rPr>
            </a:br>
            <a:r>
              <a:rPr lang="en-US" sz="2400" b="0" i="0" u="none" strike="noStrike">
                <a:solidFill>
                  <a:srgbClr val="424242"/>
                </a:solidFill>
                <a:latin typeface="Times New Roman" panose="02020603050405020304" pitchFamily="18" charset="0"/>
                <a:ea typeface="Noto Sans SC"/>
                <a:cs typeface="Times New Roman" panose="02020603050405020304" pitchFamily="18" charset="0"/>
                <a:sym typeface="Noto Sans SC"/>
              </a:rPr>
              <a:t>英国杰出的化学家，电化学的奠基人之一。他的科学手稿不仅记录了划时代的化学发现，更是人类科学探索史上的珍贵遗产，承载着永不磨灭的科学精神。</a:t>
            </a:r>
            <a:endParaRPr lang="en-US" sz="2400">
              <a:latin typeface="Times New Roman" panose="02020603050405020304" pitchFamily="18" charset="0"/>
              <a:cs typeface="Times New Roman" panose="02020603050405020304" pitchFamily="18" charset="0"/>
            </a:endParaRPr>
          </a:p>
        </p:txBody>
      </p:sp>
      <p:sp>
        <p:nvSpPr>
          <p:cNvPr id="6" name="AutoShape 6"/>
          <p:cNvSpPr/>
          <p:nvPr/>
        </p:nvSpPr>
        <p:spPr>
          <a:xfrm>
            <a:off x="6667500" y="2667000"/>
            <a:ext cx="5429250" cy="2476500"/>
          </a:xfrm>
          <a:prstGeom prst="roundRect">
            <a:avLst>
              <a:gd name="adj" fmla="val 0"/>
            </a:avLst>
          </a:prstGeom>
          <a:solidFill>
            <a:srgbClr val="4CAF50">
              <a:alpha val="8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250" y="2952750"/>
            <a:ext cx="457200" cy="457200"/>
          </a:xfrm>
          <a:prstGeom prst="rect">
            <a:avLst/>
          </a:prstGeom>
        </p:spPr>
      </p:pic>
      <p:sp>
        <p:nvSpPr>
          <p:cNvPr id="8" name="AutoShape 8"/>
          <p:cNvSpPr/>
          <p:nvPr/>
        </p:nvSpPr>
        <p:spPr>
          <a:xfrm>
            <a:off x="7524750" y="2895600"/>
            <a:ext cx="447675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01 引入：缘起与背景</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9" name="AutoShape 9"/>
          <p:cNvSpPr/>
          <p:nvPr/>
        </p:nvSpPr>
        <p:spPr>
          <a:xfrm>
            <a:off x="6953250" y="3581400"/>
            <a:ext cx="4857750" cy="1333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介绍戴维生平及其科学手稿的研究价值，引出志愿者招募项目，为全文奠定背景基调。</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10" name="AutoShape 10"/>
          <p:cNvSpPr/>
          <p:nvPr/>
        </p:nvSpPr>
        <p:spPr>
          <a:xfrm>
            <a:off x="12287250" y="2667000"/>
            <a:ext cx="5429250" cy="2476500"/>
          </a:xfrm>
          <a:prstGeom prst="roundRect">
            <a:avLst>
              <a:gd name="adj" fmla="val 0"/>
            </a:avLst>
          </a:prstGeom>
          <a:solidFill>
            <a:srgbClr val="4CAF50">
              <a:alpha val="8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11"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73000" y="2952750"/>
            <a:ext cx="457200" cy="457200"/>
          </a:xfrm>
          <a:prstGeom prst="rect">
            <a:avLst/>
          </a:prstGeom>
        </p:spPr>
      </p:pic>
      <p:sp>
        <p:nvSpPr>
          <p:cNvPr id="12" name="AutoShape 12"/>
          <p:cNvSpPr/>
          <p:nvPr/>
        </p:nvSpPr>
        <p:spPr>
          <a:xfrm>
            <a:off x="13144500" y="2895600"/>
            <a:ext cx="447675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02 流程：AI辅助与校对</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13" name="AutoShape 13"/>
          <p:cNvSpPr/>
          <p:nvPr/>
        </p:nvSpPr>
        <p:spPr>
          <a:xfrm>
            <a:off x="12573000" y="3581400"/>
            <a:ext cx="4857750" cy="1333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Times New Roman" panose="02020603050405020304" pitchFamily="18" charset="0"/>
                <a:sym typeface="Noto Sans SC"/>
              </a:rPr>
              <a:t>AI技术生成文本初稿，志愿者负责关键信息的校对、修正与完善，确保内容的准确性。</a:t>
            </a:r>
            <a:endParaRPr lang="en-US" sz="2800" b="0" i="0" u="none" strike="noStrike">
              <a:solidFill>
                <a:srgbClr val="555555"/>
              </a:solidFill>
              <a:latin typeface="Times New Roman" panose="02020603050405020304" pitchFamily="18" charset="0"/>
              <a:ea typeface="Noto Sans SC"/>
              <a:cs typeface="Times New Roman" panose="02020603050405020304" pitchFamily="18" charset="0"/>
              <a:sym typeface="Noto Sans SC"/>
            </a:endParaRPr>
          </a:p>
        </p:txBody>
      </p:sp>
      <p:sp>
        <p:nvSpPr>
          <p:cNvPr id="14" name="AutoShape 14"/>
          <p:cNvSpPr/>
          <p:nvPr/>
        </p:nvSpPr>
        <p:spPr>
          <a:xfrm>
            <a:off x="6667500" y="5619750"/>
            <a:ext cx="5429250" cy="2476500"/>
          </a:xfrm>
          <a:prstGeom prst="roundRect">
            <a:avLst>
              <a:gd name="adj" fmla="val 0"/>
            </a:avLst>
          </a:prstGeom>
          <a:solidFill>
            <a:srgbClr val="4CAF50">
              <a:alpha val="8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15"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53250" y="5905500"/>
            <a:ext cx="457200" cy="457200"/>
          </a:xfrm>
          <a:prstGeom prst="rect">
            <a:avLst/>
          </a:prstGeom>
        </p:spPr>
      </p:pic>
      <p:sp>
        <p:nvSpPr>
          <p:cNvPr id="16" name="AutoShape 16"/>
          <p:cNvSpPr/>
          <p:nvPr/>
        </p:nvSpPr>
        <p:spPr>
          <a:xfrm>
            <a:off x="7524750" y="5848350"/>
            <a:ext cx="447675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03 合作：科学巨匠的对话</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17" name="AutoShape 17"/>
          <p:cNvSpPr/>
          <p:nvPr/>
        </p:nvSpPr>
        <p:spPr>
          <a:xfrm>
            <a:off x="6953250" y="6534150"/>
            <a:ext cx="4857750" cy="1333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Times New Roman" panose="02020603050405020304" pitchFamily="18" charset="0"/>
                <a:sym typeface="Noto Sans SC"/>
              </a:rPr>
              <a:t>梳理戴维与三位科学大师的通信往来，展现19世纪科学界的思想碰撞与深厚友谊。</a:t>
            </a:r>
            <a:endParaRPr lang="en-US" sz="2800" b="0" i="0" u="none" strike="noStrike">
              <a:solidFill>
                <a:srgbClr val="555555"/>
              </a:solidFill>
              <a:latin typeface="Times New Roman" panose="02020603050405020304" pitchFamily="18" charset="0"/>
              <a:ea typeface="Noto Sans SC"/>
              <a:cs typeface="Times New Roman" panose="02020603050405020304" pitchFamily="18" charset="0"/>
              <a:sym typeface="Noto Sans SC"/>
            </a:endParaRPr>
          </a:p>
        </p:txBody>
      </p:sp>
      <p:sp>
        <p:nvSpPr>
          <p:cNvPr id="18" name="AutoShape 18"/>
          <p:cNvSpPr/>
          <p:nvPr/>
        </p:nvSpPr>
        <p:spPr>
          <a:xfrm>
            <a:off x="12287250" y="5619750"/>
            <a:ext cx="5429250" cy="2476500"/>
          </a:xfrm>
          <a:prstGeom prst="roundRect">
            <a:avLst>
              <a:gd name="adj" fmla="val 0"/>
            </a:avLst>
          </a:prstGeom>
          <a:solidFill>
            <a:srgbClr val="4CAF50">
              <a:alpha val="8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19"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73000" y="5905500"/>
            <a:ext cx="457200" cy="457200"/>
          </a:xfrm>
          <a:prstGeom prst="rect">
            <a:avLst/>
          </a:prstGeom>
        </p:spPr>
      </p:pic>
      <p:sp>
        <p:nvSpPr>
          <p:cNvPr id="20" name="AutoShape 20"/>
          <p:cNvSpPr/>
          <p:nvPr/>
        </p:nvSpPr>
        <p:spPr>
          <a:xfrm>
            <a:off x="13144500" y="5848350"/>
            <a:ext cx="4476750" cy="533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04 意义：全球共享的遗产</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21" name="AutoShape 21"/>
          <p:cNvSpPr/>
          <p:nvPr/>
        </p:nvSpPr>
        <p:spPr>
          <a:xfrm>
            <a:off x="12573000" y="6534150"/>
            <a:ext cx="4857750" cy="1333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将珍贵的科学手稿转化为全球可访问的数字资源，让科学遗产惠及当代及未来的研究者。</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22" name="AutoShape 22"/>
          <p:cNvSpPr/>
          <p:nvPr/>
        </p:nvSpPr>
        <p:spPr>
          <a:xfrm>
            <a:off x="1143000" y="8763000"/>
            <a:ext cx="16002000" cy="762000"/>
          </a:xfrm>
          <a:prstGeom prst="roundRect">
            <a:avLst>
              <a:gd name="adj" fmla="val 0"/>
            </a:avLst>
          </a:prstGeom>
          <a:solidFill>
            <a:srgbClr val="4CAF50">
              <a:alpha val="10000"/>
            </a:srgbClr>
          </a:solidFill>
          <a:ln w="25400" cap="flat" cmpd="sng">
            <a:no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sp>
        <p:nvSpPr>
          <p:cNvPr id="23" name="AutoShape 23"/>
          <p:cNvSpPr/>
          <p:nvPr/>
        </p:nvSpPr>
        <p:spPr>
          <a:xfrm>
            <a:off x="1143000" y="8763000"/>
            <a:ext cx="1600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800" b="1" i="0" u="none" strike="noStrike">
                <a:solidFill>
                  <a:schemeClr val="tx1"/>
                </a:solidFill>
                <a:latin typeface="Times New Roman" panose="02020603050405020304" pitchFamily="18" charset="0"/>
                <a:ea typeface="Noto Sans SC"/>
                <a:cs typeface="Times New Roman" panose="02020603050405020304" pitchFamily="18" charset="0"/>
                <a:sym typeface="Noto Sans SC"/>
              </a:rPr>
              <a:t>行文逻辑：人物背景铺垫 → 项目任务流程详解 → 合作对象与内容分析 → 项目价值与深远意义</a:t>
            </a:r>
            <a:endParaRPr lang="en-US" sz="2800" b="1" i="0" u="none" strike="noStrike">
              <a:solidFill>
                <a:schemeClr val="tx1"/>
              </a:solidFill>
              <a:latin typeface="Times New Roman" panose="02020603050405020304" pitchFamily="18" charset="0"/>
              <a:ea typeface="Noto Sans SC"/>
              <a:cs typeface="Times New Roman" panose="02020603050405020304" pitchFamily="18" charset="0"/>
              <a:sym typeface="Noto Sans SC"/>
            </a:endParaRPr>
          </a:p>
        </p:txBody>
      </p:sp>
      <p:pic>
        <p:nvPicPr>
          <p:cNvPr id="30" name="图片 29"/>
          <p:cNvPicPr>
            <a:picLocks noChangeAspect="1"/>
          </p:cNvPicPr>
          <p:nvPr/>
        </p:nvPicPr>
        <p:blipFill>
          <a:blip r:embed="rId7"/>
          <a:stretch>
            <a:fillRect/>
          </a:stretch>
        </p:blipFill>
        <p:spPr>
          <a:xfrm>
            <a:off x="6414135" y="1757045"/>
            <a:ext cx="11356975" cy="78968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76198" y="147479"/>
            <a:ext cx="18059402" cy="9824720"/>
          </a:xfrm>
          <a:prstGeom prst="rect">
            <a:avLst/>
          </a:prstGeom>
          <a:noFill/>
        </p:spPr>
        <p:txBody>
          <a:bodyPr wrap="square">
            <a:spAutoFit/>
          </a:bodyPr>
          <a:lstStyle/>
          <a:p>
            <a:pPr marR="0" lvl="0" indent="0" algn="ctr" defTabSz="914400" rtl="0" fontAlgn="auto">
              <a:lnSpc>
                <a:spcPts val="3300"/>
              </a:lnSpc>
              <a:spcBef>
                <a:spcPts val="0"/>
              </a:spcBef>
              <a:spcAft>
                <a:spcPts val="0"/>
              </a:spcAft>
              <a:buClrTx/>
              <a:buSzTx/>
              <a:buFontTx/>
              <a:buNone/>
              <a:defRPr/>
            </a:pPr>
            <a:r>
              <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Davy Notebooks Project</a:t>
            </a:r>
            <a:endPar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Sir Humphry Davy (1778-1829) was a British chemist and inventor. He is best remembered for discovering several chemical elements and inventing the Davy lamp, whichgreatly improved safety for coal miners. His personal notes, l aboratory journals, and letters are invaluable for researchers studying the history of science.</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We would be grateful to any volunteers who can help us transcribe（转录）Davy's handwritten notes so that people around the world can continue to learn from them.</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How does the transcription process work?</a:t>
            </a:r>
            <a:endPar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This project focuses on a selection of materials spanning theearly 1800s. In total,approximately 1,500 pages are available for transcription.</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To make the most of volunteers' time, we first used HTRflow, an AI-powered handwritten text recognition tool, to generate draft transcriptions of the handwritten materials. Afterwards, we ask you to review and correct the machine-generated output. This approach focuses your efforts </a:t>
            </a:r>
            <a:r>
              <a:rPr kumimoji="0" lang="en-US" altLang="zh-CN" sz="30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where human judgement matters most.</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Who was Davy corresponding with?</a:t>
            </a:r>
            <a:endPar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We have identified several famous individuals that he wrote to regularly:</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·Michael Faraday: A scientist who began as Davy's laboratory assistant. Their letters mainly discussed chemical experiments.</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·Samuel Coleridge:A famous English poet. He and Davy were close friends, and their letters show a fascinating mix of science and literary beauty.</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·Thomas Beddoes:A medical doctor who worked with Davy in his early years, focusing on medical research.</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Why do your contributions matter?</a:t>
            </a:r>
            <a:endParaRPr kumimoji="0" lang="en-US" altLang="zh-CN" sz="30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R="0" lvl="0" indent="457200" algn="just" defTabSz="914400" rtl="0" fontAlgn="auto">
              <a:lnSpc>
                <a:spcPts val="3300"/>
              </a:lnSpc>
              <a:spcBef>
                <a:spcPts val="0"/>
              </a:spcBef>
              <a:spcAft>
                <a:spcPts val="0"/>
              </a:spcAft>
              <a:buClrTx/>
              <a:buSzTx/>
              <a:buFontTx/>
              <a:buNone/>
              <a:defRPr/>
            </a:pPr>
            <a:r>
              <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transcriptions will make Davy’s collection searchable, allowing future researchers to search by keywords such as place names, people, and other topics of interest. We are aiming to make these materials available through an online digital exhibition for scholars, students,and curious people from around the world.</a:t>
            </a:r>
            <a:endParaRPr kumimoji="0" lang="en-US" altLang="zh-CN" sz="3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文本框 15"/>
          <p:cNvSpPr txBox="1"/>
          <p:nvPr/>
        </p:nvSpPr>
        <p:spPr>
          <a:xfrm>
            <a:off x="8756650" y="2679065"/>
            <a:ext cx="9454515" cy="475615"/>
          </a:xfrm>
          <a:prstGeom prst="rect">
            <a:avLst/>
          </a:prstGeom>
          <a:solidFill>
            <a:srgbClr val="D1F1DF"/>
          </a:solidFill>
          <a:ln w="38100">
            <a:solidFill>
              <a:schemeClr val="tx1"/>
            </a:solidFill>
          </a:ln>
        </p:spPr>
        <p:txBody>
          <a:bodyPr wrap="square">
            <a:spAutoFit/>
          </a:bodyPr>
          <a:lstStyle/>
          <a:p>
            <a:pPr marL="0" marR="0" lvl="0" indent="0" algn="l" defTabSz="914400" rtl="0" eaLnBrk="1" fontAlgn="auto" latinLnBrk="0" hangingPunct="1">
              <a:lnSpc>
                <a:spcPts val="3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21. What are volunteers mainly expected to do in this project?A</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矩形 16"/>
          <p:cNvSpPr/>
          <p:nvPr/>
        </p:nvSpPr>
        <p:spPr bwMode="auto">
          <a:xfrm>
            <a:off x="10896600" y="4332942"/>
            <a:ext cx="7315200" cy="524014"/>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18" name="文本框 17"/>
          <p:cNvSpPr txBox="1"/>
          <p:nvPr/>
        </p:nvSpPr>
        <p:spPr>
          <a:xfrm>
            <a:off x="6735445" y="5295900"/>
            <a:ext cx="11476355" cy="475615"/>
          </a:xfrm>
          <a:prstGeom prst="rect">
            <a:avLst/>
          </a:prstGeom>
          <a:solidFill>
            <a:schemeClr val="accent6">
              <a:lumMod val="40000"/>
              <a:lumOff val="60000"/>
            </a:schemeClr>
          </a:solidFill>
          <a:ln w="38100">
            <a:solidFill>
              <a:schemeClr val="tx1"/>
            </a:solidFill>
          </a:ln>
        </p:spPr>
        <p:txBody>
          <a:bodyPr wrap="square">
            <a:spAutoFit/>
          </a:bodyPr>
          <a:lstStyle/>
          <a:p>
            <a:pPr lvl="0">
              <a:lnSpc>
                <a:spcPts val="3000"/>
              </a:lnSpc>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22. </a:t>
            </a:r>
            <a:r>
              <a:rPr lang="en-US" altLang="zh-CN" sz="2800" dirty="0">
                <a:solidFill>
                  <a:prstClr val="black"/>
                </a:solidFill>
                <a:latin typeface="Times New Roman" panose="02020603050405020304" pitchFamily="18" charset="0"/>
                <a:cs typeface="Times New Roman" panose="02020603050405020304" pitchFamily="18" charset="0"/>
              </a:rPr>
              <a:t>Which field did Davy's letters to Michael Faraday mainly focus on? A</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 name="文本框 18"/>
          <p:cNvSpPr txBox="1"/>
          <p:nvPr/>
        </p:nvSpPr>
        <p:spPr>
          <a:xfrm>
            <a:off x="6938010" y="8115300"/>
            <a:ext cx="11273155" cy="475615"/>
          </a:xfrm>
          <a:prstGeom prst="rect">
            <a:avLst/>
          </a:prstGeom>
          <a:solidFill>
            <a:srgbClr val="E0EBF7"/>
          </a:solidFill>
          <a:ln w="38100">
            <a:solidFill>
              <a:schemeClr val="tx1"/>
            </a:solidFill>
          </a:ln>
        </p:spPr>
        <p:txBody>
          <a:bodyPr wrap="square">
            <a:spAutoFit/>
          </a:bodyPr>
          <a:lstStyle/>
          <a:p>
            <a:pPr lvl="0">
              <a:lnSpc>
                <a:spcPts val="3000"/>
              </a:lnSpc>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23. </a:t>
            </a:r>
            <a:r>
              <a:rPr lang="en-US" altLang="zh-CN" sz="2800" dirty="0">
                <a:latin typeface="Times New Roman" panose="02020603050405020304" pitchFamily="18" charset="0"/>
                <a:cs typeface="Times New Roman" panose="02020603050405020304" pitchFamily="18" charset="0"/>
              </a:rPr>
              <a:t>What is the significance of voluntary work?</a:t>
            </a:r>
            <a:r>
              <a:rPr lang="en-US" altLang="zh-CN" sz="2800" dirty="0">
                <a:solidFill>
                  <a:prstClr val="black"/>
                </a:solidFill>
                <a:latin typeface="Times New Roman" panose="02020603050405020304" pitchFamily="18" charset="0"/>
                <a:cs typeface="Times New Roman" panose="02020603050405020304" pitchFamily="18" charset="0"/>
              </a:rPr>
              <a:t> B</a:t>
            </a: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19"/>
          <p:cNvSpPr/>
          <p:nvPr/>
        </p:nvSpPr>
        <p:spPr bwMode="auto">
          <a:xfrm>
            <a:off x="76200" y="9398635"/>
            <a:ext cx="13637260" cy="52387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1" name="矩形 20"/>
          <p:cNvSpPr/>
          <p:nvPr/>
        </p:nvSpPr>
        <p:spPr bwMode="auto">
          <a:xfrm>
            <a:off x="8839200" y="8953500"/>
            <a:ext cx="10623550" cy="476885"/>
          </a:xfrm>
          <a:prstGeom prst="rect">
            <a:avLst/>
          </a:prstGeom>
          <a:solidFill>
            <a:schemeClr val="tx2">
              <a:lumMod val="60000"/>
              <a:lumOff val="4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2" name="矩形 1"/>
          <p:cNvSpPr/>
          <p:nvPr/>
        </p:nvSpPr>
        <p:spPr bwMode="auto">
          <a:xfrm>
            <a:off x="76200" y="4809490"/>
            <a:ext cx="14145895" cy="523875"/>
          </a:xfrm>
          <a:prstGeom prst="rect">
            <a:avLst/>
          </a:prstGeom>
          <a:solidFill>
            <a:srgbClr val="00B05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3" name="矩形 2"/>
          <p:cNvSpPr/>
          <p:nvPr/>
        </p:nvSpPr>
        <p:spPr bwMode="auto">
          <a:xfrm>
            <a:off x="3675380" y="6035675"/>
            <a:ext cx="14694535" cy="479425"/>
          </a:xfrm>
          <a:prstGeom prst="rect">
            <a:avLst/>
          </a:prstGeom>
          <a:solidFill>
            <a:schemeClr val="accent6">
              <a:lumMod val="40000"/>
              <a:lumOff val="60000"/>
              <a:alpha val="39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
        <p:nvSpPr>
          <p:cNvPr id="4" name="矩形 3"/>
          <p:cNvSpPr/>
          <p:nvPr/>
        </p:nvSpPr>
        <p:spPr bwMode="auto">
          <a:xfrm>
            <a:off x="76200" y="6510655"/>
            <a:ext cx="2041525" cy="488950"/>
          </a:xfrm>
          <a:prstGeom prst="rect">
            <a:avLst/>
          </a:prstGeom>
          <a:solidFill>
            <a:schemeClr val="accent6">
              <a:lumMod val="40000"/>
              <a:lumOff val="60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solidFill>
                  <a:srgbClr val="92D050"/>
                </a:solidFill>
              </a:ln>
              <a:solidFill>
                <a:srgbClr val="92D050"/>
              </a:solidFill>
              <a:effectLst/>
              <a:latin typeface="Arial" panose="020B0604020202020204" pitchFamily="34"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bldLvl="0" animBg="1"/>
      <p:bldP spid="21" grpId="0" bldLvl="0" animBg="1"/>
      <p:bldP spid="2" grpId="0" bldLvl="0" animBg="1"/>
      <p:bldP spid="3" grpId="0" bldLvl="0" animBg="1"/>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09600" y="303746"/>
            <a:ext cx="4568194" cy="863564"/>
            <a:chOff x="1168151" y="2662121"/>
            <a:chExt cx="4568194" cy="863564"/>
          </a:xfrm>
        </p:grpSpPr>
        <p:grpSp>
          <p:nvGrpSpPr>
            <p:cNvPr id="23" name="Group 23"/>
            <p:cNvGrpSpPr/>
            <p:nvPr/>
          </p:nvGrpSpPr>
          <p:grpSpPr>
            <a:xfrm>
              <a:off x="1996636" y="2662121"/>
              <a:ext cx="3591116" cy="863564"/>
              <a:chOff x="0" y="-38100"/>
              <a:chExt cx="1186102" cy="285225"/>
            </a:xfrm>
          </p:grpSpPr>
          <p:sp>
            <p:nvSpPr>
              <p:cNvPr id="24"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25"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5" name="Group 35"/>
            <p:cNvGrpSpPr/>
            <p:nvPr/>
          </p:nvGrpSpPr>
          <p:grpSpPr>
            <a:xfrm>
              <a:off x="1168151" y="2800231"/>
              <a:ext cx="702697" cy="702697"/>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37"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expressions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sp>
        <p:nvSpPr>
          <p:cNvPr id="60" name="文本框 59"/>
          <p:cNvSpPr txBox="1"/>
          <p:nvPr/>
        </p:nvSpPr>
        <p:spPr>
          <a:xfrm>
            <a:off x="533873" y="1562526"/>
            <a:ext cx="16578580" cy="8401685"/>
          </a:xfrm>
          <a:prstGeom prst="rect">
            <a:avLst/>
          </a:prstGeom>
          <a:solidFill>
            <a:srgbClr val="E0EBF7"/>
          </a:solidFill>
        </p:spPr>
        <p:txBody>
          <a:bodyPr wrap="none" rtlCol="0">
            <a:spAutoFit/>
          </a:bodyPr>
          <a:lstStyle/>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improve safety 提高安全性</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be invaluable for 对…… 极有价值</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be grateful for 对…… 心怀感激</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a selection of materials </a:t>
            </a:r>
            <a:r>
              <a:rPr lang="en-US" altLang="zh-CN" sz="3600" dirty="0">
                <a:solidFill>
                  <a:srgbClr val="FF0000"/>
                </a:solidFill>
                <a:latin typeface="Times New Roman" panose="02020603050405020304" pitchFamily="18" charset="0"/>
                <a:cs typeface="Times New Roman" panose="02020603050405020304" pitchFamily="18" charset="0"/>
              </a:rPr>
              <a:t>spanning</a:t>
            </a:r>
            <a:r>
              <a:rPr lang="en-US" altLang="zh-CN" sz="3600" dirty="0">
                <a:latin typeface="Times New Roman" panose="02020603050405020304" pitchFamily="18" charset="0"/>
                <a:cs typeface="Times New Roman" panose="02020603050405020304" pitchFamily="18" charset="0"/>
              </a:rPr>
              <a:t>…  一系列</a:t>
            </a:r>
            <a:r>
              <a:rPr lang="en-US" altLang="zh-CN" sz="3600" dirty="0">
                <a:solidFill>
                  <a:srgbClr val="FF0000"/>
                </a:solidFill>
                <a:latin typeface="Times New Roman" panose="02020603050405020304" pitchFamily="18" charset="0"/>
                <a:cs typeface="Times New Roman" panose="02020603050405020304" pitchFamily="18" charset="0"/>
              </a:rPr>
              <a:t>涵盖</a:t>
            </a:r>
            <a:r>
              <a:rPr lang="en-US" altLang="zh-CN" sz="3600" dirty="0">
                <a:latin typeface="Times New Roman" panose="02020603050405020304" pitchFamily="18" charset="0"/>
                <a:cs typeface="Times New Roman" panose="02020603050405020304" pitchFamily="18" charset="0"/>
              </a:rPr>
              <a:t>…… 的资料</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be available for 可供…… 使用</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make the most of 充分利用</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an AI‑powered handwritten text recognition tool 人工智能驱动的手写文本识别工具</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generate draft transcriptions  生成转录草稿</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focus one’s efforts 集中精力</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solidFill>
                  <a:srgbClr val="FF0000"/>
                </a:solidFill>
                <a:latin typeface="Times New Roman" panose="02020603050405020304" pitchFamily="18" charset="0"/>
                <a:cs typeface="Times New Roman" panose="02020603050405020304" pitchFamily="18" charset="0"/>
              </a:rPr>
              <a:t>correspond with</a:t>
            </a:r>
            <a:r>
              <a:rPr lang="en-US" altLang="zh-CN" sz="3600" dirty="0">
                <a:latin typeface="Times New Roman" panose="02020603050405020304" pitchFamily="18" charset="0"/>
                <a:cs typeface="Times New Roman" panose="02020603050405020304" pitchFamily="18" charset="0"/>
              </a:rPr>
              <a:t> 与…… 通信；与…… 相一致</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identify some individuals 识别部分人物身份</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a fascinating mix of science and literary beauty 科学与文学之美的绝妙融合</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your contributions matter! 你的贡献至关重要！</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make sth. searchable  使…… 可检索</a:t>
            </a:r>
            <a:endParaRPr lang="en-US" altLang="zh-CN" sz="3600" dirty="0">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l"/>
            </a:pPr>
            <a:r>
              <a:rPr lang="en-US" altLang="zh-CN" sz="3600" dirty="0">
                <a:latin typeface="Times New Roman" panose="02020603050405020304" pitchFamily="18" charset="0"/>
                <a:cs typeface="Times New Roman" panose="02020603050405020304" pitchFamily="18" charset="0"/>
              </a:rPr>
              <a:t>search by keywords 通过关键词检索</a:t>
            </a:r>
            <a:endParaRPr lang="en-US" altLang="zh-CN" sz="3600" dirty="0">
              <a:latin typeface="Times New Roman" panose="02020603050405020304" pitchFamily="18" charset="0"/>
              <a:cs typeface="Times New Roman" panose="02020603050405020304" pitchFamily="18" charset="0"/>
            </a:endParaRPr>
          </a:p>
        </p:txBody>
      </p:sp>
      <p:grpSp>
        <p:nvGrpSpPr>
          <p:cNvPr id="61" name="组合 60"/>
          <p:cNvGrpSpPr/>
          <p:nvPr/>
        </p:nvGrpSpPr>
        <p:grpSpPr>
          <a:xfrm>
            <a:off x="10134600" y="308203"/>
            <a:ext cx="4568194" cy="863564"/>
            <a:chOff x="1168151" y="2662121"/>
            <a:chExt cx="4568194" cy="863564"/>
          </a:xfrm>
        </p:grpSpPr>
        <p:grpSp>
          <p:nvGrpSpPr>
            <p:cNvPr id="62" name="Group 23"/>
            <p:cNvGrpSpPr/>
            <p:nvPr/>
          </p:nvGrpSpPr>
          <p:grpSpPr>
            <a:xfrm>
              <a:off x="1996636" y="2662121"/>
              <a:ext cx="3591116" cy="863564"/>
              <a:chOff x="0" y="-38100"/>
              <a:chExt cx="1186102" cy="285225"/>
            </a:xfrm>
          </p:grpSpPr>
          <p:sp>
            <p:nvSpPr>
              <p:cNvPr id="67" name="Freeform 24"/>
              <p:cNvSpPr/>
              <p:nvPr/>
            </p:nvSpPr>
            <p:spPr>
              <a:xfrm>
                <a:off x="0" y="0"/>
                <a:ext cx="1186102" cy="247125"/>
              </a:xfrm>
              <a:custGeom>
                <a:avLst/>
                <a:gdLst/>
                <a:ahLst/>
                <a:cxnLst/>
                <a:rect l="l" t="t" r="r" b="b"/>
                <a:pathLst>
                  <a:path w="669681" h="247125">
                    <a:moveTo>
                      <a:pt x="123562" y="0"/>
                    </a:moveTo>
                    <a:lnTo>
                      <a:pt x="546118" y="0"/>
                    </a:lnTo>
                    <a:cubicBezTo>
                      <a:pt x="578889" y="0"/>
                      <a:pt x="610318" y="13018"/>
                      <a:pt x="633490" y="36191"/>
                    </a:cubicBezTo>
                    <a:cubicBezTo>
                      <a:pt x="656662" y="59363"/>
                      <a:pt x="669681" y="90792"/>
                      <a:pt x="669681" y="123562"/>
                    </a:cubicBezTo>
                    <a:lnTo>
                      <a:pt x="669681" y="123562"/>
                    </a:lnTo>
                    <a:cubicBezTo>
                      <a:pt x="669681" y="156333"/>
                      <a:pt x="656662" y="187762"/>
                      <a:pt x="633490" y="210934"/>
                    </a:cubicBezTo>
                    <a:cubicBezTo>
                      <a:pt x="610318" y="234106"/>
                      <a:pt x="578889" y="247125"/>
                      <a:pt x="546118" y="247125"/>
                    </a:cubicBezTo>
                    <a:lnTo>
                      <a:pt x="123562" y="247125"/>
                    </a:lnTo>
                    <a:cubicBezTo>
                      <a:pt x="90792" y="247125"/>
                      <a:pt x="59363" y="234106"/>
                      <a:pt x="36191" y="210934"/>
                    </a:cubicBezTo>
                    <a:cubicBezTo>
                      <a:pt x="13018" y="187762"/>
                      <a:pt x="0" y="156333"/>
                      <a:pt x="0" y="123562"/>
                    </a:cubicBezTo>
                    <a:lnTo>
                      <a:pt x="0" y="123562"/>
                    </a:lnTo>
                    <a:cubicBezTo>
                      <a:pt x="0" y="90792"/>
                      <a:pt x="13018" y="59363"/>
                      <a:pt x="36191" y="36191"/>
                    </a:cubicBezTo>
                    <a:cubicBezTo>
                      <a:pt x="59363" y="13018"/>
                      <a:pt x="90792" y="0"/>
                      <a:pt x="123562" y="0"/>
                    </a:cubicBezTo>
                    <a:close/>
                  </a:path>
                </a:pathLst>
              </a:custGeom>
              <a:solidFill>
                <a:srgbClr val="43A7EB"/>
              </a:solidFill>
            </p:spPr>
          </p:sp>
          <p:sp>
            <p:nvSpPr>
              <p:cNvPr id="68" name="TextBox 25"/>
              <p:cNvSpPr txBox="1"/>
              <p:nvPr/>
            </p:nvSpPr>
            <p:spPr>
              <a:xfrm>
                <a:off x="0" y="-38100"/>
                <a:ext cx="669681" cy="285225"/>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3" name="Group 35"/>
            <p:cNvGrpSpPr/>
            <p:nvPr/>
          </p:nvGrpSpPr>
          <p:grpSpPr>
            <a:xfrm>
              <a:off x="1168151" y="2800231"/>
              <a:ext cx="702697" cy="702697"/>
              <a:chOff x="0" y="0"/>
              <a:chExt cx="812800" cy="812800"/>
            </a:xfrm>
          </p:grpSpPr>
          <p:sp>
            <p:nvSpPr>
              <p:cNvPr id="65"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3A7EB"/>
              </a:solidFill>
            </p:spPr>
          </p:sp>
          <p:sp>
            <p:nvSpPr>
              <p:cNvPr id="66" name="TextBox 3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4" name="TextBox 47"/>
            <p:cNvSpPr txBox="1"/>
            <p:nvPr/>
          </p:nvSpPr>
          <p:spPr>
            <a:xfrm>
              <a:off x="2249637" y="2845082"/>
              <a:ext cx="3486708" cy="590081"/>
            </a:xfrm>
            <a:prstGeom prst="rect">
              <a:avLst/>
            </a:prstGeom>
          </p:spPr>
          <p:txBody>
            <a:bodyPr lIns="0" tIns="0" rIns="0" bIns="0" rtlCol="0" anchor="t">
              <a:spAutoFit/>
            </a:bodyPr>
            <a:lstStyle/>
            <a:p>
              <a:pPr marL="0" marR="0" lvl="0" indent="0" algn="l" defTabSz="914400" rtl="0" eaLnBrk="1" fontAlgn="auto" latinLnBrk="0" hangingPunct="1">
                <a:lnSpc>
                  <a:spcPts val="4635"/>
                </a:lnSpc>
                <a:spcBef>
                  <a:spcPts val="0"/>
                </a:spcBef>
                <a:spcAft>
                  <a:spcPts val="0"/>
                </a:spcAft>
                <a:buClrTx/>
                <a:buSzTx/>
                <a:buFontTx/>
                <a:buNone/>
                <a:defRPr/>
              </a:pPr>
              <a:r>
                <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rPr>
                <a:t>words</a:t>
              </a:r>
              <a:endParaRPr kumimoji="0" lang="en-US" sz="4000" b="1" i="0" u="none" strike="noStrike" kern="1200" cap="none" spc="0" normalizeH="0" baseline="0" noProof="0" dirty="0">
                <a:ln>
                  <a:noFill/>
                </a:ln>
                <a:solidFill>
                  <a:srgbClr val="FFFFFF"/>
                </a:solidFill>
                <a:effectLst/>
                <a:uLnTx/>
                <a:uFillTx/>
                <a:latin typeface="思源黑体 Bold" panose="020B0800000000000000" charset="-122"/>
                <a:ea typeface="思源黑体 Bold" panose="020B0800000000000000" charset="-122"/>
                <a:cs typeface="思源黑体 Bold" panose="020B0800000000000000" charset="-122"/>
                <a:sym typeface="思源黑体 Bold" panose="020B0800000000000000" charset="-122"/>
              </a:endParaRPr>
            </a:p>
          </p:txBody>
        </p:sp>
      </p:grpSp>
      <p:grpSp>
        <p:nvGrpSpPr>
          <p:cNvPr id="2" name="Group 2"/>
          <p:cNvGrpSpPr/>
          <p:nvPr/>
        </p:nvGrpSpPr>
        <p:grpSpPr>
          <a:xfrm>
            <a:off x="15155545" y="6893560"/>
            <a:ext cx="9665599" cy="966559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E00"/>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文本框 4"/>
          <p:cNvSpPr txBox="1"/>
          <p:nvPr/>
        </p:nvSpPr>
        <p:spPr>
          <a:xfrm>
            <a:off x="8721725" y="1638935"/>
            <a:ext cx="8404225" cy="645160"/>
          </a:xfrm>
          <a:prstGeom prst="rect">
            <a:avLst/>
          </a:prstGeom>
          <a:ln>
            <a:solidFill>
              <a:schemeClr val="tx1"/>
            </a:solidFill>
            <a:prstDash val="sysDash"/>
          </a:ln>
        </p:spPr>
        <p:txBody>
          <a:bodyPr wrap="square">
            <a:spAutoFit/>
          </a:bodyPr>
          <a:p>
            <a:r>
              <a:rPr lang="en-US" altLang="zh-CN" sz="3600">
                <a:latin typeface="Times New Roman" panose="02020603050405020304" pitchFamily="18" charset="0"/>
                <a:cs typeface="Times New Roman" panose="02020603050405020304" pitchFamily="18" charset="0"/>
              </a:rPr>
              <a:t>span + </a:t>
            </a:r>
            <a:r>
              <a:rPr lang="zh-CN" altLang="en-US" sz="3600">
                <a:latin typeface="Times New Roman" panose="02020603050405020304" pitchFamily="18" charset="0"/>
                <a:cs typeface="Times New Roman" panose="02020603050405020304" pitchFamily="18" charset="0"/>
              </a:rPr>
              <a:t>时间 </a:t>
            </a:r>
            <a:r>
              <a:rPr lang="en-US" altLang="zh-CN" sz="3600">
                <a:latin typeface="Times New Roman" panose="02020603050405020304" pitchFamily="18" charset="0"/>
                <a:cs typeface="Times New Roman" panose="02020603050405020304" pitchFamily="18" charset="0"/>
              </a:rPr>
              <a:t>/ </a:t>
            </a:r>
            <a:r>
              <a:rPr lang="zh-CN" altLang="en-US" sz="3600">
                <a:latin typeface="Times New Roman" panose="02020603050405020304" pitchFamily="18" charset="0"/>
                <a:cs typeface="Times New Roman" panose="02020603050405020304" pitchFamily="18" charset="0"/>
              </a:rPr>
              <a:t>领域</a:t>
            </a:r>
            <a:r>
              <a:rPr lang="zh-CN" altLang="en-US" sz="2800">
                <a:latin typeface="Times New Roman" panose="02020603050405020304" pitchFamily="18" charset="0"/>
                <a:cs typeface="Times New Roman" panose="02020603050405020304" pitchFamily="18" charset="0"/>
              </a:rPr>
              <a:t>（不用介词，直接接宾语）</a:t>
            </a:r>
            <a:endParaRPr lang="zh-CN" altLang="en-US"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
          <p:cNvSpPr/>
          <p:nvPr/>
        </p:nvSpPr>
        <p:spPr>
          <a:xfrm>
            <a:off x="0" y="381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t="-18444"/>
            </a:stretch>
          </a:blipFill>
        </p:spPr>
      </p:sp>
      <p:sp>
        <p:nvSpPr>
          <p:cNvPr id="2" name="AutoShape 2"/>
          <p:cNvSpPr/>
          <p:nvPr/>
        </p:nvSpPr>
        <p:spPr>
          <a:xfrm>
            <a:off x="0" y="-457200"/>
            <a:ext cx="18288000" cy="10287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grpSp>
        <p:nvGrpSpPr>
          <p:cNvPr id="27" name="Group 3"/>
          <p:cNvGrpSpPr/>
          <p:nvPr/>
        </p:nvGrpSpPr>
        <p:grpSpPr>
          <a:xfrm>
            <a:off x="838200" y="868680"/>
            <a:ext cx="16937355" cy="9211945"/>
            <a:chOff x="0" y="0"/>
            <a:chExt cx="4207252" cy="2317667"/>
          </a:xfrm>
        </p:grpSpPr>
        <p:sp>
          <p:nvSpPr>
            <p:cNvPr id="28" name="Freeform 4"/>
            <p:cNvSpPr/>
            <p:nvPr/>
          </p:nvSpPr>
          <p:spPr>
            <a:xfrm>
              <a:off x="0" y="0"/>
              <a:ext cx="4207252" cy="2317667"/>
            </a:xfrm>
            <a:custGeom>
              <a:avLst/>
              <a:gdLst/>
              <a:ahLst/>
              <a:cxnLst/>
              <a:rect l="l" t="t" r="r" b="b"/>
              <a:pathLst>
                <a:path w="4207252" h="2317667">
                  <a:moveTo>
                    <a:pt x="0" y="0"/>
                  </a:moveTo>
                  <a:lnTo>
                    <a:pt x="4207252" y="0"/>
                  </a:lnTo>
                  <a:lnTo>
                    <a:pt x="4207252" y="2317667"/>
                  </a:lnTo>
                  <a:lnTo>
                    <a:pt x="0" y="2317667"/>
                  </a:lnTo>
                  <a:close/>
                </a:path>
              </a:pathLst>
            </a:custGeom>
            <a:solidFill>
              <a:srgbClr val="FFFFFF"/>
            </a:solidFill>
            <a:ln w="38100" cap="sq">
              <a:solidFill>
                <a:srgbClr val="000000"/>
              </a:solidFill>
              <a:prstDash val="solid"/>
              <a:miter/>
            </a:ln>
          </p:spPr>
        </p:sp>
        <p:sp>
          <p:nvSpPr>
            <p:cNvPr id="29" name="TextBox 5"/>
            <p:cNvSpPr txBox="1"/>
            <p:nvPr/>
          </p:nvSpPr>
          <p:spPr>
            <a:xfrm>
              <a:off x="0" y="-38100"/>
              <a:ext cx="4207252" cy="2355767"/>
            </a:xfrm>
            <a:prstGeom prst="rect">
              <a:avLst/>
            </a:prstGeom>
          </p:spPr>
          <p:txBody>
            <a:bodyPr lIns="50800" tIns="50800" rIns="50800" bIns="50800" rtlCol="0" anchor="ctr"/>
            <a:p>
              <a:pPr marL="0" marR="0" lvl="0" indent="0" algn="ctr" defTabSz="914400" rtl="0" eaLnBrk="1" fontAlgn="auto" latinLnBrk="0" hangingPunct="1">
                <a:lnSpc>
                  <a:spcPts val="2625"/>
                </a:lnSpc>
                <a:spcBef>
                  <a:spcPts val="0"/>
                </a:spcBef>
                <a:spcAft>
                  <a:spcPts val="0"/>
                </a:spcAft>
                <a:buClrTx/>
                <a:buSzTx/>
                <a:buFontTx/>
                <a:buNone/>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3" name="AutoShape 3"/>
          <p:cNvSpPr/>
          <p:nvPr/>
        </p:nvSpPr>
        <p:spPr>
          <a:xfrm>
            <a:off x="990600" y="876300"/>
            <a:ext cx="16002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54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B篇：Smarter Devices, Tougher Lives</a:t>
            </a:r>
            <a:endParaRPr lang="en-US" sz="54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4" name="AutoShape 4"/>
          <p:cNvSpPr/>
          <p:nvPr/>
        </p:nvSpPr>
        <p:spPr>
          <a:xfrm>
            <a:off x="1143000" y="2209800"/>
            <a:ext cx="7905750" cy="2762250"/>
          </a:xfrm>
          <a:prstGeom prst="roundRect">
            <a:avLst>
              <a:gd name="adj" fmla="val 0"/>
            </a:avLst>
          </a:prstGeom>
          <a:solidFill>
            <a:srgbClr val="FFFFFF">
              <a:alpha val="6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50" y="2495550"/>
            <a:ext cx="609600" cy="609600"/>
          </a:xfrm>
          <a:prstGeom prst="rect">
            <a:avLst/>
          </a:prstGeom>
        </p:spPr>
      </p:pic>
      <p:sp>
        <p:nvSpPr>
          <p:cNvPr id="6" name="AutoShape 6"/>
          <p:cNvSpPr/>
          <p:nvPr/>
        </p:nvSpPr>
        <p:spPr>
          <a:xfrm>
            <a:off x="2286000" y="2495550"/>
            <a:ext cx="647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01 叙事引入：真实困境</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7" name="AutoShape 7"/>
          <p:cNvSpPr/>
          <p:nvPr/>
        </p:nvSpPr>
        <p:spPr>
          <a:xfrm>
            <a:off x="1428750" y="3124200"/>
            <a:ext cx="7334250" cy="1047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以父亲在高档公寓无法操作智能设备的亲身经历切入，用生活化的真实困境引出话题，引发读者情感共鸣与思考。</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8" name="AutoShape 8"/>
          <p:cNvSpPr/>
          <p:nvPr/>
        </p:nvSpPr>
        <p:spPr>
          <a:xfrm>
            <a:off x="1428750" y="4305300"/>
            <a:ext cx="733425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rPr>
              <a:t>🔍 关键考点：细节理解题（对应第24题）</a:t>
            </a:r>
            <a:endPar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endParaRPr>
          </a:p>
        </p:txBody>
      </p:sp>
      <p:sp>
        <p:nvSpPr>
          <p:cNvPr id="9" name="AutoShape 9"/>
          <p:cNvSpPr/>
          <p:nvPr/>
        </p:nvSpPr>
        <p:spPr>
          <a:xfrm>
            <a:off x="9239250" y="2209800"/>
            <a:ext cx="7905750" cy="2762250"/>
          </a:xfrm>
          <a:prstGeom prst="roundRect">
            <a:avLst>
              <a:gd name="adj" fmla="val 0"/>
            </a:avLst>
          </a:prstGeom>
          <a:solidFill>
            <a:srgbClr val="FFFFFF">
              <a:alpha val="6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10"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0" y="2495550"/>
            <a:ext cx="609600" cy="609600"/>
          </a:xfrm>
          <a:prstGeom prst="rect">
            <a:avLst/>
          </a:prstGeom>
        </p:spPr>
      </p:pic>
      <p:sp>
        <p:nvSpPr>
          <p:cNvPr id="11" name="AutoShape 11"/>
          <p:cNvSpPr/>
          <p:nvPr/>
        </p:nvSpPr>
        <p:spPr>
          <a:xfrm>
            <a:off x="10382250" y="2495550"/>
            <a:ext cx="647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02 提出论点：过度工程化</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12" name="AutoShape 12"/>
          <p:cNvSpPr/>
          <p:nvPr/>
        </p:nvSpPr>
        <p:spPr>
          <a:xfrm>
            <a:off x="9525000" y="3124200"/>
            <a:ext cx="7334250" cy="1047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直指核心问题：智能产品为追求功能堆砌而过度设计，反而削弱了设备的实际可用性，违背了科技服务生活的初衷。</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13" name="AutoShape 13"/>
          <p:cNvSpPr/>
          <p:nvPr/>
        </p:nvSpPr>
        <p:spPr>
          <a:xfrm>
            <a:off x="9525000" y="4305300"/>
            <a:ext cx="733425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rPr>
              <a:t>💡 核心价值：文章主旨的理论基石与核心支撑</a:t>
            </a:r>
            <a:endPar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endParaRPr>
          </a:p>
        </p:txBody>
      </p:sp>
      <p:sp>
        <p:nvSpPr>
          <p:cNvPr id="14" name="AutoShape 14"/>
          <p:cNvSpPr/>
          <p:nvPr/>
        </p:nvSpPr>
        <p:spPr>
          <a:xfrm>
            <a:off x="1143000" y="5353050"/>
            <a:ext cx="7905750" cy="2762250"/>
          </a:xfrm>
          <a:prstGeom prst="roundRect">
            <a:avLst>
              <a:gd name="adj" fmla="val 0"/>
            </a:avLst>
          </a:prstGeom>
          <a:solidFill>
            <a:srgbClr val="FFFFFF">
              <a:alpha val="6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15"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8750" y="5638800"/>
            <a:ext cx="609600" cy="609600"/>
          </a:xfrm>
          <a:prstGeom prst="rect">
            <a:avLst/>
          </a:prstGeom>
        </p:spPr>
      </p:pic>
      <p:sp>
        <p:nvSpPr>
          <p:cNvPr id="16" name="AutoShape 16"/>
          <p:cNvSpPr/>
          <p:nvPr/>
        </p:nvSpPr>
        <p:spPr>
          <a:xfrm>
            <a:off x="2286000" y="5638800"/>
            <a:ext cx="647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03 拓展论据：多维印证</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17" name="AutoShape 17"/>
          <p:cNvSpPr/>
          <p:nvPr/>
        </p:nvSpPr>
        <p:spPr>
          <a:xfrm>
            <a:off x="1428750" y="6267450"/>
            <a:ext cx="7334250" cy="1047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从智能家居场景延伸至智能手机领域，通过多维度的现实案例进行佐证，强化观点的说服力与普适性。</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18" name="AutoShape 18"/>
          <p:cNvSpPr/>
          <p:nvPr/>
        </p:nvSpPr>
        <p:spPr>
          <a:xfrm>
            <a:off x="1428750" y="7448550"/>
            <a:ext cx="733425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rPr>
              <a:t>📌 典型考法：例证题（对应第25题）</a:t>
            </a:r>
            <a:endPar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endParaRPr>
          </a:p>
        </p:txBody>
      </p:sp>
      <p:sp>
        <p:nvSpPr>
          <p:cNvPr id="19" name="AutoShape 19"/>
          <p:cNvSpPr/>
          <p:nvPr/>
        </p:nvSpPr>
        <p:spPr>
          <a:xfrm>
            <a:off x="9239250" y="5353050"/>
            <a:ext cx="7905750" cy="2762250"/>
          </a:xfrm>
          <a:prstGeom prst="roundRect">
            <a:avLst>
              <a:gd name="adj" fmla="val 0"/>
            </a:avLst>
          </a:prstGeom>
          <a:solidFill>
            <a:srgbClr val="FFFFFF">
              <a:alpha val="60000"/>
            </a:srgbClr>
          </a:solidFill>
          <a:ln w="12700" cap="flat" cmpd="sng">
            <a:solidFill>
              <a:srgbClr val="4CAF50">
                <a:alpha val="3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pic>
        <p:nvPicPr>
          <p:cNvPr id="20"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5000" y="5638800"/>
            <a:ext cx="609600" cy="609600"/>
          </a:xfrm>
          <a:prstGeom prst="rect">
            <a:avLst/>
          </a:prstGeom>
        </p:spPr>
      </p:pic>
      <p:sp>
        <p:nvSpPr>
          <p:cNvPr id="21" name="AutoShape 21"/>
          <p:cNvSpPr/>
          <p:nvPr/>
        </p:nvSpPr>
        <p:spPr>
          <a:xfrm>
            <a:off x="10382250" y="5638800"/>
            <a:ext cx="647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04 评论升华：人文关怀</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sp>
        <p:nvSpPr>
          <p:cNvPr id="22" name="AutoShape 22"/>
          <p:cNvSpPr/>
          <p:nvPr/>
        </p:nvSpPr>
        <p:spPr>
          <a:xfrm>
            <a:off x="9525000" y="6267450"/>
            <a:ext cx="7334250" cy="104775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800" b="0" i="0" u="none" strike="noStrike">
                <a:solidFill>
                  <a:srgbClr val="555555"/>
                </a:solidFill>
                <a:latin typeface="Times New Roman" panose="02020603050405020304" pitchFamily="18" charset="0"/>
                <a:ea typeface="Noto Sans SC"/>
                <a:cs typeface="Noto Sans SC"/>
                <a:sym typeface="Noto Sans SC"/>
              </a:rPr>
              <a:t>批判技术设计的年龄偏见，呼吁科技产品应兼顾老年群体的使用需求，赋予技术更多人文温度与社会责任感。</a:t>
            </a:r>
            <a:endParaRPr lang="en-US" sz="2800" b="0" i="0" u="none" strike="noStrike">
              <a:solidFill>
                <a:srgbClr val="555555"/>
              </a:solidFill>
              <a:latin typeface="Times New Roman" panose="02020603050405020304" pitchFamily="18" charset="0"/>
              <a:ea typeface="Noto Sans SC"/>
              <a:cs typeface="Noto Sans SC"/>
              <a:sym typeface="Noto Sans SC"/>
            </a:endParaRPr>
          </a:p>
        </p:txBody>
      </p:sp>
      <p:sp>
        <p:nvSpPr>
          <p:cNvPr id="23" name="AutoShape 23"/>
          <p:cNvSpPr/>
          <p:nvPr/>
        </p:nvSpPr>
        <p:spPr>
          <a:xfrm>
            <a:off x="9525000" y="7448550"/>
            <a:ext cx="733425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rPr>
              <a:t>🎯 高频考点：推理判断/主旨大意题（26-27题）</a:t>
            </a:r>
            <a:endParaRPr lang="en-US" sz="2800" b="0" i="0" u="none" strike="noStrike">
              <a:solidFill>
                <a:srgbClr val="4CAF50"/>
              </a:solidFill>
              <a:latin typeface="Times New Roman" panose="02020603050405020304" pitchFamily="18" charset="0"/>
              <a:ea typeface="Noto Sans SC"/>
              <a:cs typeface="Times New Roman" panose="02020603050405020304" pitchFamily="18" charset="0"/>
              <a:sym typeface="Noto Sans SC"/>
            </a:endParaRPr>
          </a:p>
        </p:txBody>
      </p:sp>
      <p:sp>
        <p:nvSpPr>
          <p:cNvPr id="24" name="AutoShape 24"/>
          <p:cNvSpPr/>
          <p:nvPr/>
        </p:nvSpPr>
        <p:spPr>
          <a:xfrm>
            <a:off x="1143000" y="8267700"/>
            <a:ext cx="16002000" cy="1205865"/>
          </a:xfrm>
          <a:prstGeom prst="roundRect">
            <a:avLst>
              <a:gd name="adj" fmla="val 0"/>
            </a:avLst>
          </a:prstGeom>
          <a:solidFill>
            <a:srgbClr val="4CAF50">
              <a:alpha val="10000"/>
            </a:srgbClr>
          </a:solidFill>
          <a:ln cap="flat" cmpd="sng">
            <a:solidFill>
              <a:srgbClr val="329636">
                <a:alpha val="10000"/>
              </a:srgbClr>
            </a:solidFill>
            <a:prstDash val="solid"/>
            <a:round/>
          </a:ln>
        </p:spPr>
        <p:txBody>
          <a:bodyPr vert="horz" wrap="square" lIns="95250" tIns="95250" rIns="95250" bIns="95250" rtlCol="0" anchor="ctr"/>
          <a:lstStyle/>
          <a:p>
            <a:pPr algn="ctr">
              <a:defRPr/>
            </a:pPr>
            <a:endParaRPr sz="2800">
              <a:latin typeface="Times New Roman" panose="02020603050405020304" pitchFamily="18" charset="0"/>
              <a:cs typeface="Times New Roman" panose="02020603050405020304" pitchFamily="18" charset="0"/>
            </a:endParaRPr>
          </a:p>
        </p:txBody>
      </p:sp>
      <p:sp>
        <p:nvSpPr>
          <p:cNvPr id="25" name="AutoShape 25"/>
          <p:cNvSpPr/>
          <p:nvPr/>
        </p:nvSpPr>
        <p:spPr>
          <a:xfrm>
            <a:off x="1143000" y="7828915"/>
            <a:ext cx="16002000" cy="1942465"/>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行文逻辑脉络：</a:t>
            </a:r>
            <a:endParaRPr lang="en-US" sz="28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a:p>
            <a:pPr marL="0" indent="0" algn="ctr">
              <a:lnSpc>
                <a:spcPct val="125000"/>
              </a:lnSpc>
              <a:defRPr/>
            </a:pPr>
            <a:r>
              <a:rPr lang="en-US" sz="24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个人生活真实事例引入 → 提出核心论点（过度设计） → 多领域实例论证 → 上升至社会评论与人文呼吁</a:t>
            </a:r>
            <a:endParaRPr lang="en-US" sz="24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endParaRPr>
          </a:p>
        </p:txBody>
      </p:sp>
      <p:pic>
        <p:nvPicPr>
          <p:cNvPr id="30" name="图片 29"/>
          <p:cNvPicPr>
            <a:picLocks noChangeAspect="1"/>
          </p:cNvPicPr>
          <p:nvPr/>
        </p:nvPicPr>
        <p:blipFill>
          <a:blip r:embed="rId6"/>
          <a:stretch>
            <a:fillRect/>
          </a:stretch>
        </p:blipFill>
        <p:spPr>
          <a:xfrm>
            <a:off x="1145540" y="1907540"/>
            <a:ext cx="15923260" cy="7922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266700"/>
            <a:ext cx="17678400" cy="9448165"/>
          </a:xfrm>
          <a:prstGeom prst="rect">
            <a:avLst/>
          </a:prstGeom>
          <a:noFill/>
        </p:spPr>
        <p:txBody>
          <a:bodyPr wrap="square">
            <a:spAutoFit/>
          </a:bodyPr>
          <a:lstStyle/>
          <a:p>
            <a:pPr indent="457200" algn="just">
              <a:buNone/>
            </a:pPr>
            <a:r>
              <a:rPr lang="en-US" altLang="zh-CN" sz="3200" kern="100" dirty="0">
                <a:solidFill>
                  <a:srgbClr val="000000"/>
                </a:solidFill>
                <a:effectLst/>
                <a:latin typeface="Times New Roman" panose="02020603050405020304" pitchFamily="18" charset="0"/>
                <a:ea typeface="宋体" panose="02010600030101010101" pitchFamily="2" charset="-122"/>
              </a:rPr>
              <a:t>About 10 years ago, I invited my dad to stay at my fancy flat. I proudly showed himthe advanced audio system, the multi-level lighting, and the television operated by a single touchscreen remote. Having encouraged him to relax, I headed to work. Returning that night,however, I found the place in darkness. Switching on the light, I saw him sitting alone, an error message flashing across the TV screen. </a:t>
            </a:r>
            <a:r>
              <a:rPr lang="en-US" altLang="zh-CN" sz="3200" kern="100" dirty="0">
                <a:solidFill>
                  <a:srgbClr val="2B8313"/>
                </a:solidFill>
                <a:effectLst/>
                <a:latin typeface="Times New Roman" panose="02020603050405020304" pitchFamily="18" charset="0"/>
                <a:ea typeface="宋体" panose="02010600030101010101" pitchFamily="2" charset="-122"/>
              </a:rPr>
              <a:t>“I tried," he said, looking frustrated, “but got nowhere with anything, so I just gave up.”</a:t>
            </a:r>
            <a:endParaRPr lang="en-US" altLang="zh-CN" sz="32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3200" kern="100" dirty="0">
                <a:solidFill>
                  <a:srgbClr val="000000"/>
                </a:solidFill>
                <a:effectLst/>
                <a:latin typeface="Times New Roman" panose="02020603050405020304" pitchFamily="18" charset="0"/>
                <a:ea typeface="宋体" panose="02010600030101010101" pitchFamily="2" charset="-122"/>
              </a:rPr>
              <a:t>At that time, I was somehow annoyed with him, but to be honest, 10 years on I am still struggling with the stupid lights, TV and sound system myself. My parents’ difficulties are becoming my own, and I am angry at everyone involved in the design of anything. In the interest of greater functionality,</a:t>
            </a:r>
            <a:r>
              <a:rPr lang="en-US" altLang="zh-CN" sz="3200" kern="100" dirty="0">
                <a:solidFill>
                  <a:srgbClr val="2B8313"/>
                </a:solidFill>
                <a:effectLst/>
                <a:latin typeface="Times New Roman" panose="02020603050405020304" pitchFamily="18" charset="0"/>
                <a:ea typeface="宋体" panose="02010600030101010101" pitchFamily="2" charset="-122"/>
              </a:rPr>
              <a:t> everything is being overengineered to the point — for many people — of non-functionality.</a:t>
            </a:r>
            <a:endParaRPr lang="en-US" altLang="zh-CN" sz="32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3200" kern="100" dirty="0">
                <a:solidFill>
                  <a:srgbClr val="2B8313"/>
                </a:solidFill>
                <a:effectLst/>
                <a:latin typeface="Times New Roman" panose="02020603050405020304" pitchFamily="18" charset="0"/>
                <a:ea typeface="宋体" panose="02010600030101010101" pitchFamily="2" charset="-122"/>
              </a:rPr>
              <a:t>It's not just house appliances. Smartphones made the screens highly touch-sensitive:a light press does one thing, a hard press another.</a:t>
            </a:r>
            <a:r>
              <a:rPr lang="en-US" altLang="zh-CN" sz="3200" kern="100" dirty="0">
                <a:solidFill>
                  <a:srgbClr val="000000"/>
                </a:solidFill>
                <a:effectLst/>
                <a:latin typeface="Times New Roman" panose="02020603050405020304" pitchFamily="18" charset="0"/>
                <a:ea typeface="宋体" panose="02010600030101010101" pitchFamily="2" charset="-122"/>
              </a:rPr>
              <a:t> For older people, a hard stab often brings up unexpected menus, deepening their desperation. Does the “smart” in smartphone refer to the brilliance required of its users? And symbols for words are a problem everywhere. To access a start menu, you no longer click “Start”; you click on a symbol of a window. To forward an email, you click on three vertical dots. Why?</a:t>
            </a:r>
            <a:endParaRPr lang="en-US" altLang="zh-CN" sz="3200" kern="100" dirty="0">
              <a:solidFill>
                <a:srgbClr val="000000"/>
              </a:solidFill>
              <a:effectLst/>
              <a:latin typeface="Times New Roman" panose="02020603050405020304" pitchFamily="18" charset="0"/>
              <a:ea typeface="宋体" panose="02010600030101010101" pitchFamily="2" charset="-122"/>
            </a:endParaRPr>
          </a:p>
          <a:p>
            <a:pPr indent="457200" algn="just">
              <a:buNone/>
            </a:pPr>
            <a:r>
              <a:rPr lang="en-US" altLang="zh-CN" sz="3200" kern="100" dirty="0">
                <a:solidFill>
                  <a:srgbClr val="000000"/>
                </a:solidFill>
                <a:effectLst/>
                <a:latin typeface="Times New Roman" panose="02020603050405020304" pitchFamily="18" charset="0"/>
                <a:ea typeface="宋体" panose="02010600030101010101" pitchFamily="2" charset="-122"/>
              </a:rPr>
              <a:t>Yes, we are always going to be somewhat confused by the world as old age comes around. But these endless, daily tests and trials set by the march of technology are real breakers of spirit and hidden barriers shutting them out. The biggest tragedy is that technology could be more helpful for older people if only they were able to use it easily. </a:t>
            </a:r>
            <a:r>
              <a:rPr lang="en-US" altLang="zh-CN" sz="3200" kern="100" dirty="0">
                <a:solidFill>
                  <a:srgbClr val="2B8313"/>
                </a:solidFill>
                <a:effectLst/>
                <a:latin typeface="Times New Roman" panose="02020603050405020304" pitchFamily="18" charset="0"/>
                <a:ea typeface="宋体" panose="02010600030101010101" pitchFamily="2" charset="-122"/>
              </a:rPr>
              <a:t>Honestly, those who design this stuff are plainly doing so for people close in age to themselves. However, it might be well worth remembering that,one day,their time will come.</a:t>
            </a:r>
            <a:endParaRPr lang="en-US" altLang="zh-CN" sz="3200" kern="100" dirty="0">
              <a:solidFill>
                <a:srgbClr val="2B8313"/>
              </a:solidFill>
              <a:effectLst/>
              <a:latin typeface="Times New Roman" panose="02020603050405020304" pitchFamily="18" charset="0"/>
              <a:ea typeface="宋体" panose="02010600030101010101" pitchFamily="2" charset="-122"/>
            </a:endParaRPr>
          </a:p>
        </p:txBody>
      </p:sp>
      <p:sp>
        <p:nvSpPr>
          <p:cNvPr id="3" name="文本框 2"/>
          <p:cNvSpPr txBox="1"/>
          <p:nvPr/>
        </p:nvSpPr>
        <p:spPr>
          <a:xfrm>
            <a:off x="13188315" y="723900"/>
            <a:ext cx="4540602" cy="1076325"/>
          </a:xfrm>
          <a:prstGeom prst="rect">
            <a:avLst/>
          </a:prstGeom>
          <a:solidFill>
            <a:srgbClr val="92D050"/>
          </a:solidFill>
        </p:spPr>
        <p:txBody>
          <a:bodyPr wrap="square" rtlCol="0">
            <a:spAutoFit/>
          </a:bodyPr>
          <a:lstStyle/>
          <a:p>
            <a:pPr algn="ctr"/>
            <a:r>
              <a:rPr lang="en-US" altLang="zh-CN" sz="3200" b="1" dirty="0">
                <a:latin typeface="Times New Roman" panose="02020603050405020304" pitchFamily="18" charset="0"/>
                <a:cs typeface="Times New Roman" panose="02020603050405020304" pitchFamily="18" charset="0"/>
              </a:rPr>
              <a:t>Introduction</a:t>
            </a:r>
            <a:endParaRPr lang="en-US" altLang="zh-CN" sz="3200" b="1" dirty="0">
              <a:latin typeface="Times New Roman" panose="02020603050405020304" pitchFamily="18" charset="0"/>
              <a:cs typeface="Times New Roman" panose="02020603050405020304" pitchFamily="18" charset="0"/>
            </a:endParaRPr>
          </a:p>
          <a:p>
            <a:pPr algn="ctr"/>
            <a:r>
              <a:rPr lang="en-US" altLang="zh-CN" sz="3200" b="1" dirty="0">
                <a:latin typeface="Times New Roman" panose="02020603050405020304" pitchFamily="18" charset="0"/>
                <a:cs typeface="Times New Roman" panose="02020603050405020304" pitchFamily="18" charset="0"/>
              </a:rPr>
              <a:t>—Scenario</a:t>
            </a:r>
            <a:endParaRPr lang="en-US" altLang="zh-CN" sz="3200" b="1"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3188043" y="2933827"/>
            <a:ext cx="4540602" cy="583565"/>
          </a:xfrm>
          <a:prstGeom prst="rect">
            <a:avLst/>
          </a:prstGeom>
          <a:solidFill>
            <a:srgbClr val="92D050"/>
          </a:solidFill>
        </p:spPr>
        <p:txBody>
          <a:bodyPr wrap="square" rtlCol="0">
            <a:spAutoFit/>
          </a:bodyPr>
          <a:lstStyle/>
          <a:p>
            <a:pPr algn="ctr"/>
            <a:r>
              <a:rPr lang="en-US" altLang="zh-CN" sz="3200" b="1" dirty="0">
                <a:latin typeface="Times New Roman" panose="02020603050405020304" pitchFamily="18" charset="0"/>
                <a:cs typeface="Times New Roman" panose="02020603050405020304" pitchFamily="18" charset="0"/>
              </a:rPr>
              <a:t>Claim</a:t>
            </a:r>
            <a:endParaRPr lang="en-US" altLang="zh-CN" sz="32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3106400" y="6515225"/>
            <a:ext cx="4540602" cy="583565"/>
          </a:xfrm>
          <a:prstGeom prst="rect">
            <a:avLst/>
          </a:prstGeom>
          <a:solidFill>
            <a:srgbClr val="92D050"/>
          </a:solidFill>
        </p:spPr>
        <p:txBody>
          <a:bodyPr wrap="square" rtlCol="0">
            <a:spAutoFit/>
          </a:bodyPr>
          <a:lstStyle/>
          <a:p>
            <a:pPr algn="ctr"/>
            <a:r>
              <a:rPr lang="en-US" altLang="zh-CN" sz="3200" b="1" dirty="0">
                <a:latin typeface="Times New Roman" panose="02020603050405020304" pitchFamily="18" charset="0"/>
                <a:cs typeface="Times New Roman" panose="02020603050405020304" pitchFamily="18" charset="0"/>
              </a:rPr>
              <a:t>Evidence</a:t>
            </a:r>
            <a:endParaRPr lang="en-US" altLang="zh-CN" sz="32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13258800" y="9563407"/>
            <a:ext cx="4540602" cy="583565"/>
          </a:xfrm>
          <a:prstGeom prst="rect">
            <a:avLst/>
          </a:prstGeom>
          <a:solidFill>
            <a:srgbClr val="92D050"/>
          </a:solidFill>
        </p:spPr>
        <p:txBody>
          <a:bodyPr wrap="square" rtlCol="0">
            <a:spAutoFit/>
          </a:bodyPr>
          <a:lstStyle/>
          <a:p>
            <a:pPr algn="ctr"/>
            <a:r>
              <a:rPr lang="en-US" altLang="zh-CN" sz="3200" b="1" dirty="0">
                <a:latin typeface="Times New Roman" panose="02020603050405020304" pitchFamily="18" charset="0"/>
                <a:cs typeface="Times New Roman" panose="02020603050405020304" pitchFamily="18" charset="0"/>
              </a:rPr>
              <a:t>Appeal</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400" y="114300"/>
            <a:ext cx="17678400" cy="6554470"/>
          </a:xfrm>
          <a:prstGeom prst="rect">
            <a:avLst/>
          </a:prstGeom>
          <a:noFill/>
        </p:spPr>
        <p:txBody>
          <a:bodyPr wrap="square">
            <a:spAutoFit/>
          </a:bodyPr>
          <a:p>
            <a:pPr indent="457200" algn="just">
              <a:buNone/>
            </a:pPr>
            <a:r>
              <a:rPr lang="en-US" altLang="zh-CN" sz="2800" kern="100" dirty="0">
                <a:solidFill>
                  <a:srgbClr val="000000"/>
                </a:solidFill>
                <a:effectLst/>
                <a:latin typeface="Times New Roman" panose="02020603050405020304" pitchFamily="18" charset="0"/>
                <a:ea typeface="宋体" panose="02010600030101010101" pitchFamily="2" charset="-122"/>
              </a:rPr>
              <a:t>About 10 years ago, I invited my dad to stay at my fancy flat. I proudly showed himthe advanced audio system, the multi-level lighting, and the television operated by a single touchscreen remote. Having encouraged him to relax, I headed to work. Returning that night,however, I found the place in darkness. Switching on the light, I saw him sitting alone, an error message flashing across the TV screen. </a:t>
            </a:r>
            <a:r>
              <a:rPr lang="en-US" altLang="zh-CN" sz="2800" kern="100" dirty="0">
                <a:solidFill>
                  <a:srgbClr val="2B8313"/>
                </a:solidFill>
                <a:effectLst/>
                <a:latin typeface="Times New Roman" panose="02020603050405020304" pitchFamily="18" charset="0"/>
                <a:ea typeface="宋体" panose="02010600030101010101" pitchFamily="2" charset="-122"/>
              </a:rPr>
              <a:t>“I tried," he said, looking frustrated, “but got nowhere with anything, so I just gave up.”</a:t>
            </a:r>
            <a:endParaRPr lang="en-US" altLang="zh-CN" sz="28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2800" kern="100" dirty="0">
                <a:solidFill>
                  <a:srgbClr val="000000"/>
                </a:solidFill>
                <a:effectLst/>
                <a:latin typeface="Times New Roman" panose="02020603050405020304" pitchFamily="18" charset="0"/>
                <a:ea typeface="宋体" panose="02010600030101010101" pitchFamily="2" charset="-122"/>
              </a:rPr>
              <a:t>At that time, I was somehow annoyed with him, but to be honest, 10 years on I am still struggling with the stupid lights, TV and sound system myself. My parents’ difficulties are becoming my own, and I am angry at everyone involved in the design of anything. In the interest of greater functionality,</a:t>
            </a:r>
            <a:r>
              <a:rPr lang="en-US" altLang="zh-CN" sz="2800" kern="100" dirty="0">
                <a:solidFill>
                  <a:srgbClr val="2B8313"/>
                </a:solidFill>
                <a:effectLst/>
                <a:latin typeface="Times New Roman" panose="02020603050405020304" pitchFamily="18" charset="0"/>
                <a:ea typeface="宋体" panose="02010600030101010101" pitchFamily="2" charset="-122"/>
              </a:rPr>
              <a:t> everything is being overengineered to the point — for many people — of non-functionality.</a:t>
            </a:r>
            <a:endParaRPr lang="en-US" altLang="zh-CN" sz="2800" kern="100" dirty="0">
              <a:solidFill>
                <a:srgbClr val="2B8313"/>
              </a:solidFill>
              <a:effectLst/>
              <a:latin typeface="Times New Roman" panose="02020603050405020304" pitchFamily="18" charset="0"/>
              <a:ea typeface="宋体" panose="02010600030101010101" pitchFamily="2" charset="-122"/>
            </a:endParaRPr>
          </a:p>
          <a:p>
            <a:pPr indent="457200" algn="just">
              <a:buNone/>
            </a:pPr>
            <a:r>
              <a:rPr lang="en-US" altLang="zh-CN" sz="2800" kern="100" dirty="0">
                <a:solidFill>
                  <a:srgbClr val="2B8313"/>
                </a:solidFill>
                <a:effectLst/>
                <a:latin typeface="Times New Roman" panose="02020603050405020304" pitchFamily="18" charset="0"/>
                <a:ea typeface="宋体" panose="02010600030101010101" pitchFamily="2" charset="-122"/>
              </a:rPr>
              <a:t>It's </a:t>
            </a:r>
            <a:r>
              <a:rPr lang="en-US" altLang="zh-CN" sz="2800" kern="100" dirty="0">
                <a:solidFill>
                  <a:srgbClr val="2B8313"/>
                </a:solidFill>
                <a:effectLst/>
                <a:highlight>
                  <a:srgbClr val="FFFF00"/>
                </a:highlight>
                <a:latin typeface="Times New Roman" panose="02020603050405020304" pitchFamily="18" charset="0"/>
                <a:ea typeface="宋体" panose="02010600030101010101" pitchFamily="2" charset="-122"/>
              </a:rPr>
              <a:t>not just </a:t>
            </a:r>
            <a:r>
              <a:rPr lang="en-US" altLang="zh-CN" sz="2800" kern="100" dirty="0">
                <a:solidFill>
                  <a:srgbClr val="2B8313"/>
                </a:solidFill>
                <a:effectLst/>
                <a:latin typeface="Times New Roman" panose="02020603050405020304" pitchFamily="18" charset="0"/>
                <a:ea typeface="宋体" panose="02010600030101010101" pitchFamily="2" charset="-122"/>
              </a:rPr>
              <a:t>house appliances. Smartphones made the screens highly touch-sensitive:a light press does one thing, a hard press another.</a:t>
            </a:r>
            <a:r>
              <a:rPr lang="en-US" altLang="zh-CN" sz="2800" kern="100" dirty="0">
                <a:solidFill>
                  <a:srgbClr val="000000"/>
                </a:solidFill>
                <a:effectLst/>
                <a:latin typeface="Times New Roman" panose="02020603050405020304" pitchFamily="18" charset="0"/>
                <a:ea typeface="宋体" panose="02010600030101010101" pitchFamily="2" charset="-122"/>
              </a:rPr>
              <a:t> For older people, a hard stab often brings up unexpected menus, deepening their desperation. Does the “smart” in smartphone refer to the brilliance required of its users? </a:t>
            </a:r>
            <a:r>
              <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rPr>
              <a:t>And</a:t>
            </a:r>
            <a:r>
              <a:rPr lang="en-US" altLang="zh-CN" sz="2800" kern="100" dirty="0">
                <a:solidFill>
                  <a:srgbClr val="000000"/>
                </a:solidFill>
                <a:effectLst/>
                <a:latin typeface="Times New Roman" panose="02020603050405020304" pitchFamily="18" charset="0"/>
                <a:ea typeface="宋体" panose="02010600030101010101" pitchFamily="2" charset="-122"/>
              </a:rPr>
              <a:t> symbols for words are a problem everywhere. </a:t>
            </a:r>
            <a:r>
              <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rPr>
              <a:t>To </a:t>
            </a:r>
            <a:r>
              <a:rPr lang="en-US" altLang="zh-CN" sz="2800" kern="100" dirty="0">
                <a:solidFill>
                  <a:srgbClr val="000000"/>
                </a:solidFill>
                <a:effectLst/>
                <a:latin typeface="Times New Roman" panose="02020603050405020304" pitchFamily="18" charset="0"/>
                <a:ea typeface="宋体" panose="02010600030101010101" pitchFamily="2" charset="-122"/>
              </a:rPr>
              <a:t>access a start menu, you no longer click “Start”; you click on a symbol of a window. </a:t>
            </a:r>
            <a:r>
              <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rPr>
              <a:t>To</a:t>
            </a:r>
            <a:r>
              <a:rPr lang="en-US" altLang="zh-CN" sz="2800" kern="100" dirty="0">
                <a:solidFill>
                  <a:srgbClr val="000000"/>
                </a:solidFill>
                <a:effectLst/>
                <a:latin typeface="Times New Roman" panose="02020603050405020304" pitchFamily="18" charset="0"/>
                <a:ea typeface="宋体" panose="02010600030101010101" pitchFamily="2" charset="-122"/>
              </a:rPr>
              <a:t> forward an email, you click on three vertical dots. </a:t>
            </a:r>
            <a:r>
              <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rPr>
              <a:t>Why?</a:t>
            </a:r>
            <a:endPar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endParaRPr>
          </a:p>
          <a:p>
            <a:pPr indent="457200" algn="just">
              <a:buNone/>
            </a:pPr>
            <a:endParaRPr lang="en-US" altLang="zh-CN" sz="2800" kern="100" dirty="0">
              <a:solidFill>
                <a:srgbClr val="000000"/>
              </a:solidFill>
              <a:effectLst/>
              <a:highlight>
                <a:srgbClr val="FFFF00"/>
              </a:highlight>
              <a:latin typeface="Times New Roman" panose="02020603050405020304" pitchFamily="18" charset="0"/>
              <a:ea typeface="宋体" panose="02010600030101010101" pitchFamily="2" charset="-122"/>
            </a:endParaRPr>
          </a:p>
        </p:txBody>
      </p:sp>
      <p:sp>
        <p:nvSpPr>
          <p:cNvPr id="3" name="文本框 2"/>
          <p:cNvSpPr txBox="1"/>
          <p:nvPr/>
        </p:nvSpPr>
        <p:spPr>
          <a:xfrm>
            <a:off x="304800" y="6362536"/>
            <a:ext cx="17221200" cy="3681730"/>
          </a:xfrm>
          <a:prstGeom prst="rect">
            <a:avLst/>
          </a:prstGeom>
          <a:noFill/>
          <a:ln w="28575">
            <a:solidFill>
              <a:schemeClr val="tx1"/>
            </a:solidFill>
          </a:ln>
        </p:spPr>
        <p:txBody>
          <a:bodyPr wrap="square">
            <a:spAutoFit/>
          </a:bodyPr>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24. What made the father</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feel frustrated</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A.Watching terrible news on TV.	B. Sitting alone at the fancy flat.</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 Failing to operate smart devices.	D.Breaking the touchscreen remote.</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25.Why does the author mention the examples in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paragraph 3</a:t>
            </a: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A. To complain devices require extreme brilliance.</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B. To explain symbols cause operational confusion.</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C.To show touch-sensitive screens spoil older users.</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rPr>
              <a:t>D. To prove overengineering weakens basic usability.</a:t>
            </a:r>
            <a:endParaRPr kumimoji="0" lang="en-US" altLang="zh-CN" sz="3200" b="0" i="0" u="none" strike="noStrike" kern="1200" cap="none" spc="0" normalizeH="0" baseline="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bwMode="auto">
          <a:xfrm>
            <a:off x="304800" y="7277100"/>
            <a:ext cx="5968365" cy="438150"/>
          </a:xfrm>
          <a:prstGeom prst="rect">
            <a:avLst/>
          </a:prstGeom>
          <a:solidFill>
            <a:srgbClr val="FF0000">
              <a:alpha val="18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bwMode="auto">
          <a:xfrm>
            <a:off x="12725400" y="4000500"/>
            <a:ext cx="5105400"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8" name="矩形 7"/>
          <p:cNvSpPr/>
          <p:nvPr/>
        </p:nvSpPr>
        <p:spPr bwMode="auto">
          <a:xfrm>
            <a:off x="228600" y="4438650"/>
            <a:ext cx="11740515"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9" name="矩形 8"/>
          <p:cNvSpPr/>
          <p:nvPr/>
        </p:nvSpPr>
        <p:spPr bwMode="auto">
          <a:xfrm>
            <a:off x="10668000" y="4838700"/>
            <a:ext cx="6699250"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0" name="矩形 9"/>
          <p:cNvSpPr/>
          <p:nvPr/>
        </p:nvSpPr>
        <p:spPr bwMode="auto">
          <a:xfrm>
            <a:off x="13258800" y="5276850"/>
            <a:ext cx="2671445"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bwMode="auto">
          <a:xfrm>
            <a:off x="228600" y="5274945"/>
            <a:ext cx="3088005"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3" name="矩形 12"/>
          <p:cNvSpPr/>
          <p:nvPr/>
        </p:nvSpPr>
        <p:spPr bwMode="auto">
          <a:xfrm>
            <a:off x="4953000" y="4000500"/>
            <a:ext cx="7721600"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4" name="矩形 13"/>
          <p:cNvSpPr/>
          <p:nvPr/>
        </p:nvSpPr>
        <p:spPr bwMode="auto">
          <a:xfrm>
            <a:off x="228600" y="9486900"/>
            <a:ext cx="9100820" cy="438150"/>
          </a:xfrm>
          <a:prstGeom prst="rect">
            <a:avLst/>
          </a:prstGeom>
          <a:solidFill>
            <a:schemeClr val="accent6">
              <a:lumMod val="40000"/>
              <a:lumOff val="60000"/>
              <a:alpha val="4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solidFill>
                  <a:srgbClr val="92D050"/>
                </a:solidFill>
              </a:ln>
              <a:solidFill>
                <a:srgbClr val="92D050"/>
              </a:solidFill>
              <a:effectLst/>
              <a:uLnTx/>
              <a:uFillTx/>
              <a:latin typeface="Arial" panose="020B0604020202020204" pitchFamily="34" charset="0"/>
              <a:ea typeface="宋体" panose="02010600030101010101" pitchFamily="2" charset="-122"/>
              <a:cs typeface="+mn-cs"/>
            </a:endParaRPr>
          </a:p>
        </p:txBody>
      </p:sp>
      <p:sp>
        <p:nvSpPr>
          <p:cNvPr id="15" name="上箭头 14"/>
          <p:cNvSpPr/>
          <p:nvPr/>
        </p:nvSpPr>
        <p:spPr>
          <a:xfrm>
            <a:off x="12268200" y="3467100"/>
            <a:ext cx="685800" cy="1295400"/>
          </a:xfrm>
          <a:prstGeom prst="upArrow">
            <a:avLst/>
          </a:prstGeom>
          <a:gradFill>
            <a:gsLst>
              <a:gs pos="0">
                <a:srgbClr val="FE4444"/>
              </a:gs>
              <a:gs pos="100000">
                <a:srgbClr val="832B2B"/>
              </a:gs>
            </a:gsLst>
            <a:lin ang="5400000" scaled="0"/>
          </a:gradFill>
        </p:spPr>
        <p:style>
          <a:lnRef idx="2">
            <a:schemeClr val="lt1"/>
          </a:lnRef>
          <a:fillRef idx="1">
            <a:schemeClr val="accent1"/>
          </a:fillRef>
          <a:effectRef idx="1">
            <a:schemeClr val="accent1"/>
          </a:effectRef>
          <a:fontRef idx="minor">
            <a:schemeClr val="lt1"/>
          </a:fontRef>
        </p:style>
        <p:txBody>
          <a:bodyPr rtlCol="0" anchor="ctr"/>
          <a:p>
            <a:pPr algn="ctr"/>
            <a:endParaRPr lang="zh-CN" altLang="en-US"/>
          </a:p>
        </p:txBody>
      </p:sp>
      <p:sp>
        <p:nvSpPr>
          <p:cNvPr id="16" name="文本框 15"/>
          <p:cNvSpPr txBox="1"/>
          <p:nvPr/>
        </p:nvSpPr>
        <p:spPr>
          <a:xfrm>
            <a:off x="10591800" y="2476500"/>
            <a:ext cx="4245610" cy="1014730"/>
          </a:xfrm>
          <a:prstGeom prst="rect">
            <a:avLst/>
          </a:prstGeom>
          <a:solidFill>
            <a:schemeClr val="bg1"/>
          </a:solidFill>
          <a:ln w="12700" cmpd="sng">
            <a:solidFill>
              <a:schemeClr val="accent1">
                <a:shade val="50000"/>
              </a:schemeClr>
            </a:solidFill>
            <a:prstDash val="sysDot"/>
          </a:ln>
        </p:spPr>
        <p:txBody>
          <a:bodyPr wrap="square" rtlCol="0" anchor="t">
            <a:spAutoFit/>
          </a:bodyPr>
          <a:p>
            <a:r>
              <a:rPr lang="en-US" altLang="zh-CN" sz="6000" kern="100" dirty="0">
                <a:solidFill>
                  <a:srgbClr val="2B8313"/>
                </a:solidFill>
                <a:effectLst/>
                <a:latin typeface="Times New Roman" panose="02020603050405020304" pitchFamily="18" charset="0"/>
                <a:ea typeface="宋体" panose="02010600030101010101" pitchFamily="2" charset="-122"/>
                <a:sym typeface="+mn-ea"/>
              </a:rPr>
              <a:t>overengineer</a:t>
            </a:r>
            <a:endParaRPr lang="en-US" altLang="zh-CN" sz="6000" kern="100" dirty="0">
              <a:solidFill>
                <a:srgbClr val="2B8313"/>
              </a:solidFill>
              <a:effectLst/>
              <a:latin typeface="Times New Roman" panose="02020603050405020304" pitchFamily="18" charset="0"/>
              <a:ea typeface="宋体" panose="02010600030101010101" pitchFamily="2" charset="-122"/>
              <a:sym typeface="+mn-ea"/>
            </a:endParaRPr>
          </a:p>
        </p:txBody>
      </p:sp>
      <p:sp>
        <p:nvSpPr>
          <p:cNvPr id="17" name="上箭头 16"/>
          <p:cNvSpPr/>
          <p:nvPr/>
        </p:nvSpPr>
        <p:spPr>
          <a:xfrm rot="15180000">
            <a:off x="7068820" y="1065530"/>
            <a:ext cx="685800" cy="7538085"/>
          </a:xfrm>
          <a:prstGeom prst="upArrow">
            <a:avLst/>
          </a:prstGeom>
          <a:gradFill>
            <a:gsLst>
              <a:gs pos="0">
                <a:srgbClr val="FE4444"/>
              </a:gs>
              <a:gs pos="100000">
                <a:srgbClr val="832B2B"/>
              </a:gs>
            </a:gsLst>
            <a:lin ang="5400000" scaled="0"/>
          </a:gradFill>
        </p:spPr>
        <p:style>
          <a:lnRef idx="2">
            <a:schemeClr val="lt1"/>
          </a:lnRef>
          <a:fillRef idx="1">
            <a:schemeClr val="accent1"/>
          </a:fillRef>
          <a:effectRef idx="1">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childTnLst>
                          </p:cTn>
                        </p:par>
                        <p:par>
                          <p:cTn id="40" fill="hold">
                            <p:stCondLst>
                              <p:cond delay="500"/>
                            </p:stCondLst>
                            <p:childTnLst>
                              <p:par>
                                <p:cTn id="41" presetID="3" presetClass="entr" presetSubtype="1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linds(horizont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3" grpId="0" animBg="1"/>
      <p:bldP spid="6" grpId="0" animBg="1"/>
      <p:bldP spid="8" grpId="0" animBg="1"/>
      <p:bldP spid="9" grpId="0" animBg="1"/>
      <p:bldP spid="12" grpId="0" animBg="1"/>
      <p:bldP spid="10" grpId="0" animBg="1"/>
      <p:bldP spid="14" grpId="0" animBg="1"/>
      <p:bldP spid="13" grpId="1" animBg="1"/>
      <p:bldP spid="6" grpId="1" animBg="1"/>
      <p:bldP spid="8" grpId="1" animBg="1"/>
      <p:bldP spid="9" grpId="1" animBg="1"/>
      <p:bldP spid="12" grpId="1" animBg="1"/>
      <p:bldP spid="10" grpId="1" animBg="1"/>
      <p:bldP spid="14" grpId="1" animBg="1"/>
      <p:bldP spid="7" grpId="0" animBg="1"/>
      <p:bldP spid="7" grpId="1" animBg="1"/>
      <p:bldP spid="16" grpId="0" bldLvl="0" animBg="1"/>
      <p:bldP spid="16" grpId="1" animBg="1"/>
      <p:bldP spid="17" grpId="0" bldLvl="0" animBg="1"/>
      <p:bldP spid="17" grpId="1" animBg="1"/>
    </p:bldLst>
  </p:timing>
</p:sld>
</file>

<file path=ppt/tags/tag1.xml><?xml version="1.0" encoding="utf-8"?>
<p:tagLst xmlns:p="http://schemas.openxmlformats.org/presentationml/2006/main">
  <p:tag name="TABLE_ENDDRAG_ORIGIN_RECT" val="1389*778"/>
  <p:tag name="TABLE_ENDDRAG_RECT" val="14*6*1389*77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33894</Words>
  <Application>WPS 演示</Application>
  <PresentationFormat>自定义</PresentationFormat>
  <Paragraphs>591</Paragraphs>
  <Slides>26</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Arial</vt:lpstr>
      <vt:lpstr>宋体</vt:lpstr>
      <vt:lpstr>Wingdings</vt:lpstr>
      <vt:lpstr>思源黑体 Bold</vt:lpstr>
      <vt:lpstr>思源黑体</vt:lpstr>
      <vt:lpstr>Times New Roman</vt:lpstr>
      <vt:lpstr>Noto Sans SC</vt:lpstr>
      <vt:lpstr>Calibri</vt:lpstr>
      <vt:lpstr>Wingdings</vt:lpstr>
      <vt:lpstr>黑体</vt:lpstr>
      <vt:lpstr>微软雅黑</vt:lpstr>
      <vt:lpstr>Arial Unicode MS</vt:lpstr>
      <vt:lpstr>Poppins</vt:lpstr>
      <vt:lpstr>Poppins Bold</vt:lpstr>
      <vt:lpstr>语文格子</vt:lpstr>
      <vt:lpstr>HelveticaNeue</vt:lpstr>
      <vt:lpstr>华文新魏</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蓝黄色卡通黏土风课堂展示通用演示文稿</dc:title>
  <dc:creator>Administrator</dc:creator>
  <cp:lastModifiedBy>Administrator</cp:lastModifiedBy>
  <cp:revision>15</cp:revision>
  <dcterms:created xsi:type="dcterms:W3CDTF">2006-08-16T00:00:00Z</dcterms:created>
  <dcterms:modified xsi:type="dcterms:W3CDTF">2026-08-28T05:41:25Z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EADFE2380948469785D0684EEFEE0A52_12</vt:lpwstr>
  </property>
  <property fmtid="{D5CDD505-2E9C-101B-9397-08002B2CF9AE}" pid="3" name="KSOProductBuildVer">
    <vt:lpwstr>2052-11.8.2.7978</vt:lpwstr>
  </property>
</Properties>
</file>