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8" r:id="rId3"/>
    <p:sldId id="256" r:id="rId4"/>
    <p:sldId id="268" r:id="rId5"/>
    <p:sldId id="258" r:id="rId6"/>
    <p:sldId id="269" r:id="rId7"/>
    <p:sldId id="273" r:id="rId8"/>
    <p:sldId id="271" r:id="rId9"/>
    <p:sldId id="270" r:id="rId10"/>
    <p:sldId id="257"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7" d="100"/>
          <a:sy n="87" d="100"/>
        </p:scale>
        <p:origin x="30"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84C7253-21D0-41EE-8FFD-059CFDC69CC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617474D-E1A8-4DC6-968C-CD82CD2002B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C7253-21D0-41EE-8FFD-059CFDC69CC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7474D-E1A8-4DC6-968C-CD82CD2002B9}"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3.mp4"/><Relationship Id="rId1" Type="http://schemas.openxmlformats.org/officeDocument/2006/relationships/video" Target="../media/media3.mp4"/></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4.mp4"/><Relationship Id="rId1" Type="http://schemas.openxmlformats.org/officeDocument/2006/relationships/video" Target="../media/media4.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386015" y="1559518"/>
            <a:ext cx="6805985" cy="1588080"/>
          </a:xfrm>
        </p:spPr>
        <p:txBody>
          <a:bodyPr>
            <a:normAutofit fontScale="90000"/>
          </a:bodyPr>
          <a:lstStyle/>
          <a:p>
            <a:r>
              <a:rPr lang="zh-CN" altLang="en-US" dirty="0">
                <a:solidFill>
                  <a:srgbClr val="7030A0"/>
                </a:solidFill>
                <a:latin typeface="隶书" panose="02010509060101010101" pitchFamily="49" charset="-122"/>
                <a:ea typeface="隶书" panose="02010509060101010101" pitchFamily="49" charset="-122"/>
              </a:rPr>
              <a:t>观世界杯盛景，</a:t>
            </a:r>
            <a:br>
              <a:rPr lang="en-US" altLang="zh-CN" dirty="0">
                <a:solidFill>
                  <a:srgbClr val="7030A0"/>
                </a:solidFill>
                <a:latin typeface="隶书" panose="02010509060101010101" pitchFamily="49" charset="-122"/>
                <a:ea typeface="隶书" panose="02010509060101010101" pitchFamily="49" charset="-122"/>
              </a:rPr>
            </a:br>
            <a:r>
              <a:rPr lang="en-US" altLang="zh-CN" dirty="0">
                <a:solidFill>
                  <a:srgbClr val="7030A0"/>
                </a:solidFill>
                <a:latin typeface="隶书" panose="02010509060101010101" pitchFamily="49" charset="-122"/>
                <a:ea typeface="隶书" panose="02010509060101010101" pitchFamily="49" charset="-122"/>
              </a:rPr>
              <a:t>     </a:t>
            </a:r>
            <a:r>
              <a:rPr lang="zh-CN" altLang="en-US" dirty="0">
                <a:solidFill>
                  <a:srgbClr val="7030A0"/>
                </a:solidFill>
                <a:latin typeface="隶书" panose="02010509060101010101" pitchFamily="49" charset="-122"/>
                <a:ea typeface="隶书" panose="02010509060101010101" pitchFamily="49" charset="-122"/>
              </a:rPr>
              <a:t>学地道英语表达</a:t>
            </a:r>
            <a:endParaRPr lang="zh-CN" altLang="en-US" dirty="0">
              <a:solidFill>
                <a:srgbClr val="7030A0"/>
              </a:solidFill>
              <a:latin typeface="隶书" panose="02010509060101010101" pitchFamily="49" charset="-122"/>
              <a:ea typeface="隶书" panose="02010509060101010101" pitchFamily="49" charset="-122"/>
            </a:endParaRPr>
          </a:p>
        </p:txBody>
      </p:sp>
      <p:pic>
        <p:nvPicPr>
          <p:cNvPr id="4" name="图片 3"/>
          <p:cNvPicPr>
            <a:picLocks noChangeAspect="1"/>
          </p:cNvPicPr>
          <p:nvPr/>
        </p:nvPicPr>
        <p:blipFill>
          <a:blip r:embed="rId1"/>
          <a:stretch>
            <a:fillRect/>
          </a:stretch>
        </p:blipFill>
        <p:spPr>
          <a:xfrm>
            <a:off x="642450" y="254024"/>
            <a:ext cx="4608504" cy="3456378"/>
          </a:xfrm>
          <a:prstGeom prst="rect">
            <a:avLst/>
          </a:prstGeom>
        </p:spPr>
      </p:pic>
      <p:pic>
        <p:nvPicPr>
          <p:cNvPr id="5" name="图片 4"/>
          <p:cNvPicPr>
            <a:picLocks noChangeAspect="1"/>
          </p:cNvPicPr>
          <p:nvPr/>
        </p:nvPicPr>
        <p:blipFill>
          <a:blip r:embed="rId2"/>
          <a:stretch>
            <a:fillRect/>
          </a:stretch>
        </p:blipFill>
        <p:spPr>
          <a:xfrm>
            <a:off x="2530074" y="3350634"/>
            <a:ext cx="4405497" cy="2476052"/>
          </a:xfrm>
          <a:prstGeom prst="rect">
            <a:avLst/>
          </a:prstGeom>
        </p:spPr>
      </p:pic>
      <p:sp>
        <p:nvSpPr>
          <p:cNvPr id="7" name="文本框 6"/>
          <p:cNvSpPr txBox="1"/>
          <p:nvPr/>
        </p:nvSpPr>
        <p:spPr>
          <a:xfrm>
            <a:off x="9780370" y="5752375"/>
            <a:ext cx="1545445" cy="369332"/>
          </a:xfrm>
          <a:prstGeom prst="rect">
            <a:avLst/>
          </a:prstGeom>
          <a:solidFill>
            <a:schemeClr val="accent5">
              <a:lumMod val="20000"/>
              <a:lumOff val="80000"/>
            </a:schemeClr>
          </a:solidFill>
        </p:spPr>
        <p:txBody>
          <a:bodyPr wrap="square">
            <a:spAutoFit/>
          </a:bodyPr>
          <a:lstStyle/>
          <a:p>
            <a:r>
              <a:rPr lang="zh-CN" altLang="en-US" dirty="0"/>
              <a:t>    </a:t>
            </a:r>
            <a:r>
              <a:rPr lang="zh-CN" altLang="en-US" b="1" dirty="0"/>
              <a:t>刘艳</a:t>
            </a:r>
            <a:endParaRPr lang="zh-CN" altLang="en-US"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13544" y="306625"/>
            <a:ext cx="7260444" cy="6378898"/>
          </a:xfrm>
        </p:spPr>
        <p:txBody>
          <a:bodyPr>
            <a:normAutofit fontScale="77500" lnSpcReduction="20000"/>
          </a:bodyPr>
          <a:lstStyle/>
          <a:p>
            <a:pPr indent="0">
              <a:lnSpc>
                <a:spcPct val="120000"/>
              </a:lnSpc>
              <a:spcBef>
                <a:spcPts val="0"/>
              </a:spcBef>
            </a:pPr>
            <a:r>
              <a:rPr lang="en-US" altLang="zh-CN" dirty="0">
                <a:latin typeface="Times New Roman" panose="02020603050405020304" pitchFamily="18" charset="0"/>
                <a:cs typeface="Times New Roman" panose="02020603050405020304" pitchFamily="18" charset="0"/>
              </a:rPr>
              <a:t>Welcome to the 2026 FIFA World Cup, </a:t>
            </a:r>
            <a:r>
              <a:rPr lang="en-US" altLang="zh-CN" dirty="0">
                <a:highlight>
                  <a:srgbClr val="FFFF00"/>
                </a:highlight>
                <a:latin typeface="Times New Roman" panose="02020603050405020304" pitchFamily="18" charset="0"/>
                <a:cs typeface="Times New Roman" panose="02020603050405020304" pitchFamily="18" charset="0"/>
              </a:rPr>
              <a:t>a truly historic </a:t>
            </a:r>
            <a:r>
              <a:rPr lang="en-US" altLang="zh-CN" dirty="0">
                <a:latin typeface="Times New Roman" panose="02020603050405020304" pitchFamily="18" charset="0"/>
                <a:cs typeface="Times New Roman" panose="02020603050405020304" pitchFamily="18" charset="0"/>
              </a:rPr>
              <a:t>tournament. For the first time ever, the World Cup will be hosted by three countries together, the United States, Canada and Mexico. It will also be the biggest World Cup in history, with 48 teams </a:t>
            </a:r>
            <a:r>
              <a:rPr lang="en-US" altLang="zh-CN" dirty="0">
                <a:highlight>
                  <a:srgbClr val="FFFF00"/>
                </a:highlight>
                <a:latin typeface="Times New Roman" panose="02020603050405020304" pitchFamily="18" charset="0"/>
                <a:cs typeface="Times New Roman" panose="02020603050405020304" pitchFamily="18" charset="0"/>
              </a:rPr>
              <a:t>competing </a:t>
            </a:r>
            <a:r>
              <a:rPr lang="en-US" altLang="zh-CN" dirty="0">
                <a:latin typeface="Times New Roman" panose="02020603050405020304" pitchFamily="18" charset="0"/>
                <a:cs typeface="Times New Roman" panose="02020603050405020304" pitchFamily="18" charset="0"/>
              </a:rPr>
              <a:t>on football's greatest stage. That means more matches, more stories, and more chances for the world to come together through sport. But this tournament is about </a:t>
            </a:r>
            <a:r>
              <a:rPr lang="en-US" altLang="zh-CN" dirty="0">
                <a:highlight>
                  <a:srgbClr val="FFFF00"/>
                </a:highlight>
                <a:latin typeface="Times New Roman" panose="02020603050405020304" pitchFamily="18" charset="0"/>
                <a:cs typeface="Times New Roman" panose="02020603050405020304" pitchFamily="18" charset="0"/>
              </a:rPr>
              <a:t>more than </a:t>
            </a:r>
            <a:r>
              <a:rPr lang="en-US" altLang="zh-CN" dirty="0">
                <a:latin typeface="Times New Roman" panose="02020603050405020304" pitchFamily="18" charset="0"/>
                <a:cs typeface="Times New Roman" panose="02020603050405020304" pitchFamily="18" charset="0"/>
              </a:rPr>
              <a:t>football. </a:t>
            </a:r>
            <a:r>
              <a:rPr lang="en-US" altLang="zh-CN" b="1" dirty="0">
                <a:solidFill>
                  <a:srgbClr val="7030A0"/>
                </a:solidFill>
                <a:latin typeface="Times New Roman" panose="02020603050405020304" pitchFamily="18" charset="0"/>
                <a:cs typeface="Times New Roman" panose="02020603050405020304" pitchFamily="18" charset="0"/>
              </a:rPr>
              <a:t>It is also a celebration of diversity, ______(1. </a:t>
            </a:r>
            <a:r>
              <a:rPr lang="zh-CN" altLang="en-US" b="1" dirty="0">
                <a:solidFill>
                  <a:srgbClr val="7030A0"/>
                </a:solidFill>
                <a:latin typeface="Times New Roman" panose="02020603050405020304" pitchFamily="18" charset="0"/>
                <a:cs typeface="Times New Roman" panose="02020603050405020304" pitchFamily="18" charset="0"/>
              </a:rPr>
              <a:t>文化</a:t>
            </a:r>
            <a:r>
              <a:rPr lang="en-US" altLang="zh-CN" b="1" dirty="0">
                <a:solidFill>
                  <a:srgbClr val="7030A0"/>
                </a:solidFill>
                <a:latin typeface="Times New Roman" panose="02020603050405020304" pitchFamily="18" charset="0"/>
                <a:cs typeface="Times New Roman" panose="02020603050405020304" pitchFamily="18" charset="0"/>
              </a:rPr>
              <a:t>) and global connection</a:t>
            </a:r>
            <a:r>
              <a:rPr lang="en-US" altLang="zh-CN" dirty="0">
                <a:latin typeface="Times New Roman" panose="02020603050405020304" pitchFamily="18" charset="0"/>
                <a:cs typeface="Times New Roman" panose="02020603050405020304" pitchFamily="18" charset="0"/>
              </a:rPr>
              <a:t>. From the energy of major American cities, to the ______(2. </a:t>
            </a:r>
            <a:r>
              <a:rPr lang="zh-CN" altLang="en-US" dirty="0">
                <a:latin typeface="Times New Roman" panose="02020603050405020304" pitchFamily="18" charset="0"/>
                <a:cs typeface="Times New Roman" panose="02020603050405020304" pitchFamily="18" charset="0"/>
              </a:rPr>
              <a:t>热情</a:t>
            </a:r>
            <a:r>
              <a:rPr lang="en-US" altLang="zh-CN" dirty="0">
                <a:latin typeface="Times New Roman" panose="02020603050405020304" pitchFamily="18" charset="0"/>
                <a:cs typeface="Times New Roman" panose="02020603050405020304" pitchFamily="18" charset="0"/>
              </a:rPr>
              <a:t>) of Mexican football culture, to the welcoming spirit of Canada, the 2026 World Cup will bring different people and places into one global moment. For players, it is a chance to make history. </a:t>
            </a:r>
            <a:r>
              <a:rPr lang="en-US" altLang="zh-CN" dirty="0">
                <a:solidFill>
                  <a:srgbClr val="7030A0"/>
                </a:solidFill>
                <a:latin typeface="Times New Roman" panose="02020603050405020304" pitchFamily="18" charset="0"/>
                <a:cs typeface="Times New Roman" panose="02020603050405020304" pitchFamily="18" charset="0"/>
              </a:rPr>
              <a:t>For fans, it is a chance to share joy, excitement and ______(3. </a:t>
            </a:r>
            <a:r>
              <a:rPr lang="zh-CN" altLang="en-US" dirty="0">
                <a:solidFill>
                  <a:srgbClr val="7030A0"/>
                </a:solidFill>
                <a:latin typeface="Times New Roman" panose="02020603050405020304" pitchFamily="18" charset="0"/>
                <a:cs typeface="Times New Roman" panose="02020603050405020304" pitchFamily="18" charset="0"/>
              </a:rPr>
              <a:t>难忘的</a:t>
            </a:r>
            <a:r>
              <a:rPr lang="en-US" altLang="zh-CN" dirty="0">
                <a:solidFill>
                  <a:srgbClr val="7030A0"/>
                </a:solidFill>
                <a:latin typeface="Times New Roman" panose="02020603050405020304" pitchFamily="18" charset="0"/>
                <a:cs typeface="Times New Roman" panose="02020603050405020304" pitchFamily="18" charset="0"/>
              </a:rPr>
              <a:t>) memories</a:t>
            </a:r>
            <a:r>
              <a:rPr lang="en-US" altLang="zh-CN" dirty="0">
                <a:latin typeface="Times New Roman" panose="02020603050405020304" pitchFamily="18" charset="0"/>
                <a:cs typeface="Times New Roman" panose="02020603050405020304" pitchFamily="18" charset="0"/>
              </a:rPr>
              <a:t>. The World Cup has always been more than a game. </a:t>
            </a:r>
            <a:r>
              <a:rPr lang="en-US" altLang="zh-CN" dirty="0">
                <a:solidFill>
                  <a:srgbClr val="7030A0"/>
                </a:solidFill>
                <a:latin typeface="Times New Roman" panose="02020603050405020304" pitchFamily="18" charset="0"/>
                <a:cs typeface="Times New Roman" panose="02020603050405020304" pitchFamily="18" charset="0"/>
              </a:rPr>
              <a:t>It is a ______(4. </a:t>
            </a:r>
            <a:r>
              <a:rPr lang="zh-CN" altLang="en-US" dirty="0">
                <a:solidFill>
                  <a:srgbClr val="7030A0"/>
                </a:solidFill>
                <a:latin typeface="Times New Roman" panose="02020603050405020304" pitchFamily="18" charset="0"/>
                <a:cs typeface="Times New Roman" panose="02020603050405020304" pitchFamily="18" charset="0"/>
              </a:rPr>
              <a:t>语言</a:t>
            </a:r>
            <a:r>
              <a:rPr lang="en-US" altLang="zh-CN" dirty="0">
                <a:solidFill>
                  <a:srgbClr val="7030A0"/>
                </a:solidFill>
                <a:latin typeface="Times New Roman" panose="02020603050405020304" pitchFamily="18" charset="0"/>
                <a:cs typeface="Times New Roman" panose="02020603050405020304" pitchFamily="18" charset="0"/>
              </a:rPr>
              <a:t>) the world understands</a:t>
            </a:r>
            <a:r>
              <a:rPr lang="en-US" altLang="zh-CN" dirty="0">
                <a:latin typeface="Times New Roman" panose="02020603050405020304" pitchFamily="18" charset="0"/>
                <a:cs typeface="Times New Roman" panose="02020603050405020304" pitchFamily="18" charset="0"/>
              </a:rPr>
              <a:t>. And in 2026, that language will be spoken across North America.</a:t>
            </a:r>
            <a:endParaRPr lang="zh-CN" altLang="en-US" dirty="0">
              <a:latin typeface="Times New Roman" panose="02020603050405020304" pitchFamily="18" charset="0"/>
              <a:cs typeface="Times New Roman" panose="02020603050405020304" pitchFamily="18" charset="0"/>
            </a:endParaRPr>
          </a:p>
        </p:txBody>
      </p:sp>
      <p:pic>
        <p:nvPicPr>
          <p:cNvPr id="4" name="1342588003767310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564819" y="0"/>
            <a:ext cx="4850635" cy="6467513"/>
          </a:xfrm>
          <a:prstGeom prst="rect">
            <a:avLst/>
          </a:prstGeom>
        </p:spPr>
      </p:pic>
      <p:sp>
        <p:nvSpPr>
          <p:cNvPr id="6" name="文本框 5"/>
          <p:cNvSpPr txBox="1"/>
          <p:nvPr/>
        </p:nvSpPr>
        <p:spPr>
          <a:xfrm>
            <a:off x="1649286" y="2976163"/>
            <a:ext cx="1037816"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culture</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5431237" y="3345495"/>
            <a:ext cx="1037816"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passion</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1054645" y="5075169"/>
            <a:ext cx="1632457"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unforgettable</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9" name="文本框 8"/>
          <p:cNvSpPr txBox="1"/>
          <p:nvPr/>
        </p:nvSpPr>
        <p:spPr>
          <a:xfrm>
            <a:off x="4845010" y="5299562"/>
            <a:ext cx="1250989" cy="369332"/>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language</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2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03960" y="1500273"/>
            <a:ext cx="7758712" cy="4352982"/>
          </a:xfrm>
          <a:solidFill>
            <a:schemeClr val="accent3">
              <a:lumMod val="20000"/>
              <a:lumOff val="80000"/>
            </a:schemeClr>
          </a:solidFill>
        </p:spPr>
        <p:txBody>
          <a:bodyPr>
            <a:normAutofit/>
          </a:bodyPr>
          <a:lstStyle/>
          <a:p>
            <a:pPr indent="0">
              <a:lnSpc>
                <a:spcPct val="110000"/>
              </a:lnSpc>
              <a:spcBef>
                <a:spcPts val="0"/>
              </a:spcBef>
            </a:pPr>
            <a:r>
              <a:rPr lang="en-US" altLang="zh-CN" dirty="0">
                <a:latin typeface="Times New Roman" panose="02020603050405020304" pitchFamily="18" charset="0"/>
                <a:cs typeface="Times New Roman" panose="02020603050405020304" pitchFamily="18" charset="0"/>
              </a:rPr>
              <a:t>Did you know that in football, scoring two goals in a match is called a</a:t>
            </a:r>
            <a:r>
              <a:rPr lang="en-US" altLang="zh-CN" u="sng" dirty="0">
                <a:latin typeface="Times New Roman" panose="02020603050405020304" pitchFamily="18" charset="0"/>
                <a:cs typeface="Times New Roman" panose="02020603050405020304" pitchFamily="18" charset="0"/>
              </a:rPr>
              <a:t> 1                    </a:t>
            </a:r>
            <a:r>
              <a:rPr lang="en-US" altLang="zh-CN" dirty="0">
                <a:latin typeface="Times New Roman" panose="02020603050405020304" pitchFamily="18" charset="0"/>
                <a:cs typeface="Times New Roman" panose="02020603050405020304" pitchFamily="18" charset="0"/>
              </a:rPr>
              <a:t>, while three goals make    </a:t>
            </a:r>
            <a:r>
              <a:rPr lang="en-US" altLang="zh-CN" u="sng" dirty="0">
                <a:latin typeface="Times New Roman" panose="02020603050405020304" pitchFamily="18" charset="0"/>
                <a:cs typeface="Times New Roman" panose="02020603050405020304" pitchFamily="18" charset="0"/>
              </a:rPr>
              <a:t>      2             </a:t>
            </a:r>
            <a:r>
              <a:rPr lang="en-US" altLang="zh-CN" dirty="0">
                <a:latin typeface="Times New Roman" panose="02020603050405020304" pitchFamily="18" charset="0"/>
                <a:cs typeface="Times New Roman" panose="02020603050405020304" pitchFamily="18" charset="0"/>
              </a:rPr>
              <a:t>    ,       four goals are known as a  </a:t>
            </a:r>
            <a:r>
              <a:rPr lang="en-US" altLang="zh-CN" u="sng" dirty="0">
                <a:latin typeface="Times New Roman" panose="02020603050405020304" pitchFamily="18" charset="0"/>
                <a:cs typeface="Times New Roman" panose="02020603050405020304" pitchFamily="18" charset="0"/>
              </a:rPr>
              <a:t>    3                  </a:t>
            </a:r>
            <a:r>
              <a:rPr lang="en-US" altLang="zh-CN" dirty="0">
                <a:latin typeface="Times New Roman" panose="02020603050405020304" pitchFamily="18" charset="0"/>
                <a:cs typeface="Times New Roman" panose="02020603050405020304" pitchFamily="18" charset="0"/>
              </a:rPr>
              <a:t>, six as</a:t>
            </a:r>
            <a:r>
              <a:rPr lang="en-US" altLang="zh-CN" u="sng" dirty="0">
                <a:latin typeface="Times New Roman" panose="02020603050405020304" pitchFamily="18" charset="0"/>
                <a:cs typeface="Times New Roman" panose="02020603050405020304" pitchFamily="18" charset="0"/>
              </a:rPr>
              <a:t>          4</a:t>
            </a:r>
            <a:r>
              <a:rPr lang="en-US" altLang="zh-CN" dirty="0">
                <a:latin typeface="Times New Roman" panose="02020603050405020304" pitchFamily="18" charset="0"/>
                <a:cs typeface="Times New Roman" panose="02020603050405020304" pitchFamily="18" charset="0"/>
              </a:rPr>
              <a:t>           and nine as </a:t>
            </a:r>
            <a:r>
              <a:rPr lang="en-US" altLang="zh-CN" u="sng" dirty="0">
                <a:latin typeface="Times New Roman" panose="02020603050405020304" pitchFamily="18" charset="0"/>
                <a:cs typeface="Times New Roman" panose="02020603050405020304" pitchFamily="18" charset="0"/>
              </a:rPr>
              <a:t>                   5                    </a:t>
            </a:r>
            <a:r>
              <a:rPr lang="en-US" altLang="zh-CN" dirty="0">
                <a:latin typeface="Times New Roman" panose="02020603050405020304" pitchFamily="18" charset="0"/>
                <a:cs typeface="Times New Roman" panose="02020603050405020304" pitchFamily="18" charset="0"/>
              </a:rPr>
              <a:t>? Only two players in football history have ever scored a triple hat trick, and you guess who they're? </a:t>
            </a:r>
            <a:endParaRPr lang="zh-CN" altLang="en-US"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3617903" y="1976264"/>
            <a:ext cx="1266198" cy="461665"/>
          </a:xfrm>
          <a:prstGeom prst="rect">
            <a:avLst/>
          </a:prstGeom>
          <a:solidFill>
            <a:schemeClr val="accent2">
              <a:lumMod val="20000"/>
              <a:lumOff val="80000"/>
            </a:schemeClr>
          </a:solidFill>
        </p:spPr>
        <p:txBody>
          <a:bodyPr wrap="square">
            <a:spAutoFit/>
          </a:bodyPr>
          <a:lstStyle/>
          <a:p>
            <a:r>
              <a:rPr lang="en-US" altLang="zh-CN" sz="2400" b="1" dirty="0"/>
              <a:t>brace</a:t>
            </a:r>
            <a:endParaRPr lang="zh-CN" altLang="en-US" sz="2400" b="1" dirty="0"/>
          </a:p>
        </p:txBody>
      </p:sp>
      <p:sp>
        <p:nvSpPr>
          <p:cNvPr id="6" name="文本框 5"/>
          <p:cNvSpPr txBox="1"/>
          <p:nvPr/>
        </p:nvSpPr>
        <p:spPr>
          <a:xfrm>
            <a:off x="2562282" y="2437929"/>
            <a:ext cx="1688720" cy="461665"/>
          </a:xfrm>
          <a:prstGeom prst="rect">
            <a:avLst/>
          </a:prstGeom>
          <a:solidFill>
            <a:schemeClr val="accent2">
              <a:lumMod val="20000"/>
              <a:lumOff val="80000"/>
            </a:schemeClr>
          </a:solidFill>
        </p:spPr>
        <p:txBody>
          <a:bodyPr wrap="square">
            <a:spAutoFit/>
          </a:bodyPr>
          <a:lstStyle/>
          <a:p>
            <a:r>
              <a:rPr lang="en-US" altLang="zh-CN" sz="2400" b="1" dirty="0"/>
              <a:t>a hat trick</a:t>
            </a:r>
            <a:endParaRPr lang="zh-CN" altLang="en-US" sz="2400" b="1" dirty="0"/>
          </a:p>
        </p:txBody>
      </p:sp>
      <p:sp>
        <p:nvSpPr>
          <p:cNvPr id="7" name="文本框 6"/>
          <p:cNvSpPr txBox="1"/>
          <p:nvPr/>
        </p:nvSpPr>
        <p:spPr>
          <a:xfrm>
            <a:off x="2304932" y="2994436"/>
            <a:ext cx="1688720" cy="461665"/>
          </a:xfrm>
          <a:prstGeom prst="rect">
            <a:avLst/>
          </a:prstGeom>
          <a:solidFill>
            <a:schemeClr val="accent2">
              <a:lumMod val="20000"/>
              <a:lumOff val="80000"/>
            </a:schemeClr>
          </a:solidFill>
        </p:spPr>
        <p:txBody>
          <a:bodyPr wrap="square">
            <a:spAutoFit/>
          </a:bodyPr>
          <a:lstStyle/>
          <a:p>
            <a:r>
              <a:rPr lang="en-US" altLang="zh-CN" sz="2400" b="1" dirty="0"/>
              <a:t> poker</a:t>
            </a:r>
            <a:endParaRPr lang="zh-CN" altLang="en-US" sz="2400" b="1" dirty="0"/>
          </a:p>
        </p:txBody>
      </p:sp>
      <p:sp>
        <p:nvSpPr>
          <p:cNvPr id="9" name="文本框 8"/>
          <p:cNvSpPr txBox="1"/>
          <p:nvPr/>
        </p:nvSpPr>
        <p:spPr>
          <a:xfrm>
            <a:off x="5621460" y="2967335"/>
            <a:ext cx="2733618" cy="461665"/>
          </a:xfrm>
          <a:prstGeom prst="rect">
            <a:avLst/>
          </a:prstGeom>
          <a:solidFill>
            <a:schemeClr val="accent2">
              <a:lumMod val="20000"/>
              <a:lumOff val="80000"/>
            </a:schemeClr>
          </a:solidFill>
        </p:spPr>
        <p:txBody>
          <a:bodyPr wrap="square">
            <a:spAutoFit/>
          </a:bodyPr>
          <a:lstStyle/>
          <a:p>
            <a:r>
              <a:rPr lang="en-US" altLang="zh-CN" sz="2400" b="1" dirty="0"/>
              <a:t> a double hat trick </a:t>
            </a:r>
            <a:endParaRPr lang="zh-CN" altLang="en-US" sz="2400" b="1" dirty="0"/>
          </a:p>
        </p:txBody>
      </p:sp>
      <p:sp>
        <p:nvSpPr>
          <p:cNvPr id="11" name="文本框 10"/>
          <p:cNvSpPr txBox="1"/>
          <p:nvPr/>
        </p:nvSpPr>
        <p:spPr>
          <a:xfrm>
            <a:off x="2509580" y="3496742"/>
            <a:ext cx="2771946" cy="461665"/>
          </a:xfrm>
          <a:prstGeom prst="rect">
            <a:avLst/>
          </a:prstGeom>
          <a:solidFill>
            <a:schemeClr val="accent2">
              <a:lumMod val="20000"/>
              <a:lumOff val="80000"/>
            </a:schemeClr>
          </a:solidFill>
        </p:spPr>
        <p:txBody>
          <a:bodyPr wrap="square">
            <a:spAutoFit/>
          </a:bodyPr>
          <a:lstStyle/>
          <a:p>
            <a:r>
              <a:rPr lang="en-US" altLang="zh-CN" sz="2400" b="1" dirty="0"/>
              <a:t>a triple hat trick</a:t>
            </a:r>
            <a:endParaRPr lang="zh-CN" altLang="en-US" sz="2400" b="1" dirty="0"/>
          </a:p>
        </p:txBody>
      </p:sp>
      <p:pic>
        <p:nvPicPr>
          <p:cNvPr id="12" name="帽子戏法">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441317" y="121828"/>
            <a:ext cx="3720568" cy="66143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6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bldLst>
      <p:bldP spid="5" grpId="0" animBg="1"/>
      <p:bldP spid="6" grpId="0" animBg="1"/>
      <p:bldP spid="7"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14764" y="144662"/>
            <a:ext cx="10515600" cy="2664243"/>
          </a:xfrm>
        </p:spPr>
        <p:txBody>
          <a:bodyPr/>
          <a:lstStyle/>
          <a:p>
            <a:pPr marL="0" lvl="0" indent="0" eaLnBrk="0" fontAlgn="base" hangingPunct="0">
              <a:lnSpc>
                <a:spcPct val="100000"/>
              </a:lnSpc>
              <a:spcBef>
                <a:spcPct val="0"/>
              </a:spcBef>
              <a:spcAft>
                <a:spcPct val="0"/>
              </a:spcAft>
              <a:buFontTx/>
              <a:buChar char="•"/>
            </a:pPr>
            <a:r>
              <a:rPr lang="zh-CN" altLang="zh-CN" dirty="0">
                <a:solidFill>
                  <a:srgbClr val="000000"/>
                </a:solidFill>
                <a:latin typeface="Times New Roman" panose="02020603050405020304" pitchFamily="18" charset="0"/>
                <a:ea typeface="ui-sans-serif"/>
                <a:cs typeface="Times New Roman" panose="02020603050405020304" pitchFamily="18" charset="0"/>
              </a:rPr>
              <a:t>单场2 球 = a </a:t>
            </a:r>
            <a:r>
              <a:rPr lang="zh-CN" altLang="zh-CN" dirty="0">
                <a:solidFill>
                  <a:srgbClr val="000000"/>
                </a:solidFill>
                <a:highlight>
                  <a:srgbClr val="FFFF00"/>
                </a:highlight>
                <a:latin typeface="Times New Roman" panose="02020603050405020304" pitchFamily="18" charset="0"/>
                <a:ea typeface="ui-sans-serif"/>
                <a:cs typeface="Times New Roman" panose="02020603050405020304" pitchFamily="18" charset="0"/>
              </a:rPr>
              <a:t>brace</a:t>
            </a:r>
            <a:r>
              <a:rPr lang="zh-CN" altLang="zh-CN" dirty="0">
                <a:solidFill>
                  <a:srgbClr val="000000"/>
                </a:solidFill>
                <a:latin typeface="Times New Roman" panose="02020603050405020304" pitchFamily="18" charset="0"/>
                <a:ea typeface="ui-sans-serif"/>
                <a:cs typeface="Times New Roman" panose="02020603050405020304" pitchFamily="18" charset="0"/>
              </a:rPr>
              <a:t>（梅开二度）</a:t>
            </a:r>
            <a:r>
              <a:rPr kumimoji="0" lang="zh-CN" altLang="zh-CN"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zh-CN" altLang="zh-CN" dirty="0">
              <a:solidFill>
                <a:srgbClr val="000000"/>
              </a:solidFill>
              <a:latin typeface="Times New Roman" panose="02020603050405020304" pitchFamily="18" charset="0"/>
              <a:ea typeface="ui-sans-serif"/>
              <a:cs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zh-CN" altLang="zh-CN" dirty="0">
                <a:solidFill>
                  <a:srgbClr val="000000"/>
                </a:solidFill>
                <a:latin typeface="Times New Roman" panose="02020603050405020304" pitchFamily="18" charset="0"/>
                <a:ea typeface="ui-sans-serif"/>
                <a:cs typeface="Times New Roman" panose="02020603050405020304" pitchFamily="18" charset="0"/>
              </a:rPr>
              <a:t>单场3 球 = a hat trick（帽子戏法）</a:t>
            </a:r>
            <a:r>
              <a:rPr kumimoji="0" lang="zh-CN" altLang="zh-CN"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zh-CN" altLang="zh-CN" dirty="0">
              <a:solidFill>
                <a:srgbClr val="000000"/>
              </a:solidFill>
              <a:latin typeface="Times New Roman" panose="02020603050405020304" pitchFamily="18" charset="0"/>
              <a:ea typeface="ui-sans-serif"/>
              <a:cs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zh-CN" altLang="zh-CN" dirty="0">
                <a:solidFill>
                  <a:srgbClr val="000000"/>
                </a:solidFill>
                <a:latin typeface="Times New Roman" panose="02020603050405020304" pitchFamily="18" charset="0"/>
                <a:ea typeface="ui-sans-serif"/>
                <a:cs typeface="Times New Roman" panose="02020603050405020304" pitchFamily="18" charset="0"/>
              </a:rPr>
              <a:t>单场4 球 = a </a:t>
            </a:r>
            <a:r>
              <a:rPr lang="zh-CN" altLang="zh-CN" dirty="0">
                <a:solidFill>
                  <a:srgbClr val="FF0000"/>
                </a:solidFill>
                <a:latin typeface="Times New Roman" panose="02020603050405020304" pitchFamily="18" charset="0"/>
                <a:ea typeface="ui-sans-serif"/>
                <a:cs typeface="Times New Roman" panose="02020603050405020304" pitchFamily="18" charset="0"/>
              </a:rPr>
              <a:t>poker</a:t>
            </a:r>
            <a:r>
              <a:rPr lang="zh-CN" altLang="zh-CN" dirty="0">
                <a:solidFill>
                  <a:srgbClr val="000000"/>
                </a:solidFill>
                <a:latin typeface="Times New Roman" panose="02020603050405020304" pitchFamily="18" charset="0"/>
                <a:ea typeface="ui-sans-serif"/>
                <a:cs typeface="Times New Roman" panose="02020603050405020304" pitchFamily="18" charset="0"/>
              </a:rPr>
              <a:t>（大四喜，英式足坛俚语）</a:t>
            </a:r>
            <a:r>
              <a:rPr kumimoji="0" lang="zh-CN" altLang="zh-CN"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zh-CN" altLang="zh-CN" dirty="0">
              <a:solidFill>
                <a:srgbClr val="000000"/>
              </a:solidFill>
              <a:latin typeface="Times New Roman" panose="02020603050405020304" pitchFamily="18" charset="0"/>
              <a:ea typeface="ui-sans-serif"/>
              <a:cs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zh-CN" altLang="zh-CN" dirty="0">
                <a:solidFill>
                  <a:srgbClr val="000000"/>
                </a:solidFill>
                <a:latin typeface="Times New Roman" panose="02020603050405020304" pitchFamily="18" charset="0"/>
                <a:ea typeface="ui-sans-serif"/>
                <a:cs typeface="Times New Roman" panose="02020603050405020304" pitchFamily="18" charset="0"/>
              </a:rPr>
              <a:t>单场6 球 =</a:t>
            </a:r>
            <a:r>
              <a:rPr lang="zh-CN" altLang="zh-CN" dirty="0">
                <a:solidFill>
                  <a:srgbClr val="000000"/>
                </a:solidFill>
                <a:highlight>
                  <a:srgbClr val="FFFF00"/>
                </a:highlight>
                <a:latin typeface="Times New Roman" panose="02020603050405020304" pitchFamily="18" charset="0"/>
                <a:ea typeface="ui-sans-serif"/>
                <a:cs typeface="Times New Roman" panose="02020603050405020304" pitchFamily="18" charset="0"/>
              </a:rPr>
              <a:t> double </a:t>
            </a:r>
            <a:r>
              <a:rPr lang="zh-CN" altLang="zh-CN" dirty="0">
                <a:solidFill>
                  <a:srgbClr val="000000"/>
                </a:solidFill>
                <a:latin typeface="Times New Roman" panose="02020603050405020304" pitchFamily="18" charset="0"/>
                <a:ea typeface="ui-sans-serif"/>
                <a:cs typeface="Times New Roman" panose="02020603050405020304" pitchFamily="18" charset="0"/>
              </a:rPr>
              <a:t>hat trick（双帽子戏法，两个三球）</a:t>
            </a:r>
            <a:r>
              <a:rPr kumimoji="0" lang="zh-CN" altLang="zh-CN"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lang="zh-CN" altLang="zh-CN" dirty="0">
              <a:solidFill>
                <a:srgbClr val="000000"/>
              </a:solidFill>
              <a:latin typeface="Times New Roman" panose="02020603050405020304" pitchFamily="18" charset="0"/>
              <a:ea typeface="ui-sans-serif"/>
              <a:cs typeface="Times New Roman" panose="02020603050405020304" pitchFamily="18" charset="0"/>
            </a:endParaRPr>
          </a:p>
          <a:p>
            <a:pPr marL="0" lvl="0" indent="0" eaLnBrk="0" fontAlgn="base" hangingPunct="0">
              <a:lnSpc>
                <a:spcPct val="100000"/>
              </a:lnSpc>
              <a:spcBef>
                <a:spcPct val="0"/>
              </a:spcBef>
              <a:spcAft>
                <a:spcPct val="0"/>
              </a:spcAft>
              <a:buFontTx/>
              <a:buChar char="•"/>
            </a:pPr>
            <a:r>
              <a:rPr lang="zh-CN" altLang="zh-CN" dirty="0">
                <a:solidFill>
                  <a:srgbClr val="000000"/>
                </a:solidFill>
                <a:latin typeface="Times New Roman" panose="02020603050405020304" pitchFamily="18" charset="0"/>
                <a:ea typeface="ui-sans-serif"/>
                <a:cs typeface="Times New Roman" panose="02020603050405020304" pitchFamily="18" charset="0"/>
              </a:rPr>
              <a:t>单场9 球 = </a:t>
            </a:r>
            <a:r>
              <a:rPr lang="zh-CN" altLang="zh-CN" dirty="0">
                <a:solidFill>
                  <a:srgbClr val="000000"/>
                </a:solidFill>
                <a:highlight>
                  <a:srgbClr val="FFFF00"/>
                </a:highlight>
                <a:latin typeface="Times New Roman" panose="02020603050405020304" pitchFamily="18" charset="0"/>
                <a:ea typeface="ui-sans-serif"/>
                <a:cs typeface="Times New Roman" panose="02020603050405020304" pitchFamily="18" charset="0"/>
              </a:rPr>
              <a:t>triple</a:t>
            </a:r>
            <a:r>
              <a:rPr lang="zh-CN" altLang="zh-CN" dirty="0">
                <a:solidFill>
                  <a:srgbClr val="000000"/>
                </a:solidFill>
                <a:latin typeface="Times New Roman" panose="02020603050405020304" pitchFamily="18" charset="0"/>
                <a:ea typeface="ui-sans-serif"/>
                <a:cs typeface="Times New Roman" panose="02020603050405020304" pitchFamily="18" charset="0"/>
              </a:rPr>
              <a:t> hat trick（三帽子戏法，三组三球）</a:t>
            </a:r>
            <a:r>
              <a:rPr kumimoji="0" lang="zh-CN" altLang="zh-CN" sz="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zh-CN" altLang="zh-CN" sz="4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zh-CN" altLang="en-US" dirty="0"/>
          </a:p>
        </p:txBody>
      </p:sp>
      <p:sp>
        <p:nvSpPr>
          <p:cNvPr id="5" name="文本框 4"/>
          <p:cNvSpPr txBox="1"/>
          <p:nvPr/>
        </p:nvSpPr>
        <p:spPr>
          <a:xfrm>
            <a:off x="226691" y="2808905"/>
            <a:ext cx="6107865" cy="3877985"/>
          </a:xfrm>
          <a:prstGeom prst="rect">
            <a:avLst/>
          </a:prstGeom>
          <a:solidFill>
            <a:schemeClr val="accent4">
              <a:lumMod val="20000"/>
              <a:lumOff val="80000"/>
            </a:schemeClr>
          </a:solidFill>
        </p:spPr>
        <p:txBody>
          <a:bodyPr wrap="square">
            <a:spAutoFit/>
          </a:bodyPr>
          <a:lstStyle/>
          <a:p>
            <a:r>
              <a:rPr lang="en-US" altLang="zh-CN" sz="2000" dirty="0">
                <a:latin typeface="Times New Roman" panose="02020603050405020304" pitchFamily="18" charset="0"/>
                <a:cs typeface="Times New Roman" panose="02020603050405020304" pitchFamily="18" charset="0"/>
              </a:rPr>
              <a:t>brace /</a:t>
            </a:r>
            <a:r>
              <a:rPr lang="en-US" altLang="zh-CN" sz="2000" dirty="0" err="1">
                <a:latin typeface="Times New Roman" panose="02020603050405020304" pitchFamily="18" charset="0"/>
                <a:cs typeface="Times New Roman" panose="02020603050405020304" pitchFamily="18" charset="0"/>
              </a:rPr>
              <a:t>breɪs</a:t>
            </a:r>
            <a:r>
              <a:rPr lang="en-US" altLang="zh-CN" sz="2000" dirty="0">
                <a:latin typeface="Times New Roman" panose="02020603050405020304" pitchFamily="18" charset="0"/>
                <a:cs typeface="Times New Roman" panose="02020603050405020304" pitchFamily="18" charset="0"/>
              </a:rPr>
              <a:t>/ :</a:t>
            </a:r>
            <a:r>
              <a:rPr lang="zh-CN" altLang="en-US" sz="2000" dirty="0">
                <a:highlight>
                  <a:srgbClr val="00FFFF"/>
                </a:highlight>
                <a:latin typeface="Times New Roman" panose="02020603050405020304" pitchFamily="18" charset="0"/>
                <a:cs typeface="Times New Roman" panose="02020603050405020304" pitchFamily="18" charset="0"/>
              </a:rPr>
              <a:t>名词 </a:t>
            </a:r>
            <a:r>
              <a:rPr lang="en-US" altLang="zh-CN" sz="2000" dirty="0">
                <a:highlight>
                  <a:srgbClr val="00FFFF"/>
                </a:highlight>
                <a:latin typeface="Times New Roman" panose="02020603050405020304" pitchFamily="18" charset="0"/>
                <a:cs typeface="Times New Roman" panose="02020603050405020304" pitchFamily="18" charset="0"/>
              </a:rPr>
              <a:t>n.</a:t>
            </a:r>
            <a:endParaRPr lang="en-US" altLang="zh-CN" sz="2000" dirty="0">
              <a:highlight>
                <a:srgbClr val="00FFFF"/>
              </a:highlight>
              <a:latin typeface="Times New Roman" panose="02020603050405020304" pitchFamily="18" charset="0"/>
              <a:cs typeface="Times New Roman" panose="02020603050405020304" pitchFamily="18" charset="0"/>
            </a:endParaRPr>
          </a:p>
          <a:p>
            <a:r>
              <a:rPr lang="zh-CN" altLang="en-US" sz="2000" dirty="0">
                <a:latin typeface="Times New Roman" panose="02020603050405020304" pitchFamily="18" charset="0"/>
                <a:cs typeface="Times New Roman" panose="02020603050405020304" pitchFamily="18" charset="0"/>
              </a:rPr>
              <a:t>一对、一双（动物、猎物、物品）</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a brace of rabbits </a:t>
            </a:r>
            <a:r>
              <a:rPr lang="zh-CN" altLang="en-US" sz="2000" dirty="0">
                <a:latin typeface="Times New Roman" panose="02020603050405020304" pitchFamily="18" charset="0"/>
                <a:cs typeface="Times New Roman" panose="02020603050405020304" pitchFamily="18" charset="0"/>
              </a:rPr>
              <a:t>一对兔子</a:t>
            </a:r>
            <a:endParaRPr lang="en-US" altLang="zh-CN" sz="2000" dirty="0">
              <a:latin typeface="Times New Roman" panose="02020603050405020304" pitchFamily="18" charset="0"/>
              <a:cs typeface="Times New Roman" panose="02020603050405020304" pitchFamily="18" charset="0"/>
            </a:endParaRPr>
          </a:p>
          <a:p>
            <a:r>
              <a:rPr lang="zh-CN" altLang="en-US" sz="2000" dirty="0">
                <a:latin typeface="Times New Roman" panose="02020603050405020304" pitchFamily="18" charset="0"/>
                <a:cs typeface="Times New Roman" panose="02020603050405020304" pitchFamily="18" charset="0"/>
              </a:rPr>
              <a:t>支架、托架、支撑件（建筑 </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机械）</a:t>
            </a:r>
            <a:r>
              <a:rPr lang="en-US" altLang="zh-CN" sz="2000" dirty="0">
                <a:latin typeface="Times New Roman" panose="02020603050405020304" pitchFamily="18" charset="0"/>
                <a:cs typeface="Times New Roman" panose="02020603050405020304" pitchFamily="18" charset="0"/>
              </a:rPr>
              <a:t>wall brace </a:t>
            </a:r>
            <a:r>
              <a:rPr lang="zh-CN" altLang="en-US" sz="2000" dirty="0">
                <a:latin typeface="Times New Roman" panose="02020603050405020304" pitchFamily="18" charset="0"/>
                <a:cs typeface="Times New Roman" panose="02020603050405020304" pitchFamily="18" charset="0"/>
              </a:rPr>
              <a:t>墙撑；</a:t>
            </a:r>
            <a:endParaRPr lang="en-US" altLang="zh-CN" sz="2000" dirty="0">
              <a:latin typeface="Times New Roman" panose="02020603050405020304" pitchFamily="18" charset="0"/>
              <a:cs typeface="Times New Roman" panose="02020603050405020304" pitchFamily="18" charset="0"/>
            </a:endParaRPr>
          </a:p>
          <a:p>
            <a:r>
              <a:rPr lang="zh-CN" altLang="en-US" sz="2000" dirty="0">
                <a:latin typeface="Times New Roman" panose="02020603050405020304" pitchFamily="18" charset="0"/>
                <a:cs typeface="Times New Roman" panose="02020603050405020304" pitchFamily="18" charset="0"/>
              </a:rPr>
              <a:t>（牙科）牙套；（骨科）矫正支具</a:t>
            </a:r>
            <a:r>
              <a:rPr lang="en-US" altLang="zh-CN" sz="2000" dirty="0">
                <a:latin typeface="Times New Roman" panose="02020603050405020304" pitchFamily="18" charset="0"/>
                <a:cs typeface="Times New Roman" panose="02020603050405020304" pitchFamily="18" charset="0"/>
              </a:rPr>
              <a:t>wear braces </a:t>
            </a:r>
            <a:r>
              <a:rPr lang="zh-CN" altLang="en-US" sz="2000" dirty="0">
                <a:latin typeface="Times New Roman" panose="02020603050405020304" pitchFamily="18" charset="0"/>
                <a:cs typeface="Times New Roman" panose="02020603050405020304" pitchFamily="18" charset="0"/>
              </a:rPr>
              <a:t>戴牙套</a:t>
            </a:r>
            <a:endParaRPr lang="en-US" altLang="zh-CN" sz="2000" dirty="0">
              <a:latin typeface="Times New Roman" panose="02020603050405020304" pitchFamily="18" charset="0"/>
              <a:cs typeface="Times New Roman" panose="02020603050405020304" pitchFamily="18" charset="0"/>
            </a:endParaRPr>
          </a:p>
          <a:p>
            <a:r>
              <a:rPr lang="zh-CN" altLang="en-US" dirty="0">
                <a:highlight>
                  <a:srgbClr val="00FFFF"/>
                </a:highlight>
              </a:rPr>
              <a:t>动词 </a:t>
            </a:r>
            <a:r>
              <a:rPr lang="en-US" altLang="zh-CN" dirty="0">
                <a:highlight>
                  <a:srgbClr val="00FFFF"/>
                </a:highlight>
              </a:rPr>
              <a:t>v.</a:t>
            </a:r>
            <a:endParaRPr lang="en-US" altLang="zh-CN" dirty="0">
              <a:highlight>
                <a:srgbClr val="00FFFF"/>
              </a:highlight>
            </a:endParaRPr>
          </a:p>
          <a:p>
            <a:r>
              <a:rPr lang="zh-CN" altLang="en-US" dirty="0"/>
              <a:t>支撑、加固</a:t>
            </a:r>
            <a:endParaRPr lang="zh-CN" altLang="en-US" dirty="0"/>
          </a:p>
          <a:p>
            <a:r>
              <a:rPr lang="en-US" altLang="zh-CN" dirty="0"/>
              <a:t>brace the wall </a:t>
            </a:r>
            <a:r>
              <a:rPr lang="zh-CN" altLang="en-US" dirty="0"/>
              <a:t>加固墙体</a:t>
            </a:r>
            <a:endParaRPr lang="zh-CN" altLang="en-US" dirty="0"/>
          </a:p>
          <a:p>
            <a:r>
              <a:rPr lang="zh-CN" altLang="en-US" dirty="0"/>
              <a:t>做好准备（迎接冲击、坏消息）</a:t>
            </a:r>
            <a:endParaRPr lang="zh-CN" altLang="en-US" dirty="0"/>
          </a:p>
          <a:p>
            <a:r>
              <a:rPr lang="en-US" altLang="zh-CN" dirty="0"/>
              <a:t>brace for the cold </a:t>
            </a:r>
            <a:r>
              <a:rPr lang="zh-CN" altLang="en-US" dirty="0"/>
              <a:t>做好受寒准备</a:t>
            </a:r>
            <a:endParaRPr lang="zh-CN" altLang="en-US" dirty="0"/>
          </a:p>
          <a:p>
            <a:r>
              <a:rPr lang="zh-CN" altLang="en-US" dirty="0"/>
              <a:t>绷紧身体稳住</a:t>
            </a:r>
            <a:endParaRPr lang="zh-CN" altLang="en-US" dirty="0"/>
          </a:p>
          <a:p>
            <a:r>
              <a:rPr lang="en-US" altLang="zh-CN" dirty="0"/>
              <a:t>Brace yourself! </a:t>
            </a:r>
            <a:r>
              <a:rPr lang="zh-CN" altLang="en-US" dirty="0"/>
              <a:t>稳住身子 </a:t>
            </a:r>
            <a:r>
              <a:rPr lang="en-US" altLang="zh-CN" dirty="0"/>
              <a:t>/ </a:t>
            </a:r>
            <a:r>
              <a:rPr lang="zh-CN" altLang="en-US" dirty="0"/>
              <a:t>做好心理准备！</a:t>
            </a:r>
            <a:endParaRPr lang="zh-CN" altLang="en-US" dirty="0"/>
          </a:p>
          <a:p>
            <a:endParaRPr lang="zh-CN" altLang="en-US" sz="20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6509906" y="3429000"/>
            <a:ext cx="5358183" cy="2246769"/>
          </a:xfrm>
          <a:prstGeom prst="rect">
            <a:avLst/>
          </a:prstGeom>
          <a:solidFill>
            <a:schemeClr val="accent6">
              <a:lumMod val="20000"/>
              <a:lumOff val="80000"/>
            </a:schemeClr>
          </a:solidFill>
        </p:spPr>
        <p:txBody>
          <a:bodyPr wrap="square">
            <a:spAutoFit/>
          </a:bodyPr>
          <a:lstStyle/>
          <a:p>
            <a:r>
              <a:rPr lang="en-US" altLang="zh-CN" sz="2000" dirty="0">
                <a:latin typeface="Times New Roman" panose="02020603050405020304" pitchFamily="18" charset="0"/>
                <a:cs typeface="Times New Roman" panose="02020603050405020304" pitchFamily="18" charset="0"/>
              </a:rPr>
              <a:t>poker /ˈ</a:t>
            </a:r>
            <a:r>
              <a:rPr lang="en-US" altLang="zh-CN" sz="2000" dirty="0" err="1">
                <a:latin typeface="Times New Roman" panose="02020603050405020304" pitchFamily="18" charset="0"/>
                <a:cs typeface="Times New Roman" panose="02020603050405020304" pitchFamily="18" charset="0"/>
              </a:rPr>
              <a:t>pəʊkə</a:t>
            </a:r>
            <a:r>
              <a:rPr lang="en-US" altLang="zh-CN" sz="2000" dirty="0">
                <a:latin typeface="Times New Roman" panose="02020603050405020304" pitchFamily="18" charset="0"/>
                <a:cs typeface="Times New Roman" panose="02020603050405020304" pitchFamily="18" charset="0"/>
              </a:rPr>
              <a:t>(r)/</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1. </a:t>
            </a:r>
            <a:r>
              <a:rPr lang="zh-CN" altLang="en-US" sz="2000" dirty="0">
                <a:latin typeface="Times New Roman" panose="02020603050405020304" pitchFamily="18" charset="0"/>
                <a:cs typeface="Times New Roman" panose="02020603050405020304" pitchFamily="18" charset="0"/>
              </a:rPr>
              <a:t>最常用：扑克牌游戏</a:t>
            </a:r>
            <a:endParaRPr lang="zh-CN" altLang="en-US"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play poker </a:t>
            </a:r>
            <a:r>
              <a:rPr lang="zh-CN" altLang="en-US" sz="2000" dirty="0">
                <a:latin typeface="Times New Roman" panose="02020603050405020304" pitchFamily="18" charset="0"/>
                <a:cs typeface="Times New Roman" panose="02020603050405020304" pitchFamily="18" charset="0"/>
              </a:rPr>
              <a:t>打扑克；</a:t>
            </a:r>
            <a:r>
              <a:rPr lang="en-US" altLang="zh-CN" sz="2000" dirty="0">
                <a:latin typeface="Times New Roman" panose="02020603050405020304" pitchFamily="18" charset="0"/>
                <a:cs typeface="Times New Roman" panose="02020603050405020304" pitchFamily="18" charset="0"/>
              </a:rPr>
              <a:t>Texas </a:t>
            </a:r>
            <a:r>
              <a:rPr lang="en-US" altLang="zh-CN" sz="2000" dirty="0" err="1">
                <a:latin typeface="Times New Roman" panose="02020603050405020304" pitchFamily="18" charset="0"/>
                <a:cs typeface="Times New Roman" panose="02020603050405020304" pitchFamily="18" charset="0"/>
              </a:rPr>
              <a:t>Hold'em</a:t>
            </a:r>
            <a:r>
              <a:rPr lang="en-US" altLang="zh-CN" sz="2000" dirty="0">
                <a:latin typeface="Times New Roman" panose="02020603050405020304" pitchFamily="18" charset="0"/>
                <a:cs typeface="Times New Roman" panose="02020603050405020304" pitchFamily="18" charset="0"/>
              </a:rPr>
              <a:t> poker </a:t>
            </a:r>
            <a:r>
              <a:rPr lang="zh-CN" altLang="en-US" sz="2000" dirty="0">
                <a:latin typeface="Times New Roman" panose="02020603050405020304" pitchFamily="18" charset="0"/>
                <a:cs typeface="Times New Roman" panose="02020603050405020304" pitchFamily="18" charset="0"/>
              </a:rPr>
              <a:t>德州扑克</a:t>
            </a:r>
            <a:endParaRPr lang="zh-CN" altLang="en-US"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poker face </a:t>
            </a:r>
            <a:r>
              <a:rPr lang="zh-CN" altLang="en-US" sz="2000" dirty="0">
                <a:latin typeface="Times New Roman" panose="02020603050405020304" pitchFamily="18" charset="0"/>
                <a:cs typeface="Times New Roman" panose="02020603050405020304" pitchFamily="18" charset="0"/>
              </a:rPr>
              <a:t>面无表情、扑克脸（固定习语）</a:t>
            </a:r>
            <a:endParaRPr lang="zh-CN" altLang="en-US"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2. </a:t>
            </a:r>
            <a:r>
              <a:rPr lang="zh-CN" altLang="en-US" sz="2000" dirty="0">
                <a:latin typeface="Times New Roman" panose="02020603050405020304" pitchFamily="18" charset="0"/>
                <a:cs typeface="Times New Roman" panose="02020603050405020304" pitchFamily="18" charset="0"/>
              </a:rPr>
              <a:t>本义：拨火棍、火钳</a:t>
            </a:r>
            <a:endParaRPr lang="zh-CN" altLang="en-US"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a fire poker </a:t>
            </a:r>
            <a:r>
              <a:rPr lang="zh-CN" altLang="en-US" sz="2000" dirty="0">
                <a:latin typeface="Times New Roman" panose="02020603050405020304" pitchFamily="18" charset="0"/>
                <a:cs typeface="Times New Roman" panose="02020603050405020304" pitchFamily="18" charset="0"/>
              </a:rPr>
              <a:t>炉火拨棍</a:t>
            </a:r>
            <a:endParaRPr lang="zh-CN" altLang="en-US" sz="2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05183" y="145016"/>
            <a:ext cx="7222117" cy="3112195"/>
          </a:xfrm>
          <a:solidFill>
            <a:schemeClr val="accent1">
              <a:lumMod val="20000"/>
              <a:lumOff val="80000"/>
            </a:schemeClr>
          </a:solidFill>
        </p:spPr>
        <p:txBody>
          <a:bodyPr>
            <a:normAutofit/>
          </a:bodyPr>
          <a:lstStyle/>
          <a:p>
            <a:pPr indent="0">
              <a:lnSpc>
                <a:spcPct val="100000"/>
              </a:lnSpc>
              <a:spcBef>
                <a:spcPts val="0"/>
              </a:spcBef>
            </a:pPr>
            <a:r>
              <a:rPr lang="en-US" altLang="zh-CN" sz="2000" dirty="0">
                <a:latin typeface="Times New Roman" panose="02020603050405020304" pitchFamily="18" charset="0"/>
                <a:cs typeface="Times New Roman" panose="02020603050405020304" pitchFamily="18" charset="0"/>
              </a:rPr>
              <a:t>Right up the gut. What a ball that is. Messy on the turn. Options on the side. Clean up. Messy. There's your goal. There's more history. The magic man again. Now as far as Alexis Mac Allister. The decider. All the same. Three passes messy. Second goal. He might end the night as the world’s standout player. All top, top goals. Scoring messily with two. Argentina with two. Total control for the defending champions count. It goes Nico Gonzalez, Leo Messi, Leo Messi. First career World Cup hat trick </a:t>
            </a:r>
            <a:r>
              <a:rPr lang="en-US" altLang="zh-CN" sz="2400" b="1" dirty="0">
                <a:solidFill>
                  <a:srgbClr val="FF0000"/>
                </a:solidFill>
                <a:latin typeface="Times New Roman" panose="02020603050405020304" pitchFamily="18" charset="0"/>
                <a:cs typeface="Times New Roman" panose="02020603050405020304" pitchFamily="18" charset="0"/>
              </a:rPr>
              <a:t>ties </a:t>
            </a:r>
            <a:r>
              <a:rPr lang="en-US" altLang="zh-CN" sz="2000" dirty="0">
                <a:latin typeface="Times New Roman" panose="02020603050405020304" pitchFamily="18" charset="0"/>
                <a:cs typeface="Times New Roman" panose="02020603050405020304" pitchFamily="18" charset="0"/>
              </a:rPr>
              <a:t>the all-time goalscoring record, perfect start to the title defense.</a:t>
            </a:r>
            <a:endParaRPr lang="zh-CN" altLang="en-US" sz="2000" dirty="0">
              <a:latin typeface="Times New Roman" panose="02020603050405020304" pitchFamily="18" charset="0"/>
              <a:cs typeface="Times New Roman" panose="02020603050405020304" pitchFamily="18" charset="0"/>
            </a:endParaRPr>
          </a:p>
        </p:txBody>
      </p:sp>
      <p:pic>
        <p:nvPicPr>
          <p:cNvPr id="4" name="梅西帽子戏法">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270418" y="82132"/>
            <a:ext cx="3698913" cy="6575846"/>
          </a:xfrm>
          <a:prstGeom prst="rect">
            <a:avLst/>
          </a:prstGeom>
        </p:spPr>
      </p:pic>
      <p:sp>
        <p:nvSpPr>
          <p:cNvPr id="6" name="文本框 5"/>
          <p:cNvSpPr txBox="1"/>
          <p:nvPr/>
        </p:nvSpPr>
        <p:spPr>
          <a:xfrm>
            <a:off x="622833" y="3370055"/>
            <a:ext cx="7130404" cy="2862322"/>
          </a:xfrm>
          <a:prstGeom prst="rect">
            <a:avLst/>
          </a:prstGeom>
          <a:solidFill>
            <a:schemeClr val="accent6">
              <a:lumMod val="20000"/>
              <a:lumOff val="80000"/>
            </a:schemeClr>
          </a:solidFill>
        </p:spPr>
        <p:txBody>
          <a:bodyPr wrap="square">
            <a:spAutoFit/>
          </a:bodyPr>
          <a:lstStyle/>
          <a:p>
            <a:r>
              <a:rPr lang="ja-JP" altLang="en-US" dirty="0">
                <a:latin typeface="楷体" panose="02010609060101010101" pitchFamily="49" charset="-122"/>
                <a:ea typeface="楷体" panose="02010609060101010101" pitchFamily="49" charset="-122"/>
              </a:rPr>
              <a:t>皮球直窜球门中路，这脚传球非常精彩。球员转身处理球十分慌乱，边路还有出球选择。球员解围化解险情，处理球依旧混乱。进球了！又一段足坛经典时刻诞生，这位神奇球星再度发挥。再看亚历克西斯・麦卡利斯特，这是一粒制胜进球。场上局势没有改观，三脚传球衔接十分拖沓。第二个进球来了。他今晚大概率会成为全场最亮眼的球员。两粒进球都是顶级水准，他磕磕绊绊打进两球。阿根廷队取得两球领先。卫冕冠军完全掌控比赛局势。球先是传给尼科・冈萨雷斯，随后交到利奥・梅西脚下，梅西，梅西完成进攻。梅西职业生涯首次在世界杯上演帽子戏法，</a:t>
            </a:r>
            <a:r>
              <a:rPr lang="ja-JP" altLang="en-US" dirty="0">
                <a:highlight>
                  <a:srgbClr val="FFFF00"/>
                </a:highlight>
                <a:latin typeface="楷体" panose="02010609060101010101" pitchFamily="49" charset="-122"/>
                <a:ea typeface="楷体" panose="02010609060101010101" pitchFamily="49" charset="-122"/>
              </a:rPr>
              <a:t>追平</a:t>
            </a:r>
            <a:r>
              <a:rPr lang="ja-JP" altLang="en-US" dirty="0">
                <a:latin typeface="楷体" panose="02010609060101010101" pitchFamily="49" charset="-122"/>
                <a:ea typeface="楷体" panose="02010609060101010101" pitchFamily="49" charset="-122"/>
              </a:rPr>
              <a:t>世界杯历史进球纪录，为卫冕之路迎来完美开局。</a:t>
            </a:r>
            <a:endParaRPr lang="zh-CN" altLang="en-US"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5413" y="228096"/>
            <a:ext cx="6477456" cy="6506705"/>
          </a:xfrm>
          <a:solidFill>
            <a:schemeClr val="bg2"/>
          </a:solidFill>
        </p:spPr>
        <p:txBody>
          <a:bodyPr>
            <a:normAutofit fontScale="85000" lnSpcReduction="20000"/>
          </a:bodyPr>
          <a:lstStyle/>
          <a:p>
            <a:pPr indent="0">
              <a:lnSpc>
                <a:spcPct val="120000"/>
              </a:lnSpc>
              <a:spcBef>
                <a:spcPts val="0"/>
              </a:spcBef>
            </a:pPr>
            <a:r>
              <a:rPr lang="en-US" altLang="zh-CN" dirty="0">
                <a:latin typeface="Times New Roman" panose="02020603050405020304" pitchFamily="18" charset="0"/>
                <a:cs typeface="Times New Roman" panose="02020603050405020304" pitchFamily="18" charset="0"/>
              </a:rPr>
              <a:t>     Forty-year-old goalkeeper </a:t>
            </a:r>
            <a:r>
              <a:rPr lang="en-US" altLang="zh-CN" dirty="0" err="1">
                <a:latin typeface="Times New Roman" panose="02020603050405020304" pitchFamily="18" charset="0"/>
                <a:cs typeface="Times New Roman" panose="02020603050405020304" pitchFamily="18" charset="0"/>
              </a:rPr>
              <a:t>Vozinha</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vəʊˈziːnjə</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沃齐尼亚）</a:t>
            </a:r>
            <a:r>
              <a:rPr lang="en-US" altLang="zh-CN" dirty="0">
                <a:solidFill>
                  <a:srgbClr val="FF0000"/>
                </a:solidFill>
                <a:latin typeface="Times New Roman" panose="02020603050405020304" pitchFamily="18" charset="0"/>
                <a:cs typeface="Times New Roman" panose="02020603050405020304" pitchFamily="18" charset="0"/>
              </a:rPr>
              <a:t>wrote history </a:t>
            </a:r>
            <a:r>
              <a:rPr lang="en-US" altLang="zh-CN" dirty="0">
                <a:latin typeface="Times New Roman" panose="02020603050405020304" pitchFamily="18" charset="0"/>
                <a:cs typeface="Times New Roman" panose="02020603050405020304" pitchFamily="18" charset="0"/>
              </a:rPr>
              <a:t>for Cape Verde </a:t>
            </a:r>
            <a:r>
              <a:rPr lang="zh-CN" altLang="en-US" dirty="0">
                <a:latin typeface="Times New Roman" panose="02020603050405020304" pitchFamily="18" charset="0"/>
                <a:cs typeface="Times New Roman" panose="02020603050405020304" pitchFamily="18" charset="0"/>
              </a:rPr>
              <a:t>（佛得角</a:t>
            </a:r>
            <a:r>
              <a:rPr lang="en-US" altLang="zh-CN" dirty="0">
                <a:latin typeface="Times New Roman" panose="02020603050405020304" pitchFamily="18" charset="0"/>
                <a:cs typeface="Times New Roman" panose="02020603050405020304" pitchFamily="18" charset="0"/>
              </a:rPr>
              <a:t>/ˌ</a:t>
            </a:r>
            <a:r>
              <a:rPr lang="en-US" altLang="zh-CN" dirty="0" err="1">
                <a:latin typeface="Times New Roman" panose="02020603050405020304" pitchFamily="18" charset="0"/>
                <a:cs typeface="Times New Roman" panose="02020603050405020304" pitchFamily="18" charset="0"/>
              </a:rPr>
              <a:t>keɪp</a:t>
            </a:r>
            <a:r>
              <a:rPr lang="en-US" altLang="zh-CN" dirty="0">
                <a:latin typeface="Times New Roman" panose="02020603050405020304" pitchFamily="18" charset="0"/>
                <a:cs typeface="Times New Roman" panose="02020603050405020304" pitchFamily="18" charset="0"/>
              </a:rPr>
              <a:t> ˈ</a:t>
            </a:r>
            <a:r>
              <a:rPr lang="en-US" altLang="zh-CN" dirty="0" err="1">
                <a:latin typeface="Times New Roman" panose="02020603050405020304" pitchFamily="18" charset="0"/>
                <a:cs typeface="Times New Roman" panose="02020603050405020304" pitchFamily="18" charset="0"/>
              </a:rPr>
              <a:t>vɜːd</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in the team’s first-ever World Cup match.  </a:t>
            </a:r>
            <a:r>
              <a:rPr lang="en-US" altLang="zh-CN" u="sng" dirty="0">
                <a:latin typeface="Times New Roman" panose="02020603050405020304" pitchFamily="18" charset="0"/>
                <a:cs typeface="Times New Roman" panose="02020603050405020304" pitchFamily="18" charset="0"/>
              </a:rPr>
              <a:t>    1      </a:t>
            </a:r>
            <a:r>
              <a:rPr lang="en-US" altLang="zh-CN" dirty="0">
                <a:latin typeface="Times New Roman" panose="02020603050405020304" pitchFamily="18" charset="0"/>
                <a:cs typeface="Times New Roman" panose="02020603050405020304" pitchFamily="18" charset="0"/>
              </a:rPr>
              <a:t>seven amazing saves, he helped his country hold powerful Spain </a:t>
            </a:r>
            <a:r>
              <a:rPr lang="en-US" altLang="zh-CN" dirty="0">
                <a:highlight>
                  <a:srgbClr val="FFFF00"/>
                </a:highlight>
                <a:latin typeface="Times New Roman" panose="02020603050405020304" pitchFamily="18" charset="0"/>
                <a:cs typeface="Times New Roman" panose="02020603050405020304" pitchFamily="18" charset="0"/>
              </a:rPr>
              <a:t>to a 0-0 draw</a:t>
            </a:r>
            <a:r>
              <a:rPr lang="en-US" altLang="zh-CN" dirty="0">
                <a:latin typeface="Times New Roman" panose="02020603050405020304" pitchFamily="18" charset="0"/>
                <a:cs typeface="Times New Roman" panose="02020603050405020304" pitchFamily="18" charset="0"/>
              </a:rPr>
              <a:t>, shocking football fans around the world.</a:t>
            </a:r>
            <a:endParaRPr lang="en-US" altLang="zh-CN" dirty="0">
              <a:latin typeface="Times New Roman" panose="02020603050405020304" pitchFamily="18" charset="0"/>
              <a:cs typeface="Times New Roman" panose="02020603050405020304" pitchFamily="18" charset="0"/>
            </a:endParaRPr>
          </a:p>
          <a:p>
            <a:pPr indent="0">
              <a:lnSpc>
                <a:spcPct val="120000"/>
              </a:lnSpc>
              <a:spcBef>
                <a:spcPts val="0"/>
              </a:spcBef>
            </a:pPr>
            <a:r>
              <a:rPr lang="en-US" altLang="zh-CN" dirty="0">
                <a:latin typeface="Times New Roman" panose="02020603050405020304" pitchFamily="18" charset="0"/>
                <a:cs typeface="Times New Roman" panose="02020603050405020304" pitchFamily="18" charset="0"/>
              </a:rPr>
              <a:t>    For the aging goalkeeper, this World Cup debut was the reward for decades of persistence. </a:t>
            </a:r>
            <a:r>
              <a:rPr lang="en-US" altLang="zh-CN" dirty="0" err="1">
                <a:latin typeface="Times New Roman" panose="02020603050405020304" pitchFamily="18" charset="0"/>
                <a:cs typeface="Times New Roman" panose="02020603050405020304" pitchFamily="18" charset="0"/>
              </a:rPr>
              <a:t>Vozinha</a:t>
            </a:r>
            <a:r>
              <a:rPr lang="en-US" altLang="zh-CN" dirty="0">
                <a:latin typeface="Times New Roman" panose="02020603050405020304" pitchFamily="18" charset="0"/>
                <a:cs typeface="Times New Roman" panose="02020603050405020304" pitchFamily="18" charset="0"/>
              </a:rPr>
              <a:t> did not become a professional player </a:t>
            </a:r>
            <a:r>
              <a:rPr lang="en-US" altLang="zh-CN" u="sng" dirty="0">
                <a:latin typeface="Times New Roman" panose="02020603050405020304" pitchFamily="18" charset="0"/>
                <a:cs typeface="Times New Roman" panose="02020603050405020304" pitchFamily="18" charset="0"/>
              </a:rPr>
              <a:t>2      </a:t>
            </a:r>
            <a:r>
              <a:rPr lang="en-US" altLang="zh-CN" dirty="0">
                <a:latin typeface="Times New Roman" panose="02020603050405020304" pitchFamily="18" charset="0"/>
                <a:cs typeface="Times New Roman" panose="02020603050405020304" pitchFamily="18" charset="0"/>
              </a:rPr>
              <a:t> the age of 25, much later than most athletes. Over the years, he moved across different countries and played for small clubs, never </a:t>
            </a:r>
            <a:r>
              <a:rPr lang="en-US" altLang="zh-CN" u="sng" dirty="0">
                <a:latin typeface="Times New Roman" panose="02020603050405020304" pitchFamily="18" charset="0"/>
                <a:cs typeface="Times New Roman" panose="02020603050405020304" pitchFamily="18" charset="0"/>
              </a:rPr>
              <a:t>     3     (</a:t>
            </a:r>
            <a:r>
              <a:rPr lang="en-US" altLang="zh-CN" dirty="0">
                <a:latin typeface="Times New Roman" panose="02020603050405020304" pitchFamily="18" charset="0"/>
                <a:cs typeface="Times New Roman" panose="02020603050405020304" pitchFamily="18" charset="0"/>
              </a:rPr>
              <a:t>give) up his World Cup dream. </a:t>
            </a:r>
            <a:endParaRPr lang="en-US" altLang="zh-CN" dirty="0">
              <a:latin typeface="Times New Roman" panose="02020603050405020304" pitchFamily="18" charset="0"/>
              <a:cs typeface="Times New Roman" panose="02020603050405020304" pitchFamily="18" charset="0"/>
            </a:endParaRPr>
          </a:p>
          <a:p>
            <a:pPr indent="0">
              <a:lnSpc>
                <a:spcPct val="120000"/>
              </a:lnSpc>
              <a:spcBef>
                <a:spcPts val="0"/>
              </a:spcBef>
            </a:pPr>
            <a:r>
              <a:rPr lang="en-US" altLang="zh-CN" dirty="0">
                <a:latin typeface="Times New Roman" panose="02020603050405020304" pitchFamily="18" charset="0"/>
                <a:cs typeface="Times New Roman" panose="02020603050405020304" pitchFamily="18" charset="0"/>
              </a:rPr>
              <a:t>    Against Spain, </a:t>
            </a:r>
            <a:r>
              <a:rPr lang="en-US" altLang="zh-CN" u="sng" dirty="0">
                <a:latin typeface="Times New Roman" panose="02020603050405020304" pitchFamily="18" charset="0"/>
                <a:cs typeface="Times New Roman" panose="02020603050405020304" pitchFamily="18" charset="0"/>
              </a:rPr>
              <a:t>    4        </a:t>
            </a:r>
            <a:r>
              <a:rPr lang="en-US" altLang="zh-CN" dirty="0">
                <a:latin typeface="Times New Roman" panose="02020603050405020304" pitchFamily="18" charset="0"/>
                <a:cs typeface="Times New Roman" panose="02020603050405020304" pitchFamily="18" charset="0"/>
              </a:rPr>
              <a:t>controlled most of the game and </a:t>
            </a:r>
            <a:r>
              <a:rPr lang="en-US" altLang="zh-CN" dirty="0">
                <a:solidFill>
                  <a:srgbClr val="FF0000"/>
                </a:solidFill>
                <a:latin typeface="Times New Roman" panose="02020603050405020304" pitchFamily="18" charset="0"/>
                <a:cs typeface="Times New Roman" panose="02020603050405020304" pitchFamily="18" charset="0"/>
              </a:rPr>
              <a:t>fired 27 shots</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Vozinha</a:t>
            </a:r>
            <a:r>
              <a:rPr lang="en-US" altLang="zh-CN" dirty="0">
                <a:latin typeface="Times New Roman" panose="02020603050405020304" pitchFamily="18" charset="0"/>
                <a:cs typeface="Times New Roman" panose="02020603050405020304" pitchFamily="18" charset="0"/>
              </a:rPr>
              <a:t> remained calm and brilliant throughout the match. </a:t>
            </a:r>
            <a:endParaRPr lang="zh-CN" altLang="en-US" dirty="0">
              <a:latin typeface="Times New Roman" panose="02020603050405020304" pitchFamily="18" charset="0"/>
              <a:cs typeface="Times New Roman" panose="02020603050405020304" pitchFamily="18" charset="0"/>
            </a:endParaRPr>
          </a:p>
        </p:txBody>
      </p:sp>
      <p:pic>
        <p:nvPicPr>
          <p:cNvPr id="4" name="佛得角门将">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7336095" y="228096"/>
            <a:ext cx="4801355" cy="6401807"/>
          </a:xfrm>
          <a:prstGeom prst="rect">
            <a:avLst/>
          </a:prstGeom>
        </p:spPr>
      </p:pic>
      <p:sp>
        <p:nvSpPr>
          <p:cNvPr id="6" name="文本框 5"/>
          <p:cNvSpPr txBox="1"/>
          <p:nvPr/>
        </p:nvSpPr>
        <p:spPr>
          <a:xfrm>
            <a:off x="3650756" y="1342984"/>
            <a:ext cx="965048" cy="369332"/>
          </a:xfrm>
          <a:prstGeom prst="rect">
            <a:avLst/>
          </a:prstGeom>
          <a:solidFill>
            <a:schemeClr val="accent2">
              <a:lumMod val="20000"/>
              <a:lumOff val="80000"/>
            </a:schemeClr>
          </a:solidFill>
        </p:spPr>
        <p:txBody>
          <a:bodyPr wrap="square">
            <a:spAutoFit/>
          </a:bodyPr>
          <a:lstStyle/>
          <a:p>
            <a:r>
              <a:rPr lang="en-US" altLang="zh-CN" dirty="0">
                <a:latin typeface="Times New Roman" panose="02020603050405020304" pitchFamily="18" charset="0"/>
                <a:cs typeface="Times New Roman" panose="02020603050405020304" pitchFamily="18" charset="0"/>
              </a:rPr>
              <a:t>With</a:t>
            </a:r>
            <a:endParaRPr lang="zh-CN" altLang="en-US" dirty="0"/>
          </a:p>
        </p:txBody>
      </p:sp>
      <p:sp>
        <p:nvSpPr>
          <p:cNvPr id="8" name="文本框 7"/>
          <p:cNvSpPr txBox="1"/>
          <p:nvPr/>
        </p:nvSpPr>
        <p:spPr>
          <a:xfrm>
            <a:off x="6460345" y="3574230"/>
            <a:ext cx="965048" cy="369332"/>
          </a:xfrm>
          <a:prstGeom prst="rect">
            <a:avLst/>
          </a:prstGeom>
          <a:solidFill>
            <a:schemeClr val="accent2">
              <a:lumMod val="20000"/>
              <a:lumOff val="80000"/>
            </a:schemeClr>
          </a:solidFill>
        </p:spPr>
        <p:txBody>
          <a:bodyPr wrap="square">
            <a:spAutoFit/>
          </a:bodyPr>
          <a:lstStyle/>
          <a:p>
            <a:r>
              <a:rPr lang="en-US" altLang="zh-CN" b="1" dirty="0"/>
              <a:t>until</a:t>
            </a:r>
            <a:endParaRPr lang="zh-CN" altLang="en-US" b="1" dirty="0"/>
          </a:p>
        </p:txBody>
      </p:sp>
      <p:sp>
        <p:nvSpPr>
          <p:cNvPr id="10" name="文本框 9"/>
          <p:cNvSpPr txBox="1"/>
          <p:nvPr/>
        </p:nvSpPr>
        <p:spPr>
          <a:xfrm>
            <a:off x="4981289" y="4756927"/>
            <a:ext cx="1003376" cy="369332"/>
          </a:xfrm>
          <a:prstGeom prst="rect">
            <a:avLst/>
          </a:prstGeom>
          <a:solidFill>
            <a:schemeClr val="accent2">
              <a:lumMod val="20000"/>
              <a:lumOff val="80000"/>
            </a:schemeClr>
          </a:solidFill>
        </p:spPr>
        <p:txBody>
          <a:bodyPr wrap="square">
            <a:spAutoFit/>
          </a:bodyPr>
          <a:lstStyle/>
          <a:p>
            <a:r>
              <a:rPr lang="en-US" altLang="zh-CN" b="1" dirty="0"/>
              <a:t>giving</a:t>
            </a:r>
            <a:r>
              <a:rPr lang="en-US" altLang="zh-CN" dirty="0"/>
              <a:t> </a:t>
            </a:r>
            <a:endParaRPr lang="zh-CN" altLang="en-US" dirty="0"/>
          </a:p>
        </p:txBody>
      </p:sp>
      <p:sp>
        <p:nvSpPr>
          <p:cNvPr id="12" name="文本框 11"/>
          <p:cNvSpPr txBox="1"/>
          <p:nvPr/>
        </p:nvSpPr>
        <p:spPr>
          <a:xfrm>
            <a:off x="3021078" y="5397555"/>
            <a:ext cx="921245" cy="369332"/>
          </a:xfrm>
          <a:prstGeom prst="rect">
            <a:avLst/>
          </a:prstGeom>
          <a:solidFill>
            <a:schemeClr val="accent2">
              <a:lumMod val="20000"/>
              <a:lumOff val="80000"/>
            </a:schemeClr>
          </a:solidFill>
        </p:spPr>
        <p:txBody>
          <a:bodyPr wrap="square">
            <a:spAutoFit/>
          </a:bodyPr>
          <a:lstStyle/>
          <a:p>
            <a:r>
              <a:rPr lang="en-US" altLang="zh-CN" b="1" dirty="0"/>
              <a:t>who</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6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8"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66855" y="147836"/>
            <a:ext cx="11306802" cy="147732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假定你是校英文报记者李华，请你根据所给材料，为校英文报写一篇关于</a:t>
            </a: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2026</a:t>
            </a:r>
            <a:r>
              <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年美加墨世界杯的新闻报道。</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内容包括</a:t>
            </a:r>
            <a:r>
              <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Wingdings" panose="05000000000000000000" pitchFamily="2" charset="2"/>
              </a:rPr>
              <a:t> </a:t>
            </a: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Wingdings" panose="05000000000000000000" pitchFamily="2" charset="2"/>
              </a:rPr>
              <a:t>(</a:t>
            </a:r>
            <a:r>
              <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Wingdings" panose="05000000000000000000" pitchFamily="2" charset="2"/>
              </a:rPr>
              <a:t>参考视频材料</a:t>
            </a: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Wingdings" panose="05000000000000000000" pitchFamily="2" charset="2"/>
              </a:rPr>
              <a:t>)</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1. </a:t>
            </a:r>
            <a:r>
              <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赛事基本情况（首次三国联合举办、参赛队伍扩容）；</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2. </a:t>
            </a:r>
            <a:r>
              <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赛事深层意义（彰显多元文化、促进国际交流）；</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3. </a:t>
            </a:r>
            <a:r>
              <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对球员和球迷的价值。</a:t>
            </a:r>
            <a:endParaRPr kumimoji="0" lang="zh-CN" altLang="en-US"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453093" y="1779212"/>
            <a:ext cx="5022356" cy="4247317"/>
          </a:xfrm>
          <a:prstGeom prst="rect">
            <a:avLst/>
          </a:prstGeom>
          <a:solidFill>
            <a:schemeClr val="accent4">
              <a:lumMod val="20000"/>
              <a:lumOff val="80000"/>
            </a:schemeClr>
          </a:solidFill>
        </p:spPr>
        <p:txBody>
          <a:bodyPr wrap="square">
            <a:spAutoFit/>
          </a:bodyPr>
          <a:lstStyle/>
          <a:p>
            <a:pPr algn="l">
              <a:buNone/>
            </a:pPr>
            <a:r>
              <a:rPr lang="zh-CN" altLang="en-US" b="1" dirty="0">
                <a:effectLst/>
              </a:rPr>
              <a:t>第一段：赛事基本概况（开篇引入）</a:t>
            </a:r>
            <a:endParaRPr lang="zh-CN" altLang="en-US" b="1" dirty="0">
              <a:effectLst/>
            </a:endParaRPr>
          </a:p>
          <a:p>
            <a:pPr algn="l">
              <a:buNone/>
            </a:pPr>
            <a:r>
              <a:rPr lang="en-US" altLang="zh-CN" dirty="0">
                <a:effectLst/>
              </a:rPr>
              <a:t>1. </a:t>
            </a:r>
            <a:r>
              <a:rPr lang="zh-CN" altLang="en-US" dirty="0">
                <a:effectLst/>
              </a:rPr>
              <a:t>核心事件：</a:t>
            </a:r>
            <a:r>
              <a:rPr lang="en-US" altLang="zh-CN" dirty="0">
                <a:effectLst/>
              </a:rPr>
              <a:t>2026</a:t>
            </a:r>
            <a:r>
              <a:rPr lang="zh-CN" altLang="en-US" dirty="0">
                <a:effectLst/>
              </a:rPr>
              <a:t>年美加墨世界杯是历史性赛事；</a:t>
            </a:r>
            <a:endParaRPr lang="zh-CN" altLang="en-US" dirty="0">
              <a:effectLst/>
            </a:endParaRPr>
          </a:p>
          <a:p>
            <a:pPr algn="l">
              <a:buNone/>
            </a:pPr>
            <a:r>
              <a:rPr lang="en-US" altLang="zh-CN" dirty="0">
                <a:effectLst/>
              </a:rPr>
              <a:t>2. </a:t>
            </a:r>
            <a:r>
              <a:rPr lang="zh-CN" altLang="en-US" dirty="0">
                <a:effectLst/>
              </a:rPr>
              <a:t>核心亮点：史上首次三国联合举办；</a:t>
            </a:r>
            <a:endParaRPr lang="zh-CN" altLang="en-US" dirty="0">
              <a:effectLst/>
            </a:endParaRPr>
          </a:p>
          <a:p>
            <a:pPr algn="l">
              <a:buNone/>
            </a:pPr>
            <a:r>
              <a:rPr lang="en-US" altLang="zh-CN" dirty="0">
                <a:effectLst/>
              </a:rPr>
              <a:t>3. </a:t>
            </a:r>
            <a:r>
              <a:rPr lang="zh-CN" altLang="en-US" dirty="0">
                <a:effectLst/>
              </a:rPr>
              <a:t>赛事规模：</a:t>
            </a:r>
            <a:r>
              <a:rPr lang="en-US" altLang="zh-CN" dirty="0">
                <a:effectLst/>
              </a:rPr>
              <a:t>48</a:t>
            </a:r>
            <a:r>
              <a:rPr lang="zh-CN" altLang="en-US" dirty="0">
                <a:effectLst/>
              </a:rPr>
              <a:t>支球队参赛，成为史上规模最大的世界杯，赛事更丰富。</a:t>
            </a:r>
            <a:endParaRPr lang="zh-CN" altLang="en-US" dirty="0">
              <a:effectLst/>
            </a:endParaRPr>
          </a:p>
          <a:p>
            <a:pPr algn="l">
              <a:buNone/>
            </a:pPr>
            <a:r>
              <a:rPr lang="zh-CN" altLang="en-US" b="1" dirty="0">
                <a:effectLst/>
              </a:rPr>
              <a:t>第二段：赛事深层价值（主体拓展）</a:t>
            </a:r>
            <a:endParaRPr lang="zh-CN" altLang="en-US" b="1" dirty="0">
              <a:effectLst/>
            </a:endParaRPr>
          </a:p>
          <a:p>
            <a:pPr algn="l">
              <a:buNone/>
            </a:pPr>
            <a:r>
              <a:rPr lang="en-US" altLang="zh-CN" dirty="0">
                <a:effectLst/>
              </a:rPr>
              <a:t>1. </a:t>
            </a:r>
            <a:r>
              <a:rPr lang="zh-CN" altLang="en-US" dirty="0">
                <a:effectLst/>
              </a:rPr>
              <a:t>核心主旨：赛事不止于足球竞技；</a:t>
            </a:r>
            <a:endParaRPr lang="zh-CN" altLang="en-US" dirty="0">
              <a:effectLst/>
            </a:endParaRPr>
          </a:p>
          <a:p>
            <a:pPr algn="l">
              <a:buNone/>
            </a:pPr>
            <a:r>
              <a:rPr lang="en-US" altLang="zh-CN" dirty="0">
                <a:effectLst/>
              </a:rPr>
              <a:t>2. </a:t>
            </a:r>
            <a:r>
              <a:rPr lang="zh-CN" altLang="en-US" dirty="0">
                <a:effectLst/>
              </a:rPr>
              <a:t>文化意义：彰显多元文化，融合三国地域特色与体育热情；</a:t>
            </a:r>
            <a:endParaRPr lang="zh-CN" altLang="en-US" dirty="0">
              <a:effectLst/>
            </a:endParaRPr>
          </a:p>
          <a:p>
            <a:pPr algn="l">
              <a:buNone/>
            </a:pPr>
            <a:r>
              <a:rPr lang="en-US" altLang="zh-CN" dirty="0">
                <a:effectLst/>
              </a:rPr>
              <a:t>3. </a:t>
            </a:r>
            <a:r>
              <a:rPr lang="zh-CN" altLang="en-US" dirty="0">
                <a:effectLst/>
              </a:rPr>
              <a:t>国际意义：促进全球联结，凝聚世界各地人群。</a:t>
            </a:r>
            <a:endParaRPr lang="zh-CN" altLang="en-US" dirty="0">
              <a:effectLst/>
            </a:endParaRPr>
          </a:p>
          <a:p>
            <a:pPr algn="l">
              <a:buNone/>
            </a:pPr>
            <a:r>
              <a:rPr lang="zh-CN" altLang="en-US" b="1" dirty="0">
                <a:effectLst/>
              </a:rPr>
              <a:t>第三段：个人与全局意义（结尾升华）</a:t>
            </a:r>
            <a:endParaRPr lang="zh-CN" altLang="en-US" b="1" dirty="0">
              <a:effectLst/>
            </a:endParaRPr>
          </a:p>
          <a:p>
            <a:pPr algn="l">
              <a:buNone/>
            </a:pPr>
            <a:r>
              <a:rPr lang="en-US" altLang="zh-CN" dirty="0">
                <a:effectLst/>
              </a:rPr>
              <a:t>1. </a:t>
            </a:r>
            <a:r>
              <a:rPr lang="zh-CN" altLang="en-US" dirty="0">
                <a:effectLst/>
              </a:rPr>
              <a:t>对球员：创造历史、展现自我的宝贵机会；</a:t>
            </a:r>
            <a:endParaRPr lang="zh-CN" altLang="en-US" dirty="0">
              <a:effectLst/>
            </a:endParaRPr>
          </a:p>
          <a:p>
            <a:pPr algn="l">
              <a:buNone/>
            </a:pPr>
            <a:r>
              <a:rPr lang="en-US" altLang="zh-CN" dirty="0">
                <a:effectLst/>
              </a:rPr>
              <a:t>2. </a:t>
            </a:r>
            <a:r>
              <a:rPr lang="zh-CN" altLang="en-US" dirty="0">
                <a:effectLst/>
              </a:rPr>
              <a:t>对球迷：收获欢乐与难忘的观赛记忆；</a:t>
            </a:r>
            <a:endParaRPr lang="zh-CN" altLang="en-US" dirty="0">
              <a:effectLst/>
            </a:endParaRPr>
          </a:p>
          <a:p>
            <a:pPr algn="l">
              <a:buNone/>
            </a:pPr>
            <a:r>
              <a:rPr lang="en-US" altLang="zh-CN" dirty="0">
                <a:effectLst/>
              </a:rPr>
              <a:t>3. </a:t>
            </a:r>
            <a:r>
              <a:rPr lang="zh-CN" altLang="en-US" dirty="0">
                <a:effectLst/>
              </a:rPr>
              <a:t>全局升华：足球是通用世界语言，拉近全球距离。</a:t>
            </a:r>
            <a:endParaRPr lang="zh-CN" altLang="en-US" dirty="0">
              <a:effectLst/>
            </a:endParaRPr>
          </a:p>
        </p:txBody>
      </p:sp>
      <p:sp>
        <p:nvSpPr>
          <p:cNvPr id="11" name="文本框 10"/>
          <p:cNvSpPr txBox="1"/>
          <p:nvPr/>
        </p:nvSpPr>
        <p:spPr>
          <a:xfrm>
            <a:off x="5641995" y="2003070"/>
            <a:ext cx="6096912" cy="3477875"/>
          </a:xfrm>
          <a:prstGeom prst="rect">
            <a:avLst/>
          </a:prstGeom>
          <a:solidFill>
            <a:schemeClr val="accent5">
              <a:lumMod val="20000"/>
              <a:lumOff val="80000"/>
            </a:schemeClr>
          </a:solidFill>
        </p:spPr>
        <p:txBody>
          <a:bodyPr wrap="square">
            <a:spAutoFit/>
          </a:bodyPr>
          <a:lstStyle/>
          <a:p>
            <a:pPr algn="l">
              <a:buNone/>
            </a:pPr>
            <a:r>
              <a:rPr lang="en-US" altLang="zh-CN" sz="2000" b="1" dirty="0">
                <a:effectLst/>
                <a:latin typeface="Times New Roman" panose="02020603050405020304" pitchFamily="18" charset="0"/>
                <a:cs typeface="Times New Roman" panose="02020603050405020304" pitchFamily="18" charset="0"/>
              </a:rPr>
              <a:t>1. </a:t>
            </a:r>
            <a:r>
              <a:rPr lang="zh-CN" altLang="en-US" sz="2000" b="1" dirty="0">
                <a:effectLst/>
                <a:latin typeface="Times New Roman" panose="02020603050405020304" pitchFamily="18" charset="0"/>
                <a:cs typeface="Times New Roman" panose="02020603050405020304" pitchFamily="18" charset="0"/>
              </a:rPr>
              <a:t>核心名词</a:t>
            </a:r>
            <a:endParaRPr lang="zh-CN" altLang="en-US" sz="2000" dirty="0">
              <a:effectLst/>
              <a:latin typeface="Times New Roman" panose="02020603050405020304" pitchFamily="18" charset="0"/>
              <a:cs typeface="Times New Roman" panose="02020603050405020304" pitchFamily="18" charset="0"/>
            </a:endParaRPr>
          </a:p>
          <a:p>
            <a:pPr algn="l">
              <a:buNone/>
            </a:pPr>
            <a:r>
              <a:rPr lang="en-US" altLang="zh-CN" sz="2000" dirty="0">
                <a:effectLst/>
                <a:latin typeface="Times New Roman" panose="02020603050405020304" pitchFamily="18" charset="0"/>
                <a:cs typeface="Times New Roman" panose="02020603050405020304" pitchFamily="18" charset="0"/>
              </a:rPr>
              <a:t>tournament n. </a:t>
            </a:r>
            <a:r>
              <a:rPr lang="zh-CN" altLang="en-US" sz="2000" dirty="0">
                <a:effectLst/>
                <a:latin typeface="Times New Roman" panose="02020603050405020304" pitchFamily="18" charset="0"/>
                <a:cs typeface="Times New Roman" panose="02020603050405020304" pitchFamily="18" charset="0"/>
              </a:rPr>
              <a:t>赛事，锦标赛；</a:t>
            </a:r>
            <a:r>
              <a:rPr lang="en-US" altLang="zh-CN" sz="2000" dirty="0">
                <a:effectLst/>
                <a:latin typeface="Times New Roman" panose="02020603050405020304" pitchFamily="18" charset="0"/>
                <a:cs typeface="Times New Roman" panose="02020603050405020304" pitchFamily="18" charset="0"/>
              </a:rPr>
              <a:t>diversity n. </a:t>
            </a:r>
            <a:r>
              <a:rPr lang="zh-CN" altLang="en-US" sz="2000" dirty="0">
                <a:effectLst/>
                <a:latin typeface="Times New Roman" panose="02020603050405020304" pitchFamily="18" charset="0"/>
                <a:cs typeface="Times New Roman" panose="02020603050405020304" pitchFamily="18" charset="0"/>
              </a:rPr>
              <a:t>多样性；</a:t>
            </a:r>
            <a:r>
              <a:rPr lang="en-US" altLang="zh-CN" sz="2000" dirty="0">
                <a:effectLst/>
                <a:latin typeface="Times New Roman" panose="02020603050405020304" pitchFamily="18" charset="0"/>
                <a:cs typeface="Times New Roman" panose="02020603050405020304" pitchFamily="18" charset="0"/>
              </a:rPr>
              <a:t>passion n. </a:t>
            </a:r>
            <a:r>
              <a:rPr lang="zh-CN" altLang="en-US" sz="2000" dirty="0">
                <a:effectLst/>
                <a:latin typeface="Times New Roman" panose="02020603050405020304" pitchFamily="18" charset="0"/>
                <a:cs typeface="Times New Roman" panose="02020603050405020304" pitchFamily="18" charset="0"/>
              </a:rPr>
              <a:t>热情；</a:t>
            </a:r>
            <a:r>
              <a:rPr lang="en-US" altLang="zh-CN" sz="2000" dirty="0">
                <a:effectLst/>
                <a:latin typeface="Times New Roman" panose="02020603050405020304" pitchFamily="18" charset="0"/>
                <a:cs typeface="Times New Roman" panose="02020603050405020304" pitchFamily="18" charset="0"/>
              </a:rPr>
              <a:t>hospitality n. </a:t>
            </a:r>
            <a:r>
              <a:rPr lang="zh-CN" altLang="en-US" sz="2000" dirty="0">
                <a:effectLst/>
                <a:latin typeface="Times New Roman" panose="02020603050405020304" pitchFamily="18" charset="0"/>
                <a:cs typeface="Times New Roman" panose="02020603050405020304" pitchFamily="18" charset="0"/>
              </a:rPr>
              <a:t>热情好客；</a:t>
            </a:r>
            <a:r>
              <a:rPr lang="en-US" altLang="zh-CN" sz="2000" dirty="0">
                <a:effectLst/>
                <a:latin typeface="Times New Roman" panose="02020603050405020304" pitchFamily="18" charset="0"/>
                <a:cs typeface="Times New Roman" panose="02020603050405020304" pitchFamily="18" charset="0"/>
              </a:rPr>
              <a:t>connection n. </a:t>
            </a:r>
            <a:r>
              <a:rPr lang="zh-CN" altLang="en-US" sz="2000" dirty="0">
                <a:effectLst/>
                <a:latin typeface="Times New Roman" panose="02020603050405020304" pitchFamily="18" charset="0"/>
                <a:cs typeface="Times New Roman" panose="02020603050405020304" pitchFamily="18" charset="0"/>
              </a:rPr>
              <a:t>联系，联结；</a:t>
            </a:r>
            <a:r>
              <a:rPr lang="en-US" altLang="zh-CN" sz="2000" dirty="0">
                <a:effectLst/>
                <a:latin typeface="Times New Roman" panose="02020603050405020304" pitchFamily="18" charset="0"/>
                <a:cs typeface="Times New Roman" panose="02020603050405020304" pitchFamily="18" charset="0"/>
              </a:rPr>
              <a:t>language n. </a:t>
            </a:r>
            <a:r>
              <a:rPr lang="zh-CN" altLang="en-US" sz="2000" dirty="0">
                <a:effectLst/>
                <a:latin typeface="Times New Roman" panose="02020603050405020304" pitchFamily="18" charset="0"/>
                <a:cs typeface="Times New Roman" panose="02020603050405020304" pitchFamily="18" charset="0"/>
              </a:rPr>
              <a:t>语言</a:t>
            </a:r>
            <a:endParaRPr lang="zh-CN" altLang="en-US" sz="2000" dirty="0">
              <a:effectLst/>
              <a:latin typeface="Times New Roman" panose="02020603050405020304" pitchFamily="18" charset="0"/>
              <a:cs typeface="Times New Roman" panose="02020603050405020304" pitchFamily="18" charset="0"/>
            </a:endParaRPr>
          </a:p>
          <a:p>
            <a:pPr algn="l">
              <a:buNone/>
            </a:pPr>
            <a:r>
              <a:rPr lang="en-US" altLang="zh-CN" sz="2000" b="1" dirty="0">
                <a:effectLst/>
                <a:latin typeface="Times New Roman" panose="02020603050405020304" pitchFamily="18" charset="0"/>
                <a:cs typeface="Times New Roman" panose="02020603050405020304" pitchFamily="18" charset="0"/>
              </a:rPr>
              <a:t>2. </a:t>
            </a:r>
            <a:r>
              <a:rPr lang="zh-CN" altLang="en-US" sz="2000" b="1" dirty="0">
                <a:effectLst/>
                <a:latin typeface="Times New Roman" panose="02020603050405020304" pitchFamily="18" charset="0"/>
                <a:cs typeface="Times New Roman" panose="02020603050405020304" pitchFamily="18" charset="0"/>
              </a:rPr>
              <a:t>核心动词</a:t>
            </a:r>
            <a:r>
              <a:rPr lang="en-US" altLang="zh-CN" sz="2000" b="1" dirty="0">
                <a:effectLst/>
                <a:latin typeface="Times New Roman" panose="02020603050405020304" pitchFamily="18" charset="0"/>
                <a:cs typeface="Times New Roman" panose="02020603050405020304" pitchFamily="18" charset="0"/>
              </a:rPr>
              <a:t>/</a:t>
            </a:r>
            <a:r>
              <a:rPr lang="zh-CN" altLang="en-US" sz="2000" b="1" dirty="0">
                <a:effectLst/>
                <a:latin typeface="Times New Roman" panose="02020603050405020304" pitchFamily="18" charset="0"/>
                <a:cs typeface="Times New Roman" panose="02020603050405020304" pitchFamily="18" charset="0"/>
              </a:rPr>
              <a:t>短语</a:t>
            </a:r>
            <a:endParaRPr lang="zh-CN" altLang="en-US" sz="2000" dirty="0">
              <a:effectLst/>
              <a:latin typeface="Times New Roman" panose="02020603050405020304" pitchFamily="18" charset="0"/>
              <a:cs typeface="Times New Roman" panose="02020603050405020304" pitchFamily="18" charset="0"/>
            </a:endParaRPr>
          </a:p>
          <a:p>
            <a:pPr algn="l">
              <a:buNone/>
            </a:pPr>
            <a:r>
              <a:rPr lang="en-US" altLang="zh-CN" sz="2000" dirty="0">
                <a:effectLst/>
                <a:latin typeface="Times New Roman" panose="02020603050405020304" pitchFamily="18" charset="0"/>
                <a:cs typeface="Times New Roman" panose="02020603050405020304" pitchFamily="18" charset="0"/>
              </a:rPr>
              <a:t>be set to be </a:t>
            </a:r>
            <a:r>
              <a:rPr lang="zh-CN" altLang="en-US" sz="2000" dirty="0">
                <a:effectLst/>
                <a:latin typeface="Times New Roman" panose="02020603050405020304" pitchFamily="18" charset="0"/>
                <a:cs typeface="Times New Roman" panose="02020603050405020304" pitchFamily="18" charset="0"/>
              </a:rPr>
              <a:t>注定成为；</a:t>
            </a:r>
            <a:r>
              <a:rPr lang="en-US" altLang="zh-CN" sz="2000" dirty="0">
                <a:effectLst/>
                <a:latin typeface="Times New Roman" panose="02020603050405020304" pitchFamily="18" charset="0"/>
                <a:cs typeface="Times New Roman" panose="02020603050405020304" pitchFamily="18" charset="0"/>
              </a:rPr>
              <a:t>be jointly hosted by </a:t>
            </a:r>
            <a:r>
              <a:rPr lang="zh-CN" altLang="en-US" sz="2000" dirty="0">
                <a:effectLst/>
                <a:latin typeface="Times New Roman" panose="02020603050405020304" pitchFamily="18" charset="0"/>
                <a:cs typeface="Times New Roman" panose="02020603050405020304" pitchFamily="18" charset="0"/>
              </a:rPr>
              <a:t>由</a:t>
            </a:r>
            <a:r>
              <a:rPr lang="en-US" altLang="zh-CN" sz="2000" dirty="0">
                <a:effectLst/>
                <a:latin typeface="Times New Roman" panose="02020603050405020304" pitchFamily="18" charset="0"/>
                <a:cs typeface="Times New Roman" panose="02020603050405020304" pitchFamily="18" charset="0"/>
              </a:rPr>
              <a:t>……</a:t>
            </a:r>
            <a:r>
              <a:rPr lang="zh-CN" altLang="en-US" sz="2000" dirty="0">
                <a:effectLst/>
                <a:latin typeface="Times New Roman" panose="02020603050405020304" pitchFamily="18" charset="0"/>
                <a:cs typeface="Times New Roman" panose="02020603050405020304" pitchFamily="18" charset="0"/>
              </a:rPr>
              <a:t>联合举办；</a:t>
            </a:r>
            <a:r>
              <a:rPr lang="en-US" altLang="zh-CN" sz="2000" dirty="0">
                <a:effectLst/>
                <a:latin typeface="Times New Roman" panose="02020603050405020304" pitchFamily="18" charset="0"/>
                <a:cs typeface="Times New Roman" panose="02020603050405020304" pitchFamily="18" charset="0"/>
              </a:rPr>
              <a:t>participate v. </a:t>
            </a:r>
            <a:r>
              <a:rPr lang="zh-CN" altLang="en-US" sz="2000" dirty="0">
                <a:effectLst/>
                <a:latin typeface="Times New Roman" panose="02020603050405020304" pitchFamily="18" charset="0"/>
                <a:cs typeface="Times New Roman" panose="02020603050405020304" pitchFamily="18" charset="0"/>
              </a:rPr>
              <a:t>参与；</a:t>
            </a:r>
            <a:r>
              <a:rPr lang="en-US" altLang="zh-CN" sz="2000" dirty="0">
                <a:effectLst/>
                <a:latin typeface="Times New Roman" panose="02020603050405020304" pitchFamily="18" charset="0"/>
                <a:cs typeface="Times New Roman" panose="02020603050405020304" pitchFamily="18" charset="0"/>
              </a:rPr>
              <a:t>strengthen global connections </a:t>
            </a:r>
            <a:r>
              <a:rPr lang="zh-CN" altLang="en-US" sz="2000" dirty="0">
                <a:effectLst/>
                <a:latin typeface="Times New Roman" panose="02020603050405020304" pitchFamily="18" charset="0"/>
                <a:cs typeface="Times New Roman" panose="02020603050405020304" pitchFamily="18" charset="0"/>
              </a:rPr>
              <a:t>加强国际交流；</a:t>
            </a:r>
            <a:r>
              <a:rPr lang="en-US" altLang="zh-CN" sz="2000" dirty="0">
                <a:effectLst/>
                <a:latin typeface="Times New Roman" panose="02020603050405020304" pitchFamily="18" charset="0"/>
                <a:cs typeface="Times New Roman" panose="02020603050405020304" pitchFamily="18" charset="0"/>
              </a:rPr>
              <a:t>make history </a:t>
            </a:r>
            <a:r>
              <a:rPr lang="zh-CN" altLang="en-US" sz="2000" dirty="0">
                <a:effectLst/>
                <a:latin typeface="Times New Roman" panose="02020603050405020304" pitchFamily="18" charset="0"/>
                <a:cs typeface="Times New Roman" panose="02020603050405020304" pitchFamily="18" charset="0"/>
              </a:rPr>
              <a:t>创造历史</a:t>
            </a:r>
            <a:endParaRPr lang="zh-CN" altLang="en-US" sz="2000" dirty="0">
              <a:effectLst/>
              <a:latin typeface="Times New Roman" panose="02020603050405020304" pitchFamily="18" charset="0"/>
              <a:cs typeface="Times New Roman" panose="02020603050405020304" pitchFamily="18" charset="0"/>
            </a:endParaRPr>
          </a:p>
          <a:p>
            <a:pPr algn="l">
              <a:buNone/>
            </a:pPr>
            <a:r>
              <a:rPr lang="en-US" altLang="zh-CN" sz="2000" b="1" dirty="0">
                <a:effectLst/>
                <a:latin typeface="Times New Roman" panose="02020603050405020304" pitchFamily="18" charset="0"/>
                <a:cs typeface="Times New Roman" panose="02020603050405020304" pitchFamily="18" charset="0"/>
              </a:rPr>
              <a:t>3. </a:t>
            </a:r>
            <a:r>
              <a:rPr lang="zh-CN" altLang="en-US" sz="2000" b="1" dirty="0">
                <a:effectLst/>
                <a:latin typeface="Times New Roman" panose="02020603050405020304" pitchFamily="18" charset="0"/>
                <a:cs typeface="Times New Roman" panose="02020603050405020304" pitchFamily="18" charset="0"/>
              </a:rPr>
              <a:t>高分形容词</a:t>
            </a:r>
            <a:endParaRPr lang="zh-CN" altLang="en-US" sz="2000" dirty="0">
              <a:effectLst/>
              <a:latin typeface="Times New Roman" panose="02020603050405020304" pitchFamily="18" charset="0"/>
              <a:cs typeface="Times New Roman" panose="02020603050405020304" pitchFamily="18" charset="0"/>
            </a:endParaRPr>
          </a:p>
          <a:p>
            <a:pPr algn="l">
              <a:buNone/>
            </a:pPr>
            <a:r>
              <a:rPr lang="en-US" altLang="zh-CN" sz="2000" dirty="0">
                <a:effectLst/>
                <a:latin typeface="Times New Roman" panose="02020603050405020304" pitchFamily="18" charset="0"/>
                <a:cs typeface="Times New Roman" panose="02020603050405020304" pitchFamily="18" charset="0"/>
              </a:rPr>
              <a:t>historic </a:t>
            </a:r>
            <a:r>
              <a:rPr lang="zh-CN" altLang="en-US" sz="2000" dirty="0">
                <a:effectLst/>
                <a:latin typeface="Times New Roman" panose="02020603050405020304" pitchFamily="18" charset="0"/>
                <a:cs typeface="Times New Roman" panose="02020603050405020304" pitchFamily="18" charset="0"/>
              </a:rPr>
              <a:t>历史性的；</a:t>
            </a:r>
            <a:r>
              <a:rPr lang="en-US" altLang="zh-CN" sz="2000" dirty="0">
                <a:effectLst/>
                <a:latin typeface="Times New Roman" panose="02020603050405020304" pitchFamily="18" charset="0"/>
                <a:cs typeface="Times New Roman" panose="02020603050405020304" pitchFamily="18" charset="0"/>
              </a:rPr>
              <a:t>extraordinary </a:t>
            </a:r>
            <a:r>
              <a:rPr lang="zh-CN" altLang="en-US" sz="2000" dirty="0">
                <a:effectLst/>
                <a:latin typeface="Times New Roman" panose="02020603050405020304" pitchFamily="18" charset="0"/>
                <a:cs typeface="Times New Roman" panose="02020603050405020304" pitchFamily="18" charset="0"/>
              </a:rPr>
              <a:t>非凡的；</a:t>
            </a:r>
            <a:r>
              <a:rPr lang="en-US" altLang="zh-CN" sz="2000" dirty="0">
                <a:effectLst/>
                <a:latin typeface="Times New Roman" panose="02020603050405020304" pitchFamily="18" charset="0"/>
                <a:cs typeface="Times New Roman" panose="02020603050405020304" pitchFamily="18" charset="0"/>
              </a:rPr>
              <a:t>cultural </a:t>
            </a:r>
            <a:r>
              <a:rPr lang="zh-CN" altLang="en-US" sz="2000" dirty="0">
                <a:effectLst/>
                <a:latin typeface="Times New Roman" panose="02020603050405020304" pitchFamily="18" charset="0"/>
                <a:cs typeface="Times New Roman" panose="02020603050405020304" pitchFamily="18" charset="0"/>
              </a:rPr>
              <a:t>文化的；</a:t>
            </a:r>
            <a:r>
              <a:rPr lang="en-US" altLang="zh-CN" sz="2000" dirty="0">
                <a:effectLst/>
                <a:latin typeface="Times New Roman" panose="02020603050405020304" pitchFamily="18" charset="0"/>
                <a:cs typeface="Times New Roman" panose="02020603050405020304" pitchFamily="18" charset="0"/>
              </a:rPr>
              <a:t>unforgettable </a:t>
            </a:r>
            <a:r>
              <a:rPr lang="zh-CN" altLang="en-US" sz="2000" dirty="0">
                <a:effectLst/>
                <a:latin typeface="Times New Roman" panose="02020603050405020304" pitchFamily="18" charset="0"/>
                <a:cs typeface="Times New Roman" panose="02020603050405020304" pitchFamily="18" charset="0"/>
              </a:rPr>
              <a:t>难忘的；</a:t>
            </a:r>
            <a:r>
              <a:rPr lang="en-US" altLang="zh-CN" sz="2000" dirty="0">
                <a:effectLst/>
                <a:latin typeface="Times New Roman" panose="02020603050405020304" pitchFamily="18" charset="0"/>
                <a:cs typeface="Times New Roman" panose="02020603050405020304" pitchFamily="18" charset="0"/>
              </a:rPr>
              <a:t>universal </a:t>
            </a:r>
            <a:r>
              <a:rPr lang="zh-CN" altLang="en-US" sz="2000" dirty="0">
                <a:effectLst/>
                <a:latin typeface="Times New Roman" panose="02020603050405020304" pitchFamily="18" charset="0"/>
                <a:cs typeface="Times New Roman" panose="02020603050405020304" pitchFamily="18" charset="0"/>
              </a:rPr>
              <a:t>通用的，全球的</a:t>
            </a:r>
            <a:endParaRPr lang="zh-CN" altLang="en-US" sz="2000" dirty="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66855" y="147836"/>
            <a:ext cx="11306802" cy="1477328"/>
          </a:xfrm>
          <a:prstGeom prst="rect">
            <a:avLst/>
          </a:prstGeom>
          <a:solidFill>
            <a:schemeClr val="accent2">
              <a:lumMod val="20000"/>
              <a:lumOff val="80000"/>
            </a:schemeClr>
          </a:solidFill>
        </p:spPr>
        <p:txBody>
          <a:bodyPr wrap="square">
            <a:spAutoFit/>
          </a:bodyPr>
          <a:lstStyle/>
          <a:p>
            <a:pPr algn="l">
              <a:buNone/>
            </a:pPr>
            <a:r>
              <a:rPr lang="zh-CN" altLang="en-US" b="1" dirty="0">
                <a:effectLst/>
              </a:rPr>
              <a:t>     假定你是校英文报记者李华，请你根据所给材料，为校英文报写一篇关于</a:t>
            </a:r>
            <a:r>
              <a:rPr lang="en-US" altLang="zh-CN" b="1" dirty="0">
                <a:effectLst/>
              </a:rPr>
              <a:t>2026</a:t>
            </a:r>
            <a:r>
              <a:rPr lang="zh-CN" altLang="en-US" b="1" dirty="0">
                <a:effectLst/>
              </a:rPr>
              <a:t>年美加墨世界杯的新闻报道。</a:t>
            </a:r>
            <a:endParaRPr lang="zh-CN" altLang="en-US" b="1" dirty="0">
              <a:effectLst/>
            </a:endParaRPr>
          </a:p>
          <a:p>
            <a:pPr algn="l">
              <a:buNone/>
            </a:pPr>
            <a:r>
              <a:rPr lang="zh-CN" altLang="en-US" b="1" dirty="0">
                <a:effectLst/>
              </a:rPr>
              <a:t>内容包括</a:t>
            </a:r>
            <a:r>
              <a:rPr lang="zh-CN" altLang="en-US" b="1" dirty="0">
                <a:sym typeface="Wingdings" panose="05000000000000000000" pitchFamily="2" charset="2"/>
              </a:rPr>
              <a:t> </a:t>
            </a:r>
            <a:r>
              <a:rPr lang="en-US" altLang="zh-CN" b="1" dirty="0">
                <a:sym typeface="Wingdings" panose="05000000000000000000" pitchFamily="2" charset="2"/>
              </a:rPr>
              <a:t>(</a:t>
            </a:r>
            <a:r>
              <a:rPr lang="zh-CN" altLang="en-US" b="1" dirty="0">
                <a:sym typeface="Wingdings" panose="05000000000000000000" pitchFamily="2" charset="2"/>
              </a:rPr>
              <a:t>参考视频材料</a:t>
            </a:r>
            <a:r>
              <a:rPr lang="en-US" altLang="zh-CN" b="1" dirty="0">
                <a:sym typeface="Wingdings" panose="05000000000000000000" pitchFamily="2" charset="2"/>
              </a:rPr>
              <a:t>)</a:t>
            </a:r>
            <a:endParaRPr lang="zh-CN" altLang="en-US" b="1" dirty="0">
              <a:effectLst/>
            </a:endParaRPr>
          </a:p>
          <a:p>
            <a:pPr algn="l">
              <a:buNone/>
            </a:pPr>
            <a:r>
              <a:rPr lang="en-US" altLang="zh-CN" b="1" dirty="0">
                <a:effectLst/>
              </a:rPr>
              <a:t>1. </a:t>
            </a:r>
            <a:r>
              <a:rPr lang="zh-CN" altLang="en-US" b="1" dirty="0">
                <a:effectLst/>
              </a:rPr>
              <a:t>赛事基本情况（首次三国联合举办、参赛队伍扩容）；</a:t>
            </a:r>
            <a:endParaRPr lang="zh-CN" altLang="en-US" b="1" dirty="0">
              <a:effectLst/>
            </a:endParaRPr>
          </a:p>
          <a:p>
            <a:pPr algn="l">
              <a:buNone/>
            </a:pPr>
            <a:r>
              <a:rPr lang="en-US" altLang="zh-CN" b="1" dirty="0">
                <a:effectLst/>
              </a:rPr>
              <a:t>2. </a:t>
            </a:r>
            <a:r>
              <a:rPr lang="zh-CN" altLang="en-US" b="1" dirty="0">
                <a:effectLst/>
              </a:rPr>
              <a:t>赛事深层意义（彰显多元文化、促进国际交流）；</a:t>
            </a:r>
            <a:endParaRPr lang="zh-CN" altLang="en-US" b="1" dirty="0">
              <a:effectLst/>
            </a:endParaRPr>
          </a:p>
          <a:p>
            <a:pPr algn="l">
              <a:buNone/>
            </a:pPr>
            <a:r>
              <a:rPr lang="en-US" altLang="zh-CN" b="1" dirty="0">
                <a:effectLst/>
              </a:rPr>
              <a:t>3. </a:t>
            </a:r>
            <a:r>
              <a:rPr lang="zh-CN" altLang="en-US" b="1" dirty="0">
                <a:effectLst/>
              </a:rPr>
              <a:t>对球员和球迷的价值。</a:t>
            </a:r>
            <a:endParaRPr lang="zh-CN" altLang="en-US" b="1" dirty="0">
              <a:effectLst/>
            </a:endParaRPr>
          </a:p>
        </p:txBody>
      </p:sp>
      <p:sp>
        <p:nvSpPr>
          <p:cNvPr id="9" name="文本框 8"/>
          <p:cNvSpPr txBox="1"/>
          <p:nvPr/>
        </p:nvSpPr>
        <p:spPr>
          <a:xfrm>
            <a:off x="317577" y="1822282"/>
            <a:ext cx="11569623" cy="4596540"/>
          </a:xfrm>
          <a:prstGeom prst="rect">
            <a:avLst/>
          </a:prstGeom>
          <a:solidFill>
            <a:schemeClr val="accent6">
              <a:lumMod val="20000"/>
              <a:lumOff val="80000"/>
            </a:schemeClr>
          </a:solidFill>
        </p:spPr>
        <p:txBody>
          <a:bodyPr wrap="square">
            <a:spAutoFit/>
          </a:bodyPr>
          <a:lstStyle/>
          <a:p>
            <a:pPr algn="l">
              <a:buNone/>
            </a:pPr>
            <a:r>
              <a:rPr lang="en-US" altLang="zh-CN" sz="2400" dirty="0">
                <a:effectLst/>
                <a:latin typeface="Times New Roman" panose="02020603050405020304" pitchFamily="18" charset="0"/>
                <a:cs typeface="Times New Roman" panose="02020603050405020304" pitchFamily="18" charset="0"/>
              </a:rPr>
              <a:t>                                          The Historic 2026 FIFA World Cup</a:t>
            </a:r>
            <a:endParaRPr lang="en-US" altLang="zh-CN" sz="2400" dirty="0">
              <a:effectLst/>
              <a:latin typeface="Times New Roman" panose="02020603050405020304" pitchFamily="18" charset="0"/>
              <a:cs typeface="Times New Roman" panose="02020603050405020304" pitchFamily="18" charset="0"/>
            </a:endParaRPr>
          </a:p>
          <a:p>
            <a:pPr algn="l">
              <a:buNone/>
            </a:pPr>
            <a:r>
              <a:rPr lang="en-US" altLang="zh-CN" sz="2400" dirty="0">
                <a:effectLst/>
                <a:latin typeface="Times New Roman" panose="02020603050405020304" pitchFamily="18" charset="0"/>
                <a:cs typeface="Times New Roman" panose="02020603050405020304" pitchFamily="18" charset="0"/>
              </a:rPr>
              <a:t>    The 2026 FIFA World Cup is set to be a historic and extraordinary tournament. For the first time in history, it will be jointly hosted by three countries: the United States, Canada and Mexico. With 48 teams participating, it will become the largest World Cup ever, offering more wonderful matches and touching stories.</a:t>
            </a:r>
            <a:endParaRPr lang="en-US" altLang="zh-CN" sz="2400" dirty="0">
              <a:effectLst/>
              <a:latin typeface="Times New Roman" panose="02020603050405020304" pitchFamily="18" charset="0"/>
              <a:cs typeface="Times New Roman" panose="02020603050405020304" pitchFamily="18" charset="0"/>
            </a:endParaRPr>
          </a:p>
          <a:p>
            <a:pPr algn="l">
              <a:buNone/>
            </a:pPr>
            <a:r>
              <a:rPr lang="en-US" altLang="zh-CN" sz="2400" dirty="0">
                <a:effectLst/>
                <a:latin typeface="Times New Roman" panose="02020603050405020304" pitchFamily="18" charset="0"/>
                <a:cs typeface="Times New Roman" panose="02020603050405020304" pitchFamily="18" charset="0"/>
              </a:rPr>
              <a:t>    Beyond exciting football games, the tournament carries deeper meaning. It celebrates cultural diversity and strengthens global connections. It combines the vitality of American cities, the passion of Mexican football and Canada’s hospitality, uniting people from all over the world.</a:t>
            </a:r>
            <a:endParaRPr lang="en-US" altLang="zh-CN" sz="2400" dirty="0">
              <a:effectLst/>
              <a:latin typeface="Times New Roman" panose="02020603050405020304" pitchFamily="18" charset="0"/>
              <a:cs typeface="Times New Roman" panose="02020603050405020304" pitchFamily="18" charset="0"/>
            </a:endParaRPr>
          </a:p>
          <a:p>
            <a:pPr algn="l">
              <a:buNone/>
            </a:pPr>
            <a:r>
              <a:rPr lang="en-US" altLang="zh-CN" sz="2400" dirty="0">
                <a:effectLst/>
                <a:latin typeface="Times New Roman" panose="02020603050405020304" pitchFamily="18" charset="0"/>
                <a:cs typeface="Times New Roman" panose="02020603050405020304" pitchFamily="18" charset="0"/>
              </a:rPr>
              <a:t>    This event is a precious chance for players to make history. For fans, it brings unforgettable memories of joy and excitement. As a universal language, football will surely bring the whole world closer together in 2026.</a:t>
            </a:r>
            <a:endParaRPr lang="en-US" altLang="zh-CN" sz="2400" dirty="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5456</Words>
  <Application>WPS 演示</Application>
  <PresentationFormat>宽屏</PresentationFormat>
  <Paragraphs>114</Paragraphs>
  <Slides>9</Slides>
  <Notes>0</Notes>
  <HiddenSlides>0</HiddenSlides>
  <MMClips>4</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9</vt:i4>
      </vt:variant>
    </vt:vector>
  </HeadingPairs>
  <TitlesOfParts>
    <vt:vector size="26" baseType="lpstr">
      <vt:lpstr>Arial</vt:lpstr>
      <vt:lpstr>宋体</vt:lpstr>
      <vt:lpstr>Wingdings</vt:lpstr>
      <vt:lpstr>隶书</vt:lpstr>
      <vt:lpstr>Times New Roman</vt:lpstr>
      <vt:lpstr>等线</vt:lpstr>
      <vt:lpstr>ui-sans-serif</vt:lpstr>
      <vt:lpstr>楷体</vt:lpstr>
      <vt:lpstr>微软雅黑</vt:lpstr>
      <vt:lpstr>Arial Unicode MS</vt:lpstr>
      <vt:lpstr>等线 Light</vt:lpstr>
      <vt:lpstr>Calibri</vt:lpstr>
      <vt:lpstr>Segoe Print</vt:lpstr>
      <vt:lpstr>MS PGothic</vt:lpstr>
      <vt:lpstr>HelveticaNeue</vt:lpstr>
      <vt:lpstr>华文新魏</vt:lpstr>
      <vt:lpstr>Office 主题​​</vt:lpstr>
      <vt:lpstr>PowerPoint 演示文稿</vt:lpstr>
      <vt:lpstr>观世界杯盛景，      学地道英语表达</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13</cp:revision>
  <dcterms:created xsi:type="dcterms:W3CDTF">2026-06-17T03:30:00Z</dcterms:created>
  <dcterms:modified xsi:type="dcterms:W3CDTF">2026-06-18T02:05:30Z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