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  <p:sldMasterId id="2147483663" r:id="rId4"/>
  </p:sldMasterIdLst>
  <p:notesMasterIdLst>
    <p:notesMasterId r:id="rId7"/>
  </p:notesMasterIdLst>
  <p:sldIdLst>
    <p:sldId id="305" r:id="rId5"/>
    <p:sldId id="256" r:id="rId6"/>
    <p:sldId id="277" r:id="rId8"/>
    <p:sldId id="284" r:id="rId9"/>
    <p:sldId id="259" r:id="rId10"/>
    <p:sldId id="260" r:id="rId11"/>
    <p:sldId id="278" r:id="rId12"/>
    <p:sldId id="285" r:id="rId13"/>
    <p:sldId id="282" r:id="rId14"/>
    <p:sldId id="280" r:id="rId15"/>
    <p:sldId id="283" r:id="rId16"/>
    <p:sldId id="286" r:id="rId17"/>
    <p:sldId id="291" r:id="rId18"/>
    <p:sldId id="292" r:id="rId19"/>
    <p:sldId id="294" r:id="rId20"/>
    <p:sldId id="293" r:id="rId21"/>
    <p:sldId id="287" r:id="rId22"/>
    <p:sldId id="288" r:id="rId23"/>
    <p:sldId id="289" r:id="rId24"/>
    <p:sldId id="296" r:id="rId25"/>
    <p:sldId id="298" r:id="rId26"/>
    <p:sldId id="297" r:id="rId27"/>
    <p:sldId id="300" r:id="rId28"/>
    <p:sldId id="275" r:id="rId2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B55"/>
    <a:srgbClr val="00FF00"/>
    <a:srgbClr val="FF6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我的分析到此结束，感谢大家的聆听！希望这次的分享能对大家的备考有所帮助。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 err="1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我的分析到此结束，感谢大家的聆听！希望这次的分享能对大家的备考有所帮助。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总结一下本次课件的核心：写好描述推荐类应用文，关键在于抓住框架、扣准要点、优化语言、贴合语境。希望今天分享的内容能对大家有所帮助。预祝各位同学在即将到来的高考中取得优异的成绩，金榜题名！谢谢大家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1257" y="210832"/>
          <a:ext cx="11669485" cy="6436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97501"/>
                <a:gridCol w="1910793"/>
                <a:gridCol w="3878454"/>
                <a:gridCol w="3582737"/>
              </a:tblGrid>
              <a:tr h="2867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体裁类型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人称 </a:t>
                      </a:r>
                      <a:r>
                        <a:rPr lang="en-US" altLang="zh-CN" sz="2000" b="1">
                          <a:effectLst/>
                        </a:rPr>
                        <a:t>+ </a:t>
                      </a:r>
                      <a:r>
                        <a:rPr lang="zh-CN" altLang="en-US" sz="2000" b="1">
                          <a:effectLst/>
                        </a:rPr>
                        <a:t>时态</a:t>
                      </a:r>
                      <a:endParaRPr lang="zh-CN" altLang="en-US" sz="2000" b="1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开头句式示例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结尾句式示例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2396" marR="2396" marT="2396" marB="2396" anchor="ctr"/>
                </a:tc>
              </a:tr>
              <a:tr h="13919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 dirty="0">
                          <a:effectLst/>
                          <a:latin typeface="+mn-ea"/>
                          <a:ea typeface="+mn-ea"/>
                        </a:rPr>
                        <a:t>推荐课间运动</a:t>
                      </a:r>
                      <a:endParaRPr lang="en-US" altLang="zh-CN" sz="1800" b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b="0" dirty="0">
                          <a:effectLst/>
                          <a:latin typeface="+mn-ea"/>
                          <a:ea typeface="+mn-ea"/>
                        </a:rPr>
                        <a:t>（校报投稿）</a:t>
                      </a:r>
                      <a:endParaRPr lang="zh-CN" altLang="en-US" sz="18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第一人称（</a:t>
                      </a:r>
                      <a:r>
                        <a:rPr lang="en-US" altLang="zh-CN" sz="1800" dirty="0">
                          <a:effectLst/>
                        </a:rPr>
                        <a:t>I/We</a:t>
                      </a:r>
                      <a:r>
                        <a:rPr lang="zh-CN" altLang="en-US" sz="1800" dirty="0">
                          <a:effectLst/>
                        </a:rPr>
                        <a:t>）</a:t>
                      </a:r>
                      <a:endParaRPr lang="en-US" altLang="zh-CN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1800" dirty="0">
                          <a:effectLst/>
                        </a:rPr>
                        <a:t> </a:t>
                      </a:r>
                      <a:r>
                        <a:rPr lang="zh-CN" altLang="en-US" sz="1800" dirty="0">
                          <a:effectLst/>
                        </a:rPr>
                        <a:t>一般现在时</a:t>
                      </a:r>
                      <a:endParaRPr lang="zh-CN" alt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I’m writing to recommend a wonderful exercise for us students to do during short breaks.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In short, this activity is both convenient and beneficial. Let’s take action and enjoy a healthier school life!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</a:tr>
              <a:tr h="152912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ja-JP" altLang="en-US" sz="1800" b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分享公园美术课经历</a:t>
                      </a:r>
                      <a:endParaRPr lang="en-US" altLang="ja-JP" sz="1800" b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ja-JP" altLang="en-US" sz="1800" b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（私人邮件・给朋友</a:t>
                      </a:r>
                      <a:r>
                        <a:rPr lang="ja-JP" altLang="en-US" sz="1800" b="0" dirty="0">
                          <a:effectLst/>
                          <a:latin typeface="+mn-ea"/>
                          <a:ea typeface="+mn-ea"/>
                        </a:rPr>
                        <a:t>）</a:t>
                      </a:r>
                      <a:endParaRPr lang="ja-JP" altLang="en-US" sz="18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第一 </a:t>
                      </a:r>
                      <a:r>
                        <a:rPr lang="en-US" altLang="zh-CN" sz="1800" dirty="0">
                          <a:effectLst/>
                        </a:rPr>
                        <a:t>/ </a:t>
                      </a:r>
                      <a:r>
                        <a:rPr lang="zh-CN" altLang="en-US" sz="1800" dirty="0">
                          <a:effectLst/>
                        </a:rPr>
                        <a:t>二人称（</a:t>
                      </a:r>
                      <a:r>
                        <a:rPr lang="en-US" altLang="zh-CN" sz="1800" dirty="0">
                          <a:effectLst/>
                        </a:rPr>
                        <a:t>I/You</a:t>
                      </a:r>
                      <a:r>
                        <a:rPr lang="zh-CN" altLang="en-US" sz="1800" dirty="0">
                          <a:effectLst/>
                        </a:rPr>
                        <a:t>）</a:t>
                      </a:r>
                      <a:endParaRPr lang="en-US" altLang="zh-CN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1800" dirty="0">
                          <a:effectLst/>
                        </a:rPr>
                        <a:t> </a:t>
                      </a:r>
                      <a:r>
                        <a:rPr lang="zh-CN" altLang="en-US" sz="1800" dirty="0">
                          <a:effectLst/>
                        </a:rPr>
                        <a:t>一般过去时 </a:t>
                      </a:r>
                      <a:r>
                        <a:rPr lang="en-US" altLang="zh-CN" sz="1800" dirty="0">
                          <a:effectLst/>
                        </a:rPr>
                        <a:t>+ </a:t>
                      </a:r>
                      <a:endParaRPr lang="en-US" altLang="zh-CN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现在时</a:t>
                      </a:r>
                      <a:endParaRPr lang="zh-CN" alt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I’m writing to share an unforgettable outdoor art lesson with you.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I hope you can also experience such a wonderful moment. Looking forward to hearing about your adventures.</a:t>
                      </a:r>
                      <a:endParaRPr lang="en-US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endParaRPr lang="en-US" sz="1800" b="1" dirty="0">
                        <a:effectLst/>
                      </a:endParaRPr>
                    </a:p>
                  </a:txBody>
                  <a:tcPr marL="2396" marR="2396" marT="2396" marB="2396" anchor="ctr"/>
                </a:tc>
              </a:tr>
              <a:tr h="1160601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ja-JP" altLang="en-US" sz="1800" b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推荐国博雁鱼青铜灯</a:t>
                      </a:r>
                      <a:endParaRPr lang="en-US" altLang="ja-JP" sz="1800" b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ja-JP" altLang="en-US" sz="1800" b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（私人邮件・给朋友）</a:t>
                      </a:r>
                      <a:endParaRPr lang="ja-JP" altLang="en-US" sz="1800" b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第一 </a:t>
                      </a:r>
                      <a:r>
                        <a:rPr lang="en-US" altLang="zh-CN" sz="1800" dirty="0">
                          <a:effectLst/>
                        </a:rPr>
                        <a:t>/ </a:t>
                      </a:r>
                      <a:r>
                        <a:rPr lang="zh-CN" altLang="en-US" sz="1800" dirty="0">
                          <a:effectLst/>
                        </a:rPr>
                        <a:t>二人称（</a:t>
                      </a:r>
                      <a:r>
                        <a:rPr lang="en-US" altLang="zh-CN" sz="1800" dirty="0">
                          <a:effectLst/>
                        </a:rPr>
                        <a:t>I/You</a:t>
                      </a:r>
                      <a:r>
                        <a:rPr lang="zh-CN" altLang="en-US" sz="1800" dirty="0">
                          <a:effectLst/>
                        </a:rPr>
                        <a:t>）</a:t>
                      </a:r>
                      <a:endParaRPr lang="en-US" altLang="zh-CN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1800" dirty="0">
                          <a:effectLst/>
                        </a:rPr>
                        <a:t> </a:t>
                      </a:r>
                      <a:r>
                        <a:rPr lang="zh-CN" altLang="en-US" sz="1800" dirty="0">
                          <a:effectLst/>
                        </a:rPr>
                        <a:t>一般现在时</a:t>
                      </a:r>
                      <a:endParaRPr lang="zh-CN" alt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Glad to hear you’re visiting the National Museum of China! I’d like to recommend a fantastic exhibit to you.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I’m sure you’ll be deeply impressed by its wisdom and beauty. Enjoy your visit!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</a:tr>
              <a:tr h="192351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 dirty="0">
                          <a:effectLst/>
                          <a:latin typeface="+mn-ea"/>
                          <a:ea typeface="+mn-ea"/>
                        </a:rPr>
                        <a:t>带现代物品穿越</a:t>
                      </a:r>
                      <a:endParaRPr lang="en-US" altLang="zh-CN" sz="1800" b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b="0" dirty="0">
                          <a:effectLst/>
                          <a:latin typeface="+mn-ea"/>
                          <a:ea typeface="+mn-ea"/>
                        </a:rPr>
                        <a:t>（课堂演讲稿）</a:t>
                      </a:r>
                      <a:endParaRPr lang="zh-CN" altLang="en-US" sz="18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第一人称（</a:t>
                      </a:r>
                      <a:r>
                        <a:rPr lang="en-US" altLang="zh-CN" sz="1800" dirty="0">
                          <a:effectLst/>
                        </a:rPr>
                        <a:t>I</a:t>
                      </a:r>
                      <a:r>
                        <a:rPr lang="zh-CN" altLang="en-US" sz="1800" dirty="0">
                          <a:effectLst/>
                        </a:rPr>
                        <a:t>）</a:t>
                      </a:r>
                      <a:endParaRPr lang="en-US" altLang="zh-CN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1800" dirty="0">
                          <a:effectLst/>
                        </a:rPr>
                        <a:t> </a:t>
                      </a:r>
                      <a:r>
                        <a:rPr lang="zh-CN" altLang="en-US" sz="1800" dirty="0">
                          <a:effectLst/>
                        </a:rPr>
                        <a:t>一般现在时 </a:t>
                      </a:r>
                      <a:r>
                        <a:rPr lang="en-US" altLang="zh-CN" sz="1800" dirty="0">
                          <a:effectLst/>
                        </a:rPr>
                        <a:t>/ </a:t>
                      </a:r>
                      <a:endParaRPr lang="en-US" altLang="zh-CN" sz="18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虚拟语气</a:t>
                      </a:r>
                      <a:endParaRPr lang="zh-CN" alt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If I could travel back to ancient times, I would bring a useful modern item with me. Let me introduce it to you.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That’s all for my sharing. Thank you!</a:t>
                      </a:r>
                      <a:endParaRPr lang="en-US" sz="1800" dirty="0">
                        <a:effectLst/>
                      </a:endParaRPr>
                    </a:p>
                  </a:txBody>
                  <a:tcPr marL="2396" marR="2396" marT="2396" marB="2396" anchor="ctr"/>
                </a:tc>
              </a:tr>
            </a:tbl>
          </a:graphicData>
        </a:graphic>
      </p:graphicFrame>
      <p:pic>
        <p:nvPicPr>
          <p:cNvPr id="4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857" y="5885168"/>
            <a:ext cx="762000" cy="762000"/>
          </a:xfrm>
          <a:prstGeom prst="rect">
            <a:avLst/>
          </a:prstGeom>
        </p:spPr>
      </p:pic>
      <p:sp>
        <p:nvSpPr>
          <p:cNvPr id="5" name="AutoShape 6"/>
          <p:cNvSpPr/>
          <p:nvPr/>
        </p:nvSpPr>
        <p:spPr>
          <a:xfrm>
            <a:off x="10094685" y="6164942"/>
            <a:ext cx="1883229" cy="37737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 dirty="0" err="1">
                <a:solidFill>
                  <a:srgbClr val="FF0000"/>
                </a:solidFill>
                <a:latin typeface="+mn-ea"/>
                <a:ea typeface="+mn-ea"/>
                <a:cs typeface="Noto Sans SC"/>
                <a:sym typeface="Noto Sans SC"/>
              </a:rPr>
              <a:t>交际任务</a:t>
            </a:r>
            <a:endParaRPr 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5" y="-58437"/>
            <a:ext cx="762000" cy="762000"/>
          </a:xfrm>
          <a:prstGeom prst="rect">
            <a:avLst/>
          </a:prstGeom>
        </p:spPr>
      </p:pic>
      <p:sp>
        <p:nvSpPr>
          <p:cNvPr id="3" name="AutoShape 6"/>
          <p:cNvSpPr/>
          <p:nvPr/>
        </p:nvSpPr>
        <p:spPr>
          <a:xfrm>
            <a:off x="1005113" y="221337"/>
            <a:ext cx="1883229" cy="37737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800" b="1" i="0" u="none" strike="noStrike" dirty="0">
                <a:solidFill>
                  <a:srgbClr val="FF0000"/>
                </a:solidFill>
                <a:latin typeface="+mn-ea"/>
                <a:ea typeface="+mn-ea"/>
                <a:cs typeface="Noto Sans SC"/>
                <a:sym typeface="Noto Sans SC"/>
              </a:rPr>
              <a:t>信息搭建</a:t>
            </a:r>
            <a:endParaRPr 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5143" y="688669"/>
          <a:ext cx="11901714" cy="5960741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672771"/>
                <a:gridCol w="4720773"/>
                <a:gridCol w="5508170"/>
              </a:tblGrid>
              <a:tr h="74423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文章主题</a:t>
                      </a:r>
                      <a:endParaRPr lang="zh-CN" altLang="en-US" sz="2000" b="1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客观信息描述（分点罗列）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参考表达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  <a:tr h="247105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推荐课间运动</a:t>
                      </a:r>
                      <a:endParaRPr lang="zh-CN" altLang="en-US" sz="200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①推荐运动：跳绳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竞走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跑步</a:t>
                      </a:r>
                      <a:endParaRPr lang="zh-CN" alt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②运动特点：器材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场地要求低、操作简单、适配课间短时间</a:t>
                      </a:r>
                      <a:endParaRPr lang="zh-CN" alt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③运动价值：锻炼体能、缓解疲劳压力等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①简单句：</a:t>
                      </a:r>
                      <a:r>
                        <a:rPr lang="en-US" sz="2000" dirty="0">
                          <a:effectLst/>
                        </a:rPr>
                        <a:t>Jumping rope is a type of exercise suitable for students to do at break time.</a:t>
                      </a:r>
                      <a:endParaRPr 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</a:rPr>
                        <a:t>②</a:t>
                      </a:r>
                      <a:r>
                        <a:rPr lang="zh-CN" altLang="en-US" sz="2000" dirty="0">
                          <a:effectLst/>
                        </a:rPr>
                        <a:t>后置定语：</a:t>
                      </a:r>
                      <a:r>
                        <a:rPr lang="en-US" sz="2000" dirty="0">
                          <a:effectLst/>
                        </a:rPr>
                        <a:t>a sport that doesn’t require equipment</a:t>
                      </a:r>
                      <a:endParaRPr 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</a:rPr>
                        <a:t>③</a:t>
                      </a:r>
                      <a:r>
                        <a:rPr lang="zh-CN" altLang="en-US" sz="2000" dirty="0">
                          <a:effectLst/>
                        </a:rPr>
                        <a:t>并列句：</a:t>
                      </a:r>
                      <a:r>
                        <a:rPr lang="en-US" sz="2000" dirty="0">
                          <a:effectLst/>
                        </a:rPr>
                        <a:t>it is nearly as beneficial to our health as jogging, and it can be practiced during class breaks.</a:t>
                      </a:r>
                      <a:endParaRPr 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  <a:tr h="223157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公园美术课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①背景：上周五班级在公园上户外美术课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②作品内容：</a:t>
                      </a:r>
                      <a:r>
                        <a:rPr kumimoji="0" lang="zh-CN" altLang="en-US" sz="2000" b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sym typeface="Arial" panose="020B0604020202020204"/>
                        </a:rPr>
                        <a:t>公园美景的画作</a:t>
                      </a:r>
                      <a:endParaRPr kumimoji="0" lang="en-US" altLang="zh-CN" sz="2000" b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sym typeface="Arial" panose="020B0604020202020204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湖泊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小溪为核心，环绕树木、鲜花，或樱花树 </a:t>
                      </a:r>
                      <a:r>
                        <a:rPr lang="en-US" altLang="zh-CN" sz="2000" dirty="0">
                          <a:effectLst/>
                        </a:rPr>
                        <a:t>+ </a:t>
                      </a:r>
                      <a:r>
                        <a:rPr lang="zh-CN" altLang="en-US" sz="2000" dirty="0">
                          <a:effectLst/>
                        </a:rPr>
                        <a:t>蓝天等自然景致</a:t>
                      </a:r>
                      <a:endParaRPr lang="zh-CN" alt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③创作过程：身处自然中完成绘画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①定语从句：</a:t>
                      </a:r>
                      <a:r>
                        <a:rPr lang="en-US" sz="2000" dirty="0">
                          <a:effectLst/>
                        </a:rPr>
                        <a:t>Last Friday, our class had an unusual art lesson in the park, which provided a unique experience.</a:t>
                      </a:r>
                      <a:endParaRPr 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</a:rPr>
                        <a:t>②</a:t>
                      </a:r>
                      <a:r>
                        <a:rPr lang="zh-CN" altLang="en-US" sz="2000" dirty="0">
                          <a:effectLst/>
                        </a:rPr>
                        <a:t>非谓语：</a:t>
                      </a:r>
                      <a:r>
                        <a:rPr lang="en-US" sz="2000" dirty="0">
                          <a:effectLst/>
                        </a:rPr>
                        <a:t>produced a landscape painting featuring the lake surrounded by trees and vibrant flowers.</a:t>
                      </a:r>
                      <a:endParaRPr lang="en-US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</a:rPr>
                        <a:t>③</a:t>
                      </a:r>
                      <a:r>
                        <a:rPr lang="zh-CN" altLang="en-US" sz="2000" dirty="0">
                          <a:effectLst/>
                        </a:rPr>
                        <a:t>无灵主语句：</a:t>
                      </a:r>
                      <a:r>
                        <a:rPr lang="en-US" sz="2000" dirty="0">
                          <a:effectLst/>
                        </a:rPr>
                        <a:t>The sun-kissed day witnessed our strolling through the green trees to find our </a:t>
                      </a:r>
                      <a:r>
                        <a:rPr lang="en-US" sz="2000" dirty="0" err="1">
                          <a:effectLst/>
                        </a:rPr>
                        <a:t>favourite</a:t>
                      </a:r>
                      <a:r>
                        <a:rPr lang="en-US" sz="2000" dirty="0">
                          <a:effectLst/>
                        </a:rPr>
                        <a:t> scenery.</a:t>
                      </a:r>
                      <a:endParaRPr 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5" y="-58437"/>
            <a:ext cx="762000" cy="762000"/>
          </a:xfrm>
          <a:prstGeom prst="rect">
            <a:avLst/>
          </a:prstGeom>
        </p:spPr>
      </p:pic>
      <p:sp>
        <p:nvSpPr>
          <p:cNvPr id="3" name="AutoShape 6"/>
          <p:cNvSpPr/>
          <p:nvPr/>
        </p:nvSpPr>
        <p:spPr>
          <a:xfrm>
            <a:off x="1005113" y="221337"/>
            <a:ext cx="1883229" cy="37737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信息搭建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5143" y="688669"/>
          <a:ext cx="11901714" cy="5947994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672771"/>
                <a:gridCol w="4720773"/>
                <a:gridCol w="5508170"/>
              </a:tblGrid>
              <a:tr h="8127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文章主题</a:t>
                      </a:r>
                      <a:endParaRPr lang="zh-CN" altLang="en-US" sz="2000" b="1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客观信息描述（分点罗列）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参考表达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  <a:tr h="269840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带现代物品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穿越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</a:t>
                      </a:r>
                      <a:r>
                        <a:rPr lang="zh-CN" altLang="en-US" sz="2000" b="1" dirty="0">
                          <a:effectLst/>
                        </a:rPr>
                        <a:t>选择物品</a:t>
                      </a:r>
                      <a:r>
                        <a:rPr lang="zh-CN" altLang="en-US" sz="2000" dirty="0">
                          <a:effectLst/>
                        </a:rPr>
                        <a:t>：太阳能手电筒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抗生素等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②</a:t>
                      </a:r>
                      <a:r>
                        <a:rPr lang="zh-CN" altLang="en-US" sz="2000" b="1" dirty="0">
                          <a:effectLst/>
                        </a:rPr>
                        <a:t>物品特征</a:t>
                      </a:r>
                      <a:r>
                        <a:rPr lang="zh-CN" altLang="en-US" sz="2000" dirty="0">
                          <a:effectLst/>
                        </a:rPr>
                        <a:t>：太阳能手电筒（太阳能充电、清洁便携）；抗生素（体积小、抗感染）③</a:t>
                      </a:r>
                      <a:r>
                        <a:rPr lang="zh-CN" altLang="en-US" sz="2000" b="1" dirty="0">
                          <a:effectLst/>
                        </a:rPr>
                        <a:t>古代背景</a:t>
                      </a:r>
                      <a:r>
                        <a:rPr lang="zh-CN" altLang="en-US" sz="2000" dirty="0">
                          <a:effectLst/>
                        </a:rPr>
                        <a:t>：古代照明依赖火把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蜡烛（易失火、不便）；古代医疗落后（小伤口易引发感染致死）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④</a:t>
                      </a:r>
                      <a:r>
                        <a:rPr lang="zh-CN" altLang="en-US" sz="2000" b="1" dirty="0">
                          <a:effectLst/>
                        </a:rPr>
                        <a:t>物品在古代的实用价值</a:t>
                      </a:r>
                      <a:r>
                        <a:rPr lang="zh-CN" altLang="en-US" sz="2000" dirty="0">
                          <a:effectLst/>
                        </a:rPr>
                        <a:t>：提供持久光源 </a:t>
                      </a:r>
                      <a:r>
                        <a:rPr lang="en-US" altLang="zh-CN" sz="2000" dirty="0">
                          <a:effectLst/>
                        </a:rPr>
                        <a:t>/ </a:t>
                      </a:r>
                      <a:r>
                        <a:rPr lang="zh-CN" altLang="en-US" sz="2000" dirty="0">
                          <a:effectLst/>
                        </a:rPr>
                        <a:t>拯救感染患者生命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①同位语：</a:t>
                      </a:r>
                      <a:r>
                        <a:rPr lang="en-US" altLang="zh-CN" sz="2000" dirty="0">
                          <a:effectLst/>
                        </a:rPr>
                        <a:t>I’d bring a solar-powered flashlight, a lighting device that uses solar energy to charge its batteries.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②</a:t>
                      </a:r>
                      <a:r>
                        <a:rPr lang="zh-CN" altLang="en-US" sz="2000" dirty="0">
                          <a:effectLst/>
                        </a:rPr>
                        <a:t>条件句：</a:t>
                      </a:r>
                      <a:r>
                        <a:rPr lang="en-US" altLang="zh-CN" sz="2000" dirty="0">
                          <a:effectLst/>
                        </a:rPr>
                        <a:t>If I could travel back to ancient times and bring one modern item, I’d bring a solar-powered flashlight.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③</a:t>
                      </a:r>
                      <a:r>
                        <a:rPr lang="zh-CN" altLang="en-US" sz="2000" dirty="0">
                          <a:effectLst/>
                        </a:rPr>
                        <a:t>非谓语：</a:t>
                      </a:r>
                      <a:r>
                        <a:rPr lang="en-US" altLang="zh-CN" sz="2000" dirty="0">
                          <a:effectLst/>
                        </a:rPr>
                        <a:t>a tiny infection-fighting medicine—small in size yet powerful in impact.</a:t>
                      </a:r>
                      <a:endParaRPr 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  <a:tr h="2436886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推荐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雁鱼青铜灯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</a:t>
                      </a:r>
                      <a:r>
                        <a:rPr lang="zh-CN" altLang="en-US" sz="2000" b="1" dirty="0">
                          <a:effectLst/>
                        </a:rPr>
                        <a:t>展品信息</a:t>
                      </a:r>
                      <a:r>
                        <a:rPr lang="zh-CN" altLang="en-US" sz="2000" dirty="0">
                          <a:effectLst/>
                        </a:rPr>
                        <a:t>：汉代雁鱼青铜灯（</a:t>
                      </a:r>
                      <a:r>
                        <a:rPr lang="en-US" altLang="zh-CN" sz="2000" dirty="0">
                          <a:effectLst/>
                        </a:rPr>
                        <a:t>Bronze Wild Goose-and-Fish Lamp</a:t>
                      </a:r>
                      <a:r>
                        <a:rPr lang="zh-CN" altLang="en-US" sz="2000" dirty="0">
                          <a:effectLst/>
                        </a:rPr>
                        <a:t>）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②</a:t>
                      </a:r>
                      <a:r>
                        <a:rPr lang="zh-CN" altLang="en-US" sz="2000" b="1" dirty="0">
                          <a:effectLst/>
                        </a:rPr>
                        <a:t>外观特征</a:t>
                      </a:r>
                      <a:r>
                        <a:rPr lang="zh-CN" altLang="en-US" sz="2000" dirty="0">
                          <a:effectLst/>
                        </a:rPr>
                        <a:t>：雁形造型，口中衔鱼，设计精巧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③</a:t>
                      </a:r>
                      <a:r>
                        <a:rPr lang="zh-CN" altLang="en-US" sz="2000" b="1" dirty="0">
                          <a:effectLst/>
                        </a:rPr>
                        <a:t>功能原理</a:t>
                      </a:r>
                      <a:r>
                        <a:rPr lang="zh-CN" altLang="en-US" sz="2000" dirty="0">
                          <a:effectLst/>
                        </a:rPr>
                        <a:t>：点燃后烟雾经雁颈进入盛水灯体，水净化烟雾，减少空气污染④客观属性：兼具实用性与工艺性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①被动语态：</a:t>
                      </a:r>
                      <a:r>
                        <a:rPr lang="en-US" altLang="zh-CN" sz="2000" dirty="0">
                          <a:effectLst/>
                        </a:rPr>
                        <a:t>This lamp is designed as a wild goose with a fish in its mouth.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②</a:t>
                      </a:r>
                      <a:r>
                        <a:rPr lang="zh-CN" altLang="en-US" sz="2000" dirty="0">
                          <a:effectLst/>
                        </a:rPr>
                        <a:t>定语从句：</a:t>
                      </a:r>
                      <a:r>
                        <a:rPr lang="en-US" altLang="zh-CN" sz="2000" dirty="0">
                          <a:effectLst/>
                        </a:rPr>
                        <a:t>smoke rises through its neck and into its body, which is filled with water.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③</a:t>
                      </a:r>
                      <a:r>
                        <a:rPr lang="zh-CN" altLang="en-US" sz="2000" dirty="0">
                          <a:effectLst/>
                        </a:rPr>
                        <a:t>简单句：</a:t>
                      </a:r>
                      <a:r>
                        <a:rPr lang="en-US" altLang="zh-CN" sz="2000" dirty="0">
                          <a:effectLst/>
                        </a:rPr>
                        <a:t>When the oil burns, smoke travels through the goose's neck into its water-filled body.</a:t>
                      </a:r>
                      <a:endParaRPr 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29" y="293915"/>
            <a:ext cx="635000" cy="635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21229" y="288249"/>
            <a:ext cx="21595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rgbClr val="FFBB55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通用句式 </a:t>
            </a:r>
            <a:endParaRPr kumimoji="0" lang="zh-CN" altLang="zh-CN" sz="3600" b="1" i="0" u="none" strike="noStrike" cap="none" normalizeH="0" baseline="0" dirty="0">
              <a:ln>
                <a:noFill/>
              </a:ln>
              <a:solidFill>
                <a:srgbClr val="FFBB55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229" y="1032655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1. </a:t>
            </a:r>
            <a:r>
              <a:rPr lang="zh-CN" altLang="en-US" sz="2000" dirty="0"/>
              <a:t>定义 </a:t>
            </a:r>
            <a:r>
              <a:rPr lang="en-US" altLang="zh-CN" sz="2000" dirty="0"/>
              <a:t>/ </a:t>
            </a:r>
            <a:r>
              <a:rPr lang="zh-CN" altLang="en-US" sz="2000" dirty="0"/>
              <a:t>介绍类（用于开篇点明事物 </a:t>
            </a:r>
            <a:r>
              <a:rPr lang="en-US" altLang="zh-CN" sz="2000" dirty="0"/>
              <a:t>/ </a:t>
            </a:r>
            <a:r>
              <a:rPr lang="zh-CN" altLang="en-US" sz="2000" dirty="0"/>
              <a:t>事件）</a:t>
            </a:r>
            <a:endParaRPr lang="zh-CN" altLang="en-US" sz="2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17550" y="1894114"/>
          <a:ext cx="10756900" cy="363355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2000" endA="300" endPos="35000" dir="5400000" sy="-100000" algn="bl" rotWithShape="0"/>
                </a:effectLst>
                <a:tableStyleId>{C4B1156A-380E-4F78-BDF5-A606A8083BF9}</a:tableStyleId>
              </a:tblPr>
              <a:tblGrid>
                <a:gridCol w="1656442"/>
                <a:gridCol w="2862943"/>
                <a:gridCol w="2253343"/>
                <a:gridCol w="3984172"/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句式类型</a:t>
                      </a:r>
                      <a:endParaRPr lang="zh-CN" altLang="en-US" sz="2400" b="1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通用句式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适用场景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例句</a:t>
                      </a:r>
                      <a:endParaRPr lang="zh-CN" altLang="en-US" sz="2400" b="1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</a:tr>
              <a:tr h="110655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同位语结构</a:t>
                      </a:r>
                      <a:endParaRPr lang="zh-CN" alt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</a:rPr>
                        <a:t>..., a + </a:t>
                      </a:r>
                      <a:r>
                        <a:rPr lang="zh-CN" altLang="en-US" sz="2000" dirty="0">
                          <a:effectLst/>
                        </a:rPr>
                        <a:t>名词 </a:t>
                      </a:r>
                      <a:r>
                        <a:rPr lang="en-US" altLang="zh-CN" sz="2000" dirty="0">
                          <a:effectLst/>
                        </a:rPr>
                        <a:t>+ </a:t>
                      </a:r>
                      <a:r>
                        <a:rPr lang="en-US" sz="2000" dirty="0">
                          <a:effectLst/>
                        </a:rPr>
                        <a:t>that/who/which </a:t>
                      </a:r>
                      <a:r>
                        <a:rPr lang="zh-CN" altLang="en-US" sz="2000" dirty="0">
                          <a:effectLst/>
                        </a:rPr>
                        <a:t>从句</a:t>
                      </a:r>
                      <a:endParaRPr lang="zh-CN" altLang="en-US" sz="20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介绍物品 </a:t>
                      </a:r>
                      <a:r>
                        <a:rPr lang="en-US" altLang="zh-CN" sz="2000">
                          <a:effectLst/>
                        </a:rPr>
                        <a:t>/ </a:t>
                      </a:r>
                      <a:r>
                        <a:rPr lang="zh-CN" altLang="en-US" sz="2000">
                          <a:effectLst/>
                        </a:rPr>
                        <a:t>展品 </a:t>
                      </a:r>
                      <a:r>
                        <a:rPr lang="en-US" altLang="zh-CN" sz="2000">
                          <a:effectLst/>
                        </a:rPr>
                        <a:t>/ </a:t>
                      </a:r>
                      <a:r>
                        <a:rPr lang="zh-CN" altLang="en-US" sz="2000">
                          <a:effectLst/>
                        </a:rPr>
                        <a:t>运动的本质</a:t>
                      </a:r>
                      <a:endParaRPr lang="zh-CN" alt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000">
                          <a:effectLst/>
                        </a:rPr>
                        <a:t>I’d bring a solar-powered flashlight, a lighting device that uses solar energy to charge its batteries.</a:t>
                      </a:r>
                      <a:endParaRPr 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</a:tr>
              <a:tr h="468086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被动语态</a:t>
                      </a:r>
                      <a:endParaRPr lang="zh-CN" alt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000">
                          <a:effectLst/>
                        </a:rPr>
                        <a:t>Sth is designed/shaped/structured as...</a:t>
                      </a:r>
                      <a:endParaRPr 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描述物品 </a:t>
                      </a:r>
                      <a:r>
                        <a:rPr lang="en-US" altLang="zh-CN" sz="2000">
                          <a:effectLst/>
                        </a:rPr>
                        <a:t>/ </a:t>
                      </a:r>
                      <a:r>
                        <a:rPr lang="zh-CN" altLang="en-US" sz="2000">
                          <a:effectLst/>
                        </a:rPr>
                        <a:t>展品外观</a:t>
                      </a:r>
                      <a:endParaRPr lang="zh-CN" alt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000">
                          <a:effectLst/>
                        </a:rPr>
                        <a:t>This lamp is designed as a wild goose with a fish in its mouth.</a:t>
                      </a:r>
                      <a:endParaRPr 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</a:tr>
              <a:tr h="468086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定语从句</a:t>
                      </a:r>
                      <a:endParaRPr lang="zh-CN" alt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000">
                          <a:effectLst/>
                        </a:rPr>
                        <a:t>Sth, which/who...</a:t>
                      </a:r>
                      <a:endParaRPr 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>
                          <a:effectLst/>
                        </a:rPr>
                        <a:t>补充事物的特征 </a:t>
                      </a:r>
                      <a:r>
                        <a:rPr lang="en-US" altLang="zh-CN" sz="2000">
                          <a:effectLst/>
                        </a:rPr>
                        <a:t>/ </a:t>
                      </a:r>
                      <a:r>
                        <a:rPr lang="zh-CN" altLang="en-US" sz="2000">
                          <a:effectLst/>
                        </a:rPr>
                        <a:t>背景</a:t>
                      </a:r>
                      <a:endParaRPr lang="zh-CN" altLang="en-US" sz="200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</a:rPr>
                        <a:t>Last Friday, our class had an unusual art lesson in the park, which provided a unique experience.</a:t>
                      </a:r>
                      <a:endParaRPr lang="en-US" sz="20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4607" marR="4607" marT="4607" marB="4607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29" y="293915"/>
            <a:ext cx="635000" cy="635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21229" y="288249"/>
            <a:ext cx="21595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FFBB5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通用句式 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rgbClr val="FFBB5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229" y="1032655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 2.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特征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/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细节描述类（用于补充客观属性）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41614" y="1698171"/>
          <a:ext cx="10651672" cy="376594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2000" endA="300" endPos="35000" dir="5400000" sy="-100000" algn="bl" rotWithShape="0"/>
                </a:effectLst>
                <a:tableStyleId>{00A15C55-8517-42AA-B614-E9B94910E393}</a:tableStyleId>
              </a:tblPr>
              <a:tblGrid>
                <a:gridCol w="1985238"/>
                <a:gridCol w="2463269"/>
                <a:gridCol w="2632650"/>
                <a:gridCol w="3570515"/>
              </a:tblGrid>
              <a:tr h="130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句式类型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通用句式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适用场景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  <a:latin typeface="+mn-lt"/>
                          <a:ea typeface="+mn-ea"/>
                        </a:rPr>
                        <a:t>示例</a:t>
                      </a:r>
                      <a:endParaRPr lang="zh-CN" altLang="en-US" sz="2400" b="1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</a:tr>
              <a:tr h="74052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 dirty="0">
                          <a:effectLst/>
                        </a:rPr>
                        <a:t>非谓语动词</a:t>
                      </a:r>
                      <a:endParaRPr lang="en-US" altLang="zh-CN" sz="22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200" dirty="0">
                          <a:effectLst/>
                        </a:rPr>
                        <a:t>（现在分词）</a:t>
                      </a:r>
                      <a:endParaRPr lang="zh-CN" alt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 err="1">
                          <a:effectLst/>
                        </a:rPr>
                        <a:t>Sth</a:t>
                      </a:r>
                      <a:r>
                        <a:rPr lang="en-US" sz="2200" dirty="0">
                          <a:effectLst/>
                        </a:rPr>
                        <a:t> doing/done...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 dirty="0">
                          <a:effectLst/>
                        </a:rPr>
                        <a:t>描述状态、功能或伴随特征</a:t>
                      </a:r>
                      <a:endParaRPr lang="zh-CN" alt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producing a landscape painting </a:t>
                      </a:r>
                      <a:endParaRPr lang="en-US" sz="22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featuring a winding path leading to a lake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</a:tr>
              <a:tr h="58782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介词短语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200" dirty="0">
                          <a:effectLst/>
                        </a:rPr>
                        <a:t>with + </a:t>
                      </a:r>
                      <a:r>
                        <a:rPr lang="zh-CN" altLang="en-US" sz="2200" dirty="0">
                          <a:effectLst/>
                        </a:rPr>
                        <a:t>名词 </a:t>
                      </a:r>
                      <a:r>
                        <a:rPr lang="en-US" altLang="zh-CN" sz="2200" dirty="0">
                          <a:effectLst/>
                        </a:rPr>
                        <a:t>+ </a:t>
                      </a:r>
                      <a:r>
                        <a:rPr lang="zh-CN" altLang="en-US" sz="2200" dirty="0">
                          <a:effectLst/>
                        </a:rPr>
                        <a:t>介词短语</a:t>
                      </a:r>
                      <a:r>
                        <a:rPr lang="en-US" altLang="zh-CN" sz="2200" dirty="0">
                          <a:effectLst/>
                        </a:rPr>
                        <a:t>/</a:t>
                      </a:r>
                      <a:r>
                        <a:rPr lang="zh-CN" altLang="en-US" sz="2200" dirty="0">
                          <a:effectLst/>
                        </a:rPr>
                        <a:t>形容词</a:t>
                      </a:r>
                      <a:endParaRPr lang="zh-CN" alt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描绘外观 </a:t>
                      </a:r>
                      <a:r>
                        <a:rPr lang="en-US" altLang="zh-CN" sz="2200">
                          <a:effectLst/>
                        </a:rPr>
                        <a:t>/ </a:t>
                      </a:r>
                      <a:r>
                        <a:rPr lang="zh-CN" altLang="en-US" sz="2200">
                          <a:effectLst/>
                        </a:rPr>
                        <a:t>环境细节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a wild goose with its long neck curved gracefully backward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</a:tr>
              <a:tr h="75111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无灵主语句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时间</a:t>
                      </a:r>
                      <a:r>
                        <a:rPr lang="en-US" altLang="zh-CN" sz="2200">
                          <a:effectLst/>
                        </a:rPr>
                        <a:t>/</a:t>
                      </a:r>
                      <a:r>
                        <a:rPr lang="zh-CN" altLang="en-US" sz="2200">
                          <a:effectLst/>
                        </a:rPr>
                        <a:t>地点 </a:t>
                      </a:r>
                      <a:r>
                        <a:rPr lang="en-US" altLang="zh-CN" sz="2200">
                          <a:effectLst/>
                        </a:rPr>
                        <a:t>+ </a:t>
                      </a:r>
                      <a:r>
                        <a:rPr lang="en-US" sz="2200">
                          <a:effectLst/>
                        </a:rPr>
                        <a:t>witnessed/saw...</a:t>
                      </a:r>
                      <a:endParaRPr 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描述经历 </a:t>
                      </a:r>
                      <a:r>
                        <a:rPr lang="en-US" altLang="zh-CN" sz="2200">
                          <a:effectLst/>
                        </a:rPr>
                        <a:t>/ </a:t>
                      </a:r>
                      <a:r>
                        <a:rPr lang="zh-CN" altLang="en-US" sz="2200">
                          <a:effectLst/>
                        </a:rPr>
                        <a:t>事件背景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The sun-kissed day witnessed our strolling through the green trees.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923" marR="5923" marT="5923" marB="5923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04800" y="1186541"/>
          <a:ext cx="11582400" cy="4725936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956949"/>
                <a:gridCol w="2676011"/>
                <a:gridCol w="2316480"/>
                <a:gridCol w="2316480"/>
                <a:gridCol w="2316480"/>
              </a:tblGrid>
              <a:tr h="1522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通用句式</a:t>
                      </a:r>
                      <a:endParaRPr lang="zh-CN" altLang="en-US" sz="2000" b="1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推荐课间运动</a:t>
                      </a:r>
                      <a:endParaRPr lang="zh-CN" altLang="en-US" sz="2000" b="1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分享公园美术课</a:t>
                      </a:r>
                      <a:endParaRPr lang="zh-CN" altLang="en-US" sz="2000" b="1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推荐雁鱼青铜灯</a:t>
                      </a:r>
                      <a:endParaRPr lang="zh-CN" altLang="en-US" sz="2000" b="1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带现代物品穿越</a:t>
                      </a:r>
                      <a:endParaRPr lang="zh-CN" altLang="en-US" sz="2000" b="1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</a:tr>
              <a:tr h="870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Sth doing/done…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Jumping rope is a convenient sport, </a:t>
                      </a:r>
                      <a:r>
                        <a:rPr lang="en-US" sz="1800" b="1" dirty="0">
                          <a:effectLst/>
                        </a:rPr>
                        <a:t>requiring only a rope and 2 square meters of space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I produced a landscape painting, </a:t>
                      </a:r>
                      <a:r>
                        <a:rPr lang="en-US" sz="1800" b="1" dirty="0">
                          <a:effectLst/>
                        </a:rPr>
                        <a:t>featuring a lake surrounded by trees and vibrant flowers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When lit, smoke rises through its neck, </a:t>
                      </a:r>
                      <a:r>
                        <a:rPr lang="en-US" sz="1800" b="1">
                          <a:effectLst/>
                        </a:rPr>
                        <a:t>purified by the water inside and reducing indoor pollution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A solar-powered flashlight works by converting sunlight into electricity, </a:t>
                      </a:r>
                      <a:r>
                        <a:rPr lang="en-US" sz="1800" b="1">
                          <a:effectLst/>
                        </a:rPr>
                        <a:t>storing it in batteries for later use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</a:tr>
              <a:tr h="67491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800">
                          <a:effectLst/>
                        </a:rPr>
                        <a:t>with + </a:t>
                      </a:r>
                      <a:r>
                        <a:rPr lang="zh-CN" altLang="en-US" sz="1800">
                          <a:effectLst/>
                        </a:rPr>
                        <a:t>名词 </a:t>
                      </a:r>
                      <a:r>
                        <a:rPr lang="en-US" altLang="zh-CN" sz="1800">
                          <a:effectLst/>
                        </a:rPr>
                        <a:t>+ </a:t>
                      </a:r>
                      <a:r>
                        <a:rPr lang="zh-CN" altLang="en-US" sz="1800">
                          <a:effectLst/>
                        </a:rPr>
                        <a:t>介词短语 </a:t>
                      </a:r>
                      <a:r>
                        <a:rPr lang="en-US" altLang="zh-CN" sz="1800">
                          <a:effectLst/>
                        </a:rPr>
                        <a:t>/ </a:t>
                      </a:r>
                      <a:r>
                        <a:rPr lang="zh-CN" altLang="en-US" sz="1800">
                          <a:effectLst/>
                        </a:rPr>
                        <a:t>形容词</a:t>
                      </a:r>
                      <a:endParaRPr lang="zh-CN" alt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Rope skipping is a sport </a:t>
                      </a:r>
                      <a:r>
                        <a:rPr lang="en-US" sz="1800" b="1">
                          <a:effectLst/>
                        </a:rPr>
                        <a:t>with simple rules and no special equipment needed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I painted a scene </a:t>
                      </a:r>
                      <a:r>
                        <a:rPr lang="en-US" sz="1800" b="1">
                          <a:effectLst/>
                        </a:rPr>
                        <a:t>with a winding path leading to a clear lake under a blue sky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This lamp is a wild goose </a:t>
                      </a:r>
                      <a:r>
                        <a:rPr lang="en-US" sz="1800" b="1">
                          <a:effectLst/>
                        </a:rPr>
                        <a:t>with a fish held in its mouth and a long curved neck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I’d bring a solar flashlight </a:t>
                      </a:r>
                      <a:r>
                        <a:rPr lang="en-US" sz="1800" b="1">
                          <a:effectLst/>
                        </a:rPr>
                        <a:t>with a foldable panel and a long-lasting battery inside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</a:tr>
              <a:tr h="783771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dirty="0">
                          <a:effectLst/>
                        </a:rPr>
                        <a:t>时间 </a:t>
                      </a:r>
                      <a:r>
                        <a:rPr lang="en-US" altLang="zh-CN" sz="1800" dirty="0">
                          <a:effectLst/>
                        </a:rPr>
                        <a:t>/ </a:t>
                      </a:r>
                      <a:r>
                        <a:rPr lang="zh-CN" altLang="en-US" sz="1800" dirty="0">
                          <a:effectLst/>
                        </a:rPr>
                        <a:t>地点 </a:t>
                      </a:r>
                      <a:r>
                        <a:rPr lang="en-US" altLang="zh-CN" sz="1800" dirty="0">
                          <a:effectLst/>
                        </a:rPr>
                        <a:t>+ </a:t>
                      </a:r>
                      <a:r>
                        <a:rPr lang="en-US" sz="1800" dirty="0">
                          <a:effectLst/>
                        </a:rPr>
                        <a:t>witnessed/saw…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The 10-minute break </a:t>
                      </a:r>
                      <a:r>
                        <a:rPr lang="en-US" sz="1800" b="1" dirty="0">
                          <a:effectLst/>
                        </a:rPr>
                        <a:t>witnesses many students jumping rope to refresh themselves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The peaceful park </a:t>
                      </a:r>
                      <a:r>
                        <a:rPr lang="en-US" sz="1800" b="1">
                          <a:effectLst/>
                        </a:rPr>
                        <a:t>witnessed our class painting and enjoying the beauty of nature last Friday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>
                          <a:effectLst/>
                        </a:rPr>
                        <a:t>The Han Dynasty </a:t>
                      </a:r>
                      <a:r>
                        <a:rPr lang="en-US" sz="1800" b="1">
                          <a:effectLst/>
                        </a:rPr>
                        <a:t>witnessed the creation of such a clever and eco-friendly bronze lamp</a:t>
                      </a:r>
                      <a:r>
                        <a:rPr lang="en-US" sz="1800">
                          <a:effectLst/>
                        </a:rPr>
                        <a:t>.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dirty="0">
                          <a:effectLst/>
                        </a:rPr>
                        <a:t>Ancient times </a:t>
                      </a:r>
                      <a:r>
                        <a:rPr lang="en-US" sz="1800" b="1" dirty="0">
                          <a:effectLst/>
                        </a:rPr>
                        <a:t>saw people relying on fire for light</a:t>
                      </a:r>
                      <a:r>
                        <a:rPr lang="en-US" sz="1800" dirty="0">
                          <a:effectLst/>
                        </a:rPr>
                        <a:t>, which could be changed by a solar flashlight.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4002" marR="4002" marT="4002" marB="4002" anchor="ctr"/>
                </a:tc>
              </a:tr>
            </a:tbl>
          </a:graphicData>
        </a:graphic>
      </p:graphicFrame>
      <p:pic>
        <p:nvPicPr>
          <p:cNvPr id="3" name="Picture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59229"/>
            <a:ext cx="586294" cy="586294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23258" y="329210"/>
            <a:ext cx="20313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具体示例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29" y="293915"/>
            <a:ext cx="635000" cy="635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21229" y="288249"/>
            <a:ext cx="21595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FFBB5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通用句式 </a:t>
            </a:r>
            <a:endParaRPr kumimoji="0" lang="zh-CN" altLang="zh-CN" sz="3600" b="1" i="0" u="none" strike="noStrike" kern="0" cap="none" spc="0" normalizeH="0" baseline="0" noProof="0" dirty="0">
              <a:ln>
                <a:noFill/>
              </a:ln>
              <a:solidFill>
                <a:srgbClr val="FFBB5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229" y="1032655"/>
            <a:ext cx="7035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en-US" altLang="zh-CN" sz="2000" dirty="0"/>
              <a:t>3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功能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/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原理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/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价值类（用于说明作用、机制或益处））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04156" y="1632857"/>
          <a:ext cx="11141529" cy="477347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2000" endA="300" endPos="35000" dir="5400000" sy="-100000" algn="bl" rotWithShape="0"/>
                </a:effectLst>
                <a:tableStyleId>{00A15C55-8517-42AA-B614-E9B94910E393}</a:tableStyleId>
              </a:tblPr>
              <a:tblGrid>
                <a:gridCol w="2132161"/>
                <a:gridCol w="2431908"/>
                <a:gridCol w="2137815"/>
                <a:gridCol w="4439645"/>
              </a:tblGrid>
              <a:tr h="12778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句式类型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通用句式</a:t>
                      </a:r>
                      <a:endParaRPr lang="zh-CN" altLang="en-US" sz="2400" b="1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effectLst/>
                        </a:rPr>
                        <a:t>适用场景</a:t>
                      </a:r>
                      <a:endParaRPr lang="zh-CN" altLang="en-US" sz="2400" b="1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effectLst/>
                        </a:rPr>
                        <a:t>例句</a:t>
                      </a:r>
                      <a:endParaRPr lang="zh-CN" altLang="en-US" sz="2400" b="1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</a:tr>
              <a:tr h="69953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时间状语从句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When/As + </a:t>
                      </a:r>
                      <a:r>
                        <a:rPr lang="zh-CN" altLang="en-US" sz="2200" dirty="0">
                          <a:effectLst/>
                        </a:rPr>
                        <a:t>动作</a:t>
                      </a:r>
                      <a:r>
                        <a:rPr lang="en-US" altLang="zh-CN" sz="2200" dirty="0">
                          <a:effectLst/>
                        </a:rPr>
                        <a:t>, </a:t>
                      </a:r>
                      <a:r>
                        <a:rPr lang="zh-CN" altLang="en-US" sz="2200" dirty="0">
                          <a:effectLst/>
                        </a:rPr>
                        <a:t>主句</a:t>
                      </a:r>
                      <a:endParaRPr lang="zh-CN" alt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描述过程、原理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b="1" dirty="0">
                          <a:effectLst/>
                        </a:rPr>
                        <a:t>When the oil burns</a:t>
                      </a:r>
                      <a:r>
                        <a:rPr lang="en-US" sz="2200" dirty="0">
                          <a:effectLst/>
                        </a:rPr>
                        <a:t>, smoke travels through the goose's neck into its body.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</a:tr>
              <a:tr h="67491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结果状语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..., doing/done...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说明动作带来的结果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Smoke is purified by the water, </a:t>
                      </a:r>
                      <a:r>
                        <a:rPr lang="en-US" sz="2200" b="1" dirty="0">
                          <a:effectLst/>
                        </a:rPr>
                        <a:t>greatly reducing </a:t>
                      </a:r>
                      <a:r>
                        <a:rPr lang="en-US" sz="2200" dirty="0">
                          <a:effectLst/>
                        </a:rPr>
                        <a:t>indoor air pollution.</a:t>
                      </a:r>
                      <a:endParaRPr lang="en-US" sz="22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  <a:latin typeface="+mn-lt"/>
                          <a:ea typeface="+mn-ea"/>
                        </a:rPr>
                        <a:t>Jumping rope is a practical sport that requires little equipment and only 2 square meters of space, </a:t>
                      </a:r>
                      <a:r>
                        <a:rPr lang="en-US" sz="2200" b="1" dirty="0">
                          <a:effectLst/>
                          <a:latin typeface="+mn-lt"/>
                          <a:ea typeface="+mn-ea"/>
                        </a:rPr>
                        <a:t>making it perfect </a:t>
                      </a:r>
                      <a:r>
                        <a:rPr lang="en-US" sz="2200" dirty="0">
                          <a:effectLst/>
                          <a:latin typeface="+mn-lt"/>
                          <a:ea typeface="+mn-ea"/>
                        </a:rPr>
                        <a:t>for 10-minute breaks.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</a:tr>
              <a:tr h="41365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比较结构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>
                          <a:effectLst/>
                        </a:rPr>
                        <a:t>as + </a:t>
                      </a:r>
                      <a:r>
                        <a:rPr lang="zh-CN" altLang="en-US" sz="2200">
                          <a:effectLst/>
                        </a:rPr>
                        <a:t>形容词 </a:t>
                      </a:r>
                      <a:r>
                        <a:rPr lang="en-US" altLang="zh-CN" sz="2200">
                          <a:effectLst/>
                        </a:rPr>
                        <a:t>+ </a:t>
                      </a:r>
                      <a:r>
                        <a:rPr lang="en-US" sz="2200">
                          <a:effectLst/>
                        </a:rPr>
                        <a:t>as...</a:t>
                      </a:r>
                      <a:endParaRPr 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200">
                          <a:effectLst/>
                        </a:rPr>
                        <a:t>对比优势 </a:t>
                      </a:r>
                      <a:r>
                        <a:rPr lang="en-US" altLang="zh-CN" sz="2200">
                          <a:effectLst/>
                        </a:rPr>
                        <a:t>/ </a:t>
                      </a:r>
                      <a:r>
                        <a:rPr lang="zh-CN" altLang="en-US" sz="2200">
                          <a:effectLst/>
                        </a:rPr>
                        <a:t>特点</a:t>
                      </a:r>
                      <a:endParaRPr lang="zh-CN" altLang="en-US" sz="220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200" dirty="0">
                          <a:effectLst/>
                        </a:rPr>
                        <a:t>It is nearly </a:t>
                      </a:r>
                      <a:r>
                        <a:rPr lang="en-US" sz="2200" b="1" dirty="0">
                          <a:effectLst/>
                        </a:rPr>
                        <a:t>as</a:t>
                      </a:r>
                      <a:r>
                        <a:rPr lang="en-US" sz="2200" dirty="0">
                          <a:effectLst/>
                        </a:rPr>
                        <a:t> beneficial to our health </a:t>
                      </a:r>
                      <a:r>
                        <a:rPr lang="en-US" sz="2200" b="1" dirty="0">
                          <a:effectLst/>
                        </a:rPr>
                        <a:t>as</a:t>
                      </a:r>
                      <a:r>
                        <a:rPr lang="en-US" sz="2200" dirty="0">
                          <a:effectLst/>
                        </a:rPr>
                        <a:t> jogging.</a:t>
                      </a:r>
                      <a:endParaRPr lang="en-US" sz="22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134" marR="6134" marT="6134" marB="6134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27" y="116483"/>
            <a:ext cx="762000" cy="762000"/>
          </a:xfrm>
          <a:prstGeom prst="rect">
            <a:avLst/>
          </a:prstGeom>
        </p:spPr>
      </p:pic>
      <p:sp>
        <p:nvSpPr>
          <p:cNvPr id="3" name="AutoShape 6"/>
          <p:cNvSpPr/>
          <p:nvPr/>
        </p:nvSpPr>
        <p:spPr>
          <a:xfrm>
            <a:off x="754741" y="323576"/>
            <a:ext cx="1883229" cy="37737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主观表达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5143" y="878483"/>
          <a:ext cx="11901714" cy="5655941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629228"/>
                <a:gridCol w="3984172"/>
                <a:gridCol w="6288314"/>
              </a:tblGrid>
              <a:tr h="74423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  <a:latin typeface="+mn-lt"/>
                        </a:rPr>
                        <a:t>文章主题</a:t>
                      </a:r>
                      <a:endParaRPr lang="zh-CN" altLang="en-US" sz="2000" b="1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  <a:latin typeface="+mn-lt"/>
                        </a:rPr>
                        <a:t>示范表达</a:t>
                      </a:r>
                      <a:endParaRPr lang="zh-CN" altLang="en-US" sz="2000" b="1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  <a:latin typeface="+mn-lt"/>
                        </a:rPr>
                        <a:t>参考句式</a:t>
                      </a:r>
                      <a:endParaRPr lang="zh-CN" altLang="en-US" sz="2000" b="1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</a:tr>
              <a:tr h="247105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  <a:latin typeface="+mn-lt"/>
                        </a:rPr>
                        <a:t>推荐课间运动</a:t>
                      </a:r>
                      <a:endParaRPr lang="en-US" altLang="zh-CN" sz="2000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dirty="0">
                          <a:latin typeface="+mn-lt"/>
                        </a:rPr>
                        <a:t>①</a:t>
                      </a:r>
                      <a:r>
                        <a:rPr lang="en-US" altLang="zh-CN" sz="20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 strongly recommend </a:t>
                      </a:r>
                      <a:r>
                        <a:rPr lang="en-US" altLang="zh-CN" sz="20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this exercise to all of you.</a:t>
                      </a:r>
                      <a:endParaRPr lang="en-US" altLang="zh-CN" sz="2000" dirty="0">
                        <a:latin typeface="+mn-lt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000" dirty="0">
                          <a:latin typeface="+mn-lt"/>
                        </a:rPr>
                        <a:t>②</a:t>
                      </a:r>
                      <a:r>
                        <a:rPr lang="en-US" altLang="zh-CN" sz="20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 will certainly help </a:t>
                      </a:r>
                      <a:r>
                        <a:rPr lang="en-US" altLang="zh-CN" sz="20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keep you healthy and refresh your mind.</a:t>
                      </a:r>
                      <a:endParaRPr lang="en-US" altLang="zh-CN" sz="2000" dirty="0">
                        <a:latin typeface="+mn-lt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000" dirty="0">
                          <a:latin typeface="+mn-lt"/>
                        </a:rPr>
                        <a:t>③</a:t>
                      </a:r>
                      <a:r>
                        <a:rPr lang="en-US" altLang="zh-CN" sz="20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get</a:t>
                      </a:r>
                      <a:r>
                        <a:rPr lang="en-US" altLang="zh-CN" sz="20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your body </a:t>
                      </a:r>
                      <a:r>
                        <a:rPr lang="en-US" altLang="zh-CN" sz="20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strengthened</a:t>
                      </a:r>
                      <a:r>
                        <a:rPr lang="en-US" altLang="zh-CN" sz="20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mind refreshed.</a:t>
                      </a:r>
                      <a:endParaRPr lang="zh-CN" altLang="en-US" sz="2000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  <a:latin typeface="+mn-lt"/>
                        </a:rPr>
                        <a:t>观点：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1. </a:t>
                      </a:r>
                      <a:r>
                        <a:rPr lang="en-US" altLang="zh-CN" sz="2000" b="1" dirty="0">
                          <a:effectLst/>
                          <a:latin typeface="+mn-lt"/>
                        </a:rPr>
                        <a:t>This activity is undoubtedly the best choice for 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us students for its simplicity and practicality.</a:t>
                      </a:r>
                      <a:endParaRPr lang="en-US" altLang="zh-CN" sz="2000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  <a:latin typeface="+mn-lt"/>
                        </a:rPr>
                        <a:t>2. </a:t>
                      </a:r>
                      <a:r>
                        <a:rPr lang="en-US" altLang="zh-CN" sz="2000" b="1" dirty="0">
                          <a:effectLst/>
                          <a:latin typeface="+mn-lt"/>
                        </a:rPr>
                        <a:t>It is an ideal way to ... 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for it takes little time and brings great benefits.</a:t>
                      </a:r>
                      <a:endParaRPr lang="en-US" altLang="zh-CN" sz="2000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  <a:latin typeface="+mn-lt"/>
                        </a:rPr>
                        <a:t>情感 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/ </a:t>
                      </a:r>
                      <a:r>
                        <a:rPr lang="zh-CN" altLang="en-US" sz="2000" dirty="0">
                          <a:effectLst/>
                          <a:latin typeface="+mn-lt"/>
                        </a:rPr>
                        <a:t>倡议：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1. </a:t>
                      </a:r>
                      <a:r>
                        <a:rPr lang="en-US" altLang="zh-CN" sz="2000" b="1" dirty="0">
                          <a:effectLst/>
                          <a:latin typeface="+mn-lt"/>
                        </a:rPr>
                        <a:t>I hold the firm belief that 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it will make our break time more meaningful.</a:t>
                      </a:r>
                      <a:endParaRPr lang="en-US" altLang="zh-CN" sz="2000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  <a:latin typeface="+mn-lt"/>
                        </a:rPr>
                        <a:t>2. </a:t>
                      </a:r>
                      <a:r>
                        <a:rPr lang="en-US" altLang="zh-CN" sz="2000" b="1" dirty="0">
                          <a:effectLst/>
                          <a:latin typeface="+mn-lt"/>
                        </a:rPr>
                        <a:t>Let’s take action 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and enjoy the pleasure of exercise together!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</a:tr>
              <a:tr h="223157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  <a:latin typeface="+mn-lt"/>
                        </a:rPr>
                        <a:t>公园美术课</a:t>
                      </a:r>
                      <a:endParaRPr lang="zh-CN" altLang="en-US" sz="2000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000" i="1" dirty="0">
                          <a:effectLst/>
                          <a:latin typeface="+mn-lt"/>
                        </a:rPr>
                        <a:t>①It was just too marvelous and I believe that you'll get interested too</a:t>
                      </a:r>
                      <a:endParaRPr lang="en-US" altLang="zh-CN" sz="2000" i="1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i="1" dirty="0">
                          <a:effectLst/>
                          <a:latin typeface="+mn-lt"/>
                        </a:rPr>
                        <a:t>②Being surrounded by nature while creating art was truly inspiring.</a:t>
                      </a:r>
                      <a:endParaRPr lang="en-US" altLang="zh-CN" sz="2000" i="1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i="1" dirty="0">
                          <a:effectLst/>
                          <a:latin typeface="+mn-lt"/>
                        </a:rPr>
                        <a:t>③</a:t>
                      </a:r>
                      <a:r>
                        <a:rPr lang="en-US" altLang="zh-CN" sz="2000" b="1" i="1" dirty="0">
                          <a:effectLst/>
                          <a:latin typeface="+mn-lt"/>
                        </a:rPr>
                        <a:t>Never have I </a:t>
                      </a:r>
                      <a:r>
                        <a:rPr lang="en-US" altLang="zh-CN" sz="2000" i="1" dirty="0">
                          <a:effectLst/>
                          <a:latin typeface="+mn-lt"/>
                        </a:rPr>
                        <a:t>got the point before that nature is the most creative painter in the world.</a:t>
                      </a:r>
                      <a:endParaRPr lang="zh-CN" altLang="en-US" sz="2000" i="1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  <a:latin typeface="+mn-lt"/>
                        </a:rPr>
                        <a:t>情感：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1.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This extraordinary experience </a:t>
                      </a:r>
                      <a:r>
                        <a:rPr lang="en-US" sz="2000" b="1" dirty="0">
                          <a:effectLst/>
                          <a:latin typeface="+mn-lt"/>
                        </a:rPr>
                        <a:t>left me a deep and unforgettable impression.</a:t>
                      </a:r>
                      <a:endParaRPr lang="en-US" sz="2000" b="1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2. </a:t>
                      </a:r>
                      <a:r>
                        <a:rPr lang="en-US" sz="2000" b="1" dirty="0">
                          <a:effectLst/>
                          <a:latin typeface="+mn-lt"/>
                        </a:rPr>
                        <a:t>I was greatly inspired by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... and felt a strong sense of joy and satisfaction.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  <a:latin typeface="+mn-lt"/>
                        </a:rPr>
                        <a:t>观点：</a:t>
                      </a:r>
                      <a:r>
                        <a:rPr lang="en-US" altLang="zh-CN" sz="2000" dirty="0">
                          <a:effectLst/>
                          <a:latin typeface="+mn-lt"/>
                        </a:rPr>
                        <a:t>1. </a:t>
                      </a:r>
                      <a:r>
                        <a:rPr lang="en-US" sz="2000" b="1" dirty="0">
                          <a:effectLst/>
                          <a:latin typeface="+mn-lt"/>
                        </a:rPr>
                        <a:t>What I learned from this experience is that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... is the key to ...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2. </a:t>
                      </a:r>
                      <a:r>
                        <a:rPr lang="en-US" sz="2000" b="1" dirty="0">
                          <a:effectLst/>
                          <a:latin typeface="+mn-lt"/>
                        </a:rPr>
                        <a:t>This activity made me realize that ... can bring us unexpected inspiration.</a:t>
                      </a:r>
                      <a:endParaRPr lang="en-US" sz="2000" b="1" dirty="0">
                        <a:effectLst/>
                        <a:latin typeface="+mn-lt"/>
                      </a:endParaRPr>
                    </a:p>
                  </a:txBody>
                  <a:tcPr marL="1126" marR="1126" marT="1126" marB="1126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2" y="29023"/>
            <a:ext cx="762000" cy="762000"/>
          </a:xfrm>
          <a:prstGeom prst="rect">
            <a:avLst/>
          </a:prstGeom>
        </p:spPr>
      </p:pic>
      <p:sp>
        <p:nvSpPr>
          <p:cNvPr id="3" name="AutoShape 6"/>
          <p:cNvSpPr/>
          <p:nvPr/>
        </p:nvSpPr>
        <p:spPr>
          <a:xfrm>
            <a:off x="656771" y="221337"/>
            <a:ext cx="1883229" cy="37737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主观表达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5142" y="757993"/>
          <a:ext cx="11959771" cy="6050587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396522"/>
                <a:gridCol w="4211444"/>
                <a:gridCol w="6351805"/>
              </a:tblGrid>
              <a:tr h="60673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effectLst/>
                        </a:rPr>
                        <a:t>文章主题</a:t>
                      </a:r>
                      <a:endParaRPr lang="zh-CN" altLang="en-US" sz="2000" b="1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示范表达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effectLst/>
                        </a:rPr>
                        <a:t>参考句式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  <a:tr h="269840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带现代物品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穿越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①</a:t>
                      </a:r>
                      <a:r>
                        <a:rPr lang="en-US" altLang="zh-CN" sz="2000" b="1" dirty="0">
                          <a:effectLst/>
                        </a:rPr>
                        <a:t>I find </a:t>
                      </a:r>
                      <a:r>
                        <a:rPr lang="en-US" altLang="zh-CN" sz="2000" dirty="0">
                          <a:effectLst/>
                        </a:rPr>
                        <a:t>its design clever and eco-friendly.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②</a:t>
                      </a:r>
                      <a:r>
                        <a:rPr lang="en-US" altLang="zh-CN" sz="2000" b="1" dirty="0">
                          <a:effectLst/>
                        </a:rPr>
                        <a:t>It truly reflects </a:t>
                      </a:r>
                      <a:r>
                        <a:rPr lang="en-US" altLang="zh-CN" sz="2000" dirty="0">
                          <a:effectLst/>
                        </a:rPr>
                        <a:t>the wisdom of the ancient Chinese people.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③</a:t>
                      </a:r>
                      <a:r>
                        <a:rPr lang="en-US" altLang="zh-CN" sz="2000" b="1" dirty="0">
                          <a:effectLst/>
                        </a:rPr>
                        <a:t>It is not just </a:t>
                      </a:r>
                      <a:r>
                        <a:rPr lang="en-US" altLang="zh-CN" sz="2000" dirty="0">
                          <a:effectLst/>
                        </a:rPr>
                        <a:t>a light source, </a:t>
                      </a:r>
                      <a:r>
                        <a:rPr lang="en-US" altLang="zh-CN" sz="2000" b="1" dirty="0">
                          <a:effectLst/>
                        </a:rPr>
                        <a:t>but </a:t>
                      </a:r>
                      <a:r>
                        <a:rPr lang="en-US" altLang="zh-CN" sz="2000" dirty="0">
                          <a:effectLst/>
                        </a:rPr>
                        <a:t>a window into how the ancient Chinese combined art and science.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情感：</a:t>
                      </a:r>
                      <a:r>
                        <a:rPr lang="en-US" altLang="zh-CN" sz="2000" dirty="0">
                          <a:effectLst/>
                        </a:rPr>
                        <a:t>1. I </a:t>
                      </a:r>
                      <a:r>
                        <a:rPr lang="en-US" altLang="zh-CN" sz="2000" b="1" dirty="0">
                          <a:effectLst/>
                        </a:rPr>
                        <a:t>am deeply amazed by </a:t>
                      </a:r>
                      <a:r>
                        <a:rPr lang="en-US" altLang="zh-CN" sz="2000" dirty="0">
                          <a:effectLst/>
                        </a:rPr>
                        <a:t>its exquisite design and profound connotation.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2. </a:t>
                      </a:r>
                      <a:r>
                        <a:rPr lang="en-US" altLang="zh-CN" sz="2000" b="1" dirty="0">
                          <a:effectLst/>
                        </a:rPr>
                        <a:t>It is really an impressive work </a:t>
                      </a:r>
                      <a:r>
                        <a:rPr lang="en-US" altLang="zh-CN" sz="2000" dirty="0">
                          <a:effectLst/>
                        </a:rPr>
                        <a:t>that deserves our admiration.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观点：</a:t>
                      </a:r>
                      <a:r>
                        <a:rPr lang="en-US" altLang="zh-CN" sz="2000" dirty="0">
                          <a:effectLst/>
                        </a:rPr>
                        <a:t>1</a:t>
                      </a:r>
                      <a:r>
                        <a:rPr lang="en-US" altLang="zh-CN" sz="2000" b="1" dirty="0">
                          <a:effectLst/>
                        </a:rPr>
                        <a:t>. What makes it a precious cultural relic is that </a:t>
                      </a:r>
                      <a:r>
                        <a:rPr lang="en-US" altLang="zh-CN" sz="2000" dirty="0">
                          <a:effectLst/>
                        </a:rPr>
                        <a:t>it perfectly combines practicality and artistry.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2. </a:t>
                      </a:r>
                      <a:r>
                        <a:rPr lang="en-US" altLang="zh-CN" sz="2000" b="1" dirty="0">
                          <a:effectLst/>
                        </a:rPr>
                        <a:t>It is a typical reflection of the great wisdom </a:t>
                      </a:r>
                      <a:r>
                        <a:rPr lang="en-US" altLang="zh-CN" sz="2000" dirty="0">
                          <a:effectLst/>
                        </a:rPr>
                        <a:t>of ancient Chinese people.</a:t>
                      </a:r>
                      <a:endParaRPr 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  <a:tr h="2436886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推荐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雁鱼青铜灯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①A solar-powered flashlight </a:t>
                      </a:r>
                      <a:r>
                        <a:rPr lang="en-US" altLang="zh-CN" sz="2000" b="1" dirty="0">
                          <a:effectLst/>
                        </a:rPr>
                        <a:t>would provide </a:t>
                      </a:r>
                      <a:r>
                        <a:rPr lang="en-US" altLang="zh-CN" sz="2000" dirty="0">
                          <a:effectLst/>
                        </a:rPr>
                        <a:t>a clean and long-lasting source of light for ancient people.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②Antibiotics </a:t>
                      </a:r>
                      <a:r>
                        <a:rPr lang="en-US" altLang="zh-CN" sz="2000" b="1" dirty="0">
                          <a:effectLst/>
                        </a:rPr>
                        <a:t>represent</a:t>
                      </a:r>
                      <a:r>
                        <a:rPr lang="en-US" altLang="zh-CN" sz="2000" dirty="0">
                          <a:effectLst/>
                        </a:rPr>
                        <a:t> hope and progress for ancient people.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③</a:t>
                      </a:r>
                      <a:r>
                        <a:rPr lang="en-US" altLang="zh-CN" sz="2000" b="1" dirty="0">
                          <a:effectLst/>
                        </a:rPr>
                        <a:t>It would enable </a:t>
                      </a:r>
                      <a:r>
                        <a:rPr lang="en-US" altLang="zh-CN" sz="2000" dirty="0">
                          <a:effectLst/>
                        </a:rPr>
                        <a:t>ancient people </a:t>
                      </a:r>
                      <a:r>
                        <a:rPr lang="en-US" altLang="zh-CN" sz="2000" b="1" dirty="0">
                          <a:effectLst/>
                        </a:rPr>
                        <a:t>to</a:t>
                      </a:r>
                      <a:r>
                        <a:rPr lang="en-US" altLang="zh-CN" sz="2000" dirty="0">
                          <a:effectLst/>
                        </a:rPr>
                        <a:t> engage in a wider variety of activities.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观点：</a:t>
                      </a:r>
                      <a:r>
                        <a:rPr lang="en-US" altLang="zh-CN" sz="2000" dirty="0">
                          <a:effectLst/>
                        </a:rPr>
                        <a:t>1. This modern item </a:t>
                      </a:r>
                      <a:r>
                        <a:rPr lang="en-US" altLang="zh-CN" sz="2000" b="1" dirty="0">
                          <a:effectLst/>
                        </a:rPr>
                        <a:t>is the ideal choice to </a:t>
                      </a:r>
                      <a:r>
                        <a:rPr lang="en-US" altLang="zh-CN" sz="2000" dirty="0">
                          <a:effectLst/>
                        </a:rPr>
                        <a:t>bring to ancient times, for it can effectively improve people's life there.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2. </a:t>
                      </a:r>
                      <a:r>
                        <a:rPr lang="en-US" altLang="zh-CN" sz="2000" b="1" dirty="0">
                          <a:effectLst/>
                        </a:rPr>
                        <a:t>It would not only </a:t>
                      </a:r>
                      <a:r>
                        <a:rPr lang="en-US" altLang="zh-CN" sz="2000" dirty="0">
                          <a:effectLst/>
                        </a:rPr>
                        <a:t>solve ... problems for ancient people, </a:t>
                      </a:r>
                      <a:r>
                        <a:rPr lang="en-US" altLang="zh-CN" sz="2000" b="1" dirty="0">
                          <a:effectLst/>
                        </a:rPr>
                        <a:t>but also </a:t>
                      </a:r>
                      <a:r>
                        <a:rPr lang="en-US" altLang="zh-CN" sz="2000" dirty="0">
                          <a:effectLst/>
                        </a:rPr>
                        <a:t>lay a foundation for the development of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000" dirty="0">
                          <a:effectLst/>
                        </a:rPr>
                        <a:t>情感：</a:t>
                      </a:r>
                      <a:r>
                        <a:rPr lang="en-US" altLang="zh-CN" sz="2000" dirty="0">
                          <a:effectLst/>
                        </a:rPr>
                        <a:t>1. </a:t>
                      </a:r>
                      <a:r>
                        <a:rPr lang="en-US" altLang="zh-CN" sz="2000" b="1" dirty="0">
                          <a:effectLst/>
                        </a:rPr>
                        <a:t>It’s amazing to</a:t>
                      </a:r>
                      <a:r>
                        <a:rPr lang="en-US" altLang="zh-CN" sz="2000" dirty="0">
                          <a:effectLst/>
                        </a:rPr>
                        <a:t> imagine how ancient people would react when they see this modern invention.</a:t>
                      </a:r>
                      <a:endParaRPr lang="en-US" altLang="zh-CN" sz="20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2000" dirty="0">
                          <a:effectLst/>
                        </a:rPr>
                        <a:t>2</a:t>
                      </a:r>
                      <a:r>
                        <a:rPr lang="en-US" altLang="zh-CN" sz="2000" b="1" dirty="0">
                          <a:effectLst/>
                        </a:rPr>
                        <a:t>. I believe </a:t>
                      </a:r>
                      <a:r>
                        <a:rPr lang="en-US" altLang="zh-CN" sz="2000" dirty="0">
                          <a:effectLst/>
                        </a:rPr>
                        <a:t>this item would bring great changes to the ancient society.</a:t>
                      </a:r>
                      <a:endParaRPr lang="en-US" sz="2000" dirty="0">
                        <a:effectLst/>
                      </a:endParaRPr>
                    </a:p>
                  </a:txBody>
                  <a:tcPr marL="1126" marR="1126" marT="1126" marB="1126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5A9C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6510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715000" y="3937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95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200650" y="2755447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范文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Noto Sans SC"/>
              <a:sym typeface="Noto Sans SC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4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Noto Sans SC"/>
              </a:rPr>
              <a:t>示例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D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7620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12192000" cy="762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-567872" y="1990698"/>
            <a:ext cx="12718143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marR="0" indent="0" algn="ctr" rtl="0" eaLnBrk="1" fontAlgn="auto" latinLnBrk="0" hangingPunct="1">
              <a:lnSpc>
                <a:spcPct val="125000"/>
              </a:lnSpc>
              <a:buNone/>
            </a:pPr>
            <a:r>
              <a:rPr lang="en-US" altLang="zh-CN" sz="5400" b="1" i="0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oto Sans SC" panose="020B0200000000000000" pitchFamily="34" charset="-122"/>
              </a:rPr>
              <a:t>应用文观点类写作</a:t>
            </a:r>
            <a:r>
              <a:rPr lang="zh-CN" altLang="en-US" sz="5400" b="1" i="0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oto Sans SC" panose="020B0200000000000000" pitchFamily="34" charset="-122"/>
              </a:rPr>
              <a:t>二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508000" y="3175000"/>
            <a:ext cx="1117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dirty="0" err="1">
                <a:solidFill>
                  <a:srgbClr val="FF7D00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基于真题深度解析与高效备考策略</a:t>
            </a:r>
            <a:endParaRPr lang="en-US" sz="1100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60501"/>
            <a:ext cx="609600" cy="609600"/>
          </a:xfrm>
          <a:prstGeom prst="rect">
            <a:avLst/>
          </a:prstGeom>
        </p:spPr>
      </p:pic>
      <p:sp>
        <p:nvSpPr>
          <p:cNvPr id="10" name="Freeform 8"/>
          <p:cNvSpPr/>
          <p:nvPr/>
        </p:nvSpPr>
        <p:spPr>
          <a:xfrm flipH="1">
            <a:off x="7932513" y="1444172"/>
            <a:ext cx="4869361" cy="5169860"/>
          </a:xfrm>
          <a:custGeom>
            <a:avLst/>
            <a:gdLst/>
            <a:ahLst/>
            <a:cxnLst/>
            <a:rect l="l" t="t" r="r" b="b"/>
            <a:pathLst>
              <a:path w="7450665" h="8026506">
                <a:moveTo>
                  <a:pt x="7450666" y="0"/>
                </a:moveTo>
                <a:lnTo>
                  <a:pt x="0" y="0"/>
                </a:lnTo>
                <a:lnTo>
                  <a:pt x="0" y="8026506"/>
                </a:lnTo>
                <a:lnTo>
                  <a:pt x="7450666" y="8026506"/>
                </a:lnTo>
                <a:lnTo>
                  <a:pt x="7450666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24806" y="4283102"/>
            <a:ext cx="5900422" cy="1016000"/>
            <a:chOff x="1474470" y="4572000"/>
            <a:chExt cx="5900422" cy="1016000"/>
          </a:xfrm>
        </p:grpSpPr>
        <p:sp>
          <p:nvSpPr>
            <p:cNvPr id="12" name="AutoShape 7"/>
            <p:cNvSpPr/>
            <p:nvPr/>
          </p:nvSpPr>
          <p:spPr>
            <a:xfrm>
              <a:off x="1474470" y="4572000"/>
              <a:ext cx="5735508" cy="1016000"/>
            </a:xfrm>
            <a:prstGeom prst="roundRect">
              <a:avLst>
                <a:gd name="adj" fmla="val 12500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noFill/>
              <a:prstDash val="solid"/>
              <a:round/>
            </a:ln>
            <a:effectLst>
              <a:outerShdw blurRad="127000" dist="50800" dir="2700000" algn="tl" rotWithShape="0">
                <a:srgbClr val="003366">
                  <a:alpha val="10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3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1000" y="4800600"/>
              <a:ext cx="304800" cy="304800"/>
            </a:xfrm>
            <a:prstGeom prst="rect">
              <a:avLst/>
            </a:prstGeom>
          </p:spPr>
        </p:pic>
        <p:sp>
          <p:nvSpPr>
            <p:cNvPr id="14" name="AutoShape 9"/>
            <p:cNvSpPr/>
            <p:nvPr/>
          </p:nvSpPr>
          <p:spPr>
            <a:xfrm>
              <a:off x="2032000" y="4775200"/>
              <a:ext cx="2286000" cy="3810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针对描述、推荐类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5" name="Picture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5000" y="4800600"/>
              <a:ext cx="304800" cy="304800"/>
            </a:xfrm>
            <a:prstGeom prst="rect">
              <a:avLst/>
            </a:prstGeom>
          </p:spPr>
        </p:pic>
        <p:sp>
          <p:nvSpPr>
            <p:cNvPr id="16" name="AutoShape 12"/>
            <p:cNvSpPr/>
            <p:nvPr/>
          </p:nvSpPr>
          <p:spPr>
            <a:xfrm>
              <a:off x="5088892" y="4775200"/>
              <a:ext cx="2286000" cy="3810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F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ay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66" y="1791200"/>
            <a:ext cx="4552053" cy="4439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100"/>
              </a:lnSpc>
              <a:spcAft>
                <a:spcPts val="800"/>
              </a:spcAft>
              <a:buNone/>
            </a:pP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Dear Alex,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spcAft>
                <a:spcPts val="800"/>
              </a:spcAft>
              <a:buNone/>
            </a:pP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Glad to hear you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 visiting the National Museum of China! </a:t>
            </a:r>
            <a:r>
              <a:rPr lang="en-US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My  recommendation is the Han Dynasty Bronze Wild Goose-and-Fish Lamp.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spcAft>
                <a:spcPts val="800"/>
              </a:spcAft>
              <a:buNone/>
            </a:pP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lamp is designed as </a:t>
            </a:r>
            <a:r>
              <a:rPr lang="en-US" altLang="zh-CN" sz="2000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 wild goose with a fish in its mouth.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What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 special is how it works. When the lamp is lit, </a:t>
            </a:r>
            <a:r>
              <a:rPr lang="en-US" altLang="zh-CN" sz="2000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smoke rises through its neck and into its body,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filled with water. </a:t>
            </a:r>
            <a:r>
              <a:rPr lang="en-US" altLang="zh-CN" sz="2000" kern="1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000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he smoke is purified by the water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kern="1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greatly reducing 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indoor air pollution.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find its design </a:t>
            </a:r>
            <a:r>
              <a:rPr lang="en-US" altLang="zh-CN" sz="2000" dirty="0"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clever and eco-friendly</a:t>
            </a:r>
            <a:r>
              <a:rPr lang="en-US" altLang="zh-CN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000" dirty="0"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It truly reflects the wisdom of the ancient Chinese people</a:t>
            </a:r>
            <a:r>
              <a:rPr lang="en-US" altLang="zh-CN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I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 sure you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0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like it! 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1875" y="1681543"/>
            <a:ext cx="604157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Alex,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Glad to hear you’re visiting the National Museum of China! </a:t>
            </a:r>
            <a:r>
              <a:rPr lang="en-US" altLang="zh-CN" sz="2000" b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writing to recommend the Bronze Wild Goose-and-Fish Lamp, </a:t>
            </a:r>
            <a:r>
              <a:rPr lang="en-US" altLang="zh-CN" sz="2000" b="0" dirty="0">
                <a:solidFill>
                  <a:srgbClr val="0070C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featuring </a:t>
            </a:r>
            <a:r>
              <a:rPr lang="en-US" altLang="zh-CN" sz="2000" b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unparalleled designs.</a:t>
            </a:r>
            <a:endParaRPr lang="en-US" altLang="zh-CN" sz="20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Lamp is undoubtedly a perfect fusion of “fish and goose”,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showcasing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great intelligence of Chinese craftsman as well as the splendid cultural heritage in ancient times.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Inside the “fish” is the shimmering glow of oil light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light up darkness in the night.</a:t>
            </a:r>
            <a:endParaRPr lang="en-US" altLang="zh-CN" sz="2000" b="0" dirty="0">
              <a:solidFill>
                <a:srgbClr val="000000"/>
              </a:solidFill>
              <a:effectLst/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More brilliantly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the “goose” part of the lamp is designed to be filled with water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playing a significant role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taking in the smoke. The whole look is in a vivid picture of “a goose catching a fish” 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the lamp is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 reflection of environmentally-friendly ways of lives.</a:t>
            </a:r>
            <a:endParaRPr lang="en-US" altLang="zh-CN" sz="2000" b="0" dirty="0">
              <a:solidFill>
                <a:srgbClr val="000000"/>
              </a:solidFill>
              <a:effectLst/>
              <a:highlight>
                <a:srgbClr val="FFBB55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sincerely hope that you will have a memorable and invaluable experience during the trip to the museum!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81" y="13585"/>
            <a:ext cx="11810575" cy="1994683"/>
            <a:chOff x="115438" y="4433181"/>
            <a:chExt cx="11810575" cy="1994683"/>
          </a:xfrm>
        </p:grpSpPr>
        <p:sp>
          <p:nvSpPr>
            <p:cNvPr id="8" name="AutoShape 12"/>
            <p:cNvSpPr/>
            <p:nvPr/>
          </p:nvSpPr>
          <p:spPr>
            <a:xfrm>
              <a:off x="163847" y="4433181"/>
              <a:ext cx="11713757" cy="1132115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【2025 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深圳一模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】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假定你是李华。你的朋友 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Alex 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计划参观中国国家博物馆，他来信请你推荐一件你喜欢的展品。请你给他回复邮件，结合外观、功能等，推荐这盏汉代的雁鱼青铜灯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（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Bronze Wild Goose-and-Fish Lamp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）。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5438" y="5380594"/>
              <a:ext cx="61177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Dear Alex,</a:t>
              </a:r>
              <a:endPara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None/>
              </a:pPr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Glad to hear you’re visiting the National Museum of China!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52398" y="5355171"/>
              <a:ext cx="2173615" cy="1072693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5855874" y="1203173"/>
            <a:ext cx="1415772" cy="46166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外形描述</a:t>
            </a:r>
            <a:endParaRPr lang="zh-CN" altLang="en-US" sz="2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416889" y="1209456"/>
            <a:ext cx="1415772" cy="46166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功能描述</a:t>
            </a:r>
            <a:endParaRPr lang="zh-CN" altLang="en-US" sz="2400" dirty="0"/>
          </a:p>
        </p:txBody>
      </p:sp>
      <p:sp>
        <p:nvSpPr>
          <p:cNvPr id="14" name="文本框 11"/>
          <p:cNvSpPr txBox="1"/>
          <p:nvPr/>
        </p:nvSpPr>
        <p:spPr>
          <a:xfrm>
            <a:off x="9020355" y="1188605"/>
            <a:ext cx="1415772" cy="461665"/>
          </a:xfrm>
          <a:prstGeom prst="rect">
            <a:avLst/>
          </a:prstGeom>
          <a:solidFill>
            <a:srgbClr val="FFBB55"/>
          </a:solidFill>
        </p:spPr>
        <p:txBody>
          <a:bodyPr wrap="non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zh-CN" altLang="en-US" sz="2400" dirty="0"/>
              <a:t>主观表述</a:t>
            </a:r>
            <a:endParaRPr lang="zh-CN" altLang="en-US" sz="2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227959" y="62308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基础版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55470" y="62308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进阶版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2"/>
          <p:cNvSpPr/>
          <p:nvPr/>
        </p:nvSpPr>
        <p:spPr>
          <a:xfrm>
            <a:off x="322315" y="172607"/>
            <a:ext cx="11713757" cy="11321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indent="0" algn="l" rtl="0" eaLnBrk="1" fontAlgn="auto" latinLnBrk="0" hangingPunct="1">
              <a:buNone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【2024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 新高考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I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卷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】</a:t>
            </a:r>
            <a:r>
              <a:rPr lang="zh-CN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假定你是李华，你们班上周五在公园上了一节美术课，请给英国好友</a:t>
            </a:r>
            <a:r>
              <a:rPr lang="en-US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Chris</a:t>
            </a:r>
            <a:r>
              <a:rPr lang="zh-CN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写一封邮件分享你的经历，内容包括：</a:t>
            </a:r>
            <a:r>
              <a:rPr lang="en-US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1.</a:t>
            </a:r>
            <a:r>
              <a:rPr lang="zh-CN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你的作品内容；</a:t>
            </a:r>
            <a:r>
              <a:rPr lang="en-US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2.</a:t>
            </a:r>
            <a:r>
              <a:rPr lang="zh-CN" altLang="zh-CN" sz="2400" b="1" i="0" spc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oto Sans SC" panose="020B0200000000000000" pitchFamily="34" charset="-122"/>
              </a:rPr>
              <a:t>你的感想。</a:t>
            </a:r>
            <a:endParaRPr lang="zh-CN" altLang="zh-CN" sz="3200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05315" y="1017957"/>
            <a:ext cx="2831544" cy="479046"/>
            <a:chOff x="8525721" y="1072540"/>
            <a:chExt cx="2831544" cy="479046"/>
          </a:xfrm>
        </p:grpSpPr>
        <p:sp>
          <p:nvSpPr>
            <p:cNvPr id="13" name="文本框 12"/>
            <p:cNvSpPr txBox="1"/>
            <p:nvPr/>
          </p:nvSpPr>
          <p:spPr>
            <a:xfrm>
              <a:off x="8525721" y="1089921"/>
              <a:ext cx="1415772" cy="461665"/>
            </a:xfrm>
            <a:prstGeom prst="rect">
              <a:avLst/>
            </a:prstGeom>
            <a:solidFill>
              <a:srgbClr val="00FF00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rPr>
                <a:t>作品描述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4" name="文本框 11"/>
            <p:cNvSpPr txBox="1"/>
            <p:nvPr/>
          </p:nvSpPr>
          <p:spPr>
            <a:xfrm>
              <a:off x="9941493" y="1072540"/>
              <a:ext cx="1415772" cy="461665"/>
            </a:xfrm>
            <a:prstGeom prst="rect">
              <a:avLst/>
            </a:prstGeom>
            <a:solidFill>
              <a:srgbClr val="FFBB55"/>
            </a:solidFill>
          </p:spPr>
          <p:txBody>
            <a:bodyPr wrap="non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rPr>
                <a:t>主观表述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4602" y="1586348"/>
            <a:ext cx="5316485" cy="4670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How’s it going? Last Friday, our class had an unusual art lesson in the park, which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provided a unique and inspiring experience.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I’m writing to share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this remarkable experience 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my artwork with you.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Our art teacher asks us to create a painting that reflects the beauty and of the park. In response, I produced a landscape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painting featuring the lake surrounded by trees and vibrant flowers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100"/>
              </a:lnSpc>
              <a:buNone/>
            </a:pP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found the outdoor art class to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be an enriching and unique experience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Being surrounded by nature while creating art was truly inspiring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I hope my description of the outdoor art class has </a:t>
            </a:r>
            <a:r>
              <a:rPr lang="en-US" altLang="zh-CN" sz="2000" b="0" dirty="0">
                <a:solidFill>
                  <a:srgbClr val="000000"/>
                </a:solidFill>
                <a:effectLst/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given you a glimpse into our unique experience. 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eager to hear about your own adventures.</a:t>
            </a:r>
            <a:endParaRPr lang="en-US" altLang="zh-CN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8172" y="1568967"/>
            <a:ext cx="6492141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I'm writing to share with you an art class in the park last Friday. </a:t>
            </a:r>
            <a:r>
              <a:rPr lang="en-US" altLang="zh-CN" sz="2000" dirty="0"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It was just too marvelous and I believe that you'll get interested, too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sun-kissed day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witnessed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our strolling through the green trees and vibrant flowers to find our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scenery to paint. I finished my piece on the bank of a lovely stream. </a:t>
            </a:r>
            <a:r>
              <a:rPr lang="en-US" altLang="zh-CN" sz="2000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the painting, there were flowers bursting forth in a riot of colors on the bank of a winding stream, among which butterflies were dancing with their wings shining under the bright sunshine. Amidst all these lovely creatures, there was also a boy sitting in the shadow of a sycamore tree, who was looking around with wide-eyed wonder.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Isn't it wonderful? Actually the boy is me myself since I couldn't help but marvel at the wonderland.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buNone/>
            </a:pPr>
            <a:r>
              <a:rPr lang="en-US" altLang="zh-CN" sz="2000" dirty="0"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This art class would be cherished forever. I guess. Never have I got the point before that nature is the most creative painter in the world. In the embrace of nature, each petal of my painting seems to be a brushstroke from nature's masterpiece.  </a:t>
            </a:r>
            <a:endParaRPr lang="en-US" altLang="zh-CN" sz="2000" dirty="0">
              <a:highlight>
                <a:srgbClr val="FFBB55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Attached is the photo of my painting, and I believe that you'll get my words the moment you see it.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687" y="622372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基础版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1518" y="624307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进阶版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2"/>
          <p:cNvSpPr/>
          <p:nvPr/>
        </p:nvSpPr>
        <p:spPr>
          <a:xfrm>
            <a:off x="278772" y="-42869"/>
            <a:ext cx="11713757" cy="11321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【2024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深圳一模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】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口语课上，外教组织讨论主题：“假如你可以带一件现代物品穿越到古代，你会带什么？”请你准备一篇发言稿，需包含：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1.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简介物品   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2.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说明理由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5721" y="1089921"/>
            <a:ext cx="1415772" cy="46166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功能描述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9941493" y="1072540"/>
            <a:ext cx="1415772" cy="461665"/>
          </a:xfrm>
          <a:prstGeom prst="rect">
            <a:avLst/>
          </a:prstGeom>
          <a:solidFill>
            <a:srgbClr val="FFBB55"/>
          </a:solidFill>
        </p:spPr>
        <p:txBody>
          <a:bodyPr wrap="non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主观表述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774" y="1785258"/>
            <a:ext cx="11070771" cy="4524315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Hello, everyone! If allowed to bring one modern item to ancient times, I would choose the tiny infection-fighting medicine—</a:t>
            </a:r>
            <a:r>
              <a:rPr lang="en-US" altLang="zh-CN" sz="2400" dirty="0"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small in size yet powerful in impact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times when minor wounds often led to deaths due to poor medical care, this portable medicine could save lives by preventing deadly infections caused by battle injuries or common illnesses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Additionally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it would inspire deeper medical exploration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Once the basic production methods are shared, </a:t>
            </a:r>
            <a:r>
              <a:rPr lang="en-US" altLang="zh-CN" sz="2400" dirty="0"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people might advance their understanding of disease prevention, potentially reshaping health practices throughout history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short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>
                <a:highlight>
                  <a:srgbClr val="FFBB55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antibiotics represents hope and progress. They not only address immediate survival needs but also plant early seeds for scientific curiosity that could blossom into groundbreaking discoveries.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2"/>
          <p:cNvSpPr/>
          <p:nvPr/>
        </p:nvSpPr>
        <p:spPr>
          <a:xfrm>
            <a:off x="239121" y="388977"/>
            <a:ext cx="11713757" cy="11321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【2025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浙江首考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】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请根据材料写一篇应用文，请你写一篇短文向校英文报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"Sports and Health"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投稿，向同学们推荐一个适合课间的运动。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1.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介绍推荐的运动；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2.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推荐理由。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Stand Up and Exercise, Everybody!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5721" y="1307641"/>
            <a:ext cx="1415772" cy="46166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细节描述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9941493" y="1290260"/>
            <a:ext cx="1415772" cy="461665"/>
          </a:xfrm>
          <a:prstGeom prst="rect">
            <a:avLst/>
          </a:prstGeom>
          <a:solidFill>
            <a:srgbClr val="FFBB55"/>
          </a:solidFill>
        </p:spPr>
        <p:txBody>
          <a:bodyPr wrap="non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主观表述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346" y="2422375"/>
            <a:ext cx="11070771" cy="3046988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    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Jumping rope is a type of exercise suitable for students to do at break time in school. To conduct the exercise, all you need is a 2-metre-long rope and 3-square-metre standing area. Seize the two ends of the rope, swing and jump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.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BB55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It sounds simple, but when you speed up and continue for a few minutes, you will find it quite challenging.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BB55"/>
              </a:highligh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   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BB55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I strongly recommend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this exercise to all of you.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BB55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Spending 3 to 5 minutes of the break time between classes jumping rope is easy to achieve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. If you can do it every day,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BB55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it will certainly help keep you healthy.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BB55"/>
              </a:highligh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-3629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-163286" y="3048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9600" b="1" i="0" u="none" strike="noStrike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Thanks</a:t>
            </a:r>
            <a:endParaRPr lang="en-US" sz="9600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419600"/>
            <a:ext cx="6096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71438" y="1072239"/>
            <a:ext cx="11880872" cy="1528955"/>
            <a:chOff x="44438" y="1485445"/>
            <a:chExt cx="11880872" cy="1528955"/>
          </a:xfrm>
        </p:grpSpPr>
        <p:sp>
          <p:nvSpPr>
            <p:cNvPr id="3" name="AutoShape 3"/>
            <p:cNvSpPr/>
            <p:nvPr/>
          </p:nvSpPr>
          <p:spPr>
            <a:xfrm>
              <a:off x="44438" y="1485445"/>
              <a:ext cx="11849124" cy="1528955"/>
            </a:xfrm>
            <a:prstGeom prst="roundRect">
              <a:avLst>
                <a:gd name="adj" fmla="val 3125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noFill/>
              <a:prstDash val="solid"/>
              <a:round/>
            </a:ln>
            <a:effectLst>
              <a:outerShdw blurRad="127000" dist="50800" dir="5400000" algn="tl" rotWithShape="0">
                <a:srgbClr val="000000">
                  <a:alpha val="8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" name="AutoShape 7"/>
            <p:cNvSpPr/>
            <p:nvPr/>
          </p:nvSpPr>
          <p:spPr>
            <a:xfrm>
              <a:off x="217880" y="1712893"/>
              <a:ext cx="11707430" cy="1074058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请根据材料写一篇应用文，请你写一篇短文向校英文报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"Sports and Health"</a:t>
              </a: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投稿，向同学们推荐一个适合课间的运动。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 1.</a:t>
              </a: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介绍推荐的运动；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2.</a:t>
              </a: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/>
                </a:rPr>
                <a:t>推荐理由。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Stand Up and Exercise, Everybody!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endParaRPr>
            </a:p>
          </p:txBody>
        </p:sp>
      </p:grpSp>
      <p:sp>
        <p:nvSpPr>
          <p:cNvPr id="2" name="AutoShape 2"/>
          <p:cNvSpPr/>
          <p:nvPr/>
        </p:nvSpPr>
        <p:spPr>
          <a:xfrm>
            <a:off x="203188" y="1143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真题&amp;模拟题感知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52374" y="741588"/>
            <a:ext cx="3614069" cy="401646"/>
          </a:xfrm>
          <a:prstGeom prst="roundRect">
            <a:avLst>
              <a:gd name="adj" fmla="val 0"/>
            </a:avLst>
          </a:prstGeom>
          <a:solidFill>
            <a:srgbClr val="00336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810962" y="741588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2024 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浙江首考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71438" y="2611819"/>
            <a:ext cx="11849124" cy="1319162"/>
            <a:chOff x="203187" y="3320851"/>
            <a:chExt cx="11849124" cy="1439834"/>
          </a:xfrm>
        </p:grpSpPr>
        <p:sp>
          <p:nvSpPr>
            <p:cNvPr id="8" name="AutoShape 8"/>
            <p:cNvSpPr/>
            <p:nvPr/>
          </p:nvSpPr>
          <p:spPr>
            <a:xfrm>
              <a:off x="203187" y="3429000"/>
              <a:ext cx="11849124" cy="1331685"/>
            </a:xfrm>
            <a:prstGeom prst="roundRect">
              <a:avLst>
                <a:gd name="adj" fmla="val 3125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noFill/>
              <a:prstDash val="solid"/>
              <a:round/>
            </a:ln>
            <a:effectLst>
              <a:outerShdw blurRad="127000" dist="50800" dir="5400000" algn="tl" rotWithShape="0">
                <a:srgbClr val="000000">
                  <a:alpha val="8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" name="AutoShape 12"/>
            <p:cNvSpPr/>
            <p:nvPr/>
          </p:nvSpPr>
          <p:spPr>
            <a:xfrm>
              <a:off x="320043" y="3320851"/>
              <a:ext cx="11707431" cy="1132115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假定你是李华，你们班上周五在公园上了一节美术课，请给英国好友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Chris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写一封邮件分享你的经历，内容包括：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1.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你的作品内容；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2.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Noto Sans SC"/>
                  <a:sym typeface="Noto Sans SC"/>
                </a:rPr>
                <a:t>你的感想。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1438" y="2229334"/>
            <a:ext cx="3677569" cy="488614"/>
            <a:chOff x="3734183" y="868689"/>
            <a:chExt cx="3107872" cy="632381"/>
          </a:xfrm>
        </p:grpSpPr>
        <p:grpSp>
          <p:nvGrpSpPr>
            <p:cNvPr id="16" name="组合 15"/>
            <p:cNvGrpSpPr/>
            <p:nvPr/>
          </p:nvGrpSpPr>
          <p:grpSpPr>
            <a:xfrm>
              <a:off x="3734183" y="868689"/>
              <a:ext cx="3107872" cy="632381"/>
              <a:chOff x="3734183" y="868689"/>
              <a:chExt cx="3107872" cy="632381"/>
            </a:xfrm>
          </p:grpSpPr>
          <p:sp>
            <p:nvSpPr>
              <p:cNvPr id="9" name="AutoShape 9"/>
              <p:cNvSpPr/>
              <p:nvPr/>
            </p:nvSpPr>
            <p:spPr>
              <a:xfrm>
                <a:off x="3734183" y="891470"/>
                <a:ext cx="3107872" cy="609600"/>
              </a:xfrm>
              <a:prstGeom prst="roundRect">
                <a:avLst>
                  <a:gd name="adj" fmla="val 0"/>
                </a:avLst>
              </a:prstGeom>
              <a:solidFill>
                <a:srgbClr val="003366">
                  <a:alpha val="100000"/>
                </a:srgbClr>
              </a:solidFill>
              <a:ln w="25400" cap="flat" cmpd="sng">
                <a:noFill/>
                <a:prstDash val="solid"/>
                <a:round/>
              </a:ln>
            </p:spPr>
            <p:txBody>
              <a:bodyPr vert="horz" wrap="square" lIns="63500" tIns="63500" rIns="63500" bIns="635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" name="AutoShape 11"/>
              <p:cNvSpPr/>
              <p:nvPr/>
            </p:nvSpPr>
            <p:spPr>
              <a:xfrm>
                <a:off x="4332514" y="868689"/>
                <a:ext cx="2302127" cy="355601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0" tIns="0" rIns="0" bIns="0" rtlCol="0" anchor="ctr" anchorCtr="0"/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pic>
          <p:nvPicPr>
            <p:cNvPr id="17" name="Picture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0757" y="1003893"/>
              <a:ext cx="304800" cy="304800"/>
            </a:xfrm>
            <a:prstGeom prst="rect">
              <a:avLst/>
            </a:prstGeom>
          </p:spPr>
        </p:pic>
      </p:grpSp>
      <p:pic>
        <p:nvPicPr>
          <p:cNvPr id="20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47" y="834343"/>
            <a:ext cx="360672" cy="241753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93056" y="3600305"/>
            <a:ext cx="3677569" cy="483505"/>
            <a:chOff x="171438" y="3732345"/>
            <a:chExt cx="3677569" cy="483505"/>
          </a:xfrm>
        </p:grpSpPr>
        <p:sp>
          <p:nvSpPr>
            <p:cNvPr id="21" name="AutoShape 9"/>
            <p:cNvSpPr/>
            <p:nvPr/>
          </p:nvSpPr>
          <p:spPr>
            <a:xfrm>
              <a:off x="171438" y="3732345"/>
              <a:ext cx="3677569" cy="483505"/>
            </a:xfrm>
            <a:prstGeom prst="roundRect">
              <a:avLst>
                <a:gd name="adj" fmla="val 0"/>
              </a:avLst>
            </a:prstGeom>
            <a:solidFill>
              <a:srgbClr val="003366">
                <a:alpha val="100000"/>
              </a:srgbClr>
            </a:solidFill>
            <a:ln w="25400" cap="flat" cmpd="sng">
              <a:noFill/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" name="AutoShape 11"/>
            <p:cNvSpPr/>
            <p:nvPr/>
          </p:nvSpPr>
          <p:spPr>
            <a:xfrm>
              <a:off x="820290" y="3782753"/>
              <a:ext cx="2724125" cy="282045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2024 </a:t>
              </a: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深圳一模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23" name="Picture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723" y="3824671"/>
              <a:ext cx="360672" cy="24175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203186" y="5434226"/>
            <a:ext cx="11849124" cy="1475994"/>
            <a:chOff x="203186" y="2041912"/>
            <a:chExt cx="11849124" cy="1475994"/>
          </a:xfrm>
        </p:grpSpPr>
        <p:sp>
          <p:nvSpPr>
            <p:cNvPr id="26" name="AutoShape 8"/>
            <p:cNvSpPr/>
            <p:nvPr/>
          </p:nvSpPr>
          <p:spPr>
            <a:xfrm>
              <a:off x="203186" y="2186221"/>
              <a:ext cx="11849124" cy="1331685"/>
            </a:xfrm>
            <a:prstGeom prst="roundRect">
              <a:avLst>
                <a:gd name="adj" fmla="val 3125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noFill/>
              <a:prstDash val="solid"/>
              <a:round/>
            </a:ln>
            <a:effectLst>
              <a:outerShdw blurRad="127000" dist="50800" dir="5400000" algn="tl" rotWithShape="0">
                <a:srgbClr val="000000">
                  <a:alpha val="8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" name="AutoShape 12"/>
            <p:cNvSpPr/>
            <p:nvPr/>
          </p:nvSpPr>
          <p:spPr>
            <a:xfrm>
              <a:off x="275056" y="2041912"/>
              <a:ext cx="11713757" cy="1132115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假定你是李华。你的朋友 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Alex 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计划参观中国国家博物馆，他来信请你推荐一件你喜欢的展品。请你给他回复邮件，结合外观、功能等，推荐这盏汉代的雁鱼青铜灯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（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Bronze Wild Goose-and-Fish Lamp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Noto Sans SC"/>
                </a:rPr>
                <a:t>）。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72894" y="2292507"/>
            <a:ext cx="28980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2024</a:t>
            </a:r>
            <a:r>
              <a:rPr lang="zh-CN" altLang="en-US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 新高考</a:t>
            </a:r>
            <a:r>
              <a: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卷</a:t>
            </a:r>
            <a:endParaRPr lang="zh-CN" altLang="en-US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5676" y="3968364"/>
            <a:ext cx="11849124" cy="1409325"/>
            <a:chOff x="75025" y="1889043"/>
            <a:chExt cx="11849124" cy="1409325"/>
          </a:xfrm>
        </p:grpSpPr>
        <p:sp>
          <p:nvSpPr>
            <p:cNvPr id="38" name="AutoShape 8"/>
            <p:cNvSpPr/>
            <p:nvPr/>
          </p:nvSpPr>
          <p:spPr>
            <a:xfrm>
              <a:off x="75025" y="1966683"/>
              <a:ext cx="11849124" cy="1331685"/>
            </a:xfrm>
            <a:prstGeom prst="roundRect">
              <a:avLst>
                <a:gd name="adj" fmla="val 3125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noFill/>
              <a:prstDash val="solid"/>
              <a:round/>
            </a:ln>
            <a:effectLst>
              <a:outerShdw blurRad="127000" dist="50800" dir="5400000" algn="tl" rotWithShape="0">
                <a:srgbClr val="000000">
                  <a:alpha val="8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9" name="AutoShape 12"/>
            <p:cNvSpPr/>
            <p:nvPr/>
          </p:nvSpPr>
          <p:spPr>
            <a:xfrm>
              <a:off x="192479" y="1889043"/>
              <a:ext cx="11492604" cy="1132115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口语课上，外教组织讨论主题：“假如你可以带一件现代物品穿越到古代，你会带什么？”请你准备一篇发言稿，需包含：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1.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简介物品    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2.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说明理由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3210" y="5064389"/>
            <a:ext cx="3677569" cy="483505"/>
            <a:chOff x="171438" y="3732345"/>
            <a:chExt cx="3677569" cy="483505"/>
          </a:xfrm>
        </p:grpSpPr>
        <p:sp>
          <p:nvSpPr>
            <p:cNvPr id="34" name="AutoShape 9"/>
            <p:cNvSpPr/>
            <p:nvPr/>
          </p:nvSpPr>
          <p:spPr>
            <a:xfrm>
              <a:off x="171438" y="3732345"/>
              <a:ext cx="3677569" cy="483505"/>
            </a:xfrm>
            <a:prstGeom prst="roundRect">
              <a:avLst>
                <a:gd name="adj" fmla="val 0"/>
              </a:avLst>
            </a:prstGeom>
            <a:solidFill>
              <a:srgbClr val="003366">
                <a:alpha val="100000"/>
              </a:srgbClr>
            </a:solidFill>
            <a:ln w="25400" cap="flat" cmpd="sng">
              <a:noFill/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" name="AutoShape 11"/>
            <p:cNvSpPr/>
            <p:nvPr/>
          </p:nvSpPr>
          <p:spPr>
            <a:xfrm>
              <a:off x="820290" y="3782753"/>
              <a:ext cx="2724125" cy="282045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2025 </a:t>
              </a: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Noto Sans SC"/>
                  <a:sym typeface="Noto Sans SC"/>
                </a:rPr>
                <a:t>深圳一模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36" name="Picture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723" y="3824671"/>
              <a:ext cx="360672" cy="241753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275056" y="6280350"/>
            <a:ext cx="6117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Alex,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Glad to hear you’re visiting the National Museum of China!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3989" y="4560272"/>
            <a:ext cx="2173615" cy="107269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5A9C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6510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715000" y="3937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95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AutoShape 5"/>
          <p:cNvSpPr/>
          <p:nvPr/>
        </p:nvSpPr>
        <p:spPr>
          <a:xfrm>
            <a:off x="5200650" y="2755447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4800" b="1" i="0" u="none" strike="noStrike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审题</a:t>
            </a:r>
            <a:endParaRPr lang="en-US" altLang="zh-CN" sz="4800" b="1" i="0" u="none" strike="noStrike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Noto Sans SC"/>
              <a:sym typeface="Noto Sans SC"/>
            </a:endParaRPr>
          </a:p>
          <a:p>
            <a:pPr indent="0" algn="ctr">
              <a:lnSpc>
                <a:spcPct val="125000"/>
              </a:lnSpc>
              <a:defRPr/>
            </a:pPr>
            <a:r>
              <a:rPr lang="zh-CN" altLang="en-US" sz="4800" b="1" i="0" u="none" strike="noStrike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拆解</a:t>
            </a:r>
            <a:endParaRPr lang="en-US" sz="4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7035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Noto Sans SC"/>
              </a:rPr>
              <a:t>核心逻辑</a:t>
            </a:r>
            <a:r>
              <a:rPr lang="en-US" sz="3600" b="1" i="0" u="none" strike="noStrike" dirty="0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Noto Sans SC"/>
              </a:rPr>
              <a:t>：</a:t>
            </a:r>
            <a:r>
              <a:rPr lang="zh-CN" altLang="en-US" sz="3600" b="1" i="0" u="none" strike="noStrike" dirty="0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Noto Sans SC"/>
              </a:rPr>
              <a:t>信息描述</a:t>
            </a:r>
            <a:r>
              <a:rPr lang="en-US" sz="3600" b="1" i="0" u="none" strike="noStrike" dirty="0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Noto Sans SC"/>
              </a:rPr>
              <a:t>，</a:t>
            </a:r>
            <a:r>
              <a:rPr lang="en-US" sz="3600" b="1" i="0" u="none" strike="noStrike" dirty="0" err="1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Noto Sans SC"/>
              </a:rPr>
              <a:t>观点为核</a:t>
            </a:r>
            <a:endParaRPr lang="en-US" sz="1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620486" y="1905000"/>
            <a:ext cx="4713514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4572000" cy="76200"/>
          </a:xfrm>
          <a:prstGeom prst="roundRect">
            <a:avLst>
              <a:gd name="adj" fmla="val 166666"/>
            </a:avLst>
          </a:prstGeom>
          <a:solidFill>
            <a:srgbClr val="165D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7" y="2198914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78857" y="2148114"/>
            <a:ext cx="3505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 dirty="0" err="1">
                <a:solidFill>
                  <a:srgbClr val="165D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客观描述</a:t>
            </a:r>
            <a:r>
              <a:rPr lang="en-US" sz="2200" b="1" i="0" u="none" strike="noStrike" dirty="0">
                <a:solidFill>
                  <a:srgbClr val="165D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 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870857" y="2730500"/>
            <a:ext cx="4354285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1" i="0" u="none" strike="noStrike" dirty="0" err="1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核心内容</a:t>
            </a:r>
            <a:r>
              <a:rPr lang="en-US" sz="1800" b="1" i="0" u="none" strike="noStrike" dirty="0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：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l">
              <a:lnSpc>
                <a:spcPct val="108000"/>
              </a:lnSpc>
            </a:pP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介绍特征</a:t>
            </a:r>
            <a:r>
              <a:rPr lang="zh-CN" alt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细节</a:t>
            </a:r>
            <a:r>
              <a:rPr 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、</a:t>
            </a: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内容、过程</a:t>
            </a:r>
            <a:r>
              <a:rPr lang="zh-CN" alt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、功能等</a:t>
            </a:r>
            <a:endParaRPr lang="en-US" sz="1800" b="0" i="0" u="none" strike="noStrike" dirty="0">
              <a:solidFill>
                <a:srgbClr val="6B728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indent="0" algn="l">
              <a:lnSpc>
                <a:spcPct val="108000"/>
              </a:lnSpc>
            </a:pPr>
            <a:endParaRPr lang="en-US" sz="1800" b="0" i="0" u="none" strike="noStrike" dirty="0">
              <a:solidFill>
                <a:srgbClr val="6B728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indent="0" algn="l">
              <a:lnSpc>
                <a:spcPct val="108000"/>
              </a:lnSpc>
            </a:pPr>
            <a:r>
              <a:rPr lang="en-US" sz="1800" b="1" i="0" u="none" strike="noStrike" dirty="0" err="1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写作要求</a:t>
            </a:r>
            <a:r>
              <a:rPr lang="en-US" sz="1800" b="1" i="0" u="none" strike="noStrike" dirty="0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：</a:t>
            </a:r>
            <a:endParaRPr lang="en-US" sz="1800" b="1" i="0" u="none" strike="noStrike" dirty="0">
              <a:solidFill>
                <a:srgbClr val="37415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indent="0" algn="l">
              <a:lnSpc>
                <a:spcPct val="108000"/>
              </a:lnSpc>
            </a:pP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具体</a:t>
            </a:r>
            <a:r>
              <a:rPr 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、</a:t>
            </a:r>
            <a:r>
              <a:rPr lang="zh-CN" alt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恰当</a:t>
            </a:r>
            <a:r>
              <a:rPr 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、</a:t>
            </a: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贴合主题</a:t>
            </a:r>
            <a:r>
              <a:rPr 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。</a:t>
            </a:r>
            <a:endParaRPr lang="en-US" sz="1800" b="0" i="0" u="none" strike="noStrike" dirty="0">
              <a:solidFill>
                <a:srgbClr val="6B728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30480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1905000"/>
            <a:ext cx="4572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6858000" y="1905000"/>
            <a:ext cx="4572000" cy="76200"/>
          </a:xfrm>
          <a:prstGeom prst="roundRect">
            <a:avLst>
              <a:gd name="adj" fmla="val 166666"/>
            </a:avLst>
          </a:prstGeom>
          <a:solidFill>
            <a:srgbClr val="FF7D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2352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670800" y="2184400"/>
            <a:ext cx="3505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200" b="1" i="0" u="none" strike="noStrike" dirty="0">
                <a:solidFill>
                  <a:srgbClr val="FF7D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情感</a:t>
            </a:r>
            <a:r>
              <a:rPr lang="en-US" altLang="zh-CN" sz="2200" b="1" i="0" u="none" strike="noStrike" dirty="0">
                <a:solidFill>
                  <a:srgbClr val="FF7D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/</a:t>
            </a:r>
            <a:r>
              <a:rPr lang="zh-CN" altLang="en-US" sz="2200" b="1" i="0" u="none" strike="noStrike" dirty="0">
                <a:solidFill>
                  <a:srgbClr val="FF7D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观点表达</a:t>
            </a:r>
            <a:r>
              <a:rPr lang="en-US" sz="2200" b="1" i="0" u="none" strike="noStrike" dirty="0">
                <a:solidFill>
                  <a:srgbClr val="FF7D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 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162800" y="2730500"/>
            <a:ext cx="42672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800" b="1" i="0" u="none" strike="noStrike" dirty="0" err="1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核心内容</a:t>
            </a:r>
            <a:r>
              <a:rPr lang="en-US" sz="1800" b="1" i="0" u="none" strike="noStrike" dirty="0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：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l">
              <a:lnSpc>
                <a:spcPct val="108000"/>
              </a:lnSpc>
            </a:pP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表达推荐理由、个人</a:t>
            </a:r>
            <a:r>
              <a:rPr lang="zh-CN" alt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收获</a:t>
            </a: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感想、选择依据</a:t>
            </a:r>
            <a:endParaRPr lang="en-US" sz="1800" b="0" i="0" u="none" strike="noStrike" dirty="0">
              <a:solidFill>
                <a:srgbClr val="6B728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indent="0" algn="l">
              <a:lnSpc>
                <a:spcPct val="108000"/>
              </a:lnSpc>
            </a:pPr>
            <a:endParaRPr lang="en-US" sz="1800" b="0" i="0" u="none" strike="noStrike" dirty="0">
              <a:solidFill>
                <a:srgbClr val="6B728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indent="0" algn="l">
              <a:lnSpc>
                <a:spcPct val="108000"/>
              </a:lnSpc>
            </a:pPr>
            <a:r>
              <a:rPr lang="en-US" sz="1800" b="1" i="0" u="none" strike="noStrike" dirty="0" err="1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写作要求</a:t>
            </a:r>
            <a:r>
              <a:rPr lang="en-US" sz="1800" b="1" i="0" u="none" strike="noStrike" dirty="0">
                <a:solidFill>
                  <a:srgbClr val="37415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：</a:t>
            </a:r>
            <a:endParaRPr lang="en-US" sz="1800" b="1" i="0" u="none" strike="noStrike" dirty="0">
              <a:solidFill>
                <a:srgbClr val="37415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  <a:p>
            <a:pPr indent="0" algn="l">
              <a:lnSpc>
                <a:spcPct val="108000"/>
              </a:lnSpc>
            </a:pPr>
            <a:r>
              <a:rPr lang="en-US" sz="1800" b="0" i="0" u="none" strike="noStrike" dirty="0" err="1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基于描述、合理、有说服力</a:t>
            </a:r>
            <a:r>
              <a:rPr lang="en-US" sz="1800" b="0" i="0" u="none" strike="noStrike" dirty="0">
                <a:solidFill>
                  <a:srgbClr val="6B728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。</a:t>
            </a:r>
            <a:endParaRPr lang="en-US" sz="1800" b="0" i="0" u="none" strike="noStrike" dirty="0">
              <a:solidFill>
                <a:srgbClr val="6B728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Noto Sans SC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762000" y="5080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165DFF">
              <a:alpha val="8000"/>
            </a:srgbClr>
          </a:solidFill>
          <a:ln w="12700" cap="flat" cmpd="sng">
            <a:solidFill>
              <a:srgbClr val="165D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848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574800" y="5232400"/>
            <a:ext cx="98552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 dirty="0">
                <a:solidFill>
                  <a:srgbClr val="165D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Core </a:t>
            </a:r>
            <a:r>
              <a:rPr lang="en-US" sz="2400" b="1" i="0" u="none" strike="noStrike" dirty="0" err="1">
                <a:solidFill>
                  <a:srgbClr val="165D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Tip：</a:t>
            </a:r>
            <a:r>
              <a:rPr lang="en-US" sz="2400" b="1" i="0" u="none" strike="noStrike" dirty="0" err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A</a:t>
            </a:r>
            <a:r>
              <a:rPr lang="en-US" sz="2400" b="1" i="0" u="none" strike="noStrik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Noto Sans SC"/>
              </a:rPr>
              <a:t> viewpoint without objective description is empty; a description without subjective opinion is dull.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90551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3600" b="1" dirty="0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Noto Sans SC"/>
              </a:rPr>
              <a:t>共性特征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10845798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76200" cy="1079500"/>
          </a:xfrm>
          <a:prstGeom prst="roundRect">
            <a:avLst>
              <a:gd name="adj" fmla="val 166666"/>
            </a:avLst>
          </a:prstGeom>
          <a:solidFill>
            <a:srgbClr val="165D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1778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625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2024浙江首考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651000" y="19812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（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课间运动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318000" y="16510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描述层」客观内容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370944" y="1883229"/>
            <a:ext cx="4249056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描述推荐的课间运动（外观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/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操作细节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493000" y="16510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观点层」主观内容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493000" y="19685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给出推荐理由（适合课间、有益健康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2730500"/>
            <a:ext cx="10845798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62000" y="2730500"/>
            <a:ext cx="76200" cy="1079500"/>
          </a:xfrm>
          <a:prstGeom prst="roundRect">
            <a:avLst>
              <a:gd name="adj" fmla="val 166666"/>
            </a:avLst>
          </a:prstGeom>
          <a:solidFill>
            <a:srgbClr val="165D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2984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651000" y="28321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2024新高考I卷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1651000" y="31877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（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美术课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4318000" y="28575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描述层」客观内容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3497944" y="3131457"/>
            <a:ext cx="3868056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描述美术课作品内容或个人上课经历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7493000" y="28575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观点层」主观内容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7493000" y="3175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表达个人感想（课程有意义、有收获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761999" y="3905250"/>
            <a:ext cx="10845799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762000" y="3937000"/>
            <a:ext cx="76200" cy="1079500"/>
          </a:xfrm>
          <a:prstGeom prst="roundRect">
            <a:avLst>
              <a:gd name="adj" fmla="val 166666"/>
            </a:avLst>
          </a:prstGeom>
          <a:solidFill>
            <a:srgbClr val="165D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4191000"/>
            <a:ext cx="508000" cy="508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651000" y="40386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2026深圳一模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AutoShape 25"/>
          <p:cNvSpPr/>
          <p:nvPr/>
        </p:nvSpPr>
        <p:spPr>
          <a:xfrm>
            <a:off x="1651000" y="43942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（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青铜灯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6" name="AutoShape 26"/>
          <p:cNvSpPr/>
          <p:nvPr/>
        </p:nvSpPr>
        <p:spPr>
          <a:xfrm>
            <a:off x="4318000" y="40640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描述层」客观内容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3472544" y="4337050"/>
            <a:ext cx="4049486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描述文物的设计理念、造型特征及功能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8" name="AutoShape 28"/>
          <p:cNvSpPr/>
          <p:nvPr/>
        </p:nvSpPr>
        <p:spPr>
          <a:xfrm>
            <a:off x="7493000" y="40640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观点层」主观内容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AutoShape 29"/>
          <p:cNvSpPr/>
          <p:nvPr/>
        </p:nvSpPr>
        <p:spPr>
          <a:xfrm>
            <a:off x="7492999" y="4327070"/>
            <a:ext cx="4274458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给出推荐理由（历史价值高、值得一看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0" name="AutoShape 30"/>
          <p:cNvSpPr/>
          <p:nvPr/>
        </p:nvSpPr>
        <p:spPr>
          <a:xfrm>
            <a:off x="762000" y="5143500"/>
            <a:ext cx="108458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1" name="AutoShape 31"/>
          <p:cNvSpPr/>
          <p:nvPr/>
        </p:nvSpPr>
        <p:spPr>
          <a:xfrm>
            <a:off x="762000" y="5143500"/>
            <a:ext cx="76200" cy="1079500"/>
          </a:xfrm>
          <a:prstGeom prst="roundRect">
            <a:avLst>
              <a:gd name="adj" fmla="val 166666"/>
            </a:avLst>
          </a:prstGeom>
          <a:solidFill>
            <a:srgbClr val="165D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5397500"/>
            <a:ext cx="508000" cy="508000"/>
          </a:xfrm>
          <a:prstGeom prst="rect">
            <a:avLst/>
          </a:prstGeom>
        </p:spPr>
      </p:pic>
      <p:sp>
        <p:nvSpPr>
          <p:cNvPr id="33" name="AutoShape 33"/>
          <p:cNvSpPr/>
          <p:nvPr/>
        </p:nvSpPr>
        <p:spPr>
          <a:xfrm>
            <a:off x="1651000" y="5245100"/>
            <a:ext cx="254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2025深圳一模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" name="AutoShape 34"/>
          <p:cNvSpPr/>
          <p:nvPr/>
        </p:nvSpPr>
        <p:spPr>
          <a:xfrm>
            <a:off x="1651000" y="56007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（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穿越物品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B72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5" name="AutoShape 35"/>
          <p:cNvSpPr/>
          <p:nvPr/>
        </p:nvSpPr>
        <p:spPr>
          <a:xfrm>
            <a:off x="4318000" y="52705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描述层」客观内容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6" name="AutoShape 36"/>
          <p:cNvSpPr/>
          <p:nvPr/>
        </p:nvSpPr>
        <p:spPr>
          <a:xfrm>
            <a:off x="3429000" y="5524500"/>
            <a:ext cx="4005943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描述现代物品的外观、功能原理及用途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7" name="AutoShape 37"/>
          <p:cNvSpPr/>
          <p:nvPr/>
        </p:nvSpPr>
        <p:spPr>
          <a:xfrm>
            <a:off x="7493000" y="5270500"/>
            <a:ext cx="292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165D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观点层」主观内容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8" name="AutoShape 38"/>
          <p:cNvSpPr/>
          <p:nvPr/>
        </p:nvSpPr>
        <p:spPr>
          <a:xfrm>
            <a:off x="7492999" y="5500912"/>
            <a:ext cx="4114801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给出选择理由（适合古代、有实用价值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7415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）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12963" y="332014"/>
          <a:ext cx="11715751" cy="6129392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214045"/>
                <a:gridCol w="5942078"/>
                <a:gridCol w="3559628"/>
              </a:tblGrid>
              <a:tr h="3377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b="1" dirty="0">
                          <a:effectLst/>
                        </a:rPr>
                        <a:t>文章主题</a:t>
                      </a:r>
                      <a:endParaRPr lang="zh-CN" altLang="en-US" sz="2200" b="1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b="1" dirty="0">
                          <a:effectLst/>
                        </a:rPr>
                        <a:t>信息传递（客观内容）</a:t>
                      </a:r>
                      <a:endParaRPr lang="zh-CN" altLang="en-US" sz="2200" b="1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b="1" dirty="0">
                          <a:effectLst/>
                        </a:rPr>
                        <a:t>情感 </a:t>
                      </a:r>
                      <a:r>
                        <a:rPr lang="en-US" altLang="zh-CN" sz="2200" b="1" dirty="0">
                          <a:effectLst/>
                        </a:rPr>
                        <a:t>/ </a:t>
                      </a:r>
                      <a:r>
                        <a:rPr lang="zh-CN" altLang="en-US" sz="2200" b="1" dirty="0">
                          <a:effectLst/>
                        </a:rPr>
                        <a:t>观点表达（主观内容）</a:t>
                      </a:r>
                      <a:endParaRPr lang="zh-CN" altLang="en-US" sz="2200" b="1" dirty="0">
                        <a:effectLst/>
                      </a:endParaRPr>
                    </a:p>
                  </a:txBody>
                  <a:tcPr marL="3404" marR="3404" marT="3404" marB="3404" anchor="ctr"/>
                </a:tc>
              </a:tr>
              <a:tr h="97854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推荐课间运动</a:t>
                      </a:r>
                      <a:endParaRPr lang="en-US" altLang="zh-CN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（校园投稿）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①推荐运动：跳绳（示例）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②运动特点：操作简单、场地 </a:t>
                      </a:r>
                      <a:r>
                        <a:rPr lang="en-US" altLang="zh-CN" sz="1700" dirty="0">
                          <a:effectLst/>
                        </a:rPr>
                        <a:t>/ </a:t>
                      </a:r>
                      <a:r>
                        <a:rPr lang="zh-CN" altLang="en-US" sz="1700" dirty="0">
                          <a:effectLst/>
                        </a:rPr>
                        <a:t>器材要求低、适配课间短时间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③核心益处：锻炼心肺 </a:t>
                      </a:r>
                      <a:r>
                        <a:rPr lang="en-US" altLang="zh-CN" sz="1700" dirty="0">
                          <a:effectLst/>
                        </a:rPr>
                        <a:t>/ </a:t>
                      </a:r>
                      <a:r>
                        <a:rPr lang="zh-CN" altLang="en-US" sz="1700" dirty="0">
                          <a:effectLst/>
                        </a:rPr>
                        <a:t>肢体协调性、缓解学习疲劳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b="1">
                          <a:effectLst/>
                        </a:rPr>
                        <a:t>情感</a:t>
                      </a:r>
                      <a:r>
                        <a:rPr lang="zh-CN" altLang="en-US" sz="1700">
                          <a:effectLst/>
                        </a:rPr>
                        <a:t>：认可、积极倡导</a:t>
                      </a:r>
                      <a:endParaRPr lang="zh-CN" altLang="en-US" sz="170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b="1">
                          <a:effectLst/>
                        </a:rPr>
                        <a:t>观点</a:t>
                      </a:r>
                      <a:r>
                        <a:rPr lang="zh-CN" altLang="en-US" sz="1700">
                          <a:effectLst/>
                        </a:rPr>
                        <a:t>：跳绳是课间运动最佳选择，呼吁同学走出教室参与，让课间更充实</a:t>
                      </a:r>
                      <a:endParaRPr lang="zh-CN" altLang="en-US" sz="1700">
                        <a:effectLst/>
                      </a:endParaRPr>
                    </a:p>
                  </a:txBody>
                  <a:tcPr marL="3404" marR="3404" marT="3404" marB="3404" anchor="ctr"/>
                </a:tc>
              </a:tr>
              <a:tr h="1464631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分享公园美术课经历</a:t>
                      </a:r>
                      <a:endParaRPr lang="en-US" altLang="zh-CN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（给朋友的邮件）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①经历：上周五班级在公园上户外美术课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②要求：创作展现公园之美的绘画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③作品：以湖泊 </a:t>
                      </a:r>
                      <a:r>
                        <a:rPr lang="en-US" altLang="zh-CN" sz="1700" dirty="0">
                          <a:effectLst/>
                        </a:rPr>
                        <a:t>/ </a:t>
                      </a:r>
                      <a:r>
                        <a:rPr lang="zh-CN" altLang="en-US" sz="1700" dirty="0">
                          <a:effectLst/>
                        </a:rPr>
                        <a:t>小溪为核心，描绘树木、鲜花等自然景致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④过程：身处自然环境完成创作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b="1" dirty="0">
                          <a:effectLst/>
                        </a:rPr>
                        <a:t>情感</a:t>
                      </a:r>
                      <a:r>
                        <a:rPr lang="zh-CN" altLang="en-US" sz="1700" dirty="0">
                          <a:effectLst/>
                        </a:rPr>
                        <a:t>：愉悦、难忘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b="1" dirty="0">
                          <a:effectLst/>
                        </a:rPr>
                        <a:t>观点</a:t>
                      </a:r>
                      <a:r>
                        <a:rPr lang="zh-CN" altLang="en-US" sz="1700" dirty="0">
                          <a:effectLst/>
                        </a:rPr>
                        <a:t>：户外美术课是独特且有意义的经历，自然是创作的优质灵感来源，期待对方分享自身经历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</a:tr>
              <a:tr h="122159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推荐国博雁鱼青铜灯</a:t>
                      </a:r>
                      <a:endParaRPr lang="en-US" altLang="zh-CN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（给朋友的邮件）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①展品：汉代雁鱼青铜灯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②外观：雁形造型、口中衔鱼，设计精巧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③功能：点燃后烟雾经雁颈进入盛水灯体，水净化烟气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④价值：有效减少室内空气污染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b="1" dirty="0">
                          <a:effectLst/>
                        </a:rPr>
                        <a:t>情感</a:t>
                      </a:r>
                      <a:r>
                        <a:rPr lang="zh-CN" altLang="en-US" sz="1700" dirty="0">
                          <a:effectLst/>
                        </a:rPr>
                        <a:t>：赞叹、敬佩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b="1" dirty="0">
                          <a:effectLst/>
                        </a:rPr>
                        <a:t>观点</a:t>
                      </a:r>
                      <a:r>
                        <a:rPr lang="zh-CN" altLang="en-US" sz="1700" dirty="0">
                          <a:effectLst/>
                        </a:rPr>
                        <a:t>：该灯设计巧妙且环保，集中体现中国古人的智慧，是极具价值的文物，相信朋友会喜爱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</a:tr>
              <a:tr h="212253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带现代物品穿越</a:t>
                      </a:r>
                      <a:endParaRPr lang="en-US" altLang="zh-CN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（课堂发言稿）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①物品：太阳能手电筒（示例）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②原理：太阳能板将光能转化为电能并储存，实现太阳能充电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③背景：古代照明依赖火把 </a:t>
                      </a:r>
                      <a:r>
                        <a:rPr lang="en-US" altLang="zh-CN" sz="1700" dirty="0">
                          <a:effectLst/>
                        </a:rPr>
                        <a:t>/ </a:t>
                      </a:r>
                      <a:r>
                        <a:rPr lang="zh-CN" altLang="en-US" sz="1700" dirty="0">
                          <a:effectLst/>
                        </a:rPr>
                        <a:t>蜡烛，不便且易引发火灾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dirty="0">
                          <a:effectLst/>
                        </a:rPr>
                        <a:t>④价值：提供清洁持久光源，减少易燃材料依赖，支持古代夜间活动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700" b="1" dirty="0">
                          <a:effectLst/>
                        </a:rPr>
                        <a:t>情感</a:t>
                      </a:r>
                      <a:r>
                        <a:rPr lang="zh-CN" altLang="en-US" sz="1700" dirty="0">
                          <a:effectLst/>
                        </a:rPr>
                        <a:t>：感慨、赞叹</a:t>
                      </a:r>
                      <a:endParaRPr lang="zh-CN" altLang="en-US" sz="1700" dirty="0">
                        <a:effectLst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700" b="1" dirty="0">
                          <a:effectLst/>
                        </a:rPr>
                        <a:t>观点</a:t>
                      </a:r>
                      <a:r>
                        <a:rPr lang="zh-CN" altLang="en-US" sz="1700" dirty="0">
                          <a:effectLst/>
                        </a:rPr>
                        <a:t>：太阳能手电筒是穿越古代的理想选择，能切实改善古人生活，彰显现代科技的便利价值</a:t>
                      </a:r>
                      <a:endParaRPr lang="zh-CN" altLang="en-US" sz="1700" dirty="0">
                        <a:effectLst/>
                      </a:endParaRPr>
                    </a:p>
                  </a:txBody>
                  <a:tcPr marL="3404" marR="3404" marT="3404" marB="3404" anchor="ctr"/>
                </a:tc>
              </a:tr>
            </a:tbl>
          </a:graphicData>
        </a:graphic>
      </p:graphicFrame>
      <p:sp>
        <p:nvSpPr>
          <p:cNvPr id="3" name="Freeform 26"/>
          <p:cNvSpPr/>
          <p:nvPr/>
        </p:nvSpPr>
        <p:spPr>
          <a:xfrm rot="20055664">
            <a:off x="7141249" y="2737856"/>
            <a:ext cx="946623" cy="1005915"/>
          </a:xfrm>
          <a:custGeom>
            <a:avLst/>
            <a:gdLst/>
            <a:ahLst/>
            <a:cxnLst/>
            <a:rect l="l" t="t" r="r" b="b"/>
            <a:pathLst>
              <a:path w="2068933" h="2068933">
                <a:moveTo>
                  <a:pt x="0" y="0"/>
                </a:moveTo>
                <a:lnTo>
                  <a:pt x="2068933" y="0"/>
                </a:lnTo>
                <a:lnTo>
                  <a:pt x="2068933" y="2068933"/>
                </a:lnTo>
                <a:lnTo>
                  <a:pt x="0" y="2068933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" name="AutoShape 2"/>
          <p:cNvSpPr/>
          <p:nvPr/>
        </p:nvSpPr>
        <p:spPr>
          <a:xfrm>
            <a:off x="9026980" y="5890986"/>
            <a:ext cx="2852057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3600" b="1" dirty="0">
                <a:solidFill>
                  <a:srgbClr val="165D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具体内容示例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5A9C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6510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715000" y="3937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95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AutoShape 5"/>
          <p:cNvSpPr/>
          <p:nvPr/>
        </p:nvSpPr>
        <p:spPr>
          <a:xfrm>
            <a:off x="5200650" y="2755447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语言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Noto Sans SC"/>
              <a:sym typeface="Noto Sans SC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构建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90551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Noto Sans SC"/>
                <a:sym typeface="Noto Sans SC"/>
              </a:rPr>
              <a:t>差异性特征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333500"/>
            <a:ext cx="10668000" cy="25400"/>
          </a:xfrm>
          <a:prstGeom prst="roundRect">
            <a:avLst>
              <a:gd name="adj" fmla="val 0"/>
            </a:avLst>
          </a:prstGeom>
          <a:solidFill>
            <a:srgbClr val="165DFF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468086" y="1651000"/>
          <a:ext cx="11484427" cy="38735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14071"/>
                <a:gridCol w="2392589"/>
                <a:gridCol w="2392589"/>
                <a:gridCol w="2392589"/>
                <a:gridCol w="2392589"/>
              </a:tblGrid>
              <a:tr h="5715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2400" b="1" i="0" u="none" strike="noStrike" dirty="0" err="1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维度</a:t>
                      </a:r>
                      <a:endParaRPr lang="en-US" sz="24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zh-CN" altLang="en-US" sz="2400" b="1" i="0" u="none" strike="noStrike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课间运动</a:t>
                      </a:r>
                      <a:endParaRPr lang="en-US" sz="24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zh-CN" altLang="en-US" sz="2400" b="1" i="0" u="none" strike="noStrike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公园里的美术课</a:t>
                      </a:r>
                      <a:endParaRPr lang="en-US" sz="24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zh-CN" altLang="en-US" sz="2400" b="1" i="0" u="none" strike="noStrike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推荐展品</a:t>
                      </a:r>
                      <a:endParaRPr lang="en-US" sz="24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zh-CN" altLang="zh-CN" sz="2400" b="1" i="0" dirty="0">
                          <a:solidFill>
                            <a:srgbClr val="FFFFFF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Noto Sans SC" panose="020B0200000000000000" pitchFamily="34" charset="-122"/>
                        </a:rPr>
                        <a:t>带物品回古代</a:t>
                      </a:r>
                      <a:endParaRPr lang="en-US" sz="24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 dirty="0" err="1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交际对象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全校同学（集体</a:t>
                      </a:r>
                      <a:r>
                        <a:rPr lang="en-US" sz="1600" b="0" i="0" u="none" strike="noStrike" dirty="0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）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英国好友Chris（亲密</a:t>
                      </a:r>
                      <a:r>
                        <a:rPr lang="en-US" sz="1600" b="0" i="0" u="none" strike="noStrike" dirty="0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）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外国友人Alex（陌生</a:t>
                      </a:r>
                      <a:r>
                        <a:rPr lang="en-US" sz="1600" b="0" i="0" u="none" strike="noStrike" dirty="0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）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同班同学+外教（集体</a:t>
                      </a:r>
                      <a:r>
                        <a:rPr lang="en-US" sz="1600" b="0" i="0" u="none" strike="noStrike" dirty="0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）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 dirty="0" err="1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逻辑侧重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理由贴近校园实际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感想个人化、情感化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理由突出文化特色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理由贴合古代背景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 dirty="0" err="1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语言语体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简洁直白，号召性强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轻松亲切，口语化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礼貌正式，用词严谨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亲切自然，有互动感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 dirty="0" err="1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收尾方式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号召式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常规邮件结束语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推荐式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 dirty="0" err="1">
                          <a:solidFill>
                            <a:srgbClr val="6B72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oto Sans SC"/>
                          <a:sym typeface="Noto Sans SC"/>
                        </a:rPr>
                        <a:t>总结式+感谢</a:t>
                      </a:r>
                      <a:endParaRPr lang="en-US" sz="1600" dirty="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B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AutoShape 5"/>
          <p:cNvSpPr/>
          <p:nvPr/>
        </p:nvSpPr>
        <p:spPr>
          <a:xfrm>
            <a:off x="762000" y="5842000"/>
            <a:ext cx="10668000" cy="508000"/>
          </a:xfrm>
          <a:prstGeom prst="roundRect">
            <a:avLst>
              <a:gd name="adj" fmla="val 25000"/>
            </a:avLst>
          </a:prstGeom>
          <a:solidFill>
            <a:srgbClr val="165DF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en-US" altLang="zh-CN" sz="2000" b="1" i="0" dirty="0" err="1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oto Sans SC" panose="020B0200000000000000" pitchFamily="34" charset="-122"/>
              </a:rPr>
              <a:t>体裁与交际对象决定</a:t>
            </a:r>
            <a:r>
              <a:rPr lang="zh-CN" altLang="en-US" sz="2000" b="1" i="0" dirty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oto Sans SC" panose="020B0200000000000000" pitchFamily="34" charset="-122"/>
              </a:rPr>
              <a:t>语言</a:t>
            </a:r>
            <a:r>
              <a:rPr lang="en-US" altLang="zh-CN" sz="2000" b="1" i="0" dirty="0" err="1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oto Sans SC" panose="020B0200000000000000" pitchFamily="34" charset="-122"/>
              </a:rPr>
              <a:t>细节</a:t>
            </a:r>
            <a:r>
              <a:rPr lang="en-US" altLang="zh-CN" sz="2000" b="1" i="0" dirty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oto Sans SC" panose="020B0200000000000000" pitchFamily="34" charset="-122"/>
              </a:rPr>
              <a:t>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0" y="6985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13956</Words>
  <Application>WPS 演示</Application>
  <PresentationFormat>宽屏</PresentationFormat>
  <Paragraphs>626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Arial</vt:lpstr>
      <vt:lpstr>Noto Sans SC</vt:lpstr>
      <vt:lpstr>Noto Sans SC</vt:lpstr>
      <vt:lpstr>Times New Roman</vt:lpstr>
      <vt:lpstr>黑体</vt:lpstr>
      <vt:lpstr>微软雅黑</vt:lpstr>
      <vt:lpstr>Arial Unicode MS</vt:lpstr>
      <vt:lpstr>等线</vt:lpstr>
      <vt:lpstr>HelveticaNeue</vt:lpstr>
      <vt:lpstr>华文新魏</vt:lpstr>
      <vt:lpstr>Segoe Print</vt:lpstr>
      <vt:lpstr>MS PGothic</vt:lpstr>
      <vt:lpstr>Office 主题​​</vt:lpstr>
      <vt:lpstr>默认主题</vt:lpstr>
      <vt:lpstr>1_默认主题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13</cp:revision>
  <dcterms:created xsi:type="dcterms:W3CDTF">2026-03-26T08:10:55Z</dcterms:created>
  <dcterms:modified xsi:type="dcterms:W3CDTF">2026-03-26T08:12:52Z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</Properties>
</file>