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6"/>
  </p:notesMasterIdLst>
  <p:handoutMasterIdLst>
    <p:handoutMasterId r:id="rId23"/>
  </p:handoutMasterIdLst>
  <p:sldIdLst>
    <p:sldId id="439" r:id="rId4"/>
    <p:sldId id="272" r:id="rId5"/>
    <p:sldId id="287" r:id="rId7"/>
    <p:sldId id="395" r:id="rId8"/>
    <p:sldId id="267" r:id="rId9"/>
    <p:sldId id="353" r:id="rId10"/>
    <p:sldId id="383" r:id="rId11"/>
    <p:sldId id="399" r:id="rId12"/>
    <p:sldId id="423" r:id="rId13"/>
    <p:sldId id="424" r:id="rId14"/>
    <p:sldId id="354" r:id="rId15"/>
    <p:sldId id="432" r:id="rId16"/>
    <p:sldId id="341" r:id="rId17"/>
    <p:sldId id="404" r:id="rId18"/>
    <p:sldId id="316" r:id="rId19"/>
    <p:sldId id="344" r:id="rId20"/>
    <p:sldId id="298" r:id="rId21"/>
    <p:sldId id="43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13742F"/>
    <a:srgbClr val="016A7D"/>
    <a:srgbClr val="F3541A"/>
    <a:srgbClr val="0766D4"/>
    <a:srgbClr val="FFFFFF"/>
    <a:srgbClr val="F5B482"/>
    <a:srgbClr val="E9DAF4"/>
    <a:srgbClr val="BFE6D3"/>
    <a:srgbClr val="DCE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76"/>
        <p:guide pos="40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1B4622-DBF7-41CE-A237-E7C3D20653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1B4622-DBF7-41CE-A237-E7C3D20653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jpeg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5.xml"/><Relationship Id="rId3" Type="http://schemas.openxmlformats.org/officeDocument/2006/relationships/tags" Target="../tags/tag66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d43564f09c0009590e3c80136100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3995" y="91440"/>
            <a:ext cx="7295515" cy="4318635"/>
          </a:xfrm>
          <a:prstGeom prst="rect">
            <a:avLst/>
          </a:prstGeom>
        </p:spPr>
      </p:pic>
      <p:pic>
        <p:nvPicPr>
          <p:cNvPr id="6" name="图片 5" descr="33960fece587366900a02e2a15154d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405" y="4329430"/>
            <a:ext cx="6848475" cy="252857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278765" y="2997200"/>
            <a:ext cx="11546840" cy="224536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/>
            </a:solidFill>
            <a:prstDash val="sysDash"/>
          </a:ln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Last summer, our class paid a visit to Disneyland. It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kicked off with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an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fascinating fountain performance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.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Then came 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 series of rides,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ranging from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 pirate ship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to 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 roller coaster.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The highlight was when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we 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interacted with our favourite fairytale or cartoon characters, such as Mickey Mouse and Snow White.</a:t>
            </a:r>
            <a:endParaRPr lang="en-US" sz="2800" b="1" dirty="0">
              <a:latin typeface="Calibri" panose="020F0502020204030204" charset="0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0940" y="38100"/>
            <a:ext cx="2272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/ a theme park</a:t>
            </a:r>
            <a:endParaRPr lang="en-US" altLang="zh-CN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0000">
            <a:off x="-16510" y="-998220"/>
            <a:ext cx="12091670" cy="8933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43330" y="2777490"/>
            <a:ext cx="980122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5000" b="1" i="1">
                <a:ln w="22225">
                  <a:noFill/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Q3:  What are your reflections on the activity?</a:t>
            </a:r>
            <a:endParaRPr lang="en-US" altLang="zh-CN" sz="5000" b="1" i="1">
              <a:ln w="22225">
                <a:noFill/>
                <a:prstDash val="solid"/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66495" y="66211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b32313537353837363bbbeeb6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1017270"/>
            <a:ext cx="482600" cy="482600"/>
          </a:xfrm>
          <a:prstGeom prst="rect">
            <a:avLst/>
          </a:prstGeom>
        </p:spPr>
      </p:pic>
      <p:sp>
        <p:nvSpPr>
          <p:cNvPr id="2" name="标题 4"/>
          <p:cNvSpPr txBox="1">
            <a:spLocks noGrp="1"/>
          </p:cNvSpPr>
          <p:nvPr/>
        </p:nvSpPr>
        <p:spPr>
          <a:xfrm>
            <a:off x="1014095" y="952818"/>
            <a:ext cx="4425950" cy="58483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 defTabSz="457200">
              <a:buClrTx/>
              <a:buSzTx/>
              <a:buFontTx/>
            </a:pPr>
            <a:r>
              <a:rPr lang="en-US" altLang="zh-CN" sz="3200" u="sng" spc="0">
                <a:solidFill>
                  <a:srgbClr val="C00000"/>
                </a:solidFill>
                <a:effectLst/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To make it theme-related</a:t>
            </a:r>
            <a:endParaRPr lang="en-US" altLang="zh-CN" sz="3200" u="sng" spc="0">
              <a:solidFill>
                <a:srgbClr val="C00000"/>
              </a:solidFill>
              <a:effectLst/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  <p:pic>
        <p:nvPicPr>
          <p:cNvPr id="11" name="图片 10" descr="37cff19fc7b4fc39d57d0778d864cf7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37185" y="1616710"/>
            <a:ext cx="11581130" cy="196342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2" name="图片 11" descr="9b80c6aed1002d89abaa31163ac003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337185" y="4271645"/>
            <a:ext cx="11499215" cy="1809750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3" name="矩形: 圆角 13"/>
          <p:cNvSpPr/>
          <p:nvPr/>
        </p:nvSpPr>
        <p:spPr>
          <a:xfrm>
            <a:off x="337185" y="2234565"/>
            <a:ext cx="3442335" cy="73469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: 圆角 13"/>
          <p:cNvSpPr/>
          <p:nvPr/>
        </p:nvSpPr>
        <p:spPr>
          <a:xfrm>
            <a:off x="4613275" y="4023360"/>
            <a:ext cx="6460490" cy="74485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 txBox="1">
            <a:spLocks noGrp="1"/>
          </p:cNvSpPr>
          <p:nvPr>
            <p:ph type="title"/>
          </p:nvPr>
        </p:nvSpPr>
        <p:spPr>
          <a:xfrm>
            <a:off x="165735" y="102235"/>
            <a:ext cx="7210425" cy="646430"/>
          </a:xfrm>
          <a:noFill/>
        </p:spPr>
        <p:txBody>
          <a:bodyPr wrap="square" rtlCol="0">
            <a:spAutoFit/>
          </a:bodyPr>
          <a:p>
            <a:pPr lvl="0" algn="l" defTabSz="457200">
              <a:buClrTx/>
              <a:buSzTx/>
              <a:buFontTx/>
            </a:pPr>
            <a:r>
              <a:rPr lang="en-US" altLang="zh-CN" spc="0">
                <a:solidFill>
                  <a:schemeClr val="tx1"/>
                </a:solidFill>
                <a:effectLst>
                  <a:glow rad="1905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Locate the problem and address it</a:t>
            </a:r>
            <a:endParaRPr lang="en-US" altLang="zh-CN" spc="0">
              <a:solidFill>
                <a:schemeClr val="tx1"/>
              </a:solidFill>
              <a:effectLst>
                <a:glow rad="190500">
                  <a:schemeClr val="accent2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151ad51ef994fd49405847aa92a3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" y="1316355"/>
            <a:ext cx="11836400" cy="3953510"/>
          </a:xfrm>
          <a:prstGeom prst="rect">
            <a:avLst/>
          </a:prstGeom>
        </p:spPr>
      </p:pic>
      <p:pic>
        <p:nvPicPr>
          <p:cNvPr id="13" name="http://photo-static-api.fotomore.com/creative/vcg/400/new/VCG41N1280310921.jpg?uid=386&amp;timestamp=1710748204&amp;sign=56f97326a324967d0f7d9c248fa6ca2f" descr="templates\picture_hover\&amp;pky300_sjzg_VCG41N1280310921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9120" y="73025"/>
            <a:ext cx="1362075" cy="1168400"/>
          </a:xfrm>
          <a:prstGeom prst="rect">
            <a:avLst/>
          </a:prstGeom>
        </p:spPr>
      </p:pic>
      <p:pic>
        <p:nvPicPr>
          <p:cNvPr id="3" name="图片 2" descr="3b32313537353837363bbbeeb6a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85" y="824230"/>
            <a:ext cx="482600" cy="482600"/>
          </a:xfrm>
          <a:prstGeom prst="rect">
            <a:avLst/>
          </a:prstGeom>
        </p:spPr>
      </p:pic>
      <p:sp>
        <p:nvSpPr>
          <p:cNvPr id="4" name="标题 4"/>
          <p:cNvSpPr txBox="1">
            <a:spLocks noGrp="1"/>
          </p:cNvSpPr>
          <p:nvPr/>
        </p:nvSpPr>
        <p:spPr>
          <a:xfrm>
            <a:off x="787400" y="719455"/>
            <a:ext cx="6517640" cy="58483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 defTabSz="457200">
              <a:buClrTx/>
              <a:buSzTx/>
              <a:buFontTx/>
            </a:pPr>
            <a:r>
              <a:rPr lang="en-US" altLang="zh-CN" sz="3200" u="sng" spc="0">
                <a:solidFill>
                  <a:srgbClr val="C00000"/>
                </a:solidFill>
                <a:effectLst/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From general to specific</a:t>
            </a:r>
            <a:endParaRPr lang="en-US" altLang="zh-CN" sz="3200" u="sng" spc="0">
              <a:solidFill>
                <a:srgbClr val="C00000"/>
              </a:solidFill>
              <a:effectLst/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065" y="4981575"/>
            <a:ext cx="11470640" cy="1665605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/>
            </a:solidFill>
            <a:prstDash val="sysDash"/>
          </a:ln>
        </p:spPr>
        <p:txBody>
          <a:bodyPr wrap="square">
            <a:noAutofit/>
          </a:bodyPr>
          <a:p>
            <a:pPr algn="just">
              <a:lnSpc>
                <a:spcPct val="100000"/>
              </a:lnSpc>
            </a:pPr>
            <a:r>
              <a:rPr lang="en-US" sz="32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Challenging </a:t>
            </a:r>
            <a:r>
              <a:rPr lang="en-US" sz="32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and </a:t>
            </a:r>
            <a:r>
              <a:rPr lang="en-US" sz="32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exhausting </a:t>
            </a:r>
            <a:r>
              <a:rPr lang="en-US" sz="32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as it was, doing voluntary work was an extremely </a:t>
            </a:r>
            <a:r>
              <a:rPr lang="en-US" sz="32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rewarding </a:t>
            </a:r>
            <a:r>
              <a:rPr lang="en-US" sz="32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experience. </a:t>
            </a:r>
            <a:r>
              <a:rPr lang="en-US" sz="32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Not only</a:t>
            </a:r>
            <a:r>
              <a:rPr lang="en-US" sz="32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did it </a:t>
            </a:r>
            <a:r>
              <a:rPr lang="en-US" sz="32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give me a great sense of achievement</a:t>
            </a:r>
            <a:r>
              <a:rPr lang="en-US" sz="32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, </a:t>
            </a:r>
            <a:r>
              <a:rPr lang="en-US" sz="32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but </a:t>
            </a:r>
            <a:r>
              <a:rPr lang="en-US" sz="32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it </a:t>
            </a:r>
            <a:r>
              <a:rPr lang="en-US" sz="32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also </a:t>
            </a:r>
            <a:r>
              <a:rPr lang="en-US" sz="32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prepared me for future career</a:t>
            </a:r>
            <a:r>
              <a:rPr lang="en-US" sz="32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.</a:t>
            </a:r>
            <a:endParaRPr lang="en-US" sz="3200" dirty="0">
              <a:latin typeface="Calibri" panose="020F0502020204030204" charset="0"/>
              <a:ea typeface="楷体" panose="02010609060101010101" charset="-122"/>
              <a:cs typeface="Calibri" panose="020F0502020204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96000" y="2160270"/>
            <a:ext cx="553212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16680" y="2576195"/>
            <a:ext cx="736219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470015" y="3331845"/>
            <a:ext cx="478345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929495" y="3721735"/>
            <a:ext cx="189928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16680" y="4084955"/>
            <a:ext cx="83121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标题 1"/>
          <p:cNvSpPr txBox="1">
            <a:spLocks noGrp="1"/>
          </p:cNvSpPr>
          <p:nvPr/>
        </p:nvSpPr>
        <p:spPr>
          <a:xfrm>
            <a:off x="175260" y="73025"/>
            <a:ext cx="9832340" cy="64643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 defTabSz="457200">
              <a:buClrTx/>
              <a:buSzTx/>
              <a:buFontTx/>
            </a:pPr>
            <a:r>
              <a:rPr lang="en-US" altLang="zh-CN" spc="0">
                <a:solidFill>
                  <a:schemeClr val="tx1"/>
                </a:solidFill>
                <a:effectLst>
                  <a:glow rad="1905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Borrow reflections from textbooks</a:t>
            </a:r>
            <a:endParaRPr lang="en-US" altLang="zh-CN" spc="0">
              <a:solidFill>
                <a:schemeClr val="tx1"/>
              </a:solidFill>
              <a:effectLst>
                <a:glow rad="190500">
                  <a:schemeClr val="accent2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19675" y="732790"/>
            <a:ext cx="7091680" cy="583565"/>
          </a:xfrm>
          <a:prstGeom prst="rect">
            <a:avLst/>
          </a:prstGeom>
          <a:solidFill>
            <a:srgbClr val="2F6A27"/>
          </a:solidFill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lt"/>
              </a:rPr>
              <a:t>Tip 3: Accumulate descriptive adjectives</a:t>
            </a:r>
            <a:endParaRPr lang="en-US" altLang="zh-CN" sz="3200" b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19675" y="732790"/>
            <a:ext cx="7081520" cy="582295"/>
          </a:xfrm>
          <a:prstGeom prst="rect">
            <a:avLst/>
          </a:prstGeom>
          <a:solidFill>
            <a:srgbClr val="2F6A27"/>
          </a:solidFill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lt"/>
              </a:rPr>
              <a:t>Tip 4: </a:t>
            </a:r>
            <a:r>
              <a:rPr lang="en-US" altLang="zh-CN" sz="3200" b="1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Explore the specific significance </a:t>
            </a:r>
            <a:endParaRPr lang="en-US" altLang="zh-CN" sz="3200" b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/>
      <p:bldP spid="15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椭圆 23"/>
          <p:cNvSpPr/>
          <p:nvPr/>
        </p:nvSpPr>
        <p:spPr>
          <a:xfrm>
            <a:off x="202565" y="2722245"/>
            <a:ext cx="2470150" cy="1412875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reflections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59510" y="4352290"/>
            <a:ext cx="3654425" cy="1284605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rgbClr val="E483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specific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29" name="曲线连接符 28"/>
          <p:cNvCxnSpPr/>
          <p:nvPr/>
        </p:nvCxnSpPr>
        <p:spPr>
          <a:xfrm rot="16200000" flipV="1">
            <a:off x="2564130" y="3641090"/>
            <a:ext cx="781685" cy="517525"/>
          </a:xfrm>
          <a:prstGeom prst="curvedConnector3">
            <a:avLst>
              <a:gd name="adj1" fmla="val 49959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30" name="曲线连接符 29"/>
          <p:cNvCxnSpPr/>
          <p:nvPr/>
        </p:nvCxnSpPr>
        <p:spPr>
          <a:xfrm rot="5400000">
            <a:off x="4211320" y="3647440"/>
            <a:ext cx="1802130" cy="596900"/>
          </a:xfrm>
          <a:prstGeom prst="curvedConnector3">
            <a:avLst>
              <a:gd name="adj1" fmla="val 1973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31" name="曲线连接符 30"/>
          <p:cNvCxnSpPr/>
          <p:nvPr/>
        </p:nvCxnSpPr>
        <p:spPr>
          <a:xfrm rot="16200000" flipV="1">
            <a:off x="4154170" y="5436235"/>
            <a:ext cx="1861820" cy="542290"/>
          </a:xfrm>
          <a:prstGeom prst="curvedConnector3">
            <a:avLst>
              <a:gd name="adj1" fmla="val 341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28" name="文本框 27"/>
          <p:cNvSpPr txBox="1"/>
          <p:nvPr/>
        </p:nvSpPr>
        <p:spPr>
          <a:xfrm>
            <a:off x="5356225" y="2840990"/>
            <a:ext cx="6665595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enrich knowledge of </a:t>
            </a:r>
            <a:endParaRPr lang="en-US" altLang="zh-CN" sz="2800" b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acquire skills in...</a:t>
            </a:r>
            <a:endParaRPr lang="en-US" altLang="zh-CN" sz="2800" b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build up our strength</a:t>
            </a:r>
            <a:endParaRPr lang="en-US" altLang="zh-CN" sz="2800" b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shape my character/ challenge myself </a:t>
            </a:r>
            <a:endParaRPr lang="en-US" altLang="zh-CN" sz="2800" b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develop/ foster independence</a:t>
            </a:r>
            <a:endParaRPr lang="en-US" altLang="zh-CN" sz="2800" b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cultivate team spirits</a:t>
            </a:r>
            <a:endParaRPr lang="en-US" altLang="zh-CN" sz="2800" b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have an amazing experience distinct from routine life/ a taste of outdoor life </a:t>
            </a:r>
            <a:endParaRPr lang="en-US" altLang="zh-CN" sz="2800" b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...</a:t>
            </a:r>
            <a:endParaRPr lang="en-US" altLang="zh-CN" sz="2800" b="1"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cxnSp>
        <p:nvCxnSpPr>
          <p:cNvPr id="2" name="曲线连接符 1"/>
          <p:cNvCxnSpPr/>
          <p:nvPr/>
        </p:nvCxnSpPr>
        <p:spPr>
          <a:xfrm rot="5400000">
            <a:off x="2232025" y="2400935"/>
            <a:ext cx="1510665" cy="582295"/>
          </a:xfrm>
          <a:prstGeom prst="curvedConnector3">
            <a:avLst>
              <a:gd name="adj1" fmla="val 50021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4" name="椭圆 3"/>
          <p:cNvSpPr/>
          <p:nvPr/>
        </p:nvSpPr>
        <p:spPr>
          <a:xfrm>
            <a:off x="1515745" y="590550"/>
            <a:ext cx="3654425" cy="1284605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rgbClr val="E48312"/>
            </a:solidFill>
            <a:prstDash val="solid"/>
          </a:ln>
          <a:effectLst/>
        </p:spPr>
        <p:txBody>
          <a:bodyPr rtlCol="0" anchor="ctr"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general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5" name="曲线连接符 4"/>
          <p:cNvCxnSpPr/>
          <p:nvPr/>
        </p:nvCxnSpPr>
        <p:spPr>
          <a:xfrm rot="10800000" flipV="1">
            <a:off x="5081905" y="313690"/>
            <a:ext cx="941705" cy="744855"/>
          </a:xfrm>
          <a:prstGeom prst="curvedConnector3">
            <a:avLst>
              <a:gd name="adj1" fmla="val 49966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8" name="曲线连接符 7"/>
          <p:cNvCxnSpPr/>
          <p:nvPr/>
        </p:nvCxnSpPr>
        <p:spPr>
          <a:xfrm rot="16200000" flipV="1">
            <a:off x="4690745" y="1516380"/>
            <a:ext cx="1538605" cy="580390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9" name="文本框 8"/>
          <p:cNvSpPr txBox="1"/>
          <p:nvPr/>
        </p:nvSpPr>
        <p:spPr>
          <a:xfrm>
            <a:off x="5952490" y="86360"/>
            <a:ext cx="61683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</a:rPr>
              <a:t> inspiring / impressive / unforgettable / fascinating / fulfilling / thrilling / enlightening</a:t>
            </a:r>
            <a:endParaRPr lang="en-US" altLang="zh-CN" sz="2800" b="1">
              <a:solidFill>
                <a:srgbClr val="1D41D5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2800" b="1">
              <a:solidFill>
                <a:srgbClr val="1D41D5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</a:rPr>
              <a:t> rewarding / worthwhile / instructive / beneficial / fruitful</a:t>
            </a:r>
            <a:endParaRPr lang="en-US" altLang="zh-CN" sz="2800" b="1"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b32313537353837363bbbeeb6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1017270"/>
            <a:ext cx="482600" cy="482600"/>
          </a:xfrm>
          <a:prstGeom prst="rect">
            <a:avLst/>
          </a:prstGeom>
        </p:spPr>
      </p:pic>
      <p:sp>
        <p:nvSpPr>
          <p:cNvPr id="2" name="标题 4"/>
          <p:cNvSpPr txBox="1">
            <a:spLocks noGrp="1"/>
          </p:cNvSpPr>
          <p:nvPr/>
        </p:nvSpPr>
        <p:spPr>
          <a:xfrm>
            <a:off x="1014095" y="952818"/>
            <a:ext cx="4425950" cy="58483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 defTabSz="457200">
              <a:buClrTx/>
              <a:buSzTx/>
              <a:buFontTx/>
            </a:pPr>
            <a:r>
              <a:rPr lang="en-US" altLang="zh-CN" sz="3200" u="sng" spc="0">
                <a:solidFill>
                  <a:srgbClr val="C00000"/>
                </a:solidFill>
                <a:effectLst/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To make it theme-related</a:t>
            </a:r>
            <a:endParaRPr lang="en-US" altLang="zh-CN" sz="3200" u="sng" spc="0">
              <a:solidFill>
                <a:srgbClr val="C00000"/>
              </a:solidFill>
              <a:effectLst/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  <p:pic>
        <p:nvPicPr>
          <p:cNvPr id="11" name="图片 10" descr="37cff19fc7b4fc39d57d0778d864cf7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37185" y="1616710"/>
            <a:ext cx="11581130" cy="196342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2" name="图片 11" descr="9b80c6aed1002d89abaa31163ac003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337185" y="4271645"/>
            <a:ext cx="11499215" cy="1809750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3" name="矩形: 圆角 13"/>
          <p:cNvSpPr/>
          <p:nvPr/>
        </p:nvSpPr>
        <p:spPr>
          <a:xfrm>
            <a:off x="337185" y="2234565"/>
            <a:ext cx="3442335" cy="73469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: 圆角 13"/>
          <p:cNvSpPr/>
          <p:nvPr/>
        </p:nvSpPr>
        <p:spPr>
          <a:xfrm>
            <a:off x="4613275" y="4023360"/>
            <a:ext cx="6460490" cy="74485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 txBox="1">
            <a:spLocks noGrp="1"/>
          </p:cNvSpPr>
          <p:nvPr>
            <p:ph type="title"/>
          </p:nvPr>
        </p:nvSpPr>
        <p:spPr>
          <a:xfrm>
            <a:off x="165735" y="102235"/>
            <a:ext cx="7210425" cy="646430"/>
          </a:xfrm>
          <a:noFill/>
        </p:spPr>
        <p:txBody>
          <a:bodyPr wrap="square" rtlCol="0">
            <a:spAutoFit/>
          </a:bodyPr>
          <a:p>
            <a:pPr lvl="0" algn="l" defTabSz="457200">
              <a:buClrTx/>
              <a:buSzTx/>
              <a:buFontTx/>
            </a:pPr>
            <a:r>
              <a:rPr lang="en-US" altLang="zh-CN" spc="0">
                <a:solidFill>
                  <a:schemeClr val="tx1"/>
                </a:solidFill>
                <a:effectLst>
                  <a:glow rad="1905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Locate the problem and address it</a:t>
            </a:r>
            <a:endParaRPr lang="en-US" altLang="zh-CN" spc="0">
              <a:solidFill>
                <a:schemeClr val="tx1"/>
              </a:solidFill>
              <a:effectLst>
                <a:glow rad="190500">
                  <a:schemeClr val="accent2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905" y="219075"/>
            <a:ext cx="11580495" cy="1397635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/>
            </a:solidFill>
            <a:prstDash val="sysDash"/>
          </a:ln>
        </p:spPr>
        <p:txBody>
          <a:bodyPr wrap="square">
            <a:noAutofit/>
          </a:bodyPr>
          <a:p>
            <a:pPr algn="just">
              <a:lnSpc>
                <a:spcPct val="100000"/>
              </a:lnSpc>
            </a:pPr>
            <a:r>
              <a:rPr lang="en-US" sz="32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... as it was, .... was an extremely ... experience. </a:t>
            </a:r>
            <a:r>
              <a:rPr lang="en-US" sz="32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Not only</a:t>
            </a:r>
            <a:r>
              <a:rPr lang="en-US" sz="32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did it..., </a:t>
            </a:r>
            <a:r>
              <a:rPr lang="en-US" sz="32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but </a:t>
            </a:r>
            <a:r>
              <a:rPr lang="en-US" sz="32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it </a:t>
            </a:r>
            <a:r>
              <a:rPr lang="en-US" sz="32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also...</a:t>
            </a:r>
            <a:endParaRPr lang="en-US" sz="3200" b="1" dirty="0">
              <a:latin typeface="Calibri" panose="020F0502020204030204" charset="0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0035" y="4070985"/>
            <a:ext cx="11469370" cy="181483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/>
            </a:solidFill>
            <a:prstDash val="sysDash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Exhausting </a:t>
            </a:r>
            <a:r>
              <a:rPr lang="en-US" sz="28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as it was, the Adventure Camp was extremely a </a:t>
            </a:r>
            <a:r>
              <a:rPr lang="en-US" sz="2800" b="1" u="sng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thrilling and fulfilling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</a:t>
            </a:r>
            <a:r>
              <a:rPr lang="en-US" sz="28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experience. </a:t>
            </a:r>
            <a:r>
              <a:rPr lang="en-US" sz="28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Not only</a:t>
            </a:r>
            <a:r>
              <a:rPr lang="en-US" sz="28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did it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equip me with useful survival knowledge and skills</a:t>
            </a:r>
            <a:r>
              <a:rPr lang="en-US" sz="28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, </a:t>
            </a:r>
            <a:r>
              <a:rPr lang="en-US" sz="28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but </a:t>
            </a:r>
            <a:r>
              <a:rPr lang="en-US" sz="28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it </a:t>
            </a:r>
            <a:r>
              <a:rPr lang="en-US" sz="28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also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prepared us for unexpected situations</a:t>
            </a:r>
            <a:r>
              <a:rPr 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/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inspired me to challenge myself</a:t>
            </a:r>
            <a:r>
              <a:rPr lang="en-US" sz="28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.</a:t>
            </a:r>
            <a:endParaRPr lang="en-US" sz="2800" dirty="0">
              <a:latin typeface="Calibri" panose="020F0502020204030204" charset="0"/>
              <a:ea typeface="楷体" panose="0201060906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5115" y="913765"/>
            <a:ext cx="11750040" cy="56756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lnSpc>
                <a:spcPct val="100000"/>
              </a:lnSpc>
            </a:pP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       </a:t>
            </a:r>
            <a:r>
              <a:rPr lang="en-US" sz="30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An Unforgettable Activity in High School</a:t>
            </a:r>
            <a:endParaRPr lang="en-US" sz="3000" b="1" dirty="0">
              <a:latin typeface="Calibri" panose="020F0502020204030204" charset="0"/>
              <a:ea typeface="楷体" panose="02010609060101010101" charset="-122"/>
              <a:cs typeface="Calibri" panose="020F0502020204030204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       </a:t>
            </a:r>
            <a:r>
              <a:rPr lang="en-US" sz="3000" u="sng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My high school has </a:t>
            </a:r>
            <a:r>
              <a:rPr lang="en-US" sz="3000" b="1" u="sng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witnessed</a:t>
            </a:r>
            <a:r>
              <a:rPr lang="en-US" sz="3000" u="sng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many colorful activities in the last three years, </a:t>
            </a:r>
            <a:r>
              <a:rPr lang="en-US" sz="3000" b="1" u="sng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among which</a:t>
            </a:r>
            <a:r>
              <a:rPr lang="en-US" sz="3000" u="sng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one adventure tour is especially unforgettable.     </a:t>
            </a:r>
            <a:endParaRPr lang="en-US" sz="3000" dirty="0">
              <a:latin typeface="Calibri" panose="020F0502020204030204" charset="0"/>
              <a:ea typeface="楷体" panose="02010609060101010101" charset="-122"/>
              <a:cs typeface="Calibri" panose="020F0502020204030204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       Last summer, the whole school went to an adventure camp. It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kicked off with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an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entertaining and instructive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lecture delivered by some experts, showing us how to live in the wild.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Then came 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a series of outdoor activities,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ranging from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making a fire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to 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purifying water. The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highlight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was when we went on an expedition to the thick forest.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Exhausting 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as it was, the Adventure Camp was extremely a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thrilling and fulfilling 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experience. </a:t>
            </a:r>
            <a:r>
              <a:rPr lang="en-US" sz="30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Not only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did it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equip me with useful survival knowledge and skills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, </a:t>
            </a:r>
            <a:r>
              <a:rPr lang="en-US" sz="30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but 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it </a:t>
            </a:r>
            <a:r>
              <a:rPr lang="en-US" sz="3000" b="1" dirty="0">
                <a:solidFill>
                  <a:srgbClr val="1D41D5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also 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inspired me to challenge myself</a:t>
            </a: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. </a:t>
            </a:r>
            <a:endParaRPr lang="en-US" sz="3000" dirty="0">
              <a:latin typeface="Calibri" panose="020F0502020204030204" charset="0"/>
              <a:ea typeface="楷体" panose="02010609060101010101" charset="-122"/>
              <a:cs typeface="Calibri" panose="020F0502020204030204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lang="en-US" sz="30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       </a:t>
            </a:r>
            <a:r>
              <a:rPr lang="en-US" sz="3000" u="sng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A </a:t>
            </a:r>
            <a:r>
              <a:rPr lang="en-US" sz="3000" b="1" u="sng">
                <a:solidFill>
                  <a:srgbClr val="C00000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truly memorable</a:t>
            </a:r>
            <a:r>
              <a:rPr lang="en-US" sz="3000" u="sng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journey indeed!</a:t>
            </a:r>
            <a:endParaRPr lang="en-US" altLang="en-US" sz="3000" u="sng" dirty="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</p:txBody>
      </p:sp>
      <p:sp>
        <p:nvSpPr>
          <p:cNvPr id="10" name="标题 9"/>
          <p:cNvSpPr txBox="1">
            <a:spLocks noGrp="1"/>
          </p:cNvSpPr>
          <p:nvPr>
            <p:ph type="title"/>
          </p:nvPr>
        </p:nvSpPr>
        <p:spPr>
          <a:xfrm>
            <a:off x="165735" y="102235"/>
            <a:ext cx="7210425" cy="646430"/>
          </a:xfrm>
          <a:noFill/>
        </p:spPr>
        <p:txBody>
          <a:bodyPr wrap="square" rtlCol="0">
            <a:spAutoFit/>
          </a:bodyPr>
          <a:p>
            <a:pPr lvl="0" algn="l" defTabSz="457200">
              <a:buClrTx/>
              <a:buSzTx/>
              <a:buFontTx/>
            </a:pPr>
            <a:r>
              <a:rPr lang="en-US" altLang="zh-CN" spc="0">
                <a:solidFill>
                  <a:schemeClr val="tx1"/>
                </a:solidFill>
                <a:effectLst>
                  <a:glow rad="1905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One possible version</a:t>
            </a:r>
            <a:endParaRPr lang="en-US" altLang="zh-CN" spc="0">
              <a:solidFill>
                <a:schemeClr val="tx1"/>
              </a:solidFill>
              <a:effectLst>
                <a:glow rad="190500">
                  <a:schemeClr val="accent2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2276" y="250781"/>
            <a:ext cx="10058400" cy="1450757"/>
          </a:xfrm>
        </p:spPr>
        <p:txBody>
          <a:bodyPr>
            <a:normAutofit/>
          </a:bodyPr>
          <a:lstStyle/>
          <a:p>
            <a:r>
              <a:rPr lang="en-US" altLang="zh-CN" sz="7200" b="1" dirty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mbria" panose="02040503050406030204" charset="0"/>
                <a:ea typeface="微软雅黑" panose="020B0503020204020204" charset="-122"/>
              </a:rPr>
              <a:t>Homework</a:t>
            </a:r>
            <a:endParaRPr lang="en-US" altLang="zh-CN" sz="7200" b="1" dirty="0">
              <a:ln>
                <a:noFill/>
              </a:ln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ambria" panose="02040503050406030204" charset="0"/>
              <a:ea typeface="微软雅黑" panose="020B0503020204020204" charset="-122"/>
            </a:endParaRPr>
          </a:p>
        </p:txBody>
      </p:sp>
      <p:sp>
        <p:nvSpPr>
          <p:cNvPr id="4" name="矩形 3" descr="7b0a202020202262756c6c6574223a20227b5c2263617465676f727949645c223a5c225c222c5c2274656d706c61746549645c223a32303233313537397d220a7d0a"/>
          <p:cNvSpPr/>
          <p:nvPr/>
        </p:nvSpPr>
        <p:spPr>
          <a:xfrm>
            <a:off x="520065" y="2118360"/>
            <a:ext cx="1138555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indent="-539750" fontAlgn="auto">
              <a:lnSpc>
                <a:spcPct val="100000"/>
              </a:lnSpc>
              <a:buBlip>
                <a:blip r:embed="rId1"/>
              </a:buBlip>
            </a:pPr>
            <a:r>
              <a:rPr lang="en-US" sz="36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Draw a mind map</a:t>
            </a:r>
            <a:r>
              <a:rPr lang="en-US" sz="36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 of the activity, involving its participants, location, activities and reflections. </a:t>
            </a:r>
            <a:endParaRPr lang="en-US" sz="3600" dirty="0">
              <a:latin typeface="Calibri" panose="020F0502020204030204" charset="0"/>
              <a:ea typeface="楷体" panose="02010609060101010101" charset="-122"/>
              <a:cs typeface="Calibri" panose="020F0502020204030204" charset="0"/>
            </a:endParaRPr>
          </a:p>
          <a:p>
            <a:pPr marL="539750" indent="-539750" fontAlgn="auto">
              <a:lnSpc>
                <a:spcPct val="100000"/>
              </a:lnSpc>
              <a:buBlip>
                <a:blip r:embed="rId1"/>
              </a:buBlip>
            </a:pPr>
            <a:r>
              <a:rPr lang="en-US" sz="36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Polish</a:t>
            </a:r>
            <a:r>
              <a:rPr lang="en-US" sz="3600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your own writing.</a:t>
            </a:r>
            <a:endParaRPr lang="en-US" sz="3600" dirty="0">
              <a:latin typeface="Calibri" panose="020F0502020204030204" charset="0"/>
              <a:ea typeface="楷体" panose="02010609060101010101" charset="-122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endParaRPr lang="en-US" sz="3600" dirty="0">
              <a:latin typeface="Calibri" panose="020F0502020204030204" charset="0"/>
              <a:ea typeface="楷体" panose="02010609060101010101" charset="-122"/>
              <a:cs typeface="Calibri" panose="020F0502020204030204" charset="0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6855" y="4037330"/>
            <a:ext cx="2778760" cy="28295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文本框 16"/>
          <p:cNvSpPr txBox="1"/>
          <p:nvPr/>
        </p:nvSpPr>
        <p:spPr>
          <a:xfrm>
            <a:off x="-1905" y="991235"/>
            <a:ext cx="6332220" cy="5641975"/>
          </a:xfrm>
          <a:prstGeom prst="rect">
            <a:avLst/>
          </a:prstGeom>
          <a:solidFill>
            <a:schemeClr val="accent1">
              <a:lumMod val="20000"/>
              <a:lumOff val="80000"/>
              <a:alpha val="86000"/>
            </a:schemeClr>
          </a:solidFill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B1U1  School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club 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P12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 A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camp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for teenagers  P17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 Project: set up a student club  P21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B1U3  Invite a friend to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a spors event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P36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B2U1  Take part in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a youth project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P2&amp;3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 Write a news report: Promoting  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 Culture Through Digital Images  P8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A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class presentation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of intangible 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 cultural heritage  P11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B2U2  Make a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poster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about an 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 endangered animal  P21&amp;23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B2U3  Project: Introduce the traditions of  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 a country/ city/ village  P47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标题 4"/>
          <p:cNvSpPr txBox="1">
            <a:spLocks noGrp="1"/>
          </p:cNvSpPr>
          <p:nvPr>
            <p:ph type="title"/>
          </p:nvPr>
        </p:nvSpPr>
        <p:spPr>
          <a:xfrm>
            <a:off x="286385" y="241935"/>
            <a:ext cx="3832860" cy="646430"/>
          </a:xfrm>
          <a:noFill/>
        </p:spPr>
        <p:txBody>
          <a:bodyPr wrap="square" rtlCol="0">
            <a:spAutoFit/>
          </a:bodyPr>
          <a:p>
            <a:pPr lvl="0" algn="l" defTabSz="457200">
              <a:buClrTx/>
              <a:buSzTx/>
              <a:buFontTx/>
            </a:pPr>
            <a:r>
              <a:rPr lang="en-US" altLang="zh-CN" spc="0">
                <a:solidFill>
                  <a:schemeClr val="tx1"/>
                </a:solidFill>
                <a:effectLst>
                  <a:glow rad="1905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Sorting them out</a:t>
            </a:r>
            <a:endParaRPr lang="en-US" altLang="zh-CN" spc="0">
              <a:solidFill>
                <a:schemeClr val="tx1"/>
              </a:solidFill>
              <a:effectLst>
                <a:glow rad="190500">
                  <a:schemeClr val="accent2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07150" y="991235"/>
            <a:ext cx="5797550" cy="5641975"/>
          </a:xfrm>
          <a:prstGeom prst="rect">
            <a:avLst/>
          </a:prstGeom>
          <a:solidFill>
            <a:schemeClr val="accent1">
              <a:lumMod val="20000"/>
              <a:lumOff val="80000"/>
              <a:alpha val="86000"/>
            </a:schemeClr>
          </a:solidFill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B2U5  Plan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a music festival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P55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B3U1 Talk about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festival activities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P2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My Amazing NAADAM 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Experience  P8&amp;9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X2U2 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Culture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and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Cuisine 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P26&amp;30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X2U5 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First Aid 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P49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X3U1  Ancient Chinese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Art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on show P9  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X3U5  Poems 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A peotry Contest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P54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X4U3  Project: Create a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poster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for 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           World Oceans Day P35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X4U5  </a:t>
            </a:r>
            <a:r>
              <a:rPr lang="en-US" altLang="zh-CN" sz="2800" b="1" i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Volunteering  </a:t>
            </a: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P39&amp;94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 fontAlgn="auto">
              <a:lnSpc>
                <a:spcPct val="100000"/>
              </a:lnSpc>
              <a:buNone/>
            </a:pPr>
            <a:r>
              <a:rPr lang="en-US" altLang="zh-CN" sz="2800" b="1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...</a:t>
            </a: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12090" indent="-212090" fontAlgn="auto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800" b="1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6" name="图片 5" descr="直线分割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3511550" y="3255010"/>
            <a:ext cx="5643245" cy="1113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 uiExpand="1" build="p"/>
      <p:bldP spid="3" grpId="0" animBg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http://photo-static-api.fotomore.com/creative/vcg/400/new/VCG41N1280310921.jpg?uid=386&amp;timestamp=1710748204&amp;sign=56f97326a324967d0f7d9c248fa6ca2f" descr="templates\picture_hover\&amp;pky300_sjzg_VCG41N1280310921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4660"/>
            <a:ext cx="5558155" cy="5158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02835" y="1438910"/>
            <a:ext cx="76860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5400" b="1">
                <a:latin typeface="Cambria" panose="02040503050406030204" charset="0"/>
                <a:cs typeface="Cambria" panose="02040503050406030204" charset="0"/>
              </a:rPr>
              <a:t>An </a:t>
            </a:r>
            <a:r>
              <a:rPr lang="en-US" altLang="zh-CN" sz="5400" b="1">
                <a:solidFill>
                  <a:srgbClr val="C00000"/>
                </a:solidFill>
                <a:latin typeface="Cambria" panose="02040503050406030204" charset="0"/>
                <a:cs typeface="Cambria" panose="02040503050406030204" charset="0"/>
              </a:rPr>
              <a:t>Unforgettable </a:t>
            </a:r>
            <a:r>
              <a:rPr lang="en-US" altLang="zh-CN" sz="5400" b="1">
                <a:latin typeface="Cambria" panose="02040503050406030204" charset="0"/>
                <a:cs typeface="Cambria" panose="02040503050406030204" charset="0"/>
              </a:rPr>
              <a:t>Activity in High School</a:t>
            </a:r>
            <a:endParaRPr lang="en-US" altLang="zh-CN" sz="5400" b="1">
              <a:latin typeface="Cambria" panose="02040503050406030204" charset="0"/>
              <a:cs typeface="Cambria" panose="0204050305040603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8365" y="3322320"/>
            <a:ext cx="73501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u="sng">
                <a:effectLst/>
                <a:latin typeface="楷体" panose="02010609060101010101" charset="-122"/>
                <a:ea typeface="楷体" panose="02010609060101010101" charset="-122"/>
              </a:rPr>
              <a:t>利用思维导图</a:t>
            </a:r>
            <a:r>
              <a:rPr lang="en-US" altLang="zh-CN" sz="3600" b="1" u="sng">
                <a:effectLst/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 u="sng">
                <a:effectLst/>
                <a:latin typeface="楷体" panose="02010609060101010101" charset="-122"/>
                <a:ea typeface="楷体" panose="02010609060101010101" charset="-122"/>
              </a:rPr>
              <a:t>整合应用文话题语料</a:t>
            </a:r>
            <a:endParaRPr lang="zh-CN" altLang="en-US" sz="3600" b="1" u="sng"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8943340" y="1814195"/>
            <a:ext cx="2249805" cy="5657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995" y="1922780"/>
            <a:ext cx="1146429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</a:t>
            </a:r>
            <a:r>
              <a:rPr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假定你是李华，毕业在即，你校英文报举办了以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“</a:t>
            </a:r>
            <a:r>
              <a:rPr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An Unforgettable Activity in High School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</a:t>
            </a:r>
            <a:r>
              <a:rPr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为主题的征文活动。请你写一篇英文短文投稿，分享一次你参加过的校园活动。内容包括：</a:t>
            </a:r>
            <a:br>
              <a:rPr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</a:br>
            <a:r>
              <a:rPr lang="en-US"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</a:t>
            </a:r>
            <a:r>
              <a:rPr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活动内容；</a:t>
            </a:r>
            <a:r>
              <a:rPr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活动感受</a:t>
            </a:r>
            <a:r>
              <a:rPr sz="28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  <a:endParaRPr sz="2800" dirty="0">
              <a:solidFill>
                <a:schemeClr val="tx1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086" y="126956"/>
            <a:ext cx="10058400" cy="1450757"/>
          </a:xfrm>
        </p:spPr>
        <p:txBody>
          <a:bodyPr>
            <a:normAutofit/>
          </a:bodyPr>
          <a:lstStyle/>
          <a:p>
            <a:r>
              <a:rPr lang="en-US" altLang="zh-CN" sz="7200" b="1" dirty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mbria" panose="02040503050406030204" charset="0"/>
                <a:ea typeface="微软雅黑" panose="020B0503020204020204" charset="-122"/>
              </a:rPr>
              <a:t>Sample</a:t>
            </a:r>
            <a:endParaRPr lang="en-US" altLang="zh-CN" sz="7200" b="1" dirty="0">
              <a:ln>
                <a:noFill/>
              </a:ln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ambria" panose="02040503050406030204" charset="0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58705" y="-83185"/>
            <a:ext cx="1833880" cy="19037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0830" y="3903980"/>
            <a:ext cx="47263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54355" indent="-360045" fontAlgn="auto">
              <a:buFont typeface="Arial" panose="020B0604020202020204" pitchFamily="34" charset="0"/>
              <a:buChar char="•"/>
            </a:pPr>
            <a:r>
              <a:rPr lang="en-US" altLang="zh-CN" sz="2800" b="1">
                <a:latin typeface="Cambria" panose="02040503050406030204" charset="0"/>
                <a:ea typeface="华文楷体" panose="02010600040101010101" charset="-122"/>
                <a:cs typeface="Cambria" panose="02040503050406030204" charset="0"/>
              </a:rPr>
              <a:t>Genre:</a:t>
            </a:r>
            <a:endParaRPr lang="en-US" altLang="zh-CN" sz="2800" b="1">
              <a:latin typeface="Cambria" panose="02040503050406030204" charset="0"/>
              <a:ea typeface="华文楷体" panose="02010600040101010101" charset="-122"/>
              <a:cs typeface="Cambria" panose="02040503050406030204" charset="0"/>
            </a:endParaRPr>
          </a:p>
          <a:p>
            <a:pPr marL="554355" indent="-360045" fontAlgn="auto">
              <a:buFont typeface="Arial" panose="020B0604020202020204" pitchFamily="34" charset="0"/>
              <a:buChar char="•"/>
            </a:pPr>
            <a:r>
              <a:rPr lang="en-US" altLang="zh-CN" sz="2800" b="1">
                <a:latin typeface="Cambria" panose="02040503050406030204" charset="0"/>
                <a:ea typeface="华文楷体" panose="02010600040101010101" charset="-122"/>
                <a:cs typeface="Cambria" panose="02040503050406030204" charset="0"/>
              </a:rPr>
              <a:t>Person:</a:t>
            </a:r>
            <a:endParaRPr lang="en-US" altLang="zh-CN" sz="2800" b="1">
              <a:latin typeface="Cambria" panose="02040503050406030204" charset="0"/>
              <a:ea typeface="华文楷体" panose="02010600040101010101" charset="-122"/>
              <a:cs typeface="Cambria" panose="02040503050406030204" charset="0"/>
            </a:endParaRPr>
          </a:p>
          <a:p>
            <a:pPr marL="554355" indent="-360045" fontAlgn="auto">
              <a:buFont typeface="Arial" panose="020B0604020202020204" pitchFamily="34" charset="0"/>
              <a:buChar char="•"/>
            </a:pPr>
            <a:r>
              <a:rPr lang="en-US" altLang="zh-CN" sz="2800" b="1">
                <a:latin typeface="Cambria" panose="02040503050406030204" charset="0"/>
                <a:ea typeface="华文楷体" panose="02010600040101010101" charset="-122"/>
                <a:cs typeface="Cambria" panose="02040503050406030204" charset="0"/>
              </a:rPr>
              <a:t>Tense:</a:t>
            </a:r>
            <a:endParaRPr lang="en-US" altLang="zh-CN" sz="2800" b="1">
              <a:latin typeface="Cambria" panose="02040503050406030204" charset="0"/>
              <a:ea typeface="华文楷体" panose="02010600040101010101" charset="-122"/>
              <a:cs typeface="Cambria" panose="02040503050406030204" charset="0"/>
            </a:endParaRPr>
          </a:p>
          <a:p>
            <a:pPr marL="554355" indent="-360045" fontAlgn="auto">
              <a:buFont typeface="Arial" panose="020B0604020202020204" pitchFamily="34" charset="0"/>
              <a:buChar char="•"/>
            </a:pPr>
            <a:r>
              <a:rPr lang="en-US" altLang="zh-CN" sz="2800" b="1">
                <a:latin typeface="Cambria" panose="02040503050406030204" charset="0"/>
                <a:ea typeface="华文楷体" panose="02010600040101010101" charset="-122"/>
                <a:cs typeface="Cambria" panose="02040503050406030204" charset="0"/>
              </a:rPr>
              <a:t>Key points:</a:t>
            </a:r>
            <a:endParaRPr lang="en-US" altLang="zh-CN" sz="2800" b="1">
              <a:latin typeface="Cambria" panose="02040503050406030204" charset="0"/>
              <a:ea typeface="华文楷体" panose="02010600040101010101" charset="-122"/>
              <a:cs typeface="Cambria" panose="02040503050406030204" charset="0"/>
            </a:endParaRPr>
          </a:p>
          <a:p>
            <a:pPr marL="554355" indent="-360045" fontAlgn="auto">
              <a:buFont typeface="Arial" panose="020B0604020202020204" pitchFamily="34" charset="0"/>
              <a:buChar char="•"/>
            </a:pPr>
            <a:r>
              <a:rPr lang="en-US" altLang="zh-CN" sz="2800" b="1">
                <a:latin typeface="Cambria" panose="02040503050406030204" charset="0"/>
                <a:ea typeface="华文楷体" panose="02010600040101010101" charset="-122"/>
                <a:cs typeface="Cambria" panose="02040503050406030204" charset="0"/>
              </a:rPr>
              <a:t>Theme:</a:t>
            </a:r>
            <a:endParaRPr lang="en-US" altLang="zh-CN" sz="2800" b="1">
              <a:latin typeface="Cambria" panose="02040503050406030204" charset="0"/>
              <a:ea typeface="华文楷体" panose="02010600040101010101" charset="-122"/>
              <a:cs typeface="Cambria" panose="0204050305040603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2280" y="2413000"/>
            <a:ext cx="3194685" cy="368300"/>
          </a:xfrm>
          <a:prstGeom prst="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022475" y="2844165"/>
            <a:ext cx="1784985" cy="368300"/>
          </a:xfrm>
          <a:prstGeom prst="rect">
            <a:avLst/>
          </a:prstGeom>
          <a:solidFill>
            <a:srgbClr val="0766D4">
              <a:alpha val="40000"/>
            </a:srgbClr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0425" y="3244850"/>
            <a:ext cx="3975735" cy="368300"/>
          </a:xfrm>
          <a:prstGeom prst="rect">
            <a:avLst/>
          </a:prstGeom>
          <a:solidFill>
            <a:srgbClr val="92D050">
              <a:alpha val="51000"/>
            </a:srgbClr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39340" y="3903345"/>
            <a:ext cx="2798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3541A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a contribution</a:t>
            </a:r>
            <a:endParaRPr lang="en-US" altLang="zh-CN" sz="2800" b="1">
              <a:solidFill>
                <a:srgbClr val="F3541A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39340" y="4360545"/>
            <a:ext cx="353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1D41D5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first &amp; third</a:t>
            </a:r>
            <a:endParaRPr lang="en-US" altLang="zh-CN" sz="2800" b="1">
              <a:solidFill>
                <a:srgbClr val="1D41D5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64740" y="4775200"/>
            <a:ext cx="353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1D41D5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past tense</a:t>
            </a:r>
            <a:endParaRPr lang="en-US" altLang="zh-CN" sz="2800" b="1">
              <a:solidFill>
                <a:srgbClr val="1D41D5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13710" y="5206365"/>
            <a:ext cx="353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13742F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activity + reflections</a:t>
            </a:r>
            <a:endParaRPr lang="en-US" sz="2800" b="1">
              <a:solidFill>
                <a:srgbClr val="13742F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10200" y="3434080"/>
            <a:ext cx="6522085" cy="181483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1D41D5"/>
                </a:solidFill>
                <a:latin typeface="Times New Roman" panose="02020603050405020304" charset="0"/>
                <a:cs typeface="Times New Roman" panose="02020603050405020304" charset="0"/>
              </a:rPr>
              <a:t>An Unforgettable Activity in High School</a:t>
            </a:r>
            <a:endParaRPr lang="en-US" altLang="zh-CN" sz="2800" b="1">
              <a:solidFill>
                <a:srgbClr val="1D41D5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   Para 1: topic sentence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   Para 2: activity + reflections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   Para 3: conclusion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112635" y="4740910"/>
            <a:ext cx="1054735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487035" y="3528695"/>
            <a:ext cx="634936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68620" y="3983355"/>
            <a:ext cx="634936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96560" y="4410075"/>
            <a:ext cx="634936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422900" y="4815205"/>
            <a:ext cx="634936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/>
      <p:bldP spid="9" grpId="0" bldLvl="0" animBg="1"/>
      <p:bldP spid="14" grpId="0"/>
      <p:bldP spid="10" grpId="0" bldLvl="0" animBg="1"/>
      <p:bldP spid="16" grpId="0"/>
      <p:bldP spid="18" grpId="0" bldLvl="0" animBg="1"/>
      <p:bldP spid="3" grpId="0" bldLvl="0" animBg="1"/>
      <p:bldP spid="5" grpId="0" bldLvl="0" animBg="1"/>
      <p:bldP spid="15" grpId="0" bldLvl="0" animBg="1"/>
      <p:bldP spid="17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0000">
            <a:off x="-16510" y="-998220"/>
            <a:ext cx="12091670" cy="8933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19250" y="2264410"/>
            <a:ext cx="9290685" cy="23069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800" b="1" i="1">
                <a:ln w="22225">
                  <a:noFill/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Q1: What </a:t>
            </a:r>
            <a:r>
              <a:rPr lang="en-US" altLang="zh-CN" sz="4800" b="1" i="1" u="sng">
                <a:ln w="22225">
                  <a:noFill/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unforgettable </a:t>
            </a:r>
            <a:r>
              <a:rPr lang="en-US" altLang="zh-CN" sz="4800" b="1" i="1">
                <a:ln w="22225">
                  <a:noFill/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activities have you experienced in high school?</a:t>
            </a:r>
            <a:endParaRPr lang="en-US" altLang="zh-CN" sz="4800" b="1" i="1">
              <a:ln w="22225">
                <a:noFill/>
                <a:prstDash val="solid"/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83260"/>
            <a:ext cx="4997450" cy="6174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5838"/>
          <a:stretch>
            <a:fillRect/>
          </a:stretch>
        </p:blipFill>
        <p:spPr>
          <a:xfrm>
            <a:off x="0" y="4676775"/>
            <a:ext cx="4977765" cy="2181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095" y="683260"/>
            <a:ext cx="5000625" cy="4505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9895" y="2161540"/>
            <a:ext cx="4752975" cy="4991100"/>
          </a:xfrm>
          <a:prstGeom prst="rect">
            <a:avLst/>
          </a:prstGeom>
        </p:spPr>
      </p:pic>
      <p:sp>
        <p:nvSpPr>
          <p:cNvPr id="17" name="标题 1"/>
          <p:cNvSpPr txBox="1">
            <a:spLocks noGrp="1"/>
          </p:cNvSpPr>
          <p:nvPr/>
        </p:nvSpPr>
        <p:spPr>
          <a:xfrm>
            <a:off x="175260" y="73025"/>
            <a:ext cx="9832340" cy="64643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 defTabSz="457200">
              <a:buClrTx/>
              <a:buSzTx/>
              <a:buFontTx/>
            </a:pPr>
            <a:r>
              <a:rPr lang="en-US" altLang="zh-CN" spc="0">
                <a:solidFill>
                  <a:schemeClr val="tx1"/>
                </a:solidFill>
                <a:effectLst>
                  <a:glow rad="1905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Borrow the activities from textbooks</a:t>
            </a:r>
            <a:endParaRPr lang="en-US" altLang="zh-CN" spc="0">
              <a:solidFill>
                <a:schemeClr val="tx1"/>
              </a:solidFill>
              <a:effectLst>
                <a:glow rad="190500">
                  <a:schemeClr val="accent2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4335" y="1360170"/>
            <a:ext cx="240157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club activities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67295" y="683260"/>
            <a:ext cx="269557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camp activities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55" y="1749425"/>
            <a:ext cx="4905375" cy="37528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798820" y="2496185"/>
            <a:ext cx="240157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sport events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6380" y="2161540"/>
            <a:ext cx="240157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youth projects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34965" y="1227455"/>
            <a:ext cx="629412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1D41D5"/>
                </a:solidFill>
                <a:latin typeface="Times New Roman" panose="02020603050405020304" charset="0"/>
                <a:cs typeface="Times New Roman" panose="02020603050405020304" charset="0"/>
              </a:rPr>
              <a:t>Adventure / International Youth Camp</a:t>
            </a:r>
            <a:endParaRPr lang="en-US" altLang="zh-CN" sz="2800" b="1">
              <a:solidFill>
                <a:srgbClr val="1D41D5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160" y="4125595"/>
            <a:ext cx="4997450" cy="23876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17500" y="4504690"/>
            <a:ext cx="287845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 music festival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 animBg="1"/>
      <p:bldP spid="4" grpId="0" animBg="1"/>
      <p:bldP spid="20" grpId="0" animBg="1"/>
      <p:bldP spid="13" grpId="0" animBg="1"/>
      <p:bldP spid="19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0000">
            <a:off x="-16510" y="-1010920"/>
            <a:ext cx="12091670" cy="8933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51330" y="2264410"/>
            <a:ext cx="899668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800" b="1" i="1">
                <a:ln w="22225">
                  <a:noFill/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Q2: How to describe an unforgettable activity vividly?</a:t>
            </a:r>
            <a:endParaRPr lang="en-US" altLang="zh-CN" sz="4800" b="1" i="1">
              <a:ln w="22225">
                <a:noFill/>
                <a:prstDash val="solid"/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66495" y="66211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4"/>
          <p:cNvSpPr txBox="1">
            <a:spLocks noGrp="1"/>
          </p:cNvSpPr>
          <p:nvPr/>
        </p:nvSpPr>
        <p:spPr>
          <a:xfrm>
            <a:off x="286385" y="241935"/>
            <a:ext cx="3438525" cy="64643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 defTabSz="457200">
              <a:buClrTx/>
              <a:buSzTx/>
              <a:buFontTx/>
            </a:pPr>
            <a:r>
              <a:rPr lang="en-US" altLang="zh-CN" spc="0">
                <a:solidFill>
                  <a:schemeClr val="tx1"/>
                </a:solidFill>
                <a:effectLst>
                  <a:glow rad="1905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Give it a shot</a:t>
            </a:r>
            <a:endParaRPr lang="en-US" altLang="zh-CN" spc="0">
              <a:solidFill>
                <a:schemeClr val="tx1"/>
              </a:solidFill>
              <a:effectLst>
                <a:glow rad="190500">
                  <a:schemeClr val="accent2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530" y="3401060"/>
            <a:ext cx="2463165" cy="1340485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Adventure Camp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25" name="曲线连接符 24"/>
          <p:cNvCxnSpPr/>
          <p:nvPr/>
        </p:nvCxnSpPr>
        <p:spPr>
          <a:xfrm rot="10800000" flipV="1">
            <a:off x="2482850" y="3239770"/>
            <a:ext cx="995045" cy="723265"/>
          </a:xfrm>
          <a:prstGeom prst="curvedConnector3">
            <a:avLst>
              <a:gd name="adj1" fmla="val 49968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26" name="椭圆 25"/>
          <p:cNvSpPr/>
          <p:nvPr/>
        </p:nvSpPr>
        <p:spPr>
          <a:xfrm>
            <a:off x="2783205" y="4396740"/>
            <a:ext cx="2146935" cy="826135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rgbClr val="E483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process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29" name="曲线连接符 28"/>
          <p:cNvCxnSpPr/>
          <p:nvPr/>
        </p:nvCxnSpPr>
        <p:spPr>
          <a:xfrm rot="16200000" flipV="1">
            <a:off x="2469515" y="3944620"/>
            <a:ext cx="564515" cy="478790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38" name="椭圆 37"/>
          <p:cNvSpPr/>
          <p:nvPr/>
        </p:nvSpPr>
        <p:spPr>
          <a:xfrm>
            <a:off x="3408680" y="2507615"/>
            <a:ext cx="3093085" cy="1085850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rgbClr val="E48312"/>
            </a:solidFill>
            <a:prstDash val="solid"/>
          </a:ln>
          <a:effectLst/>
        </p:spPr>
        <p:txBody>
          <a:bodyPr rtlCol="0" anchor="ctr"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participants &amp; location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39" name="曲线连接符 38"/>
          <p:cNvCxnSpPr/>
          <p:nvPr/>
        </p:nvCxnSpPr>
        <p:spPr>
          <a:xfrm rot="10800000" flipV="1">
            <a:off x="6501130" y="2786380"/>
            <a:ext cx="1530985" cy="335280"/>
          </a:xfrm>
          <a:prstGeom prst="curvedConnector3">
            <a:avLst>
              <a:gd name="adj1" fmla="val 49979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41" name="文本框 40"/>
          <p:cNvSpPr txBox="1"/>
          <p:nvPr/>
        </p:nvSpPr>
        <p:spPr>
          <a:xfrm>
            <a:off x="7966710" y="2602230"/>
            <a:ext cx="4020820" cy="519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12090" lvl="0" indent="-21209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Teenagers/ In the wild</a:t>
            </a:r>
            <a:endParaRPr lang="en-US" altLang="zh-CN" sz="2800" b="1" i="1"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cxnSp>
        <p:nvCxnSpPr>
          <p:cNvPr id="50" name="曲线连接符 49"/>
          <p:cNvCxnSpPr/>
          <p:nvPr/>
        </p:nvCxnSpPr>
        <p:spPr>
          <a:xfrm rot="5400000">
            <a:off x="4701540" y="3930650"/>
            <a:ext cx="1355725" cy="914400"/>
          </a:xfrm>
          <a:prstGeom prst="curvedConnector3">
            <a:avLst>
              <a:gd name="adj1" fmla="val 1100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51" name="曲线连接符 50"/>
          <p:cNvCxnSpPr/>
          <p:nvPr/>
        </p:nvCxnSpPr>
        <p:spPr>
          <a:xfrm rot="16200000" flipV="1">
            <a:off x="4566920" y="5375275"/>
            <a:ext cx="1633220" cy="871220"/>
          </a:xfrm>
          <a:prstGeom prst="curvedConnector3">
            <a:avLst>
              <a:gd name="adj1" fmla="val -3032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32" name="文本框 31"/>
          <p:cNvSpPr txBox="1"/>
          <p:nvPr/>
        </p:nvSpPr>
        <p:spPr>
          <a:xfrm>
            <a:off x="5128895" y="3733165"/>
            <a:ext cx="7063105" cy="31896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learn some survival skill</a:t>
            </a:r>
            <a:r>
              <a:rPr lang="en-US" altLang="zh-CN" sz="2800" b="1" i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sz="2800" i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(</a:t>
            </a:r>
            <a:r>
              <a:rPr lang="en-US" altLang="zh-CN" sz="2800" i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make a fire/ purify water/ hunt for food/ put up tents/orient yourself using a map and compass)</a:t>
            </a:r>
            <a:endParaRPr lang="en-US" altLang="zh-CN" sz="2800" i="1">
              <a:solidFill>
                <a:srgbClr val="1D41D5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attend a lecture delivered by some experts </a:t>
            </a:r>
            <a:r>
              <a:rPr lang="en-US" altLang="zh-CN" sz="2800" i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</a:rPr>
              <a:t>on how to live in the wild</a:t>
            </a:r>
            <a:endParaRPr lang="en-US" altLang="zh-CN" sz="2800" i="1">
              <a:solidFill>
                <a:srgbClr val="1D41D5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go on an expedition to the thick forest</a:t>
            </a:r>
            <a:endParaRPr lang="en-US" altLang="zh-CN" sz="2800" b="1" i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explore a deserted cave/ try rock climbing </a:t>
            </a:r>
            <a:endParaRPr lang="en-US" altLang="zh-CN" sz="2800" b="1" i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...</a:t>
            </a:r>
            <a:endParaRPr lang="en-US" altLang="zh-CN" sz="2800" b="1" i="1" dirty="0">
              <a:solidFill>
                <a:srgbClr val="000000"/>
              </a:solidFill>
              <a:effectLst/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pic>
        <p:nvPicPr>
          <p:cNvPr id="4" name="图片 3" descr="3a9b6ef29850a082b277497f332951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" y="85725"/>
            <a:ext cx="4031615" cy="6686550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3348355" y="896620"/>
            <a:ext cx="4436110" cy="953135"/>
          </a:xfrm>
          <a:prstGeom prst="rect">
            <a:avLst/>
          </a:prstGeom>
          <a:solidFill>
            <a:srgbClr val="2F6A27"/>
          </a:solidFill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lt"/>
              </a:rPr>
              <a:t>Tip 1: Accumulate theme-related lexical chunks</a:t>
            </a:r>
            <a:endParaRPr lang="en-US" altLang="zh-CN" sz="2800" b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13065" y="896620"/>
            <a:ext cx="3955415" cy="953135"/>
          </a:xfrm>
          <a:prstGeom prst="rect">
            <a:avLst/>
          </a:prstGeom>
          <a:solidFill>
            <a:srgbClr val="2F6A27"/>
          </a:solidFill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lt"/>
              </a:rPr>
              <a:t>Tip 2: Accumulate varied sentence patterns</a:t>
            </a:r>
            <a:endParaRPr lang="en-US" altLang="zh-CN" sz="2800" b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8" grpId="0" bldLvl="0" animBg="1"/>
      <p:bldP spid="41" grpId="0"/>
      <p:bldP spid="45" grpId="0" bldLvl="0" animBg="1"/>
      <p:bldP spid="4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4"/>
          <p:cNvSpPr txBox="1">
            <a:spLocks noGrp="1"/>
          </p:cNvSpPr>
          <p:nvPr/>
        </p:nvSpPr>
        <p:spPr>
          <a:xfrm>
            <a:off x="124460" y="241935"/>
            <a:ext cx="3438525" cy="64643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sp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l" defTabSz="457200">
              <a:buClrTx/>
              <a:buSzTx/>
              <a:buFontTx/>
            </a:pPr>
            <a:r>
              <a:rPr lang="en-US" altLang="zh-CN" spc="0">
                <a:solidFill>
                  <a:schemeClr val="tx1"/>
                </a:solidFill>
                <a:effectLst>
                  <a:glow rad="1905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ea typeface="+mn-ea"/>
                <a:cs typeface="Calibri" panose="020F0502020204030204" charset="0"/>
                <a:sym typeface="+mn-ea"/>
              </a:rPr>
              <a:t>Give it a shot</a:t>
            </a:r>
            <a:endParaRPr lang="en-US" altLang="zh-CN" spc="0">
              <a:solidFill>
                <a:schemeClr val="tx1"/>
              </a:solidFill>
              <a:effectLst>
                <a:glow rad="190500">
                  <a:schemeClr val="accent2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ea typeface="+mn-ea"/>
              <a:cs typeface="Calibri" panose="020F0502020204030204" charset="0"/>
              <a:sym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530" y="3401060"/>
            <a:ext cx="2463165" cy="1340485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Adventure Camp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25" name="曲线连接符 24"/>
          <p:cNvCxnSpPr/>
          <p:nvPr/>
        </p:nvCxnSpPr>
        <p:spPr>
          <a:xfrm rot="10800000" flipV="1">
            <a:off x="2339975" y="3291205"/>
            <a:ext cx="1200785" cy="699135"/>
          </a:xfrm>
          <a:prstGeom prst="curvedConnector3">
            <a:avLst>
              <a:gd name="adj1" fmla="val 49974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26" name="椭圆 25"/>
          <p:cNvSpPr/>
          <p:nvPr/>
        </p:nvSpPr>
        <p:spPr>
          <a:xfrm>
            <a:off x="2710815" y="4396740"/>
            <a:ext cx="2211705" cy="1079500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rgbClr val="E483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process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29" name="曲线连接符 28"/>
          <p:cNvCxnSpPr/>
          <p:nvPr/>
        </p:nvCxnSpPr>
        <p:spPr>
          <a:xfrm rot="10800000">
            <a:off x="2483485" y="3977005"/>
            <a:ext cx="660400" cy="533400"/>
          </a:xfrm>
          <a:prstGeom prst="curvedConnector3">
            <a:avLst>
              <a:gd name="adj1" fmla="val 49904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38" name="椭圆 37"/>
          <p:cNvSpPr/>
          <p:nvPr/>
        </p:nvSpPr>
        <p:spPr>
          <a:xfrm>
            <a:off x="3511550" y="2818765"/>
            <a:ext cx="2757805" cy="876300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rgbClr val="E48312"/>
            </a:solidFill>
            <a:prstDash val="solid"/>
          </a:ln>
          <a:effectLst/>
        </p:spPr>
        <p:txBody>
          <a:bodyPr rtlCol="0" anchor="ctr"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participants&amp; location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39" name="曲线连接符 38"/>
          <p:cNvCxnSpPr/>
          <p:nvPr/>
        </p:nvCxnSpPr>
        <p:spPr>
          <a:xfrm rot="10800000" flipV="1">
            <a:off x="6268720" y="3100705"/>
            <a:ext cx="962025" cy="209550"/>
          </a:xfrm>
          <a:prstGeom prst="curvedConnector3">
            <a:avLst>
              <a:gd name="adj1" fmla="val 49967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41" name="文本框 40"/>
          <p:cNvSpPr txBox="1"/>
          <p:nvPr/>
        </p:nvSpPr>
        <p:spPr>
          <a:xfrm>
            <a:off x="7239635" y="2838450"/>
            <a:ext cx="4020820" cy="519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12090" lvl="0" indent="-21209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Teenagers/ In the wild</a:t>
            </a:r>
            <a:endParaRPr lang="en-US" altLang="zh-CN" sz="2800" b="1" i="1"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60090" y="165735"/>
            <a:ext cx="8535035" cy="2611120"/>
          </a:xfrm>
          <a:prstGeom prst="rect">
            <a:avLst/>
          </a:prstGeom>
          <a:solidFill>
            <a:schemeClr val="accent1">
              <a:lumMod val="20000"/>
              <a:lumOff val="80000"/>
              <a:alpha val="86000"/>
            </a:schemeClr>
          </a:solidFill>
        </p:spPr>
        <p:txBody>
          <a:bodyPr wrap="square" rtlCol="0">
            <a:noAutofit/>
          </a:bodyPr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   Last summer, the whole school went to an adventure camp. It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kicked off with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..., showing us ...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Then came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a series of outdoor activities, ranging from...to...</a:t>
            </a:r>
            <a:endParaRPr lang="en-US" altLang="zh-CN" sz="2800" b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    Last summer, the whole school went to an adventure camp.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Initially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, we ...,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followed by 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...</a:t>
            </a:r>
            <a:endParaRPr lang="en-US" altLang="zh-CN" sz="2800" b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   The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highlight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was when...</a:t>
            </a:r>
            <a:endParaRPr lang="en-US" altLang="zh-CN" sz="2800" b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260090" y="65405"/>
            <a:ext cx="8693785" cy="2676525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/>
            </a:solidFill>
            <a:prstDash val="sysDash"/>
          </a:ln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Last summer, the whole school went to an adventure camp. It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kicked off with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a lecture delivered by some experts, showing us how to live in the wild.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Then came 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a series of outdoor activities,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ranging from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making a fire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to 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purifying water. The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highlight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was when we 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went on an expedition to the thick forest.</a:t>
            </a:r>
            <a:endParaRPr lang="en-US" sz="2800" b="1" dirty="0">
              <a:latin typeface="Calibri" panose="020F0502020204030204" charset="0"/>
              <a:ea typeface="楷体" panose="02010609060101010101" charset="-122"/>
              <a:cs typeface="Calibri" panose="020F0502020204030204" charset="0"/>
            </a:endParaRPr>
          </a:p>
        </p:txBody>
      </p:sp>
      <p:cxnSp>
        <p:nvCxnSpPr>
          <p:cNvPr id="50" name="曲线连接符 49"/>
          <p:cNvCxnSpPr/>
          <p:nvPr/>
        </p:nvCxnSpPr>
        <p:spPr>
          <a:xfrm rot="5400000">
            <a:off x="4701540" y="3930650"/>
            <a:ext cx="1355725" cy="914400"/>
          </a:xfrm>
          <a:prstGeom prst="curvedConnector3">
            <a:avLst>
              <a:gd name="adj1" fmla="val 1100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51" name="曲线连接符 50"/>
          <p:cNvCxnSpPr/>
          <p:nvPr/>
        </p:nvCxnSpPr>
        <p:spPr>
          <a:xfrm rot="16200000" flipV="1">
            <a:off x="4566920" y="5375275"/>
            <a:ext cx="1633220" cy="871220"/>
          </a:xfrm>
          <a:prstGeom prst="curvedConnector3">
            <a:avLst>
              <a:gd name="adj1" fmla="val -3032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32" name="文本框 31"/>
          <p:cNvSpPr txBox="1"/>
          <p:nvPr/>
        </p:nvSpPr>
        <p:spPr>
          <a:xfrm>
            <a:off x="5128895" y="3733165"/>
            <a:ext cx="7063105" cy="31896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learn some survival skill</a:t>
            </a:r>
            <a:r>
              <a:rPr lang="en-US" altLang="zh-CN" sz="2800" b="1" i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sz="2800" i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(</a:t>
            </a:r>
            <a:r>
              <a:rPr lang="en-US" altLang="zh-CN" sz="2800" i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make a fire/ purify water/ hunt for food/put up tents/ orient yourself using a map and compass)</a:t>
            </a:r>
            <a:endParaRPr lang="en-US" altLang="zh-CN" sz="2800" i="1">
              <a:solidFill>
                <a:srgbClr val="1D41D5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attend a lecture delivered by some experts </a:t>
            </a:r>
            <a:r>
              <a:rPr lang="en-US" altLang="zh-CN" sz="2800" i="1">
                <a:solidFill>
                  <a:srgbClr val="1D41D5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on how to live in the wild</a:t>
            </a:r>
            <a:endParaRPr lang="en-US" altLang="zh-CN" sz="2800" i="1">
              <a:latin typeface="Calibri" panose="020F0502020204030204" charset="0"/>
              <a:cs typeface="Calibri" panose="020F0502020204030204" charset="0"/>
            </a:endParaRPr>
          </a:p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go on an expedition to the thick forest</a:t>
            </a:r>
            <a:endParaRPr lang="en-US" altLang="zh-CN" sz="2800" b="1" i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explore a deserted cave/ try rock climbing </a:t>
            </a:r>
            <a:endParaRPr lang="en-US" altLang="zh-CN" sz="2800" b="1" i="1"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 i="1">
                <a:latin typeface="Calibri" panose="020F0502020204030204" charset="0"/>
                <a:cs typeface="Calibri" panose="020F0502020204030204" charset="0"/>
                <a:sym typeface="+mn-ea"/>
              </a:rPr>
              <a:t>...</a:t>
            </a:r>
            <a:endParaRPr lang="en-US" altLang="zh-CN" sz="2800" b="1" i="1" dirty="0">
              <a:solidFill>
                <a:srgbClr val="000000"/>
              </a:solidFill>
              <a:effectLst/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Picture 4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760" y="253365"/>
            <a:ext cx="8288655" cy="375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椭圆 23"/>
          <p:cNvSpPr/>
          <p:nvPr/>
        </p:nvSpPr>
        <p:spPr>
          <a:xfrm>
            <a:off x="0" y="4293235"/>
            <a:ext cx="2615565" cy="1360170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a medical emergency training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29" name="曲线连接符 28"/>
          <p:cNvCxnSpPr/>
          <p:nvPr/>
        </p:nvCxnSpPr>
        <p:spPr>
          <a:xfrm rot="10800000">
            <a:off x="2517775" y="5306060"/>
            <a:ext cx="577850" cy="410210"/>
          </a:xfrm>
          <a:prstGeom prst="curvedConnector3">
            <a:avLst>
              <a:gd name="adj1" fmla="val 49890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26" name="椭圆 25"/>
          <p:cNvSpPr/>
          <p:nvPr/>
        </p:nvSpPr>
        <p:spPr>
          <a:xfrm>
            <a:off x="2996565" y="5336540"/>
            <a:ext cx="2211705" cy="1079500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rgbClr val="E48312"/>
            </a:solidFill>
            <a:prstDash val="solid"/>
          </a:ln>
          <a:effectLst/>
        </p:spPr>
        <p:txBody>
          <a:bodyPr rtlCol="0" anchor="ctr"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process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50" name="曲线连接符 49"/>
          <p:cNvCxnSpPr/>
          <p:nvPr/>
        </p:nvCxnSpPr>
        <p:spPr>
          <a:xfrm rot="5400000">
            <a:off x="4801235" y="4415155"/>
            <a:ext cx="1825625" cy="954405"/>
          </a:xfrm>
          <a:prstGeom prst="curvedConnector3">
            <a:avLst>
              <a:gd name="adj1" fmla="val 50017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51" name="曲线连接符 50"/>
          <p:cNvCxnSpPr>
            <a:endCxn id="26" idx="6"/>
          </p:cNvCxnSpPr>
          <p:nvPr/>
        </p:nvCxnSpPr>
        <p:spPr>
          <a:xfrm rot="10800000">
            <a:off x="5208270" y="5875655"/>
            <a:ext cx="869950" cy="258445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5" name="文本框 4"/>
          <p:cNvSpPr txBox="1"/>
          <p:nvPr/>
        </p:nvSpPr>
        <p:spPr>
          <a:xfrm>
            <a:off x="6122670" y="3874770"/>
            <a:ext cx="620776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learn some </a:t>
            </a:r>
            <a:r>
              <a:rPr lang="en-US" altLang="zh-CN" sz="2600" b="1" dirty="0">
                <a:solidFill>
                  <a:srgbClr val="1D41D5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first aid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skills </a:t>
            </a:r>
            <a:endParaRPr lang="en-US" altLang="zh-CN" sz="26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pPr marL="285750" indent="-28575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attend a lecture delivered </a:t>
            </a:r>
            <a:r>
              <a:rPr lang="en-US" altLang="zh-CN" sz="2600" b="1" dirty="0">
                <a:solidFill>
                  <a:srgbClr val="1D41D5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on how to identify the symptoms of some medical emergency situations </a:t>
            </a:r>
            <a:endParaRPr lang="en-US" altLang="zh-CN" sz="2600" b="1" dirty="0">
              <a:solidFill>
                <a:srgbClr val="1D41D5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pPr marL="285750" indent="-28575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have hands-on practices of certain first-aid techniques</a:t>
            </a:r>
            <a:endParaRPr lang="en-US" altLang="zh-CN" sz="26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pPr marL="212090" indent="-212090" algn="l" fontAlgn="auto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take turns to perform CPR or Heimlich manoeuvre</a:t>
            </a:r>
            <a:endParaRPr lang="en-US" altLang="zh-CN" sz="26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990215" y="3882390"/>
            <a:ext cx="2757805" cy="876300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rgbClr val="E48312"/>
            </a:solidFill>
            <a:prstDash val="solid"/>
          </a:ln>
          <a:effectLst/>
        </p:spPr>
        <p:txBody>
          <a:bodyPr rtlCol="0" anchor="ctr"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participants&amp; location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cxnSp>
        <p:nvCxnSpPr>
          <p:cNvPr id="25" name="曲线连接符 24"/>
          <p:cNvCxnSpPr/>
          <p:nvPr/>
        </p:nvCxnSpPr>
        <p:spPr>
          <a:xfrm rot="16200000" flipH="1" flipV="1">
            <a:off x="2427605" y="3813175"/>
            <a:ext cx="358775" cy="977265"/>
          </a:xfrm>
          <a:prstGeom prst="curvedConnector4">
            <a:avLst>
              <a:gd name="adj1" fmla="val -14513"/>
              <a:gd name="adj2" fmla="val 70630"/>
            </a:avLst>
          </a:prstGeom>
          <a:noFill/>
          <a:ln w="57150" cap="flat" cmpd="sng" algn="ctr">
            <a:solidFill>
              <a:srgbClr val="E48312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44" name="文本框 43"/>
          <p:cNvSpPr txBox="1"/>
          <p:nvPr/>
        </p:nvSpPr>
        <p:spPr>
          <a:xfrm>
            <a:off x="1254760" y="490220"/>
            <a:ext cx="8524875" cy="3087370"/>
          </a:xfrm>
          <a:prstGeom prst="rect">
            <a:avLst/>
          </a:prstGeom>
          <a:solidFill>
            <a:srgbClr val="BFE6D3"/>
          </a:solidFill>
        </p:spPr>
        <p:txBody>
          <a:bodyPr wrap="square" rtlCol="0">
            <a:noAutofit/>
          </a:bodyPr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   Last week witnessed a medical emergency training held in our school. It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kicked off with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..., showing us ...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Then came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a series of activities, ranging from...to...</a:t>
            </a:r>
            <a:endParaRPr lang="en-US" altLang="zh-CN" sz="2800" b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    Last week witnessed a medical emergency training held in our school.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Initially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, we ...,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followed by 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...</a:t>
            </a:r>
            <a:endParaRPr lang="en-US" altLang="zh-CN" sz="2800" b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   The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highlight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was when...</a:t>
            </a:r>
            <a:endParaRPr lang="en-US" altLang="zh-CN" sz="2800" b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4020" y="450850"/>
            <a:ext cx="11440160" cy="310769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/>
            </a:solidFill>
            <a:prstDash val="sysDash"/>
          </a:ln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Last week witnessed a medical emergency training held in our school.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Initially</a:t>
            </a: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, we attended 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a lecture delivered by Professor Wang, which showed us how to i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dentify the symptoms of some medical emergency situations</a:t>
            </a:r>
            <a:r>
              <a:rPr lang="en-US" altLang="zh-CN" sz="2800" b="1">
                <a:latin typeface="Calibri" panose="020F0502020204030204" charset="0"/>
                <a:cs typeface="Calibri" panose="020F0502020204030204" charset="0"/>
                <a:sym typeface="+mn-ea"/>
              </a:rPr>
              <a:t>,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followed by 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  <a:sym typeface="+mn-ea"/>
              </a:rPr>
              <a:t>a series of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hands-on practices of performing </a:t>
            </a:r>
            <a:r>
              <a:rPr lang="en-US" altLang="zh-CN" sz="2800" b="1" dirty="0">
                <a:latin typeface="Calibri" panose="020F0502020204030204" charset="0"/>
                <a:cs typeface="Calibri" panose="020F0502020204030204" charset="0"/>
                <a:sym typeface="+mn-ea"/>
              </a:rPr>
              <a:t>timely first-aid treatment to common emergency situations.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The highlight was when</a:t>
            </a:r>
            <a:r>
              <a:rPr lang="en-US" sz="2800" b="1" dirty="0">
                <a:latin typeface="Calibri" panose="020F0502020204030204" charset="0"/>
                <a:ea typeface="楷体" panose="02010609060101010101" charset="-122"/>
                <a:cs typeface="Calibri" panose="020F0502020204030204" charset="0"/>
              </a:rPr>
              <a:t> students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took turns to perform CPR or Heimlich manoeuvre under the guidance of  volunteers from the local Red Cross.</a:t>
            </a:r>
            <a:endParaRPr lang="en-US" altLang="zh-CN" sz="2800" b="1" dirty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24" grpId="0" bldLvl="0" animBg="1"/>
      <p:bldP spid="38" grpId="0" bldLvl="0" animBg="1"/>
      <p:bldP spid="26" grpId="0" animBg="1"/>
      <p:bldP spid="44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RESOURCE_RECORD_KEY" val="{&quot;13&quot;:[20481688]}"/>
</p:tagLst>
</file>

<file path=ppt/tags/tag65.xml><?xml version="1.0" encoding="utf-8"?>
<p:tagLst xmlns:p="http://schemas.openxmlformats.org/presentationml/2006/main">
  <p:tag name="KSO_WM_UNIT_PLACING_PICTURE_USER_VIEWPORT" val="{&quot;height&quot;:10545,&quot;width&quot;:8535}"/>
</p:tagLst>
</file>

<file path=ppt/tags/tag66.xml><?xml version="1.0" encoding="utf-8"?>
<p:tagLst xmlns:p="http://schemas.openxmlformats.org/presentationml/2006/main">
  <p:tag name="RESOURCE_RECORD_KEY" val="{&quot;13&quot;:[20481688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6570</Words>
  <Application>WPS 演示</Application>
  <PresentationFormat>宽屏</PresentationFormat>
  <Paragraphs>201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Wingdings</vt:lpstr>
      <vt:lpstr>Calibri</vt:lpstr>
      <vt:lpstr>Cambria</vt:lpstr>
      <vt:lpstr>楷体</vt:lpstr>
      <vt:lpstr>Times New Roman</vt:lpstr>
      <vt:lpstr>华文楷体</vt:lpstr>
      <vt:lpstr>微软雅黑</vt:lpstr>
      <vt:lpstr>Arial Unicode MS</vt:lpstr>
      <vt:lpstr>HelveticaNeue</vt:lpstr>
      <vt:lpstr>华文新魏</vt:lpstr>
      <vt:lpstr>Segoe Print</vt:lpstr>
      <vt:lpstr>WPS</vt:lpstr>
      <vt:lpstr>回顾</vt:lpstr>
      <vt:lpstr>PowerPoint 演示文稿</vt:lpstr>
      <vt:lpstr>PowerPoint 演示文稿</vt:lpstr>
      <vt:lpstr>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Locate the problem and address it</vt:lpstr>
      <vt:lpstr>PowerPoint 演示文稿</vt:lpstr>
      <vt:lpstr>PowerPoint 演示文稿</vt:lpstr>
      <vt:lpstr>Locate the problem and address it</vt:lpstr>
      <vt:lpstr>One possible version</vt:lpstr>
      <vt:lpstr>Homework</vt:lpstr>
      <vt:lpstr>Sorting them out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328</cp:revision>
  <dcterms:created xsi:type="dcterms:W3CDTF">2019-06-19T02:08:00Z</dcterms:created>
  <dcterms:modified xsi:type="dcterms:W3CDTF">2026-01-26T06:17:58Z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4DD9E8B50EE14B2A80FA918BC5F69E62</vt:lpwstr>
  </property>
</Properties>
</file>