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sldIdLst>
    <p:sldId id="285" r:id="rId4"/>
    <p:sldId id="256" r:id="rId5"/>
    <p:sldId id="257" r:id="rId6"/>
    <p:sldId id="271" r:id="rId7"/>
    <p:sldId id="259" r:id="rId8"/>
    <p:sldId id="272" r:id="rId9"/>
    <p:sldId id="273" r:id="rId10"/>
    <p:sldId id="263" r:id="rId11"/>
    <p:sldId id="274" r:id="rId12"/>
    <p:sldId id="275" r:id="rId13"/>
    <p:sldId id="277" r:id="rId14"/>
    <p:sldId id="276" r:id="rId15"/>
    <p:sldId id="279" r:id="rId16"/>
    <p:sldId id="264" r:id="rId17"/>
    <p:sldId id="280" r:id="rId18"/>
    <p:sldId id="278" r:id="rId19"/>
    <p:sldId id="258" r:id="rId20"/>
  </p:sldIdLst>
  <p:sldSz cx="12192000" cy="6858000"/>
  <p:notesSz cx="6858000" cy="9144000"/>
  <p:embeddedFontLst>
    <p:embeddedFont>
      <p:font typeface="思源黑体 CN Light" panose="020B0300000000000000" pitchFamily="34" charset="-122"/>
      <p:regular r:id="rId24"/>
    </p:embeddedFont>
    <p:embeddedFont>
      <p:font typeface="江西拙楷" panose="02010600040101010101" pitchFamily="2" charset="-122"/>
      <p:regular r:id="rId25"/>
    </p:embeddedFont>
    <p:embeddedFont>
      <p:font typeface="思源宋体 CN Heavy" panose="02020900000000000000" pitchFamily="18" charset="-122"/>
      <p:bold r:id="rId26"/>
    </p:embeddedFont>
    <p:embeddedFont>
      <p:font typeface="等线" panose="0201060003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A4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C47434C-5CEB-4A38-88E0-5BF96385938E}" styleName="??? 1 12">
    <a:wholeTbl>
      <a:tcTxStyle>
        <a:fontRef idx="none">
          <a:srgbClr val="000000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rgbClr val="000000"/>
              </a:solidFill>
              <a:prstDash val="solid"/>
            </a:ln>
          </a:top>
          <a:bottom>
            <a:ln w="9525" cmpd="sng">
              <a:solidFill>
                <a:srgbClr val="000000"/>
              </a:solidFill>
              <a:prstDash val="solid"/>
            </a:ln>
          </a:bottom>
          <a:insideH>
            <a:ln w="9525" cmpd="sng">
              <a:solidFill>
                <a:srgbClr val="000000">
                  <a:lumMod val="40000"/>
                  <a:lumOff val="60000"/>
                </a:srgb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wholeTbl>
    <a:band2H>
      <a:tcStyle>
        <a:tcBdr/>
        <a:fill>
          <a:solidFill>
            <a:srgbClr val="000000">
              <a:lumMod val="10000"/>
              <a:lumOff val="90000"/>
            </a:srgbClr>
          </a:solidFill>
        </a:fill>
      </a:tcStyle>
    </a:band2H>
    <a:band1V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rgbClr val="000000"/>
              </a:solidFill>
              <a:prstDash val="solid"/>
            </a:ln>
          </a:top>
          <a:bottom>
            <a:ln w="9525" cmpd="sng">
              <a:solidFill>
                <a:srgbClr val="000000"/>
              </a:solidFill>
              <a:prstDash val="solid"/>
            </a:ln>
          </a:bottom>
          <a:insideH>
            <a:ln w="9525" cmpd="sng">
              <a:solidFill>
                <a:srgbClr val="000000">
                  <a:lumMod val="40000"/>
                  <a:lumOff val="60000"/>
                </a:srgb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rgbClr val="000000">
              <a:lumMod val="10000"/>
              <a:lumOff val="90000"/>
            </a:srgbClr>
          </a:solidFill>
        </a:fill>
      </a:tcStyle>
    </a:band1V>
    <a:la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rgbClr val="000000"/>
              </a:solidFill>
              <a:prstDash val="solid"/>
            </a:ln>
          </a:top>
          <a:bottom>
            <a:ln w="9525" cmpd="sng">
              <a:solidFill>
                <a:srgbClr val="000000"/>
              </a:solidFill>
              <a:prstDash val="solid"/>
            </a:ln>
          </a:bottom>
          <a:insideH>
            <a:ln w="9525" cmpd="sng">
              <a:solidFill>
                <a:srgbClr val="000000">
                  <a:lumMod val="40000"/>
                  <a:lumOff val="60000"/>
                </a:srgb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rgbClr val="000000">
              <a:lumMod val="20000"/>
              <a:lumOff val="80000"/>
            </a:srgbClr>
          </a:solidFill>
        </a:fill>
      </a:tcStyle>
    </a:lastCol>
    <a:fir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rgbClr val="000000"/>
              </a:solidFill>
              <a:prstDash val="solid"/>
            </a:ln>
          </a:top>
          <a:bottom>
            <a:ln w="9525" cmpd="sng">
              <a:solidFill>
                <a:srgbClr val="000000"/>
              </a:solidFill>
              <a:prstDash val="solid"/>
            </a:ln>
          </a:bottom>
          <a:insideH>
            <a:ln w="9525" cmpd="sng">
              <a:solidFill>
                <a:srgbClr val="000000">
                  <a:lumMod val="40000"/>
                  <a:lumOff val="60000"/>
                </a:srgb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rgbClr val="000000">
              <a:lumMod val="20000"/>
              <a:lumOff val="80000"/>
            </a:srgbClr>
          </a:solidFill>
        </a:fill>
      </a:tcStyle>
    </a:firstCol>
    <a:lastRow>
      <a:tcTxStyle b="on">
        <a:fontRef idx="none">
          <a:srgbClr val="000000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rgbClr val="000000"/>
              </a:solidFill>
              <a:prstDash val="solid"/>
            </a:ln>
          </a:top>
          <a:bottom>
            <a:ln w="9525" cmpd="sng">
              <a:solidFill>
                <a:srgbClr val="000000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none">
          <a:srgbClr val="FFFFFF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jpe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jpe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砖的免费图片"/>
          <p:cNvPicPr>
            <a:picLocks noChangeAspect="1" noChangeArrowheads="1"/>
          </p:cNvPicPr>
          <p:nvPr userDrawn="1"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" r="162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43000"/>
                </a:schemeClr>
              </a:gs>
              <a:gs pos="0">
                <a:schemeClr val="tx1"/>
              </a:gs>
              <a:gs pos="100000">
                <a:schemeClr val="tx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砖的免费图片"/>
          <p:cNvPicPr>
            <a:picLocks noChangeAspect="1" noChangeArrowheads="1"/>
          </p:cNvPicPr>
          <p:nvPr userDrawn="1"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" r="162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43000"/>
                </a:schemeClr>
              </a:gs>
              <a:gs pos="0">
                <a:schemeClr val="tx1"/>
              </a:gs>
              <a:gs pos="100000">
                <a:schemeClr val="tx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砖的免费图片"/>
          <p:cNvPicPr>
            <a:picLocks noChangeAspect="1" noChangeArrowheads="1"/>
          </p:cNvPicPr>
          <p:nvPr userDrawn="1"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" r="162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43000"/>
                </a:schemeClr>
              </a:gs>
              <a:gs pos="0">
                <a:schemeClr val="tx1"/>
              </a:gs>
              <a:gs pos="100000">
                <a:schemeClr val="tx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61" t="51575" r="14528" b="26038"/>
          <a:stretch>
            <a:fillRect/>
          </a:stretch>
        </p:blipFill>
        <p:spPr>
          <a:xfrm>
            <a:off x="717060" y="551933"/>
            <a:ext cx="2061499" cy="1323763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砖的免费图片"/>
          <p:cNvPicPr>
            <a:picLocks noChangeAspect="1" noChangeArrowheads="1"/>
          </p:cNvPicPr>
          <p:nvPr userDrawn="1"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" r="162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43000"/>
                </a:schemeClr>
              </a:gs>
              <a:gs pos="0">
                <a:schemeClr val="tx1"/>
              </a:gs>
              <a:gs pos="100000">
                <a:schemeClr val="tx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7" t="33769" r="24400" b="19315"/>
          <a:stretch>
            <a:fillRect/>
          </a:stretch>
        </p:blipFill>
        <p:spPr>
          <a:xfrm>
            <a:off x="0" y="1"/>
            <a:ext cx="1905000" cy="1171529"/>
          </a:xfrm>
          <a:prstGeom prst="rect">
            <a:avLst/>
          </a:prstGeom>
        </p:spPr>
      </p:pic>
      <p:sp>
        <p:nvSpPr>
          <p:cNvPr id="7" name="矩形: 圆角 6"/>
          <p:cNvSpPr/>
          <p:nvPr userDrawn="1"/>
        </p:nvSpPr>
        <p:spPr>
          <a:xfrm>
            <a:off x="222250" y="184149"/>
            <a:ext cx="11785600" cy="6502401"/>
          </a:xfrm>
          <a:prstGeom prst="roundRect">
            <a:avLst>
              <a:gd name="adj" fmla="val 270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 flipH="1">
            <a:off x="527050" y="144124"/>
            <a:ext cx="76200" cy="59055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砖的免费图片"/>
          <p:cNvPicPr>
            <a:picLocks noChangeAspect="1" noChangeArrowheads="1"/>
          </p:cNvPicPr>
          <p:nvPr userDrawn="1"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" r="162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43000"/>
                </a:schemeClr>
              </a:gs>
              <a:gs pos="0">
                <a:schemeClr val="tx1"/>
              </a:gs>
              <a:gs pos="100000">
                <a:schemeClr val="tx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61" t="51575" r="14528" b="26038"/>
          <a:stretch>
            <a:fillRect/>
          </a:stretch>
        </p:blipFill>
        <p:spPr>
          <a:xfrm>
            <a:off x="717060" y="551933"/>
            <a:ext cx="2061499" cy="1323763"/>
          </a:xfrm>
          <a:prstGeom prst="rect">
            <a:avLst/>
          </a:prstGeom>
        </p:spPr>
      </p:pic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砖的免费图片"/>
          <p:cNvPicPr>
            <a:picLocks noChangeAspect="1" noChangeArrowheads="1"/>
          </p:cNvPicPr>
          <p:nvPr userDrawn="1"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" r="162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43000"/>
                </a:schemeClr>
              </a:gs>
              <a:gs pos="0">
                <a:schemeClr val="tx1"/>
              </a:gs>
              <a:gs pos="100000">
                <a:schemeClr val="tx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7" t="33769" r="24400" b="19315"/>
          <a:stretch>
            <a:fillRect/>
          </a:stretch>
        </p:blipFill>
        <p:spPr>
          <a:xfrm>
            <a:off x="0" y="1"/>
            <a:ext cx="1905000" cy="1171529"/>
          </a:xfrm>
          <a:prstGeom prst="rect">
            <a:avLst/>
          </a:prstGeom>
        </p:spPr>
      </p:pic>
      <p:sp>
        <p:nvSpPr>
          <p:cNvPr id="7" name="矩形: 圆角 6"/>
          <p:cNvSpPr/>
          <p:nvPr userDrawn="1"/>
        </p:nvSpPr>
        <p:spPr>
          <a:xfrm>
            <a:off x="222250" y="184149"/>
            <a:ext cx="11785600" cy="6502401"/>
          </a:xfrm>
          <a:prstGeom prst="roundRect">
            <a:avLst>
              <a:gd name="adj" fmla="val 270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 flipH="1">
            <a:off x="527050" y="144124"/>
            <a:ext cx="76200" cy="59055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473C0-D786-47CD-B383-6C1BE5E4E4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BA294-15DE-4C7F-920A-A2B642A3D3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070473C0-D786-47CD-B383-6C1BE5E4E4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EC3BA294-15DE-4C7F-920A-A2B642A3D3B2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070473C0-D786-47CD-B383-6C1BE5E4E4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EC3BA294-15DE-4C7F-920A-A2B642A3D3B2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5795" y="381000"/>
            <a:ext cx="95859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Read </a:t>
            </a: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chapter 3</a:t>
            </a:r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/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99385" y="30953"/>
            <a:ext cx="0" cy="785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9385" y="5057918"/>
            <a:ext cx="0" cy="18310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84225" y="1506855"/>
            <a:ext cx="10027285" cy="144526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  <a:buNone/>
            </a:pPr>
            <a:r>
              <a:rPr lang="en-US" altLang="zh-CN" sz="4400" b="0" i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Group work— Two Searches </a:t>
            </a:r>
            <a:r>
              <a:rPr lang="en-US" altLang="zh-CN" sz="4400" b="0" i="0" dirty="0">
                <a:solidFill>
                  <a:srgbClr val="FFFF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(</a:t>
            </a:r>
            <a:r>
              <a:rPr lang="en-US" altLang="zh-CN" sz="4400" dirty="0">
                <a:solidFill>
                  <a:srgbClr val="FFFF00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setting,feelings,actions,result)</a:t>
            </a:r>
            <a:endParaRPr lang="en-US" altLang="zh-CN" sz="4400" b="0" i="0" dirty="0">
              <a:solidFill>
                <a:srgbClr val="FFFF00"/>
              </a:solidFill>
              <a:latin typeface="江西拙楷" panose="02010600040101010101" pitchFamily="2" charset="-122"/>
              <a:ea typeface="江西拙楷" panose="02010600040101010101" pitchFamily="2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88035" y="3241675"/>
          <a:ext cx="9443720" cy="2926080"/>
        </p:xfrm>
        <a:graphic>
          <a:graphicData uri="http://schemas.openxmlformats.org/drawingml/2006/table">
            <a:tbl>
              <a:tblPr firstRow="1">
                <a:tableStyleId>{EC47434C-5CEB-4A38-88E0-5BF96385938E}</a:tableStyleId>
              </a:tblPr>
              <a:tblGrid>
                <a:gridCol w="4721860"/>
                <a:gridCol w="4721860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/>
                        <a:t>Group 1</a:t>
                      </a:r>
                      <a:endParaRPr lang="en-US" altLang="zh-CN" sz="36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/>
                        <a:t>Group 2</a:t>
                      </a:r>
                      <a:endParaRPr lang="en-US" altLang="zh-CN" sz="3600"/>
                    </a:p>
                  </a:txBody>
                  <a:tcPr/>
                </a:tc>
              </a:tr>
              <a:tr h="2286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>
                          <a:latin typeface="Times New Roman" panose="02020603050405020304" charset="0"/>
                          <a:cs typeface="Times New Roman" panose="02020603050405020304" charset="0"/>
                        </a:rPr>
                        <a:t>first search</a:t>
                      </a: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3600">
                          <a:latin typeface="Times New Roman" panose="02020603050405020304" charset="0"/>
                          <a:cs typeface="Times New Roman" panose="02020603050405020304" charset="0"/>
                        </a:rPr>
                        <a:t>(P27–31 )</a:t>
                      </a:r>
                      <a:endParaRPr lang="en-US" altLang="zh-CN" sz="32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>
                          <a:latin typeface="Times New Roman" panose="02020603050405020304" charset="0"/>
                          <a:cs typeface="Times New Roman" panose="02020603050405020304" charset="0"/>
                        </a:rPr>
                        <a:t>second search</a:t>
                      </a: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36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(P32–35 )</a:t>
                      </a: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ctr">
                        <a:buNone/>
                      </a:pP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115" y="5057775"/>
            <a:ext cx="141351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5795" y="381000"/>
            <a:ext cx="95859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Read </a:t>
            </a: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chapter 3</a:t>
            </a:r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/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99385" y="30953"/>
            <a:ext cx="0" cy="785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9385" y="5057918"/>
            <a:ext cx="0" cy="18310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600575" y="381000"/>
            <a:ext cx="10027285" cy="76835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  <a:buNone/>
            </a:pPr>
            <a:r>
              <a:rPr lang="en-US" altLang="zh-CN" sz="4400" b="0" i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Group work— Two Searches </a:t>
            </a:r>
            <a:endParaRPr lang="en-US" altLang="zh-CN" sz="4400" b="0" i="0" dirty="0">
              <a:solidFill>
                <a:srgbClr val="FFFF00"/>
              </a:solidFill>
              <a:latin typeface="江西拙楷" panose="02010600040101010101" pitchFamily="2" charset="-122"/>
              <a:ea typeface="江西拙楷" panose="02010600040101010101" pitchFamily="2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88035" y="1487170"/>
          <a:ext cx="10574655" cy="4297045"/>
        </p:xfrm>
        <a:graphic>
          <a:graphicData uri="http://schemas.openxmlformats.org/drawingml/2006/table">
            <a:tbl>
              <a:tblPr firstRow="1">
                <a:tableStyleId>{EC47434C-5CEB-4A38-88E0-5BF96385938E}</a:tableStyleId>
              </a:tblPr>
              <a:tblGrid>
                <a:gridCol w="2292985"/>
                <a:gridCol w="8281670"/>
              </a:tblGrid>
              <a:tr h="1208405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/>
                        <a:t>Group 1</a:t>
                      </a:r>
                      <a:endParaRPr lang="en-US" altLang="zh-CN" sz="3600"/>
                    </a:p>
                    <a:p>
                      <a:pPr algn="ctr">
                        <a:buNone/>
                      </a:pPr>
                      <a:r>
                        <a:rPr lang="en-US" altLang="zh-CN" sz="36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first search (P27–31 )</a:t>
                      </a:r>
                      <a:endParaRPr lang="en-US" altLang="zh-CN" sz="36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7721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32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setting</a:t>
                      </a:r>
                      <a:endParaRPr lang="en-US" altLang="zh-CN" sz="32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7721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3200" b="1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actions</a:t>
                      </a:r>
                      <a:endParaRPr lang="en-US" altLang="zh-CN" sz="32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l">
                        <a:buNone/>
                      </a:pPr>
                      <a:endParaRPr lang="en-US" altLang="zh-CN" sz="32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7721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3200" b="1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feelings</a:t>
                      </a:r>
                      <a:endParaRPr lang="en-US" altLang="zh-CN" sz="3200" b="1">
                        <a:latin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7721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32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result</a:t>
                      </a:r>
                      <a:endParaRPr lang="en-US" altLang="zh-CN" sz="32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626485" y="2759075"/>
            <a:ext cx="6458585" cy="564515"/>
          </a:xfrm>
          <a:prstGeom prst="rect">
            <a:avLst/>
          </a:prstGeom>
        </p:spPr>
        <p:txBody>
          <a:bodyPr>
            <a:noAutofit/>
          </a:bodyPr>
          <a:p>
            <a:pPr marL="0" indent="0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C00000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very hot, coated with dust </a:t>
            </a:r>
            <a:endParaRPr lang="en-US" altLang="zh-CN" sz="3600" b="1">
              <a:solidFill>
                <a:srgbClr val="C00000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5030" y="3569335"/>
            <a:ext cx="7947660" cy="564515"/>
          </a:xfrm>
          <a:prstGeom prst="rect">
            <a:avLst/>
          </a:prstGeom>
        </p:spPr>
        <p:txBody>
          <a:bodyPr>
            <a:noAutofit/>
          </a:bodyPr>
          <a:p>
            <a:pPr marL="0" indent="0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C00000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set off, sniffed, kept on, panted, limped</a:t>
            </a:r>
            <a:endParaRPr lang="en-US" altLang="zh-CN" sz="3600" b="1">
              <a:solidFill>
                <a:srgbClr val="C00000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2950" y="4633595"/>
            <a:ext cx="7947660" cy="564515"/>
          </a:xfrm>
          <a:prstGeom prst="rect">
            <a:avLst/>
          </a:prstGeom>
        </p:spPr>
        <p:txBody>
          <a:bodyPr>
            <a:noAutofit/>
          </a:bodyPr>
          <a:p>
            <a:pPr marL="0" indent="0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C00000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didn't give up, never gave up </a:t>
            </a:r>
            <a:endParaRPr lang="en-US" altLang="zh-CN" sz="3600" b="1">
              <a:solidFill>
                <a:srgbClr val="C00000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82950" y="5443855"/>
            <a:ext cx="7947660" cy="564515"/>
          </a:xfrm>
          <a:prstGeom prst="rect">
            <a:avLst/>
          </a:prstGeom>
        </p:spPr>
        <p:txBody>
          <a:bodyPr>
            <a:noAutofit/>
          </a:bodyPr>
          <a:p>
            <a:pPr marL="0" indent="0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C00000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called back for a break/cool down </a:t>
            </a:r>
            <a:endParaRPr lang="en-US" altLang="zh-CN" sz="3600" b="1">
              <a:solidFill>
                <a:srgbClr val="C00000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635" y="3429000"/>
            <a:ext cx="141351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5795" y="381000"/>
            <a:ext cx="95859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Read </a:t>
            </a: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chapter 3</a:t>
            </a:r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/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99385" y="30953"/>
            <a:ext cx="0" cy="785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9385" y="5057918"/>
            <a:ext cx="0" cy="18310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600575" y="381000"/>
            <a:ext cx="10027285" cy="768350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  <a:buNone/>
            </a:pPr>
            <a:r>
              <a:rPr lang="en-US" altLang="zh-CN" sz="4400" b="0" i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Group work— Two Searches </a:t>
            </a:r>
            <a:endParaRPr lang="en-US" altLang="zh-CN" sz="4400" b="0" i="0" dirty="0">
              <a:solidFill>
                <a:srgbClr val="FFFF00"/>
              </a:solidFill>
              <a:latin typeface="江西拙楷" panose="02010600040101010101" pitchFamily="2" charset="-122"/>
              <a:ea typeface="江西拙楷" panose="02010600040101010101" pitchFamily="2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88035" y="1487170"/>
          <a:ext cx="10574655" cy="4297045"/>
        </p:xfrm>
        <a:graphic>
          <a:graphicData uri="http://schemas.openxmlformats.org/drawingml/2006/table">
            <a:tbl>
              <a:tblPr firstRow="1">
                <a:tableStyleId>{EC47434C-5CEB-4A38-88E0-5BF96385938E}</a:tableStyleId>
              </a:tblPr>
              <a:tblGrid>
                <a:gridCol w="2292985"/>
                <a:gridCol w="8281670"/>
              </a:tblGrid>
              <a:tr h="1208405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/>
                        <a:t>Group 2</a:t>
                      </a:r>
                      <a:endParaRPr lang="en-US" altLang="zh-CN" sz="3600"/>
                    </a:p>
                    <a:p>
                      <a:pPr algn="ctr">
                        <a:buNone/>
                      </a:pPr>
                      <a:r>
                        <a:rPr lang="en-US" altLang="zh-CN" sz="3600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second search (P32–35 )</a:t>
                      </a:r>
                      <a:endParaRPr lang="en-US" altLang="zh-CN" sz="36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7721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32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setting</a:t>
                      </a:r>
                      <a:endParaRPr lang="en-US" altLang="zh-CN" sz="32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7721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3200" b="1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actions</a:t>
                      </a:r>
                      <a:endParaRPr lang="en-US" altLang="zh-CN" sz="32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  <a:p>
                      <a:pPr algn="l">
                        <a:buNone/>
                      </a:pPr>
                      <a:endParaRPr lang="en-US" altLang="zh-CN" sz="32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7721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3200" b="1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feelings</a:t>
                      </a:r>
                      <a:endParaRPr lang="en-US" altLang="zh-CN" sz="3200" b="1">
                        <a:latin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  <a:tr h="7721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32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result</a:t>
                      </a:r>
                      <a:endParaRPr lang="en-US" altLang="zh-CN" sz="3200" b="1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en-US" altLang="zh-CN" sz="36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198495" y="2759075"/>
            <a:ext cx="7475855" cy="564515"/>
          </a:xfrm>
          <a:prstGeom prst="rect">
            <a:avLst/>
          </a:prstGeom>
        </p:spPr>
        <p:txBody>
          <a:bodyPr>
            <a:noAutofit/>
          </a:bodyPr>
          <a:p>
            <a:pPr marL="0" indent="0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C00000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rubble, darkness, tangled concrete </a:t>
            </a:r>
            <a:endParaRPr lang="en-US" altLang="zh-CN" sz="3600" b="1">
              <a:solidFill>
                <a:srgbClr val="C00000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5030" y="3569335"/>
            <a:ext cx="7947660" cy="564515"/>
          </a:xfrm>
          <a:prstGeom prst="rect">
            <a:avLst/>
          </a:prstGeom>
        </p:spPr>
        <p:txBody>
          <a:bodyPr>
            <a:noAutofit/>
          </a:bodyPr>
          <a:p>
            <a:pPr marL="0" indent="0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C00000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set off again, sniffing, stopped,quivered, peered down, barked</a:t>
            </a:r>
            <a:endParaRPr lang="en-US" altLang="zh-CN" sz="3200" b="1">
              <a:solidFill>
                <a:srgbClr val="C00000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2950" y="4633595"/>
            <a:ext cx="7947660" cy="564515"/>
          </a:xfrm>
          <a:prstGeom prst="rect">
            <a:avLst/>
          </a:prstGeom>
        </p:spPr>
        <p:txBody>
          <a:bodyPr>
            <a:noAutofit/>
          </a:bodyPr>
          <a:p>
            <a:pPr marL="0" indent="0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C00000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hadn't given up, couldn't wait </a:t>
            </a:r>
            <a:endParaRPr lang="en-US" altLang="zh-CN" sz="3600" b="1">
              <a:solidFill>
                <a:srgbClr val="C00000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82950" y="5443855"/>
            <a:ext cx="7947660" cy="564515"/>
          </a:xfrm>
          <a:prstGeom prst="rect">
            <a:avLst/>
          </a:prstGeom>
        </p:spPr>
        <p:txBody>
          <a:bodyPr>
            <a:noAutofit/>
          </a:bodyPr>
          <a:p>
            <a:pPr marL="0" indent="0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C00000"/>
                </a:solidFill>
                <a:latin typeface="Times New Roman" panose="02020603050405020304" charset="0"/>
                <a:ea typeface="menlo"/>
                <a:cs typeface="Times New Roman" panose="02020603050405020304" charset="0"/>
              </a:rPr>
              <a:t>found someone! barked to signal </a:t>
            </a:r>
            <a:endParaRPr lang="en-US" altLang="zh-CN" sz="3600" b="1">
              <a:solidFill>
                <a:srgbClr val="C00000"/>
              </a:solidFill>
              <a:latin typeface="Times New Roman" panose="02020603050405020304" charset="0"/>
              <a:ea typeface="menlo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635" y="3429000"/>
            <a:ext cx="141351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5795" y="381000"/>
            <a:ext cx="95859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Read </a:t>
            </a: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chapter 3</a:t>
            </a:r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/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99385" y="30953"/>
            <a:ext cx="0" cy="785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9385" y="5057918"/>
            <a:ext cx="0" cy="18310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87400" y="1795145"/>
            <a:ext cx="5714365" cy="3422650"/>
          </a:xfrm>
          <a:prstGeom prst="rect">
            <a:avLst/>
          </a:prstGeom>
        </p:spPr>
        <p:txBody>
          <a:bodyPr wrap="square">
            <a:noAutofit/>
          </a:bodyPr>
          <a:p>
            <a:pPr algn="l">
              <a:buClrTx/>
              <a:buSzTx/>
              <a:buFontTx/>
              <a:buNone/>
            </a:pPr>
            <a:r>
              <a:rPr lang="en-US" altLang="zh-CN" sz="4400" b="0" i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What </a:t>
            </a:r>
            <a:r>
              <a:rPr lang="en-US" altLang="zh-CN" sz="5400" b="0" i="0" dirty="0">
                <a:solidFill>
                  <a:srgbClr val="FFFF00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skills</a:t>
            </a:r>
            <a:r>
              <a:rPr lang="en-US" altLang="zh-CN" sz="4400" b="0" i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 does Kelly have that makes her good at rescuing people in earthquakes?</a:t>
            </a:r>
            <a:endParaRPr lang="en-US" altLang="zh-CN" sz="4400" b="0" i="0" dirty="0"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0040" y="1795780"/>
            <a:ext cx="5065395" cy="376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55650" y="1403985"/>
            <a:ext cx="8147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Put the rescue actions in the CORRECT order.</a:t>
            </a:r>
            <a:endParaRPr lang="en-US" altLang="zh-CN" sz="3200" dirty="0"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4230" y="2282825"/>
            <a:ext cx="10543540" cy="286131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zh-CN" sz="3600" b="0" i="0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(  ) Omar called "Help!" in a cracked voice.                  </a:t>
            </a:r>
            <a:endParaRPr lang="en-US" altLang="en-US" sz="3600" b="0" i="0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indent="0"/>
            <a:r>
              <a:rPr lang="en-US" altLang="zh-CN" sz="3600" b="0" i="0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(  ) Omar heard barking and opened his eyes.                  </a:t>
            </a:r>
            <a:endParaRPr lang="en-US" altLang="en-US" sz="3600" b="0" i="0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indent="0"/>
            <a:r>
              <a:rPr lang="en-US" altLang="zh-CN" sz="3600" b="0" i="0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(  ) Rescue workers lifted Omar into the ambulance.           </a:t>
            </a:r>
            <a:endParaRPr lang="en-US" altLang="en-US" sz="3600" b="0" i="0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indent="0"/>
            <a:r>
              <a:rPr lang="en-US" altLang="zh-CN" sz="3600" b="0" i="0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(  ) Omar closed his eyes, afraid more rubble would fall.     </a:t>
            </a:r>
            <a:endParaRPr lang="en-US" altLang="en-US" sz="3600" b="0" i="0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indent="0"/>
            <a:r>
              <a:rPr lang="en-US" altLang="zh-CN" sz="3600" b="0" i="0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(  ) Rescue workers shifted earth and masonry carefully.  </a:t>
            </a:r>
            <a:endParaRPr lang="en-US" altLang="zh-CN" sz="3600" b="0" i="0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5795" y="215900"/>
            <a:ext cx="9585960" cy="965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en-US" altLang="zh-CN" sz="4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Read </a:t>
            </a:r>
            <a:r>
              <a:rPr lang="en-US" altLang="zh-CN" sz="4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chapter 4</a:t>
            </a:r>
            <a:endParaRPr lang="en-US" altLang="zh-CN" sz="4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/>
            <a:endParaRPr lang="en-US" altLang="zh-CN" sz="4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16000" y="5545455"/>
            <a:ext cx="1028319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latinLnBrk="1">
              <a:lnSpc>
                <a:spcPct val="100000"/>
              </a:lnSpc>
              <a:buClrTx/>
              <a:buSzTx/>
              <a:buFontTx/>
            </a:pPr>
            <a:r>
              <a:rPr lang="en-US" altLang="zh-CN" sz="3200" b="0" dirty="0"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Look at the actions again. What emotions do they show?</a:t>
            </a:r>
            <a:endParaRPr lang="en-US" altLang="zh-CN" sz="3200" b="0" dirty="0"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92260" y="2350135"/>
            <a:ext cx="2828925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zh-CN" sz="2400" b="1" i="0">
                <a:solidFill>
                  <a:srgbClr val="C0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Desperation / Weakness / Hope</a:t>
            </a:r>
            <a:endParaRPr lang="en-US" altLang="zh-CN" sz="2400" b="1" i="0">
              <a:solidFill>
                <a:srgbClr val="C00000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36000" y="4349115"/>
            <a:ext cx="245681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zh-CN" sz="2400" b="1" i="0">
                <a:solidFill>
                  <a:srgbClr val="C0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Fear / Anxiety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15000" y="500983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algn="l">
              <a:buClrTx/>
              <a:buSzTx/>
              <a:buFontTx/>
            </a:pPr>
            <a:r>
              <a:rPr lang="en-US" altLang="zh-CN" sz="2400" b="1" i="0">
                <a:solidFill>
                  <a:srgbClr val="C00000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Relief / Exhaustion / Gratitude</a:t>
            </a:r>
            <a:endParaRPr lang="en-US" altLang="zh-CN" sz="2400" b="1" i="0">
              <a:solidFill>
                <a:srgbClr val="C00000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62000" y="381635"/>
            <a:ext cx="10661015" cy="1469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en-US" altLang="zh-CN" sz="4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What is the author trying to tell us about “</a:t>
            </a:r>
            <a:r>
              <a:rPr lang="en-US" altLang="zh-CN" sz="4400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value</a:t>
            </a:r>
            <a:r>
              <a:rPr lang="en-US" altLang="zh-CN" sz="4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”</a:t>
            </a:r>
            <a:r>
              <a:rPr lang="zh-CN" altLang="en-US" sz="4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？</a:t>
            </a:r>
            <a:endParaRPr lang="zh-CN" altLang="en-US" sz="4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680" y="2313305"/>
            <a:ext cx="7181850" cy="3246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3470" y="2313305"/>
            <a:ext cx="3890010" cy="315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62000" y="381635"/>
            <a:ext cx="9585960" cy="965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en-US" altLang="zh-CN" sz="4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From Earthquake to Rescue: </a:t>
            </a:r>
            <a:endParaRPr lang="en-US" altLang="zh-CN" sz="4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en-US" altLang="zh-CN" sz="4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     The </a:t>
            </a: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Skills</a:t>
            </a:r>
            <a:r>
              <a:rPr lang="en-US" altLang="zh-CN" sz="4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 We Carry Forward</a:t>
            </a:r>
            <a:endParaRPr lang="en-US" altLang="zh-CN" sz="4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/>
            <a:endParaRPr lang="en-US" altLang="zh-CN" sz="4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6780" y="1941830"/>
            <a:ext cx="10543540" cy="4246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ct val="150000"/>
              </a:lnSpc>
            </a:pPr>
            <a:r>
              <a:rPr lang="en-US" altLang="zh-CN" sz="3600" b="0" i="0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Chapter 1: Senses</a:t>
            </a:r>
            <a:endParaRPr lang="en-US" altLang="zh-CN" sz="3600" b="0" i="0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indent="0">
              <a:lnSpc>
                <a:spcPct val="150000"/>
              </a:lnSpc>
            </a:pPr>
            <a:r>
              <a:rPr lang="en-US" altLang="zh-CN" sz="3600" b="0" i="0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</a:rPr>
              <a:t>     </a:t>
            </a:r>
            <a:r>
              <a:rPr lang="en-US" altLang="zh-CN" sz="3600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Chapter 2: Actions</a:t>
            </a:r>
            <a:endParaRPr lang="en-US" altLang="zh-CN" sz="3600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  <a:sym typeface="+mn-ea"/>
            </a:endParaRPr>
          </a:p>
          <a:p>
            <a:pPr marL="0" indent="0">
              <a:lnSpc>
                <a:spcPct val="150000"/>
              </a:lnSpc>
            </a:pPr>
            <a:r>
              <a:rPr lang="en-US" altLang="zh-CN" sz="3600">
                <a:solidFill>
                  <a:srgbClr val="0F1115"/>
                </a:solidFill>
                <a:latin typeface="Times New Roman" panose="02020603050405020304" charset="0"/>
                <a:ea typeface="quote-cjk-patch"/>
                <a:cs typeface="Times New Roman" panose="02020603050405020304" charset="0"/>
                <a:sym typeface="+mn-ea"/>
              </a:rPr>
              <a:t>          Chapter 3: Emotions</a:t>
            </a:r>
            <a:endParaRPr lang="en-US" altLang="zh-CN" sz="3600" b="0" i="0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indent="0"/>
            <a:endParaRPr lang="en-US" altLang="zh-CN" sz="3600" b="0" i="0">
              <a:solidFill>
                <a:srgbClr val="0F1115"/>
              </a:solidFill>
              <a:latin typeface="Times New Roman" panose="02020603050405020304" charset="0"/>
              <a:ea typeface="quote-cjk-patch"/>
              <a:cs typeface="Times New Roman" panose="02020603050405020304" charset="0"/>
            </a:endParaRPr>
          </a:p>
          <a:p>
            <a:pPr marL="0" algn="l">
              <a:buClrTx/>
              <a:buSzTx/>
              <a:buFontTx/>
            </a:pPr>
            <a:r>
              <a:rPr lang="en-US" altLang="zh-CN" sz="4400" b="0" i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Good writers SHOW, don't just TELL.</a:t>
            </a:r>
            <a:endParaRPr lang="en-US" altLang="zh-CN" sz="4400" b="0" i="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marL="0" algn="l">
              <a:buClrTx/>
              <a:buSzTx/>
              <a:buFontTx/>
            </a:pPr>
            <a:r>
              <a:rPr lang="en-US" altLang="zh-CN" sz="2800" b="0" i="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     Use strong verbs. Use senses. Show feelings through actions.</a:t>
            </a:r>
            <a:endParaRPr lang="en-US" altLang="zh-CN" sz="2800" b="0" i="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05451" y="1285558"/>
            <a:ext cx="7800792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Thank you</a:t>
            </a:r>
            <a:endParaRPr lang="en-US" altLang="zh-CN" sz="138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2810" y="0"/>
            <a:ext cx="5333365" cy="4064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2135" y="1565275"/>
            <a:ext cx="10992485" cy="3569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13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 Kelly </a:t>
            </a:r>
            <a:endParaRPr lang="en-US" altLang="zh-CN" sz="13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en-US" altLang="zh-CN" sz="8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     The Rescue Dog</a:t>
            </a:r>
            <a:endParaRPr lang="en-US" altLang="zh-CN" sz="88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02990" y="5134315"/>
            <a:ext cx="224381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400">
                <a:blipFill>
                  <a:blip r:embed="rId2"/>
                  <a:tile tx="0" ty="0" sx="100000" sy="100000" flip="none" algn="tl"/>
                </a:blip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江西拙楷" panose="02010600040101010101" pitchFamily="2" charset="-122"/>
                <a:ea typeface="江西拙楷" panose="02010600040101010101" pitchFamily="2" charset="-122"/>
              </a:defRPr>
            </a:lvl1pPr>
          </a:lstStyle>
          <a:p>
            <a:r>
              <a:rPr lang="zh-CN" altLang="en-US" dirty="0"/>
              <a:t>典范英语</a:t>
            </a:r>
            <a:r>
              <a:rPr lang="en-US" altLang="zh-CN" dirty="0"/>
              <a:t>9-6</a:t>
            </a:r>
            <a:endParaRPr lang="en-US" altLang="zh-CN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biLevel thresh="50000"/>
            <a:lum bright="-12000" contrast="30000"/>
          </a:blip>
          <a:stretch>
            <a:fillRect/>
          </a:stretch>
        </p:blipFill>
        <p:spPr>
          <a:xfrm>
            <a:off x="3289300" y="4959350"/>
            <a:ext cx="141351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058545" y="1844040"/>
            <a:ext cx="1034923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Have you ever experienced or seen on TV an earthquake? What do you remember most? </a:t>
            </a:r>
            <a:endParaRPr lang="zh-CN" altLang="en-US" sz="4400" dirty="0"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400" dirty="0">
                <a:solidFill>
                  <a:srgbClr val="FFFF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(sounds, smells, people’s faces…)</a:t>
            </a:r>
            <a:endParaRPr lang="zh-CN" altLang="en-US" sz="4400" dirty="0">
              <a:ln>
                <a:solidFill>
                  <a:schemeClr val="bg1"/>
                </a:solidFill>
              </a:ln>
              <a:solidFill>
                <a:srgbClr val="FFFF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cxnSp>
        <p:nvCxnSpPr>
          <p:cNvPr id="19" name="直接连接符 18"/>
          <p:cNvCxnSpPr>
            <a:stCxn id="17" idx="0"/>
          </p:cNvCxnSpPr>
          <p:nvPr/>
        </p:nvCxnSpPr>
        <p:spPr>
          <a:xfrm flipV="1">
            <a:off x="11670635" y="0"/>
            <a:ext cx="0" cy="785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7" idx="2"/>
          </p:cNvCxnSpPr>
          <p:nvPr/>
        </p:nvCxnSpPr>
        <p:spPr>
          <a:xfrm>
            <a:off x="11670635" y="5026965"/>
            <a:ext cx="0" cy="18310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5795" y="381000"/>
            <a:ext cx="95859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Read introduction and chapter 1</a:t>
            </a:r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/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99385" y="30953"/>
            <a:ext cx="0" cy="785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9385" y="5057918"/>
            <a:ext cx="0" cy="18310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25805" y="1742440"/>
            <a:ext cx="10027285" cy="286131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b="0" i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What </a:t>
            </a:r>
            <a:r>
              <a:rPr lang="zh-CN" altLang="en-US" sz="4800" b="0" i="0" dirty="0">
                <a:solidFill>
                  <a:srgbClr val="FFFF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sounds</a:t>
            </a:r>
            <a:r>
              <a:rPr lang="zh-CN" altLang="en-US" sz="3600" b="0" i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 did the earthquake make? </a:t>
            </a:r>
            <a:endParaRPr lang="zh-CN" altLang="en-US" sz="3600" b="0" i="0" dirty="0"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b="0" i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What did Tariq </a:t>
            </a:r>
            <a:r>
              <a:rPr lang="zh-CN" altLang="en-US" sz="4800" b="0" i="0" dirty="0">
                <a:solidFill>
                  <a:srgbClr val="FFFF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see</a:t>
            </a:r>
            <a:r>
              <a:rPr lang="zh-CN" altLang="en-US" sz="3600" b="0" i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 when he woke up?</a:t>
            </a:r>
            <a:endParaRPr lang="en-US" altLang="zh-CN" sz="3600" b="0" i="0" dirty="0"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b="0" i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How did Tariq </a:t>
            </a:r>
            <a:r>
              <a:rPr lang="zh-CN" altLang="en-US" sz="4800" b="0" i="0" dirty="0">
                <a:solidFill>
                  <a:srgbClr val="FFFF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feel</a:t>
            </a:r>
            <a:r>
              <a:rPr lang="zh-CN" altLang="en-US" sz="3600" b="0" i="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? </a:t>
            </a:r>
            <a:endParaRPr lang="zh-CN" altLang="en-US" sz="3600" b="0" i="0" dirty="0"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</a:pPr>
            <a:endParaRPr lang="zh-CN" altLang="en-US" sz="3600" b="0" i="0" dirty="0"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45795" y="1826260"/>
          <a:ext cx="1074293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8955"/>
                <a:gridCol w="7673975"/>
              </a:tblGrid>
              <a:tr h="75311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senses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Words / Phrases from the text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91440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Hearing</a:t>
                      </a:r>
                      <a:endParaRPr lang="zh-CN" altLang="en-US" sz="36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91440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Sight</a:t>
                      </a:r>
                      <a:endParaRPr lang="zh-CN" altLang="en-US" sz="36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91440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Emotion / Fear</a:t>
                      </a:r>
                      <a:endParaRPr lang="zh-CN" altLang="en-US" sz="36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5795" y="381000"/>
            <a:ext cx="95859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Read introduction and chapter 1</a:t>
            </a:r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/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99385" y="30953"/>
            <a:ext cx="0" cy="785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9385" y="5057918"/>
            <a:ext cx="0" cy="18310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95655" y="1437640"/>
          <a:ext cx="10742930" cy="5047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1985"/>
                <a:gridCol w="8830945"/>
              </a:tblGrid>
              <a:tr h="91440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senses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Words / Phrases from the text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2488565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Hearing</a:t>
                      </a:r>
                      <a:endParaRPr lang="zh-CN" altLang="en-US" sz="36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50292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Sight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63881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Emotion / Fear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350" y="2353945"/>
            <a:ext cx="5530850" cy="9728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50" y="3429000"/>
            <a:ext cx="4563745" cy="13404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3290" y="3429000"/>
            <a:ext cx="4264660" cy="134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5795" y="381000"/>
            <a:ext cx="95859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Read introduction and chapter 1</a:t>
            </a:r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/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99385" y="30953"/>
            <a:ext cx="0" cy="785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9385" y="5057918"/>
            <a:ext cx="0" cy="18310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45795" y="1437640"/>
          <a:ext cx="10892790" cy="5164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960"/>
                <a:gridCol w="8926830"/>
              </a:tblGrid>
              <a:tr h="91440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senses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Words / Phrases from the text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70104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Hearing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256032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Sight</a:t>
                      </a:r>
                      <a:endParaRPr lang="zh-CN" altLang="en-US" sz="36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36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36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40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531495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Emotion / Fear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925" y="2452370"/>
            <a:ext cx="5062855" cy="2150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7780" y="2452370"/>
            <a:ext cx="3792220" cy="1588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7780" y="4041140"/>
            <a:ext cx="3810000" cy="12433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4925" y="4667250"/>
            <a:ext cx="6204585" cy="87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5795" y="381000"/>
            <a:ext cx="95859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Read introduction and chapter 1</a:t>
            </a:r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/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99385" y="30953"/>
            <a:ext cx="0" cy="785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9385" y="5057918"/>
            <a:ext cx="0" cy="18310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45795" y="1437640"/>
          <a:ext cx="1089279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6755"/>
                <a:gridCol w="7646035"/>
              </a:tblGrid>
              <a:tr h="91440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senses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b="1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Words / Phrases from the text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50292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Hearing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50292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Sight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535940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600" dirty="0">
                          <a:solidFill>
                            <a:schemeClr val="tx1"/>
                          </a:solidFill>
                          <a:latin typeface="江西拙楷" panose="02010600040101010101" pitchFamily="2" charset="-122"/>
                          <a:ea typeface="江西拙楷" panose="02010600040101010101" pitchFamily="2" charset="-122"/>
                        </a:rPr>
                        <a:t>Emotion / Fear</a:t>
                      </a:r>
                      <a:endParaRPr lang="zh-CN" altLang="en-US" sz="3600" dirty="0">
                        <a:solidFill>
                          <a:schemeClr val="tx1"/>
                        </a:solidFill>
                        <a:latin typeface="江西拙楷" panose="02010600040101010101" pitchFamily="2" charset="-122"/>
                        <a:ea typeface="江西拙楷" panose="02010600040101010101" pitchFamily="2" charset="-122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35761"/>
          <a:stretch>
            <a:fillRect/>
          </a:stretch>
        </p:blipFill>
        <p:spPr>
          <a:xfrm>
            <a:off x="4035425" y="3510915"/>
            <a:ext cx="5739765" cy="239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55650" y="233045"/>
            <a:ext cx="90354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 dirty="0"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Predict the following plots</a:t>
            </a:r>
            <a:endParaRPr lang="en-US" altLang="zh-CN" sz="4400" dirty="0"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5650" y="1616710"/>
            <a:ext cx="7044055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Kelly the rescue dog</a:t>
            </a:r>
            <a:endParaRPr lang="en-US" altLang="zh-CN" sz="6000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0" y="2941955"/>
            <a:ext cx="7044055" cy="1014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en-US" sz="40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Chapter 1:</a:t>
            </a:r>
            <a:r>
              <a:rPr lang="en-US" sz="3200" dirty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</a:t>
            </a:r>
            <a:r>
              <a:rPr lang="en-US" altLang="zh-CN" sz="600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Buried alive</a:t>
            </a:r>
            <a:endParaRPr lang="en-US" altLang="zh-CN" sz="6000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940000">
            <a:off x="8353425" y="1229995"/>
            <a:ext cx="2611755" cy="23495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628390" y="2941955"/>
            <a:ext cx="2134235" cy="992505"/>
          </a:xfrm>
          <a:prstGeom prst="roundRect">
            <a:avLst/>
          </a:prstGeom>
          <a:noFill/>
          <a:ln w="66675"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>
            <a:off x="4569460" y="3993515"/>
            <a:ext cx="12065" cy="518795"/>
          </a:xfrm>
          <a:prstGeom prst="straightConnector1">
            <a:avLst/>
          </a:prstGeom>
          <a:ln w="476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58654"/>
          <a:stretch>
            <a:fillRect/>
          </a:stretch>
        </p:blipFill>
        <p:spPr>
          <a:xfrm>
            <a:off x="3628390" y="4441825"/>
            <a:ext cx="1607820" cy="207073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36210" y="4823460"/>
            <a:ext cx="4368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Omar  (Tariq’s father)</a:t>
            </a:r>
            <a:endParaRPr lang="en-US" altLang="zh-CN" sz="3200" b="1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14" name="曲线连接符 13"/>
          <p:cNvCxnSpPr/>
          <p:nvPr/>
        </p:nvCxnSpPr>
        <p:spPr>
          <a:xfrm>
            <a:off x="1742440" y="2510155"/>
            <a:ext cx="5277485" cy="2214245"/>
          </a:xfrm>
          <a:prstGeom prst="curvedConnector3">
            <a:avLst>
              <a:gd name="adj1" fmla="val 131692"/>
            </a:avLst>
          </a:prstGeom>
          <a:ln w="476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 rot="21060000">
            <a:off x="8615680" y="3124835"/>
            <a:ext cx="43688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rescue</a:t>
            </a:r>
            <a:endParaRPr lang="en-US" altLang="zh-CN" sz="6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5795" y="381000"/>
            <a:ext cx="95859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Read </a:t>
            </a:r>
            <a:r>
              <a:rPr lang="en-US" altLang="zh-CN" sz="44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chapter 2</a:t>
            </a:r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algn="l"/>
            <a:endParaRPr lang="en-US" altLang="zh-CN" sz="44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99385" y="30953"/>
            <a:ext cx="0" cy="785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9385" y="5057918"/>
            <a:ext cx="0" cy="183103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25805" y="1742440"/>
            <a:ext cx="10027285" cy="415417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44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Where does a rescue team come from? How do they get there? </a:t>
            </a:r>
            <a:endParaRPr lang="zh-CN" altLang="en-US" sz="4400" dirty="0"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4400" dirty="0">
                <a:solidFill>
                  <a:schemeClr val="bg1"/>
                </a:solidFill>
                <a:latin typeface="江西拙楷" panose="02010600040101010101" pitchFamily="2" charset="-122"/>
                <a:ea typeface="江西拙楷" panose="02010600040101010101" pitchFamily="2" charset="-122"/>
                <a:sym typeface="+mn-ea"/>
              </a:rPr>
              <a:t>What does a rescue dog need to do?</a:t>
            </a:r>
            <a:endParaRPr lang="zh-CN" altLang="en-US" sz="4400" b="0" i="0" dirty="0"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FontTx/>
            </a:pPr>
            <a:endParaRPr lang="zh-CN" altLang="en-US" sz="4400" b="0" i="0" dirty="0">
              <a:solidFill>
                <a:schemeClr val="bg1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190.08055118110235,&quot;left&quot;:149.86181102362204,&quot;top&quot;:138.95897637795275,&quot;width&quot;:684.6381889763779}"/>
</p:tagLst>
</file>

<file path=ppt/tags/tag2.xml><?xml version="1.0" encoding="utf-8"?>
<p:tagLst xmlns:p="http://schemas.openxmlformats.org/presentationml/2006/main">
  <p:tag name="TABLE_ENDDRAG_ORIGIN_RECT" val="845*383"/>
  <p:tag name="TABLE_ENDDRAG_RECT" val="62*120*845*383"/>
</p:tagLst>
</file>

<file path=ppt/tags/tag3.xml><?xml version="1.0" encoding="utf-8"?>
<p:tagLst xmlns:p="http://schemas.openxmlformats.org/presentationml/2006/main">
  <p:tag name="TABLE_ENDDRAG_ORIGIN_RECT" val="845*331"/>
  <p:tag name="TABLE_ENDDRAG_RECT" val="62*113*845*331"/>
</p:tagLst>
</file>

<file path=ppt/tags/tag4.xml><?xml version="1.0" encoding="utf-8"?>
<p:tagLst xmlns:p="http://schemas.openxmlformats.org/presentationml/2006/main">
  <p:tag name="TABLE_ENDDRAG_ORIGIN_RECT" val="857*376"/>
  <p:tag name="TABLE_ENDDRAG_RECT" val="50*113*857*376"/>
</p:tagLst>
</file>

<file path=ppt/tags/tag5.xml><?xml version="1.0" encoding="utf-8"?>
<p:tagLst xmlns:p="http://schemas.openxmlformats.org/presentationml/2006/main">
  <p:tag name="TABLE_ENDDRAG_ORIGIN_RECT" val="857*307"/>
  <p:tag name="TABLE_ENDDRAG_RECT" val="50*113*857*307"/>
</p:tagLst>
</file>

<file path=ppt/tags/tag6.xml><?xml version="1.0" encoding="utf-8"?>
<p:tagLst xmlns:p="http://schemas.openxmlformats.org/presentationml/2006/main">
  <p:tag name="TABLE_ENDDRAG_ORIGIN_RECT" val="743*196"/>
  <p:tag name="TABLE_ENDDRAG_RECT" val="62*255*743*196"/>
</p:tagLst>
</file>

<file path=ppt/tags/tag7.xml><?xml version="1.0" encoding="utf-8"?>
<p:tagLst xmlns:p="http://schemas.openxmlformats.org/presentationml/2006/main">
  <p:tag name="TABLE_ENDDRAG_ORIGIN_RECT" val="832*338"/>
  <p:tag name="TABLE_ENDDRAG_RECT" val="62*131*832*338"/>
</p:tagLst>
</file>

<file path=ppt/tags/tag8.xml><?xml version="1.0" encoding="utf-8"?>
<p:tagLst xmlns:p="http://schemas.openxmlformats.org/presentationml/2006/main">
  <p:tag name="TABLE_ENDDRAG_ORIGIN_RECT" val="832*338"/>
  <p:tag name="TABLE_ENDDRAG_RECT" val="62*131*832*33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2440</Words>
  <Application>WPS 演示</Application>
  <PresentationFormat>宽屏</PresentationFormat>
  <Paragraphs>218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思源黑体 CN Light</vt:lpstr>
      <vt:lpstr>江西拙楷</vt:lpstr>
      <vt:lpstr>思源宋体 CN Heavy</vt:lpstr>
      <vt:lpstr>Times New Roman</vt:lpstr>
      <vt:lpstr>menlo</vt:lpstr>
      <vt:lpstr>quote-cjk-patch</vt:lpstr>
      <vt:lpstr>微软雅黑</vt:lpstr>
      <vt:lpstr>Arial Unicode MS</vt:lpstr>
      <vt:lpstr>Calibri</vt:lpstr>
      <vt:lpstr>等线</vt:lpstr>
      <vt:lpstr>HelveticaNeue</vt:lpstr>
      <vt:lpstr>华文新魏</vt:lpstr>
      <vt:lpstr>Segoe Print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cly</dc:creator>
  <cp:lastModifiedBy>Administrator</cp:lastModifiedBy>
  <cp:revision>31</cp:revision>
  <dcterms:created xsi:type="dcterms:W3CDTF">2023-03-24T08:01:00Z</dcterms:created>
  <dcterms:modified xsi:type="dcterms:W3CDTF">2026-06-18T03:15:08Z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KSOTemplateUUID">
    <vt:lpwstr>v1.0_mb_8DC9IULFwmq8vv4ZGOGt5A==</vt:lpwstr>
  </property>
  <property fmtid="{D5CDD505-2E9C-101B-9397-08002B2CF9AE}" pid="4" name="ICV">
    <vt:lpwstr>9122548AE0CD4B30865CDB36EA809A40_11</vt:lpwstr>
  </property>
</Properties>
</file>