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8"/>
  </p:notesMasterIdLst>
  <p:sldIdLst>
    <p:sldId id="393" r:id="rId5"/>
    <p:sldId id="380" r:id="rId6"/>
    <p:sldId id="325" r:id="rId7"/>
    <p:sldId id="324" r:id="rId9"/>
    <p:sldId id="340" r:id="rId10"/>
    <p:sldId id="293" r:id="rId11"/>
    <p:sldId id="341" r:id="rId12"/>
    <p:sldId id="297" r:id="rId13"/>
    <p:sldId id="379" r:id="rId14"/>
    <p:sldId id="361" r:id="rId15"/>
    <p:sldId id="291" r:id="rId16"/>
    <p:sldId id="376" r:id="rId17"/>
    <p:sldId id="394" r:id="rId18"/>
    <p:sldId id="371" r:id="rId19"/>
    <p:sldId id="35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B9E13"/>
    <a:srgbClr val="E48312"/>
    <a:srgbClr val="E2651A"/>
    <a:srgbClr val="9EE1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03" autoAdjust="0"/>
    <p:restoredTop sz="89231" autoAdjust="0"/>
  </p:normalViewPr>
  <p:slideViewPr>
    <p:cSldViewPr snapToGrid="0">
      <p:cViewPr>
        <p:scale>
          <a:sx n="80" d="100"/>
          <a:sy n="80" d="100"/>
        </p:scale>
        <p:origin x="660" y="248"/>
      </p:cViewPr>
      <p:guideLst/>
    </p:cSldViewPr>
  </p:slideViewPr>
  <p:outlineViewPr>
    <p:cViewPr>
      <p:scale>
        <a:sx n="33" d="100"/>
        <a:sy n="33" d="100"/>
      </p:scale>
      <p:origin x="0" y="-31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7AFCE-E1FE-4908-8C9D-EE9D1BFD32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1B4622-DBF7-41CE-A237-E7C3D206533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1B4622-DBF7-41CE-A237-E7C3D20653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1B4622-DBF7-41CE-A237-E7C3D20653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1B4622-DBF7-41CE-A237-E7C3D20653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1B4622-DBF7-41CE-A237-E7C3D20653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en-US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en-US" b="1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ranging from</a:t>
            </a:r>
            <a:r>
              <a:rPr lang="en-US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a buffet-style event </a:t>
            </a:r>
            <a:r>
              <a:rPr lang="en-US" b="1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to </a:t>
            </a:r>
            <a:r>
              <a:rPr lang="en-US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 live cooking demo </a:t>
            </a:r>
            <a:endParaRPr lang="en-US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varying from </a:t>
            </a:r>
            <a:r>
              <a:rPr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roadside snacks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to </a:t>
            </a:r>
            <a:r>
              <a:rPr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dishes from time-honored restaurants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invaluable</a:t>
            </a:r>
            <a:r>
              <a:rPr lang="en-US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= very useful</a:t>
            </a:r>
            <a:endParaRPr lang="en-US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en-US" altLang="zh-CN"/>
              <a:t>fancy/ delicate</a:t>
            </a:r>
            <a:endParaRPr lang="en-US" altLang="zh-CN"/>
          </a:p>
          <a:p>
            <a:r>
              <a:rPr lang="en-US" altLang="zh-CN"/>
              <a:t>elaborately-elected exhibits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B13B24EE-5C22-40CD-84E1-25CFEBD23E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422217C3-116B-4BF0-BCB5-0B1F1291A0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g0.baidu.com/it/u=814330449,4181518576&amp;fm=253&amp;fmt=auto&amp;app=138&amp;f=JPEG?w=500&amp;h=500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9542145" y="-387985"/>
            <a:ext cx="2574290" cy="2574290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5.jpe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6" descr="logo横版 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005" y="-13970"/>
            <a:ext cx="8675370" cy="75057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lvl="0" algn="l" defTabSz="914400">
              <a:lnSpc>
                <a:spcPct val="85000"/>
              </a:lnSpc>
              <a:buClrTx/>
              <a:buSzTx/>
              <a:buFontTx/>
            </a:pPr>
            <a:r>
              <a:rPr lang="en-US" altLang="zh-CN" sz="3500" b="1" spc="-50" dirty="0">
                <a:ln>
                  <a:solidFill>
                    <a:srgbClr val="92D05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ea typeface="微软雅黑" panose="020B0503020204020204" pitchFamily="34" charset="-122"/>
                <a:cs typeface="+mj-cs"/>
                <a:sym typeface="+mn-ea"/>
              </a:rPr>
              <a:t>Choose and organize the activities logically</a:t>
            </a:r>
            <a:endParaRPr lang="en-US" altLang="zh-CN" sz="3500" b="1" spc="-50" dirty="0">
              <a:ln>
                <a:solidFill>
                  <a:srgbClr val="92D050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820" y="1574165"/>
            <a:ext cx="11813540" cy="205359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One </a:t>
            </a:r>
            <a:r>
              <a:rPr lang="en-US"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_________</a:t>
            </a: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of the </a:t>
            </a:r>
            <a:r>
              <a:rPr lang="en-US"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activity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can be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an on-site cooking show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</a:t>
            </a: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2800" b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showcas</a:t>
            </a:r>
            <a:r>
              <a:rPr lang="en-US" altLang="zh-CN" sz="2800" b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ing</a:t>
            </a:r>
            <a:r>
              <a:rPr lang="zh-CN" altLang="en-US" sz="2800" b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authentic</a:t>
            </a: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cuisines from different cultural backgrounds.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 fun and educational quiz </a:t>
            </a: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about traditional 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delicacie</a:t>
            </a: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can be an invaluable </a:t>
            </a:r>
            <a:r>
              <a:rPr lang="en-US"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_________</a:t>
            </a: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lang="zh-CN" altLang="en-US" sz="2800" b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which </a:t>
            </a: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encourages students to learn about unique ingredients and cooking methods.</a:t>
            </a:r>
            <a:endParaRPr lang="en-US" altLang="zh-CN" sz="2800" dirty="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3955" y="822325"/>
            <a:ext cx="4344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In terms of significance </a:t>
            </a:r>
            <a:endParaRPr lang="en-US" altLang="zh-CN" sz="32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图片 10" descr="披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" y="740410"/>
            <a:ext cx="722630" cy="7226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54635" y="4679950"/>
            <a:ext cx="11769725" cy="153337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 suggest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host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ing</a:t>
            </a: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buffet-style event</a:t>
            </a: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lang="en-US" sz="2800" b="1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where</a:t>
            </a:r>
            <a:r>
              <a:rPr sz="28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participants can 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savor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/ sample (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品尝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)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a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great diversity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of </a:t>
            </a:r>
            <a:r>
              <a:rPr lang="en-US" altLang="zh-CN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delicacie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from around the world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____________</a:t>
            </a: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 vote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on the top ten cuisines well-received among students.</a:t>
            </a:r>
            <a:endParaRPr lang="en-US" altLang="zh-CN" sz="2800" dirty="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13" name="图片 12" descr="薯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35" y="3810000"/>
            <a:ext cx="724535" cy="72453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163955" y="3937635"/>
            <a:ext cx="4344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In the time order</a:t>
            </a:r>
            <a:endParaRPr lang="en-US" altLang="zh-CN" sz="32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3955" y="1656080"/>
            <a:ext cx="1642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highlight</a:t>
            </a:r>
            <a:endParaRPr sz="2800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98815" y="2497455"/>
            <a:ext cx="1532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addition</a:t>
            </a:r>
            <a:endParaRPr sz="2800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53855" y="5167630"/>
            <a:ext cx="2151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followed by</a:t>
            </a:r>
            <a:endParaRPr sz="2800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2" grpId="0"/>
      <p:bldP spid="5" grpId="0"/>
      <p:bldP spid="1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7200" b="1" dirty="0">
                <a:ln>
                  <a:solidFill>
                    <a:srgbClr val="92D05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ea typeface="微软雅黑" panose="020B0503020204020204" pitchFamily="34" charset="-122"/>
              </a:rPr>
              <a:t>Conclusion</a:t>
            </a:r>
            <a:endParaRPr lang="zh-CN" altLang="en-US" sz="7200" dirty="0"/>
          </a:p>
        </p:txBody>
      </p:sp>
      <p:sp>
        <p:nvSpPr>
          <p:cNvPr id="4" name="椭圆 3"/>
          <p:cNvSpPr/>
          <p:nvPr/>
        </p:nvSpPr>
        <p:spPr>
          <a:xfrm>
            <a:off x="307213" y="2797791"/>
            <a:ext cx="2317946" cy="167205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Events/</a:t>
            </a:r>
            <a:endParaRPr lang="en-US" altLang="zh-CN" sz="2800" b="1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altLang="zh-CN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Activities</a:t>
            </a:r>
            <a:endParaRPr lang="zh-CN" altLang="en-US" sz="2800" b="1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曲线连接符 5"/>
          <p:cNvCxnSpPr/>
          <p:nvPr/>
        </p:nvCxnSpPr>
        <p:spPr>
          <a:xfrm rot="10800000" flipV="1">
            <a:off x="2548890" y="2713990"/>
            <a:ext cx="1734185" cy="907415"/>
          </a:xfrm>
          <a:prstGeom prst="curvedConnector3">
            <a:avLst>
              <a:gd name="adj1" fmla="val 49982"/>
            </a:avLst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4216400" y="2011045"/>
            <a:ext cx="2724785" cy="156972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reasonable</a:t>
            </a:r>
            <a:endParaRPr lang="en-US" altLang="zh-CN" sz="2800" b="1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altLang="zh-CN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content</a:t>
            </a:r>
            <a:endParaRPr lang="en-US" altLang="zh-CN" sz="2800" b="1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57675" y="4361815"/>
            <a:ext cx="2279650" cy="1400175"/>
          </a:xfrm>
          <a:prstGeom prst="ellipse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logical order</a:t>
            </a:r>
            <a:endParaRPr lang="en-US" altLang="zh-CN" sz="2800" b="1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76565" y="4224655"/>
            <a:ext cx="3761740" cy="2045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CN" sz="2800" b="1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By listing examples </a:t>
            </a:r>
            <a:endParaRPr lang="en-US" altLang="zh-CN" sz="2800" b="1" u="sng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CN" sz="2800" b="1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From general to specific</a:t>
            </a:r>
            <a:endParaRPr lang="en-US" altLang="zh-CN" sz="2800" b="1" u="sng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CN" sz="2800" b="1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terms of significance</a:t>
            </a:r>
            <a:endParaRPr lang="en-US" altLang="zh-CN" sz="2800" b="1" u="sng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CN" sz="2800" b="1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 the time order</a:t>
            </a:r>
            <a:endParaRPr lang="en-US" altLang="zh-CN" sz="2800" b="1" u="sng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cxnSp>
        <p:nvCxnSpPr>
          <p:cNvPr id="9" name="曲线连接符 8"/>
          <p:cNvCxnSpPr/>
          <p:nvPr/>
        </p:nvCxnSpPr>
        <p:spPr>
          <a:xfrm rot="10800000">
            <a:off x="2587625" y="3658235"/>
            <a:ext cx="1671320" cy="1389380"/>
          </a:xfrm>
          <a:prstGeom prst="curvedConnector3">
            <a:avLst>
              <a:gd name="adj1" fmla="val 49962"/>
            </a:avLst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曲线连接符 14"/>
          <p:cNvCxnSpPr/>
          <p:nvPr/>
        </p:nvCxnSpPr>
        <p:spPr>
          <a:xfrm rot="10800000" flipV="1">
            <a:off x="6520815" y="4284980"/>
            <a:ext cx="1734820" cy="840105"/>
          </a:xfrm>
          <a:prstGeom prst="curvedConnector3">
            <a:avLst>
              <a:gd name="adj1" fmla="val 49963"/>
            </a:avLst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曲线连接符 15"/>
          <p:cNvCxnSpPr/>
          <p:nvPr/>
        </p:nvCxnSpPr>
        <p:spPr>
          <a:xfrm rot="10800000">
            <a:off x="6515735" y="5125085"/>
            <a:ext cx="1600200" cy="836295"/>
          </a:xfrm>
          <a:prstGeom prst="curvedConnector3">
            <a:avLst>
              <a:gd name="adj1" fmla="val 49960"/>
            </a:avLst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494395" y="1851660"/>
            <a:ext cx="2796540" cy="22453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457200" indent="-457200" algn="l">
              <a:lnSpc>
                <a:spcPct val="100000"/>
              </a:lnSpc>
              <a:buFont typeface="Wingdings" panose="05000000000000000000" charset="0"/>
              <a:buChar char="ü"/>
            </a:pPr>
            <a:r>
              <a:rPr lang="en-US" altLang="zh-CN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theme-related</a:t>
            </a:r>
            <a:endParaRPr lang="en-US" altLang="zh-CN" sz="2800" b="1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indent="-457200" algn="l">
              <a:lnSpc>
                <a:spcPct val="100000"/>
              </a:lnSpc>
              <a:buFont typeface="Wingdings" panose="05000000000000000000" charset="0"/>
              <a:buChar char="ü"/>
            </a:pPr>
            <a:r>
              <a:rPr lang="en-US" altLang="zh-CN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specific </a:t>
            </a:r>
            <a:endParaRPr lang="en-US" altLang="zh-CN" sz="2800" b="1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indent="-457200" algn="l">
              <a:lnSpc>
                <a:spcPct val="100000"/>
              </a:lnSpc>
              <a:buFont typeface="Wingdings" panose="05000000000000000000" charset="0"/>
              <a:buChar char="ü"/>
            </a:pPr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practical</a:t>
            </a:r>
            <a:endParaRPr lang="en-US" altLang="zh-CN" sz="2800" b="1" dirty="0">
              <a:solidFill>
                <a:schemeClr val="tx1"/>
              </a:solidFill>
            </a:endParaRPr>
          </a:p>
          <a:p>
            <a:pPr marL="457200" indent="-457200" algn="l">
              <a:lnSpc>
                <a:spcPct val="100000"/>
              </a:lnSpc>
              <a:buFont typeface="Wingdings" panose="05000000000000000000" charset="0"/>
              <a:buChar char="ü"/>
            </a:pP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entertaining</a:t>
            </a:r>
            <a:endParaRPr lang="en-US" altLang="zh-CN" sz="2800" b="1" dirty="0">
              <a:solidFill>
                <a:schemeClr val="tx1"/>
              </a:solidFill>
              <a:sym typeface="+mn-ea"/>
            </a:endParaRPr>
          </a:p>
          <a:p>
            <a:pPr marL="457200" indent="-457200" algn="l">
              <a:lnSpc>
                <a:spcPct val="100000"/>
              </a:lnSpc>
              <a:buFont typeface="Wingdings" panose="05000000000000000000" charset="0"/>
              <a:buChar char="ü"/>
            </a:pP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instructive</a:t>
            </a:r>
            <a:endParaRPr lang="en-US" altLang="zh-CN" sz="2800" b="1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cxnSp>
        <p:nvCxnSpPr>
          <p:cNvPr id="14" name="曲线连接符 13"/>
          <p:cNvCxnSpPr/>
          <p:nvPr/>
        </p:nvCxnSpPr>
        <p:spPr>
          <a:xfrm rot="10800000" flipV="1">
            <a:off x="6912610" y="1934210"/>
            <a:ext cx="1734185" cy="907415"/>
          </a:xfrm>
          <a:prstGeom prst="curvedConnector3">
            <a:avLst>
              <a:gd name="adj1" fmla="val 49982"/>
            </a:avLst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曲线连接符 16"/>
          <p:cNvCxnSpPr/>
          <p:nvPr/>
        </p:nvCxnSpPr>
        <p:spPr>
          <a:xfrm rot="10800000">
            <a:off x="6920230" y="2841625"/>
            <a:ext cx="1533525" cy="1009015"/>
          </a:xfrm>
          <a:prstGeom prst="curvedConnector3">
            <a:avLst>
              <a:gd name="adj1" fmla="val 49979"/>
            </a:avLst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1821" y="260941"/>
            <a:ext cx="10058400" cy="1450757"/>
          </a:xfrm>
        </p:spPr>
        <p:txBody>
          <a:bodyPr>
            <a:normAutofit/>
          </a:bodyPr>
          <a:p>
            <a:r>
              <a:rPr lang="en-US" altLang="zh-CN" sz="7200" b="1" dirty="0">
                <a:ln>
                  <a:solidFill>
                    <a:srgbClr val="92D05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ea typeface="微软雅黑" panose="020B0503020204020204" pitchFamily="34" charset="-122"/>
              </a:rPr>
              <a:t>Practice</a:t>
            </a:r>
            <a:endParaRPr lang="zh-CN" altLang="en-US" sz="7200" b="1" dirty="0">
              <a:ln>
                <a:solidFill>
                  <a:srgbClr val="92D050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8595" y="1756410"/>
            <a:ext cx="11825605" cy="18148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sz="28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假如你是李华，你的美国笔友David 在准备组织一个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“走进中国戏曲”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(Into Chinese Opera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) </a:t>
            </a:r>
            <a:r>
              <a:rPr sz="28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的活动中遇到困难，写信向你求助。请你给他回信，内容包括：1.</a:t>
            </a:r>
            <a:r>
              <a:rPr lang="en-US" sz="28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 </a:t>
            </a:r>
            <a:r>
              <a:rPr sz="28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推荐某一剧种（京剧、越剧或昆剧等）</a:t>
            </a:r>
            <a:r>
              <a:rPr lang="zh-CN" sz="28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；</a:t>
            </a:r>
            <a:r>
              <a:rPr sz="28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2.</a:t>
            </a:r>
            <a:r>
              <a:rPr lang="en-US" sz="28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 </a:t>
            </a:r>
            <a:r>
              <a:rPr sz="28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推荐理由；3.</a:t>
            </a:r>
            <a:r>
              <a:rPr lang="en-US" sz="28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建议活动形式</a:t>
            </a:r>
            <a:r>
              <a:rPr sz="28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。</a:t>
            </a:r>
            <a:endParaRPr sz="2800" b="1" dirty="0"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4450" y="0"/>
            <a:ext cx="4582795" cy="181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</a:bodyPr>
          <a:p>
            <a:pPr marL="457200" indent="-457200">
              <a:buFont typeface="Wingdings" panose="05000000000000000000" charset="0"/>
              <a:buChar char="Ø"/>
            </a:pPr>
            <a:r>
              <a:rPr lang="en-US" altLang="zh-CN" sz="2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theme-related</a:t>
            </a:r>
            <a:endParaRPr lang="en-US" altLang="zh-CN" sz="28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  <a:p>
            <a:pPr marL="457200" indent="-457200">
              <a:buFont typeface="Wingdings" panose="05000000000000000000" charset="0"/>
              <a:buChar char="Ø"/>
            </a:pPr>
            <a:r>
              <a:rPr lang="en-US" altLang="zh-CN" sz="2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specific</a:t>
            </a:r>
            <a:endParaRPr lang="en-US" altLang="zh-CN" sz="28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  <a:p>
            <a:pPr marL="457200" indent="-457200">
              <a:buFont typeface="Wingdings" panose="05000000000000000000" charset="0"/>
              <a:buChar char="Ø"/>
            </a:pPr>
            <a:r>
              <a:rPr lang="en-US" altLang="zh-CN" sz="2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practical</a:t>
            </a:r>
            <a:endParaRPr lang="en-US" altLang="zh-CN" sz="28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  <a:p>
            <a:pPr marL="457200" indent="-457200">
              <a:buFont typeface="Wingdings" panose="05000000000000000000" charset="0"/>
              <a:buChar char="Ø"/>
            </a:pPr>
            <a:r>
              <a:rPr lang="en-US" altLang="zh-CN" sz="2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entertaining &amp; instructive  </a:t>
            </a:r>
            <a:endParaRPr lang="en-US" altLang="zh-CN" sz="28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9340" y="3488055"/>
            <a:ext cx="10283190" cy="271970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To hold the activity successfully, </a:t>
            </a: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it is advisable to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...,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thus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... </a:t>
            </a:r>
            <a:endParaRPr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lv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Besides, you </a:t>
            </a: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might as well 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... </a:t>
            </a:r>
            <a:endParaRPr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lv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To enhance engagement, it </a:t>
            </a: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is highly recommended to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...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such as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...</a:t>
            </a:r>
            <a:endParaRPr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lv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One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highlight 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of the activity </a:t>
            </a: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can 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be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...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where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...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lv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... </a:t>
            </a: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can 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be an invaluable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addition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which 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...</a:t>
            </a:r>
            <a:endParaRPr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lv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 </a:t>
            </a: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suggest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...,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followed by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...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995" y="3423285"/>
            <a:ext cx="11952605" cy="2905760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195" tIns="36195" rIns="36195" bIns="36195" rtlCol="0">
            <a:noAutofit/>
          </a:bodyPr>
          <a:p>
            <a:pPr algn="just">
              <a:lnSpc>
                <a:spcPct val="9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To hold the activity successfully, it is advisable to host </a:t>
            </a:r>
            <a:r>
              <a:rPr lang="en-US" altLang="zh-CN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Chinese Opera Salon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, thus providing students with a glimpse into the world of Beijing Opera. 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Besides, </a:t>
            </a:r>
            <a:r>
              <a:rPr lang="en-US" altLang="zh-CN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exhibition of chinese opera costumes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 is highly recommended, 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exposing students to the charm of ancient art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</a:pP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One highlight of the activity can be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 live performance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of Beijing Opera, which 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must be a feast for the eyes. </a:t>
            </a:r>
            <a:r>
              <a:rPr lang="en-US" altLang="zh-CN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US" altLang="zh-CN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interaction part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can be an 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invaluable addition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, where visitors can </a:t>
            </a:r>
            <a:r>
              <a:rPr lang="en-US" altLang="zh-CN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try on gorgeous costumes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altLang="zh-CN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apply exquisite makeups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</a:pP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</a:pP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206" y="239986"/>
            <a:ext cx="10058400" cy="1450757"/>
          </a:xfrm>
        </p:spPr>
        <p:txBody>
          <a:bodyPr>
            <a:normAutofit/>
          </a:bodyPr>
          <a:lstStyle/>
          <a:p>
            <a:r>
              <a:rPr lang="en-US" altLang="zh-CN" sz="7200" b="1" dirty="0">
                <a:ln>
                  <a:solidFill>
                    <a:srgbClr val="92D05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ea typeface="微软雅黑" panose="020B0503020204020204" pitchFamily="34" charset="-122"/>
              </a:rPr>
              <a:t>Homework</a:t>
            </a:r>
            <a:endParaRPr lang="zh-CN" altLang="en-US" sz="7200" b="1" dirty="0">
              <a:ln>
                <a:solidFill>
                  <a:srgbClr val="92D050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7500" y="1911350"/>
            <a:ext cx="11600815" cy="32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假定你是李华</a:t>
            </a:r>
            <a:r>
              <a:rPr lang="zh-CN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，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上周三你校开展了</a:t>
            </a: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“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高雅艺术进校园</a:t>
            </a: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”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的活动。请你为校英文报写一篇报道</a:t>
            </a:r>
            <a:r>
              <a:rPr lang="zh-CN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，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内容包括</a:t>
            </a:r>
            <a:r>
              <a:rPr lang="zh-CN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：</a:t>
            </a:r>
            <a:endParaRPr lang="zh-CN" sz="2800" dirty="0"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1.</a:t>
            </a: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活动目的</a:t>
            </a:r>
            <a:r>
              <a:rPr lang="zh-CN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；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2.</a:t>
            </a: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sz="3200" b="1" dirty="0">
                <a:solidFill>
                  <a:srgbClr val="C00000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活动内容</a:t>
            </a:r>
            <a:r>
              <a:rPr lang="zh-CN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；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3.</a:t>
            </a: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活动反响。</a:t>
            </a:r>
            <a:endParaRPr sz="2800" dirty="0"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>
              <a:buClrTx/>
              <a:buSzTx/>
              <a:buFontTx/>
            </a:pPr>
            <a:endParaRPr sz="2800" dirty="0"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sz="32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Elegant Art into Campus</a:t>
            </a:r>
            <a:endParaRPr sz="3200" b="1" dirty="0"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________________________________________________________________________________________________________________________________</a:t>
            </a:r>
            <a:endParaRPr lang="en-US" sz="2800" dirty="0"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7175" y="-38100"/>
            <a:ext cx="3131185" cy="1790065"/>
          </a:xfrm>
          <a:prstGeom prst="rect">
            <a:avLst/>
          </a:prstGeom>
        </p:spPr>
      </p:pic>
      <p:pic>
        <p:nvPicPr>
          <p:cNvPr id="5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206" y="239986"/>
            <a:ext cx="10058400" cy="1450757"/>
          </a:xfrm>
        </p:spPr>
        <p:txBody>
          <a:bodyPr>
            <a:normAutofit/>
          </a:bodyPr>
          <a:lstStyle/>
          <a:p>
            <a:r>
              <a:rPr lang="en-US" altLang="zh-CN" sz="7200" b="1" dirty="0">
                <a:ln>
                  <a:solidFill>
                    <a:srgbClr val="92D05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ea typeface="微软雅黑" panose="020B0503020204020204" pitchFamily="34" charset="-122"/>
              </a:rPr>
              <a:t>Homework</a:t>
            </a:r>
            <a:endParaRPr lang="zh-CN" altLang="en-US" sz="7200" b="1" dirty="0">
              <a:ln>
                <a:solidFill>
                  <a:srgbClr val="92D050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7500" y="1911350"/>
            <a:ext cx="11600815" cy="32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假定你是李华</a:t>
            </a:r>
            <a:r>
              <a:rPr lang="zh-CN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，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上周三你校开展了</a:t>
            </a: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“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高雅艺术进校园</a:t>
            </a: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”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的活动。请你为校英文报写一篇报道</a:t>
            </a:r>
            <a:r>
              <a:rPr lang="zh-CN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，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内容包括</a:t>
            </a:r>
            <a:r>
              <a:rPr lang="zh-CN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：</a:t>
            </a:r>
            <a:endParaRPr lang="zh-CN" sz="2800" dirty="0"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1.</a:t>
            </a: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活动目的</a:t>
            </a:r>
            <a:r>
              <a:rPr lang="zh-CN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；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2.</a:t>
            </a: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sz="3200" b="1" dirty="0">
                <a:solidFill>
                  <a:srgbClr val="C00000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活动内容</a:t>
            </a:r>
            <a:r>
              <a:rPr lang="zh-CN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；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3.</a:t>
            </a: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活动反响。</a:t>
            </a:r>
            <a:endParaRPr sz="2800" dirty="0"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>
              <a:buClrTx/>
              <a:buSzTx/>
              <a:buFontTx/>
            </a:pPr>
            <a:endParaRPr sz="2800" dirty="0"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sz="3200" b="1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Elegant Art into Campus</a:t>
            </a:r>
            <a:endParaRPr sz="3200" b="1" dirty="0"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sz="2800" dirty="0"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________________________________________________________________________________________________________________________________</a:t>
            </a:r>
            <a:endParaRPr lang="en-US" sz="2800" dirty="0"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7175" y="-38100"/>
            <a:ext cx="3131185" cy="1790065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000" y="1799590"/>
            <a:ext cx="11899265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ctr" fontAlgn="auto">
              <a:lnSpc>
                <a:spcPct val="100000"/>
              </a:lnSpc>
              <a:buClrTx/>
              <a:buSzTx/>
              <a:buFontTx/>
            </a:pP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Elegant Art into Campus</a:t>
            </a:r>
            <a:endParaRPr sz="2800" b="1" dirty="0">
              <a:solidFill>
                <a:schemeClr val="tx1"/>
              </a:solidFill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indent="0" algn="just" fontAlgn="auto">
              <a:lnSpc>
                <a:spcPct val="100000"/>
              </a:lnSpc>
              <a:buClrTx/>
              <a:buSzTx/>
              <a:buFontTx/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       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Last Wednesday witnessed an activity with the theme of“ Elegant Art into Campus”, which was intended to make elegant art more accessible.</a:t>
            </a:r>
            <a:endParaRPr sz="2800" b="1" dirty="0">
              <a:solidFill>
                <a:schemeClr val="tx1"/>
              </a:solidFill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indent="0" algn="just" fontAlgn="auto">
              <a:lnSpc>
                <a:spcPct val="100000"/>
              </a:lnSpc>
              <a:buClrTx/>
              <a:buSzTx/>
              <a:buFontTx/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       The event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kicked off with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a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splendid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lecture centered on basic knowledge of the universal language—music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, from which all attendees 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learnt quite a lo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t. </a:t>
            </a:r>
            <a:r>
              <a:rPr lang="en-US" altLang="zh-C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And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the highlight came at night</a:t>
            </a:r>
            <a:r>
              <a:rPr lang="en-US" altLang="zh-C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when </a:t>
            </a:r>
            <a:r>
              <a:rPr lang="en-US" altLang="zh-C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we were all immersed in 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the live concert featuring the fusion of Chinese traditional music and the western classical music. A great many masterpieces were superbly played, ranging from “Romeo and Juliet” to “Spring Snow”.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       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indent="0" algn="just" fontAlgn="auto">
              <a:lnSpc>
                <a:spcPct val="100000"/>
              </a:lnSpc>
              <a:buClrTx/>
              <a:buSzTx/>
              <a:buFontTx/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     T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his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well-received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art feast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was undoubtedly a great success.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</a:rPr>
              <a:t> Both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students and teachers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are 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expect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ing</a:t>
            </a:r>
            <a:r>
              <a:rPr sz="2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to enjoy elegant art more in the future.</a:t>
            </a:r>
            <a:endParaRPr sz="2800" b="1" dirty="0">
              <a:solidFill>
                <a:schemeClr val="tx1"/>
              </a:solidFill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p>
            <a:r>
              <a:rPr lang="en-US" altLang="zh-CN" sz="7200" b="1" dirty="0">
                <a:ln>
                  <a:solidFill>
                    <a:srgbClr val="92D05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ea typeface="微软雅黑" panose="020B0503020204020204" pitchFamily="34" charset="-122"/>
              </a:rPr>
              <a:t>Sample writing</a:t>
            </a:r>
            <a:endParaRPr lang="zh-CN" altLang="en-US" sz="7200" b="1" dirty="0">
              <a:ln>
                <a:solidFill>
                  <a:srgbClr val="92D050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ttp://photo-static-api.fotomore.com/creative/vcg/400/new/VCG41N1280310921.jpg?uid=386&amp;timestamp=1710748204&amp;sign=56f97326a324967d0f7d9c248fa6ca2f" descr="templates\picture_hover\&amp;pky300_sjzg_VCG41N1280310921&amp;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4660"/>
            <a:ext cx="5558155" cy="51587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02860" y="1029335"/>
            <a:ext cx="6508750" cy="227393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5400" b="1" dirty="0">
                <a:solidFill>
                  <a:srgbClr val="C0000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Events/ Activities</a:t>
            </a:r>
            <a:r>
              <a:rPr lang="en-US" altLang="zh-CN" sz="5400" b="1" dirty="0">
                <a:latin typeface="Cambria" panose="02040503050406030204" pitchFamily="18" charset="0"/>
                <a:ea typeface="微软雅黑" panose="020B0503020204020204" pitchFamily="34" charset="-122"/>
              </a:rPr>
              <a:t> in Practical Writing</a:t>
            </a:r>
            <a:endParaRPr lang="en-US" altLang="zh-CN" sz="5400" b="1" dirty="0">
              <a:solidFill>
                <a:schemeClr val="accent3">
                  <a:lumMod val="75000"/>
                </a:schemeClr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39360" y="3352800"/>
            <a:ext cx="52508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3600" b="1" u="sng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巧妙构思活动类应用文</a:t>
            </a:r>
            <a:endParaRPr lang="zh-CN" altLang="en-US" sz="3600" b="1" u="sng"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rrow-on-target_68291"/>
          <p:cNvSpPr>
            <a:spLocks noChangeAspect="1"/>
          </p:cNvSpPr>
          <p:nvPr/>
        </p:nvSpPr>
        <p:spPr bwMode="auto">
          <a:xfrm>
            <a:off x="227330" y="652780"/>
            <a:ext cx="425450" cy="425450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rgbClr val="EE1F27"/>
          </a:solidFill>
          <a:ln>
            <a:noFill/>
          </a:ln>
        </p:spPr>
      </p:sp>
      <p:sp>
        <p:nvSpPr>
          <p:cNvPr id="2" name="矩形 1"/>
          <p:cNvSpPr/>
          <p:nvPr/>
        </p:nvSpPr>
        <p:spPr>
          <a:xfrm>
            <a:off x="62865" y="41910"/>
            <a:ext cx="6496685" cy="582295"/>
          </a:xfrm>
          <a:prstGeom prst="rect">
            <a:avLst/>
          </a:prstGeom>
        </p:spPr>
        <p:txBody>
          <a:bodyPr vert="horz" wrap="square" lIns="91440" tIns="45720" rIns="91440" bIns="45720" rtlCol="0" anchor="b"/>
          <a:lstStyle/>
          <a:p>
            <a:pPr lvl="0" algn="l" defTabSz="914400">
              <a:lnSpc>
                <a:spcPct val="85000"/>
              </a:lnSpc>
              <a:buClrTx/>
              <a:buSzTx/>
              <a:buFontTx/>
            </a:pPr>
            <a:r>
              <a:rPr lang="en-US" altLang="zh-CN" sz="3600" b="1" spc="-50" dirty="0">
                <a:ln>
                  <a:solidFill>
                    <a:srgbClr val="92D05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ea typeface="微软雅黑" panose="020B0503020204020204" pitchFamily="34" charset="-122"/>
                <a:cs typeface="+mj-cs"/>
                <a:sym typeface="+mn-ea"/>
              </a:rPr>
              <a:t>Compare and Summarize</a:t>
            </a:r>
            <a:endParaRPr lang="en-US" altLang="zh-CN" sz="3600" b="1" spc="-50" dirty="0">
              <a:ln>
                <a:solidFill>
                  <a:srgbClr val="92D050"/>
                </a:solidFill>
              </a:ln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" y="4288155"/>
            <a:ext cx="1122172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</a:rPr>
              <a:t>假定你是校英语俱乐部</a:t>
            </a:r>
            <a:r>
              <a:rPr lang="zh-CN" altLang="en-US" sz="2000" b="1">
                <a:solidFill>
                  <a:srgbClr val="C00000"/>
                </a:solidFill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</a:rPr>
              <a:t>“Language and culture”</a:t>
            </a: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</a:rPr>
              <a:t>的负责人李华，请给外教Peter写邮件</a:t>
            </a:r>
            <a:r>
              <a:rPr lang="zh-CN" altLang="en-US" sz="2000" b="1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</a:rPr>
              <a:t>邀请</a:t>
            </a: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</a:rPr>
              <a:t>他做一次讲座。内容包括：</a:t>
            </a:r>
            <a:endParaRPr lang="zh-CN" altLang="en-US" sz="2000">
              <a:latin typeface="Calibri" panose="020F0502020204030204" pitchFamily="34" charset="0"/>
              <a:ea typeface="楷体" panose="02010609060101010101" charset="-122"/>
              <a:cs typeface="Calibri" panose="020F0502020204030204" pitchFamily="34" charset="0"/>
            </a:endParaRPr>
          </a:p>
          <a:p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1.讲座的时间和地点；2.讲座对象；3.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讲座的内容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1530" y="3506470"/>
            <a:ext cx="109899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假定你是李华，下周有新西兰学生访问你校，你将为学生代表</a:t>
            </a:r>
            <a:r>
              <a:rPr lang="zh-CN" altLang="en-US" sz="2000" b="1">
                <a:solidFill>
                  <a:srgbClr val="C00000"/>
                </a:solidFill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致欢迎辞</a:t>
            </a: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。请为此写一篇</a:t>
            </a:r>
            <a:r>
              <a:rPr lang="zh-CN" altLang="en-US" sz="2000" b="1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发言稿</a:t>
            </a: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。</a:t>
            </a:r>
            <a:endParaRPr lang="zh-CN" altLang="en-US" sz="2000">
              <a:latin typeface="Calibri" panose="020F0502020204030204" pitchFamily="34" charset="0"/>
              <a:ea typeface="楷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1.表示欢迎；2.介绍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活动安排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；3.表达祝愿。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000" dirty="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（</a:t>
            </a:r>
            <a:r>
              <a:rPr lang="en-US" altLang="zh-CN" sz="2000" dirty="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2021.01</a:t>
            </a:r>
            <a:r>
              <a:rPr lang="zh-CN" altLang="en-US" sz="2000" dirty="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浙江高考）</a:t>
            </a:r>
            <a:endParaRPr lang="en-US" altLang="zh-CN" sz="2000">
              <a:latin typeface="Calibri" panose="020F0502020204030204" pitchFamily="34" charset="0"/>
              <a:ea typeface="楷体" panose="02010609060101010101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0" name="arrow-on-target_68291"/>
          <p:cNvSpPr>
            <a:spLocks noChangeAspect="1"/>
          </p:cNvSpPr>
          <p:nvPr/>
        </p:nvSpPr>
        <p:spPr bwMode="auto">
          <a:xfrm>
            <a:off x="227330" y="1635125"/>
            <a:ext cx="425450" cy="425450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rgbClr val="EE1F27"/>
          </a:solidFill>
          <a:ln>
            <a:noFill/>
          </a:ln>
        </p:spPr>
      </p:sp>
      <p:sp>
        <p:nvSpPr>
          <p:cNvPr id="11" name="文本框 10"/>
          <p:cNvSpPr txBox="1"/>
          <p:nvPr/>
        </p:nvSpPr>
        <p:spPr>
          <a:xfrm>
            <a:off x="811530" y="1643380"/>
            <a:ext cx="111277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上周末你参加了学校学生会组织的</a:t>
            </a:r>
            <a:r>
              <a:rPr lang="zh-CN" altLang="en-US" sz="2000" b="1">
                <a:solidFill>
                  <a:srgbClr val="C00000"/>
                </a:solidFill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“认识你身边的植物”</a:t>
            </a: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活动，请你给校英文报写一篇</a:t>
            </a:r>
            <a:r>
              <a:rPr lang="zh-CN" altLang="en-US" sz="2000" b="1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报道</a:t>
            </a: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。</a:t>
            </a:r>
            <a:endParaRPr lang="zh-CN" altLang="en-US" sz="2000">
              <a:latin typeface="Calibri" panose="020F0502020204030204" pitchFamily="34" charset="0"/>
              <a:ea typeface="楷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活动过程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；2.收获与感想。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000" dirty="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（</a:t>
            </a:r>
            <a:r>
              <a:rPr lang="en-US" altLang="zh-CN" sz="2000" dirty="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2023.01</a:t>
            </a:r>
            <a:r>
              <a:rPr lang="zh-CN" altLang="en-US" sz="2000" dirty="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浙江高考）</a:t>
            </a:r>
            <a:endParaRPr lang="zh-CN" altLang="en-US" sz="2000">
              <a:latin typeface="Calibri" panose="020F0502020204030204" pitchFamily="34" charset="0"/>
              <a:ea typeface="楷体" panose="02010609060101010101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1530" y="2410460"/>
            <a:ext cx="108959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假定你是李华，在</a:t>
            </a:r>
            <a:r>
              <a:rPr lang="zh-CN" altLang="en-US" sz="2000" b="1">
                <a:solidFill>
                  <a:srgbClr val="C00000"/>
                </a:solidFill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“中国—爱尔兰文化节”</a:t>
            </a: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活动中结识了爱尔兰朋友Chris，现在他已回国。请你给他写一封</a:t>
            </a:r>
            <a:r>
              <a:rPr lang="zh-CN" altLang="en-US" sz="2000" b="1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邮件</a:t>
            </a: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。</a:t>
            </a:r>
            <a:r>
              <a:rPr lang="zh-CN" altLang="en-US" sz="2000" dirty="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（</a:t>
            </a:r>
            <a:r>
              <a:rPr lang="en-US" altLang="zh-CN" sz="2000" dirty="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2022.01</a:t>
            </a:r>
            <a:r>
              <a:rPr lang="zh-CN" altLang="en-US" sz="2000" dirty="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浙江高考）</a:t>
            </a:r>
            <a:endParaRPr lang="en-US" altLang="zh-CN" sz="2000">
              <a:latin typeface="Calibri" panose="020F0502020204030204" pitchFamily="34" charset="0"/>
              <a:ea typeface="楷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1.回忆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活动经历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；2.分享个人收获；3.希望保持联系。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530" y="589915"/>
            <a:ext cx="11127740" cy="1118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假如你是李华，你和外国交换生Peter计划组织一场名为</a:t>
            </a:r>
            <a:r>
              <a:rPr lang="zh-CN" altLang="en-US" sz="2000" b="1">
                <a:solidFill>
                  <a:srgbClr val="C00000"/>
                </a:solidFill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“ Cross-Cultural Food Exhibition”</a:t>
            </a: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的活动，请写一封邮件给Peter。</a:t>
            </a:r>
            <a:endParaRPr lang="zh-CN" altLang="en-US" sz="2000">
              <a:latin typeface="Calibri" panose="020F0502020204030204" pitchFamily="34" charset="0"/>
              <a:ea typeface="楷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1.你对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活动形式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</a:t>
            </a:r>
            <a:r>
              <a:rPr lang="zh-CN" altLang="en-US" sz="2000" b="1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  <a:sym typeface="+mn-ea"/>
              </a:rPr>
              <a:t>建议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；2.约定时间讨论安排和分工。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arrow-on-target_68291"/>
          <p:cNvSpPr>
            <a:spLocks noChangeAspect="1"/>
          </p:cNvSpPr>
          <p:nvPr/>
        </p:nvSpPr>
        <p:spPr bwMode="auto">
          <a:xfrm>
            <a:off x="227330" y="2520950"/>
            <a:ext cx="425450" cy="425450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rgbClr val="EE1F27"/>
          </a:solidFill>
          <a:ln>
            <a:noFill/>
          </a:ln>
        </p:spPr>
      </p:sp>
      <p:sp>
        <p:nvSpPr>
          <p:cNvPr id="4" name="arrow-on-target_68291"/>
          <p:cNvSpPr>
            <a:spLocks noChangeAspect="1"/>
          </p:cNvSpPr>
          <p:nvPr/>
        </p:nvSpPr>
        <p:spPr bwMode="auto">
          <a:xfrm>
            <a:off x="227330" y="3519805"/>
            <a:ext cx="425450" cy="425450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rgbClr val="EE1F27"/>
          </a:solidFill>
          <a:ln>
            <a:noFill/>
          </a:ln>
        </p:spPr>
      </p:sp>
      <p:sp>
        <p:nvSpPr>
          <p:cNvPr id="5" name="arrow-on-target_68291"/>
          <p:cNvSpPr>
            <a:spLocks noChangeAspect="1"/>
          </p:cNvSpPr>
          <p:nvPr/>
        </p:nvSpPr>
        <p:spPr bwMode="auto">
          <a:xfrm>
            <a:off x="227330" y="4297680"/>
            <a:ext cx="425450" cy="425450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rgbClr val="EE1F27"/>
          </a:solidFill>
          <a:ln>
            <a:noFill/>
          </a:ln>
        </p:spPr>
      </p:sp>
      <p:sp>
        <p:nvSpPr>
          <p:cNvPr id="7" name="文本框 6"/>
          <p:cNvSpPr txBox="1"/>
          <p:nvPr/>
        </p:nvSpPr>
        <p:spPr>
          <a:xfrm>
            <a:off x="811530" y="5344160"/>
            <a:ext cx="1122172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</a:rPr>
              <a:t>假设你是李华，本周末你校将要举办以</a:t>
            </a:r>
            <a:r>
              <a:rPr lang="zh-CN" altLang="en-US" sz="2000" b="1">
                <a:solidFill>
                  <a:srgbClr val="C00000"/>
                </a:solidFill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</a:rPr>
              <a:t>“乡土中国(Rural China)”</a:t>
            </a: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</a:rPr>
              <a:t>为主题的摄影展，请你写一封邮件给交换生James，</a:t>
            </a:r>
            <a:r>
              <a:rPr lang="zh-CN" altLang="en-US" sz="2000" b="1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</a:rPr>
              <a:t>邀请</a:t>
            </a:r>
            <a:r>
              <a:rPr lang="zh-CN" altLang="en-US" sz="2000">
                <a:latin typeface="Calibri" panose="020F0502020204030204" pitchFamily="34" charset="0"/>
                <a:ea typeface="楷体" panose="02010609060101010101" charset="-122"/>
                <a:cs typeface="Calibri" panose="020F0502020204030204" pitchFamily="34" charset="0"/>
              </a:rPr>
              <a:t>他来参观这次展览。</a:t>
            </a:r>
            <a:endParaRPr lang="zh-CN" altLang="en-US" sz="2000">
              <a:latin typeface="Calibri" panose="020F0502020204030204" pitchFamily="34" charset="0"/>
              <a:ea typeface="楷体" panose="02010609060101010101" charset="-122"/>
              <a:cs typeface="Calibri" panose="020F0502020204030204" pitchFamily="34" charset="0"/>
            </a:endParaRPr>
          </a:p>
          <a:p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1.展览的时间和地点；2.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展览的内容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和意义。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arrow-on-target_68291"/>
          <p:cNvSpPr>
            <a:spLocks noChangeAspect="1"/>
          </p:cNvSpPr>
          <p:nvPr/>
        </p:nvSpPr>
        <p:spPr bwMode="auto">
          <a:xfrm>
            <a:off x="240030" y="5390515"/>
            <a:ext cx="425450" cy="425450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rgbClr val="EE1F27"/>
          </a:solidFill>
          <a:ln>
            <a:noFill/>
          </a:ln>
        </p:spPr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216535" y="238125"/>
          <a:ext cx="11732260" cy="509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0880"/>
                <a:gridCol w="2806700"/>
                <a:gridCol w="2761615"/>
                <a:gridCol w="2933065"/>
              </a:tblGrid>
              <a:tr h="6254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活动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形式是否指定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话题是否具体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写作思路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/>
                </a:tc>
              </a:tr>
              <a:tr h="8229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楷体" panose="02010609060101010101" charset="-122"/>
                          <a:cs typeface="Calibri" panose="020F0502020204030204" pitchFamily="34" charset="0"/>
                          <a:sym typeface="+mn-ea"/>
                        </a:rPr>
                        <a:t>Cross-Cultural Food Exhibition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楷体" panose="02010609060101010101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  <a:tr h="6254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认识你身边的植物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  <a:tr h="625475"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中国—爱尔兰文化节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  <a:tr h="625475"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欢迎新西兰访问团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  <a:tr h="625475"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黑体" panose="02010609060101010101" charset="-122"/>
                          <a:cs typeface="Calibri" panose="020F0502020204030204" pitchFamily="34" charset="0"/>
                        </a:rPr>
                        <a:t>“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黑体" panose="02010609060101010101" charset="-122"/>
                          <a:cs typeface="Calibri" panose="020F0502020204030204" pitchFamily="34" charset="0"/>
                        </a:rPr>
                        <a:t>Language and Culture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黑体" panose="02010609060101010101" charset="-122"/>
                          <a:cs typeface="Calibri" panose="020F0502020204030204" pitchFamily="34" charset="0"/>
                        </a:rPr>
                        <a:t>”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黑体" panose="02010609060101010101" charset="-122"/>
                          <a:cs typeface="Calibri" panose="020F0502020204030204" pitchFamily="34" charset="0"/>
                        </a:rPr>
                        <a:t>讲座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黑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  <a:tr h="625475"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黑体" panose="02010609060101010101" charset="-122"/>
                          <a:cs typeface="Calibri" panose="020F0502020204030204" pitchFamily="34" charset="0"/>
                        </a:rPr>
                        <a:t>“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黑体" panose="02010609060101010101" charset="-122"/>
                          <a:cs typeface="Calibri" panose="020F0502020204030204" pitchFamily="34" charset="0"/>
                        </a:rPr>
                        <a:t>Rural China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黑体" panose="02010609060101010101" charset="-122"/>
                          <a:cs typeface="Calibri" panose="020F0502020204030204" pitchFamily="34" charset="0"/>
                        </a:rPr>
                        <a:t>”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黑体" panose="02010609060101010101" charset="-122"/>
                          <a:cs typeface="Calibri" panose="020F0502020204030204" pitchFamily="34" charset="0"/>
                        </a:rPr>
                        <a:t>摄影展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黑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591050" y="1016000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否</a:t>
            </a:r>
            <a:endParaRPr lang="zh-CN" altLang="en-US" sz="2400" b="1"/>
          </a:p>
        </p:txBody>
      </p:sp>
      <p:sp>
        <p:nvSpPr>
          <p:cNvPr id="2" name="矩形 1"/>
          <p:cNvSpPr/>
          <p:nvPr/>
        </p:nvSpPr>
        <p:spPr>
          <a:xfrm>
            <a:off x="9004300" y="118745"/>
            <a:ext cx="3058160" cy="510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66000" y="1016000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是</a:t>
            </a:r>
            <a:endParaRPr lang="zh-CN" altLang="en-US" sz="2400" b="1"/>
          </a:p>
        </p:txBody>
      </p:sp>
      <p:sp>
        <p:nvSpPr>
          <p:cNvPr id="9" name="文本框 8"/>
          <p:cNvSpPr txBox="1"/>
          <p:nvPr/>
        </p:nvSpPr>
        <p:spPr>
          <a:xfrm>
            <a:off x="4591050" y="1739900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否</a:t>
            </a:r>
            <a:endParaRPr lang="zh-CN" altLang="en-US" sz="2400" b="1"/>
          </a:p>
        </p:txBody>
      </p:sp>
      <p:sp>
        <p:nvSpPr>
          <p:cNvPr id="10" name="文本框 9"/>
          <p:cNvSpPr txBox="1"/>
          <p:nvPr/>
        </p:nvSpPr>
        <p:spPr>
          <a:xfrm>
            <a:off x="7366000" y="1739900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是</a:t>
            </a:r>
            <a:endParaRPr lang="zh-CN" altLang="en-US" sz="2400" b="1"/>
          </a:p>
        </p:txBody>
      </p:sp>
      <p:sp>
        <p:nvSpPr>
          <p:cNvPr id="11" name="文本框 10"/>
          <p:cNvSpPr txBox="1"/>
          <p:nvPr/>
        </p:nvSpPr>
        <p:spPr>
          <a:xfrm>
            <a:off x="4591050" y="2438400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否</a:t>
            </a:r>
            <a:endParaRPr lang="zh-CN" altLang="en-US" sz="2400" b="1"/>
          </a:p>
        </p:txBody>
      </p:sp>
      <p:sp>
        <p:nvSpPr>
          <p:cNvPr id="12" name="文本框 11"/>
          <p:cNvSpPr txBox="1"/>
          <p:nvPr/>
        </p:nvSpPr>
        <p:spPr>
          <a:xfrm>
            <a:off x="7366000" y="2438400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否</a:t>
            </a:r>
            <a:endParaRPr lang="zh-CN" altLang="en-US" sz="2400" b="1"/>
          </a:p>
        </p:txBody>
      </p:sp>
      <p:sp>
        <p:nvSpPr>
          <p:cNvPr id="14" name="文本框 13"/>
          <p:cNvSpPr txBox="1"/>
          <p:nvPr/>
        </p:nvSpPr>
        <p:spPr>
          <a:xfrm>
            <a:off x="4591050" y="3048000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否</a:t>
            </a:r>
            <a:endParaRPr lang="zh-CN" altLang="en-US" sz="2400" b="1"/>
          </a:p>
        </p:txBody>
      </p:sp>
      <p:sp>
        <p:nvSpPr>
          <p:cNvPr id="15" name="文本框 14"/>
          <p:cNvSpPr txBox="1"/>
          <p:nvPr/>
        </p:nvSpPr>
        <p:spPr>
          <a:xfrm>
            <a:off x="7366000" y="3048000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否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4591050" y="3738880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是</a:t>
            </a:r>
            <a:endParaRPr lang="zh-CN" altLang="en-US" sz="2400" b="1"/>
          </a:p>
        </p:txBody>
      </p:sp>
      <p:sp>
        <p:nvSpPr>
          <p:cNvPr id="16" name="文本框 15"/>
          <p:cNvSpPr txBox="1"/>
          <p:nvPr/>
        </p:nvSpPr>
        <p:spPr>
          <a:xfrm>
            <a:off x="4591050" y="4485005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是</a:t>
            </a:r>
            <a:endParaRPr lang="zh-CN" altLang="en-US" sz="2400" b="1"/>
          </a:p>
        </p:txBody>
      </p:sp>
      <p:sp>
        <p:nvSpPr>
          <p:cNvPr id="17" name="文本框 16"/>
          <p:cNvSpPr txBox="1"/>
          <p:nvPr/>
        </p:nvSpPr>
        <p:spPr>
          <a:xfrm>
            <a:off x="7366000" y="3761105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否</a:t>
            </a:r>
            <a:endParaRPr lang="zh-CN" altLang="en-US" sz="2400" b="1"/>
          </a:p>
        </p:txBody>
      </p:sp>
      <p:sp>
        <p:nvSpPr>
          <p:cNvPr id="18" name="文本框 17"/>
          <p:cNvSpPr txBox="1"/>
          <p:nvPr/>
        </p:nvSpPr>
        <p:spPr>
          <a:xfrm>
            <a:off x="7366000" y="4485005"/>
            <a:ext cx="82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否</a:t>
            </a:r>
            <a:endParaRPr lang="zh-CN" altLang="en-US" sz="2400" b="1"/>
          </a:p>
        </p:txBody>
      </p:sp>
      <p:sp>
        <p:nvSpPr>
          <p:cNvPr id="22" name="矩形 21"/>
          <p:cNvSpPr/>
          <p:nvPr/>
        </p:nvSpPr>
        <p:spPr>
          <a:xfrm>
            <a:off x="457200" y="5361940"/>
            <a:ext cx="3163570" cy="499745"/>
          </a:xfrm>
          <a:prstGeom prst="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ysClr val="window" lastClr="FFFFFF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活动内容</a:t>
            </a:r>
            <a:r>
              <a:rPr lang="en-US" altLang="zh-CN" sz="2800" b="1" dirty="0">
                <a:solidFill>
                  <a:sysClr val="window" lastClr="FFFFFF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 (content)</a:t>
            </a:r>
            <a:endParaRPr lang="en-US" altLang="zh-CN" sz="2800" b="1" dirty="0">
              <a:solidFill>
                <a:sysClr val="window" lastClr="FFFFFF"/>
              </a:solidFill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63440" y="5361940"/>
            <a:ext cx="2745105" cy="499745"/>
          </a:xfrm>
          <a:prstGeom prst="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活动形式</a:t>
            </a:r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 (</a:t>
            </a:r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form</a:t>
            </a:r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)</a:t>
            </a:r>
            <a:endParaRPr lang="en-US" altLang="zh-CN" sz="2800" b="1" dirty="0">
              <a:solidFill>
                <a:schemeClr val="bg1"/>
              </a:solidFill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26755" y="5361940"/>
            <a:ext cx="3158490" cy="499745"/>
          </a:xfrm>
          <a:prstGeom prst="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活动话题</a:t>
            </a:r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 (theme)</a:t>
            </a:r>
            <a:endParaRPr lang="en-US" altLang="zh-CN" sz="2800" b="1" dirty="0">
              <a:solidFill>
                <a:schemeClr val="bg1"/>
              </a:solidFill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25" name="等于号 24"/>
          <p:cNvSpPr/>
          <p:nvPr/>
        </p:nvSpPr>
        <p:spPr>
          <a:xfrm>
            <a:off x="3877945" y="5376863"/>
            <a:ext cx="508000" cy="469900"/>
          </a:xfrm>
          <a:prstGeom prst="mathEqual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加号 25"/>
          <p:cNvSpPr/>
          <p:nvPr/>
        </p:nvSpPr>
        <p:spPr>
          <a:xfrm>
            <a:off x="7590155" y="5338763"/>
            <a:ext cx="546100" cy="546100"/>
          </a:xfrm>
          <a:prstGeom prst="mathPlus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10015" y="2329815"/>
            <a:ext cx="2938780" cy="1263650"/>
          </a:xfrm>
          <a:prstGeom prst="rect">
            <a:avLst/>
          </a:prstGeom>
          <a:solidFill>
            <a:schemeClr val="bg2"/>
          </a:solidFill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lstStyle/>
          <a:p>
            <a:pPr lvl="0" algn="ctr">
              <a:lnSpc>
                <a:spcPct val="17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C00000"/>
                </a:solidFill>
                <a:effectLst/>
                <a:sym typeface="+mn-ea"/>
              </a:rPr>
              <a:t>形式</a:t>
            </a:r>
            <a:r>
              <a:rPr lang="en-US" altLang="zh-CN" sz="3600" b="1">
                <a:solidFill>
                  <a:srgbClr val="C00000"/>
                </a:solidFill>
                <a:effectLst/>
                <a:sym typeface="+mn-ea"/>
              </a:rPr>
              <a:t> </a:t>
            </a:r>
            <a:r>
              <a:rPr lang="zh-CN" altLang="en-US" sz="3600" b="1">
                <a:solidFill>
                  <a:srgbClr val="C00000"/>
                </a:solidFill>
                <a:effectLst/>
                <a:sym typeface="+mn-ea"/>
              </a:rPr>
              <a:t>+</a:t>
            </a:r>
            <a:r>
              <a:rPr lang="en-US" altLang="zh-CN" sz="3600" b="1">
                <a:solidFill>
                  <a:srgbClr val="C00000"/>
                </a:solidFill>
                <a:effectLst/>
                <a:sym typeface="+mn-ea"/>
              </a:rPr>
              <a:t> </a:t>
            </a:r>
            <a:r>
              <a:rPr lang="zh-CN" altLang="en-US" sz="3600" b="1">
                <a:solidFill>
                  <a:srgbClr val="C00000"/>
                </a:solidFill>
                <a:effectLst/>
                <a:sym typeface="+mn-ea"/>
              </a:rPr>
              <a:t>话题</a:t>
            </a:r>
            <a:endParaRPr lang="zh-CN" altLang="en-US" sz="3600" b="1">
              <a:solidFill>
                <a:srgbClr val="C00000"/>
              </a:solidFill>
              <a:effectLst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10015" y="843915"/>
            <a:ext cx="2938780" cy="1486535"/>
          </a:xfrm>
          <a:prstGeom prst="rect">
            <a:avLst/>
          </a:prstGeom>
          <a:solidFill>
            <a:schemeClr val="bg2"/>
          </a:solidFill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90000"/>
              </a:lnSpc>
            </a:pPr>
            <a:r>
              <a:rPr lang="zh-CN" altLang="en-US" sz="3600" b="1">
                <a:solidFill>
                  <a:srgbClr val="C00000"/>
                </a:solidFill>
                <a:effectLst/>
                <a:sym typeface="+mn-ea"/>
              </a:rPr>
              <a:t>展开形式</a:t>
            </a:r>
            <a:endParaRPr lang="zh-CN" altLang="en-US" sz="3600" b="1">
              <a:solidFill>
                <a:srgbClr val="C00000"/>
              </a:solidFill>
              <a:effectLst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10015" y="3593465"/>
            <a:ext cx="2938780" cy="1417955"/>
          </a:xfrm>
          <a:prstGeom prst="rect">
            <a:avLst/>
          </a:prstGeom>
          <a:solidFill>
            <a:schemeClr val="bg2"/>
          </a:solidFill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90000"/>
              </a:lnSpc>
            </a:pPr>
            <a:r>
              <a:rPr lang="zh-CN" altLang="en-US" sz="3600" b="1">
                <a:solidFill>
                  <a:srgbClr val="C00000"/>
                </a:solidFill>
                <a:effectLst/>
                <a:sym typeface="+mn-ea"/>
              </a:rPr>
              <a:t>深入话题</a:t>
            </a:r>
            <a:endParaRPr lang="zh-CN" altLang="en-US" sz="3600" b="1">
              <a:solidFill>
                <a:srgbClr val="C00000"/>
              </a:solidFill>
              <a:effectLst/>
              <a:sym typeface="+mn-ea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4" grpId="0"/>
      <p:bldP spid="6" grpId="0"/>
      <p:bldP spid="16" grpId="0"/>
      <p:bldP spid="8" grpId="0"/>
      <p:bldP spid="10" grpId="0"/>
      <p:bldP spid="12" grpId="0"/>
      <p:bldP spid="15" grpId="0"/>
      <p:bldP spid="17" grpId="0"/>
      <p:bldP spid="18" grpId="0"/>
      <p:bldP spid="19" grpId="0" bldLvl="0" animBg="1"/>
      <p:bldP spid="30" grpId="0" bldLvl="0" animBg="1"/>
      <p:bldP spid="31" grpId="0" bldLvl="0" animBg="1"/>
      <p:bldP spid="2" grpId="0" animBg="1"/>
      <p:bldP spid="22" grpId="0" animBg="1"/>
      <p:bldP spid="23" grpId="0" bldLvl="0" animBg="1"/>
      <p:bldP spid="24" grpId="0" bldLvl="0" animBg="1"/>
      <p:bldP spid="25" grpId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>
            <a:spLocks noChangeArrowheads="1"/>
          </p:cNvSpPr>
          <p:nvPr/>
        </p:nvSpPr>
        <p:spPr bwMode="auto">
          <a:xfrm>
            <a:off x="31750" y="148590"/>
            <a:ext cx="6332855" cy="6088380"/>
          </a:xfrm>
          <a:prstGeom prst="rect">
            <a:avLst/>
          </a:prstGeom>
          <a:solidFill>
            <a:srgbClr val="FB9E13"/>
          </a:solidFill>
          <a:ln>
            <a:solidFill>
              <a:srgbClr val="E4831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numCol="1" spcCol="0" rtlCol="0" fromWordArt="0" anchor="t" anchorCtr="0" forceAA="0" compatLnSpc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Form of </a:t>
            </a:r>
            <a:r>
              <a:rPr lang="en-US" altLang="zh-CN" sz="2800" b="1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the </a:t>
            </a:r>
            <a:r>
              <a:rPr lang="zh-CN" altLang="en-US" sz="2800" b="1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activity </a:t>
            </a:r>
            <a:endParaRPr lang="zh-CN" altLang="en-US" sz="2800" b="1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观赏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演说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讨论 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互动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体验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记录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比赛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娱乐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" name="TextBox 11"/>
          <p:cNvSpPr>
            <a:spLocks noChangeArrowheads="1"/>
          </p:cNvSpPr>
          <p:nvPr/>
        </p:nvSpPr>
        <p:spPr bwMode="auto">
          <a:xfrm>
            <a:off x="6452235" y="139065"/>
            <a:ext cx="5676265" cy="6098540"/>
          </a:xfrm>
          <a:prstGeom prst="rect">
            <a:avLst/>
          </a:prstGeom>
          <a:solidFill>
            <a:srgbClr val="9FC8E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numCol="1" spcCol="0" rtlCol="0" fromWordArt="0" anchor="t" anchorCtr="0" forceAA="0" compatLnSpc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Theme of the activity</a:t>
            </a:r>
            <a:endParaRPr lang="en-US" altLang="zh-CN" sz="2800" b="1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ancient poetry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paper-cutting 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painting/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calligraphy works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ceramics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jades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bronzes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porcelain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opera/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plays/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drama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cross talk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         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shadow show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folk music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art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The D</a:t>
            </a:r>
            <a:r>
              <a:rPr 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r</a:t>
            </a:r>
            <a:r>
              <a:rPr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agon</a:t>
            </a:r>
            <a:r>
              <a:rPr 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L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ion</a:t>
            </a:r>
            <a:r>
              <a:rPr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Dance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mar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ti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al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arts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masterpiece 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          / 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hand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i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crafts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b="1" dirty="0">
                <a:latin typeface="+mn-lt"/>
                <a:cs typeface="Times New Roman" panose="02020603050405020304" pitchFamily="18" charset="0"/>
                <a:sym typeface="+mn-ea"/>
              </a:rPr>
              <a:t>ethnic 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costumes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.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.....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9000" y="564515"/>
            <a:ext cx="6096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exhibition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show</a:t>
            </a:r>
            <a:r>
              <a:rPr 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</a:t>
            </a:r>
            <a:r>
              <a:rPr lang="en-US" sz="2800" u="sng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fair 展会</a:t>
            </a:r>
            <a:endParaRPr lang="en-US" sz="2800" u="sng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695" y="972185"/>
            <a:ext cx="63646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         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lecture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speech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recitation/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salon/ 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presentation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</a:t>
            </a:r>
            <a:r>
              <a:rPr lang="en-US" altLang="zh-CN" sz="2800" u="sng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demo </a:t>
            </a:r>
            <a:r>
              <a:rPr lang="zh-CN" altLang="en-US" sz="2800" u="sng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演示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comments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395" y="1821815"/>
            <a:ext cx="60960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         </a:t>
            </a:r>
            <a:r>
              <a:rPr lang="en-US" altLang="zh-CN" sz="2800" u="sng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a panel</a:t>
            </a:r>
            <a:r>
              <a:rPr lang="zh-CN" altLang="en-US" sz="2800" u="sng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discussion</a:t>
            </a:r>
            <a:r>
              <a:rPr lang="en-US" altLang="zh-CN" sz="2800" u="sng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2800" u="sng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小组讨论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seminar/ Q&amp;A session</a:t>
            </a:r>
            <a:endParaRPr lang="en-US" altLang="zh-CN" sz="280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9000" y="3104515"/>
            <a:ext cx="6096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workshop/ guided tour/ sales/ DIY</a:t>
            </a:r>
            <a:endParaRPr lang="en-US" altLang="zh-CN" sz="280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9000" y="2686050"/>
            <a:ext cx="6096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interaction part</a:t>
            </a:r>
            <a:r>
              <a:rPr 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hands-on practice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2395" y="3535680"/>
            <a:ext cx="62515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         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photograph</a:t>
            </a:r>
            <a:r>
              <a:rPr 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document/ video/ poster/ painting/ sample/ souvenir/ postcard/ gift exchange/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宋体" panose="02010600030101010101" pitchFamily="2" charset="-122"/>
              </a:rPr>
              <a:t> </a:t>
            </a:r>
            <a:r>
              <a:rPr lang="en-US" sz="2800" u="sng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tape </a:t>
            </a:r>
            <a:r>
              <a:rPr lang="zh-CN" altLang="en-US" sz="2800" u="sng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录音</a:t>
            </a:r>
            <a:endParaRPr lang="zh-CN" altLang="en-US" sz="2800" u="sng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9000" y="4832985"/>
            <a:ext cx="6096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contest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competition/ quiz/ vote</a:t>
            </a:r>
            <a:endParaRPr lang="en-US" altLang="zh-CN" sz="280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995" y="5225415"/>
            <a:ext cx="63392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          get-together/ 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costume ball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/ concert/ VR/ performance/ </a:t>
            </a:r>
            <a:r>
              <a:rPr lang="en-US" altLang="zh-CN" sz="2800" u="sng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lucky draw </a:t>
            </a:r>
            <a:r>
              <a:rPr lang="zh-CN" altLang="en-US" sz="2800" u="sng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  <a:sym typeface="+mn-ea"/>
              </a:rPr>
              <a:t>幸运抽奖</a:t>
            </a:r>
            <a:endParaRPr lang="zh-CN" altLang="en-US" sz="2800" u="sng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黑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64300" y="2279015"/>
            <a:ext cx="4128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陶器</a:t>
            </a:r>
            <a:r>
              <a:rPr lang="en-US" altLang="zh-CN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玉器</a:t>
            </a:r>
            <a:r>
              <a:rPr lang="en-US" altLang="zh-CN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青铜器</a:t>
            </a:r>
            <a:r>
              <a:rPr lang="en-US" altLang="zh-CN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瓷器</a:t>
            </a:r>
            <a:endParaRPr lang="zh-CN" altLang="en-US"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99400" y="3155315"/>
            <a:ext cx="914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 pitchFamily="34" charset="0"/>
                <a:sym typeface="+mn-ea"/>
              </a:rPr>
              <a:t>相声</a:t>
            </a:r>
            <a:endParaRPr lang="zh-CN" altLang="en-US"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883900" y="3117215"/>
            <a:ext cx="1423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 pitchFamily="34" charset="0"/>
                <a:sym typeface="+mn-ea"/>
              </a:rPr>
              <a:t>皮影戏</a:t>
            </a:r>
            <a:endParaRPr lang="zh-CN" altLang="en-US"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88400" y="3543935"/>
            <a:ext cx="2844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民乐</a:t>
            </a:r>
            <a:r>
              <a:rPr lang="en-US" altLang="zh-CN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民间艺术</a:t>
            </a:r>
            <a:endParaRPr lang="zh-CN" altLang="en-US"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09200" y="3972560"/>
            <a:ext cx="1778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舞龙</a:t>
            </a:r>
            <a:r>
              <a:rPr lang="en-US" altLang="zh-CN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狮</a:t>
            </a:r>
            <a:endParaRPr lang="zh-CN" altLang="en-US"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31200" y="4397375"/>
            <a:ext cx="1066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 pitchFamily="34" charset="0"/>
                <a:sym typeface="+mn-ea"/>
              </a:rPr>
              <a:t>武术</a:t>
            </a:r>
            <a:endParaRPr lang="zh-CN" altLang="en-US"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94700" y="4855845"/>
            <a:ext cx="1003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 pitchFamily="34" charset="0"/>
                <a:sym typeface="+mn-ea"/>
              </a:rPr>
              <a:t>杰作</a:t>
            </a:r>
            <a:endParaRPr lang="zh-CN" altLang="en-US"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125835" y="4827905"/>
            <a:ext cx="9023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 pitchFamily="34" charset="0"/>
                <a:sym typeface="+mn-ea"/>
              </a:rPr>
              <a:t>手工艺品</a:t>
            </a:r>
            <a:endParaRPr lang="zh-CN" altLang="en-US"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91600" y="5263515"/>
            <a:ext cx="1713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1097280" eaLnBrk="1" fontAlgn="base" hangingPunct="1"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民族服饰 </a:t>
            </a:r>
            <a:endParaRPr lang="zh-CN" altLang="en-US"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2276" y="250781"/>
            <a:ext cx="10058400" cy="1450757"/>
          </a:xfrm>
        </p:spPr>
        <p:txBody>
          <a:bodyPr>
            <a:normAutofit/>
          </a:bodyPr>
          <a:lstStyle/>
          <a:p>
            <a:r>
              <a:rPr lang="en-US" altLang="zh-CN" sz="7200" b="1" dirty="0">
                <a:ln>
                  <a:solidFill>
                    <a:srgbClr val="92D05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ea typeface="微软雅黑" panose="020B0503020204020204" pitchFamily="34" charset="-122"/>
              </a:rPr>
              <a:t>Sample</a:t>
            </a:r>
            <a:endParaRPr lang="zh-CN" altLang="en-US" sz="7200" b="1" dirty="0">
              <a:ln>
                <a:solidFill>
                  <a:srgbClr val="92D050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4070" y="1937385"/>
            <a:ext cx="10668000" cy="236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dirty="0">
                <a:latin typeface="Calibri" panose="020F0502020204030204" pitchFamily="34" charset="0"/>
                <a:ea typeface="华文楷体" panose="02010600040101010101" charset="-122"/>
                <a:cs typeface="Calibri" panose="020F0502020204030204" pitchFamily="34" charset="0"/>
              </a:rPr>
              <a:t>假如你是李华，你和外国交换生Peter计划组织一场名为“ 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  <a:ea typeface="华文楷体" panose="02010600040101010101" charset="-122"/>
                <a:cs typeface="Calibri" panose="020F0502020204030204" pitchFamily="34" charset="0"/>
              </a:rPr>
              <a:t>Cross-Cultural Food Exhibition</a:t>
            </a:r>
            <a:r>
              <a:rPr sz="2800" dirty="0">
                <a:latin typeface="Calibri" panose="020F0502020204030204" pitchFamily="34" charset="0"/>
                <a:ea typeface="华文楷体" panose="02010600040101010101" charset="-122"/>
                <a:cs typeface="Calibri" panose="020F0502020204030204" pitchFamily="34" charset="0"/>
              </a:rPr>
              <a:t>"的活动，请写一封邮件给Peter, 内容包括：</a:t>
            </a:r>
            <a:endParaRPr sz="2800" dirty="0">
              <a:latin typeface="Calibri" panose="020F0502020204030204" pitchFamily="34" charset="0"/>
              <a:ea typeface="华文楷体" panose="02010600040101010101" charset="-122"/>
              <a:cs typeface="Calibri" panose="020F0502020204030204" pitchFamily="34" charset="0"/>
            </a:endParaRPr>
          </a:p>
          <a:p>
            <a:r>
              <a:rPr sz="2800" dirty="0">
                <a:latin typeface="Calibri" panose="020F0502020204030204" pitchFamily="34" charset="0"/>
                <a:ea typeface="华文楷体" panose="02010600040101010101" charset="-122"/>
                <a:cs typeface="Calibri" panose="020F0502020204030204" pitchFamily="34" charset="0"/>
              </a:rPr>
              <a:t>1. 你对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  <a:ea typeface="华文楷体" panose="02010600040101010101" charset="-122"/>
                <a:cs typeface="Calibri" panose="020F0502020204030204" pitchFamily="34" charset="0"/>
              </a:rPr>
              <a:t>活动形式</a:t>
            </a:r>
            <a:r>
              <a:rPr sz="2800" dirty="0">
                <a:latin typeface="Calibri" panose="020F0502020204030204" pitchFamily="34" charset="0"/>
                <a:ea typeface="华文楷体" panose="02010600040101010101" charset="-122"/>
                <a:cs typeface="Calibri" panose="020F0502020204030204" pitchFamily="34" charset="0"/>
              </a:rPr>
              <a:t>的建议；2. 约定时间讨论安排和分工。</a:t>
            </a:r>
            <a:endParaRPr lang="en-US" altLang="zh-CN" sz="2800" dirty="0">
              <a:latin typeface="Calibri" panose="020F0502020204030204" pitchFamily="34" charset="0"/>
              <a:ea typeface="华文楷体" panose="02010600040101010101" charset="-122"/>
              <a:cs typeface="Calibri" panose="020F0502020204030204" pitchFamily="3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14010" y="784860"/>
            <a:ext cx="6701155" cy="5537200"/>
          </a:xfrm>
          <a:prstGeom prst="roundRect">
            <a:avLst>
              <a:gd name="adj" fmla="val 9865"/>
            </a:avLst>
          </a:prstGeom>
          <a:solidFill>
            <a:srgbClr val="9EE1EC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195" tIns="36195" rIns="36195" bIns="36195" rtlCol="0"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set up food stalls/ booths/ stands </a:t>
            </a:r>
            <a:r>
              <a:rPr 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offering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traditional delicacies (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</a:rPr>
              <a:t>美食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from ...</a:t>
            </a:r>
            <a:endParaRPr lang="en-US"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 buffet-style event </a:t>
            </a:r>
            <a:r>
              <a:rPr 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serving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...</a:t>
            </a:r>
            <a:endParaRPr lang="en-US"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live/ on-site cooking performance</a:t>
            </a:r>
            <a:r>
              <a:rPr lang="en-US" sz="2800" b="1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showcasing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...</a:t>
            </a:r>
            <a:endParaRPr lang="en-US" sz="2800" b="1" dirty="0">
              <a:solidFill>
                <a:schemeClr val="tx1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interactive cooking demos/ workshops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 food making competition </a:t>
            </a:r>
            <a:r>
              <a:rPr 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where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...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lectures/ documents </a:t>
            </a:r>
            <a:r>
              <a:rPr 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dietary culture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posters </a:t>
            </a:r>
            <a:r>
              <a:rPr 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featuring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authentic dishes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carry out a fun and instructive quiz </a:t>
            </a:r>
            <a:r>
              <a:rPr 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about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have a vote </a:t>
            </a:r>
            <a:r>
              <a:rPr lang="en-US" sz="28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top ten cuisines well-received among students</a:t>
            </a:r>
            <a:endParaRPr lang="en-US"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585" y="784860"/>
            <a:ext cx="5185410" cy="5537200"/>
          </a:xfrm>
          <a:prstGeom prst="roundRect">
            <a:avLst>
              <a:gd name="adj" fmla="val 8524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195" tIns="36195" rIns="36195" bIns="36195" rtlCol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invite students to get together 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take food from home 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provide fresh dishes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organize an activity to taste food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exhibit food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introduce food history/ culture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invite experts to give a speech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plan some games/ a competition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hold a food party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hold a photo exhibition of food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design posters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play videos ...</a:t>
            </a: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90000"/>
              </a:lnSpc>
            </a:pPr>
            <a:endParaRPr lang="en-US" altLang="zh-CN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箭头: 右 4"/>
          <p:cNvSpPr/>
          <p:nvPr/>
        </p:nvSpPr>
        <p:spPr>
          <a:xfrm>
            <a:off x="2902585" y="1217930"/>
            <a:ext cx="2700020" cy="110617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 theme-related</a:t>
            </a:r>
            <a:endParaRPr lang="en-US" altLang="zh-CN" sz="2800" b="1" dirty="0"/>
          </a:p>
        </p:txBody>
      </p:sp>
      <p:grpSp>
        <p:nvGrpSpPr>
          <p:cNvPr id="9" name="组合 8"/>
          <p:cNvGrpSpPr/>
          <p:nvPr/>
        </p:nvGrpSpPr>
        <p:grpSpPr>
          <a:xfrm>
            <a:off x="2521585" y="4186555"/>
            <a:ext cx="3097530" cy="2184400"/>
            <a:chOff x="5067" y="6023"/>
            <a:chExt cx="4897" cy="3598"/>
          </a:xfrm>
        </p:grpSpPr>
        <p:sp>
          <p:nvSpPr>
            <p:cNvPr id="6" name="箭头: 右 5"/>
            <p:cNvSpPr/>
            <p:nvPr/>
          </p:nvSpPr>
          <p:spPr>
            <a:xfrm>
              <a:off x="5638" y="6023"/>
              <a:ext cx="4269" cy="3598"/>
            </a:xfrm>
            <a:prstGeom prst="rightArrow">
              <a:avLst>
                <a:gd name="adj1" fmla="val 50000"/>
                <a:gd name="adj2" fmla="val 26868"/>
              </a:avLst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67" y="6747"/>
              <a:ext cx="4897" cy="220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sym typeface="+mn-ea"/>
                </a:rPr>
                <a:t>practical</a:t>
              </a:r>
              <a:endParaRPr lang="en-US" altLang="zh-CN" sz="2800" b="1" dirty="0">
                <a:solidFill>
                  <a:schemeClr val="bg1"/>
                </a:solidFill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sym typeface="+mn-ea"/>
                </a:rPr>
                <a:t>entertaining</a:t>
              </a:r>
              <a:endParaRPr lang="en-US" altLang="zh-CN" sz="2800" b="1" dirty="0">
                <a:solidFill>
                  <a:schemeClr val="bg1"/>
                </a:solidFill>
                <a:sym typeface="+mn-ea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sym typeface="+mn-ea"/>
                </a:rPr>
                <a:t>instructive </a:t>
              </a:r>
              <a:endParaRPr lang="zh-CN" altLang="en-US" sz="2800" b="1" dirty="0">
                <a:solidFill>
                  <a:schemeClr val="bg1"/>
                </a:solidFill>
                <a:sym typeface="+mn-ea"/>
              </a:endParaRPr>
            </a:p>
          </p:txBody>
        </p:sp>
      </p:grpSp>
      <p:sp>
        <p:nvSpPr>
          <p:cNvPr id="8" name="箭头: 右 4"/>
          <p:cNvSpPr/>
          <p:nvPr/>
        </p:nvSpPr>
        <p:spPr>
          <a:xfrm>
            <a:off x="2884170" y="2694940"/>
            <a:ext cx="2700020" cy="110617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specific</a:t>
            </a:r>
            <a:endParaRPr lang="en-US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164465" y="105410"/>
            <a:ext cx="7932420" cy="582295"/>
          </a:xfrm>
          <a:prstGeom prst="rect">
            <a:avLst/>
          </a:prstGeom>
        </p:spPr>
        <p:txBody>
          <a:bodyPr vert="horz" wrap="square" lIns="91440" tIns="45720" rIns="91440" bIns="45720" rtlCol="0" anchor="b"/>
          <a:lstStyle/>
          <a:p>
            <a:pPr lvl="0" algn="l" defTabSz="914400">
              <a:lnSpc>
                <a:spcPct val="85000"/>
              </a:lnSpc>
              <a:buClrTx/>
              <a:buSzTx/>
              <a:buFontTx/>
            </a:pPr>
            <a:r>
              <a:rPr lang="en-US" altLang="zh-CN" sz="3600" b="1" spc="-50" dirty="0">
                <a:ln>
                  <a:solidFill>
                    <a:srgbClr val="92D05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ea typeface="微软雅黑" panose="020B0503020204020204" pitchFamily="34" charset="-122"/>
                <a:cs typeface="+mj-cs"/>
                <a:sym typeface="+mn-ea"/>
              </a:rPr>
              <a:t>Evaluate and rearrange the activities</a:t>
            </a:r>
            <a:endParaRPr lang="en-US" altLang="zh-CN" sz="3600" b="1" spc="-50" dirty="0">
              <a:ln>
                <a:solidFill>
                  <a:srgbClr val="92D050"/>
                </a:solidFill>
              </a:ln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8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005" y="36195"/>
            <a:ext cx="8675370" cy="70040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lvl="0" algn="l" defTabSz="914400">
              <a:lnSpc>
                <a:spcPct val="85000"/>
              </a:lnSpc>
              <a:buClrTx/>
              <a:buSzTx/>
              <a:buFontTx/>
            </a:pPr>
            <a:r>
              <a:rPr lang="en-US" altLang="zh-CN" sz="3500" b="1" spc="-50" dirty="0">
                <a:ln>
                  <a:solidFill>
                    <a:srgbClr val="92D05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ea typeface="微软雅黑" panose="020B0503020204020204" pitchFamily="34" charset="-122"/>
                <a:cs typeface="+mj-cs"/>
                <a:sym typeface="+mn-ea"/>
              </a:rPr>
              <a:t>Choose and organize the activities logically</a:t>
            </a:r>
            <a:endParaRPr lang="en-US" altLang="zh-CN" sz="3500" b="1" spc="-50" dirty="0">
              <a:ln>
                <a:solidFill>
                  <a:srgbClr val="92D050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6535" y="1687195"/>
            <a:ext cx="11731625" cy="257415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________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my proposal is to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set up numerous small booths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each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of which 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offer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traditional dishes from different countries.</a:t>
            </a:r>
            <a:endParaRPr sz="2800" dirty="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____________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it might be interesting to include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interactive cooking demos or workshops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allowing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participants to enhance hands-on engagement and learning.</a:t>
            </a:r>
            <a:endParaRPr sz="2800" dirty="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4115" y="860425"/>
            <a:ext cx="4344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By listing examples</a:t>
            </a:r>
            <a:endParaRPr lang="en-US" altLang="zh-CN" sz="32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图片 9" descr="32313539303036313b32313539303034323bcad9cbb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" y="736600"/>
            <a:ext cx="825500" cy="8255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48310" y="1744980"/>
            <a:ext cx="1310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 b="1" dirty="0">
                <a:solidFill>
                  <a:srgbClr val="0000FF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Initially</a:t>
            </a:r>
            <a:endParaRPr sz="2800" b="1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2750" y="2682240"/>
            <a:ext cx="2149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sz="2800" b="1" dirty="0">
                <a:solidFill>
                  <a:srgbClr val="0000FF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Additionally</a:t>
            </a:r>
            <a:endParaRPr sz="2800" b="1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005" y="36195"/>
            <a:ext cx="8675370" cy="70040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lvl="0" algn="l" defTabSz="914400">
              <a:lnSpc>
                <a:spcPct val="85000"/>
              </a:lnSpc>
              <a:buClrTx/>
              <a:buSzTx/>
              <a:buFontTx/>
            </a:pPr>
            <a:r>
              <a:rPr lang="en-US" altLang="zh-CN" sz="3500" b="1" spc="-50" dirty="0">
                <a:ln>
                  <a:solidFill>
                    <a:srgbClr val="92D05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mbria" panose="02040503050406030204" pitchFamily="18" charset="0"/>
                <a:ea typeface="微软雅黑" panose="020B0503020204020204" pitchFamily="34" charset="-122"/>
                <a:cs typeface="+mj-cs"/>
                <a:sym typeface="+mn-ea"/>
              </a:rPr>
              <a:t>Choose and organize the activities logically</a:t>
            </a:r>
            <a:endParaRPr lang="en-US" altLang="zh-CN" sz="3500" b="1" spc="-50" dirty="0">
              <a:ln>
                <a:solidFill>
                  <a:srgbClr val="92D050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mbria" panose="02040503050406030204" pitchFamily="18" charset="0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6535" y="3169920"/>
            <a:ext cx="11731625" cy="153337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To enhance engagement, we might as well consider adding 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hands-on activities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800" b="1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such as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__________________________ and ___________________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800" b="1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where 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attendees can get a taste of making authentic cuisine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themselves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.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2" name="图片 1" descr="汉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0" y="800100"/>
            <a:ext cx="571500" cy="571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38555" y="860425"/>
            <a:ext cx="4344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From general to specific</a:t>
            </a:r>
            <a:endParaRPr lang="en-US" altLang="zh-CN" sz="32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4635" y="1665605"/>
            <a:ext cx="11706860" cy="105625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Numerous 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activities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can be arranged to enhance participation, </a:t>
            </a:r>
            <a:r>
              <a:rPr lang="en-US" sz="2800" b="1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including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_______________________________________.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0825" y="3657600"/>
            <a:ext cx="5929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interactive</a:t>
            </a:r>
            <a:r>
              <a:rPr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cooking</a:t>
            </a:r>
            <a:r>
              <a:rPr lang="en-US"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workshops </a:t>
            </a:r>
            <a:endParaRPr lang="en-US" sz="2800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44030" y="3674745"/>
            <a:ext cx="4336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cooking competitions</a:t>
            </a:r>
            <a:endParaRPr lang="en-US" sz="2800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3060" y="2091690"/>
            <a:ext cx="6736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 buffet-style event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and </a:t>
            </a:r>
            <a:r>
              <a:rPr lang="en-US"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 live cooking demo</a:t>
            </a:r>
            <a:endParaRPr lang="en-US" sz="2800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6" grpId="0"/>
      <p:bldP spid="7" grpId="0"/>
      <p:bldP spid="3" grpId="0"/>
      <p:bldP spid="10" grpId="0"/>
    </p:bldLst>
  </p:timing>
</p:sld>
</file>

<file path=ppt/tags/tag1.xml><?xml version="1.0" encoding="utf-8"?>
<p:tagLst xmlns:p="http://schemas.openxmlformats.org/presentationml/2006/main">
  <p:tag name="TABLE_ENDDRAG_ORIGIN_RECT" val="903*492"/>
  <p:tag name="TABLE_ENDDRAG_RECT" val="29*5*903*492"/>
</p:tagLst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6433</Words>
  <Application>WPS 演示</Application>
  <PresentationFormat>宽屏</PresentationFormat>
  <Paragraphs>298</Paragraphs>
  <Slides>15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Cambria</vt:lpstr>
      <vt:lpstr>微软雅黑</vt:lpstr>
      <vt:lpstr>楷体</vt:lpstr>
      <vt:lpstr>黑体</vt:lpstr>
      <vt:lpstr>Times New Roman</vt:lpstr>
      <vt:lpstr>华文楷体</vt:lpstr>
      <vt:lpstr>Wingdings</vt:lpstr>
      <vt:lpstr>等线</vt:lpstr>
      <vt:lpstr>Arial Unicode MS</vt:lpstr>
      <vt:lpstr>Calibri Light</vt:lpstr>
      <vt:lpstr>HelveticaNeue</vt:lpstr>
      <vt:lpstr>华文新魏</vt:lpstr>
      <vt:lpstr>Segoe Print</vt:lpstr>
      <vt:lpstr>回顾</vt:lpstr>
      <vt:lpstr>1_回顾</vt:lpstr>
      <vt:lpstr>2_回顾</vt:lpstr>
      <vt:lpstr>PowerPoint 演示文稿</vt:lpstr>
      <vt:lpstr>Events/ Activities in Practical Writing</vt:lpstr>
      <vt:lpstr>PowerPoint 演示文稿</vt:lpstr>
      <vt:lpstr>PowerPoint 演示文稿</vt:lpstr>
      <vt:lpstr>PowerPoint 演示文稿</vt:lpstr>
      <vt:lpstr>Sample</vt:lpstr>
      <vt:lpstr>PowerPoint 演示文稿</vt:lpstr>
      <vt:lpstr>PowerPoint 演示文稿</vt:lpstr>
      <vt:lpstr>PowerPoint 演示文稿</vt:lpstr>
      <vt:lpstr>PowerPoint 演示文稿</vt:lpstr>
      <vt:lpstr>Conclusion</vt:lpstr>
      <vt:lpstr>Practice</vt:lpstr>
      <vt:lpstr>Homework</vt:lpstr>
      <vt:lpstr>Homework</vt:lpstr>
      <vt:lpstr>Sample writing</vt:lpstr>
    </vt:vector>
  </TitlesOfParts>
  <Company>P R 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Administrator</cp:lastModifiedBy>
  <cp:revision>281</cp:revision>
  <dcterms:created xsi:type="dcterms:W3CDTF">2023-10-04T03:27:00Z</dcterms:created>
  <dcterms:modified xsi:type="dcterms:W3CDTF">2026-01-22T08:32:01Z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6FB044DC26D446ED93C7D8F9E8A615DC_12</vt:lpwstr>
  </property>
</Properties>
</file>